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notesMasterIdLst>
    <p:notesMasterId r:id="rId30"/>
  </p:notesMasterIdLst>
  <p:handoutMasterIdLst>
    <p:handoutMasterId r:id="rId31"/>
  </p:handout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3" r:id="rId28"/>
    <p:sldId id="382" r:id="rId29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0"/>
    <p:restoredTop sz="65021"/>
  </p:normalViewPr>
  <p:slideViewPr>
    <p:cSldViewPr>
      <p:cViewPr varScale="1">
        <p:scale>
          <a:sx n="44" d="100"/>
          <a:sy n="44" d="100"/>
        </p:scale>
        <p:origin x="1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55779-A492-4C41-B259-5CFC2E26D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EC7BD44-FD56-42D9-ADC3-1B535A4C6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7BD44-FD56-42D9-ADC3-1B535A4C63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7BD44-FD56-42D9-ADC3-1B535A4C63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8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dirty="0">
              <a:ea typeface="MS PGothic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fld id="{0F932AEB-006F-8446-A558-DD0A58E9298C}" type="slidenum">
              <a:rPr lang="en-US" altLang="en-US" sz="1200" b="0"/>
              <a:pPr eaLnBrk="1" hangingPunct="1"/>
              <a:t>24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3984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6B7D-160C-469E-9D6E-070A04E53041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4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Wednesday, March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/>
          <a:lstStyle/>
          <a:p>
            <a:r>
              <a:rPr lang="en-US" sz="3000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197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4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4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0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xStyles>
    <p:titleStyle>
      <a:lvl1pPr algn="l" defTabSz="685800" rtl="0" eaLnBrk="1" latinLnBrk="0" hangingPunct="1">
        <a:spcBef>
          <a:spcPct val="0"/>
        </a:spcBef>
        <a:buNone/>
        <a:defRPr sz="3600" kern="1200" spc="-75" baseline="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vid.lillis@ucd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wmf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sualgo.net/b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371600"/>
            <a:ext cx="8308017" cy="1927225"/>
          </a:xfrm>
        </p:spPr>
        <p:txBody>
          <a:bodyPr/>
          <a:lstStyle/>
          <a:p>
            <a:r>
              <a:rPr lang="en-IE" sz="4000" dirty="0" smtClean="0">
                <a:latin typeface="Gill Sans" charset="0"/>
                <a:ea typeface="Gill Sans" charset="0"/>
                <a:cs typeface="Gill Sans" charset="0"/>
              </a:rPr>
              <a:t>Topic 4: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5400" dirty="0" smtClean="0"/>
              <a:t>AVL Trees</a:t>
            </a:r>
            <a:endParaRPr lang="en-IE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86600" cy="1752600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COMP2003J: Data 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Structures and Algorithms 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IE" dirty="0" smtClean="0"/>
              <a:t>Dr. David Lillis (</a:t>
            </a:r>
            <a:r>
              <a:rPr lang="en-IE" dirty="0" smtClean="0">
                <a:hlinkClick r:id="rId2"/>
              </a:rPr>
              <a:t>david.lillis@ucd.ie</a:t>
            </a:r>
            <a:r>
              <a:rPr lang="en-IE" dirty="0" smtClean="0"/>
              <a:t>)</a:t>
            </a:r>
          </a:p>
          <a:p>
            <a:r>
              <a:rPr lang="en-IE" dirty="0" smtClean="0"/>
              <a:t>Beijing-Dublin International College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6309320"/>
            <a:ext cx="750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Further Reading: Goodrich and </a:t>
            </a:r>
            <a:r>
              <a:rPr lang="en-US" dirty="0" err="1" smtClean="0"/>
              <a:t>Tamassia</a:t>
            </a:r>
            <a:r>
              <a:rPr lang="en-US" dirty="0" smtClean="0"/>
              <a:t> (6</a:t>
            </a:r>
            <a:r>
              <a:rPr lang="en-US" baseline="30000" dirty="0" smtClean="0"/>
              <a:t>th</a:t>
            </a:r>
            <a:r>
              <a:rPr lang="en-US" dirty="0" smtClean="0"/>
              <a:t> Edition), Section 11.3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Now, we do the balance check:</a:t>
            </a:r>
          </a:p>
        </p:txBody>
      </p:sp>
      <p:sp>
        <p:nvSpPr>
          <p:cNvPr id="25603" name="Oval 4"/>
          <p:cNvSpPr>
            <a:spLocks noChangeArrowheads="1"/>
          </p:cNvSpPr>
          <p:nvPr/>
        </p:nvSpPr>
        <p:spPr bwMode="auto">
          <a:xfrm>
            <a:off x="4083050" y="2362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3282950" y="2971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4940300" y="2971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3492500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4464050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5473700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4111625" y="4343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3200400" y="3594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35052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38100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4114800" y="4965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4419600" y="4965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54864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57912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5617" name="AutoShape 18"/>
          <p:cNvCxnSpPr>
            <a:cxnSpLocks noChangeShapeType="1"/>
            <a:stCxn id="25603" idx="4"/>
            <a:endCxn id="25604" idx="0"/>
          </p:cNvCxnSpPr>
          <p:nvPr/>
        </p:nvCxnSpPr>
        <p:spPr bwMode="auto">
          <a:xfrm flipH="1">
            <a:off x="3506788" y="27654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19"/>
          <p:cNvCxnSpPr>
            <a:cxnSpLocks noChangeShapeType="1"/>
            <a:stCxn id="25604" idx="4"/>
            <a:endCxn id="25610" idx="0"/>
          </p:cNvCxnSpPr>
          <p:nvPr/>
        </p:nvCxnSpPr>
        <p:spPr bwMode="auto">
          <a:xfrm flipH="1">
            <a:off x="3276600" y="33750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20"/>
          <p:cNvCxnSpPr>
            <a:cxnSpLocks noChangeShapeType="1"/>
            <a:stCxn id="25604" idx="4"/>
            <a:endCxn id="25606" idx="0"/>
          </p:cNvCxnSpPr>
          <p:nvPr/>
        </p:nvCxnSpPr>
        <p:spPr bwMode="auto">
          <a:xfrm>
            <a:off x="3506788" y="33750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21"/>
          <p:cNvCxnSpPr>
            <a:cxnSpLocks noChangeShapeType="1"/>
            <a:stCxn id="25603" idx="4"/>
            <a:endCxn id="25605" idx="0"/>
          </p:cNvCxnSpPr>
          <p:nvPr/>
        </p:nvCxnSpPr>
        <p:spPr bwMode="auto">
          <a:xfrm>
            <a:off x="4306888" y="27654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2"/>
          <p:cNvCxnSpPr>
            <a:cxnSpLocks noChangeShapeType="1"/>
            <a:stCxn id="25605" idx="4"/>
            <a:endCxn id="25607" idx="0"/>
          </p:cNvCxnSpPr>
          <p:nvPr/>
        </p:nvCxnSpPr>
        <p:spPr bwMode="auto">
          <a:xfrm flipH="1">
            <a:off x="4687888" y="33750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3"/>
          <p:cNvCxnSpPr>
            <a:cxnSpLocks noChangeShapeType="1"/>
            <a:stCxn id="25605" idx="4"/>
            <a:endCxn id="25608" idx="0"/>
          </p:cNvCxnSpPr>
          <p:nvPr/>
        </p:nvCxnSpPr>
        <p:spPr bwMode="auto">
          <a:xfrm>
            <a:off x="5164138" y="33750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24"/>
          <p:cNvCxnSpPr>
            <a:cxnSpLocks noChangeShapeType="1"/>
            <a:stCxn id="25607" idx="4"/>
            <a:endCxn id="25609" idx="0"/>
          </p:cNvCxnSpPr>
          <p:nvPr/>
        </p:nvCxnSpPr>
        <p:spPr bwMode="auto">
          <a:xfrm flipH="1">
            <a:off x="4335463" y="40608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5"/>
          <p:cNvCxnSpPr>
            <a:cxnSpLocks noChangeShapeType="1"/>
            <a:stCxn id="25606" idx="4"/>
            <a:endCxn id="25611" idx="0"/>
          </p:cNvCxnSpPr>
          <p:nvPr/>
        </p:nvCxnSpPr>
        <p:spPr bwMode="auto">
          <a:xfrm flipH="1">
            <a:off x="3581400" y="40608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6"/>
          <p:cNvCxnSpPr>
            <a:cxnSpLocks noChangeShapeType="1"/>
            <a:stCxn id="25606" idx="4"/>
            <a:endCxn id="25612" idx="0"/>
          </p:cNvCxnSpPr>
          <p:nvPr/>
        </p:nvCxnSpPr>
        <p:spPr bwMode="auto">
          <a:xfrm>
            <a:off x="3716338" y="40608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7"/>
          <p:cNvCxnSpPr>
            <a:cxnSpLocks noChangeShapeType="1"/>
            <a:stCxn id="25609" idx="4"/>
            <a:endCxn id="25613" idx="0"/>
          </p:cNvCxnSpPr>
          <p:nvPr/>
        </p:nvCxnSpPr>
        <p:spPr bwMode="auto">
          <a:xfrm flipH="1">
            <a:off x="4191000" y="47466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8"/>
          <p:cNvCxnSpPr>
            <a:cxnSpLocks noChangeShapeType="1"/>
            <a:stCxn id="25609" idx="4"/>
            <a:endCxn id="25614" idx="0"/>
          </p:cNvCxnSpPr>
          <p:nvPr/>
        </p:nvCxnSpPr>
        <p:spPr bwMode="auto">
          <a:xfrm>
            <a:off x="4335463" y="47466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9"/>
          <p:cNvCxnSpPr>
            <a:cxnSpLocks noChangeShapeType="1"/>
            <a:stCxn id="25607" idx="4"/>
          </p:cNvCxnSpPr>
          <p:nvPr/>
        </p:nvCxnSpPr>
        <p:spPr bwMode="auto">
          <a:xfrm>
            <a:off x="4687888" y="40608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30"/>
          <p:cNvCxnSpPr>
            <a:cxnSpLocks noChangeShapeType="1"/>
            <a:stCxn id="25608" idx="4"/>
            <a:endCxn id="25615" idx="0"/>
          </p:cNvCxnSpPr>
          <p:nvPr/>
        </p:nvCxnSpPr>
        <p:spPr bwMode="auto">
          <a:xfrm flipH="1">
            <a:off x="5562600" y="40608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31"/>
          <p:cNvCxnSpPr>
            <a:cxnSpLocks noChangeShapeType="1"/>
            <a:stCxn id="25608" idx="4"/>
            <a:endCxn id="25616" idx="0"/>
          </p:cNvCxnSpPr>
          <p:nvPr/>
        </p:nvCxnSpPr>
        <p:spPr bwMode="auto">
          <a:xfrm>
            <a:off x="5697538" y="40608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1" name="Oval 32"/>
          <p:cNvSpPr>
            <a:spLocks noChangeArrowheads="1"/>
          </p:cNvSpPr>
          <p:nvPr/>
        </p:nvSpPr>
        <p:spPr bwMode="auto">
          <a:xfrm>
            <a:off x="4876800" y="4343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25632" name="Rectangle 33"/>
          <p:cNvSpPr>
            <a:spLocks noChangeArrowheads="1"/>
          </p:cNvSpPr>
          <p:nvPr/>
        </p:nvSpPr>
        <p:spPr bwMode="auto">
          <a:xfrm>
            <a:off x="5181600" y="4965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5633" name="AutoShape 34"/>
          <p:cNvCxnSpPr>
            <a:cxnSpLocks noChangeShapeType="1"/>
            <a:stCxn id="25631" idx="4"/>
            <a:endCxn id="25632" idx="0"/>
          </p:cNvCxnSpPr>
          <p:nvPr/>
        </p:nvCxnSpPr>
        <p:spPr bwMode="auto">
          <a:xfrm>
            <a:off x="5100638" y="4746625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4" name="Oval 35"/>
          <p:cNvSpPr>
            <a:spLocks noChangeArrowheads="1"/>
          </p:cNvSpPr>
          <p:nvPr/>
        </p:nvSpPr>
        <p:spPr bwMode="auto">
          <a:xfrm>
            <a:off x="4648200" y="5092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25635" name="Rectangle 36"/>
          <p:cNvSpPr>
            <a:spLocks noChangeArrowheads="1"/>
          </p:cNvSpPr>
          <p:nvPr/>
        </p:nvSpPr>
        <p:spPr bwMode="auto">
          <a:xfrm>
            <a:off x="4651375" y="5715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36" name="Rectangle 37"/>
          <p:cNvSpPr>
            <a:spLocks noChangeArrowheads="1"/>
          </p:cNvSpPr>
          <p:nvPr/>
        </p:nvSpPr>
        <p:spPr bwMode="auto">
          <a:xfrm>
            <a:off x="4956175" y="5715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5637" name="AutoShape 38"/>
          <p:cNvCxnSpPr>
            <a:cxnSpLocks noChangeShapeType="1"/>
            <a:stCxn id="25631" idx="4"/>
            <a:endCxn id="25634" idx="0"/>
          </p:cNvCxnSpPr>
          <p:nvPr/>
        </p:nvCxnSpPr>
        <p:spPr bwMode="auto">
          <a:xfrm flipH="1">
            <a:off x="4872038" y="4746625"/>
            <a:ext cx="228600" cy="346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39"/>
          <p:cNvCxnSpPr>
            <a:cxnSpLocks noChangeShapeType="1"/>
            <a:stCxn id="25634" idx="4"/>
            <a:endCxn id="25635" idx="0"/>
          </p:cNvCxnSpPr>
          <p:nvPr/>
        </p:nvCxnSpPr>
        <p:spPr bwMode="auto">
          <a:xfrm flipH="1">
            <a:off x="4727575" y="54959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AutoShape 40"/>
          <p:cNvCxnSpPr>
            <a:cxnSpLocks noChangeShapeType="1"/>
            <a:stCxn id="25634" idx="4"/>
            <a:endCxn id="25636" idx="0"/>
          </p:cNvCxnSpPr>
          <p:nvPr/>
        </p:nvCxnSpPr>
        <p:spPr bwMode="auto">
          <a:xfrm>
            <a:off x="4872038" y="54959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0" name="Rectangle 41"/>
          <p:cNvSpPr>
            <a:spLocks noChangeArrowheads="1"/>
          </p:cNvSpPr>
          <p:nvPr/>
        </p:nvSpPr>
        <p:spPr bwMode="auto">
          <a:xfrm>
            <a:off x="-892175" y="7078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41" name="Text Box 42"/>
          <p:cNvSpPr txBox="1">
            <a:spLocks noChangeArrowheads="1"/>
          </p:cNvSpPr>
          <p:nvPr/>
        </p:nvSpPr>
        <p:spPr bwMode="auto">
          <a:xfrm>
            <a:off x="4641850" y="4814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5642" name="Text Box 43"/>
          <p:cNvSpPr txBox="1">
            <a:spLocks noChangeArrowheads="1"/>
          </p:cNvSpPr>
          <p:nvPr/>
        </p:nvSpPr>
        <p:spPr bwMode="auto">
          <a:xfrm>
            <a:off x="50292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25643" name="Text Box 44"/>
          <p:cNvSpPr txBox="1">
            <a:spLocks noChangeArrowheads="1"/>
          </p:cNvSpPr>
          <p:nvPr/>
        </p:nvSpPr>
        <p:spPr bwMode="auto">
          <a:xfrm>
            <a:off x="410845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5644" name="Text Box 45"/>
          <p:cNvSpPr txBox="1">
            <a:spLocks noChangeArrowheads="1"/>
          </p:cNvSpPr>
          <p:nvPr/>
        </p:nvSpPr>
        <p:spPr bwMode="auto">
          <a:xfrm>
            <a:off x="4495800" y="3290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25645" name="Text Box 46"/>
          <p:cNvSpPr txBox="1">
            <a:spLocks noChangeArrowheads="1"/>
          </p:cNvSpPr>
          <p:nvPr/>
        </p:nvSpPr>
        <p:spPr bwMode="auto">
          <a:xfrm>
            <a:off x="5708650" y="3276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5646" name="Line 47"/>
          <p:cNvSpPr>
            <a:spLocks noChangeShapeType="1"/>
          </p:cNvSpPr>
          <p:nvPr/>
        </p:nvSpPr>
        <p:spPr bwMode="auto">
          <a:xfrm flipH="1">
            <a:off x="5410200" y="2667000"/>
            <a:ext cx="990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7" name="Text Box 48"/>
          <p:cNvSpPr txBox="1">
            <a:spLocks noChangeArrowheads="1"/>
          </p:cNvSpPr>
          <p:nvPr/>
        </p:nvSpPr>
        <p:spPr bwMode="auto">
          <a:xfrm>
            <a:off x="6248400" y="2438400"/>
            <a:ext cx="1958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Unbalanced Node!</a:t>
            </a:r>
          </a:p>
        </p:txBody>
      </p:sp>
    </p:spTree>
    <p:extLst>
      <p:ext uri="{BB962C8B-B14F-4D97-AF65-F5344CB8AC3E}">
        <p14:creationId xmlns:p14="http://schemas.microsoft.com/office/powerpoint/2010/main" val="3680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629150" cy="5256212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charset="0"/>
                <a:ea typeface="MS PGothic" charset="-128"/>
              </a:rPr>
              <a:t>Let z be the first unbalanced node encountered while travelling up the tree from the newly inserted node.</a:t>
            </a:r>
            <a:r>
              <a:rPr lang="en-US" altLang="en-US" sz="2000">
                <a:latin typeface="Arial" charset="0"/>
                <a:ea typeface="MS PGothic" charset="-128"/>
              </a:rPr>
              <a:t> </a:t>
            </a:r>
          </a:p>
          <a:p>
            <a:pPr eaLnBrk="1" hangingPunct="1"/>
            <a:endParaRPr lang="en-US" altLang="en-US" sz="2000">
              <a:latin typeface="Arial" charset="0"/>
              <a:ea typeface="MS PGothic" charset="-128"/>
            </a:endParaRPr>
          </a:p>
          <a:p>
            <a:pPr eaLnBrk="1" hangingPunct="1"/>
            <a:r>
              <a:rPr lang="en-US" altLang="en-US" sz="2400">
                <a:latin typeface="Arial" charset="0"/>
                <a:ea typeface="MS PGothic" charset="-128"/>
              </a:rPr>
              <a:t>Also, let y be the child of z with the larger height, and let x be the child of y with the larger height.</a:t>
            </a:r>
          </a:p>
          <a:p>
            <a:pPr eaLnBrk="1" hangingPunct="1"/>
            <a:endParaRPr lang="en-US" altLang="en-US" sz="2400">
              <a:latin typeface="Arial" charset="0"/>
              <a:ea typeface="MS PGothic" charset="-128"/>
            </a:endParaRPr>
          </a:p>
          <a:p>
            <a:pPr eaLnBrk="1" hangingPunct="1"/>
            <a:r>
              <a:rPr lang="en-US" altLang="en-US" sz="2400">
                <a:latin typeface="Arial" charset="0"/>
                <a:ea typeface="MS PGothic" charset="-128"/>
              </a:rPr>
              <a:t>Lets apply this labeling to the previous example.</a:t>
            </a:r>
          </a:p>
        </p:txBody>
      </p:sp>
      <p:sp>
        <p:nvSpPr>
          <p:cNvPr id="26627" name="Oval 5"/>
          <p:cNvSpPr>
            <a:spLocks noChangeArrowheads="1"/>
          </p:cNvSpPr>
          <p:nvPr/>
        </p:nvSpPr>
        <p:spPr bwMode="auto">
          <a:xfrm>
            <a:off x="6010275" y="1905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26628" name="Oval 6"/>
          <p:cNvSpPr>
            <a:spLocks noChangeArrowheads="1"/>
          </p:cNvSpPr>
          <p:nvPr/>
        </p:nvSpPr>
        <p:spPr bwMode="auto">
          <a:xfrm>
            <a:off x="5210175" y="2514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6867525" y="2514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5419725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6391275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26632" name="Oval 10"/>
          <p:cNvSpPr>
            <a:spLocks noChangeArrowheads="1"/>
          </p:cNvSpPr>
          <p:nvPr/>
        </p:nvSpPr>
        <p:spPr bwMode="auto">
          <a:xfrm>
            <a:off x="7400925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26633" name="Oval 11"/>
          <p:cNvSpPr>
            <a:spLocks noChangeArrowheads="1"/>
          </p:cNvSpPr>
          <p:nvPr/>
        </p:nvSpPr>
        <p:spPr bwMode="auto">
          <a:xfrm>
            <a:off x="6038850" y="3886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5127625" y="3136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5432425" y="3822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5737225" y="3822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6042025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6346825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9" name="Rectangle 17"/>
          <p:cNvSpPr>
            <a:spLocks noChangeArrowheads="1"/>
          </p:cNvSpPr>
          <p:nvPr/>
        </p:nvSpPr>
        <p:spPr bwMode="auto">
          <a:xfrm>
            <a:off x="7413625" y="3822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40" name="Rectangle 18"/>
          <p:cNvSpPr>
            <a:spLocks noChangeArrowheads="1"/>
          </p:cNvSpPr>
          <p:nvPr/>
        </p:nvSpPr>
        <p:spPr bwMode="auto">
          <a:xfrm>
            <a:off x="7718425" y="3822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6641" name="AutoShape 19"/>
          <p:cNvCxnSpPr>
            <a:cxnSpLocks noChangeShapeType="1"/>
            <a:stCxn id="26627" idx="4"/>
            <a:endCxn id="26628" idx="0"/>
          </p:cNvCxnSpPr>
          <p:nvPr/>
        </p:nvCxnSpPr>
        <p:spPr bwMode="auto">
          <a:xfrm flipH="1">
            <a:off x="5434013" y="23082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20"/>
          <p:cNvCxnSpPr>
            <a:cxnSpLocks noChangeShapeType="1"/>
            <a:stCxn id="26628" idx="4"/>
            <a:endCxn id="26634" idx="0"/>
          </p:cNvCxnSpPr>
          <p:nvPr/>
        </p:nvCxnSpPr>
        <p:spPr bwMode="auto">
          <a:xfrm flipH="1">
            <a:off x="5203825" y="29178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21"/>
          <p:cNvCxnSpPr>
            <a:cxnSpLocks noChangeShapeType="1"/>
            <a:stCxn id="26628" idx="4"/>
            <a:endCxn id="26630" idx="0"/>
          </p:cNvCxnSpPr>
          <p:nvPr/>
        </p:nvCxnSpPr>
        <p:spPr bwMode="auto">
          <a:xfrm>
            <a:off x="5434013" y="29178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22"/>
          <p:cNvCxnSpPr>
            <a:cxnSpLocks noChangeShapeType="1"/>
            <a:stCxn id="26627" idx="4"/>
            <a:endCxn id="26629" idx="0"/>
          </p:cNvCxnSpPr>
          <p:nvPr/>
        </p:nvCxnSpPr>
        <p:spPr bwMode="auto">
          <a:xfrm>
            <a:off x="6234113" y="23082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3"/>
          <p:cNvCxnSpPr>
            <a:cxnSpLocks noChangeShapeType="1"/>
            <a:stCxn id="26629" idx="4"/>
            <a:endCxn id="26631" idx="0"/>
          </p:cNvCxnSpPr>
          <p:nvPr/>
        </p:nvCxnSpPr>
        <p:spPr bwMode="auto">
          <a:xfrm flipH="1">
            <a:off x="6615113" y="29178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4"/>
          <p:cNvCxnSpPr>
            <a:cxnSpLocks noChangeShapeType="1"/>
            <a:stCxn id="26629" idx="4"/>
            <a:endCxn id="26632" idx="0"/>
          </p:cNvCxnSpPr>
          <p:nvPr/>
        </p:nvCxnSpPr>
        <p:spPr bwMode="auto">
          <a:xfrm>
            <a:off x="7091363" y="29178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5"/>
          <p:cNvCxnSpPr>
            <a:cxnSpLocks noChangeShapeType="1"/>
            <a:stCxn id="26631" idx="4"/>
            <a:endCxn id="26633" idx="0"/>
          </p:cNvCxnSpPr>
          <p:nvPr/>
        </p:nvCxnSpPr>
        <p:spPr bwMode="auto">
          <a:xfrm flipH="1">
            <a:off x="6262688" y="36036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6"/>
          <p:cNvCxnSpPr>
            <a:cxnSpLocks noChangeShapeType="1"/>
            <a:stCxn id="26630" idx="4"/>
            <a:endCxn id="26635" idx="0"/>
          </p:cNvCxnSpPr>
          <p:nvPr/>
        </p:nvCxnSpPr>
        <p:spPr bwMode="auto">
          <a:xfrm flipH="1">
            <a:off x="5508625" y="36036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7"/>
          <p:cNvCxnSpPr>
            <a:cxnSpLocks noChangeShapeType="1"/>
            <a:stCxn id="26630" idx="4"/>
            <a:endCxn id="26636" idx="0"/>
          </p:cNvCxnSpPr>
          <p:nvPr/>
        </p:nvCxnSpPr>
        <p:spPr bwMode="auto">
          <a:xfrm>
            <a:off x="5643563" y="36036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8"/>
          <p:cNvCxnSpPr>
            <a:cxnSpLocks noChangeShapeType="1"/>
            <a:stCxn id="26633" idx="4"/>
            <a:endCxn id="26637" idx="0"/>
          </p:cNvCxnSpPr>
          <p:nvPr/>
        </p:nvCxnSpPr>
        <p:spPr bwMode="auto">
          <a:xfrm flipH="1">
            <a:off x="6118225" y="42894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9"/>
          <p:cNvCxnSpPr>
            <a:cxnSpLocks noChangeShapeType="1"/>
            <a:stCxn id="26633" idx="4"/>
            <a:endCxn id="26638" idx="0"/>
          </p:cNvCxnSpPr>
          <p:nvPr/>
        </p:nvCxnSpPr>
        <p:spPr bwMode="auto">
          <a:xfrm>
            <a:off x="6262688" y="42894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30"/>
          <p:cNvCxnSpPr>
            <a:cxnSpLocks noChangeShapeType="1"/>
            <a:stCxn id="26631" idx="4"/>
          </p:cNvCxnSpPr>
          <p:nvPr/>
        </p:nvCxnSpPr>
        <p:spPr bwMode="auto">
          <a:xfrm>
            <a:off x="6615113" y="36036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31"/>
          <p:cNvCxnSpPr>
            <a:cxnSpLocks noChangeShapeType="1"/>
            <a:stCxn id="26632" idx="4"/>
            <a:endCxn id="26639" idx="0"/>
          </p:cNvCxnSpPr>
          <p:nvPr/>
        </p:nvCxnSpPr>
        <p:spPr bwMode="auto">
          <a:xfrm flipH="1">
            <a:off x="7489825" y="36036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32"/>
          <p:cNvCxnSpPr>
            <a:cxnSpLocks noChangeShapeType="1"/>
            <a:stCxn id="26632" idx="4"/>
            <a:endCxn id="26640" idx="0"/>
          </p:cNvCxnSpPr>
          <p:nvPr/>
        </p:nvCxnSpPr>
        <p:spPr bwMode="auto">
          <a:xfrm>
            <a:off x="7624763" y="36036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5" name="Oval 33"/>
          <p:cNvSpPr>
            <a:spLocks noChangeArrowheads="1"/>
          </p:cNvSpPr>
          <p:nvPr/>
        </p:nvSpPr>
        <p:spPr bwMode="auto">
          <a:xfrm>
            <a:off x="6804025" y="3886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26656" name="Rectangle 34"/>
          <p:cNvSpPr>
            <a:spLocks noChangeArrowheads="1"/>
          </p:cNvSpPr>
          <p:nvPr/>
        </p:nvSpPr>
        <p:spPr bwMode="auto">
          <a:xfrm>
            <a:off x="7108825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6657" name="AutoShape 35"/>
          <p:cNvCxnSpPr>
            <a:cxnSpLocks noChangeShapeType="1"/>
            <a:stCxn id="26655" idx="4"/>
            <a:endCxn id="26656" idx="0"/>
          </p:cNvCxnSpPr>
          <p:nvPr/>
        </p:nvCxnSpPr>
        <p:spPr bwMode="auto">
          <a:xfrm>
            <a:off x="7027863" y="4289425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8" name="Oval 36"/>
          <p:cNvSpPr>
            <a:spLocks noChangeArrowheads="1"/>
          </p:cNvSpPr>
          <p:nvPr/>
        </p:nvSpPr>
        <p:spPr bwMode="auto">
          <a:xfrm>
            <a:off x="6575425" y="4635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26659" name="Rectangle 37"/>
          <p:cNvSpPr>
            <a:spLocks noChangeArrowheads="1"/>
          </p:cNvSpPr>
          <p:nvPr/>
        </p:nvSpPr>
        <p:spPr bwMode="auto">
          <a:xfrm>
            <a:off x="6578600" y="5257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60" name="Rectangle 38"/>
          <p:cNvSpPr>
            <a:spLocks noChangeArrowheads="1"/>
          </p:cNvSpPr>
          <p:nvPr/>
        </p:nvSpPr>
        <p:spPr bwMode="auto">
          <a:xfrm>
            <a:off x="6883400" y="5257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6661" name="AutoShape 39"/>
          <p:cNvCxnSpPr>
            <a:cxnSpLocks noChangeShapeType="1"/>
            <a:stCxn id="26655" idx="4"/>
            <a:endCxn id="26658" idx="0"/>
          </p:cNvCxnSpPr>
          <p:nvPr/>
        </p:nvCxnSpPr>
        <p:spPr bwMode="auto">
          <a:xfrm flipH="1">
            <a:off x="6799263" y="4289425"/>
            <a:ext cx="228600" cy="346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AutoShape 40"/>
          <p:cNvCxnSpPr>
            <a:cxnSpLocks noChangeShapeType="1"/>
            <a:stCxn id="26658" idx="4"/>
            <a:endCxn id="26659" idx="0"/>
          </p:cNvCxnSpPr>
          <p:nvPr/>
        </p:nvCxnSpPr>
        <p:spPr bwMode="auto">
          <a:xfrm flipH="1">
            <a:off x="6654800" y="50387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AutoShape 41"/>
          <p:cNvCxnSpPr>
            <a:cxnSpLocks noChangeShapeType="1"/>
            <a:stCxn id="26658" idx="4"/>
            <a:endCxn id="26660" idx="0"/>
          </p:cNvCxnSpPr>
          <p:nvPr/>
        </p:nvCxnSpPr>
        <p:spPr bwMode="auto">
          <a:xfrm>
            <a:off x="6799263" y="50387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4" name="Text Box 43"/>
          <p:cNvSpPr txBox="1">
            <a:spLocks noChangeArrowheads="1"/>
          </p:cNvSpPr>
          <p:nvPr/>
        </p:nvSpPr>
        <p:spPr bwMode="auto">
          <a:xfrm>
            <a:off x="7010400" y="3581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26665" name="Text Box 45"/>
          <p:cNvSpPr txBox="1">
            <a:spLocks noChangeArrowheads="1"/>
          </p:cNvSpPr>
          <p:nvPr/>
        </p:nvSpPr>
        <p:spPr bwMode="auto">
          <a:xfrm>
            <a:off x="6400800" y="281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26666" name="Text Box 93"/>
          <p:cNvSpPr txBox="1">
            <a:spLocks noChangeArrowheads="1"/>
          </p:cNvSpPr>
          <p:nvPr/>
        </p:nvSpPr>
        <p:spPr bwMode="auto">
          <a:xfrm>
            <a:off x="654685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6667" name="Text Box 94"/>
          <p:cNvSpPr txBox="1">
            <a:spLocks noChangeArrowheads="1"/>
          </p:cNvSpPr>
          <p:nvPr/>
        </p:nvSpPr>
        <p:spPr bwMode="auto">
          <a:xfrm>
            <a:off x="6013450" y="3581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6668" name="Text Box 95"/>
          <p:cNvSpPr txBox="1">
            <a:spLocks noChangeArrowheads="1"/>
          </p:cNvSpPr>
          <p:nvPr/>
        </p:nvSpPr>
        <p:spPr bwMode="auto">
          <a:xfrm>
            <a:off x="7613650" y="281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66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7650" name="Rectangle 42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781550" cy="5256212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charset="0"/>
                <a:ea typeface="MS PGothic" charset="-128"/>
              </a:rPr>
              <a:t>Because z is imbalanced, we invoke the </a:t>
            </a:r>
            <a:r>
              <a:rPr lang="en-US" altLang="en-US" sz="2400" b="1">
                <a:latin typeface="Arial" charset="0"/>
                <a:ea typeface="MS PGothic" charset="-128"/>
              </a:rPr>
              <a:t>restructure(x) </a:t>
            </a:r>
            <a:r>
              <a:rPr lang="en-US" altLang="en-US" sz="2400">
                <a:latin typeface="Arial" charset="0"/>
                <a:ea typeface="MS PGothic" charset="-128"/>
              </a:rPr>
              <a:t>operation.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MS PGothic" charset="-128"/>
              </a:rPr>
              <a:t>This operation performs a re-stucturing of the sub tree rooted at z.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MS PGothic" charset="-128"/>
              </a:rPr>
              <a:t>We pass in x because it is easy to work out y and z.</a:t>
            </a:r>
            <a:endParaRPr lang="en-US" altLang="en-US">
              <a:latin typeface="Arial" charset="0"/>
              <a:ea typeface="MS PGothic" charset="-128"/>
            </a:endParaRPr>
          </a:p>
          <a:p>
            <a:pPr lvl="1" eaLnBrk="1" hangingPunct="1"/>
            <a:r>
              <a:rPr lang="en-US" altLang="en-US" sz="2000">
                <a:latin typeface="Arial" charset="0"/>
                <a:ea typeface="MS PGothic" charset="-128"/>
              </a:rPr>
              <a:t>The restructuring process is known as </a:t>
            </a:r>
            <a:r>
              <a:rPr lang="en-US" altLang="en-US" sz="2000" b="1" u="sng">
                <a:latin typeface="Arial" charset="0"/>
                <a:ea typeface="MS PGothic" charset="-128"/>
              </a:rPr>
              <a:t>trinode restructuring</a:t>
            </a:r>
            <a:r>
              <a:rPr lang="en-US" altLang="en-US" sz="2000">
                <a:latin typeface="Arial" charset="0"/>
                <a:ea typeface="MS PGothic" charset="-128"/>
              </a:rPr>
              <a:t>.</a:t>
            </a:r>
          </a:p>
          <a:p>
            <a:pPr eaLnBrk="1" hangingPunct="1"/>
            <a:endParaRPr lang="en-US" altLang="en-US" sz="2400">
              <a:latin typeface="Arial" charset="0"/>
              <a:ea typeface="MS PGothic" charset="-128"/>
            </a:endParaRPr>
          </a:p>
          <a:p>
            <a:pPr eaLnBrk="1" hangingPunct="1"/>
            <a:r>
              <a:rPr lang="en-US" altLang="en-US" sz="2400">
                <a:latin typeface="Arial" charset="0"/>
                <a:ea typeface="MS PGothic" charset="-128"/>
              </a:rPr>
              <a:t>After inserting, one restructuring (if necessary) will be enough to rebalance the whole tree.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6010275" y="1905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5210175" y="2514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867525" y="2514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419725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6391275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7400925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038850" y="3886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127625" y="3136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432425" y="3822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737225" y="3822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6042025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346825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7413625" y="3822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7718425" y="3822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7665" name="AutoShape 17"/>
          <p:cNvCxnSpPr>
            <a:cxnSpLocks noChangeShapeType="1"/>
            <a:stCxn id="27651" idx="4"/>
            <a:endCxn id="27652" idx="0"/>
          </p:cNvCxnSpPr>
          <p:nvPr/>
        </p:nvCxnSpPr>
        <p:spPr bwMode="auto">
          <a:xfrm flipH="1">
            <a:off x="5434013" y="23082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8"/>
          <p:cNvCxnSpPr>
            <a:cxnSpLocks noChangeShapeType="1"/>
            <a:stCxn id="27652" idx="4"/>
            <a:endCxn id="27658" idx="0"/>
          </p:cNvCxnSpPr>
          <p:nvPr/>
        </p:nvCxnSpPr>
        <p:spPr bwMode="auto">
          <a:xfrm flipH="1">
            <a:off x="5203825" y="29178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9"/>
          <p:cNvCxnSpPr>
            <a:cxnSpLocks noChangeShapeType="1"/>
            <a:stCxn id="27652" idx="4"/>
            <a:endCxn id="27654" idx="0"/>
          </p:cNvCxnSpPr>
          <p:nvPr/>
        </p:nvCxnSpPr>
        <p:spPr bwMode="auto">
          <a:xfrm>
            <a:off x="5434013" y="29178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20"/>
          <p:cNvCxnSpPr>
            <a:cxnSpLocks noChangeShapeType="1"/>
            <a:stCxn id="27651" idx="4"/>
            <a:endCxn id="27653" idx="0"/>
          </p:cNvCxnSpPr>
          <p:nvPr/>
        </p:nvCxnSpPr>
        <p:spPr bwMode="auto">
          <a:xfrm>
            <a:off x="6234113" y="23082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21"/>
          <p:cNvCxnSpPr>
            <a:cxnSpLocks noChangeShapeType="1"/>
            <a:stCxn id="27653" idx="4"/>
            <a:endCxn id="27655" idx="0"/>
          </p:cNvCxnSpPr>
          <p:nvPr/>
        </p:nvCxnSpPr>
        <p:spPr bwMode="auto">
          <a:xfrm flipH="1">
            <a:off x="6615113" y="29178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2"/>
          <p:cNvCxnSpPr>
            <a:cxnSpLocks noChangeShapeType="1"/>
            <a:stCxn id="27653" idx="4"/>
            <a:endCxn id="27656" idx="0"/>
          </p:cNvCxnSpPr>
          <p:nvPr/>
        </p:nvCxnSpPr>
        <p:spPr bwMode="auto">
          <a:xfrm>
            <a:off x="7091363" y="29178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23"/>
          <p:cNvCxnSpPr>
            <a:cxnSpLocks noChangeShapeType="1"/>
            <a:stCxn id="27655" idx="4"/>
            <a:endCxn id="27657" idx="0"/>
          </p:cNvCxnSpPr>
          <p:nvPr/>
        </p:nvCxnSpPr>
        <p:spPr bwMode="auto">
          <a:xfrm flipH="1">
            <a:off x="6262688" y="36036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4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5508625" y="36036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5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5643563" y="36036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7" idx="4"/>
            <a:endCxn id="27661" idx="0"/>
          </p:cNvCxnSpPr>
          <p:nvPr/>
        </p:nvCxnSpPr>
        <p:spPr bwMode="auto">
          <a:xfrm flipH="1">
            <a:off x="6118225" y="42894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7" idx="4"/>
            <a:endCxn id="27662" idx="0"/>
          </p:cNvCxnSpPr>
          <p:nvPr/>
        </p:nvCxnSpPr>
        <p:spPr bwMode="auto">
          <a:xfrm>
            <a:off x="6262688" y="42894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4"/>
          </p:cNvCxnSpPr>
          <p:nvPr/>
        </p:nvCxnSpPr>
        <p:spPr bwMode="auto">
          <a:xfrm>
            <a:off x="6615113" y="36036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6" idx="4"/>
            <a:endCxn id="27663" idx="0"/>
          </p:cNvCxnSpPr>
          <p:nvPr/>
        </p:nvCxnSpPr>
        <p:spPr bwMode="auto">
          <a:xfrm flipH="1">
            <a:off x="7489825" y="36036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6" idx="4"/>
            <a:endCxn id="27664" idx="0"/>
          </p:cNvCxnSpPr>
          <p:nvPr/>
        </p:nvCxnSpPr>
        <p:spPr bwMode="auto">
          <a:xfrm>
            <a:off x="7624763" y="36036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9" name="Oval 31"/>
          <p:cNvSpPr>
            <a:spLocks noChangeArrowheads="1"/>
          </p:cNvSpPr>
          <p:nvPr/>
        </p:nvSpPr>
        <p:spPr bwMode="auto">
          <a:xfrm>
            <a:off x="6804025" y="3886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7108825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7681" name="AutoShape 33"/>
          <p:cNvCxnSpPr>
            <a:cxnSpLocks noChangeShapeType="1"/>
            <a:stCxn id="27679" idx="4"/>
            <a:endCxn id="27680" idx="0"/>
          </p:cNvCxnSpPr>
          <p:nvPr/>
        </p:nvCxnSpPr>
        <p:spPr bwMode="auto">
          <a:xfrm>
            <a:off x="7027863" y="4289425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2" name="Oval 34"/>
          <p:cNvSpPr>
            <a:spLocks noChangeArrowheads="1"/>
          </p:cNvSpPr>
          <p:nvPr/>
        </p:nvSpPr>
        <p:spPr bwMode="auto">
          <a:xfrm>
            <a:off x="6575425" y="4635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6578600" y="5257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6883400" y="5257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7685" name="AutoShape 37"/>
          <p:cNvCxnSpPr>
            <a:cxnSpLocks noChangeShapeType="1"/>
            <a:stCxn id="27679" idx="4"/>
            <a:endCxn id="27682" idx="0"/>
          </p:cNvCxnSpPr>
          <p:nvPr/>
        </p:nvCxnSpPr>
        <p:spPr bwMode="auto">
          <a:xfrm flipH="1">
            <a:off x="6799263" y="4289425"/>
            <a:ext cx="228600" cy="346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82" idx="4"/>
            <a:endCxn id="27683" idx="0"/>
          </p:cNvCxnSpPr>
          <p:nvPr/>
        </p:nvCxnSpPr>
        <p:spPr bwMode="auto">
          <a:xfrm flipH="1">
            <a:off x="6654800" y="50387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82" idx="4"/>
            <a:endCxn id="27684" idx="0"/>
          </p:cNvCxnSpPr>
          <p:nvPr/>
        </p:nvCxnSpPr>
        <p:spPr bwMode="auto">
          <a:xfrm>
            <a:off x="6799263" y="50387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70866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z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6934200" y="3519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x</a:t>
            </a:r>
          </a:p>
        </p:txBody>
      </p:sp>
      <p:sp>
        <p:nvSpPr>
          <p:cNvPr id="27690" name="Text Box 43"/>
          <p:cNvSpPr txBox="1">
            <a:spLocks noChangeArrowheads="1"/>
          </p:cNvSpPr>
          <p:nvPr/>
        </p:nvSpPr>
        <p:spPr bwMode="auto">
          <a:xfrm>
            <a:off x="6324600" y="2833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78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Trinode Restructuring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1143000"/>
          </a:xfrm>
        </p:spPr>
        <p:txBody>
          <a:bodyPr rtlCol="0">
            <a:normAutofit fontScale="92500" lnSpcReduction="20000"/>
          </a:bodyPr>
          <a:lstStyle/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let (</a:t>
            </a:r>
            <a:r>
              <a:rPr lang="en-US" i="1" dirty="0" err="1">
                <a:latin typeface="Arial" charset="0"/>
                <a:ea typeface="MS PGothic" charset="0"/>
                <a:cs typeface="MS PGothic" charset="0"/>
              </a:rPr>
              <a:t>a</a:t>
            </a:r>
            <a:r>
              <a:rPr lang="en-US" dirty="0" err="1">
                <a:latin typeface="Arial" charset="0"/>
                <a:ea typeface="MS PGothic" charset="0"/>
                <a:cs typeface="MS PGothic" charset="0"/>
              </a:rPr>
              <a:t>,</a:t>
            </a:r>
            <a:r>
              <a:rPr lang="en-US" i="1" dirty="0" err="1">
                <a:latin typeface="Arial" charset="0"/>
                <a:ea typeface="MS PGothic" charset="0"/>
                <a:cs typeface="MS PGothic" charset="0"/>
              </a:rPr>
              <a:t>b</a:t>
            </a:r>
            <a:r>
              <a:rPr lang="en-US" dirty="0" err="1">
                <a:latin typeface="Arial" charset="0"/>
                <a:ea typeface="MS PGothic" charset="0"/>
                <a:cs typeface="MS PGothic" charset="0"/>
              </a:rPr>
              <a:t>,</a:t>
            </a:r>
            <a:r>
              <a:rPr lang="en-US" i="1" dirty="0" err="1">
                <a:latin typeface="Arial" charset="0"/>
                <a:ea typeface="MS PGothic" charset="0"/>
                <a:cs typeface="MS PGothic" charset="0"/>
              </a:rPr>
              <a:t>c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) be an </a:t>
            </a:r>
            <a:r>
              <a:rPr lang="en-US" dirty="0" err="1">
                <a:latin typeface="Arial" charset="0"/>
                <a:ea typeface="MS PGothic" charset="0"/>
                <a:cs typeface="MS PGothic" charset="0"/>
              </a:rPr>
              <a:t>inorder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 listing of </a:t>
            </a:r>
            <a:r>
              <a:rPr lang="en-US" i="1" dirty="0">
                <a:latin typeface="Arial" charset="0"/>
                <a:ea typeface="MS PGothic" charset="0"/>
                <a:cs typeface="MS PGothic" charset="0"/>
              </a:rPr>
              <a:t>x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, </a:t>
            </a:r>
            <a:r>
              <a:rPr lang="en-US" i="1" dirty="0">
                <a:latin typeface="Arial" charset="0"/>
                <a:ea typeface="MS PGothic" charset="0"/>
                <a:cs typeface="MS PGothic" charset="0"/>
              </a:rPr>
              <a:t>y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, </a:t>
            </a:r>
            <a:r>
              <a:rPr lang="en-US" i="1" dirty="0" smtClean="0">
                <a:latin typeface="Arial" charset="0"/>
                <a:ea typeface="MS PGothic" charset="0"/>
                <a:cs typeface="MS PGothic" charset="0"/>
              </a:rPr>
              <a:t>z (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i.e. </a:t>
            </a:r>
            <a:r>
              <a:rPr lang="en-US" i="1" dirty="0" smtClean="0">
                <a:latin typeface="Arial" charset="0"/>
                <a:ea typeface="MS PGothic" charset="0"/>
                <a:cs typeface="MS PGothic" charset="0"/>
              </a:rPr>
              <a:t>a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 is smallest value, followed by </a:t>
            </a:r>
            <a:r>
              <a:rPr lang="en-US" i="1" dirty="0" smtClean="0">
                <a:latin typeface="Arial" charset="0"/>
                <a:ea typeface="MS PGothic" charset="0"/>
                <a:cs typeface="MS PGothic" charset="0"/>
              </a:rPr>
              <a:t>b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, followed by </a:t>
            </a:r>
            <a:r>
              <a:rPr lang="en-US" i="1" dirty="0" smtClean="0">
                <a:latin typeface="Arial" charset="0"/>
                <a:ea typeface="MS PGothic" charset="0"/>
                <a:cs typeface="MS PGothic" charset="0"/>
              </a:rPr>
              <a:t>c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).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perform the rotations needed to make </a:t>
            </a:r>
            <a:r>
              <a:rPr lang="en-US" i="1" dirty="0">
                <a:latin typeface="Arial" charset="0"/>
                <a:ea typeface="MS PGothic" charset="0"/>
                <a:cs typeface="MS PGothic" charset="0"/>
              </a:rPr>
              <a:t>b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 the topmost node of the three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608013" y="2514600"/>
            <a:ext cx="2058987" cy="2701925"/>
            <a:chOff x="148" y="1802"/>
            <a:chExt cx="1297" cy="1702"/>
          </a:xfrm>
        </p:grpSpPr>
        <p:sp>
          <p:nvSpPr>
            <p:cNvPr id="28726" name="Oval 5"/>
            <p:cNvSpPr>
              <a:spLocks noChangeArrowheads="1"/>
            </p:cNvSpPr>
            <p:nvPr/>
          </p:nvSpPr>
          <p:spPr bwMode="auto">
            <a:xfrm>
              <a:off x="679" y="2294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b=y</a:t>
              </a:r>
            </a:p>
          </p:txBody>
        </p:sp>
        <p:sp>
          <p:nvSpPr>
            <p:cNvPr id="28727" name="Oval 6"/>
            <p:cNvSpPr>
              <a:spLocks noChangeArrowheads="1"/>
            </p:cNvSpPr>
            <p:nvPr/>
          </p:nvSpPr>
          <p:spPr bwMode="auto">
            <a:xfrm>
              <a:off x="451" y="1910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a=z</a:t>
              </a:r>
            </a:p>
          </p:txBody>
        </p:sp>
        <p:sp>
          <p:nvSpPr>
            <p:cNvPr id="28728" name="Oval 7"/>
            <p:cNvSpPr>
              <a:spLocks noChangeArrowheads="1"/>
            </p:cNvSpPr>
            <p:nvPr/>
          </p:nvSpPr>
          <p:spPr bwMode="auto">
            <a:xfrm>
              <a:off x="920" y="2678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c=x</a:t>
              </a:r>
            </a:p>
          </p:txBody>
        </p:sp>
        <p:sp>
          <p:nvSpPr>
            <p:cNvPr id="28729" name="AutoShape 8"/>
            <p:cNvSpPr>
              <a:spLocks noChangeArrowheads="1"/>
            </p:cNvSpPr>
            <p:nvPr/>
          </p:nvSpPr>
          <p:spPr bwMode="auto">
            <a:xfrm>
              <a:off x="148" y="2294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0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730" name="AutoShape 9"/>
            <p:cNvSpPr>
              <a:spLocks noChangeArrowheads="1"/>
            </p:cNvSpPr>
            <p:nvPr/>
          </p:nvSpPr>
          <p:spPr bwMode="auto">
            <a:xfrm>
              <a:off x="438" y="272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1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731" name="AutoShape 10"/>
            <p:cNvSpPr>
              <a:spLocks noChangeArrowheads="1"/>
            </p:cNvSpPr>
            <p:nvPr/>
          </p:nvSpPr>
          <p:spPr bwMode="auto">
            <a:xfrm>
              <a:off x="726" y="303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2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732" name="AutoShape 11"/>
            <p:cNvSpPr>
              <a:spLocks noChangeArrowheads="1"/>
            </p:cNvSpPr>
            <p:nvPr/>
          </p:nvSpPr>
          <p:spPr bwMode="auto">
            <a:xfrm>
              <a:off x="1115" y="303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3</a:t>
              </a:r>
              <a:endParaRPr lang="en-US" altLang="en-US" sz="1400" b="0">
                <a:latin typeface="Times New Roman" charset="0"/>
              </a:endParaRPr>
            </a:p>
          </p:txBody>
        </p:sp>
        <p:cxnSp>
          <p:nvCxnSpPr>
            <p:cNvPr id="28733" name="AutoShape 12"/>
            <p:cNvCxnSpPr>
              <a:cxnSpLocks noChangeShapeType="1"/>
              <a:stCxn id="28728" idx="4"/>
              <a:endCxn id="28732" idx="0"/>
            </p:cNvCxnSpPr>
            <p:nvPr/>
          </p:nvCxnSpPr>
          <p:spPr bwMode="auto">
            <a:xfrm>
              <a:off x="1101" y="2932"/>
              <a:ext cx="179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4" name="AutoShape 13"/>
            <p:cNvCxnSpPr>
              <a:cxnSpLocks noChangeShapeType="1"/>
              <a:stCxn id="28728" idx="4"/>
              <a:endCxn id="28731" idx="0"/>
            </p:cNvCxnSpPr>
            <p:nvPr/>
          </p:nvCxnSpPr>
          <p:spPr bwMode="auto">
            <a:xfrm flipH="1">
              <a:off x="891" y="2932"/>
              <a:ext cx="210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5" name="AutoShape 14"/>
            <p:cNvCxnSpPr>
              <a:cxnSpLocks noChangeShapeType="1"/>
              <a:stCxn id="28726" idx="4"/>
              <a:endCxn id="28728" idx="0"/>
            </p:cNvCxnSpPr>
            <p:nvPr/>
          </p:nvCxnSpPr>
          <p:spPr bwMode="auto">
            <a:xfrm>
              <a:off x="865" y="2548"/>
              <a:ext cx="236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6" name="AutoShape 15"/>
            <p:cNvCxnSpPr>
              <a:cxnSpLocks noChangeShapeType="1"/>
              <a:stCxn id="28726" idx="4"/>
              <a:endCxn id="28730" idx="0"/>
            </p:cNvCxnSpPr>
            <p:nvPr/>
          </p:nvCxnSpPr>
          <p:spPr bwMode="auto">
            <a:xfrm flipH="1">
              <a:off x="603" y="2548"/>
              <a:ext cx="26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7" name="AutoShape 16"/>
            <p:cNvCxnSpPr>
              <a:cxnSpLocks noChangeShapeType="1"/>
              <a:stCxn id="28727" idx="4"/>
              <a:endCxn id="28726" idx="0"/>
            </p:cNvCxnSpPr>
            <p:nvPr/>
          </p:nvCxnSpPr>
          <p:spPr bwMode="auto">
            <a:xfrm>
              <a:off x="628" y="2164"/>
              <a:ext cx="237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8" name="AutoShape 17"/>
            <p:cNvCxnSpPr>
              <a:cxnSpLocks noChangeShapeType="1"/>
              <a:stCxn id="28727" idx="4"/>
              <a:endCxn id="28729" idx="0"/>
            </p:cNvCxnSpPr>
            <p:nvPr/>
          </p:nvCxnSpPr>
          <p:spPr bwMode="auto">
            <a:xfrm flipH="1">
              <a:off x="313" y="2164"/>
              <a:ext cx="315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9" name="AutoShape 18"/>
            <p:cNvCxnSpPr>
              <a:cxnSpLocks noChangeShapeType="1"/>
              <a:stCxn id="28727" idx="0"/>
            </p:cNvCxnSpPr>
            <p:nvPr/>
          </p:nvCxnSpPr>
          <p:spPr bwMode="auto">
            <a:xfrm flipH="1" flipV="1">
              <a:off x="484" y="1802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6" name="Group 19"/>
          <p:cNvGrpSpPr>
            <a:grpSpLocks/>
          </p:cNvGrpSpPr>
          <p:nvPr/>
        </p:nvGrpSpPr>
        <p:grpSpPr bwMode="auto">
          <a:xfrm>
            <a:off x="2679700" y="4191000"/>
            <a:ext cx="2501900" cy="2133600"/>
            <a:chOff x="1540" y="2640"/>
            <a:chExt cx="1576" cy="1344"/>
          </a:xfrm>
        </p:grpSpPr>
        <p:sp>
          <p:nvSpPr>
            <p:cNvPr id="28712" name="Oval 20"/>
            <p:cNvSpPr>
              <a:spLocks noChangeArrowheads="1"/>
            </p:cNvSpPr>
            <p:nvPr/>
          </p:nvSpPr>
          <p:spPr bwMode="auto">
            <a:xfrm>
              <a:off x="2135" y="2748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b=y</a:t>
              </a:r>
            </a:p>
          </p:txBody>
        </p:sp>
        <p:sp>
          <p:nvSpPr>
            <p:cNvPr id="28713" name="Oval 21"/>
            <p:cNvSpPr>
              <a:spLocks noChangeArrowheads="1"/>
            </p:cNvSpPr>
            <p:nvPr/>
          </p:nvSpPr>
          <p:spPr bwMode="auto">
            <a:xfrm>
              <a:off x="1723" y="3148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a=z</a:t>
              </a:r>
            </a:p>
          </p:txBody>
        </p:sp>
        <p:sp>
          <p:nvSpPr>
            <p:cNvPr id="28714" name="Oval 22"/>
            <p:cNvSpPr>
              <a:spLocks noChangeArrowheads="1"/>
            </p:cNvSpPr>
            <p:nvPr/>
          </p:nvSpPr>
          <p:spPr bwMode="auto">
            <a:xfrm>
              <a:off x="2579" y="3154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c=x</a:t>
              </a:r>
            </a:p>
          </p:txBody>
        </p:sp>
        <p:sp>
          <p:nvSpPr>
            <p:cNvPr id="28715" name="AutoShape 23"/>
            <p:cNvSpPr>
              <a:spLocks noChangeArrowheads="1"/>
            </p:cNvSpPr>
            <p:nvPr/>
          </p:nvSpPr>
          <p:spPr bwMode="auto">
            <a:xfrm>
              <a:off x="1540" y="351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0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716" name="AutoShape 24"/>
            <p:cNvSpPr>
              <a:spLocks noChangeArrowheads="1"/>
            </p:cNvSpPr>
            <p:nvPr/>
          </p:nvSpPr>
          <p:spPr bwMode="auto">
            <a:xfrm>
              <a:off x="1919" y="351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1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717" name="AutoShape 25"/>
            <p:cNvSpPr>
              <a:spLocks noChangeArrowheads="1"/>
            </p:cNvSpPr>
            <p:nvPr/>
          </p:nvSpPr>
          <p:spPr bwMode="auto">
            <a:xfrm>
              <a:off x="2397" y="3514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2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718" name="AutoShape 26"/>
            <p:cNvSpPr>
              <a:spLocks noChangeArrowheads="1"/>
            </p:cNvSpPr>
            <p:nvPr/>
          </p:nvSpPr>
          <p:spPr bwMode="auto">
            <a:xfrm>
              <a:off x="2786" y="3514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3</a:t>
              </a:r>
              <a:endParaRPr lang="en-US" altLang="en-US" sz="1400" b="0">
                <a:latin typeface="Times New Roman" charset="0"/>
              </a:endParaRPr>
            </a:p>
          </p:txBody>
        </p:sp>
        <p:cxnSp>
          <p:nvCxnSpPr>
            <p:cNvPr id="28719" name="AutoShape 27"/>
            <p:cNvCxnSpPr>
              <a:cxnSpLocks noChangeShapeType="1"/>
              <a:stCxn id="28714" idx="4"/>
              <a:endCxn id="28718" idx="0"/>
            </p:cNvCxnSpPr>
            <p:nvPr/>
          </p:nvCxnSpPr>
          <p:spPr bwMode="auto">
            <a:xfrm>
              <a:off x="2760" y="3408"/>
              <a:ext cx="191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0" name="AutoShape 28"/>
            <p:cNvCxnSpPr>
              <a:cxnSpLocks noChangeShapeType="1"/>
              <a:stCxn id="28714" idx="4"/>
              <a:endCxn id="28717" idx="0"/>
            </p:cNvCxnSpPr>
            <p:nvPr/>
          </p:nvCxnSpPr>
          <p:spPr bwMode="auto">
            <a:xfrm flipH="1">
              <a:off x="2562" y="3408"/>
              <a:ext cx="198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1" name="AutoShape 29"/>
            <p:cNvCxnSpPr>
              <a:cxnSpLocks noChangeShapeType="1"/>
              <a:stCxn id="28712" idx="4"/>
              <a:endCxn id="28714" idx="0"/>
            </p:cNvCxnSpPr>
            <p:nvPr/>
          </p:nvCxnSpPr>
          <p:spPr bwMode="auto">
            <a:xfrm>
              <a:off x="2321" y="3002"/>
              <a:ext cx="439" cy="15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2" name="AutoShape 30"/>
            <p:cNvCxnSpPr>
              <a:cxnSpLocks noChangeShapeType="1"/>
              <a:stCxn id="28713" idx="4"/>
              <a:endCxn id="28716" idx="0"/>
            </p:cNvCxnSpPr>
            <p:nvPr/>
          </p:nvCxnSpPr>
          <p:spPr bwMode="auto">
            <a:xfrm>
              <a:off x="1900" y="3402"/>
              <a:ext cx="18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31"/>
            <p:cNvCxnSpPr>
              <a:cxnSpLocks noChangeShapeType="1"/>
              <a:stCxn id="28713" idx="0"/>
              <a:endCxn id="28712" idx="4"/>
            </p:cNvCxnSpPr>
            <p:nvPr/>
          </p:nvCxnSpPr>
          <p:spPr bwMode="auto">
            <a:xfrm flipV="1">
              <a:off x="1900" y="3002"/>
              <a:ext cx="421" cy="1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32"/>
            <p:cNvCxnSpPr>
              <a:cxnSpLocks noChangeShapeType="1"/>
              <a:stCxn id="28713" idx="4"/>
              <a:endCxn id="28715" idx="0"/>
            </p:cNvCxnSpPr>
            <p:nvPr/>
          </p:nvCxnSpPr>
          <p:spPr bwMode="auto">
            <a:xfrm flipH="1">
              <a:off x="1705" y="3402"/>
              <a:ext cx="195" cy="11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AutoShape 33"/>
            <p:cNvCxnSpPr>
              <a:cxnSpLocks noChangeShapeType="1"/>
              <a:stCxn id="28712" idx="0"/>
            </p:cNvCxnSpPr>
            <p:nvPr/>
          </p:nvCxnSpPr>
          <p:spPr bwMode="auto">
            <a:xfrm flipH="1" flipV="1">
              <a:off x="2181" y="2640"/>
              <a:ext cx="140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7" name="Group 34"/>
          <p:cNvGrpSpPr>
            <a:grpSpLocks/>
          </p:cNvGrpSpPr>
          <p:nvPr/>
        </p:nvGrpSpPr>
        <p:grpSpPr bwMode="auto">
          <a:xfrm>
            <a:off x="4800600" y="2403475"/>
            <a:ext cx="2047875" cy="2701925"/>
            <a:chOff x="3124" y="1584"/>
            <a:chExt cx="1290" cy="1702"/>
          </a:xfrm>
        </p:grpSpPr>
        <p:sp>
          <p:nvSpPr>
            <p:cNvPr id="28698" name="Oval 35"/>
            <p:cNvSpPr>
              <a:spLocks noChangeArrowheads="1"/>
            </p:cNvSpPr>
            <p:nvPr/>
          </p:nvSpPr>
          <p:spPr bwMode="auto">
            <a:xfrm>
              <a:off x="3797" y="2080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c=y</a:t>
              </a:r>
            </a:p>
          </p:txBody>
        </p:sp>
        <p:sp>
          <p:nvSpPr>
            <p:cNvPr id="28699" name="Oval 36"/>
            <p:cNvSpPr>
              <a:spLocks noChangeArrowheads="1"/>
            </p:cNvSpPr>
            <p:nvPr/>
          </p:nvSpPr>
          <p:spPr bwMode="auto">
            <a:xfrm>
              <a:off x="3548" y="2496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b=x</a:t>
              </a:r>
            </a:p>
          </p:txBody>
        </p:sp>
        <p:sp>
          <p:nvSpPr>
            <p:cNvPr id="28700" name="Oval 37"/>
            <p:cNvSpPr>
              <a:spLocks noChangeArrowheads="1"/>
            </p:cNvSpPr>
            <p:nvPr/>
          </p:nvSpPr>
          <p:spPr bwMode="auto">
            <a:xfrm>
              <a:off x="3440" y="1692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a=z</a:t>
              </a:r>
            </a:p>
          </p:txBody>
        </p:sp>
        <p:sp>
          <p:nvSpPr>
            <p:cNvPr id="28701" name="AutoShape 38"/>
            <p:cNvSpPr>
              <a:spLocks noChangeArrowheads="1"/>
            </p:cNvSpPr>
            <p:nvPr/>
          </p:nvSpPr>
          <p:spPr bwMode="auto">
            <a:xfrm>
              <a:off x="3124" y="207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0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702" name="AutoShape 39"/>
            <p:cNvSpPr>
              <a:spLocks noChangeArrowheads="1"/>
            </p:cNvSpPr>
            <p:nvPr/>
          </p:nvSpPr>
          <p:spPr bwMode="auto">
            <a:xfrm>
              <a:off x="3362" y="281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1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703" name="AutoShape 40"/>
            <p:cNvSpPr>
              <a:spLocks noChangeArrowheads="1"/>
            </p:cNvSpPr>
            <p:nvPr/>
          </p:nvSpPr>
          <p:spPr bwMode="auto">
            <a:xfrm>
              <a:off x="3796" y="282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2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704" name="AutoShape 41"/>
            <p:cNvSpPr>
              <a:spLocks noChangeArrowheads="1"/>
            </p:cNvSpPr>
            <p:nvPr/>
          </p:nvSpPr>
          <p:spPr bwMode="auto">
            <a:xfrm>
              <a:off x="4084" y="251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3</a:t>
              </a:r>
              <a:endParaRPr lang="en-US" altLang="en-US" sz="1400" b="0">
                <a:latin typeface="Times New Roman" charset="0"/>
              </a:endParaRPr>
            </a:p>
          </p:txBody>
        </p:sp>
        <p:cxnSp>
          <p:nvCxnSpPr>
            <p:cNvPr id="28705" name="AutoShape 42"/>
            <p:cNvCxnSpPr>
              <a:cxnSpLocks noChangeShapeType="1"/>
              <a:stCxn id="28698" idx="4"/>
              <a:endCxn id="28704" idx="0"/>
            </p:cNvCxnSpPr>
            <p:nvPr/>
          </p:nvCxnSpPr>
          <p:spPr bwMode="auto">
            <a:xfrm>
              <a:off x="3978" y="2334"/>
              <a:ext cx="271" cy="1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6" name="AutoShape 43"/>
            <p:cNvCxnSpPr>
              <a:cxnSpLocks noChangeShapeType="1"/>
              <a:stCxn id="28699" idx="4"/>
              <a:endCxn id="28703" idx="0"/>
            </p:cNvCxnSpPr>
            <p:nvPr/>
          </p:nvCxnSpPr>
          <p:spPr bwMode="auto">
            <a:xfrm>
              <a:off x="3734" y="2750"/>
              <a:ext cx="227" cy="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AutoShape 44"/>
            <p:cNvCxnSpPr>
              <a:cxnSpLocks noChangeShapeType="1"/>
              <a:stCxn id="28699" idx="0"/>
              <a:endCxn id="28698" idx="4"/>
            </p:cNvCxnSpPr>
            <p:nvPr/>
          </p:nvCxnSpPr>
          <p:spPr bwMode="auto">
            <a:xfrm flipV="1">
              <a:off x="3734" y="2334"/>
              <a:ext cx="244" cy="1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8" name="AutoShape 45"/>
            <p:cNvCxnSpPr>
              <a:cxnSpLocks noChangeShapeType="1"/>
              <a:stCxn id="28699" idx="4"/>
              <a:endCxn id="28702" idx="0"/>
            </p:cNvCxnSpPr>
            <p:nvPr/>
          </p:nvCxnSpPr>
          <p:spPr bwMode="auto">
            <a:xfrm flipH="1">
              <a:off x="3527" y="2750"/>
              <a:ext cx="20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9" name="AutoShape 46"/>
            <p:cNvCxnSpPr>
              <a:cxnSpLocks noChangeShapeType="1"/>
              <a:stCxn id="28700" idx="4"/>
              <a:endCxn id="28698" idx="0"/>
            </p:cNvCxnSpPr>
            <p:nvPr/>
          </p:nvCxnSpPr>
          <p:spPr bwMode="auto">
            <a:xfrm>
              <a:off x="3617" y="1946"/>
              <a:ext cx="361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0" name="AutoShape 47"/>
            <p:cNvCxnSpPr>
              <a:cxnSpLocks noChangeShapeType="1"/>
              <a:stCxn id="28700" idx="4"/>
              <a:endCxn id="28701" idx="0"/>
            </p:cNvCxnSpPr>
            <p:nvPr/>
          </p:nvCxnSpPr>
          <p:spPr bwMode="auto">
            <a:xfrm flipH="1">
              <a:off x="3289" y="1946"/>
              <a:ext cx="328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1" name="AutoShape 48"/>
            <p:cNvCxnSpPr>
              <a:cxnSpLocks noChangeShapeType="1"/>
              <a:stCxn id="28700" idx="0"/>
            </p:cNvCxnSpPr>
            <p:nvPr/>
          </p:nvCxnSpPr>
          <p:spPr bwMode="auto">
            <a:xfrm flipH="1" flipV="1">
              <a:off x="3473" y="1584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8" name="Group 49"/>
          <p:cNvGrpSpPr>
            <a:grpSpLocks/>
          </p:cNvGrpSpPr>
          <p:nvPr/>
        </p:nvGrpSpPr>
        <p:grpSpPr bwMode="auto">
          <a:xfrm>
            <a:off x="6629400" y="4210050"/>
            <a:ext cx="2355850" cy="2117725"/>
            <a:chOff x="4226" y="2652"/>
            <a:chExt cx="1484" cy="1334"/>
          </a:xfrm>
        </p:grpSpPr>
        <p:sp>
          <p:nvSpPr>
            <p:cNvPr id="28684" name="Oval 50"/>
            <p:cNvSpPr>
              <a:spLocks noChangeArrowheads="1"/>
            </p:cNvSpPr>
            <p:nvPr/>
          </p:nvSpPr>
          <p:spPr bwMode="auto">
            <a:xfrm>
              <a:off x="4772" y="2758"/>
              <a:ext cx="37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b=x</a:t>
              </a:r>
            </a:p>
          </p:txBody>
        </p:sp>
        <p:sp>
          <p:nvSpPr>
            <p:cNvPr id="28685" name="Oval 51"/>
            <p:cNvSpPr>
              <a:spLocks noChangeArrowheads="1"/>
            </p:cNvSpPr>
            <p:nvPr/>
          </p:nvSpPr>
          <p:spPr bwMode="auto">
            <a:xfrm>
              <a:off x="5183" y="3154"/>
              <a:ext cx="361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c=y</a:t>
              </a:r>
            </a:p>
          </p:txBody>
        </p:sp>
        <p:sp>
          <p:nvSpPr>
            <p:cNvPr id="28686" name="Oval 52"/>
            <p:cNvSpPr>
              <a:spLocks noChangeArrowheads="1"/>
            </p:cNvSpPr>
            <p:nvPr/>
          </p:nvSpPr>
          <p:spPr bwMode="auto">
            <a:xfrm>
              <a:off x="4394" y="3154"/>
              <a:ext cx="353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a=z</a:t>
              </a:r>
            </a:p>
          </p:txBody>
        </p:sp>
        <p:sp>
          <p:nvSpPr>
            <p:cNvPr id="28687" name="AutoShape 53"/>
            <p:cNvSpPr>
              <a:spLocks noChangeArrowheads="1"/>
            </p:cNvSpPr>
            <p:nvPr/>
          </p:nvSpPr>
          <p:spPr bwMode="auto">
            <a:xfrm>
              <a:off x="4226" y="351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0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688" name="AutoShape 54"/>
            <p:cNvSpPr>
              <a:spLocks noChangeArrowheads="1"/>
            </p:cNvSpPr>
            <p:nvPr/>
          </p:nvSpPr>
          <p:spPr bwMode="auto">
            <a:xfrm>
              <a:off x="4610" y="3520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1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689" name="AutoShape 55"/>
            <p:cNvSpPr>
              <a:spLocks noChangeArrowheads="1"/>
            </p:cNvSpPr>
            <p:nvPr/>
          </p:nvSpPr>
          <p:spPr bwMode="auto">
            <a:xfrm>
              <a:off x="4996" y="3518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2</a:t>
              </a:r>
              <a:endParaRPr lang="en-US" altLang="en-US" sz="1400" b="0">
                <a:latin typeface="Times New Roman" charset="0"/>
              </a:endParaRPr>
            </a:p>
          </p:txBody>
        </p:sp>
        <p:sp>
          <p:nvSpPr>
            <p:cNvPr id="28690" name="AutoShape 56"/>
            <p:cNvSpPr>
              <a:spLocks noChangeArrowheads="1"/>
            </p:cNvSpPr>
            <p:nvPr/>
          </p:nvSpPr>
          <p:spPr bwMode="auto">
            <a:xfrm>
              <a:off x="5380" y="3516"/>
              <a:ext cx="330" cy="46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T</a:t>
              </a:r>
              <a:r>
                <a:rPr lang="en-US" altLang="en-US" sz="1400" b="0" baseline="-25000">
                  <a:latin typeface="Times New Roman" charset="0"/>
                </a:rPr>
                <a:t>3</a:t>
              </a:r>
              <a:endParaRPr lang="en-US" altLang="en-US" sz="1400" b="0">
                <a:latin typeface="Times New Roman" charset="0"/>
              </a:endParaRPr>
            </a:p>
          </p:txBody>
        </p:sp>
        <p:cxnSp>
          <p:nvCxnSpPr>
            <p:cNvPr id="28691" name="AutoShape 57"/>
            <p:cNvCxnSpPr>
              <a:cxnSpLocks noChangeShapeType="1"/>
              <a:stCxn id="28685" idx="4"/>
              <a:endCxn id="28690" idx="0"/>
            </p:cNvCxnSpPr>
            <p:nvPr/>
          </p:nvCxnSpPr>
          <p:spPr bwMode="auto">
            <a:xfrm>
              <a:off x="5364" y="3408"/>
              <a:ext cx="181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AutoShape 58"/>
            <p:cNvCxnSpPr>
              <a:cxnSpLocks noChangeShapeType="1"/>
              <a:stCxn id="28685" idx="4"/>
              <a:endCxn id="28689" idx="0"/>
            </p:cNvCxnSpPr>
            <p:nvPr/>
          </p:nvCxnSpPr>
          <p:spPr bwMode="auto">
            <a:xfrm flipH="1">
              <a:off x="5161" y="3408"/>
              <a:ext cx="203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AutoShape 59"/>
            <p:cNvCxnSpPr>
              <a:cxnSpLocks noChangeShapeType="1"/>
              <a:stCxn id="28684" idx="4"/>
              <a:endCxn id="28686" idx="0"/>
            </p:cNvCxnSpPr>
            <p:nvPr/>
          </p:nvCxnSpPr>
          <p:spPr bwMode="auto">
            <a:xfrm flipH="1">
              <a:off x="4571" y="3012"/>
              <a:ext cx="387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AutoShape 60"/>
            <p:cNvCxnSpPr>
              <a:cxnSpLocks noChangeShapeType="1"/>
              <a:stCxn id="28686" idx="4"/>
              <a:endCxn id="28688" idx="0"/>
            </p:cNvCxnSpPr>
            <p:nvPr/>
          </p:nvCxnSpPr>
          <p:spPr bwMode="auto">
            <a:xfrm>
              <a:off x="4571" y="3408"/>
              <a:ext cx="204" cy="11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AutoShape 61"/>
            <p:cNvCxnSpPr>
              <a:cxnSpLocks noChangeShapeType="1"/>
              <a:stCxn id="28684" idx="4"/>
              <a:endCxn id="28685" idx="0"/>
            </p:cNvCxnSpPr>
            <p:nvPr/>
          </p:nvCxnSpPr>
          <p:spPr bwMode="auto">
            <a:xfrm>
              <a:off x="4958" y="3012"/>
              <a:ext cx="406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6" name="AutoShape 62"/>
            <p:cNvCxnSpPr>
              <a:cxnSpLocks noChangeShapeType="1"/>
              <a:stCxn id="28686" idx="4"/>
              <a:endCxn id="28687" idx="0"/>
            </p:cNvCxnSpPr>
            <p:nvPr/>
          </p:nvCxnSpPr>
          <p:spPr bwMode="auto">
            <a:xfrm flipH="1">
              <a:off x="4391" y="3408"/>
              <a:ext cx="180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7" name="AutoShape 63"/>
            <p:cNvCxnSpPr>
              <a:cxnSpLocks noChangeShapeType="1"/>
              <a:stCxn id="28684" idx="0"/>
            </p:cNvCxnSpPr>
            <p:nvPr/>
          </p:nvCxnSpPr>
          <p:spPr bwMode="auto">
            <a:xfrm flipH="1" flipV="1">
              <a:off x="4821" y="2652"/>
              <a:ext cx="137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79" name="Line 64"/>
          <p:cNvSpPr>
            <a:spLocks noChangeShapeType="1"/>
          </p:cNvSpPr>
          <p:nvPr/>
        </p:nvSpPr>
        <p:spPr bwMode="auto">
          <a:xfrm>
            <a:off x="2590800" y="4267200"/>
            <a:ext cx="6858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8680" name="Line 65"/>
          <p:cNvSpPr>
            <a:spLocks noChangeShapeType="1"/>
          </p:cNvSpPr>
          <p:nvPr/>
        </p:nvSpPr>
        <p:spPr bwMode="auto">
          <a:xfrm>
            <a:off x="6931025" y="4038600"/>
            <a:ext cx="457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8681" name="Text Box 66"/>
          <p:cNvSpPr txBox="1">
            <a:spLocks noChangeArrowheads="1"/>
          </p:cNvSpPr>
          <p:nvPr/>
        </p:nvSpPr>
        <p:spPr bwMode="auto">
          <a:xfrm>
            <a:off x="152400" y="5683250"/>
            <a:ext cx="257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l" eaLnBrk="1" hangingPunct="1"/>
            <a:r>
              <a:rPr lang="en-US" altLang="en-US" sz="1600" b="0">
                <a:latin typeface="Times New Roman" charset="0"/>
              </a:rPr>
              <a:t>case 1: single rotation</a:t>
            </a:r>
          </a:p>
          <a:p>
            <a:pPr algn="l" eaLnBrk="1" hangingPunct="1"/>
            <a:r>
              <a:rPr lang="en-US" altLang="en-US" sz="1600" b="0">
                <a:latin typeface="Times New Roman" charset="0"/>
              </a:rPr>
              <a:t>(a left rotation of </a:t>
            </a:r>
            <a:r>
              <a:rPr lang="en-US" altLang="en-US" sz="1600" b="0" i="1">
                <a:latin typeface="Times New Roman" charset="0"/>
              </a:rPr>
              <a:t>a </a:t>
            </a:r>
            <a:r>
              <a:rPr lang="en-US" altLang="en-US" sz="1600" b="0">
                <a:latin typeface="Times New Roman" charset="0"/>
              </a:rPr>
              <a:t>around </a:t>
            </a:r>
            <a:r>
              <a:rPr lang="en-US" altLang="en-US" sz="1600" b="0" i="1">
                <a:latin typeface="Times New Roman" charset="0"/>
              </a:rPr>
              <a:t>b</a:t>
            </a:r>
            <a:r>
              <a:rPr lang="en-US" altLang="en-US" sz="1600" b="0">
                <a:latin typeface="Times New Roman" charset="0"/>
              </a:rPr>
              <a:t>)</a:t>
            </a:r>
          </a:p>
        </p:txBody>
      </p:sp>
      <p:sp>
        <p:nvSpPr>
          <p:cNvPr id="28682" name="Text Box 67"/>
          <p:cNvSpPr txBox="1">
            <a:spLocks noChangeArrowheads="1"/>
          </p:cNvSpPr>
          <p:nvPr/>
        </p:nvSpPr>
        <p:spPr bwMode="auto">
          <a:xfrm>
            <a:off x="6629400" y="2663825"/>
            <a:ext cx="2514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l" eaLnBrk="1" hangingPunct="1"/>
            <a:r>
              <a:rPr lang="en-US" altLang="en-US" sz="1600" b="0">
                <a:latin typeface="Times New Roman" charset="0"/>
              </a:rPr>
              <a:t>case 2: double rotation</a:t>
            </a:r>
          </a:p>
          <a:p>
            <a:pPr algn="l" eaLnBrk="1" hangingPunct="1"/>
            <a:r>
              <a:rPr lang="en-US" altLang="en-US" sz="1600" b="0">
                <a:latin typeface="Times New Roman" charset="0"/>
              </a:rPr>
              <a:t>(a right rotation of </a:t>
            </a:r>
            <a:r>
              <a:rPr lang="en-US" altLang="en-US" sz="1600" b="0" i="1">
                <a:latin typeface="Times New Roman" charset="0"/>
              </a:rPr>
              <a:t>c </a:t>
            </a:r>
            <a:r>
              <a:rPr lang="en-US" altLang="en-US" sz="1600" b="0">
                <a:latin typeface="Times New Roman" charset="0"/>
              </a:rPr>
              <a:t>around </a:t>
            </a:r>
            <a:r>
              <a:rPr lang="en-US" altLang="en-US" sz="1600" b="0" i="1">
                <a:latin typeface="Times New Roman" charset="0"/>
              </a:rPr>
              <a:t>b</a:t>
            </a:r>
            <a:r>
              <a:rPr lang="en-US" altLang="en-US" sz="1600" b="0">
                <a:latin typeface="Times New Roman" charset="0"/>
              </a:rPr>
              <a:t>, then a left rotation of </a:t>
            </a:r>
            <a:r>
              <a:rPr lang="en-US" altLang="en-US" sz="1600" b="0" i="1">
                <a:latin typeface="Times New Roman" charset="0"/>
              </a:rPr>
              <a:t>a</a:t>
            </a:r>
            <a:r>
              <a:rPr lang="en-US" altLang="en-US" sz="1600" b="0">
                <a:latin typeface="Times New Roman" charset="0"/>
              </a:rPr>
              <a:t> around </a:t>
            </a:r>
            <a:r>
              <a:rPr lang="en-US" altLang="en-US" sz="1600" b="0" i="1">
                <a:latin typeface="Times New Roman" charset="0"/>
              </a:rPr>
              <a:t>b</a:t>
            </a:r>
            <a:r>
              <a:rPr lang="en-US" altLang="en-US" sz="1600" b="0">
                <a:latin typeface="Times New Roman" charset="0"/>
              </a:rPr>
              <a:t>)</a:t>
            </a:r>
          </a:p>
        </p:txBody>
      </p:sp>
      <p:sp>
        <p:nvSpPr>
          <p:cNvPr id="28683" name="Text Box 68"/>
          <p:cNvSpPr txBox="1">
            <a:spLocks noChangeArrowheads="1"/>
          </p:cNvSpPr>
          <p:nvPr/>
        </p:nvSpPr>
        <p:spPr bwMode="auto">
          <a:xfrm>
            <a:off x="2514600" y="2438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l" eaLnBrk="1" hangingPunct="1"/>
            <a:r>
              <a:rPr lang="en-US" altLang="en-US" sz="1800" b="0">
                <a:latin typeface="Times New Roman" charset="0"/>
              </a:rPr>
              <a:t>(other two cases are symmetrical)</a:t>
            </a:r>
          </a:p>
        </p:txBody>
      </p:sp>
    </p:spTree>
    <p:extLst>
      <p:ext uri="{BB962C8B-B14F-4D97-AF65-F5344CB8AC3E}">
        <p14:creationId xmlns:p14="http://schemas.microsoft.com/office/powerpoint/2010/main" val="254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92088"/>
            <a:ext cx="71501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Single Rotations</a:t>
            </a:r>
          </a:p>
        </p:txBody>
      </p:sp>
      <p:pic>
        <p:nvPicPr>
          <p:cNvPr id="2969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6463" y="1463675"/>
            <a:ext cx="6997700" cy="2822575"/>
          </a:xfrm>
        </p:spPr>
      </p:pic>
      <p:pic>
        <p:nvPicPr>
          <p:cNvPr id="296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92600"/>
            <a:ext cx="756126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7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Double Rotations</a:t>
            </a:r>
          </a:p>
        </p:txBody>
      </p:sp>
      <p:pic>
        <p:nvPicPr>
          <p:cNvPr id="3072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775" y="1560513"/>
            <a:ext cx="7080250" cy="2822575"/>
          </a:xfrm>
        </p:spPr>
      </p:pic>
      <p:pic>
        <p:nvPicPr>
          <p:cNvPr id="307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05263"/>
            <a:ext cx="7735888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To restructure the subtree rooted at </a:t>
            </a:r>
            <a:r>
              <a:rPr lang="en-US" altLang="en-US" i="1">
                <a:latin typeface="Arial" charset="0"/>
                <a:ea typeface="MS PGothic" charset="-128"/>
              </a:rPr>
              <a:t>z</a:t>
            </a:r>
            <a:r>
              <a:rPr lang="en-US" altLang="en-US">
                <a:latin typeface="Arial" charset="0"/>
                <a:ea typeface="MS PGothic" charset="-128"/>
              </a:rPr>
              <a:t>, we will make </a:t>
            </a:r>
            <a:r>
              <a:rPr lang="en-US" altLang="en-US" i="1">
                <a:latin typeface="Arial" charset="0"/>
                <a:ea typeface="MS PGothic" charset="-128"/>
              </a:rPr>
              <a:t>b</a:t>
            </a:r>
            <a:r>
              <a:rPr lang="en-US" altLang="en-US">
                <a:latin typeface="Arial" charset="0"/>
                <a:ea typeface="MS PGothic" charset="-128"/>
              </a:rPr>
              <a:t> (62) the root of the subtree, with </a:t>
            </a:r>
            <a:r>
              <a:rPr lang="en-US" altLang="en-US" i="1">
                <a:latin typeface="Arial" charset="0"/>
                <a:ea typeface="MS PGothic" charset="-128"/>
              </a:rPr>
              <a:t>a</a:t>
            </a:r>
            <a:r>
              <a:rPr lang="en-US" altLang="en-US">
                <a:latin typeface="Arial" charset="0"/>
                <a:ea typeface="MS PGothic" charset="-128"/>
              </a:rPr>
              <a:t> (50) as its left child and </a:t>
            </a:r>
            <a:r>
              <a:rPr lang="en-US" altLang="en-US" i="1">
                <a:latin typeface="Arial" charset="0"/>
                <a:ea typeface="MS PGothic" charset="-128"/>
              </a:rPr>
              <a:t>c</a:t>
            </a:r>
            <a:r>
              <a:rPr lang="en-US" altLang="en-US">
                <a:latin typeface="Arial" charset="0"/>
                <a:ea typeface="MS PGothic" charset="-128"/>
              </a:rPr>
              <a:t> (78) as its right child.</a:t>
            </a:r>
          </a:p>
        </p:txBody>
      </p:sp>
      <p:sp>
        <p:nvSpPr>
          <p:cNvPr id="31747" name="Oval 4"/>
          <p:cNvSpPr>
            <a:spLocks noChangeArrowheads="1"/>
          </p:cNvSpPr>
          <p:nvPr/>
        </p:nvSpPr>
        <p:spPr bwMode="auto">
          <a:xfrm>
            <a:off x="3930650" y="23764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3130550" y="29860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4787900" y="29860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3340100" y="36718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4311650" y="36718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5321300" y="36718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31753" name="Oval 10"/>
          <p:cNvSpPr>
            <a:spLocks noChangeArrowheads="1"/>
          </p:cNvSpPr>
          <p:nvPr/>
        </p:nvSpPr>
        <p:spPr bwMode="auto">
          <a:xfrm>
            <a:off x="3959225" y="43576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3048000" y="36083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3352800" y="42941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3657600" y="42941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3962400" y="49799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4267200" y="49799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5334000" y="42941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auto">
          <a:xfrm>
            <a:off x="5638800" y="42941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1761" name="AutoShape 18"/>
          <p:cNvCxnSpPr>
            <a:cxnSpLocks noChangeShapeType="1"/>
            <a:stCxn id="31747" idx="4"/>
            <a:endCxn id="31748" idx="0"/>
          </p:cNvCxnSpPr>
          <p:nvPr/>
        </p:nvCxnSpPr>
        <p:spPr bwMode="auto">
          <a:xfrm flipH="1">
            <a:off x="3354388" y="2779713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9"/>
          <p:cNvCxnSpPr>
            <a:cxnSpLocks noChangeShapeType="1"/>
            <a:stCxn id="31748" idx="4"/>
            <a:endCxn id="31754" idx="0"/>
          </p:cNvCxnSpPr>
          <p:nvPr/>
        </p:nvCxnSpPr>
        <p:spPr bwMode="auto">
          <a:xfrm flipH="1">
            <a:off x="3124200" y="3389313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20"/>
          <p:cNvCxnSpPr>
            <a:cxnSpLocks noChangeShapeType="1"/>
            <a:stCxn id="31748" idx="4"/>
            <a:endCxn id="31750" idx="0"/>
          </p:cNvCxnSpPr>
          <p:nvPr/>
        </p:nvCxnSpPr>
        <p:spPr bwMode="auto">
          <a:xfrm>
            <a:off x="3354388" y="3389313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21"/>
          <p:cNvCxnSpPr>
            <a:cxnSpLocks noChangeShapeType="1"/>
            <a:stCxn id="31747" idx="4"/>
            <a:endCxn id="31749" idx="0"/>
          </p:cNvCxnSpPr>
          <p:nvPr/>
        </p:nvCxnSpPr>
        <p:spPr bwMode="auto">
          <a:xfrm>
            <a:off x="4154488" y="2779713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2"/>
          <p:cNvCxnSpPr>
            <a:cxnSpLocks noChangeShapeType="1"/>
            <a:stCxn id="31749" idx="4"/>
            <a:endCxn id="31751" idx="0"/>
          </p:cNvCxnSpPr>
          <p:nvPr/>
        </p:nvCxnSpPr>
        <p:spPr bwMode="auto">
          <a:xfrm flipH="1">
            <a:off x="4535488" y="3389313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23"/>
          <p:cNvCxnSpPr>
            <a:cxnSpLocks noChangeShapeType="1"/>
            <a:stCxn id="31749" idx="4"/>
            <a:endCxn id="31752" idx="0"/>
          </p:cNvCxnSpPr>
          <p:nvPr/>
        </p:nvCxnSpPr>
        <p:spPr bwMode="auto">
          <a:xfrm>
            <a:off x="5011738" y="3389313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24"/>
          <p:cNvCxnSpPr>
            <a:cxnSpLocks noChangeShapeType="1"/>
            <a:stCxn id="31751" idx="4"/>
            <a:endCxn id="31753" idx="0"/>
          </p:cNvCxnSpPr>
          <p:nvPr/>
        </p:nvCxnSpPr>
        <p:spPr bwMode="auto">
          <a:xfrm flipH="1">
            <a:off x="4183063" y="4075113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5"/>
          <p:cNvCxnSpPr>
            <a:cxnSpLocks noChangeShapeType="1"/>
            <a:stCxn id="31750" idx="4"/>
            <a:endCxn id="31755" idx="0"/>
          </p:cNvCxnSpPr>
          <p:nvPr/>
        </p:nvCxnSpPr>
        <p:spPr bwMode="auto">
          <a:xfrm flipH="1">
            <a:off x="3429000" y="4075113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6"/>
          <p:cNvCxnSpPr>
            <a:cxnSpLocks noChangeShapeType="1"/>
            <a:stCxn id="31750" idx="4"/>
            <a:endCxn id="31756" idx="0"/>
          </p:cNvCxnSpPr>
          <p:nvPr/>
        </p:nvCxnSpPr>
        <p:spPr bwMode="auto">
          <a:xfrm>
            <a:off x="3563938" y="4075113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27"/>
          <p:cNvCxnSpPr>
            <a:cxnSpLocks noChangeShapeType="1"/>
            <a:stCxn id="31753" idx="4"/>
            <a:endCxn id="31757" idx="0"/>
          </p:cNvCxnSpPr>
          <p:nvPr/>
        </p:nvCxnSpPr>
        <p:spPr bwMode="auto">
          <a:xfrm flipH="1">
            <a:off x="4038600" y="476091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AutoShape 28"/>
          <p:cNvCxnSpPr>
            <a:cxnSpLocks noChangeShapeType="1"/>
            <a:stCxn id="31753" idx="4"/>
            <a:endCxn id="31758" idx="0"/>
          </p:cNvCxnSpPr>
          <p:nvPr/>
        </p:nvCxnSpPr>
        <p:spPr bwMode="auto">
          <a:xfrm>
            <a:off x="4183063" y="476091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2" name="AutoShape 29"/>
          <p:cNvCxnSpPr>
            <a:cxnSpLocks noChangeShapeType="1"/>
            <a:stCxn id="31751" idx="4"/>
          </p:cNvCxnSpPr>
          <p:nvPr/>
        </p:nvCxnSpPr>
        <p:spPr bwMode="auto">
          <a:xfrm>
            <a:off x="4535488" y="4075113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AutoShape 30"/>
          <p:cNvCxnSpPr>
            <a:cxnSpLocks noChangeShapeType="1"/>
            <a:stCxn id="31752" idx="4"/>
            <a:endCxn id="31759" idx="0"/>
          </p:cNvCxnSpPr>
          <p:nvPr/>
        </p:nvCxnSpPr>
        <p:spPr bwMode="auto">
          <a:xfrm flipH="1">
            <a:off x="5410200" y="4075113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AutoShape 31"/>
          <p:cNvCxnSpPr>
            <a:cxnSpLocks noChangeShapeType="1"/>
            <a:stCxn id="31752" idx="4"/>
            <a:endCxn id="31760" idx="0"/>
          </p:cNvCxnSpPr>
          <p:nvPr/>
        </p:nvCxnSpPr>
        <p:spPr bwMode="auto">
          <a:xfrm>
            <a:off x="5545138" y="4075113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5" name="Oval 32"/>
          <p:cNvSpPr>
            <a:spLocks noChangeArrowheads="1"/>
          </p:cNvSpPr>
          <p:nvPr/>
        </p:nvSpPr>
        <p:spPr bwMode="auto">
          <a:xfrm>
            <a:off x="4724400" y="43576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31776" name="Rectangle 33"/>
          <p:cNvSpPr>
            <a:spLocks noChangeArrowheads="1"/>
          </p:cNvSpPr>
          <p:nvPr/>
        </p:nvSpPr>
        <p:spPr bwMode="auto">
          <a:xfrm>
            <a:off x="5029200" y="49799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1777" name="AutoShape 34"/>
          <p:cNvCxnSpPr>
            <a:cxnSpLocks noChangeShapeType="1"/>
            <a:stCxn id="31775" idx="4"/>
            <a:endCxn id="31776" idx="0"/>
          </p:cNvCxnSpPr>
          <p:nvPr/>
        </p:nvCxnSpPr>
        <p:spPr bwMode="auto">
          <a:xfrm>
            <a:off x="4948238" y="4760913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8" name="Oval 35"/>
          <p:cNvSpPr>
            <a:spLocks noChangeArrowheads="1"/>
          </p:cNvSpPr>
          <p:nvPr/>
        </p:nvSpPr>
        <p:spPr bwMode="auto">
          <a:xfrm>
            <a:off x="4495800" y="51069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31779" name="Rectangle 36"/>
          <p:cNvSpPr>
            <a:spLocks noChangeArrowheads="1"/>
          </p:cNvSpPr>
          <p:nvPr/>
        </p:nvSpPr>
        <p:spPr bwMode="auto">
          <a:xfrm>
            <a:off x="4498975" y="57292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80" name="Rectangle 37"/>
          <p:cNvSpPr>
            <a:spLocks noChangeArrowheads="1"/>
          </p:cNvSpPr>
          <p:nvPr/>
        </p:nvSpPr>
        <p:spPr bwMode="auto">
          <a:xfrm>
            <a:off x="4803775" y="57292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1781" name="AutoShape 38"/>
          <p:cNvCxnSpPr>
            <a:cxnSpLocks noChangeShapeType="1"/>
            <a:stCxn id="31775" idx="4"/>
            <a:endCxn id="31778" idx="0"/>
          </p:cNvCxnSpPr>
          <p:nvPr/>
        </p:nvCxnSpPr>
        <p:spPr bwMode="auto">
          <a:xfrm flipH="1">
            <a:off x="4719638" y="4760913"/>
            <a:ext cx="228600" cy="346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2" name="AutoShape 39"/>
          <p:cNvCxnSpPr>
            <a:cxnSpLocks noChangeShapeType="1"/>
            <a:stCxn id="31778" idx="4"/>
            <a:endCxn id="31779" idx="0"/>
          </p:cNvCxnSpPr>
          <p:nvPr/>
        </p:nvCxnSpPr>
        <p:spPr bwMode="auto">
          <a:xfrm flipH="1">
            <a:off x="4575175" y="551021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3" name="AutoShape 40"/>
          <p:cNvCxnSpPr>
            <a:cxnSpLocks noChangeShapeType="1"/>
            <a:stCxn id="31778" idx="4"/>
            <a:endCxn id="31780" idx="0"/>
          </p:cNvCxnSpPr>
          <p:nvPr/>
        </p:nvCxnSpPr>
        <p:spPr bwMode="auto">
          <a:xfrm>
            <a:off x="4719638" y="551021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4" name="Text Box 41"/>
          <p:cNvSpPr txBox="1">
            <a:spLocks noChangeArrowheads="1"/>
          </p:cNvSpPr>
          <p:nvPr/>
        </p:nvSpPr>
        <p:spPr bwMode="auto">
          <a:xfrm>
            <a:off x="5006975" y="2605088"/>
            <a:ext cx="631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c=z</a:t>
            </a:r>
          </a:p>
        </p:txBody>
      </p:sp>
      <p:sp>
        <p:nvSpPr>
          <p:cNvPr id="31785" name="Text Box 42"/>
          <p:cNvSpPr txBox="1">
            <a:spLocks noChangeArrowheads="1"/>
          </p:cNvSpPr>
          <p:nvPr/>
        </p:nvSpPr>
        <p:spPr bwMode="auto">
          <a:xfrm>
            <a:off x="4724400" y="3990975"/>
            <a:ext cx="631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b=x</a:t>
            </a:r>
          </a:p>
        </p:txBody>
      </p:sp>
      <p:sp>
        <p:nvSpPr>
          <p:cNvPr id="31786" name="Text Box 43"/>
          <p:cNvSpPr txBox="1">
            <a:spLocks noChangeArrowheads="1"/>
          </p:cNvSpPr>
          <p:nvPr/>
        </p:nvSpPr>
        <p:spPr bwMode="auto">
          <a:xfrm>
            <a:off x="3978275" y="3305175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a=y</a:t>
            </a:r>
          </a:p>
        </p:txBody>
      </p:sp>
    </p:spTree>
    <p:extLst>
      <p:ext uri="{BB962C8B-B14F-4D97-AF65-F5344CB8AC3E}">
        <p14:creationId xmlns:p14="http://schemas.microsoft.com/office/powerpoint/2010/main" val="7496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The subtrees attached to these nodes will be added as children in the same left-to-right order as before.</a:t>
            </a:r>
          </a:p>
        </p:txBody>
      </p:sp>
      <p:grpSp>
        <p:nvGrpSpPr>
          <p:cNvPr id="32771" name="Group 1"/>
          <p:cNvGrpSpPr>
            <a:grpSpLocks/>
          </p:cNvGrpSpPr>
          <p:nvPr/>
        </p:nvGrpSpPr>
        <p:grpSpPr bwMode="auto">
          <a:xfrm>
            <a:off x="3048000" y="2376488"/>
            <a:ext cx="3203575" cy="3875087"/>
            <a:chOff x="3048000" y="2376488"/>
            <a:chExt cx="3203575" cy="3875087"/>
          </a:xfrm>
        </p:grpSpPr>
        <p:sp>
          <p:nvSpPr>
            <p:cNvPr id="32772" name="Oval 4"/>
            <p:cNvSpPr>
              <a:spLocks noChangeArrowheads="1"/>
            </p:cNvSpPr>
            <p:nvPr/>
          </p:nvSpPr>
          <p:spPr bwMode="auto">
            <a:xfrm>
              <a:off x="3930650" y="23764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44</a:t>
              </a:r>
            </a:p>
          </p:txBody>
        </p:sp>
        <p:sp>
          <p:nvSpPr>
            <p:cNvPr id="32773" name="Oval 5"/>
            <p:cNvSpPr>
              <a:spLocks noChangeArrowheads="1"/>
            </p:cNvSpPr>
            <p:nvPr/>
          </p:nvSpPr>
          <p:spPr bwMode="auto">
            <a:xfrm>
              <a:off x="3130550" y="29860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17</a:t>
              </a:r>
            </a:p>
          </p:txBody>
        </p:sp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4787900" y="29860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78</a:t>
              </a:r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334010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32</a:t>
              </a:r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431165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50</a:t>
              </a:r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532130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88</a:t>
              </a:r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3959225" y="43576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48</a:t>
              </a: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3048000" y="36083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33528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6576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3962400" y="49799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4267200" y="49799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53340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56388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2786" name="AutoShape 18"/>
            <p:cNvCxnSpPr>
              <a:cxnSpLocks noChangeShapeType="1"/>
              <a:stCxn id="32772" idx="4"/>
              <a:endCxn id="32773" idx="0"/>
            </p:cNvCxnSpPr>
            <p:nvPr/>
          </p:nvCxnSpPr>
          <p:spPr bwMode="auto">
            <a:xfrm flipH="1">
              <a:off x="3354388" y="2779713"/>
              <a:ext cx="800100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AutoShape 19"/>
            <p:cNvCxnSpPr>
              <a:cxnSpLocks noChangeShapeType="1"/>
              <a:stCxn id="32773" idx="4"/>
              <a:endCxn id="32779" idx="0"/>
            </p:cNvCxnSpPr>
            <p:nvPr/>
          </p:nvCxnSpPr>
          <p:spPr bwMode="auto">
            <a:xfrm flipH="1">
              <a:off x="3124200" y="3389313"/>
              <a:ext cx="23018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AutoShape 20"/>
            <p:cNvCxnSpPr>
              <a:cxnSpLocks noChangeShapeType="1"/>
              <a:stCxn id="32773" idx="4"/>
              <a:endCxn id="32775" idx="0"/>
            </p:cNvCxnSpPr>
            <p:nvPr/>
          </p:nvCxnSpPr>
          <p:spPr bwMode="auto">
            <a:xfrm>
              <a:off x="3354388" y="3389313"/>
              <a:ext cx="2095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21"/>
            <p:cNvCxnSpPr>
              <a:cxnSpLocks noChangeShapeType="1"/>
              <a:stCxn id="32772" idx="4"/>
              <a:endCxn id="32774" idx="0"/>
            </p:cNvCxnSpPr>
            <p:nvPr/>
          </p:nvCxnSpPr>
          <p:spPr bwMode="auto">
            <a:xfrm>
              <a:off x="4154488" y="2779713"/>
              <a:ext cx="857250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22"/>
            <p:cNvCxnSpPr>
              <a:cxnSpLocks noChangeShapeType="1"/>
              <a:stCxn id="32774" idx="4"/>
              <a:endCxn id="32776" idx="0"/>
            </p:cNvCxnSpPr>
            <p:nvPr/>
          </p:nvCxnSpPr>
          <p:spPr bwMode="auto">
            <a:xfrm flipH="1">
              <a:off x="4535488" y="3389313"/>
              <a:ext cx="4762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1" name="AutoShape 23"/>
            <p:cNvCxnSpPr>
              <a:cxnSpLocks noChangeShapeType="1"/>
              <a:stCxn id="32774" idx="4"/>
              <a:endCxn id="32777" idx="0"/>
            </p:cNvCxnSpPr>
            <p:nvPr/>
          </p:nvCxnSpPr>
          <p:spPr bwMode="auto">
            <a:xfrm>
              <a:off x="5011738" y="3389313"/>
              <a:ext cx="53340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2" name="AutoShape 24"/>
            <p:cNvCxnSpPr>
              <a:cxnSpLocks noChangeShapeType="1"/>
              <a:stCxn id="32776" idx="4"/>
              <a:endCxn id="32778" idx="0"/>
            </p:cNvCxnSpPr>
            <p:nvPr/>
          </p:nvCxnSpPr>
          <p:spPr bwMode="auto">
            <a:xfrm flipH="1">
              <a:off x="4183063" y="4075113"/>
              <a:ext cx="352425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3" name="AutoShape 25"/>
            <p:cNvCxnSpPr>
              <a:cxnSpLocks noChangeShapeType="1"/>
              <a:stCxn id="32775" idx="4"/>
              <a:endCxn id="32780" idx="0"/>
            </p:cNvCxnSpPr>
            <p:nvPr/>
          </p:nvCxnSpPr>
          <p:spPr bwMode="auto">
            <a:xfrm flipH="1">
              <a:off x="3429000" y="4075113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4" name="AutoShape 26"/>
            <p:cNvCxnSpPr>
              <a:cxnSpLocks noChangeShapeType="1"/>
              <a:stCxn id="32775" idx="4"/>
              <a:endCxn id="32781" idx="0"/>
            </p:cNvCxnSpPr>
            <p:nvPr/>
          </p:nvCxnSpPr>
          <p:spPr bwMode="auto">
            <a:xfrm>
              <a:off x="3563938" y="4075113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5" name="AutoShape 27"/>
            <p:cNvCxnSpPr>
              <a:cxnSpLocks noChangeShapeType="1"/>
              <a:stCxn id="32778" idx="4"/>
              <a:endCxn id="32782" idx="0"/>
            </p:cNvCxnSpPr>
            <p:nvPr/>
          </p:nvCxnSpPr>
          <p:spPr bwMode="auto">
            <a:xfrm flipH="1">
              <a:off x="4038600" y="4760913"/>
              <a:ext cx="144463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6" name="AutoShape 28"/>
            <p:cNvCxnSpPr>
              <a:cxnSpLocks noChangeShapeType="1"/>
              <a:stCxn id="32778" idx="4"/>
              <a:endCxn id="32783" idx="0"/>
            </p:cNvCxnSpPr>
            <p:nvPr/>
          </p:nvCxnSpPr>
          <p:spPr bwMode="auto">
            <a:xfrm>
              <a:off x="4183063" y="4760913"/>
              <a:ext cx="160337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7" name="AutoShape 29"/>
            <p:cNvCxnSpPr>
              <a:cxnSpLocks noChangeShapeType="1"/>
              <a:stCxn id="32776" idx="4"/>
            </p:cNvCxnSpPr>
            <p:nvPr/>
          </p:nvCxnSpPr>
          <p:spPr bwMode="auto">
            <a:xfrm>
              <a:off x="4535488" y="4075113"/>
              <a:ext cx="4000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8" name="AutoShape 30"/>
            <p:cNvCxnSpPr>
              <a:cxnSpLocks noChangeShapeType="1"/>
              <a:stCxn id="32777" idx="4"/>
              <a:endCxn id="32784" idx="0"/>
            </p:cNvCxnSpPr>
            <p:nvPr/>
          </p:nvCxnSpPr>
          <p:spPr bwMode="auto">
            <a:xfrm flipH="1">
              <a:off x="5410200" y="4075113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9" name="AutoShape 31"/>
            <p:cNvCxnSpPr>
              <a:cxnSpLocks noChangeShapeType="1"/>
              <a:stCxn id="32777" idx="4"/>
              <a:endCxn id="32785" idx="0"/>
            </p:cNvCxnSpPr>
            <p:nvPr/>
          </p:nvCxnSpPr>
          <p:spPr bwMode="auto">
            <a:xfrm>
              <a:off x="5545138" y="4075113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0" name="Oval 32"/>
            <p:cNvSpPr>
              <a:spLocks noChangeArrowheads="1"/>
            </p:cNvSpPr>
            <p:nvPr/>
          </p:nvSpPr>
          <p:spPr bwMode="auto">
            <a:xfrm>
              <a:off x="4724400" y="43576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62</a:t>
              </a:r>
            </a:p>
          </p:txBody>
        </p:sp>
        <p:sp>
          <p:nvSpPr>
            <p:cNvPr id="32801" name="Rectangle 33"/>
            <p:cNvSpPr>
              <a:spLocks noChangeArrowheads="1"/>
            </p:cNvSpPr>
            <p:nvPr/>
          </p:nvSpPr>
          <p:spPr bwMode="auto">
            <a:xfrm>
              <a:off x="5029200" y="49799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2802" name="AutoShape 34"/>
            <p:cNvCxnSpPr>
              <a:cxnSpLocks noChangeShapeType="1"/>
              <a:stCxn id="32800" idx="4"/>
              <a:endCxn id="32801" idx="0"/>
            </p:cNvCxnSpPr>
            <p:nvPr/>
          </p:nvCxnSpPr>
          <p:spPr bwMode="auto">
            <a:xfrm>
              <a:off x="4948238" y="4760913"/>
              <a:ext cx="1571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3" name="Oval 35"/>
            <p:cNvSpPr>
              <a:spLocks noChangeArrowheads="1"/>
            </p:cNvSpPr>
            <p:nvPr/>
          </p:nvSpPr>
          <p:spPr bwMode="auto">
            <a:xfrm>
              <a:off x="4495800" y="51069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54</a:t>
              </a:r>
            </a:p>
          </p:txBody>
        </p:sp>
        <p:sp>
          <p:nvSpPr>
            <p:cNvPr id="32804" name="Rectangle 36"/>
            <p:cNvSpPr>
              <a:spLocks noChangeArrowheads="1"/>
            </p:cNvSpPr>
            <p:nvPr/>
          </p:nvSpPr>
          <p:spPr bwMode="auto">
            <a:xfrm>
              <a:off x="4498975" y="57292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4803775" y="57292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2806" name="AutoShape 38"/>
            <p:cNvCxnSpPr>
              <a:cxnSpLocks noChangeShapeType="1"/>
              <a:stCxn id="32800" idx="4"/>
              <a:endCxn id="32803" idx="0"/>
            </p:cNvCxnSpPr>
            <p:nvPr/>
          </p:nvCxnSpPr>
          <p:spPr bwMode="auto">
            <a:xfrm flipH="1">
              <a:off x="4719638" y="4760913"/>
              <a:ext cx="228600" cy="346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AutoShape 39"/>
            <p:cNvCxnSpPr>
              <a:cxnSpLocks noChangeShapeType="1"/>
              <a:stCxn id="32803" idx="4"/>
              <a:endCxn id="32804" idx="0"/>
            </p:cNvCxnSpPr>
            <p:nvPr/>
          </p:nvCxnSpPr>
          <p:spPr bwMode="auto">
            <a:xfrm flipH="1">
              <a:off x="4575175" y="5510213"/>
              <a:ext cx="144463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40"/>
            <p:cNvCxnSpPr>
              <a:cxnSpLocks noChangeShapeType="1"/>
              <a:stCxn id="32803" idx="4"/>
              <a:endCxn id="32805" idx="0"/>
            </p:cNvCxnSpPr>
            <p:nvPr/>
          </p:nvCxnSpPr>
          <p:spPr bwMode="auto">
            <a:xfrm>
              <a:off x="4719638" y="5510213"/>
              <a:ext cx="160337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9" name="Text Box 41"/>
            <p:cNvSpPr txBox="1">
              <a:spLocks noChangeArrowheads="1"/>
            </p:cNvSpPr>
            <p:nvPr/>
          </p:nvSpPr>
          <p:spPr bwMode="auto">
            <a:xfrm>
              <a:off x="5006975" y="2605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c</a:t>
              </a: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4854575" y="399097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b</a:t>
              </a:r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4244975" y="330517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a</a:t>
              </a:r>
            </a:p>
          </p:txBody>
        </p:sp>
        <p:sp>
          <p:nvSpPr>
            <p:cNvPr id="32812" name="AutoShape 44"/>
            <p:cNvSpPr>
              <a:spLocks noChangeArrowheads="1"/>
            </p:cNvSpPr>
            <p:nvPr/>
          </p:nvSpPr>
          <p:spPr bwMode="auto">
            <a:xfrm>
              <a:off x="3810000" y="42052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3" name="AutoShape 45"/>
            <p:cNvSpPr>
              <a:spLocks noChangeArrowheads="1"/>
            </p:cNvSpPr>
            <p:nvPr/>
          </p:nvSpPr>
          <p:spPr bwMode="auto">
            <a:xfrm>
              <a:off x="4343400" y="49672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4" name="AutoShape 46"/>
            <p:cNvSpPr>
              <a:spLocks noChangeArrowheads="1"/>
            </p:cNvSpPr>
            <p:nvPr/>
          </p:nvSpPr>
          <p:spPr bwMode="auto">
            <a:xfrm>
              <a:off x="5181600" y="35194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5" name="AutoShape 47"/>
            <p:cNvSpPr>
              <a:spLocks noChangeArrowheads="1"/>
            </p:cNvSpPr>
            <p:nvPr/>
          </p:nvSpPr>
          <p:spPr bwMode="auto">
            <a:xfrm>
              <a:off x="4876800" y="4891088"/>
              <a:ext cx="4572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452813" y="5238750"/>
              <a:ext cx="4111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0</a:t>
              </a:r>
              <a:endParaRPr lang="en-US" altLang="en-US" sz="1800"/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545013" y="5881688"/>
              <a:ext cx="4111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5334000" y="5133975"/>
              <a:ext cx="4111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5840413" y="4357688"/>
              <a:ext cx="4111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3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330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720725"/>
          </a:xfrm>
        </p:spPr>
        <p:txBody>
          <a:bodyPr rtlCol="0">
            <a:normAutofit fontScale="92500" lnSpcReduction="20000"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Arial" charset="0"/>
                <a:ea typeface="MS PGothic" charset="0"/>
                <a:cs typeface="MS PGothic" charset="0"/>
              </a:rPr>
              <a:t>First rotation: </a:t>
            </a:r>
            <a:r>
              <a:rPr lang="en-US" sz="2800" dirty="0" smtClean="0">
                <a:latin typeface="Arial" charset="0"/>
                <a:ea typeface="MS PGothic" charset="0"/>
                <a:cs typeface="MS PGothic" charset="0"/>
              </a:rPr>
              <a:t>left rotation of </a:t>
            </a:r>
            <a:r>
              <a:rPr lang="en-US" sz="2800" i="1" dirty="0" smtClean="0">
                <a:latin typeface="Arial" charset="0"/>
                <a:ea typeface="MS PGothic" charset="0"/>
                <a:cs typeface="MS PGothic" charset="0"/>
              </a:rPr>
              <a:t>a</a:t>
            </a:r>
            <a:r>
              <a:rPr lang="en-US" sz="2800" dirty="0" smtClean="0">
                <a:latin typeface="Arial" charset="0"/>
                <a:ea typeface="MS PGothic" charset="0"/>
                <a:cs typeface="MS PGothic" charset="0"/>
              </a:rPr>
              <a:t> around </a:t>
            </a:r>
            <a:r>
              <a:rPr lang="en-US" sz="2800" i="1" dirty="0" smtClean="0">
                <a:latin typeface="Arial" charset="0"/>
                <a:ea typeface="MS PGothic" charset="0"/>
                <a:cs typeface="MS PGothic" charset="0"/>
              </a:rPr>
              <a:t>b</a:t>
            </a:r>
          </a:p>
          <a:p>
            <a:pPr lvl="1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(to</a:t>
            </a:r>
            <a:r>
              <a:rPr lang="en-US" i="1" dirty="0" smtClean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make </a:t>
            </a:r>
            <a:r>
              <a:rPr lang="en-US" i="1" dirty="0">
                <a:latin typeface="Arial" charset="0"/>
                <a:ea typeface="MS PGothic" charset="0"/>
                <a:cs typeface="MS PGothic" charset="0"/>
              </a:rPr>
              <a:t>a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 a child of </a:t>
            </a:r>
            <a:r>
              <a:rPr lang="en-US" i="1" dirty="0" smtClean="0">
                <a:latin typeface="Arial" charset="0"/>
                <a:ea typeface="MS PGothic" charset="0"/>
                <a:cs typeface="MS PGothic" charset="0"/>
              </a:rPr>
              <a:t>b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).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grpSp>
        <p:nvGrpSpPr>
          <p:cNvPr id="33795" name="Group 1"/>
          <p:cNvGrpSpPr>
            <a:grpSpLocks/>
          </p:cNvGrpSpPr>
          <p:nvPr/>
        </p:nvGrpSpPr>
        <p:grpSpPr bwMode="auto">
          <a:xfrm>
            <a:off x="5364163" y="2276475"/>
            <a:ext cx="3203575" cy="3875088"/>
            <a:chOff x="3048000" y="2376488"/>
            <a:chExt cx="3203575" cy="3875087"/>
          </a:xfrm>
        </p:grpSpPr>
        <p:sp>
          <p:nvSpPr>
            <p:cNvPr id="33846" name="Oval 4"/>
            <p:cNvSpPr>
              <a:spLocks noChangeArrowheads="1"/>
            </p:cNvSpPr>
            <p:nvPr/>
          </p:nvSpPr>
          <p:spPr bwMode="auto">
            <a:xfrm>
              <a:off x="3930650" y="23764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44</a:t>
              </a:r>
            </a:p>
          </p:txBody>
        </p:sp>
        <p:sp>
          <p:nvSpPr>
            <p:cNvPr id="33847" name="Oval 5"/>
            <p:cNvSpPr>
              <a:spLocks noChangeArrowheads="1"/>
            </p:cNvSpPr>
            <p:nvPr/>
          </p:nvSpPr>
          <p:spPr bwMode="auto">
            <a:xfrm>
              <a:off x="3130550" y="29860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17</a:t>
              </a:r>
            </a:p>
          </p:txBody>
        </p:sp>
        <p:sp>
          <p:nvSpPr>
            <p:cNvPr id="33848" name="Oval 6"/>
            <p:cNvSpPr>
              <a:spLocks noChangeArrowheads="1"/>
            </p:cNvSpPr>
            <p:nvPr/>
          </p:nvSpPr>
          <p:spPr bwMode="auto">
            <a:xfrm>
              <a:off x="4787900" y="29860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78</a:t>
              </a:r>
            </a:p>
          </p:txBody>
        </p:sp>
        <p:sp>
          <p:nvSpPr>
            <p:cNvPr id="33849" name="Oval 7"/>
            <p:cNvSpPr>
              <a:spLocks noChangeArrowheads="1"/>
            </p:cNvSpPr>
            <p:nvPr/>
          </p:nvSpPr>
          <p:spPr bwMode="auto">
            <a:xfrm>
              <a:off x="334010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32</a:t>
              </a:r>
            </a:p>
          </p:txBody>
        </p:sp>
        <p:sp>
          <p:nvSpPr>
            <p:cNvPr id="33850" name="Oval 8"/>
            <p:cNvSpPr>
              <a:spLocks noChangeArrowheads="1"/>
            </p:cNvSpPr>
            <p:nvPr/>
          </p:nvSpPr>
          <p:spPr bwMode="auto">
            <a:xfrm>
              <a:off x="4003675" y="4467225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50</a:t>
              </a:r>
            </a:p>
          </p:txBody>
        </p:sp>
        <p:sp>
          <p:nvSpPr>
            <p:cNvPr id="33851" name="Oval 9"/>
            <p:cNvSpPr>
              <a:spLocks noChangeArrowheads="1"/>
            </p:cNvSpPr>
            <p:nvPr/>
          </p:nvSpPr>
          <p:spPr bwMode="auto">
            <a:xfrm>
              <a:off x="532130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88</a:t>
              </a:r>
            </a:p>
          </p:txBody>
        </p:sp>
        <p:sp>
          <p:nvSpPr>
            <p:cNvPr id="33852" name="Oval 10"/>
            <p:cNvSpPr>
              <a:spLocks noChangeArrowheads="1"/>
            </p:cNvSpPr>
            <p:nvPr/>
          </p:nvSpPr>
          <p:spPr bwMode="auto">
            <a:xfrm>
              <a:off x="3651250" y="5153025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48</a:t>
              </a:r>
            </a:p>
          </p:txBody>
        </p:sp>
        <p:sp>
          <p:nvSpPr>
            <p:cNvPr id="33853" name="Rectangle 11"/>
            <p:cNvSpPr>
              <a:spLocks noChangeArrowheads="1"/>
            </p:cNvSpPr>
            <p:nvPr/>
          </p:nvSpPr>
          <p:spPr bwMode="auto">
            <a:xfrm>
              <a:off x="3048000" y="36083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54" name="Rectangle 12"/>
            <p:cNvSpPr>
              <a:spLocks noChangeArrowheads="1"/>
            </p:cNvSpPr>
            <p:nvPr/>
          </p:nvSpPr>
          <p:spPr bwMode="auto">
            <a:xfrm>
              <a:off x="33528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55" name="Rectangle 13"/>
            <p:cNvSpPr>
              <a:spLocks noChangeArrowheads="1"/>
            </p:cNvSpPr>
            <p:nvPr/>
          </p:nvSpPr>
          <p:spPr bwMode="auto">
            <a:xfrm>
              <a:off x="3698875" y="4295775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56" name="Rectangle 14"/>
            <p:cNvSpPr>
              <a:spLocks noChangeArrowheads="1"/>
            </p:cNvSpPr>
            <p:nvPr/>
          </p:nvSpPr>
          <p:spPr bwMode="auto">
            <a:xfrm>
              <a:off x="3654425" y="5775325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57" name="Rectangle 15"/>
            <p:cNvSpPr>
              <a:spLocks noChangeArrowheads="1"/>
            </p:cNvSpPr>
            <p:nvPr/>
          </p:nvSpPr>
          <p:spPr bwMode="auto">
            <a:xfrm>
              <a:off x="3959225" y="5775325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58" name="Rectangle 16"/>
            <p:cNvSpPr>
              <a:spLocks noChangeArrowheads="1"/>
            </p:cNvSpPr>
            <p:nvPr/>
          </p:nvSpPr>
          <p:spPr bwMode="auto">
            <a:xfrm>
              <a:off x="53340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59" name="Rectangle 17"/>
            <p:cNvSpPr>
              <a:spLocks noChangeArrowheads="1"/>
            </p:cNvSpPr>
            <p:nvPr/>
          </p:nvSpPr>
          <p:spPr bwMode="auto">
            <a:xfrm>
              <a:off x="56388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3860" name="AutoShape 18"/>
            <p:cNvCxnSpPr>
              <a:cxnSpLocks noChangeShapeType="1"/>
              <a:stCxn id="33846" idx="4"/>
              <a:endCxn id="33847" idx="0"/>
            </p:cNvCxnSpPr>
            <p:nvPr/>
          </p:nvCxnSpPr>
          <p:spPr bwMode="auto">
            <a:xfrm flipH="1">
              <a:off x="3354388" y="2779713"/>
              <a:ext cx="800100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1" name="AutoShape 19"/>
            <p:cNvCxnSpPr>
              <a:cxnSpLocks noChangeShapeType="1"/>
              <a:stCxn id="33847" idx="4"/>
              <a:endCxn id="33853" idx="0"/>
            </p:cNvCxnSpPr>
            <p:nvPr/>
          </p:nvCxnSpPr>
          <p:spPr bwMode="auto">
            <a:xfrm flipH="1">
              <a:off x="3124200" y="3389313"/>
              <a:ext cx="23018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20"/>
            <p:cNvCxnSpPr>
              <a:cxnSpLocks noChangeShapeType="1"/>
              <a:stCxn id="33847" idx="4"/>
              <a:endCxn id="33849" idx="0"/>
            </p:cNvCxnSpPr>
            <p:nvPr/>
          </p:nvCxnSpPr>
          <p:spPr bwMode="auto">
            <a:xfrm>
              <a:off x="3354388" y="3389313"/>
              <a:ext cx="2095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3" name="AutoShape 21"/>
            <p:cNvCxnSpPr>
              <a:cxnSpLocks noChangeShapeType="1"/>
              <a:stCxn id="33846" idx="4"/>
              <a:endCxn id="33848" idx="0"/>
            </p:cNvCxnSpPr>
            <p:nvPr/>
          </p:nvCxnSpPr>
          <p:spPr bwMode="auto">
            <a:xfrm>
              <a:off x="4154488" y="2779713"/>
              <a:ext cx="857250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4" name="AutoShape 22"/>
            <p:cNvCxnSpPr>
              <a:cxnSpLocks noChangeShapeType="1"/>
              <a:stCxn id="33848" idx="4"/>
              <a:endCxn id="33874" idx="0"/>
            </p:cNvCxnSpPr>
            <p:nvPr/>
          </p:nvCxnSpPr>
          <p:spPr bwMode="auto">
            <a:xfrm flipH="1">
              <a:off x="4651375" y="3389313"/>
              <a:ext cx="360363" cy="2841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5" name="AutoShape 23"/>
            <p:cNvCxnSpPr>
              <a:cxnSpLocks noChangeShapeType="1"/>
              <a:stCxn id="33848" idx="4"/>
              <a:endCxn id="33851" idx="0"/>
            </p:cNvCxnSpPr>
            <p:nvPr/>
          </p:nvCxnSpPr>
          <p:spPr bwMode="auto">
            <a:xfrm>
              <a:off x="5011738" y="3389313"/>
              <a:ext cx="53340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6" name="AutoShape 24"/>
            <p:cNvCxnSpPr>
              <a:cxnSpLocks noChangeShapeType="1"/>
              <a:stCxn id="33850" idx="4"/>
              <a:endCxn id="33852" idx="0"/>
            </p:cNvCxnSpPr>
            <p:nvPr/>
          </p:nvCxnSpPr>
          <p:spPr bwMode="auto">
            <a:xfrm flipH="1">
              <a:off x="3875088" y="4870450"/>
              <a:ext cx="352425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7" name="AutoShape 25"/>
            <p:cNvCxnSpPr>
              <a:cxnSpLocks noChangeShapeType="1"/>
            </p:cNvCxnSpPr>
            <p:nvPr/>
          </p:nvCxnSpPr>
          <p:spPr bwMode="auto">
            <a:xfrm flipH="1">
              <a:off x="3470275" y="4076700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8" name="AutoShape 26"/>
            <p:cNvCxnSpPr>
              <a:cxnSpLocks noChangeShapeType="1"/>
              <a:endCxn id="33855" idx="0"/>
            </p:cNvCxnSpPr>
            <p:nvPr/>
          </p:nvCxnSpPr>
          <p:spPr bwMode="auto">
            <a:xfrm>
              <a:off x="3605213" y="4076700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9" name="AutoShape 27"/>
            <p:cNvCxnSpPr>
              <a:cxnSpLocks noChangeShapeType="1"/>
              <a:stCxn id="33852" idx="4"/>
              <a:endCxn id="33856" idx="0"/>
            </p:cNvCxnSpPr>
            <p:nvPr/>
          </p:nvCxnSpPr>
          <p:spPr bwMode="auto">
            <a:xfrm flipH="1">
              <a:off x="3730625" y="5556250"/>
              <a:ext cx="144463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0" name="AutoShape 28"/>
            <p:cNvCxnSpPr>
              <a:cxnSpLocks noChangeShapeType="1"/>
              <a:stCxn id="33852" idx="4"/>
              <a:endCxn id="33857" idx="0"/>
            </p:cNvCxnSpPr>
            <p:nvPr/>
          </p:nvCxnSpPr>
          <p:spPr bwMode="auto">
            <a:xfrm>
              <a:off x="3875088" y="5556250"/>
              <a:ext cx="160337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1" name="AutoShape 29"/>
            <p:cNvCxnSpPr>
              <a:cxnSpLocks noChangeShapeType="1"/>
              <a:stCxn id="33850" idx="4"/>
            </p:cNvCxnSpPr>
            <p:nvPr/>
          </p:nvCxnSpPr>
          <p:spPr bwMode="auto">
            <a:xfrm>
              <a:off x="4227513" y="4870450"/>
              <a:ext cx="4000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2" name="AutoShape 30"/>
            <p:cNvCxnSpPr>
              <a:cxnSpLocks noChangeShapeType="1"/>
              <a:stCxn id="33851" idx="4"/>
              <a:endCxn id="33858" idx="0"/>
            </p:cNvCxnSpPr>
            <p:nvPr/>
          </p:nvCxnSpPr>
          <p:spPr bwMode="auto">
            <a:xfrm flipH="1">
              <a:off x="5410200" y="4075113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3" name="AutoShape 31"/>
            <p:cNvCxnSpPr>
              <a:cxnSpLocks noChangeShapeType="1"/>
              <a:stCxn id="33851" idx="4"/>
              <a:endCxn id="33859" idx="0"/>
            </p:cNvCxnSpPr>
            <p:nvPr/>
          </p:nvCxnSpPr>
          <p:spPr bwMode="auto">
            <a:xfrm>
              <a:off x="5545138" y="4075113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74" name="Oval 32"/>
            <p:cNvSpPr>
              <a:spLocks noChangeArrowheads="1"/>
            </p:cNvSpPr>
            <p:nvPr/>
          </p:nvSpPr>
          <p:spPr bwMode="auto">
            <a:xfrm>
              <a:off x="4427538" y="3673475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62</a:t>
              </a:r>
            </a:p>
          </p:txBody>
        </p:sp>
        <p:sp>
          <p:nvSpPr>
            <p:cNvPr id="33875" name="Rectangle 33"/>
            <p:cNvSpPr>
              <a:spLocks noChangeArrowheads="1"/>
            </p:cNvSpPr>
            <p:nvPr/>
          </p:nvSpPr>
          <p:spPr bwMode="auto">
            <a:xfrm>
              <a:off x="4864100" y="45974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3876" name="AutoShape 34"/>
            <p:cNvCxnSpPr>
              <a:cxnSpLocks noChangeShapeType="1"/>
              <a:stCxn id="33874" idx="4"/>
              <a:endCxn id="33875" idx="0"/>
            </p:cNvCxnSpPr>
            <p:nvPr/>
          </p:nvCxnSpPr>
          <p:spPr bwMode="auto">
            <a:xfrm>
              <a:off x="4651375" y="4076700"/>
              <a:ext cx="288925" cy="5207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77" name="Oval 35"/>
            <p:cNvSpPr>
              <a:spLocks noChangeArrowheads="1"/>
            </p:cNvSpPr>
            <p:nvPr/>
          </p:nvSpPr>
          <p:spPr bwMode="auto">
            <a:xfrm>
              <a:off x="4495800" y="51069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54</a:t>
              </a:r>
            </a:p>
          </p:txBody>
        </p:sp>
        <p:sp>
          <p:nvSpPr>
            <p:cNvPr id="33878" name="Rectangle 36"/>
            <p:cNvSpPr>
              <a:spLocks noChangeArrowheads="1"/>
            </p:cNvSpPr>
            <p:nvPr/>
          </p:nvSpPr>
          <p:spPr bwMode="auto">
            <a:xfrm>
              <a:off x="4498975" y="57292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79" name="Rectangle 37"/>
            <p:cNvSpPr>
              <a:spLocks noChangeArrowheads="1"/>
            </p:cNvSpPr>
            <p:nvPr/>
          </p:nvSpPr>
          <p:spPr bwMode="auto">
            <a:xfrm>
              <a:off x="4803775" y="57292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3880" name="AutoShape 38"/>
            <p:cNvCxnSpPr>
              <a:cxnSpLocks noChangeShapeType="1"/>
              <a:stCxn id="33874" idx="4"/>
              <a:endCxn id="33850" idx="7"/>
            </p:cNvCxnSpPr>
            <p:nvPr/>
          </p:nvCxnSpPr>
          <p:spPr bwMode="auto">
            <a:xfrm flipH="1">
              <a:off x="4386263" y="4076700"/>
              <a:ext cx="265112" cy="4508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1" name="AutoShape 39"/>
            <p:cNvCxnSpPr>
              <a:cxnSpLocks noChangeShapeType="1"/>
            </p:cNvCxnSpPr>
            <p:nvPr/>
          </p:nvCxnSpPr>
          <p:spPr bwMode="auto">
            <a:xfrm flipH="1">
              <a:off x="4572000" y="5516563"/>
              <a:ext cx="144463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2" name="AutoShape 40"/>
            <p:cNvCxnSpPr>
              <a:cxnSpLocks noChangeShapeType="1"/>
            </p:cNvCxnSpPr>
            <p:nvPr/>
          </p:nvCxnSpPr>
          <p:spPr bwMode="auto">
            <a:xfrm>
              <a:off x="4716463" y="5516563"/>
              <a:ext cx="160337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83" name="Text Box 41"/>
            <p:cNvSpPr txBox="1">
              <a:spLocks noChangeArrowheads="1"/>
            </p:cNvSpPr>
            <p:nvPr/>
          </p:nvSpPr>
          <p:spPr bwMode="auto">
            <a:xfrm>
              <a:off x="5006975" y="2605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c</a:t>
              </a:r>
            </a:p>
          </p:txBody>
        </p:sp>
        <p:sp>
          <p:nvSpPr>
            <p:cNvPr id="33884" name="Text Box 42"/>
            <p:cNvSpPr txBox="1">
              <a:spLocks noChangeArrowheads="1"/>
            </p:cNvSpPr>
            <p:nvPr/>
          </p:nvSpPr>
          <p:spPr bwMode="auto">
            <a:xfrm>
              <a:off x="4211638" y="335756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b</a:t>
              </a:r>
            </a:p>
          </p:txBody>
        </p:sp>
        <p:sp>
          <p:nvSpPr>
            <p:cNvPr id="33885" name="Text Box 43"/>
            <p:cNvSpPr txBox="1">
              <a:spLocks noChangeArrowheads="1"/>
            </p:cNvSpPr>
            <p:nvPr/>
          </p:nvSpPr>
          <p:spPr bwMode="auto">
            <a:xfrm>
              <a:off x="3924300" y="414972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a</a:t>
              </a:r>
            </a:p>
          </p:txBody>
        </p:sp>
        <p:sp>
          <p:nvSpPr>
            <p:cNvPr id="33886" name="AutoShape 44"/>
            <p:cNvSpPr>
              <a:spLocks noChangeArrowheads="1"/>
            </p:cNvSpPr>
            <p:nvPr/>
          </p:nvSpPr>
          <p:spPr bwMode="auto">
            <a:xfrm>
              <a:off x="3502025" y="5000625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87" name="AutoShape 45"/>
            <p:cNvSpPr>
              <a:spLocks noChangeArrowheads="1"/>
            </p:cNvSpPr>
            <p:nvPr/>
          </p:nvSpPr>
          <p:spPr bwMode="auto">
            <a:xfrm>
              <a:off x="4343400" y="49672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88" name="AutoShape 46"/>
            <p:cNvSpPr>
              <a:spLocks noChangeArrowheads="1"/>
            </p:cNvSpPr>
            <p:nvPr/>
          </p:nvSpPr>
          <p:spPr bwMode="auto">
            <a:xfrm>
              <a:off x="5181600" y="35194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89" name="AutoShape 47"/>
            <p:cNvSpPr>
              <a:spLocks noChangeArrowheads="1"/>
            </p:cNvSpPr>
            <p:nvPr/>
          </p:nvSpPr>
          <p:spPr bwMode="auto">
            <a:xfrm>
              <a:off x="4711700" y="4508500"/>
              <a:ext cx="4572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90" name="Text Box 48"/>
            <p:cNvSpPr txBox="1">
              <a:spLocks noChangeArrowheads="1"/>
            </p:cNvSpPr>
            <p:nvPr/>
          </p:nvSpPr>
          <p:spPr bwMode="auto">
            <a:xfrm>
              <a:off x="3656013" y="5876925"/>
              <a:ext cx="4111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0</a:t>
              </a:r>
              <a:endParaRPr lang="en-US" altLang="en-US" sz="1800"/>
            </a:p>
          </p:txBody>
        </p:sp>
        <p:sp>
          <p:nvSpPr>
            <p:cNvPr id="33891" name="Text Box 49"/>
            <p:cNvSpPr txBox="1">
              <a:spLocks noChangeArrowheads="1"/>
            </p:cNvSpPr>
            <p:nvPr/>
          </p:nvSpPr>
          <p:spPr bwMode="auto">
            <a:xfrm>
              <a:off x="4545013" y="5881688"/>
              <a:ext cx="4111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33892" name="Text Box 50"/>
            <p:cNvSpPr txBox="1">
              <a:spLocks noChangeArrowheads="1"/>
            </p:cNvSpPr>
            <p:nvPr/>
          </p:nvSpPr>
          <p:spPr bwMode="auto">
            <a:xfrm>
              <a:off x="5168900" y="4751388"/>
              <a:ext cx="4111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33893" name="Text Box 51"/>
            <p:cNvSpPr txBox="1">
              <a:spLocks noChangeArrowheads="1"/>
            </p:cNvSpPr>
            <p:nvPr/>
          </p:nvSpPr>
          <p:spPr bwMode="auto">
            <a:xfrm>
              <a:off x="5840413" y="4357688"/>
              <a:ext cx="4111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3</a:t>
              </a:r>
              <a:endParaRPr lang="en-US" altLang="en-US" sz="1800"/>
            </a:p>
          </p:txBody>
        </p:sp>
      </p:grpSp>
      <p:grpSp>
        <p:nvGrpSpPr>
          <p:cNvPr id="33796" name="Group 52"/>
          <p:cNvGrpSpPr>
            <a:grpSpLocks/>
          </p:cNvGrpSpPr>
          <p:nvPr/>
        </p:nvGrpSpPr>
        <p:grpSpPr bwMode="auto">
          <a:xfrm>
            <a:off x="539750" y="2133600"/>
            <a:ext cx="3203575" cy="3875088"/>
            <a:chOff x="3048000" y="2376488"/>
            <a:chExt cx="3203575" cy="3875087"/>
          </a:xfrm>
        </p:grpSpPr>
        <p:sp>
          <p:nvSpPr>
            <p:cNvPr id="33798" name="Oval 4"/>
            <p:cNvSpPr>
              <a:spLocks noChangeArrowheads="1"/>
            </p:cNvSpPr>
            <p:nvPr/>
          </p:nvSpPr>
          <p:spPr bwMode="auto">
            <a:xfrm>
              <a:off x="3930650" y="23764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44</a:t>
              </a:r>
            </a:p>
          </p:txBody>
        </p:sp>
        <p:sp>
          <p:nvSpPr>
            <p:cNvPr id="33799" name="Oval 5"/>
            <p:cNvSpPr>
              <a:spLocks noChangeArrowheads="1"/>
            </p:cNvSpPr>
            <p:nvPr/>
          </p:nvSpPr>
          <p:spPr bwMode="auto">
            <a:xfrm>
              <a:off x="3130550" y="29860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17</a:t>
              </a:r>
            </a:p>
          </p:txBody>
        </p:sp>
        <p:sp>
          <p:nvSpPr>
            <p:cNvPr id="33800" name="Oval 6"/>
            <p:cNvSpPr>
              <a:spLocks noChangeArrowheads="1"/>
            </p:cNvSpPr>
            <p:nvPr/>
          </p:nvSpPr>
          <p:spPr bwMode="auto">
            <a:xfrm>
              <a:off x="4787900" y="29860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78</a:t>
              </a:r>
            </a:p>
          </p:txBody>
        </p:sp>
        <p:sp>
          <p:nvSpPr>
            <p:cNvPr id="33801" name="Oval 7"/>
            <p:cNvSpPr>
              <a:spLocks noChangeArrowheads="1"/>
            </p:cNvSpPr>
            <p:nvPr/>
          </p:nvSpPr>
          <p:spPr bwMode="auto">
            <a:xfrm>
              <a:off x="334010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32</a:t>
              </a:r>
            </a:p>
          </p:txBody>
        </p:sp>
        <p:sp>
          <p:nvSpPr>
            <p:cNvPr id="33802" name="Oval 8"/>
            <p:cNvSpPr>
              <a:spLocks noChangeArrowheads="1"/>
            </p:cNvSpPr>
            <p:nvPr/>
          </p:nvSpPr>
          <p:spPr bwMode="auto">
            <a:xfrm>
              <a:off x="431165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50</a:t>
              </a:r>
            </a:p>
          </p:txBody>
        </p:sp>
        <p:sp>
          <p:nvSpPr>
            <p:cNvPr id="33803" name="Oval 9"/>
            <p:cNvSpPr>
              <a:spLocks noChangeArrowheads="1"/>
            </p:cNvSpPr>
            <p:nvPr/>
          </p:nvSpPr>
          <p:spPr bwMode="auto">
            <a:xfrm>
              <a:off x="532130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88</a:t>
              </a:r>
            </a:p>
          </p:txBody>
        </p:sp>
        <p:sp>
          <p:nvSpPr>
            <p:cNvPr id="33804" name="Oval 10"/>
            <p:cNvSpPr>
              <a:spLocks noChangeArrowheads="1"/>
            </p:cNvSpPr>
            <p:nvPr/>
          </p:nvSpPr>
          <p:spPr bwMode="auto">
            <a:xfrm>
              <a:off x="3959225" y="43576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48</a:t>
              </a:r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3048000" y="36083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06" name="Rectangle 12"/>
            <p:cNvSpPr>
              <a:spLocks noChangeArrowheads="1"/>
            </p:cNvSpPr>
            <p:nvPr/>
          </p:nvSpPr>
          <p:spPr bwMode="auto">
            <a:xfrm>
              <a:off x="33528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36576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3962400" y="49799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09" name="Rectangle 15"/>
            <p:cNvSpPr>
              <a:spLocks noChangeArrowheads="1"/>
            </p:cNvSpPr>
            <p:nvPr/>
          </p:nvSpPr>
          <p:spPr bwMode="auto">
            <a:xfrm>
              <a:off x="4267200" y="49799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Rectangle 16"/>
            <p:cNvSpPr>
              <a:spLocks noChangeArrowheads="1"/>
            </p:cNvSpPr>
            <p:nvPr/>
          </p:nvSpPr>
          <p:spPr bwMode="auto">
            <a:xfrm>
              <a:off x="53340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1" name="Rectangle 17"/>
            <p:cNvSpPr>
              <a:spLocks noChangeArrowheads="1"/>
            </p:cNvSpPr>
            <p:nvPr/>
          </p:nvSpPr>
          <p:spPr bwMode="auto">
            <a:xfrm>
              <a:off x="56388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3812" name="AutoShape 18"/>
            <p:cNvCxnSpPr>
              <a:cxnSpLocks noChangeShapeType="1"/>
              <a:stCxn id="33798" idx="4"/>
              <a:endCxn id="33799" idx="0"/>
            </p:cNvCxnSpPr>
            <p:nvPr/>
          </p:nvCxnSpPr>
          <p:spPr bwMode="auto">
            <a:xfrm flipH="1">
              <a:off x="3354388" y="2779713"/>
              <a:ext cx="800100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AutoShape 19"/>
            <p:cNvCxnSpPr>
              <a:cxnSpLocks noChangeShapeType="1"/>
              <a:stCxn id="33799" idx="4"/>
              <a:endCxn id="33805" idx="0"/>
            </p:cNvCxnSpPr>
            <p:nvPr/>
          </p:nvCxnSpPr>
          <p:spPr bwMode="auto">
            <a:xfrm flipH="1">
              <a:off x="3124200" y="3389313"/>
              <a:ext cx="23018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AutoShape 20"/>
            <p:cNvCxnSpPr>
              <a:cxnSpLocks noChangeShapeType="1"/>
              <a:stCxn id="33799" idx="4"/>
              <a:endCxn id="33801" idx="0"/>
            </p:cNvCxnSpPr>
            <p:nvPr/>
          </p:nvCxnSpPr>
          <p:spPr bwMode="auto">
            <a:xfrm>
              <a:off x="3354388" y="3389313"/>
              <a:ext cx="2095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5" name="AutoShape 21"/>
            <p:cNvCxnSpPr>
              <a:cxnSpLocks noChangeShapeType="1"/>
              <a:stCxn id="33798" idx="4"/>
              <a:endCxn id="33800" idx="0"/>
            </p:cNvCxnSpPr>
            <p:nvPr/>
          </p:nvCxnSpPr>
          <p:spPr bwMode="auto">
            <a:xfrm>
              <a:off x="4154488" y="2779713"/>
              <a:ext cx="857250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6" name="AutoShape 22"/>
            <p:cNvCxnSpPr>
              <a:cxnSpLocks noChangeShapeType="1"/>
              <a:stCxn id="33800" idx="4"/>
              <a:endCxn id="33802" idx="0"/>
            </p:cNvCxnSpPr>
            <p:nvPr/>
          </p:nvCxnSpPr>
          <p:spPr bwMode="auto">
            <a:xfrm flipH="1">
              <a:off x="4535488" y="3389313"/>
              <a:ext cx="4762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7" name="AutoShape 23"/>
            <p:cNvCxnSpPr>
              <a:cxnSpLocks noChangeShapeType="1"/>
              <a:stCxn id="33800" idx="4"/>
              <a:endCxn id="33803" idx="0"/>
            </p:cNvCxnSpPr>
            <p:nvPr/>
          </p:nvCxnSpPr>
          <p:spPr bwMode="auto">
            <a:xfrm>
              <a:off x="5011738" y="3389313"/>
              <a:ext cx="53340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8" name="AutoShape 24"/>
            <p:cNvCxnSpPr>
              <a:cxnSpLocks noChangeShapeType="1"/>
              <a:stCxn id="33802" idx="4"/>
              <a:endCxn id="33804" idx="0"/>
            </p:cNvCxnSpPr>
            <p:nvPr/>
          </p:nvCxnSpPr>
          <p:spPr bwMode="auto">
            <a:xfrm flipH="1">
              <a:off x="4183063" y="4075113"/>
              <a:ext cx="352425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9" name="AutoShape 25"/>
            <p:cNvCxnSpPr>
              <a:cxnSpLocks noChangeShapeType="1"/>
              <a:stCxn id="33801" idx="4"/>
              <a:endCxn id="33806" idx="0"/>
            </p:cNvCxnSpPr>
            <p:nvPr/>
          </p:nvCxnSpPr>
          <p:spPr bwMode="auto">
            <a:xfrm flipH="1">
              <a:off x="3429000" y="4075113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0" name="AutoShape 26"/>
            <p:cNvCxnSpPr>
              <a:cxnSpLocks noChangeShapeType="1"/>
              <a:stCxn id="33801" idx="4"/>
              <a:endCxn id="33807" idx="0"/>
            </p:cNvCxnSpPr>
            <p:nvPr/>
          </p:nvCxnSpPr>
          <p:spPr bwMode="auto">
            <a:xfrm>
              <a:off x="3563938" y="4075113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1" name="AutoShape 27"/>
            <p:cNvCxnSpPr>
              <a:cxnSpLocks noChangeShapeType="1"/>
              <a:stCxn id="33804" idx="4"/>
              <a:endCxn id="33808" idx="0"/>
            </p:cNvCxnSpPr>
            <p:nvPr/>
          </p:nvCxnSpPr>
          <p:spPr bwMode="auto">
            <a:xfrm flipH="1">
              <a:off x="4038600" y="4760913"/>
              <a:ext cx="144463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2" name="AutoShape 28"/>
            <p:cNvCxnSpPr>
              <a:cxnSpLocks noChangeShapeType="1"/>
              <a:stCxn id="33804" idx="4"/>
              <a:endCxn id="33809" idx="0"/>
            </p:cNvCxnSpPr>
            <p:nvPr/>
          </p:nvCxnSpPr>
          <p:spPr bwMode="auto">
            <a:xfrm>
              <a:off x="4183063" y="4760913"/>
              <a:ext cx="160337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3" name="AutoShape 29"/>
            <p:cNvCxnSpPr>
              <a:cxnSpLocks noChangeShapeType="1"/>
              <a:stCxn id="33802" idx="4"/>
            </p:cNvCxnSpPr>
            <p:nvPr/>
          </p:nvCxnSpPr>
          <p:spPr bwMode="auto">
            <a:xfrm>
              <a:off x="4535488" y="4075113"/>
              <a:ext cx="4000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4" name="AutoShape 30"/>
            <p:cNvCxnSpPr>
              <a:cxnSpLocks noChangeShapeType="1"/>
              <a:stCxn id="33803" idx="4"/>
              <a:endCxn id="33810" idx="0"/>
            </p:cNvCxnSpPr>
            <p:nvPr/>
          </p:nvCxnSpPr>
          <p:spPr bwMode="auto">
            <a:xfrm flipH="1">
              <a:off x="5410200" y="4075113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5" name="AutoShape 31"/>
            <p:cNvCxnSpPr>
              <a:cxnSpLocks noChangeShapeType="1"/>
              <a:stCxn id="33803" idx="4"/>
              <a:endCxn id="33811" idx="0"/>
            </p:cNvCxnSpPr>
            <p:nvPr/>
          </p:nvCxnSpPr>
          <p:spPr bwMode="auto">
            <a:xfrm>
              <a:off x="5545138" y="4075113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6" name="Oval 32"/>
            <p:cNvSpPr>
              <a:spLocks noChangeArrowheads="1"/>
            </p:cNvSpPr>
            <p:nvPr/>
          </p:nvSpPr>
          <p:spPr bwMode="auto">
            <a:xfrm>
              <a:off x="4724400" y="43576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62</a:t>
              </a:r>
            </a:p>
          </p:txBody>
        </p:sp>
        <p:sp>
          <p:nvSpPr>
            <p:cNvPr id="33827" name="Rectangle 33"/>
            <p:cNvSpPr>
              <a:spLocks noChangeArrowheads="1"/>
            </p:cNvSpPr>
            <p:nvPr/>
          </p:nvSpPr>
          <p:spPr bwMode="auto">
            <a:xfrm>
              <a:off x="5029200" y="49799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3828" name="AutoShape 34"/>
            <p:cNvCxnSpPr>
              <a:cxnSpLocks noChangeShapeType="1"/>
              <a:stCxn id="33826" idx="4"/>
              <a:endCxn id="33827" idx="0"/>
            </p:cNvCxnSpPr>
            <p:nvPr/>
          </p:nvCxnSpPr>
          <p:spPr bwMode="auto">
            <a:xfrm>
              <a:off x="4948238" y="4760913"/>
              <a:ext cx="1571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9" name="Oval 35"/>
            <p:cNvSpPr>
              <a:spLocks noChangeArrowheads="1"/>
            </p:cNvSpPr>
            <p:nvPr/>
          </p:nvSpPr>
          <p:spPr bwMode="auto">
            <a:xfrm>
              <a:off x="4495800" y="51069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54</a:t>
              </a:r>
            </a:p>
          </p:txBody>
        </p:sp>
        <p:sp>
          <p:nvSpPr>
            <p:cNvPr id="33830" name="Rectangle 36"/>
            <p:cNvSpPr>
              <a:spLocks noChangeArrowheads="1"/>
            </p:cNvSpPr>
            <p:nvPr/>
          </p:nvSpPr>
          <p:spPr bwMode="auto">
            <a:xfrm>
              <a:off x="4498975" y="57292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31" name="Rectangle 37"/>
            <p:cNvSpPr>
              <a:spLocks noChangeArrowheads="1"/>
            </p:cNvSpPr>
            <p:nvPr/>
          </p:nvSpPr>
          <p:spPr bwMode="auto">
            <a:xfrm>
              <a:off x="4803775" y="57292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3832" name="AutoShape 38"/>
            <p:cNvCxnSpPr>
              <a:cxnSpLocks noChangeShapeType="1"/>
              <a:stCxn id="33826" idx="4"/>
              <a:endCxn id="33829" idx="0"/>
            </p:cNvCxnSpPr>
            <p:nvPr/>
          </p:nvCxnSpPr>
          <p:spPr bwMode="auto">
            <a:xfrm flipH="1">
              <a:off x="4719638" y="4760913"/>
              <a:ext cx="228600" cy="346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AutoShape 39"/>
            <p:cNvCxnSpPr>
              <a:cxnSpLocks noChangeShapeType="1"/>
              <a:stCxn id="33829" idx="4"/>
              <a:endCxn id="33830" idx="0"/>
            </p:cNvCxnSpPr>
            <p:nvPr/>
          </p:nvCxnSpPr>
          <p:spPr bwMode="auto">
            <a:xfrm flipH="1">
              <a:off x="4575175" y="5510213"/>
              <a:ext cx="144463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4" name="AutoShape 40"/>
            <p:cNvCxnSpPr>
              <a:cxnSpLocks noChangeShapeType="1"/>
              <a:stCxn id="33829" idx="4"/>
              <a:endCxn id="33831" idx="0"/>
            </p:cNvCxnSpPr>
            <p:nvPr/>
          </p:nvCxnSpPr>
          <p:spPr bwMode="auto">
            <a:xfrm>
              <a:off x="4719638" y="5510213"/>
              <a:ext cx="160337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5" name="Text Box 41"/>
            <p:cNvSpPr txBox="1">
              <a:spLocks noChangeArrowheads="1"/>
            </p:cNvSpPr>
            <p:nvPr/>
          </p:nvSpPr>
          <p:spPr bwMode="auto">
            <a:xfrm>
              <a:off x="5006975" y="2605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c</a:t>
              </a:r>
            </a:p>
          </p:txBody>
        </p:sp>
        <p:sp>
          <p:nvSpPr>
            <p:cNvPr id="33836" name="Text Box 42"/>
            <p:cNvSpPr txBox="1">
              <a:spLocks noChangeArrowheads="1"/>
            </p:cNvSpPr>
            <p:nvPr/>
          </p:nvSpPr>
          <p:spPr bwMode="auto">
            <a:xfrm>
              <a:off x="4854575" y="399097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b</a:t>
              </a:r>
            </a:p>
          </p:txBody>
        </p:sp>
        <p:sp>
          <p:nvSpPr>
            <p:cNvPr id="33837" name="Text Box 43"/>
            <p:cNvSpPr txBox="1">
              <a:spLocks noChangeArrowheads="1"/>
            </p:cNvSpPr>
            <p:nvPr/>
          </p:nvSpPr>
          <p:spPr bwMode="auto">
            <a:xfrm>
              <a:off x="4244975" y="330517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a</a:t>
              </a:r>
            </a:p>
          </p:txBody>
        </p:sp>
        <p:sp>
          <p:nvSpPr>
            <p:cNvPr id="33838" name="AutoShape 44"/>
            <p:cNvSpPr>
              <a:spLocks noChangeArrowheads="1"/>
            </p:cNvSpPr>
            <p:nvPr/>
          </p:nvSpPr>
          <p:spPr bwMode="auto">
            <a:xfrm>
              <a:off x="3810000" y="42052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39" name="AutoShape 45"/>
            <p:cNvSpPr>
              <a:spLocks noChangeArrowheads="1"/>
            </p:cNvSpPr>
            <p:nvPr/>
          </p:nvSpPr>
          <p:spPr bwMode="auto">
            <a:xfrm>
              <a:off x="4343400" y="49672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40" name="AutoShape 46"/>
            <p:cNvSpPr>
              <a:spLocks noChangeArrowheads="1"/>
            </p:cNvSpPr>
            <p:nvPr/>
          </p:nvSpPr>
          <p:spPr bwMode="auto">
            <a:xfrm>
              <a:off x="5181600" y="35194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41" name="AutoShape 47"/>
            <p:cNvSpPr>
              <a:spLocks noChangeArrowheads="1"/>
            </p:cNvSpPr>
            <p:nvPr/>
          </p:nvSpPr>
          <p:spPr bwMode="auto">
            <a:xfrm>
              <a:off x="4876800" y="4891088"/>
              <a:ext cx="4572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42" name="Text Box 48"/>
            <p:cNvSpPr txBox="1">
              <a:spLocks noChangeArrowheads="1"/>
            </p:cNvSpPr>
            <p:nvPr/>
          </p:nvSpPr>
          <p:spPr bwMode="auto">
            <a:xfrm>
              <a:off x="3452813" y="5238750"/>
              <a:ext cx="4111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0</a:t>
              </a:r>
              <a:endParaRPr lang="en-US" altLang="en-US" sz="1800"/>
            </a:p>
          </p:txBody>
        </p:sp>
        <p:sp>
          <p:nvSpPr>
            <p:cNvPr id="33843" name="Text Box 49"/>
            <p:cNvSpPr txBox="1">
              <a:spLocks noChangeArrowheads="1"/>
            </p:cNvSpPr>
            <p:nvPr/>
          </p:nvSpPr>
          <p:spPr bwMode="auto">
            <a:xfrm>
              <a:off x="4545013" y="5881688"/>
              <a:ext cx="4111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33844" name="Text Box 50"/>
            <p:cNvSpPr txBox="1">
              <a:spLocks noChangeArrowheads="1"/>
            </p:cNvSpPr>
            <p:nvPr/>
          </p:nvSpPr>
          <p:spPr bwMode="auto">
            <a:xfrm>
              <a:off x="5334000" y="5133975"/>
              <a:ext cx="4111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33845" name="Text Box 51"/>
            <p:cNvSpPr txBox="1">
              <a:spLocks noChangeArrowheads="1"/>
            </p:cNvSpPr>
            <p:nvPr/>
          </p:nvSpPr>
          <p:spPr bwMode="auto">
            <a:xfrm>
              <a:off x="5840413" y="4357688"/>
              <a:ext cx="4111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3</a:t>
              </a:r>
              <a:endParaRPr lang="en-US" altLang="en-US" sz="1800"/>
            </a:p>
          </p:txBody>
        </p:sp>
      </p:grpSp>
      <p:sp>
        <p:nvSpPr>
          <p:cNvPr id="33797" name="Right Arrow 4"/>
          <p:cNvSpPr>
            <a:spLocks noChangeArrowheads="1"/>
          </p:cNvSpPr>
          <p:nvPr/>
        </p:nvSpPr>
        <p:spPr bwMode="auto">
          <a:xfrm>
            <a:off x="3851275" y="3789363"/>
            <a:ext cx="936625" cy="360362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7242803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135562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Second rotation: right rotation of </a:t>
            </a:r>
            <a:r>
              <a:rPr lang="en-US" altLang="en-US" i="1">
                <a:latin typeface="Arial" charset="0"/>
                <a:ea typeface="MS PGothic" charset="-128"/>
              </a:rPr>
              <a:t>c</a:t>
            </a:r>
            <a:r>
              <a:rPr lang="en-US" altLang="en-US">
                <a:latin typeface="Arial" charset="0"/>
                <a:ea typeface="MS PGothic" charset="-128"/>
              </a:rPr>
              <a:t> around </a:t>
            </a:r>
            <a:r>
              <a:rPr lang="en-US" altLang="en-US" i="1">
                <a:latin typeface="Arial" charset="0"/>
                <a:ea typeface="MS PGothic" charset="-128"/>
              </a:rPr>
              <a:t>b</a:t>
            </a:r>
            <a:r>
              <a:rPr lang="en-US" altLang="en-US">
                <a:latin typeface="Arial" charset="0"/>
                <a:ea typeface="MS PGothic" charset="-128"/>
              </a:rPr>
              <a:t> (to make </a:t>
            </a:r>
            <a:r>
              <a:rPr lang="en-US" altLang="en-US" i="1">
                <a:latin typeface="Arial" charset="0"/>
                <a:ea typeface="MS PGothic" charset="-128"/>
              </a:rPr>
              <a:t>c</a:t>
            </a:r>
            <a:r>
              <a:rPr lang="en-US" altLang="en-US">
                <a:latin typeface="Arial" charset="0"/>
                <a:ea typeface="MS PGothic" charset="-128"/>
              </a:rPr>
              <a:t> the right child of </a:t>
            </a:r>
            <a:r>
              <a:rPr lang="en-US" altLang="en-US" i="1">
                <a:latin typeface="Arial" charset="0"/>
                <a:ea typeface="MS PGothic" charset="-128"/>
              </a:rPr>
              <a:t>b</a:t>
            </a:r>
            <a:r>
              <a:rPr lang="en-US" altLang="en-US">
                <a:latin typeface="Arial" charset="0"/>
                <a:ea typeface="MS PGothic" charset="-128"/>
              </a:rPr>
              <a:t>).</a:t>
            </a:r>
          </a:p>
          <a:p>
            <a:pPr lvl="1" eaLnBrk="1" hangingPunct="1"/>
            <a:r>
              <a:rPr lang="en-US" altLang="en-US">
                <a:latin typeface="Arial" charset="0"/>
                <a:ea typeface="MS PGothic" charset="-128"/>
              </a:rPr>
              <a:t>Note that </a:t>
            </a:r>
            <a:r>
              <a:rPr lang="en-US" altLang="en-US" i="1">
                <a:latin typeface="Arial" charset="0"/>
                <a:ea typeface="MS PGothic" charset="-128"/>
              </a:rPr>
              <a:t>T</a:t>
            </a:r>
            <a:r>
              <a:rPr lang="en-US" altLang="en-US" i="1" baseline="-25000">
                <a:latin typeface="Arial" charset="0"/>
                <a:ea typeface="MS PGothic" charset="-128"/>
              </a:rPr>
              <a:t>0</a:t>
            </a:r>
            <a:r>
              <a:rPr lang="en-US" altLang="en-US">
                <a:latin typeface="Arial" charset="0"/>
                <a:ea typeface="MS PGothic" charset="-128"/>
              </a:rPr>
              <a:t>, </a:t>
            </a:r>
            <a:r>
              <a:rPr lang="en-US" altLang="en-US" i="1">
                <a:latin typeface="Arial" charset="0"/>
                <a:ea typeface="MS PGothic" charset="-128"/>
              </a:rPr>
              <a:t>T</a:t>
            </a:r>
            <a:r>
              <a:rPr lang="en-US" altLang="en-US" i="1" baseline="-25000">
                <a:latin typeface="Arial" charset="0"/>
                <a:ea typeface="MS PGothic" charset="-128"/>
              </a:rPr>
              <a:t>1</a:t>
            </a:r>
            <a:r>
              <a:rPr lang="en-US" altLang="en-US">
                <a:latin typeface="Arial" charset="0"/>
                <a:ea typeface="MS PGothic" charset="-128"/>
              </a:rPr>
              <a:t>, </a:t>
            </a:r>
            <a:r>
              <a:rPr lang="en-US" altLang="en-US" i="1">
                <a:latin typeface="Arial" charset="0"/>
                <a:ea typeface="MS PGothic" charset="-128"/>
              </a:rPr>
              <a:t>T</a:t>
            </a:r>
            <a:r>
              <a:rPr lang="en-US" altLang="en-US" i="1" baseline="-25000">
                <a:latin typeface="Arial" charset="0"/>
                <a:ea typeface="MS PGothic" charset="-128"/>
              </a:rPr>
              <a:t>2</a:t>
            </a:r>
            <a:r>
              <a:rPr lang="en-US" altLang="en-US">
                <a:latin typeface="Arial" charset="0"/>
                <a:ea typeface="MS PGothic" charset="-128"/>
              </a:rPr>
              <a:t> and </a:t>
            </a:r>
            <a:r>
              <a:rPr lang="en-US" altLang="en-US" i="1">
                <a:latin typeface="Arial" charset="0"/>
                <a:ea typeface="MS PGothic" charset="-128"/>
              </a:rPr>
              <a:t>T</a:t>
            </a:r>
            <a:r>
              <a:rPr lang="en-US" altLang="en-US" i="1" baseline="-25000">
                <a:latin typeface="Arial" charset="0"/>
                <a:ea typeface="MS PGothic" charset="-128"/>
              </a:rPr>
              <a:t>3</a:t>
            </a:r>
            <a:r>
              <a:rPr lang="en-US" altLang="en-US">
                <a:latin typeface="Arial" charset="0"/>
                <a:ea typeface="MS PGothic" charset="-128"/>
              </a:rPr>
              <a:t> are in the same order as before</a:t>
            </a: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auto">
          <a:xfrm>
            <a:off x="5729288" y="3365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34820" name="Oval 5"/>
          <p:cNvSpPr>
            <a:spLocks noChangeArrowheads="1"/>
          </p:cNvSpPr>
          <p:nvPr/>
        </p:nvSpPr>
        <p:spPr bwMode="auto">
          <a:xfrm>
            <a:off x="4929188" y="3975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34821" name="Oval 6"/>
          <p:cNvSpPr>
            <a:spLocks noChangeArrowheads="1"/>
          </p:cNvSpPr>
          <p:nvPr/>
        </p:nvSpPr>
        <p:spPr bwMode="auto">
          <a:xfrm>
            <a:off x="7288213" y="46243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34822" name="Oval 7"/>
          <p:cNvSpPr>
            <a:spLocks noChangeArrowheads="1"/>
          </p:cNvSpPr>
          <p:nvPr/>
        </p:nvSpPr>
        <p:spPr bwMode="auto">
          <a:xfrm>
            <a:off x="5138738" y="4660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6110288" y="4660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880350" y="53863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5757863" y="5346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4846638" y="459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5151438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5456238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9" name="Rectangle 14"/>
          <p:cNvSpPr>
            <a:spLocks noChangeArrowheads="1"/>
          </p:cNvSpPr>
          <p:nvPr/>
        </p:nvSpPr>
        <p:spPr bwMode="auto">
          <a:xfrm>
            <a:off x="5761038" y="5969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30" name="Rectangle 15"/>
          <p:cNvSpPr>
            <a:spLocks noChangeArrowheads="1"/>
          </p:cNvSpPr>
          <p:nvPr/>
        </p:nvSpPr>
        <p:spPr bwMode="auto">
          <a:xfrm>
            <a:off x="6065838" y="5969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31" name="Rectangle 16"/>
          <p:cNvSpPr>
            <a:spLocks noChangeArrowheads="1"/>
          </p:cNvSpPr>
          <p:nvPr/>
        </p:nvSpPr>
        <p:spPr bwMode="auto">
          <a:xfrm>
            <a:off x="7893050" y="60086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32" name="Rectangle 17"/>
          <p:cNvSpPr>
            <a:spLocks noChangeArrowheads="1"/>
          </p:cNvSpPr>
          <p:nvPr/>
        </p:nvSpPr>
        <p:spPr bwMode="auto">
          <a:xfrm>
            <a:off x="8197850" y="60086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4833" name="AutoShape 18"/>
          <p:cNvCxnSpPr>
            <a:cxnSpLocks noChangeShapeType="1"/>
            <a:stCxn id="34819" idx="4"/>
            <a:endCxn id="34820" idx="0"/>
          </p:cNvCxnSpPr>
          <p:nvPr/>
        </p:nvCxnSpPr>
        <p:spPr bwMode="auto">
          <a:xfrm flipH="1">
            <a:off x="5153025" y="37687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9"/>
          <p:cNvCxnSpPr>
            <a:cxnSpLocks noChangeShapeType="1"/>
            <a:stCxn id="34820" idx="4"/>
            <a:endCxn id="34826" idx="0"/>
          </p:cNvCxnSpPr>
          <p:nvPr/>
        </p:nvCxnSpPr>
        <p:spPr bwMode="auto">
          <a:xfrm flipH="1">
            <a:off x="4922838" y="4378325"/>
            <a:ext cx="2301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20"/>
          <p:cNvCxnSpPr>
            <a:cxnSpLocks noChangeShapeType="1"/>
            <a:stCxn id="34820" idx="4"/>
            <a:endCxn id="34822" idx="0"/>
          </p:cNvCxnSpPr>
          <p:nvPr/>
        </p:nvCxnSpPr>
        <p:spPr bwMode="auto">
          <a:xfrm>
            <a:off x="5153025" y="43783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1"/>
          <p:cNvCxnSpPr>
            <a:cxnSpLocks noChangeShapeType="1"/>
            <a:stCxn id="34819" idx="4"/>
            <a:endCxn id="34846" idx="0"/>
          </p:cNvCxnSpPr>
          <p:nvPr/>
        </p:nvCxnSpPr>
        <p:spPr bwMode="auto">
          <a:xfrm>
            <a:off x="5953125" y="3768725"/>
            <a:ext cx="793750" cy="177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3"/>
          <p:cNvCxnSpPr>
            <a:cxnSpLocks noChangeShapeType="1"/>
            <a:stCxn id="34821" idx="4"/>
            <a:endCxn id="34824" idx="0"/>
          </p:cNvCxnSpPr>
          <p:nvPr/>
        </p:nvCxnSpPr>
        <p:spPr bwMode="auto">
          <a:xfrm>
            <a:off x="7512050" y="5027613"/>
            <a:ext cx="592138" cy="35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4"/>
          <p:cNvCxnSpPr>
            <a:cxnSpLocks noChangeShapeType="1"/>
            <a:stCxn id="34823" idx="4"/>
            <a:endCxn id="34825" idx="0"/>
          </p:cNvCxnSpPr>
          <p:nvPr/>
        </p:nvCxnSpPr>
        <p:spPr bwMode="auto">
          <a:xfrm flipH="1">
            <a:off x="5981700" y="50641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5"/>
          <p:cNvCxnSpPr>
            <a:cxnSpLocks noChangeShapeType="1"/>
          </p:cNvCxnSpPr>
          <p:nvPr/>
        </p:nvCxnSpPr>
        <p:spPr bwMode="auto">
          <a:xfrm flipH="1">
            <a:off x="5227638" y="5103813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6"/>
          <p:cNvCxnSpPr>
            <a:cxnSpLocks noChangeShapeType="1"/>
            <a:stCxn id="34822" idx="4"/>
            <a:endCxn id="34828" idx="0"/>
          </p:cNvCxnSpPr>
          <p:nvPr/>
        </p:nvCxnSpPr>
        <p:spPr bwMode="auto">
          <a:xfrm>
            <a:off x="5362575" y="50641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7"/>
          <p:cNvCxnSpPr>
            <a:cxnSpLocks noChangeShapeType="1"/>
            <a:stCxn id="34825" idx="4"/>
            <a:endCxn id="34829" idx="0"/>
          </p:cNvCxnSpPr>
          <p:nvPr/>
        </p:nvCxnSpPr>
        <p:spPr bwMode="auto">
          <a:xfrm flipH="1">
            <a:off x="5837238" y="5749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8"/>
          <p:cNvCxnSpPr>
            <a:cxnSpLocks noChangeShapeType="1"/>
            <a:stCxn id="34825" idx="4"/>
            <a:endCxn id="34830" idx="0"/>
          </p:cNvCxnSpPr>
          <p:nvPr/>
        </p:nvCxnSpPr>
        <p:spPr bwMode="auto">
          <a:xfrm>
            <a:off x="5981700" y="5749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AutoShape 29"/>
          <p:cNvCxnSpPr>
            <a:cxnSpLocks noChangeShapeType="1"/>
            <a:stCxn id="34823" idx="4"/>
          </p:cNvCxnSpPr>
          <p:nvPr/>
        </p:nvCxnSpPr>
        <p:spPr bwMode="auto">
          <a:xfrm>
            <a:off x="6334125" y="50641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30"/>
          <p:cNvCxnSpPr>
            <a:cxnSpLocks noChangeShapeType="1"/>
            <a:stCxn id="34824" idx="4"/>
            <a:endCxn id="34831" idx="0"/>
          </p:cNvCxnSpPr>
          <p:nvPr/>
        </p:nvCxnSpPr>
        <p:spPr bwMode="auto">
          <a:xfrm flipH="1">
            <a:off x="7969250" y="5789613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AutoShape 31"/>
          <p:cNvCxnSpPr>
            <a:cxnSpLocks noChangeShapeType="1"/>
            <a:stCxn id="34824" idx="4"/>
            <a:endCxn id="34832" idx="0"/>
          </p:cNvCxnSpPr>
          <p:nvPr/>
        </p:nvCxnSpPr>
        <p:spPr bwMode="auto">
          <a:xfrm>
            <a:off x="8104188" y="5789613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6" name="Oval 32"/>
          <p:cNvSpPr>
            <a:spLocks noChangeArrowheads="1"/>
          </p:cNvSpPr>
          <p:nvPr/>
        </p:nvSpPr>
        <p:spPr bwMode="auto">
          <a:xfrm>
            <a:off x="6523038" y="3946525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cxnSp>
        <p:nvCxnSpPr>
          <p:cNvPr id="34847" name="AutoShape 34"/>
          <p:cNvCxnSpPr>
            <a:cxnSpLocks noChangeShapeType="1"/>
            <a:endCxn id="34821" idx="0"/>
          </p:cNvCxnSpPr>
          <p:nvPr/>
        </p:nvCxnSpPr>
        <p:spPr bwMode="auto">
          <a:xfrm>
            <a:off x="6751638" y="4341813"/>
            <a:ext cx="760412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8" name="Oval 35"/>
          <p:cNvSpPr>
            <a:spLocks noChangeArrowheads="1"/>
          </p:cNvSpPr>
          <p:nvPr/>
        </p:nvSpPr>
        <p:spPr bwMode="auto">
          <a:xfrm>
            <a:off x="6523038" y="5334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34849" name="Rectangle 36"/>
          <p:cNvSpPr>
            <a:spLocks noChangeArrowheads="1"/>
          </p:cNvSpPr>
          <p:nvPr/>
        </p:nvSpPr>
        <p:spPr bwMode="auto">
          <a:xfrm>
            <a:off x="6526213" y="5956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50" name="Rectangle 37"/>
          <p:cNvSpPr>
            <a:spLocks noChangeArrowheads="1"/>
          </p:cNvSpPr>
          <p:nvPr/>
        </p:nvSpPr>
        <p:spPr bwMode="auto">
          <a:xfrm>
            <a:off x="6831013" y="5956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4851" name="AutoShape 38"/>
          <p:cNvCxnSpPr>
            <a:cxnSpLocks noChangeShapeType="1"/>
          </p:cNvCxnSpPr>
          <p:nvPr/>
        </p:nvCxnSpPr>
        <p:spPr bwMode="auto">
          <a:xfrm flipH="1">
            <a:off x="6370638" y="4341813"/>
            <a:ext cx="412750" cy="3111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AutoShape 39"/>
          <p:cNvCxnSpPr>
            <a:cxnSpLocks noChangeShapeType="1"/>
            <a:stCxn id="34848" idx="4"/>
            <a:endCxn id="34849" idx="0"/>
          </p:cNvCxnSpPr>
          <p:nvPr/>
        </p:nvCxnSpPr>
        <p:spPr bwMode="auto">
          <a:xfrm flipH="1">
            <a:off x="6602413" y="57372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40"/>
          <p:cNvCxnSpPr>
            <a:cxnSpLocks noChangeShapeType="1"/>
            <a:stCxn id="34848" idx="4"/>
            <a:endCxn id="34850" idx="0"/>
          </p:cNvCxnSpPr>
          <p:nvPr/>
        </p:nvCxnSpPr>
        <p:spPr bwMode="auto">
          <a:xfrm>
            <a:off x="6746875" y="57372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4" name="Text Box 41"/>
          <p:cNvSpPr txBox="1">
            <a:spLocks noChangeArrowheads="1"/>
          </p:cNvSpPr>
          <p:nvPr/>
        </p:nvSpPr>
        <p:spPr bwMode="auto">
          <a:xfrm>
            <a:off x="7507288" y="42433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c</a:t>
            </a:r>
          </a:p>
        </p:txBody>
      </p:sp>
      <p:sp>
        <p:nvSpPr>
          <p:cNvPr id="34855" name="Text Box 42"/>
          <p:cNvSpPr txBox="1">
            <a:spLocks noChangeArrowheads="1"/>
          </p:cNvSpPr>
          <p:nvPr/>
        </p:nvSpPr>
        <p:spPr bwMode="auto">
          <a:xfrm>
            <a:off x="6653213" y="3579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b</a:t>
            </a:r>
          </a:p>
        </p:txBody>
      </p:sp>
      <p:sp>
        <p:nvSpPr>
          <p:cNvPr id="34856" name="Text Box 43"/>
          <p:cNvSpPr txBox="1">
            <a:spLocks noChangeArrowheads="1"/>
          </p:cNvSpPr>
          <p:nvPr/>
        </p:nvSpPr>
        <p:spPr bwMode="auto">
          <a:xfrm>
            <a:off x="6043613" y="42941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</a:p>
        </p:txBody>
      </p:sp>
      <p:sp>
        <p:nvSpPr>
          <p:cNvPr id="34857" name="AutoShape 44"/>
          <p:cNvSpPr>
            <a:spLocks noChangeArrowheads="1"/>
          </p:cNvSpPr>
          <p:nvPr/>
        </p:nvSpPr>
        <p:spPr bwMode="auto">
          <a:xfrm>
            <a:off x="5608638" y="5194300"/>
            <a:ext cx="762000" cy="914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58" name="AutoShape 45"/>
          <p:cNvSpPr>
            <a:spLocks noChangeArrowheads="1"/>
          </p:cNvSpPr>
          <p:nvPr/>
        </p:nvSpPr>
        <p:spPr bwMode="auto">
          <a:xfrm>
            <a:off x="6370638" y="5194300"/>
            <a:ext cx="762000" cy="914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59" name="AutoShape 46"/>
          <p:cNvSpPr>
            <a:spLocks noChangeArrowheads="1"/>
          </p:cNvSpPr>
          <p:nvPr/>
        </p:nvSpPr>
        <p:spPr bwMode="auto">
          <a:xfrm>
            <a:off x="7740650" y="5233988"/>
            <a:ext cx="762000" cy="914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60" name="AutoShape 47"/>
          <p:cNvSpPr>
            <a:spLocks noChangeArrowheads="1"/>
          </p:cNvSpPr>
          <p:nvPr/>
        </p:nvSpPr>
        <p:spPr bwMode="auto">
          <a:xfrm>
            <a:off x="7132638" y="5256213"/>
            <a:ext cx="4572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61" name="Text Box 48"/>
          <p:cNvSpPr txBox="1">
            <a:spLocks noChangeArrowheads="1"/>
          </p:cNvSpPr>
          <p:nvPr/>
        </p:nvSpPr>
        <p:spPr bwMode="auto">
          <a:xfrm>
            <a:off x="5808663" y="6227763"/>
            <a:ext cx="411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T</a:t>
            </a:r>
            <a:r>
              <a:rPr lang="en-US" altLang="en-US" sz="1800" baseline="-25000"/>
              <a:t>0</a:t>
            </a:r>
            <a:endParaRPr lang="en-US" altLang="en-US" sz="1800"/>
          </a:p>
        </p:txBody>
      </p:sp>
      <p:sp>
        <p:nvSpPr>
          <p:cNvPr id="34862" name="Text Box 49"/>
          <p:cNvSpPr txBox="1">
            <a:spLocks noChangeArrowheads="1"/>
          </p:cNvSpPr>
          <p:nvPr/>
        </p:nvSpPr>
        <p:spPr bwMode="auto">
          <a:xfrm>
            <a:off x="6572250" y="6108700"/>
            <a:ext cx="411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T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34863" name="Text Box 50"/>
          <p:cNvSpPr txBox="1">
            <a:spLocks noChangeArrowheads="1"/>
          </p:cNvSpPr>
          <p:nvPr/>
        </p:nvSpPr>
        <p:spPr bwMode="auto">
          <a:xfrm>
            <a:off x="7283450" y="5575300"/>
            <a:ext cx="411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T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34864" name="Text Box 51"/>
          <p:cNvSpPr txBox="1">
            <a:spLocks noChangeArrowheads="1"/>
          </p:cNvSpPr>
          <p:nvPr/>
        </p:nvSpPr>
        <p:spPr bwMode="auto">
          <a:xfrm>
            <a:off x="8197850" y="6261100"/>
            <a:ext cx="411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T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34865" name="Rectangle 52"/>
          <p:cNvSpPr>
            <a:spLocks noChangeArrowheads="1"/>
          </p:cNvSpPr>
          <p:nvPr/>
        </p:nvSpPr>
        <p:spPr bwMode="auto">
          <a:xfrm>
            <a:off x="7285038" y="525621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4866" name="AutoShape 53"/>
          <p:cNvCxnSpPr>
            <a:cxnSpLocks noChangeShapeType="1"/>
          </p:cNvCxnSpPr>
          <p:nvPr/>
        </p:nvCxnSpPr>
        <p:spPr bwMode="auto">
          <a:xfrm flipH="1">
            <a:off x="7378700" y="5027613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67" name="Right Arrow 4"/>
          <p:cNvSpPr>
            <a:spLocks noChangeArrowheads="1"/>
          </p:cNvSpPr>
          <p:nvPr/>
        </p:nvSpPr>
        <p:spPr bwMode="auto">
          <a:xfrm>
            <a:off x="3635375" y="4757738"/>
            <a:ext cx="936625" cy="360362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34868" name="Group 100"/>
          <p:cNvGrpSpPr>
            <a:grpSpLocks/>
          </p:cNvGrpSpPr>
          <p:nvPr/>
        </p:nvGrpSpPr>
        <p:grpSpPr bwMode="auto">
          <a:xfrm>
            <a:off x="468313" y="2708275"/>
            <a:ext cx="3203575" cy="3875088"/>
            <a:chOff x="3048000" y="2376488"/>
            <a:chExt cx="3203575" cy="3875087"/>
          </a:xfrm>
        </p:grpSpPr>
        <p:sp>
          <p:nvSpPr>
            <p:cNvPr id="34869" name="Oval 4"/>
            <p:cNvSpPr>
              <a:spLocks noChangeArrowheads="1"/>
            </p:cNvSpPr>
            <p:nvPr/>
          </p:nvSpPr>
          <p:spPr bwMode="auto">
            <a:xfrm>
              <a:off x="3930650" y="23764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44</a:t>
              </a:r>
            </a:p>
          </p:txBody>
        </p:sp>
        <p:sp>
          <p:nvSpPr>
            <p:cNvPr id="34870" name="Oval 5"/>
            <p:cNvSpPr>
              <a:spLocks noChangeArrowheads="1"/>
            </p:cNvSpPr>
            <p:nvPr/>
          </p:nvSpPr>
          <p:spPr bwMode="auto">
            <a:xfrm>
              <a:off x="3130550" y="29860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17</a:t>
              </a:r>
            </a:p>
          </p:txBody>
        </p:sp>
        <p:sp>
          <p:nvSpPr>
            <p:cNvPr id="34871" name="Oval 6"/>
            <p:cNvSpPr>
              <a:spLocks noChangeArrowheads="1"/>
            </p:cNvSpPr>
            <p:nvPr/>
          </p:nvSpPr>
          <p:spPr bwMode="auto">
            <a:xfrm>
              <a:off x="4787900" y="29860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78</a:t>
              </a:r>
            </a:p>
          </p:txBody>
        </p:sp>
        <p:sp>
          <p:nvSpPr>
            <p:cNvPr id="34872" name="Oval 7"/>
            <p:cNvSpPr>
              <a:spLocks noChangeArrowheads="1"/>
            </p:cNvSpPr>
            <p:nvPr/>
          </p:nvSpPr>
          <p:spPr bwMode="auto">
            <a:xfrm>
              <a:off x="334010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32</a:t>
              </a:r>
            </a:p>
          </p:txBody>
        </p:sp>
        <p:sp>
          <p:nvSpPr>
            <p:cNvPr id="34873" name="Oval 8"/>
            <p:cNvSpPr>
              <a:spLocks noChangeArrowheads="1"/>
            </p:cNvSpPr>
            <p:nvPr/>
          </p:nvSpPr>
          <p:spPr bwMode="auto">
            <a:xfrm>
              <a:off x="4003675" y="4467225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50</a:t>
              </a:r>
            </a:p>
          </p:txBody>
        </p:sp>
        <p:sp>
          <p:nvSpPr>
            <p:cNvPr id="34874" name="Oval 9"/>
            <p:cNvSpPr>
              <a:spLocks noChangeArrowheads="1"/>
            </p:cNvSpPr>
            <p:nvPr/>
          </p:nvSpPr>
          <p:spPr bwMode="auto">
            <a:xfrm>
              <a:off x="5321300" y="36718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88</a:t>
              </a:r>
            </a:p>
          </p:txBody>
        </p:sp>
        <p:sp>
          <p:nvSpPr>
            <p:cNvPr id="34875" name="Oval 10"/>
            <p:cNvSpPr>
              <a:spLocks noChangeArrowheads="1"/>
            </p:cNvSpPr>
            <p:nvPr/>
          </p:nvSpPr>
          <p:spPr bwMode="auto">
            <a:xfrm>
              <a:off x="3651250" y="5153025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48</a:t>
              </a:r>
            </a:p>
          </p:txBody>
        </p:sp>
        <p:sp>
          <p:nvSpPr>
            <p:cNvPr id="34876" name="Rectangle 11"/>
            <p:cNvSpPr>
              <a:spLocks noChangeArrowheads="1"/>
            </p:cNvSpPr>
            <p:nvPr/>
          </p:nvSpPr>
          <p:spPr bwMode="auto">
            <a:xfrm>
              <a:off x="3048000" y="36083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77" name="Rectangle 12"/>
            <p:cNvSpPr>
              <a:spLocks noChangeArrowheads="1"/>
            </p:cNvSpPr>
            <p:nvPr/>
          </p:nvSpPr>
          <p:spPr bwMode="auto">
            <a:xfrm>
              <a:off x="33528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78" name="Rectangle 13"/>
            <p:cNvSpPr>
              <a:spLocks noChangeArrowheads="1"/>
            </p:cNvSpPr>
            <p:nvPr/>
          </p:nvSpPr>
          <p:spPr bwMode="auto">
            <a:xfrm>
              <a:off x="3698875" y="4295775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79" name="Rectangle 14"/>
            <p:cNvSpPr>
              <a:spLocks noChangeArrowheads="1"/>
            </p:cNvSpPr>
            <p:nvPr/>
          </p:nvSpPr>
          <p:spPr bwMode="auto">
            <a:xfrm>
              <a:off x="3654425" y="5775325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80" name="Rectangle 15"/>
            <p:cNvSpPr>
              <a:spLocks noChangeArrowheads="1"/>
            </p:cNvSpPr>
            <p:nvPr/>
          </p:nvSpPr>
          <p:spPr bwMode="auto">
            <a:xfrm>
              <a:off x="3959225" y="5775325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81" name="Rectangle 16"/>
            <p:cNvSpPr>
              <a:spLocks noChangeArrowheads="1"/>
            </p:cNvSpPr>
            <p:nvPr/>
          </p:nvSpPr>
          <p:spPr bwMode="auto">
            <a:xfrm>
              <a:off x="53340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82" name="Rectangle 17"/>
            <p:cNvSpPr>
              <a:spLocks noChangeArrowheads="1"/>
            </p:cNvSpPr>
            <p:nvPr/>
          </p:nvSpPr>
          <p:spPr bwMode="auto">
            <a:xfrm>
              <a:off x="5638800" y="42941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4883" name="AutoShape 18"/>
            <p:cNvCxnSpPr>
              <a:cxnSpLocks noChangeShapeType="1"/>
              <a:stCxn id="34869" idx="4"/>
              <a:endCxn id="34870" idx="0"/>
            </p:cNvCxnSpPr>
            <p:nvPr/>
          </p:nvCxnSpPr>
          <p:spPr bwMode="auto">
            <a:xfrm flipH="1">
              <a:off x="3354388" y="2779713"/>
              <a:ext cx="800100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84" name="AutoShape 19"/>
            <p:cNvCxnSpPr>
              <a:cxnSpLocks noChangeShapeType="1"/>
              <a:stCxn id="34870" idx="4"/>
              <a:endCxn id="34876" idx="0"/>
            </p:cNvCxnSpPr>
            <p:nvPr/>
          </p:nvCxnSpPr>
          <p:spPr bwMode="auto">
            <a:xfrm flipH="1">
              <a:off x="3124200" y="3389313"/>
              <a:ext cx="23018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85" name="AutoShape 20"/>
            <p:cNvCxnSpPr>
              <a:cxnSpLocks noChangeShapeType="1"/>
              <a:stCxn id="34870" idx="4"/>
              <a:endCxn id="34872" idx="0"/>
            </p:cNvCxnSpPr>
            <p:nvPr/>
          </p:nvCxnSpPr>
          <p:spPr bwMode="auto">
            <a:xfrm>
              <a:off x="3354388" y="3389313"/>
              <a:ext cx="2095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86" name="AutoShape 21"/>
            <p:cNvCxnSpPr>
              <a:cxnSpLocks noChangeShapeType="1"/>
              <a:stCxn id="34869" idx="4"/>
              <a:endCxn id="34871" idx="0"/>
            </p:cNvCxnSpPr>
            <p:nvPr/>
          </p:nvCxnSpPr>
          <p:spPr bwMode="auto">
            <a:xfrm>
              <a:off x="4154488" y="2779713"/>
              <a:ext cx="857250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87" name="AutoShape 22"/>
            <p:cNvCxnSpPr>
              <a:cxnSpLocks noChangeShapeType="1"/>
              <a:stCxn id="34871" idx="4"/>
              <a:endCxn id="34897" idx="0"/>
            </p:cNvCxnSpPr>
            <p:nvPr/>
          </p:nvCxnSpPr>
          <p:spPr bwMode="auto">
            <a:xfrm flipH="1">
              <a:off x="4651375" y="3389313"/>
              <a:ext cx="360363" cy="2841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88" name="AutoShape 23"/>
            <p:cNvCxnSpPr>
              <a:cxnSpLocks noChangeShapeType="1"/>
              <a:stCxn id="34871" idx="4"/>
              <a:endCxn id="34874" idx="0"/>
            </p:cNvCxnSpPr>
            <p:nvPr/>
          </p:nvCxnSpPr>
          <p:spPr bwMode="auto">
            <a:xfrm>
              <a:off x="5011738" y="3389313"/>
              <a:ext cx="53340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89" name="AutoShape 24"/>
            <p:cNvCxnSpPr>
              <a:cxnSpLocks noChangeShapeType="1"/>
              <a:stCxn id="34873" idx="4"/>
              <a:endCxn id="34875" idx="0"/>
            </p:cNvCxnSpPr>
            <p:nvPr/>
          </p:nvCxnSpPr>
          <p:spPr bwMode="auto">
            <a:xfrm flipH="1">
              <a:off x="3875088" y="4870450"/>
              <a:ext cx="352425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90" name="AutoShape 25"/>
            <p:cNvCxnSpPr>
              <a:cxnSpLocks noChangeShapeType="1"/>
            </p:cNvCxnSpPr>
            <p:nvPr/>
          </p:nvCxnSpPr>
          <p:spPr bwMode="auto">
            <a:xfrm flipH="1">
              <a:off x="3470275" y="4076700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91" name="AutoShape 26"/>
            <p:cNvCxnSpPr>
              <a:cxnSpLocks noChangeShapeType="1"/>
              <a:endCxn id="34878" idx="0"/>
            </p:cNvCxnSpPr>
            <p:nvPr/>
          </p:nvCxnSpPr>
          <p:spPr bwMode="auto">
            <a:xfrm>
              <a:off x="3605213" y="4076700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92" name="AutoShape 27"/>
            <p:cNvCxnSpPr>
              <a:cxnSpLocks noChangeShapeType="1"/>
              <a:stCxn id="34875" idx="4"/>
              <a:endCxn id="34879" idx="0"/>
            </p:cNvCxnSpPr>
            <p:nvPr/>
          </p:nvCxnSpPr>
          <p:spPr bwMode="auto">
            <a:xfrm flipH="1">
              <a:off x="3730625" y="5556250"/>
              <a:ext cx="144463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93" name="AutoShape 28"/>
            <p:cNvCxnSpPr>
              <a:cxnSpLocks noChangeShapeType="1"/>
              <a:stCxn id="34875" idx="4"/>
              <a:endCxn id="34880" idx="0"/>
            </p:cNvCxnSpPr>
            <p:nvPr/>
          </p:nvCxnSpPr>
          <p:spPr bwMode="auto">
            <a:xfrm>
              <a:off x="3875088" y="5556250"/>
              <a:ext cx="160337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94" name="AutoShape 29"/>
            <p:cNvCxnSpPr>
              <a:cxnSpLocks noChangeShapeType="1"/>
              <a:stCxn id="34873" idx="4"/>
            </p:cNvCxnSpPr>
            <p:nvPr/>
          </p:nvCxnSpPr>
          <p:spPr bwMode="auto">
            <a:xfrm>
              <a:off x="4227513" y="4870450"/>
              <a:ext cx="4000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95" name="AutoShape 30"/>
            <p:cNvCxnSpPr>
              <a:cxnSpLocks noChangeShapeType="1"/>
              <a:stCxn id="34874" idx="4"/>
              <a:endCxn id="34881" idx="0"/>
            </p:cNvCxnSpPr>
            <p:nvPr/>
          </p:nvCxnSpPr>
          <p:spPr bwMode="auto">
            <a:xfrm flipH="1">
              <a:off x="5410200" y="4075113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96" name="AutoShape 31"/>
            <p:cNvCxnSpPr>
              <a:cxnSpLocks noChangeShapeType="1"/>
              <a:stCxn id="34874" idx="4"/>
              <a:endCxn id="34882" idx="0"/>
            </p:cNvCxnSpPr>
            <p:nvPr/>
          </p:nvCxnSpPr>
          <p:spPr bwMode="auto">
            <a:xfrm>
              <a:off x="5545138" y="4075113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97" name="Oval 32"/>
            <p:cNvSpPr>
              <a:spLocks noChangeArrowheads="1"/>
            </p:cNvSpPr>
            <p:nvPr/>
          </p:nvSpPr>
          <p:spPr bwMode="auto">
            <a:xfrm>
              <a:off x="4427538" y="3673475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62</a:t>
              </a:r>
            </a:p>
          </p:txBody>
        </p:sp>
        <p:sp>
          <p:nvSpPr>
            <p:cNvPr id="34898" name="Rectangle 33"/>
            <p:cNvSpPr>
              <a:spLocks noChangeArrowheads="1"/>
            </p:cNvSpPr>
            <p:nvPr/>
          </p:nvSpPr>
          <p:spPr bwMode="auto">
            <a:xfrm>
              <a:off x="4864100" y="45974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4899" name="AutoShape 34"/>
            <p:cNvCxnSpPr>
              <a:cxnSpLocks noChangeShapeType="1"/>
              <a:stCxn id="34897" idx="4"/>
              <a:endCxn id="34898" idx="0"/>
            </p:cNvCxnSpPr>
            <p:nvPr/>
          </p:nvCxnSpPr>
          <p:spPr bwMode="auto">
            <a:xfrm>
              <a:off x="4651375" y="4076700"/>
              <a:ext cx="288925" cy="5207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00" name="Oval 35"/>
            <p:cNvSpPr>
              <a:spLocks noChangeArrowheads="1"/>
            </p:cNvSpPr>
            <p:nvPr/>
          </p:nvSpPr>
          <p:spPr bwMode="auto">
            <a:xfrm>
              <a:off x="4495800" y="5106988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54</a:t>
              </a:r>
            </a:p>
          </p:txBody>
        </p:sp>
        <p:sp>
          <p:nvSpPr>
            <p:cNvPr id="34901" name="Rectangle 36"/>
            <p:cNvSpPr>
              <a:spLocks noChangeArrowheads="1"/>
            </p:cNvSpPr>
            <p:nvPr/>
          </p:nvSpPr>
          <p:spPr bwMode="auto">
            <a:xfrm>
              <a:off x="4498975" y="57292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902" name="Rectangle 37"/>
            <p:cNvSpPr>
              <a:spLocks noChangeArrowheads="1"/>
            </p:cNvSpPr>
            <p:nvPr/>
          </p:nvSpPr>
          <p:spPr bwMode="auto">
            <a:xfrm>
              <a:off x="4803775" y="5729288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4903" name="AutoShape 38"/>
            <p:cNvCxnSpPr>
              <a:cxnSpLocks noChangeShapeType="1"/>
              <a:stCxn id="34897" idx="4"/>
              <a:endCxn id="34873" idx="7"/>
            </p:cNvCxnSpPr>
            <p:nvPr/>
          </p:nvCxnSpPr>
          <p:spPr bwMode="auto">
            <a:xfrm flipH="1">
              <a:off x="4386263" y="4076700"/>
              <a:ext cx="265112" cy="4508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04" name="AutoShape 39"/>
            <p:cNvCxnSpPr>
              <a:cxnSpLocks noChangeShapeType="1"/>
            </p:cNvCxnSpPr>
            <p:nvPr/>
          </p:nvCxnSpPr>
          <p:spPr bwMode="auto">
            <a:xfrm flipH="1">
              <a:off x="4572000" y="5516563"/>
              <a:ext cx="144463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05" name="AutoShape 40"/>
            <p:cNvCxnSpPr>
              <a:cxnSpLocks noChangeShapeType="1"/>
            </p:cNvCxnSpPr>
            <p:nvPr/>
          </p:nvCxnSpPr>
          <p:spPr bwMode="auto">
            <a:xfrm>
              <a:off x="4716463" y="5516563"/>
              <a:ext cx="160337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06" name="Text Box 41"/>
            <p:cNvSpPr txBox="1">
              <a:spLocks noChangeArrowheads="1"/>
            </p:cNvSpPr>
            <p:nvPr/>
          </p:nvSpPr>
          <p:spPr bwMode="auto">
            <a:xfrm>
              <a:off x="5006975" y="2605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c</a:t>
              </a:r>
            </a:p>
          </p:txBody>
        </p:sp>
        <p:sp>
          <p:nvSpPr>
            <p:cNvPr id="34907" name="Text Box 42"/>
            <p:cNvSpPr txBox="1">
              <a:spLocks noChangeArrowheads="1"/>
            </p:cNvSpPr>
            <p:nvPr/>
          </p:nvSpPr>
          <p:spPr bwMode="auto">
            <a:xfrm>
              <a:off x="4211638" y="335756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b</a:t>
              </a:r>
            </a:p>
          </p:txBody>
        </p:sp>
        <p:sp>
          <p:nvSpPr>
            <p:cNvPr id="34908" name="Text Box 43"/>
            <p:cNvSpPr txBox="1">
              <a:spLocks noChangeArrowheads="1"/>
            </p:cNvSpPr>
            <p:nvPr/>
          </p:nvSpPr>
          <p:spPr bwMode="auto">
            <a:xfrm>
              <a:off x="3924300" y="414972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a</a:t>
              </a:r>
            </a:p>
          </p:txBody>
        </p:sp>
        <p:sp>
          <p:nvSpPr>
            <p:cNvPr id="34909" name="AutoShape 44"/>
            <p:cNvSpPr>
              <a:spLocks noChangeArrowheads="1"/>
            </p:cNvSpPr>
            <p:nvPr/>
          </p:nvSpPr>
          <p:spPr bwMode="auto">
            <a:xfrm>
              <a:off x="3502025" y="5000625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910" name="AutoShape 45"/>
            <p:cNvSpPr>
              <a:spLocks noChangeArrowheads="1"/>
            </p:cNvSpPr>
            <p:nvPr/>
          </p:nvSpPr>
          <p:spPr bwMode="auto">
            <a:xfrm>
              <a:off x="4343400" y="49672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911" name="AutoShape 46"/>
            <p:cNvSpPr>
              <a:spLocks noChangeArrowheads="1"/>
            </p:cNvSpPr>
            <p:nvPr/>
          </p:nvSpPr>
          <p:spPr bwMode="auto">
            <a:xfrm>
              <a:off x="5181600" y="3519488"/>
              <a:ext cx="762000" cy="914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912" name="AutoShape 47"/>
            <p:cNvSpPr>
              <a:spLocks noChangeArrowheads="1"/>
            </p:cNvSpPr>
            <p:nvPr/>
          </p:nvSpPr>
          <p:spPr bwMode="auto">
            <a:xfrm>
              <a:off x="4711700" y="4508500"/>
              <a:ext cx="457200" cy="228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913" name="Text Box 48"/>
            <p:cNvSpPr txBox="1">
              <a:spLocks noChangeArrowheads="1"/>
            </p:cNvSpPr>
            <p:nvPr/>
          </p:nvSpPr>
          <p:spPr bwMode="auto">
            <a:xfrm>
              <a:off x="3656013" y="5876925"/>
              <a:ext cx="4111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0</a:t>
              </a:r>
              <a:endParaRPr lang="en-US" altLang="en-US" sz="1800"/>
            </a:p>
          </p:txBody>
        </p:sp>
        <p:sp>
          <p:nvSpPr>
            <p:cNvPr id="34914" name="Text Box 49"/>
            <p:cNvSpPr txBox="1">
              <a:spLocks noChangeArrowheads="1"/>
            </p:cNvSpPr>
            <p:nvPr/>
          </p:nvSpPr>
          <p:spPr bwMode="auto">
            <a:xfrm>
              <a:off x="4545013" y="5881688"/>
              <a:ext cx="4111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34915" name="Text Box 50"/>
            <p:cNvSpPr txBox="1">
              <a:spLocks noChangeArrowheads="1"/>
            </p:cNvSpPr>
            <p:nvPr/>
          </p:nvSpPr>
          <p:spPr bwMode="auto">
            <a:xfrm>
              <a:off x="5168900" y="4751388"/>
              <a:ext cx="4111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34916" name="Text Box 51"/>
            <p:cNvSpPr txBox="1">
              <a:spLocks noChangeArrowheads="1"/>
            </p:cNvSpPr>
            <p:nvPr/>
          </p:nvSpPr>
          <p:spPr bwMode="auto">
            <a:xfrm>
              <a:off x="5840413" y="4357688"/>
              <a:ext cx="4111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  <a:r>
                <a:rPr lang="en-US" altLang="en-US" sz="1800" baseline="-25000"/>
                <a:t>3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357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5"/>
          <p:cNvSpPr txBox="1">
            <a:spLocks noChangeArrowheads="1"/>
          </p:cNvSpPr>
          <p:nvPr/>
        </p:nvSpPr>
        <p:spPr bwMode="auto">
          <a:xfrm>
            <a:off x="4724400" y="4800600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An example of an AVL tree where the heights are shown next to the nodes.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AVL Tree Definition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4767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charset="0"/>
                <a:ea typeface="MS PGothic" charset="-128"/>
              </a:rPr>
              <a:t>AVL trees are an example of a </a:t>
            </a:r>
            <a:r>
              <a:rPr lang="en-US" altLang="en-US" b="1" u="sng">
                <a:latin typeface="Arial" charset="0"/>
                <a:ea typeface="MS PGothic" charset="-128"/>
              </a:rPr>
              <a:t>self-balancing</a:t>
            </a:r>
            <a:r>
              <a:rPr lang="en-US" altLang="en-US">
                <a:latin typeface="Arial" charset="0"/>
                <a:ea typeface="MS PGothic" charset="-128"/>
              </a:rPr>
              <a:t> binary search tree.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Arial" charset="0"/>
                <a:ea typeface="MS PGothic" charset="-128"/>
              </a:rPr>
              <a:t>Named after inventors - Adelson-Velsky and Landis - in 1962.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charset="0"/>
                <a:ea typeface="MS PGothic" charset="-128"/>
              </a:rPr>
              <a:t>AVL trees must satisfy the </a:t>
            </a:r>
            <a:r>
              <a:rPr lang="en-US" altLang="en-US" b="1" u="sng">
                <a:latin typeface="Arial" charset="0"/>
                <a:ea typeface="MS PGothic" charset="-128"/>
              </a:rPr>
              <a:t>height-balance property</a:t>
            </a:r>
            <a:r>
              <a:rPr lang="en-US" altLang="en-US">
                <a:latin typeface="Arial" charset="0"/>
                <a:ea typeface="MS PGothic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charset="0"/>
                <a:ea typeface="MS PGothic" charset="-128"/>
              </a:rPr>
              <a:t>For every internal node v of T, the heights of the children of v can differ by at most 1.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charset="0"/>
                <a:ea typeface="MS PGothic" charset="-128"/>
              </a:rPr>
              <a:t>AVL trees have expected performance O(log n).</a:t>
            </a:r>
          </a:p>
        </p:txBody>
      </p:sp>
      <p:pic>
        <p:nvPicPr>
          <p:cNvPr id="1741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295400"/>
            <a:ext cx="3886200" cy="3048000"/>
          </a:xfrm>
        </p:spPr>
      </p:pic>
    </p:spTree>
    <p:extLst>
      <p:ext uri="{BB962C8B-B14F-4D97-AF65-F5344CB8AC3E}">
        <p14:creationId xmlns:p14="http://schemas.microsoft.com/office/powerpoint/2010/main" val="2051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This subtree is now balanced</a:t>
            </a: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3930650" y="23764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3130550" y="29860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5489575" y="3635375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3340100" y="36718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4311650" y="36718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35848" name="Oval 9"/>
          <p:cNvSpPr>
            <a:spLocks noChangeArrowheads="1"/>
          </p:cNvSpPr>
          <p:nvPr/>
        </p:nvSpPr>
        <p:spPr bwMode="auto">
          <a:xfrm>
            <a:off x="6081713" y="4397375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35849" name="Oval 10"/>
          <p:cNvSpPr>
            <a:spLocks noChangeArrowheads="1"/>
          </p:cNvSpPr>
          <p:nvPr/>
        </p:nvSpPr>
        <p:spPr bwMode="auto">
          <a:xfrm>
            <a:off x="3959225" y="43576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3048000" y="36083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51" name="Rectangle 12"/>
          <p:cNvSpPr>
            <a:spLocks noChangeArrowheads="1"/>
          </p:cNvSpPr>
          <p:nvPr/>
        </p:nvSpPr>
        <p:spPr bwMode="auto">
          <a:xfrm>
            <a:off x="3352800" y="42941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3657600" y="42941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3962400" y="49799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54" name="Rectangle 15"/>
          <p:cNvSpPr>
            <a:spLocks noChangeArrowheads="1"/>
          </p:cNvSpPr>
          <p:nvPr/>
        </p:nvSpPr>
        <p:spPr bwMode="auto">
          <a:xfrm>
            <a:off x="4267200" y="49799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6094413" y="5019675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6399213" y="5019675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5857" name="AutoShape 18"/>
          <p:cNvCxnSpPr>
            <a:cxnSpLocks noChangeShapeType="1"/>
            <a:stCxn id="35843" idx="4"/>
            <a:endCxn id="35844" idx="0"/>
          </p:cNvCxnSpPr>
          <p:nvPr/>
        </p:nvCxnSpPr>
        <p:spPr bwMode="auto">
          <a:xfrm flipH="1">
            <a:off x="3354388" y="2779713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9"/>
          <p:cNvCxnSpPr>
            <a:cxnSpLocks noChangeShapeType="1"/>
            <a:stCxn id="35844" idx="4"/>
            <a:endCxn id="35850" idx="0"/>
          </p:cNvCxnSpPr>
          <p:nvPr/>
        </p:nvCxnSpPr>
        <p:spPr bwMode="auto">
          <a:xfrm flipH="1">
            <a:off x="3124200" y="3389313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20"/>
          <p:cNvCxnSpPr>
            <a:cxnSpLocks noChangeShapeType="1"/>
            <a:stCxn id="35844" idx="4"/>
            <a:endCxn id="35846" idx="0"/>
          </p:cNvCxnSpPr>
          <p:nvPr/>
        </p:nvCxnSpPr>
        <p:spPr bwMode="auto">
          <a:xfrm>
            <a:off x="3354388" y="3389313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1"/>
          <p:cNvCxnSpPr>
            <a:cxnSpLocks noChangeShapeType="1"/>
            <a:stCxn id="35843" idx="4"/>
            <a:endCxn id="35870" idx="0"/>
          </p:cNvCxnSpPr>
          <p:nvPr/>
        </p:nvCxnSpPr>
        <p:spPr bwMode="auto">
          <a:xfrm>
            <a:off x="4154488" y="2779713"/>
            <a:ext cx="793750" cy="177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2"/>
          <p:cNvCxnSpPr>
            <a:cxnSpLocks noChangeShapeType="1"/>
            <a:stCxn id="35845" idx="4"/>
            <a:endCxn id="35848" idx="0"/>
          </p:cNvCxnSpPr>
          <p:nvPr/>
        </p:nvCxnSpPr>
        <p:spPr bwMode="auto">
          <a:xfrm>
            <a:off x="5713413" y="4038600"/>
            <a:ext cx="592137" cy="35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3"/>
          <p:cNvCxnSpPr>
            <a:cxnSpLocks noChangeShapeType="1"/>
            <a:stCxn id="35847" idx="4"/>
            <a:endCxn id="35849" idx="0"/>
          </p:cNvCxnSpPr>
          <p:nvPr/>
        </p:nvCxnSpPr>
        <p:spPr bwMode="auto">
          <a:xfrm flipH="1">
            <a:off x="4183063" y="4075113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4"/>
          <p:cNvCxnSpPr>
            <a:cxnSpLocks noChangeShapeType="1"/>
          </p:cNvCxnSpPr>
          <p:nvPr/>
        </p:nvCxnSpPr>
        <p:spPr bwMode="auto">
          <a:xfrm flipH="1">
            <a:off x="3429000" y="4114800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5"/>
          <p:cNvCxnSpPr>
            <a:cxnSpLocks noChangeShapeType="1"/>
            <a:stCxn id="35846" idx="4"/>
            <a:endCxn id="35852" idx="0"/>
          </p:cNvCxnSpPr>
          <p:nvPr/>
        </p:nvCxnSpPr>
        <p:spPr bwMode="auto">
          <a:xfrm>
            <a:off x="3563938" y="4075113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26"/>
          <p:cNvCxnSpPr>
            <a:cxnSpLocks noChangeShapeType="1"/>
            <a:stCxn id="35849" idx="4"/>
            <a:endCxn id="35853" idx="0"/>
          </p:cNvCxnSpPr>
          <p:nvPr/>
        </p:nvCxnSpPr>
        <p:spPr bwMode="auto">
          <a:xfrm flipH="1">
            <a:off x="4038600" y="476091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AutoShape 27"/>
          <p:cNvCxnSpPr>
            <a:cxnSpLocks noChangeShapeType="1"/>
            <a:stCxn id="35849" idx="4"/>
            <a:endCxn id="35854" idx="0"/>
          </p:cNvCxnSpPr>
          <p:nvPr/>
        </p:nvCxnSpPr>
        <p:spPr bwMode="auto">
          <a:xfrm>
            <a:off x="4183063" y="476091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7" name="AutoShape 28"/>
          <p:cNvCxnSpPr>
            <a:cxnSpLocks noChangeShapeType="1"/>
            <a:stCxn id="35847" idx="4"/>
          </p:cNvCxnSpPr>
          <p:nvPr/>
        </p:nvCxnSpPr>
        <p:spPr bwMode="auto">
          <a:xfrm>
            <a:off x="4535488" y="4075113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8" name="AutoShape 29"/>
          <p:cNvCxnSpPr>
            <a:cxnSpLocks noChangeShapeType="1"/>
            <a:stCxn id="35848" idx="4"/>
            <a:endCxn id="35855" idx="0"/>
          </p:cNvCxnSpPr>
          <p:nvPr/>
        </p:nvCxnSpPr>
        <p:spPr bwMode="auto">
          <a:xfrm flipH="1">
            <a:off x="6170613" y="4800600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30"/>
          <p:cNvCxnSpPr>
            <a:cxnSpLocks noChangeShapeType="1"/>
            <a:stCxn id="35848" idx="4"/>
            <a:endCxn id="35856" idx="0"/>
          </p:cNvCxnSpPr>
          <p:nvPr/>
        </p:nvCxnSpPr>
        <p:spPr bwMode="auto">
          <a:xfrm>
            <a:off x="6305550" y="4800600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Oval 31"/>
          <p:cNvSpPr>
            <a:spLocks noChangeArrowheads="1"/>
          </p:cNvSpPr>
          <p:nvPr/>
        </p:nvSpPr>
        <p:spPr bwMode="auto">
          <a:xfrm>
            <a:off x="4724400" y="2957513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cxnSp>
        <p:nvCxnSpPr>
          <p:cNvPr id="35871" name="AutoShape 32"/>
          <p:cNvCxnSpPr>
            <a:cxnSpLocks noChangeShapeType="1"/>
            <a:endCxn id="35845" idx="0"/>
          </p:cNvCxnSpPr>
          <p:nvPr/>
        </p:nvCxnSpPr>
        <p:spPr bwMode="auto">
          <a:xfrm>
            <a:off x="4953000" y="3352800"/>
            <a:ext cx="760413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2" name="Oval 33"/>
          <p:cNvSpPr>
            <a:spLocks noChangeArrowheads="1"/>
          </p:cNvSpPr>
          <p:nvPr/>
        </p:nvSpPr>
        <p:spPr bwMode="auto">
          <a:xfrm>
            <a:off x="4724400" y="43449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35873" name="Rectangle 34"/>
          <p:cNvSpPr>
            <a:spLocks noChangeArrowheads="1"/>
          </p:cNvSpPr>
          <p:nvPr/>
        </p:nvSpPr>
        <p:spPr bwMode="auto">
          <a:xfrm>
            <a:off x="4727575" y="49672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74" name="Rectangle 35"/>
          <p:cNvSpPr>
            <a:spLocks noChangeArrowheads="1"/>
          </p:cNvSpPr>
          <p:nvPr/>
        </p:nvSpPr>
        <p:spPr bwMode="auto">
          <a:xfrm>
            <a:off x="5032375" y="49672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5875" name="AutoShape 36"/>
          <p:cNvCxnSpPr>
            <a:cxnSpLocks noChangeShapeType="1"/>
          </p:cNvCxnSpPr>
          <p:nvPr/>
        </p:nvCxnSpPr>
        <p:spPr bwMode="auto">
          <a:xfrm flipH="1">
            <a:off x="4572000" y="3352800"/>
            <a:ext cx="412750" cy="3111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6" name="AutoShape 37"/>
          <p:cNvCxnSpPr>
            <a:cxnSpLocks noChangeShapeType="1"/>
            <a:stCxn id="35872" idx="4"/>
            <a:endCxn id="35873" idx="0"/>
          </p:cNvCxnSpPr>
          <p:nvPr/>
        </p:nvCxnSpPr>
        <p:spPr bwMode="auto">
          <a:xfrm flipH="1">
            <a:off x="4803775" y="474821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AutoShape 38"/>
          <p:cNvCxnSpPr>
            <a:cxnSpLocks noChangeShapeType="1"/>
            <a:stCxn id="35872" idx="4"/>
            <a:endCxn id="35874" idx="0"/>
          </p:cNvCxnSpPr>
          <p:nvPr/>
        </p:nvCxnSpPr>
        <p:spPr bwMode="auto">
          <a:xfrm>
            <a:off x="4948238" y="474821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8" name="Text Box 39"/>
          <p:cNvSpPr txBox="1">
            <a:spLocks noChangeArrowheads="1"/>
          </p:cNvSpPr>
          <p:nvPr/>
        </p:nvSpPr>
        <p:spPr bwMode="auto">
          <a:xfrm>
            <a:off x="5708650" y="32543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35879" name="Text Box 40"/>
          <p:cNvSpPr txBox="1">
            <a:spLocks noChangeArrowheads="1"/>
          </p:cNvSpPr>
          <p:nvPr/>
        </p:nvSpPr>
        <p:spPr bwMode="auto">
          <a:xfrm>
            <a:off x="4854575" y="259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35880" name="Text Box 41"/>
          <p:cNvSpPr txBox="1">
            <a:spLocks noChangeArrowheads="1"/>
          </p:cNvSpPr>
          <p:nvPr/>
        </p:nvSpPr>
        <p:spPr bwMode="auto">
          <a:xfrm>
            <a:off x="4244975" y="3305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35881" name="Rectangle 50"/>
          <p:cNvSpPr>
            <a:spLocks noChangeArrowheads="1"/>
          </p:cNvSpPr>
          <p:nvPr/>
        </p:nvSpPr>
        <p:spPr bwMode="auto">
          <a:xfrm>
            <a:off x="5486400" y="4267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5882" name="AutoShape 51"/>
          <p:cNvCxnSpPr>
            <a:cxnSpLocks noChangeShapeType="1"/>
          </p:cNvCxnSpPr>
          <p:nvPr/>
        </p:nvCxnSpPr>
        <p:spPr bwMode="auto">
          <a:xfrm flipH="1">
            <a:off x="5580063" y="4038600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182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General rule:</a:t>
            </a:r>
          </a:p>
          <a:p>
            <a:pPr lvl="1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Make </a:t>
            </a:r>
            <a:r>
              <a:rPr lang="en-US" i="1">
                <a:latin typeface="Arial" charset="0"/>
                <a:ea typeface="MS PGothic" charset="0"/>
                <a:cs typeface="MS PGothic" charset="0"/>
              </a:rPr>
              <a:t>b</a:t>
            </a:r>
            <a:r>
              <a:rPr lang="en-US">
                <a:latin typeface="Arial" charset="0"/>
                <a:ea typeface="MS PGothic" charset="0"/>
                <a:cs typeface="MS PGothic" charset="0"/>
              </a:rPr>
              <a:t> (middle value) the root of the subtree being restructured.</a:t>
            </a:r>
          </a:p>
          <a:p>
            <a:pPr lvl="1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Make </a:t>
            </a:r>
            <a:r>
              <a:rPr lang="en-US" i="1">
                <a:latin typeface="Arial" charset="0"/>
                <a:ea typeface="MS PGothic" charset="0"/>
                <a:cs typeface="MS PGothic" charset="0"/>
              </a:rPr>
              <a:t>a </a:t>
            </a:r>
            <a:r>
              <a:rPr lang="en-US">
                <a:latin typeface="Arial" charset="0"/>
                <a:ea typeface="MS PGothic" charset="0"/>
                <a:cs typeface="MS PGothic" charset="0"/>
              </a:rPr>
              <a:t>(smallest value) the left child of </a:t>
            </a:r>
            <a:r>
              <a:rPr lang="en-US" i="1">
                <a:latin typeface="Arial" charset="0"/>
                <a:ea typeface="MS PGothic" charset="0"/>
                <a:cs typeface="MS PGothic" charset="0"/>
              </a:rPr>
              <a:t>b</a:t>
            </a:r>
            <a:r>
              <a:rPr lang="en-US">
                <a:latin typeface="Arial" charset="0"/>
                <a:ea typeface="MS PGothic" charset="0"/>
                <a:cs typeface="MS PGothic" charset="0"/>
              </a:rPr>
              <a:t> and make T</a:t>
            </a:r>
            <a:r>
              <a:rPr lang="en-US" baseline="-25000">
                <a:latin typeface="Arial" charset="0"/>
                <a:ea typeface="MS PGothic" charset="0"/>
                <a:cs typeface="MS PGothic" charset="0"/>
              </a:rPr>
              <a:t>0</a:t>
            </a:r>
            <a:r>
              <a:rPr lang="en-US">
                <a:latin typeface="Arial" charset="0"/>
                <a:ea typeface="MS PGothic" charset="0"/>
                <a:cs typeface="MS PGothic" charset="0"/>
              </a:rPr>
              <a:t> and T</a:t>
            </a:r>
            <a:r>
              <a:rPr lang="en-US" baseline="-25000">
                <a:latin typeface="Arial" charset="0"/>
                <a:ea typeface="MS PGothic" charset="0"/>
                <a:cs typeface="MS PGothic" charset="0"/>
              </a:rPr>
              <a:t>1</a:t>
            </a:r>
            <a:r>
              <a:rPr lang="en-US">
                <a:latin typeface="Arial" charset="0"/>
                <a:ea typeface="MS PGothic" charset="0"/>
                <a:cs typeface="MS PGothic" charset="0"/>
              </a:rPr>
              <a:t> its children.</a:t>
            </a:r>
          </a:p>
          <a:p>
            <a:pPr lvl="1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Make </a:t>
            </a:r>
            <a:r>
              <a:rPr lang="en-US" i="1">
                <a:latin typeface="Arial" charset="0"/>
                <a:ea typeface="MS PGothic" charset="0"/>
                <a:cs typeface="MS PGothic" charset="0"/>
              </a:rPr>
              <a:t>c</a:t>
            </a:r>
            <a:r>
              <a:rPr lang="en-US">
                <a:latin typeface="Arial" charset="0"/>
                <a:ea typeface="MS PGothic" charset="0"/>
                <a:cs typeface="MS PGothic" charset="0"/>
              </a:rPr>
              <a:t> (largest value) the right child of </a:t>
            </a:r>
            <a:r>
              <a:rPr lang="en-US" i="1">
                <a:latin typeface="Arial" charset="0"/>
                <a:ea typeface="MS PGothic" charset="0"/>
                <a:cs typeface="MS PGothic" charset="0"/>
              </a:rPr>
              <a:t>b</a:t>
            </a:r>
            <a:r>
              <a:rPr lang="en-US">
                <a:latin typeface="Arial" charset="0"/>
                <a:ea typeface="MS PGothic" charset="0"/>
                <a:cs typeface="MS PGothic" charset="0"/>
              </a:rPr>
              <a:t> and make T</a:t>
            </a:r>
            <a:r>
              <a:rPr lang="en-US" baseline="-25000">
                <a:latin typeface="Arial" charset="0"/>
                <a:ea typeface="MS PGothic" charset="0"/>
                <a:cs typeface="MS PGothic" charset="0"/>
              </a:rPr>
              <a:t>2</a:t>
            </a:r>
            <a:r>
              <a:rPr lang="en-US">
                <a:latin typeface="Arial" charset="0"/>
                <a:ea typeface="MS PGothic" charset="0"/>
                <a:cs typeface="MS PGothic" charset="0"/>
              </a:rPr>
              <a:t> and T</a:t>
            </a:r>
            <a:r>
              <a:rPr lang="en-US" baseline="-25000">
                <a:latin typeface="Arial" charset="0"/>
                <a:ea typeface="MS PGothic" charset="0"/>
                <a:cs typeface="MS PGothic" charset="0"/>
              </a:rPr>
              <a:t>3</a:t>
            </a:r>
            <a:r>
              <a:rPr lang="en-US">
                <a:latin typeface="Arial" charset="0"/>
                <a:ea typeface="MS PGothic" charset="0"/>
                <a:cs typeface="MS PGothic" charset="0"/>
              </a:rPr>
              <a:t> its children.</a:t>
            </a:r>
          </a:p>
          <a:p>
            <a:pPr lvl="1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4579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4797425"/>
            <a:ext cx="4171950" cy="1727200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>
                <a:latin typeface="Arial" charset="0"/>
                <a:ea typeface="MS PGothic" charset="0"/>
                <a:cs typeface="MS PGothic" charset="0"/>
              </a:rPr>
              <a:t>where (T</a:t>
            </a:r>
            <a:r>
              <a:rPr lang="en-US" sz="2000" baseline="-25000">
                <a:latin typeface="Arial" charset="0"/>
                <a:ea typeface="MS PGothic" charset="0"/>
                <a:cs typeface="MS PGothic" charset="0"/>
              </a:rPr>
              <a:t>0</a:t>
            </a:r>
            <a:r>
              <a:rPr lang="en-US" sz="2000">
                <a:latin typeface="Arial" charset="0"/>
                <a:ea typeface="MS PGothic" charset="0"/>
                <a:cs typeface="MS PGothic" charset="0"/>
              </a:rPr>
              <a:t>, T</a:t>
            </a:r>
            <a:r>
              <a:rPr lang="en-US" sz="2000" baseline="-25000">
                <a:latin typeface="Arial" charset="0"/>
                <a:ea typeface="MS PGothic" charset="0"/>
                <a:cs typeface="MS PGothic" charset="0"/>
              </a:rPr>
              <a:t>1</a:t>
            </a:r>
            <a:r>
              <a:rPr lang="en-US" sz="2000">
                <a:latin typeface="Arial" charset="0"/>
                <a:ea typeface="MS PGothic" charset="0"/>
                <a:cs typeface="MS PGothic" charset="0"/>
              </a:rPr>
              <a:t>, T</a:t>
            </a:r>
            <a:r>
              <a:rPr lang="en-US" sz="2000" baseline="-25000">
                <a:latin typeface="Arial" charset="0"/>
                <a:ea typeface="MS PGothic" charset="0"/>
                <a:cs typeface="MS PGothic" charset="0"/>
              </a:rPr>
              <a:t>2</a:t>
            </a:r>
            <a:r>
              <a:rPr lang="en-US" sz="2000">
                <a:latin typeface="Arial" charset="0"/>
                <a:ea typeface="MS PGothic" charset="0"/>
                <a:cs typeface="MS PGothic" charset="0"/>
              </a:rPr>
              <a:t>, T</a:t>
            </a:r>
            <a:r>
              <a:rPr lang="en-US" sz="2000" baseline="-25000">
                <a:latin typeface="Arial" charset="0"/>
                <a:ea typeface="MS PGothic" charset="0"/>
                <a:cs typeface="MS PGothic" charset="0"/>
              </a:rPr>
              <a:t>3</a:t>
            </a:r>
            <a:r>
              <a:rPr lang="en-US" sz="2000">
                <a:latin typeface="Arial" charset="0"/>
                <a:ea typeface="MS PGothic" charset="0"/>
                <a:cs typeface="MS PGothic" charset="0"/>
              </a:rPr>
              <a:t>) are the subtrees of the nodes to be restructured, named in left-to-right order.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5670550" y="134143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870450" y="195103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7229475" y="2600325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080000" y="263683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051550" y="263683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7821613" y="3362325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5699125" y="332263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787900" y="25733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092700" y="32591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397500" y="32591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702300" y="39449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007100" y="39449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7834313" y="3984625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8139113" y="3984625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6882" name="AutoShape 18"/>
          <p:cNvCxnSpPr>
            <a:cxnSpLocks noChangeShapeType="1"/>
            <a:stCxn id="36868" idx="4"/>
            <a:endCxn id="36869" idx="0"/>
          </p:cNvCxnSpPr>
          <p:nvPr/>
        </p:nvCxnSpPr>
        <p:spPr bwMode="auto">
          <a:xfrm flipH="1">
            <a:off x="5094288" y="1744663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9"/>
          <p:cNvCxnSpPr>
            <a:cxnSpLocks noChangeShapeType="1"/>
            <a:stCxn id="36869" idx="4"/>
            <a:endCxn id="36875" idx="0"/>
          </p:cNvCxnSpPr>
          <p:nvPr/>
        </p:nvCxnSpPr>
        <p:spPr bwMode="auto">
          <a:xfrm flipH="1">
            <a:off x="4864100" y="2354263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20"/>
          <p:cNvCxnSpPr>
            <a:cxnSpLocks noChangeShapeType="1"/>
            <a:stCxn id="36869" idx="4"/>
            <a:endCxn id="36871" idx="0"/>
          </p:cNvCxnSpPr>
          <p:nvPr/>
        </p:nvCxnSpPr>
        <p:spPr bwMode="auto">
          <a:xfrm>
            <a:off x="5094288" y="2354263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1"/>
          <p:cNvCxnSpPr>
            <a:cxnSpLocks noChangeShapeType="1"/>
            <a:stCxn id="36868" idx="4"/>
            <a:endCxn id="36895" idx="0"/>
          </p:cNvCxnSpPr>
          <p:nvPr/>
        </p:nvCxnSpPr>
        <p:spPr bwMode="auto">
          <a:xfrm>
            <a:off x="5894388" y="1744663"/>
            <a:ext cx="793750" cy="177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AutoShape 23"/>
          <p:cNvCxnSpPr>
            <a:cxnSpLocks noChangeShapeType="1"/>
            <a:stCxn id="36870" idx="4"/>
            <a:endCxn id="36873" idx="0"/>
          </p:cNvCxnSpPr>
          <p:nvPr/>
        </p:nvCxnSpPr>
        <p:spPr bwMode="auto">
          <a:xfrm>
            <a:off x="7453313" y="3003550"/>
            <a:ext cx="592137" cy="35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AutoShape 24"/>
          <p:cNvCxnSpPr>
            <a:cxnSpLocks noChangeShapeType="1"/>
            <a:stCxn id="36872" idx="4"/>
            <a:endCxn id="36874" idx="0"/>
          </p:cNvCxnSpPr>
          <p:nvPr/>
        </p:nvCxnSpPr>
        <p:spPr bwMode="auto">
          <a:xfrm flipH="1">
            <a:off x="5922963" y="3040063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AutoShape 25"/>
          <p:cNvCxnSpPr>
            <a:cxnSpLocks noChangeShapeType="1"/>
          </p:cNvCxnSpPr>
          <p:nvPr/>
        </p:nvCxnSpPr>
        <p:spPr bwMode="auto">
          <a:xfrm flipH="1">
            <a:off x="5168900" y="3079750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9" name="AutoShape 26"/>
          <p:cNvCxnSpPr>
            <a:cxnSpLocks noChangeShapeType="1"/>
            <a:stCxn id="36871" idx="4"/>
            <a:endCxn id="36877" idx="0"/>
          </p:cNvCxnSpPr>
          <p:nvPr/>
        </p:nvCxnSpPr>
        <p:spPr bwMode="auto">
          <a:xfrm>
            <a:off x="5303838" y="3040063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AutoShape 27"/>
          <p:cNvCxnSpPr>
            <a:cxnSpLocks noChangeShapeType="1"/>
            <a:stCxn id="36874" idx="4"/>
            <a:endCxn id="36878" idx="0"/>
          </p:cNvCxnSpPr>
          <p:nvPr/>
        </p:nvCxnSpPr>
        <p:spPr bwMode="auto">
          <a:xfrm flipH="1">
            <a:off x="5778500" y="372586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1" name="AutoShape 28"/>
          <p:cNvCxnSpPr>
            <a:cxnSpLocks noChangeShapeType="1"/>
            <a:stCxn id="36874" idx="4"/>
            <a:endCxn id="36879" idx="0"/>
          </p:cNvCxnSpPr>
          <p:nvPr/>
        </p:nvCxnSpPr>
        <p:spPr bwMode="auto">
          <a:xfrm>
            <a:off x="5922963" y="372586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2" name="AutoShape 29"/>
          <p:cNvCxnSpPr>
            <a:cxnSpLocks noChangeShapeType="1"/>
            <a:stCxn id="36872" idx="4"/>
          </p:cNvCxnSpPr>
          <p:nvPr/>
        </p:nvCxnSpPr>
        <p:spPr bwMode="auto">
          <a:xfrm>
            <a:off x="6275388" y="3040063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30"/>
          <p:cNvCxnSpPr>
            <a:cxnSpLocks noChangeShapeType="1"/>
            <a:stCxn id="36873" idx="4"/>
            <a:endCxn id="36880" idx="0"/>
          </p:cNvCxnSpPr>
          <p:nvPr/>
        </p:nvCxnSpPr>
        <p:spPr bwMode="auto">
          <a:xfrm flipH="1">
            <a:off x="7910513" y="3765550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31"/>
          <p:cNvCxnSpPr>
            <a:cxnSpLocks noChangeShapeType="1"/>
            <a:stCxn id="36873" idx="4"/>
            <a:endCxn id="36881" idx="0"/>
          </p:cNvCxnSpPr>
          <p:nvPr/>
        </p:nvCxnSpPr>
        <p:spPr bwMode="auto">
          <a:xfrm>
            <a:off x="8045450" y="3765550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Oval 32"/>
          <p:cNvSpPr>
            <a:spLocks noChangeArrowheads="1"/>
          </p:cNvSpPr>
          <p:nvPr/>
        </p:nvSpPr>
        <p:spPr bwMode="auto">
          <a:xfrm>
            <a:off x="6464300" y="1922463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cxnSp>
        <p:nvCxnSpPr>
          <p:cNvPr id="36896" name="AutoShape 34"/>
          <p:cNvCxnSpPr>
            <a:cxnSpLocks noChangeShapeType="1"/>
            <a:endCxn id="36870" idx="0"/>
          </p:cNvCxnSpPr>
          <p:nvPr/>
        </p:nvCxnSpPr>
        <p:spPr bwMode="auto">
          <a:xfrm>
            <a:off x="6692900" y="2317750"/>
            <a:ext cx="760413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7" name="Oval 35"/>
          <p:cNvSpPr>
            <a:spLocks noChangeArrowheads="1"/>
          </p:cNvSpPr>
          <p:nvPr/>
        </p:nvSpPr>
        <p:spPr bwMode="auto">
          <a:xfrm>
            <a:off x="6464300" y="330993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36898" name="Rectangle 36"/>
          <p:cNvSpPr>
            <a:spLocks noChangeArrowheads="1"/>
          </p:cNvSpPr>
          <p:nvPr/>
        </p:nvSpPr>
        <p:spPr bwMode="auto">
          <a:xfrm>
            <a:off x="6467475" y="39322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99" name="Rectangle 37"/>
          <p:cNvSpPr>
            <a:spLocks noChangeArrowheads="1"/>
          </p:cNvSpPr>
          <p:nvPr/>
        </p:nvSpPr>
        <p:spPr bwMode="auto">
          <a:xfrm>
            <a:off x="6772275" y="39322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6900" name="AutoShape 38"/>
          <p:cNvCxnSpPr>
            <a:cxnSpLocks noChangeShapeType="1"/>
          </p:cNvCxnSpPr>
          <p:nvPr/>
        </p:nvCxnSpPr>
        <p:spPr bwMode="auto">
          <a:xfrm flipH="1">
            <a:off x="6311900" y="2317750"/>
            <a:ext cx="412750" cy="3111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39"/>
          <p:cNvCxnSpPr>
            <a:cxnSpLocks noChangeShapeType="1"/>
            <a:stCxn id="36897" idx="4"/>
            <a:endCxn id="36898" idx="0"/>
          </p:cNvCxnSpPr>
          <p:nvPr/>
        </p:nvCxnSpPr>
        <p:spPr bwMode="auto">
          <a:xfrm flipH="1">
            <a:off x="6543675" y="371316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AutoShape 40"/>
          <p:cNvCxnSpPr>
            <a:cxnSpLocks noChangeShapeType="1"/>
            <a:stCxn id="36897" idx="4"/>
            <a:endCxn id="36899" idx="0"/>
          </p:cNvCxnSpPr>
          <p:nvPr/>
        </p:nvCxnSpPr>
        <p:spPr bwMode="auto">
          <a:xfrm>
            <a:off x="6688138" y="371316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 Box 41"/>
          <p:cNvSpPr txBox="1">
            <a:spLocks noChangeArrowheads="1"/>
          </p:cNvSpPr>
          <p:nvPr/>
        </p:nvSpPr>
        <p:spPr bwMode="auto">
          <a:xfrm>
            <a:off x="7448550" y="2219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c</a:t>
            </a:r>
          </a:p>
        </p:txBody>
      </p:sp>
      <p:sp>
        <p:nvSpPr>
          <p:cNvPr id="36904" name="Text Box 42"/>
          <p:cNvSpPr txBox="1">
            <a:spLocks noChangeArrowheads="1"/>
          </p:cNvSpPr>
          <p:nvPr/>
        </p:nvSpPr>
        <p:spPr bwMode="auto">
          <a:xfrm>
            <a:off x="6594475" y="1555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b</a:t>
            </a:r>
          </a:p>
        </p:txBody>
      </p:sp>
      <p:sp>
        <p:nvSpPr>
          <p:cNvPr id="36905" name="Text Box 43"/>
          <p:cNvSpPr txBox="1">
            <a:spLocks noChangeArrowheads="1"/>
          </p:cNvSpPr>
          <p:nvPr/>
        </p:nvSpPr>
        <p:spPr bwMode="auto">
          <a:xfrm>
            <a:off x="5984875" y="22701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</a:p>
        </p:txBody>
      </p:sp>
      <p:sp>
        <p:nvSpPr>
          <p:cNvPr id="36906" name="AutoShape 44"/>
          <p:cNvSpPr>
            <a:spLocks noChangeArrowheads="1"/>
          </p:cNvSpPr>
          <p:nvPr/>
        </p:nvSpPr>
        <p:spPr bwMode="auto">
          <a:xfrm>
            <a:off x="5549900" y="3170238"/>
            <a:ext cx="762000" cy="914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907" name="AutoShape 45"/>
          <p:cNvSpPr>
            <a:spLocks noChangeArrowheads="1"/>
          </p:cNvSpPr>
          <p:nvPr/>
        </p:nvSpPr>
        <p:spPr bwMode="auto">
          <a:xfrm>
            <a:off x="6311900" y="3170238"/>
            <a:ext cx="762000" cy="914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908" name="AutoShape 46"/>
          <p:cNvSpPr>
            <a:spLocks noChangeArrowheads="1"/>
          </p:cNvSpPr>
          <p:nvPr/>
        </p:nvSpPr>
        <p:spPr bwMode="auto">
          <a:xfrm>
            <a:off x="7681913" y="3209925"/>
            <a:ext cx="762000" cy="914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909" name="AutoShape 47"/>
          <p:cNvSpPr>
            <a:spLocks noChangeArrowheads="1"/>
          </p:cNvSpPr>
          <p:nvPr/>
        </p:nvSpPr>
        <p:spPr bwMode="auto">
          <a:xfrm>
            <a:off x="7073900" y="3232150"/>
            <a:ext cx="4572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910" name="Text Box 48"/>
          <p:cNvSpPr txBox="1">
            <a:spLocks noChangeArrowheads="1"/>
          </p:cNvSpPr>
          <p:nvPr/>
        </p:nvSpPr>
        <p:spPr bwMode="auto">
          <a:xfrm>
            <a:off x="5749925" y="4203700"/>
            <a:ext cx="411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T</a:t>
            </a:r>
            <a:r>
              <a:rPr lang="en-US" altLang="en-US" sz="1800" baseline="-25000"/>
              <a:t>0</a:t>
            </a:r>
            <a:endParaRPr lang="en-US" altLang="en-US" sz="1800"/>
          </a:p>
        </p:txBody>
      </p:sp>
      <p:sp>
        <p:nvSpPr>
          <p:cNvPr id="36911" name="Text Box 49"/>
          <p:cNvSpPr txBox="1">
            <a:spLocks noChangeArrowheads="1"/>
          </p:cNvSpPr>
          <p:nvPr/>
        </p:nvSpPr>
        <p:spPr bwMode="auto">
          <a:xfrm>
            <a:off x="6513513" y="4084638"/>
            <a:ext cx="411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T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36912" name="Text Box 50"/>
          <p:cNvSpPr txBox="1">
            <a:spLocks noChangeArrowheads="1"/>
          </p:cNvSpPr>
          <p:nvPr/>
        </p:nvSpPr>
        <p:spPr bwMode="auto">
          <a:xfrm>
            <a:off x="7224713" y="3551238"/>
            <a:ext cx="411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T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36913" name="Text Box 51"/>
          <p:cNvSpPr txBox="1">
            <a:spLocks noChangeArrowheads="1"/>
          </p:cNvSpPr>
          <p:nvPr/>
        </p:nvSpPr>
        <p:spPr bwMode="auto">
          <a:xfrm>
            <a:off x="8139113" y="4237038"/>
            <a:ext cx="411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T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36914" name="Rectangle 52"/>
          <p:cNvSpPr>
            <a:spLocks noChangeArrowheads="1"/>
          </p:cNvSpPr>
          <p:nvPr/>
        </p:nvSpPr>
        <p:spPr bwMode="auto">
          <a:xfrm>
            <a:off x="7226300" y="3232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6915" name="AutoShape 53"/>
          <p:cNvCxnSpPr>
            <a:cxnSpLocks noChangeShapeType="1"/>
          </p:cNvCxnSpPr>
          <p:nvPr/>
        </p:nvCxnSpPr>
        <p:spPr bwMode="auto">
          <a:xfrm flipH="1">
            <a:off x="7319963" y="3003550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617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Removal from an AVL Tree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latin typeface="Arial" charset="0"/>
                <a:ea typeface="MS PGothic" charset="-128"/>
              </a:rPr>
              <a:t>Removal begins as in a binary search tree, which means the </a:t>
            </a:r>
            <a:r>
              <a:rPr lang="en-US" altLang="en-US" sz="2000" b="1" dirty="0">
                <a:latin typeface="Arial" charset="0"/>
                <a:ea typeface="MS PGothic" charset="-128"/>
              </a:rPr>
              <a:t>node</a:t>
            </a:r>
            <a:r>
              <a:rPr lang="en-US" altLang="en-US" sz="2000" dirty="0">
                <a:latin typeface="Arial" charset="0"/>
                <a:ea typeface="MS PGothic" charset="-128"/>
              </a:rPr>
              <a:t> removed will become an empty external node</a:t>
            </a:r>
            <a:r>
              <a:rPr lang="en-US" altLang="en-US" sz="2000" dirty="0" smtClean="0">
                <a:latin typeface="Arial" charset="0"/>
                <a:ea typeface="MS PGothic" charset="-128"/>
              </a:rPr>
              <a:t>.</a:t>
            </a:r>
          </a:p>
          <a:p>
            <a:pPr lvl="1"/>
            <a:r>
              <a:rPr lang="en-US" altLang="en-US" sz="1800" dirty="0" smtClean="0">
                <a:latin typeface="Arial" charset="0"/>
                <a:ea typeface="MS PGothic" charset="-128"/>
              </a:rPr>
              <a:t>Note that we may have to swap two values before we remove the node (if the value to be removed was stored in a node with two internal children).</a:t>
            </a:r>
            <a:endParaRPr lang="en-US" altLang="en-US" sz="1800" dirty="0">
              <a:latin typeface="Arial" charset="0"/>
              <a:ea typeface="MS PGothic" charset="-128"/>
            </a:endParaRPr>
          </a:p>
          <a:p>
            <a:pPr lvl="1" eaLnBrk="1" hangingPunct="1"/>
            <a:r>
              <a:rPr lang="en-US" altLang="en-US" sz="1800" dirty="0">
                <a:latin typeface="Arial" charset="0"/>
                <a:ea typeface="MS PGothic" charset="-128"/>
              </a:rPr>
              <a:t>In contrast with insertion, </a:t>
            </a:r>
            <a:r>
              <a:rPr lang="en-US" altLang="en-US" sz="1800" dirty="0" smtClean="0">
                <a:latin typeface="Arial" charset="0"/>
                <a:ea typeface="MS PGothic" charset="-128"/>
              </a:rPr>
              <a:t>its parent</a:t>
            </a:r>
            <a:r>
              <a:rPr lang="en-US" altLang="en-US" sz="1800" dirty="0">
                <a:latin typeface="Arial" charset="0"/>
                <a:ea typeface="MS PGothic" charset="-128"/>
              </a:rPr>
              <a:t>, </a:t>
            </a:r>
            <a:r>
              <a:rPr lang="en-US" altLang="en-US" sz="1800" i="1" dirty="0">
                <a:latin typeface="Arial" charset="0"/>
                <a:ea typeface="MS PGothic" charset="-128"/>
              </a:rPr>
              <a:t>w</a:t>
            </a:r>
            <a:r>
              <a:rPr lang="en-US" altLang="en-US" sz="1800" dirty="0" smtClean="0">
                <a:latin typeface="Arial" charset="0"/>
                <a:ea typeface="MS PGothic" charset="-128"/>
              </a:rPr>
              <a:t>, </a:t>
            </a:r>
            <a:r>
              <a:rPr lang="en-US" altLang="en-US" sz="1800" dirty="0">
                <a:latin typeface="Arial" charset="0"/>
                <a:ea typeface="MS PGothic" charset="-128"/>
              </a:rPr>
              <a:t>becomes the starting point for performing the balance check.</a:t>
            </a:r>
          </a:p>
          <a:p>
            <a:pPr eaLnBrk="1" hangingPunct="1"/>
            <a:r>
              <a:rPr lang="en-US" altLang="en-US" sz="2000" dirty="0">
                <a:latin typeface="Arial" charset="0"/>
                <a:ea typeface="MS PGothic" charset="-128"/>
              </a:rPr>
              <a:t>Example: Delete 32 from the following tree 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5929266" y="3573016"/>
            <a:ext cx="2743200" cy="2755900"/>
            <a:chOff x="2112" y="1824"/>
            <a:chExt cx="1728" cy="1736"/>
          </a:xfrm>
        </p:grpSpPr>
        <p:sp>
          <p:nvSpPr>
            <p:cNvPr id="37892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44</a:t>
              </a:r>
            </a:p>
          </p:txBody>
        </p:sp>
        <p:sp>
          <p:nvSpPr>
            <p:cNvPr id="37893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17</a:t>
              </a:r>
            </a:p>
          </p:txBody>
        </p:sp>
        <p:sp>
          <p:nvSpPr>
            <p:cNvPr id="37894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78</a:t>
              </a:r>
            </a:p>
          </p:txBody>
        </p:sp>
        <p:sp>
          <p:nvSpPr>
            <p:cNvPr id="37895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32</a:t>
              </a:r>
            </a:p>
          </p:txBody>
        </p:sp>
        <p:sp>
          <p:nvSpPr>
            <p:cNvPr id="37896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50</a:t>
              </a:r>
            </a:p>
          </p:txBody>
        </p:sp>
        <p:sp>
          <p:nvSpPr>
            <p:cNvPr id="37897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88</a:t>
              </a:r>
            </a:p>
          </p:txBody>
        </p:sp>
        <p:sp>
          <p:nvSpPr>
            <p:cNvPr id="37898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48</a:t>
              </a:r>
            </a:p>
          </p:txBody>
        </p:sp>
        <p:sp>
          <p:nvSpPr>
            <p:cNvPr id="37899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62</a:t>
              </a:r>
            </a:p>
          </p:txBody>
        </p:sp>
        <p:sp>
          <p:nvSpPr>
            <p:cNvPr id="37900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1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2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3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4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5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6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7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7908" name="AutoShape 21"/>
            <p:cNvCxnSpPr>
              <a:cxnSpLocks noChangeShapeType="1"/>
              <a:stCxn id="37892" idx="4"/>
              <a:endCxn id="37893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9" name="AutoShape 22"/>
            <p:cNvCxnSpPr>
              <a:cxnSpLocks noChangeShapeType="1"/>
              <a:stCxn id="37893" idx="4"/>
              <a:endCxn id="37900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AutoShape 23"/>
            <p:cNvCxnSpPr>
              <a:cxnSpLocks noChangeShapeType="1"/>
              <a:stCxn id="37893" idx="4"/>
              <a:endCxn id="37895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1" name="AutoShape 24"/>
            <p:cNvCxnSpPr>
              <a:cxnSpLocks noChangeShapeType="1"/>
              <a:stCxn id="37892" idx="4"/>
              <a:endCxn id="37899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2" name="AutoShape 25"/>
            <p:cNvCxnSpPr>
              <a:cxnSpLocks noChangeShapeType="1"/>
              <a:stCxn id="37894" idx="0"/>
              <a:endCxn id="37899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3" name="AutoShape 26"/>
            <p:cNvCxnSpPr>
              <a:cxnSpLocks noChangeShapeType="1"/>
              <a:stCxn id="37894" idx="4"/>
              <a:endCxn id="37897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4" name="AutoShape 27"/>
            <p:cNvCxnSpPr>
              <a:cxnSpLocks noChangeShapeType="1"/>
              <a:stCxn id="37896" idx="4"/>
              <a:endCxn id="37898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5" name="AutoShape 28"/>
            <p:cNvCxnSpPr>
              <a:cxnSpLocks noChangeShapeType="1"/>
              <a:stCxn id="37895" idx="4"/>
              <a:endCxn id="37901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6" name="AutoShape 29"/>
            <p:cNvCxnSpPr>
              <a:cxnSpLocks noChangeShapeType="1"/>
              <a:stCxn id="37895" idx="4"/>
              <a:endCxn id="37902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7" name="AutoShape 30"/>
            <p:cNvCxnSpPr>
              <a:cxnSpLocks noChangeShapeType="1"/>
              <a:stCxn id="37898" idx="4"/>
              <a:endCxn id="37903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8" name="AutoShape 31"/>
            <p:cNvCxnSpPr>
              <a:cxnSpLocks noChangeShapeType="1"/>
              <a:stCxn id="37898" idx="4"/>
              <a:endCxn id="37904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9" name="AutoShape 32"/>
            <p:cNvCxnSpPr>
              <a:cxnSpLocks noChangeShapeType="1"/>
              <a:stCxn id="37896" idx="4"/>
              <a:endCxn id="37924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0" name="AutoShape 33"/>
            <p:cNvCxnSpPr>
              <a:cxnSpLocks noChangeShapeType="1"/>
              <a:stCxn id="37894" idx="4"/>
              <a:endCxn id="37905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1" name="AutoShape 34"/>
            <p:cNvCxnSpPr>
              <a:cxnSpLocks noChangeShapeType="1"/>
              <a:stCxn id="37896" idx="0"/>
              <a:endCxn id="37899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2" name="AutoShape 35"/>
            <p:cNvCxnSpPr>
              <a:cxnSpLocks noChangeShapeType="1"/>
              <a:stCxn id="37897" idx="4"/>
              <a:endCxn id="37906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3" name="AutoShape 36"/>
            <p:cNvCxnSpPr>
              <a:cxnSpLocks noChangeShapeType="1"/>
              <a:stCxn id="37897" idx="4"/>
              <a:endCxn id="37907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24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Times New Roman" charset="0"/>
                </a:rPr>
                <a:t>54</a:t>
              </a:r>
            </a:p>
          </p:txBody>
        </p:sp>
        <p:sp>
          <p:nvSpPr>
            <p:cNvPr id="37925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26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7927" name="AutoShape 40"/>
            <p:cNvCxnSpPr>
              <a:cxnSpLocks noChangeShapeType="1"/>
              <a:stCxn id="37924" idx="4"/>
              <a:endCxn id="37925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8" name="AutoShape 41"/>
            <p:cNvCxnSpPr>
              <a:cxnSpLocks noChangeShapeType="1"/>
              <a:stCxn id="37924" idx="4"/>
              <a:endCxn id="37926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127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Removal from an AVL Tree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Removal begins as in a binary search tree, which means the node removed will become an empty external node.</a:t>
            </a:r>
          </a:p>
          <a:p>
            <a:pPr lvl="1" eaLnBrk="1" hangingPunct="1"/>
            <a:r>
              <a:rPr lang="en-US" altLang="en-US">
                <a:latin typeface="Arial" charset="0"/>
                <a:ea typeface="MS PGothic" charset="-128"/>
              </a:rPr>
              <a:t>In contrast with insertion, its parent, </a:t>
            </a:r>
            <a:r>
              <a:rPr lang="en-US" altLang="en-US" i="1">
                <a:latin typeface="Arial" charset="0"/>
                <a:ea typeface="MS PGothic" charset="-128"/>
              </a:rPr>
              <a:t>w</a:t>
            </a:r>
            <a:r>
              <a:rPr lang="en-US" altLang="en-US">
                <a:latin typeface="Arial" charset="0"/>
                <a:ea typeface="MS PGothic" charset="-128"/>
              </a:rPr>
              <a:t>, becomes the starting point for performing the balance check.</a:t>
            </a:r>
          </a:p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Example: Delete 32 from the following tree </a:t>
            </a:r>
          </a:p>
        </p:txBody>
      </p:sp>
      <p:sp>
        <p:nvSpPr>
          <p:cNvPr id="38915" name="Oval 4"/>
          <p:cNvSpPr>
            <a:spLocks noChangeArrowheads="1"/>
          </p:cNvSpPr>
          <p:nvPr/>
        </p:nvSpPr>
        <p:spPr bwMode="auto">
          <a:xfrm>
            <a:off x="4035425" y="3721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38916" name="Oval 5"/>
          <p:cNvSpPr>
            <a:spLocks noChangeArrowheads="1"/>
          </p:cNvSpPr>
          <p:nvPr/>
        </p:nvSpPr>
        <p:spPr bwMode="auto">
          <a:xfrm>
            <a:off x="3206750" y="4330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38917" name="Oval 6"/>
          <p:cNvSpPr>
            <a:spLocks noChangeArrowheads="1"/>
          </p:cNvSpPr>
          <p:nvPr/>
        </p:nvSpPr>
        <p:spPr bwMode="auto">
          <a:xfrm>
            <a:off x="5194300" y="5016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4387850" y="5016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38919" name="Oval 8"/>
          <p:cNvSpPr>
            <a:spLocks noChangeArrowheads="1"/>
          </p:cNvSpPr>
          <p:nvPr/>
        </p:nvSpPr>
        <p:spPr bwMode="auto">
          <a:xfrm>
            <a:off x="5397500" y="5689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38920" name="Oval 9"/>
          <p:cNvSpPr>
            <a:spLocks noChangeArrowheads="1"/>
          </p:cNvSpPr>
          <p:nvPr/>
        </p:nvSpPr>
        <p:spPr bwMode="auto">
          <a:xfrm>
            <a:off x="4035425" y="5702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38921" name="Oval 10"/>
          <p:cNvSpPr>
            <a:spLocks noChangeArrowheads="1"/>
          </p:cNvSpPr>
          <p:nvPr/>
        </p:nvSpPr>
        <p:spPr bwMode="auto">
          <a:xfrm>
            <a:off x="4797425" y="4330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3124200" y="4953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4038600" y="6324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4343400" y="6324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5105400" y="570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26" name="Rectangle 15"/>
          <p:cNvSpPr>
            <a:spLocks noChangeArrowheads="1"/>
          </p:cNvSpPr>
          <p:nvPr/>
        </p:nvSpPr>
        <p:spPr bwMode="auto">
          <a:xfrm>
            <a:off x="5410200" y="6311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27" name="Rectangle 16"/>
          <p:cNvSpPr>
            <a:spLocks noChangeArrowheads="1"/>
          </p:cNvSpPr>
          <p:nvPr/>
        </p:nvSpPr>
        <p:spPr bwMode="auto">
          <a:xfrm>
            <a:off x="5715000" y="6311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8928" name="AutoShape 17"/>
          <p:cNvCxnSpPr>
            <a:cxnSpLocks noChangeShapeType="1"/>
            <a:stCxn id="38915" idx="4"/>
            <a:endCxn id="38916" idx="0"/>
          </p:cNvCxnSpPr>
          <p:nvPr/>
        </p:nvCxnSpPr>
        <p:spPr bwMode="auto">
          <a:xfrm flipH="1">
            <a:off x="3430588" y="4124325"/>
            <a:ext cx="8286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8"/>
          <p:cNvCxnSpPr>
            <a:cxnSpLocks noChangeShapeType="1"/>
            <a:stCxn id="38916" idx="4"/>
            <a:endCxn id="38922" idx="0"/>
          </p:cNvCxnSpPr>
          <p:nvPr/>
        </p:nvCxnSpPr>
        <p:spPr bwMode="auto">
          <a:xfrm flipH="1">
            <a:off x="3200400" y="47339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9"/>
          <p:cNvCxnSpPr>
            <a:cxnSpLocks noChangeShapeType="1"/>
            <a:stCxn id="38915" idx="4"/>
            <a:endCxn id="38921" idx="0"/>
          </p:cNvCxnSpPr>
          <p:nvPr/>
        </p:nvCxnSpPr>
        <p:spPr bwMode="auto">
          <a:xfrm>
            <a:off x="4259263" y="4124325"/>
            <a:ext cx="7620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20"/>
          <p:cNvCxnSpPr>
            <a:cxnSpLocks noChangeShapeType="1"/>
            <a:stCxn id="38917" idx="0"/>
            <a:endCxn id="38921" idx="4"/>
          </p:cNvCxnSpPr>
          <p:nvPr/>
        </p:nvCxnSpPr>
        <p:spPr bwMode="auto">
          <a:xfrm flipH="1" flipV="1">
            <a:off x="5021263" y="47339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1"/>
          <p:cNvCxnSpPr>
            <a:cxnSpLocks noChangeShapeType="1"/>
            <a:stCxn id="38917" idx="4"/>
            <a:endCxn id="38919" idx="0"/>
          </p:cNvCxnSpPr>
          <p:nvPr/>
        </p:nvCxnSpPr>
        <p:spPr bwMode="auto">
          <a:xfrm>
            <a:off x="5418138" y="54197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2"/>
          <p:cNvCxnSpPr>
            <a:cxnSpLocks noChangeShapeType="1"/>
            <a:stCxn id="38918" idx="4"/>
            <a:endCxn id="38920" idx="0"/>
          </p:cNvCxnSpPr>
          <p:nvPr/>
        </p:nvCxnSpPr>
        <p:spPr bwMode="auto">
          <a:xfrm flipH="1">
            <a:off x="4259263" y="54197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3"/>
          <p:cNvCxnSpPr>
            <a:cxnSpLocks noChangeShapeType="1"/>
            <a:stCxn id="38920" idx="4"/>
            <a:endCxn id="38923" idx="0"/>
          </p:cNvCxnSpPr>
          <p:nvPr/>
        </p:nvCxnSpPr>
        <p:spPr bwMode="auto">
          <a:xfrm flipH="1">
            <a:off x="4114800" y="61055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4"/>
          <p:cNvCxnSpPr>
            <a:cxnSpLocks noChangeShapeType="1"/>
            <a:stCxn id="38920" idx="4"/>
            <a:endCxn id="38924" idx="0"/>
          </p:cNvCxnSpPr>
          <p:nvPr/>
        </p:nvCxnSpPr>
        <p:spPr bwMode="auto">
          <a:xfrm>
            <a:off x="4259263" y="61055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5"/>
          <p:cNvCxnSpPr>
            <a:cxnSpLocks noChangeShapeType="1"/>
            <a:stCxn id="38918" idx="4"/>
            <a:endCxn id="38941" idx="0"/>
          </p:cNvCxnSpPr>
          <p:nvPr/>
        </p:nvCxnSpPr>
        <p:spPr bwMode="auto">
          <a:xfrm>
            <a:off x="4611688" y="54197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6"/>
          <p:cNvCxnSpPr>
            <a:cxnSpLocks noChangeShapeType="1"/>
            <a:stCxn id="38917" idx="4"/>
            <a:endCxn id="38925" idx="0"/>
          </p:cNvCxnSpPr>
          <p:nvPr/>
        </p:nvCxnSpPr>
        <p:spPr bwMode="auto">
          <a:xfrm flipH="1">
            <a:off x="5181600" y="54197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7"/>
          <p:cNvCxnSpPr>
            <a:cxnSpLocks noChangeShapeType="1"/>
            <a:stCxn id="38918" idx="0"/>
            <a:endCxn id="38921" idx="4"/>
          </p:cNvCxnSpPr>
          <p:nvPr/>
        </p:nvCxnSpPr>
        <p:spPr bwMode="auto">
          <a:xfrm flipV="1">
            <a:off x="4611688" y="473392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8"/>
          <p:cNvCxnSpPr>
            <a:cxnSpLocks noChangeShapeType="1"/>
            <a:stCxn id="38919" idx="4"/>
            <a:endCxn id="38926" idx="0"/>
          </p:cNvCxnSpPr>
          <p:nvPr/>
        </p:nvCxnSpPr>
        <p:spPr bwMode="auto">
          <a:xfrm flipH="1">
            <a:off x="5486400" y="60928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9"/>
          <p:cNvCxnSpPr>
            <a:cxnSpLocks noChangeShapeType="1"/>
            <a:stCxn id="38919" idx="4"/>
            <a:endCxn id="38927" idx="0"/>
          </p:cNvCxnSpPr>
          <p:nvPr/>
        </p:nvCxnSpPr>
        <p:spPr bwMode="auto">
          <a:xfrm>
            <a:off x="5621338" y="60928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1" name="Oval 30"/>
          <p:cNvSpPr>
            <a:spLocks noChangeArrowheads="1"/>
          </p:cNvSpPr>
          <p:nvPr/>
        </p:nvSpPr>
        <p:spPr bwMode="auto">
          <a:xfrm>
            <a:off x="4584700" y="5702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38942" name="Rectangle 31"/>
          <p:cNvSpPr>
            <a:spLocks noChangeArrowheads="1"/>
          </p:cNvSpPr>
          <p:nvPr/>
        </p:nvSpPr>
        <p:spPr bwMode="auto">
          <a:xfrm>
            <a:off x="4587875" y="6324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43" name="Rectangle 32"/>
          <p:cNvSpPr>
            <a:spLocks noChangeArrowheads="1"/>
          </p:cNvSpPr>
          <p:nvPr/>
        </p:nvSpPr>
        <p:spPr bwMode="auto">
          <a:xfrm>
            <a:off x="4892675" y="6324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8944" name="AutoShape 33"/>
          <p:cNvCxnSpPr>
            <a:cxnSpLocks noChangeShapeType="1"/>
            <a:stCxn id="38941" idx="4"/>
            <a:endCxn id="38942" idx="0"/>
          </p:cNvCxnSpPr>
          <p:nvPr/>
        </p:nvCxnSpPr>
        <p:spPr bwMode="auto">
          <a:xfrm flipH="1">
            <a:off x="4664075" y="61055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5" name="AutoShape 34"/>
          <p:cNvCxnSpPr>
            <a:cxnSpLocks noChangeShapeType="1"/>
            <a:stCxn id="38941" idx="4"/>
            <a:endCxn id="38943" idx="0"/>
          </p:cNvCxnSpPr>
          <p:nvPr/>
        </p:nvCxnSpPr>
        <p:spPr bwMode="auto">
          <a:xfrm>
            <a:off x="4808538" y="61055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6" name="Rectangle 35"/>
          <p:cNvSpPr>
            <a:spLocks noChangeArrowheads="1"/>
          </p:cNvSpPr>
          <p:nvPr/>
        </p:nvSpPr>
        <p:spPr bwMode="auto">
          <a:xfrm>
            <a:off x="3522663" y="4953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8947" name="AutoShape 36"/>
          <p:cNvCxnSpPr>
            <a:cxnSpLocks noChangeShapeType="1"/>
            <a:endCxn id="38946" idx="0"/>
          </p:cNvCxnSpPr>
          <p:nvPr/>
        </p:nvCxnSpPr>
        <p:spPr bwMode="auto">
          <a:xfrm>
            <a:off x="3429000" y="47339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972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Removal from an AVL Tree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Removal begins as in a binary search tree, which means the node removed will become an empty external node.</a:t>
            </a:r>
          </a:p>
          <a:p>
            <a:pPr lvl="1" eaLnBrk="1" hangingPunct="1"/>
            <a:r>
              <a:rPr lang="en-US" altLang="en-US">
                <a:latin typeface="Arial" charset="0"/>
                <a:ea typeface="MS PGothic" charset="-128"/>
              </a:rPr>
              <a:t>In contrast with insertion, its parent, </a:t>
            </a:r>
            <a:r>
              <a:rPr lang="en-US" altLang="en-US" i="1">
                <a:latin typeface="Arial" charset="0"/>
                <a:ea typeface="MS PGothic" charset="-128"/>
              </a:rPr>
              <a:t>w</a:t>
            </a:r>
            <a:r>
              <a:rPr lang="en-US" altLang="en-US">
                <a:latin typeface="Arial" charset="0"/>
                <a:ea typeface="MS PGothic" charset="-128"/>
              </a:rPr>
              <a:t>, becomes the starting point for performing the balance check.</a:t>
            </a:r>
          </a:p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Example: Now search for an imbalance…</a:t>
            </a:r>
          </a:p>
        </p:txBody>
      </p:sp>
      <p:sp>
        <p:nvSpPr>
          <p:cNvPr id="39939" name="Oval 5"/>
          <p:cNvSpPr>
            <a:spLocks noChangeArrowheads="1"/>
          </p:cNvSpPr>
          <p:nvPr/>
        </p:nvSpPr>
        <p:spPr bwMode="auto">
          <a:xfrm>
            <a:off x="4035425" y="3721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39940" name="Oval 6"/>
          <p:cNvSpPr>
            <a:spLocks noChangeArrowheads="1"/>
          </p:cNvSpPr>
          <p:nvPr/>
        </p:nvSpPr>
        <p:spPr bwMode="auto">
          <a:xfrm>
            <a:off x="3206750" y="4330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39941" name="Oval 7"/>
          <p:cNvSpPr>
            <a:spLocks noChangeArrowheads="1"/>
          </p:cNvSpPr>
          <p:nvPr/>
        </p:nvSpPr>
        <p:spPr bwMode="auto">
          <a:xfrm>
            <a:off x="5194300" y="5016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39942" name="Oval 9"/>
          <p:cNvSpPr>
            <a:spLocks noChangeArrowheads="1"/>
          </p:cNvSpPr>
          <p:nvPr/>
        </p:nvSpPr>
        <p:spPr bwMode="auto">
          <a:xfrm>
            <a:off x="4387850" y="5016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39943" name="Oval 10"/>
          <p:cNvSpPr>
            <a:spLocks noChangeArrowheads="1"/>
          </p:cNvSpPr>
          <p:nvPr/>
        </p:nvSpPr>
        <p:spPr bwMode="auto">
          <a:xfrm>
            <a:off x="5397500" y="5689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39944" name="Oval 11"/>
          <p:cNvSpPr>
            <a:spLocks noChangeArrowheads="1"/>
          </p:cNvSpPr>
          <p:nvPr/>
        </p:nvSpPr>
        <p:spPr bwMode="auto">
          <a:xfrm>
            <a:off x="4035425" y="5702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39945" name="Oval 12"/>
          <p:cNvSpPr>
            <a:spLocks noChangeArrowheads="1"/>
          </p:cNvSpPr>
          <p:nvPr/>
        </p:nvSpPr>
        <p:spPr bwMode="auto">
          <a:xfrm>
            <a:off x="4797425" y="4330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39946" name="Rectangle 13"/>
          <p:cNvSpPr>
            <a:spLocks noChangeArrowheads="1"/>
          </p:cNvSpPr>
          <p:nvPr/>
        </p:nvSpPr>
        <p:spPr bwMode="auto">
          <a:xfrm>
            <a:off x="3124200" y="4953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7" name="Rectangle 16"/>
          <p:cNvSpPr>
            <a:spLocks noChangeArrowheads="1"/>
          </p:cNvSpPr>
          <p:nvPr/>
        </p:nvSpPr>
        <p:spPr bwMode="auto">
          <a:xfrm>
            <a:off x="4038600" y="6324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8" name="Rectangle 17"/>
          <p:cNvSpPr>
            <a:spLocks noChangeArrowheads="1"/>
          </p:cNvSpPr>
          <p:nvPr/>
        </p:nvSpPr>
        <p:spPr bwMode="auto">
          <a:xfrm>
            <a:off x="4343400" y="6324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9" name="Rectangle 18"/>
          <p:cNvSpPr>
            <a:spLocks noChangeArrowheads="1"/>
          </p:cNvSpPr>
          <p:nvPr/>
        </p:nvSpPr>
        <p:spPr bwMode="auto">
          <a:xfrm>
            <a:off x="5105400" y="570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50" name="Rectangle 19"/>
          <p:cNvSpPr>
            <a:spLocks noChangeArrowheads="1"/>
          </p:cNvSpPr>
          <p:nvPr/>
        </p:nvSpPr>
        <p:spPr bwMode="auto">
          <a:xfrm>
            <a:off x="5410200" y="6311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51" name="Rectangle 20"/>
          <p:cNvSpPr>
            <a:spLocks noChangeArrowheads="1"/>
          </p:cNvSpPr>
          <p:nvPr/>
        </p:nvSpPr>
        <p:spPr bwMode="auto">
          <a:xfrm>
            <a:off x="5715000" y="6311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9952" name="AutoShape 21"/>
          <p:cNvCxnSpPr>
            <a:cxnSpLocks noChangeShapeType="1"/>
            <a:stCxn id="39939" idx="4"/>
            <a:endCxn id="39940" idx="0"/>
          </p:cNvCxnSpPr>
          <p:nvPr/>
        </p:nvCxnSpPr>
        <p:spPr bwMode="auto">
          <a:xfrm flipH="1">
            <a:off x="3430588" y="4124325"/>
            <a:ext cx="8286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22"/>
          <p:cNvCxnSpPr>
            <a:cxnSpLocks noChangeShapeType="1"/>
            <a:stCxn id="39940" idx="4"/>
            <a:endCxn id="39946" idx="0"/>
          </p:cNvCxnSpPr>
          <p:nvPr/>
        </p:nvCxnSpPr>
        <p:spPr bwMode="auto">
          <a:xfrm flipH="1">
            <a:off x="3200400" y="47339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24"/>
          <p:cNvCxnSpPr>
            <a:cxnSpLocks noChangeShapeType="1"/>
            <a:stCxn id="39939" idx="4"/>
            <a:endCxn id="39945" idx="0"/>
          </p:cNvCxnSpPr>
          <p:nvPr/>
        </p:nvCxnSpPr>
        <p:spPr bwMode="auto">
          <a:xfrm>
            <a:off x="4259263" y="4124325"/>
            <a:ext cx="7620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25"/>
          <p:cNvCxnSpPr>
            <a:cxnSpLocks noChangeShapeType="1"/>
            <a:stCxn id="39941" idx="0"/>
            <a:endCxn id="39945" idx="4"/>
          </p:cNvCxnSpPr>
          <p:nvPr/>
        </p:nvCxnSpPr>
        <p:spPr bwMode="auto">
          <a:xfrm flipH="1" flipV="1">
            <a:off x="5021263" y="47339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6"/>
          <p:cNvCxnSpPr>
            <a:cxnSpLocks noChangeShapeType="1"/>
            <a:stCxn id="39941" idx="4"/>
            <a:endCxn id="39943" idx="0"/>
          </p:cNvCxnSpPr>
          <p:nvPr/>
        </p:nvCxnSpPr>
        <p:spPr bwMode="auto">
          <a:xfrm>
            <a:off x="5418138" y="54197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7"/>
          <p:cNvCxnSpPr>
            <a:cxnSpLocks noChangeShapeType="1"/>
            <a:stCxn id="39942" idx="4"/>
            <a:endCxn id="39944" idx="0"/>
          </p:cNvCxnSpPr>
          <p:nvPr/>
        </p:nvCxnSpPr>
        <p:spPr bwMode="auto">
          <a:xfrm flipH="1">
            <a:off x="4259263" y="54197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30"/>
          <p:cNvCxnSpPr>
            <a:cxnSpLocks noChangeShapeType="1"/>
            <a:stCxn id="39944" idx="4"/>
            <a:endCxn id="39947" idx="0"/>
          </p:cNvCxnSpPr>
          <p:nvPr/>
        </p:nvCxnSpPr>
        <p:spPr bwMode="auto">
          <a:xfrm flipH="1">
            <a:off x="4114800" y="61055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31"/>
          <p:cNvCxnSpPr>
            <a:cxnSpLocks noChangeShapeType="1"/>
            <a:stCxn id="39944" idx="4"/>
            <a:endCxn id="39948" idx="0"/>
          </p:cNvCxnSpPr>
          <p:nvPr/>
        </p:nvCxnSpPr>
        <p:spPr bwMode="auto">
          <a:xfrm>
            <a:off x="4259263" y="61055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32"/>
          <p:cNvCxnSpPr>
            <a:cxnSpLocks noChangeShapeType="1"/>
            <a:stCxn id="39942" idx="4"/>
            <a:endCxn id="39965" idx="0"/>
          </p:cNvCxnSpPr>
          <p:nvPr/>
        </p:nvCxnSpPr>
        <p:spPr bwMode="auto">
          <a:xfrm>
            <a:off x="4611688" y="54197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33"/>
          <p:cNvCxnSpPr>
            <a:cxnSpLocks noChangeShapeType="1"/>
            <a:stCxn id="39941" idx="4"/>
            <a:endCxn id="39949" idx="0"/>
          </p:cNvCxnSpPr>
          <p:nvPr/>
        </p:nvCxnSpPr>
        <p:spPr bwMode="auto">
          <a:xfrm flipH="1">
            <a:off x="5181600" y="54197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2" name="AutoShape 34"/>
          <p:cNvCxnSpPr>
            <a:cxnSpLocks noChangeShapeType="1"/>
            <a:stCxn id="39942" idx="0"/>
            <a:endCxn id="39945" idx="4"/>
          </p:cNvCxnSpPr>
          <p:nvPr/>
        </p:nvCxnSpPr>
        <p:spPr bwMode="auto">
          <a:xfrm flipV="1">
            <a:off x="4611688" y="473392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3" name="AutoShape 35"/>
          <p:cNvCxnSpPr>
            <a:cxnSpLocks noChangeShapeType="1"/>
            <a:stCxn id="39943" idx="4"/>
            <a:endCxn id="39950" idx="0"/>
          </p:cNvCxnSpPr>
          <p:nvPr/>
        </p:nvCxnSpPr>
        <p:spPr bwMode="auto">
          <a:xfrm flipH="1">
            <a:off x="5486400" y="60928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4" name="AutoShape 36"/>
          <p:cNvCxnSpPr>
            <a:cxnSpLocks noChangeShapeType="1"/>
            <a:stCxn id="39943" idx="4"/>
            <a:endCxn id="39951" idx="0"/>
          </p:cNvCxnSpPr>
          <p:nvPr/>
        </p:nvCxnSpPr>
        <p:spPr bwMode="auto">
          <a:xfrm>
            <a:off x="5621338" y="60928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5" name="Oval 37"/>
          <p:cNvSpPr>
            <a:spLocks noChangeArrowheads="1"/>
          </p:cNvSpPr>
          <p:nvPr/>
        </p:nvSpPr>
        <p:spPr bwMode="auto">
          <a:xfrm>
            <a:off x="4584700" y="5702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39966" name="Rectangle 38"/>
          <p:cNvSpPr>
            <a:spLocks noChangeArrowheads="1"/>
          </p:cNvSpPr>
          <p:nvPr/>
        </p:nvSpPr>
        <p:spPr bwMode="auto">
          <a:xfrm>
            <a:off x="4587875" y="6324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67" name="Rectangle 39"/>
          <p:cNvSpPr>
            <a:spLocks noChangeArrowheads="1"/>
          </p:cNvSpPr>
          <p:nvPr/>
        </p:nvSpPr>
        <p:spPr bwMode="auto">
          <a:xfrm>
            <a:off x="4892675" y="6324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9968" name="AutoShape 40"/>
          <p:cNvCxnSpPr>
            <a:cxnSpLocks noChangeShapeType="1"/>
            <a:stCxn id="39965" idx="4"/>
            <a:endCxn id="39966" idx="0"/>
          </p:cNvCxnSpPr>
          <p:nvPr/>
        </p:nvCxnSpPr>
        <p:spPr bwMode="auto">
          <a:xfrm flipH="1">
            <a:off x="4664075" y="61055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9" name="AutoShape 41"/>
          <p:cNvCxnSpPr>
            <a:cxnSpLocks noChangeShapeType="1"/>
            <a:stCxn id="39965" idx="4"/>
            <a:endCxn id="39967" idx="0"/>
          </p:cNvCxnSpPr>
          <p:nvPr/>
        </p:nvCxnSpPr>
        <p:spPr bwMode="auto">
          <a:xfrm>
            <a:off x="4808538" y="61055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70" name="Rectangle 42"/>
          <p:cNvSpPr>
            <a:spLocks noChangeArrowheads="1"/>
          </p:cNvSpPr>
          <p:nvPr/>
        </p:nvSpPr>
        <p:spPr bwMode="auto">
          <a:xfrm>
            <a:off x="3522663" y="4953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9971" name="AutoShape 43"/>
          <p:cNvCxnSpPr>
            <a:cxnSpLocks noChangeShapeType="1"/>
            <a:endCxn id="39970" idx="0"/>
          </p:cNvCxnSpPr>
          <p:nvPr/>
        </p:nvCxnSpPr>
        <p:spPr bwMode="auto">
          <a:xfrm>
            <a:off x="3429000" y="47339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72" name="Text Box 44"/>
          <p:cNvSpPr txBox="1">
            <a:spLocks noChangeArrowheads="1"/>
          </p:cNvSpPr>
          <p:nvPr/>
        </p:nvSpPr>
        <p:spPr bwMode="auto">
          <a:xfrm>
            <a:off x="3041650" y="4052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39973" name="Text Box 45"/>
          <p:cNvSpPr txBox="1">
            <a:spLocks noChangeArrowheads="1"/>
          </p:cNvSpPr>
          <p:nvPr/>
        </p:nvSpPr>
        <p:spPr bwMode="auto">
          <a:xfrm>
            <a:off x="5022850" y="4052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39974" name="Line 46"/>
          <p:cNvSpPr>
            <a:spLocks noChangeShapeType="1"/>
          </p:cNvSpPr>
          <p:nvPr/>
        </p:nvSpPr>
        <p:spPr bwMode="auto">
          <a:xfrm flipH="1">
            <a:off x="4572000" y="3886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75" name="Text Box 47"/>
          <p:cNvSpPr txBox="1">
            <a:spLocks noChangeArrowheads="1"/>
          </p:cNvSpPr>
          <p:nvPr/>
        </p:nvSpPr>
        <p:spPr bwMode="auto">
          <a:xfrm>
            <a:off x="5410200" y="3657600"/>
            <a:ext cx="1958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Unbalanced Node!</a:t>
            </a:r>
          </a:p>
        </p:txBody>
      </p:sp>
    </p:spTree>
    <p:extLst>
      <p:ext uri="{BB962C8B-B14F-4D97-AF65-F5344CB8AC3E}">
        <p14:creationId xmlns:p14="http://schemas.microsoft.com/office/powerpoint/2010/main" val="3432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2"/>
          <p:cNvSpPr>
            <a:spLocks noChangeArrowheads="1"/>
          </p:cNvSpPr>
          <p:nvPr/>
        </p:nvSpPr>
        <p:spPr bwMode="auto">
          <a:xfrm>
            <a:off x="7094538" y="4637088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86" name="AutoShape 3"/>
          <p:cNvSpPr>
            <a:spLocks noChangeArrowheads="1"/>
          </p:cNvSpPr>
          <p:nvPr/>
        </p:nvSpPr>
        <p:spPr bwMode="auto">
          <a:xfrm>
            <a:off x="6865938" y="4637088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87" name="AutoShape 4"/>
          <p:cNvSpPr>
            <a:spLocks noChangeArrowheads="1"/>
          </p:cNvSpPr>
          <p:nvPr/>
        </p:nvSpPr>
        <p:spPr bwMode="auto">
          <a:xfrm>
            <a:off x="5875338" y="4713288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88" name="AutoShape 5"/>
          <p:cNvSpPr>
            <a:spLocks noChangeArrowheads="1"/>
          </p:cNvSpPr>
          <p:nvPr/>
        </p:nvSpPr>
        <p:spPr bwMode="auto">
          <a:xfrm>
            <a:off x="5113338" y="4637088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89" name="AutoShape 6"/>
          <p:cNvSpPr>
            <a:spLocks noChangeArrowheads="1"/>
          </p:cNvSpPr>
          <p:nvPr/>
        </p:nvSpPr>
        <p:spPr bwMode="auto">
          <a:xfrm>
            <a:off x="2979738" y="5399088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0" name="AutoShape 7"/>
          <p:cNvSpPr>
            <a:spLocks noChangeArrowheads="1"/>
          </p:cNvSpPr>
          <p:nvPr/>
        </p:nvSpPr>
        <p:spPr bwMode="auto">
          <a:xfrm>
            <a:off x="2751138" y="5399088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1" name="AutoShape 8"/>
          <p:cNvSpPr>
            <a:spLocks noChangeArrowheads="1"/>
          </p:cNvSpPr>
          <p:nvPr/>
        </p:nvSpPr>
        <p:spPr bwMode="auto">
          <a:xfrm>
            <a:off x="1608138" y="4941888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2" name="AutoShape 9"/>
          <p:cNvSpPr>
            <a:spLocks noChangeArrowheads="1"/>
          </p:cNvSpPr>
          <p:nvPr/>
        </p:nvSpPr>
        <p:spPr bwMode="auto">
          <a:xfrm>
            <a:off x="1150938" y="4179888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3" name="Oval 12"/>
          <p:cNvSpPr>
            <a:spLocks noChangeArrowheads="1"/>
          </p:cNvSpPr>
          <p:nvPr/>
        </p:nvSpPr>
        <p:spPr bwMode="auto">
          <a:xfrm>
            <a:off x="1949450" y="36464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41994" name="Oval 13"/>
          <p:cNvSpPr>
            <a:spLocks noChangeArrowheads="1"/>
          </p:cNvSpPr>
          <p:nvPr/>
        </p:nvSpPr>
        <p:spPr bwMode="auto">
          <a:xfrm>
            <a:off x="1416050" y="42560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41995" name="Oval 14"/>
          <p:cNvSpPr>
            <a:spLocks noChangeArrowheads="1"/>
          </p:cNvSpPr>
          <p:nvPr/>
        </p:nvSpPr>
        <p:spPr bwMode="auto">
          <a:xfrm>
            <a:off x="2955925" y="49418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41996" name="Oval 15"/>
          <p:cNvSpPr>
            <a:spLocks noChangeArrowheads="1"/>
          </p:cNvSpPr>
          <p:nvPr/>
        </p:nvSpPr>
        <p:spPr bwMode="auto">
          <a:xfrm>
            <a:off x="2149475" y="49418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41997" name="Oval 16"/>
          <p:cNvSpPr>
            <a:spLocks noChangeArrowheads="1"/>
          </p:cNvSpPr>
          <p:nvPr/>
        </p:nvSpPr>
        <p:spPr bwMode="auto">
          <a:xfrm>
            <a:off x="3159125" y="56149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41998" name="Oval 17"/>
          <p:cNvSpPr>
            <a:spLocks noChangeArrowheads="1"/>
          </p:cNvSpPr>
          <p:nvPr/>
        </p:nvSpPr>
        <p:spPr bwMode="auto">
          <a:xfrm>
            <a:off x="1797050" y="56276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41999" name="Oval 18"/>
          <p:cNvSpPr>
            <a:spLocks noChangeArrowheads="1"/>
          </p:cNvSpPr>
          <p:nvPr/>
        </p:nvSpPr>
        <p:spPr bwMode="auto">
          <a:xfrm>
            <a:off x="2559050" y="42560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42000" name="Rectangle 19"/>
          <p:cNvSpPr>
            <a:spLocks noChangeArrowheads="1"/>
          </p:cNvSpPr>
          <p:nvPr/>
        </p:nvSpPr>
        <p:spPr bwMode="auto">
          <a:xfrm>
            <a:off x="1409700" y="48783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01" name="Rectangle 20"/>
          <p:cNvSpPr>
            <a:spLocks noChangeArrowheads="1"/>
          </p:cNvSpPr>
          <p:nvPr/>
        </p:nvSpPr>
        <p:spPr bwMode="auto">
          <a:xfrm>
            <a:off x="1714500" y="48783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02" name="Rectangle 21"/>
          <p:cNvSpPr>
            <a:spLocks noChangeArrowheads="1"/>
          </p:cNvSpPr>
          <p:nvPr/>
        </p:nvSpPr>
        <p:spPr bwMode="auto">
          <a:xfrm>
            <a:off x="1800225" y="62499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03" name="Rectangle 22"/>
          <p:cNvSpPr>
            <a:spLocks noChangeArrowheads="1"/>
          </p:cNvSpPr>
          <p:nvPr/>
        </p:nvSpPr>
        <p:spPr bwMode="auto">
          <a:xfrm>
            <a:off x="2105025" y="62499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04" name="Rectangle 23"/>
          <p:cNvSpPr>
            <a:spLocks noChangeArrowheads="1"/>
          </p:cNvSpPr>
          <p:nvPr/>
        </p:nvSpPr>
        <p:spPr bwMode="auto">
          <a:xfrm>
            <a:off x="2867025" y="56276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05" name="Rectangle 24"/>
          <p:cNvSpPr>
            <a:spLocks noChangeArrowheads="1"/>
          </p:cNvSpPr>
          <p:nvPr/>
        </p:nvSpPr>
        <p:spPr bwMode="auto">
          <a:xfrm>
            <a:off x="3171825" y="62372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06" name="Rectangle 25"/>
          <p:cNvSpPr>
            <a:spLocks noChangeArrowheads="1"/>
          </p:cNvSpPr>
          <p:nvPr/>
        </p:nvSpPr>
        <p:spPr bwMode="auto">
          <a:xfrm>
            <a:off x="3476625" y="62372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42007" name="AutoShape 26"/>
          <p:cNvCxnSpPr>
            <a:cxnSpLocks noChangeShapeType="1"/>
            <a:stCxn id="41993" idx="4"/>
            <a:endCxn id="41994" idx="0"/>
          </p:cNvCxnSpPr>
          <p:nvPr/>
        </p:nvCxnSpPr>
        <p:spPr bwMode="auto">
          <a:xfrm flipH="1">
            <a:off x="1639888" y="4049713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27"/>
          <p:cNvCxnSpPr>
            <a:cxnSpLocks noChangeShapeType="1"/>
            <a:stCxn id="41994" idx="4"/>
            <a:endCxn id="42000" idx="0"/>
          </p:cNvCxnSpPr>
          <p:nvPr/>
        </p:nvCxnSpPr>
        <p:spPr bwMode="auto">
          <a:xfrm flipH="1">
            <a:off x="1485900" y="4659313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28"/>
          <p:cNvCxnSpPr>
            <a:cxnSpLocks noChangeShapeType="1"/>
            <a:stCxn id="41994" idx="4"/>
            <a:endCxn id="42001" idx="0"/>
          </p:cNvCxnSpPr>
          <p:nvPr/>
        </p:nvCxnSpPr>
        <p:spPr bwMode="auto">
          <a:xfrm>
            <a:off x="1639888" y="4659313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AutoShape 29"/>
          <p:cNvCxnSpPr>
            <a:cxnSpLocks noChangeShapeType="1"/>
            <a:stCxn id="41993" idx="4"/>
            <a:endCxn id="41999" idx="0"/>
          </p:cNvCxnSpPr>
          <p:nvPr/>
        </p:nvCxnSpPr>
        <p:spPr bwMode="auto">
          <a:xfrm>
            <a:off x="2173288" y="4049713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AutoShape 30"/>
          <p:cNvCxnSpPr>
            <a:cxnSpLocks noChangeShapeType="1"/>
            <a:stCxn id="41995" idx="0"/>
            <a:endCxn id="41999" idx="4"/>
          </p:cNvCxnSpPr>
          <p:nvPr/>
        </p:nvCxnSpPr>
        <p:spPr bwMode="auto">
          <a:xfrm flipH="1" flipV="1">
            <a:off x="2782888" y="4659313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AutoShape 31"/>
          <p:cNvCxnSpPr>
            <a:cxnSpLocks noChangeShapeType="1"/>
            <a:stCxn id="41995" idx="4"/>
            <a:endCxn id="41997" idx="0"/>
          </p:cNvCxnSpPr>
          <p:nvPr/>
        </p:nvCxnSpPr>
        <p:spPr bwMode="auto">
          <a:xfrm>
            <a:off x="3179763" y="5345113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AutoShape 32"/>
          <p:cNvCxnSpPr>
            <a:cxnSpLocks noChangeShapeType="1"/>
            <a:stCxn id="41996" idx="4"/>
            <a:endCxn id="41998" idx="0"/>
          </p:cNvCxnSpPr>
          <p:nvPr/>
        </p:nvCxnSpPr>
        <p:spPr bwMode="auto">
          <a:xfrm flipH="1">
            <a:off x="2020888" y="5345113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AutoShape 33"/>
          <p:cNvCxnSpPr>
            <a:cxnSpLocks noChangeShapeType="1"/>
            <a:stCxn id="41998" idx="4"/>
            <a:endCxn id="42002" idx="0"/>
          </p:cNvCxnSpPr>
          <p:nvPr/>
        </p:nvCxnSpPr>
        <p:spPr bwMode="auto">
          <a:xfrm flipH="1">
            <a:off x="1876425" y="603091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AutoShape 34"/>
          <p:cNvCxnSpPr>
            <a:cxnSpLocks noChangeShapeType="1"/>
            <a:stCxn id="41998" idx="4"/>
            <a:endCxn id="42003" idx="0"/>
          </p:cNvCxnSpPr>
          <p:nvPr/>
        </p:nvCxnSpPr>
        <p:spPr bwMode="auto">
          <a:xfrm>
            <a:off x="2020888" y="603091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6" name="AutoShape 35"/>
          <p:cNvCxnSpPr>
            <a:cxnSpLocks noChangeShapeType="1"/>
            <a:stCxn id="41996" idx="4"/>
            <a:endCxn id="42021" idx="0"/>
          </p:cNvCxnSpPr>
          <p:nvPr/>
        </p:nvCxnSpPr>
        <p:spPr bwMode="auto">
          <a:xfrm>
            <a:off x="2373313" y="5345113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7" name="AutoShape 36"/>
          <p:cNvCxnSpPr>
            <a:cxnSpLocks noChangeShapeType="1"/>
            <a:stCxn id="41995" idx="4"/>
            <a:endCxn id="42004" idx="0"/>
          </p:cNvCxnSpPr>
          <p:nvPr/>
        </p:nvCxnSpPr>
        <p:spPr bwMode="auto">
          <a:xfrm flipH="1">
            <a:off x="2943225" y="5345113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8" name="AutoShape 37"/>
          <p:cNvCxnSpPr>
            <a:cxnSpLocks noChangeShapeType="1"/>
            <a:stCxn id="41996" idx="0"/>
            <a:endCxn id="41999" idx="4"/>
          </p:cNvCxnSpPr>
          <p:nvPr/>
        </p:nvCxnSpPr>
        <p:spPr bwMode="auto">
          <a:xfrm flipV="1">
            <a:off x="2373313" y="4659313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9" name="AutoShape 38"/>
          <p:cNvCxnSpPr>
            <a:cxnSpLocks noChangeShapeType="1"/>
            <a:stCxn id="41997" idx="4"/>
            <a:endCxn id="42005" idx="0"/>
          </p:cNvCxnSpPr>
          <p:nvPr/>
        </p:nvCxnSpPr>
        <p:spPr bwMode="auto">
          <a:xfrm flipH="1">
            <a:off x="3248025" y="6018213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0" name="AutoShape 39"/>
          <p:cNvCxnSpPr>
            <a:cxnSpLocks noChangeShapeType="1"/>
            <a:stCxn id="41997" idx="4"/>
            <a:endCxn id="42006" idx="0"/>
          </p:cNvCxnSpPr>
          <p:nvPr/>
        </p:nvCxnSpPr>
        <p:spPr bwMode="auto">
          <a:xfrm>
            <a:off x="3382963" y="6018213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1" name="Oval 40"/>
          <p:cNvSpPr>
            <a:spLocks noChangeArrowheads="1"/>
          </p:cNvSpPr>
          <p:nvPr/>
        </p:nvSpPr>
        <p:spPr bwMode="auto">
          <a:xfrm>
            <a:off x="2346325" y="56276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42022" name="Rectangle 41"/>
          <p:cNvSpPr>
            <a:spLocks noChangeArrowheads="1"/>
          </p:cNvSpPr>
          <p:nvPr/>
        </p:nvSpPr>
        <p:spPr bwMode="auto">
          <a:xfrm>
            <a:off x="2349500" y="62499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23" name="Rectangle 42"/>
          <p:cNvSpPr>
            <a:spLocks noChangeArrowheads="1"/>
          </p:cNvSpPr>
          <p:nvPr/>
        </p:nvSpPr>
        <p:spPr bwMode="auto">
          <a:xfrm>
            <a:off x="2654300" y="62499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42024" name="AutoShape 43"/>
          <p:cNvCxnSpPr>
            <a:cxnSpLocks noChangeShapeType="1"/>
            <a:stCxn id="42021" idx="4"/>
            <a:endCxn id="42022" idx="0"/>
          </p:cNvCxnSpPr>
          <p:nvPr/>
        </p:nvCxnSpPr>
        <p:spPr bwMode="auto">
          <a:xfrm flipH="1">
            <a:off x="2425700" y="603091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5" name="AutoShape 44"/>
          <p:cNvCxnSpPr>
            <a:cxnSpLocks noChangeShapeType="1"/>
            <a:stCxn id="42021" idx="4"/>
            <a:endCxn id="42023" idx="0"/>
          </p:cNvCxnSpPr>
          <p:nvPr/>
        </p:nvCxnSpPr>
        <p:spPr bwMode="auto">
          <a:xfrm>
            <a:off x="2570163" y="603091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6" name="Text Box 46"/>
          <p:cNvSpPr txBox="1">
            <a:spLocks noChangeArrowheads="1"/>
          </p:cNvSpPr>
          <p:nvPr/>
        </p:nvSpPr>
        <p:spPr bwMode="auto">
          <a:xfrm>
            <a:off x="3392488" y="472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l" eaLnBrk="1" hangingPunct="1"/>
            <a:r>
              <a:rPr lang="en-US" altLang="en-US" sz="1800"/>
              <a:t>x</a:t>
            </a:r>
          </a:p>
        </p:txBody>
      </p:sp>
      <p:sp>
        <p:nvSpPr>
          <p:cNvPr id="42027" name="Text Box 47"/>
          <p:cNvSpPr txBox="1">
            <a:spLocks noChangeArrowheads="1"/>
          </p:cNvSpPr>
          <p:nvPr/>
        </p:nvSpPr>
        <p:spPr bwMode="auto">
          <a:xfrm>
            <a:off x="2979738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l" eaLnBrk="1" hangingPunct="1"/>
            <a:r>
              <a:rPr lang="en-US" altLang="en-US" sz="1800"/>
              <a:t>y</a:t>
            </a:r>
          </a:p>
        </p:txBody>
      </p:sp>
      <p:sp>
        <p:nvSpPr>
          <p:cNvPr id="42028" name="Text Box 48"/>
          <p:cNvSpPr txBox="1">
            <a:spLocks noChangeArrowheads="1"/>
          </p:cNvSpPr>
          <p:nvPr/>
        </p:nvSpPr>
        <p:spPr bwMode="auto">
          <a:xfrm>
            <a:off x="1752600" y="33670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l" eaLnBrk="1" hangingPunct="1"/>
            <a:r>
              <a:rPr lang="en-US" altLang="en-US" sz="1800"/>
              <a:t>z</a:t>
            </a:r>
          </a:p>
        </p:txBody>
      </p:sp>
      <p:sp>
        <p:nvSpPr>
          <p:cNvPr id="42029" name="Line 49"/>
          <p:cNvSpPr>
            <a:spLocks noChangeShapeType="1"/>
          </p:cNvSpPr>
          <p:nvPr/>
        </p:nvSpPr>
        <p:spPr bwMode="auto">
          <a:xfrm>
            <a:off x="1647825" y="3830638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42030" name="Line 51"/>
          <p:cNvSpPr>
            <a:spLocks noChangeShapeType="1"/>
          </p:cNvSpPr>
          <p:nvPr/>
        </p:nvSpPr>
        <p:spPr bwMode="auto">
          <a:xfrm flipH="1">
            <a:off x="3019425" y="4459288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42031" name="Line 52"/>
          <p:cNvSpPr>
            <a:spLocks noChangeShapeType="1"/>
          </p:cNvSpPr>
          <p:nvPr/>
        </p:nvSpPr>
        <p:spPr bwMode="auto">
          <a:xfrm flipH="1">
            <a:off x="3429000" y="5116513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42032" name="Oval 53"/>
          <p:cNvSpPr>
            <a:spLocks noChangeArrowheads="1"/>
          </p:cNvSpPr>
          <p:nvPr/>
        </p:nvSpPr>
        <p:spPr bwMode="auto">
          <a:xfrm>
            <a:off x="5881688" y="40909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42033" name="Oval 54"/>
          <p:cNvSpPr>
            <a:spLocks noChangeArrowheads="1"/>
          </p:cNvSpPr>
          <p:nvPr/>
        </p:nvSpPr>
        <p:spPr bwMode="auto">
          <a:xfrm>
            <a:off x="5424488" y="47767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42034" name="Oval 55"/>
          <p:cNvSpPr>
            <a:spLocks noChangeArrowheads="1"/>
          </p:cNvSpPr>
          <p:nvPr/>
        </p:nvSpPr>
        <p:spPr bwMode="auto">
          <a:xfrm>
            <a:off x="7100888" y="41036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42035" name="Oval 56"/>
          <p:cNvSpPr>
            <a:spLocks noChangeArrowheads="1"/>
          </p:cNvSpPr>
          <p:nvPr/>
        </p:nvSpPr>
        <p:spPr bwMode="auto">
          <a:xfrm>
            <a:off x="6372225" y="47767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42036" name="Oval 57"/>
          <p:cNvSpPr>
            <a:spLocks noChangeArrowheads="1"/>
          </p:cNvSpPr>
          <p:nvPr/>
        </p:nvSpPr>
        <p:spPr bwMode="auto">
          <a:xfrm>
            <a:off x="7304088" y="47767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42037" name="Oval 58"/>
          <p:cNvSpPr>
            <a:spLocks noChangeArrowheads="1"/>
          </p:cNvSpPr>
          <p:nvPr/>
        </p:nvSpPr>
        <p:spPr bwMode="auto">
          <a:xfrm>
            <a:off x="6019800" y="54625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42038" name="Oval 59"/>
          <p:cNvSpPr>
            <a:spLocks noChangeArrowheads="1"/>
          </p:cNvSpPr>
          <p:nvPr/>
        </p:nvSpPr>
        <p:spPr bwMode="auto">
          <a:xfrm>
            <a:off x="6475413" y="34940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42039" name="Rectangle 60"/>
          <p:cNvSpPr>
            <a:spLocks noChangeArrowheads="1"/>
          </p:cNvSpPr>
          <p:nvPr/>
        </p:nvSpPr>
        <p:spPr bwMode="auto">
          <a:xfrm>
            <a:off x="5418138" y="53990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40" name="Rectangle 61"/>
          <p:cNvSpPr>
            <a:spLocks noChangeArrowheads="1"/>
          </p:cNvSpPr>
          <p:nvPr/>
        </p:nvSpPr>
        <p:spPr bwMode="auto">
          <a:xfrm>
            <a:off x="5722938" y="53990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41" name="Rectangle 62"/>
          <p:cNvSpPr>
            <a:spLocks noChangeArrowheads="1"/>
          </p:cNvSpPr>
          <p:nvPr/>
        </p:nvSpPr>
        <p:spPr bwMode="auto">
          <a:xfrm>
            <a:off x="6022975" y="60848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42" name="Rectangle 63"/>
          <p:cNvSpPr>
            <a:spLocks noChangeArrowheads="1"/>
          </p:cNvSpPr>
          <p:nvPr/>
        </p:nvSpPr>
        <p:spPr bwMode="auto">
          <a:xfrm>
            <a:off x="6327775" y="60848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43" name="Rectangle 64"/>
          <p:cNvSpPr>
            <a:spLocks noChangeArrowheads="1"/>
          </p:cNvSpPr>
          <p:nvPr/>
        </p:nvSpPr>
        <p:spPr bwMode="auto">
          <a:xfrm>
            <a:off x="7011988" y="47894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44" name="Rectangle 65"/>
          <p:cNvSpPr>
            <a:spLocks noChangeArrowheads="1"/>
          </p:cNvSpPr>
          <p:nvPr/>
        </p:nvSpPr>
        <p:spPr bwMode="auto">
          <a:xfrm>
            <a:off x="7316788" y="53990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45" name="Rectangle 66"/>
          <p:cNvSpPr>
            <a:spLocks noChangeArrowheads="1"/>
          </p:cNvSpPr>
          <p:nvPr/>
        </p:nvSpPr>
        <p:spPr bwMode="auto">
          <a:xfrm>
            <a:off x="7621588" y="53990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42046" name="AutoShape 67"/>
          <p:cNvCxnSpPr>
            <a:cxnSpLocks noChangeShapeType="1"/>
            <a:stCxn id="42032" idx="4"/>
            <a:endCxn id="42033" idx="0"/>
          </p:cNvCxnSpPr>
          <p:nvPr/>
        </p:nvCxnSpPr>
        <p:spPr bwMode="auto">
          <a:xfrm flipH="1">
            <a:off x="5648325" y="4494213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47" name="AutoShape 68"/>
          <p:cNvCxnSpPr>
            <a:cxnSpLocks noChangeShapeType="1"/>
            <a:stCxn id="42033" idx="4"/>
            <a:endCxn id="42039" idx="0"/>
          </p:cNvCxnSpPr>
          <p:nvPr/>
        </p:nvCxnSpPr>
        <p:spPr bwMode="auto">
          <a:xfrm flipH="1">
            <a:off x="5494338" y="5180013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48" name="AutoShape 69"/>
          <p:cNvCxnSpPr>
            <a:cxnSpLocks noChangeShapeType="1"/>
            <a:stCxn id="42033" idx="4"/>
            <a:endCxn id="42040" idx="0"/>
          </p:cNvCxnSpPr>
          <p:nvPr/>
        </p:nvCxnSpPr>
        <p:spPr bwMode="auto">
          <a:xfrm>
            <a:off x="5648325" y="5180013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49" name="AutoShape 70"/>
          <p:cNvCxnSpPr>
            <a:cxnSpLocks noChangeShapeType="1"/>
            <a:stCxn id="42032" idx="0"/>
            <a:endCxn id="42038" idx="4"/>
          </p:cNvCxnSpPr>
          <p:nvPr/>
        </p:nvCxnSpPr>
        <p:spPr bwMode="auto">
          <a:xfrm flipV="1">
            <a:off x="6105525" y="3897313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0" name="AutoShape 71"/>
          <p:cNvCxnSpPr>
            <a:cxnSpLocks noChangeShapeType="1"/>
            <a:stCxn id="42034" idx="0"/>
            <a:endCxn id="42038" idx="4"/>
          </p:cNvCxnSpPr>
          <p:nvPr/>
        </p:nvCxnSpPr>
        <p:spPr bwMode="auto">
          <a:xfrm flipH="1" flipV="1">
            <a:off x="6699250" y="3897313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1" name="AutoShape 72"/>
          <p:cNvCxnSpPr>
            <a:cxnSpLocks noChangeShapeType="1"/>
            <a:stCxn id="42034" idx="4"/>
            <a:endCxn id="42036" idx="0"/>
          </p:cNvCxnSpPr>
          <p:nvPr/>
        </p:nvCxnSpPr>
        <p:spPr bwMode="auto">
          <a:xfrm>
            <a:off x="7324725" y="4506913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2" name="AutoShape 73"/>
          <p:cNvCxnSpPr>
            <a:cxnSpLocks noChangeShapeType="1"/>
            <a:stCxn id="42035" idx="4"/>
            <a:endCxn id="42037" idx="0"/>
          </p:cNvCxnSpPr>
          <p:nvPr/>
        </p:nvCxnSpPr>
        <p:spPr bwMode="auto">
          <a:xfrm flipH="1">
            <a:off x="6243638" y="5180013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3" name="AutoShape 74"/>
          <p:cNvCxnSpPr>
            <a:cxnSpLocks noChangeShapeType="1"/>
            <a:stCxn id="42037" idx="4"/>
            <a:endCxn id="42041" idx="0"/>
          </p:cNvCxnSpPr>
          <p:nvPr/>
        </p:nvCxnSpPr>
        <p:spPr bwMode="auto">
          <a:xfrm flipH="1">
            <a:off x="6099175" y="586581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4" name="AutoShape 75"/>
          <p:cNvCxnSpPr>
            <a:cxnSpLocks noChangeShapeType="1"/>
            <a:stCxn id="42037" idx="4"/>
            <a:endCxn id="42042" idx="0"/>
          </p:cNvCxnSpPr>
          <p:nvPr/>
        </p:nvCxnSpPr>
        <p:spPr bwMode="auto">
          <a:xfrm>
            <a:off x="6243638" y="586581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5" name="AutoShape 76"/>
          <p:cNvCxnSpPr>
            <a:cxnSpLocks noChangeShapeType="1"/>
            <a:stCxn id="42035" idx="4"/>
            <a:endCxn id="42060" idx="0"/>
          </p:cNvCxnSpPr>
          <p:nvPr/>
        </p:nvCxnSpPr>
        <p:spPr bwMode="auto">
          <a:xfrm>
            <a:off x="6596063" y="5180013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6" name="AutoShape 77"/>
          <p:cNvCxnSpPr>
            <a:cxnSpLocks noChangeShapeType="1"/>
            <a:stCxn id="42034" idx="4"/>
            <a:endCxn id="42043" idx="0"/>
          </p:cNvCxnSpPr>
          <p:nvPr/>
        </p:nvCxnSpPr>
        <p:spPr bwMode="auto">
          <a:xfrm flipH="1">
            <a:off x="7088188" y="4506913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7" name="AutoShape 78"/>
          <p:cNvCxnSpPr>
            <a:cxnSpLocks noChangeShapeType="1"/>
            <a:stCxn id="42035" idx="0"/>
            <a:endCxn id="42032" idx="4"/>
          </p:cNvCxnSpPr>
          <p:nvPr/>
        </p:nvCxnSpPr>
        <p:spPr bwMode="auto">
          <a:xfrm flipH="1" flipV="1">
            <a:off x="6105525" y="4494213"/>
            <a:ext cx="490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8" name="AutoShape 79"/>
          <p:cNvCxnSpPr>
            <a:cxnSpLocks noChangeShapeType="1"/>
            <a:stCxn id="42036" idx="4"/>
            <a:endCxn id="42044" idx="0"/>
          </p:cNvCxnSpPr>
          <p:nvPr/>
        </p:nvCxnSpPr>
        <p:spPr bwMode="auto">
          <a:xfrm flipH="1">
            <a:off x="7392988" y="5180013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9" name="AutoShape 80"/>
          <p:cNvCxnSpPr>
            <a:cxnSpLocks noChangeShapeType="1"/>
            <a:stCxn id="42036" idx="4"/>
            <a:endCxn id="42045" idx="0"/>
          </p:cNvCxnSpPr>
          <p:nvPr/>
        </p:nvCxnSpPr>
        <p:spPr bwMode="auto">
          <a:xfrm>
            <a:off x="7527925" y="5180013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60" name="Oval 81"/>
          <p:cNvSpPr>
            <a:spLocks noChangeArrowheads="1"/>
          </p:cNvSpPr>
          <p:nvPr/>
        </p:nvSpPr>
        <p:spPr bwMode="auto">
          <a:xfrm>
            <a:off x="6569075" y="5462588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42061" name="Rectangle 82"/>
          <p:cNvSpPr>
            <a:spLocks noChangeArrowheads="1"/>
          </p:cNvSpPr>
          <p:nvPr/>
        </p:nvSpPr>
        <p:spPr bwMode="auto">
          <a:xfrm>
            <a:off x="6572250" y="60848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062" name="Rectangle 83"/>
          <p:cNvSpPr>
            <a:spLocks noChangeArrowheads="1"/>
          </p:cNvSpPr>
          <p:nvPr/>
        </p:nvSpPr>
        <p:spPr bwMode="auto">
          <a:xfrm>
            <a:off x="6877050" y="608488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42063" name="AutoShape 84"/>
          <p:cNvCxnSpPr>
            <a:cxnSpLocks noChangeShapeType="1"/>
            <a:stCxn id="42060" idx="4"/>
            <a:endCxn id="42061" idx="0"/>
          </p:cNvCxnSpPr>
          <p:nvPr/>
        </p:nvCxnSpPr>
        <p:spPr bwMode="auto">
          <a:xfrm flipH="1">
            <a:off x="6648450" y="5865813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64" name="AutoShape 85"/>
          <p:cNvCxnSpPr>
            <a:cxnSpLocks noChangeShapeType="1"/>
            <a:stCxn id="42060" idx="4"/>
            <a:endCxn id="42062" idx="0"/>
          </p:cNvCxnSpPr>
          <p:nvPr/>
        </p:nvCxnSpPr>
        <p:spPr bwMode="auto">
          <a:xfrm>
            <a:off x="6792913" y="5865813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7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Rebalancing after a Removal</a:t>
            </a:r>
          </a:p>
        </p:txBody>
      </p:sp>
      <p:sp>
        <p:nvSpPr>
          <p:cNvPr id="42066" name="Rectangle 8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Let </a:t>
            </a:r>
            <a:r>
              <a:rPr lang="en-US" altLang="en-US" i="1">
                <a:latin typeface="Arial" charset="0"/>
                <a:ea typeface="MS PGothic" charset="-128"/>
              </a:rPr>
              <a:t>z</a:t>
            </a:r>
            <a:r>
              <a:rPr lang="en-US" altLang="en-US">
                <a:latin typeface="Arial" charset="0"/>
                <a:ea typeface="MS PGothic" charset="-128"/>
              </a:rPr>
              <a:t> be the first unbalanced node encountered while traveling up the tree from </a:t>
            </a:r>
            <a:r>
              <a:rPr lang="en-US" altLang="en-US" i="1">
                <a:latin typeface="Arial" charset="0"/>
                <a:ea typeface="MS PGothic" charset="-128"/>
              </a:rPr>
              <a:t>w</a:t>
            </a:r>
            <a:r>
              <a:rPr lang="en-US" altLang="en-US">
                <a:latin typeface="Arial" charset="0"/>
                <a:ea typeface="MS PGothic" charset="-128"/>
              </a:rPr>
              <a:t>, </a:t>
            </a:r>
          </a:p>
          <a:p>
            <a:pPr lvl="1" eaLnBrk="1" hangingPunct="1"/>
            <a:r>
              <a:rPr lang="en-US" altLang="en-US">
                <a:latin typeface="Arial" charset="0"/>
                <a:ea typeface="MS PGothic" charset="-128"/>
              </a:rPr>
              <a:t>Also, let </a:t>
            </a:r>
            <a:r>
              <a:rPr lang="en-US" altLang="en-US" i="1">
                <a:latin typeface="Arial" charset="0"/>
                <a:ea typeface="MS PGothic" charset="-128"/>
              </a:rPr>
              <a:t>y</a:t>
            </a:r>
            <a:r>
              <a:rPr lang="en-US" altLang="en-US">
                <a:latin typeface="Arial" charset="0"/>
                <a:ea typeface="MS PGothic" charset="-128"/>
              </a:rPr>
              <a:t> be the child of </a:t>
            </a:r>
            <a:r>
              <a:rPr lang="en-US" altLang="en-US" i="1">
                <a:latin typeface="Arial" charset="0"/>
                <a:ea typeface="MS PGothic" charset="-128"/>
              </a:rPr>
              <a:t>z</a:t>
            </a:r>
            <a:r>
              <a:rPr lang="en-US" altLang="en-US">
                <a:latin typeface="Arial" charset="0"/>
                <a:ea typeface="MS PGothic" charset="-128"/>
              </a:rPr>
              <a:t> with the larger height, and let </a:t>
            </a:r>
            <a:r>
              <a:rPr lang="en-US" altLang="en-US" i="1">
                <a:latin typeface="Arial" charset="0"/>
                <a:ea typeface="MS PGothic" charset="-128"/>
              </a:rPr>
              <a:t>x</a:t>
            </a:r>
            <a:r>
              <a:rPr lang="en-US" altLang="en-US">
                <a:latin typeface="Arial" charset="0"/>
                <a:ea typeface="MS PGothic" charset="-128"/>
              </a:rPr>
              <a:t> be the child of </a:t>
            </a:r>
            <a:r>
              <a:rPr lang="en-US" altLang="en-US" i="1">
                <a:latin typeface="Arial" charset="0"/>
                <a:ea typeface="MS PGothic" charset="-128"/>
              </a:rPr>
              <a:t>y</a:t>
            </a:r>
            <a:r>
              <a:rPr lang="en-US" altLang="en-US">
                <a:latin typeface="Arial" charset="0"/>
                <a:ea typeface="MS PGothic" charset="-128"/>
              </a:rPr>
              <a:t> with the larger height.</a:t>
            </a:r>
          </a:p>
          <a:p>
            <a:pPr lvl="1" eaLnBrk="1" hangingPunct="1"/>
            <a:r>
              <a:rPr lang="en-US" altLang="en-US">
                <a:latin typeface="Arial" charset="0"/>
                <a:ea typeface="MS PGothic" charset="-128"/>
              </a:rPr>
              <a:t>We perform </a:t>
            </a:r>
            <a:r>
              <a:rPr lang="en-US" altLang="en-US" b="1">
                <a:latin typeface="Arial" charset="0"/>
                <a:ea typeface="MS PGothic" charset="-128"/>
              </a:rPr>
              <a:t>restructure(x) </a:t>
            </a:r>
            <a:r>
              <a:rPr lang="en-US" altLang="en-US">
                <a:latin typeface="Arial" charset="0"/>
                <a:ea typeface="MS PGothic" charset="-128"/>
              </a:rPr>
              <a:t>to restore balance at </a:t>
            </a:r>
            <a:r>
              <a:rPr lang="en-US" altLang="en-US" i="1">
                <a:latin typeface="Arial" charset="0"/>
                <a:ea typeface="MS PGothic" charset="-128"/>
              </a:rPr>
              <a:t>z</a:t>
            </a:r>
            <a:r>
              <a:rPr lang="en-US" altLang="en-US">
                <a:latin typeface="Arial" charset="0"/>
                <a:ea typeface="MS PGothic" charset="-128"/>
              </a:rPr>
              <a:t>.</a:t>
            </a:r>
          </a:p>
        </p:txBody>
      </p:sp>
      <p:sp>
        <p:nvSpPr>
          <p:cNvPr id="42067" name="Line 90"/>
          <p:cNvSpPr>
            <a:spLocks noChangeShapeType="1"/>
          </p:cNvSpPr>
          <p:nvPr/>
        </p:nvSpPr>
        <p:spPr bwMode="auto">
          <a:xfrm flipV="1">
            <a:off x="4030663" y="4179888"/>
            <a:ext cx="846137" cy="111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5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val 49"/>
          <p:cNvSpPr>
            <a:spLocks noChangeArrowheads="1"/>
          </p:cNvSpPr>
          <p:nvPr/>
        </p:nvSpPr>
        <p:spPr bwMode="auto">
          <a:xfrm>
            <a:off x="3435350" y="3263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43010" name="Oval 50"/>
          <p:cNvSpPr>
            <a:spLocks noChangeArrowheads="1"/>
          </p:cNvSpPr>
          <p:nvPr/>
        </p:nvSpPr>
        <p:spPr bwMode="auto">
          <a:xfrm>
            <a:off x="2978150" y="3949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43011" name="Oval 51"/>
          <p:cNvSpPr>
            <a:spLocks noChangeArrowheads="1"/>
          </p:cNvSpPr>
          <p:nvPr/>
        </p:nvSpPr>
        <p:spPr bwMode="auto">
          <a:xfrm>
            <a:off x="4654550" y="3276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43012" name="Oval 52"/>
          <p:cNvSpPr>
            <a:spLocks noChangeArrowheads="1"/>
          </p:cNvSpPr>
          <p:nvPr/>
        </p:nvSpPr>
        <p:spPr bwMode="auto">
          <a:xfrm>
            <a:off x="3925888" y="3949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43013" name="Oval 53"/>
          <p:cNvSpPr>
            <a:spLocks noChangeArrowheads="1"/>
          </p:cNvSpPr>
          <p:nvPr/>
        </p:nvSpPr>
        <p:spPr bwMode="auto">
          <a:xfrm>
            <a:off x="4857750" y="3949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43014" name="Oval 54"/>
          <p:cNvSpPr>
            <a:spLocks noChangeArrowheads="1"/>
          </p:cNvSpPr>
          <p:nvPr/>
        </p:nvSpPr>
        <p:spPr bwMode="auto">
          <a:xfrm>
            <a:off x="3573463" y="4635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43015" name="Oval 55"/>
          <p:cNvSpPr>
            <a:spLocks noChangeArrowheads="1"/>
          </p:cNvSpPr>
          <p:nvPr/>
        </p:nvSpPr>
        <p:spPr bwMode="auto">
          <a:xfrm>
            <a:off x="4029075" y="2667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43016" name="Rectangle 56"/>
          <p:cNvSpPr>
            <a:spLocks noChangeArrowheads="1"/>
          </p:cNvSpPr>
          <p:nvPr/>
        </p:nvSpPr>
        <p:spPr bwMode="auto">
          <a:xfrm>
            <a:off x="2971800" y="4572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7" name="Rectangle 57"/>
          <p:cNvSpPr>
            <a:spLocks noChangeArrowheads="1"/>
          </p:cNvSpPr>
          <p:nvPr/>
        </p:nvSpPr>
        <p:spPr bwMode="auto">
          <a:xfrm>
            <a:off x="3276600" y="4572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8" name="Rectangle 58"/>
          <p:cNvSpPr>
            <a:spLocks noChangeArrowheads="1"/>
          </p:cNvSpPr>
          <p:nvPr/>
        </p:nvSpPr>
        <p:spPr bwMode="auto">
          <a:xfrm>
            <a:off x="3576638" y="5257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9" name="Rectangle 59"/>
          <p:cNvSpPr>
            <a:spLocks noChangeArrowheads="1"/>
          </p:cNvSpPr>
          <p:nvPr/>
        </p:nvSpPr>
        <p:spPr bwMode="auto">
          <a:xfrm>
            <a:off x="3881438" y="5257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0" name="Rectangle 60"/>
          <p:cNvSpPr>
            <a:spLocks noChangeArrowheads="1"/>
          </p:cNvSpPr>
          <p:nvPr/>
        </p:nvSpPr>
        <p:spPr bwMode="auto">
          <a:xfrm>
            <a:off x="4565650" y="3962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1" name="Rectangle 61"/>
          <p:cNvSpPr>
            <a:spLocks noChangeArrowheads="1"/>
          </p:cNvSpPr>
          <p:nvPr/>
        </p:nvSpPr>
        <p:spPr bwMode="auto">
          <a:xfrm>
            <a:off x="4870450" y="4572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2" name="Rectangle 62"/>
          <p:cNvSpPr>
            <a:spLocks noChangeArrowheads="1"/>
          </p:cNvSpPr>
          <p:nvPr/>
        </p:nvSpPr>
        <p:spPr bwMode="auto">
          <a:xfrm>
            <a:off x="5175250" y="4572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43023" name="AutoShape 63"/>
          <p:cNvCxnSpPr>
            <a:cxnSpLocks noChangeShapeType="1"/>
            <a:stCxn id="43009" idx="4"/>
            <a:endCxn id="43010" idx="0"/>
          </p:cNvCxnSpPr>
          <p:nvPr/>
        </p:nvCxnSpPr>
        <p:spPr bwMode="auto">
          <a:xfrm flipH="1">
            <a:off x="3201988" y="3667125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64"/>
          <p:cNvCxnSpPr>
            <a:cxnSpLocks noChangeShapeType="1"/>
            <a:stCxn id="43010" idx="4"/>
            <a:endCxn id="43016" idx="0"/>
          </p:cNvCxnSpPr>
          <p:nvPr/>
        </p:nvCxnSpPr>
        <p:spPr bwMode="auto">
          <a:xfrm flipH="1">
            <a:off x="3048000" y="4352925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65"/>
          <p:cNvCxnSpPr>
            <a:cxnSpLocks noChangeShapeType="1"/>
            <a:stCxn id="43010" idx="4"/>
            <a:endCxn id="43017" idx="0"/>
          </p:cNvCxnSpPr>
          <p:nvPr/>
        </p:nvCxnSpPr>
        <p:spPr bwMode="auto">
          <a:xfrm>
            <a:off x="3201988" y="4352925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66"/>
          <p:cNvCxnSpPr>
            <a:cxnSpLocks noChangeShapeType="1"/>
            <a:stCxn id="43009" idx="0"/>
            <a:endCxn id="43015" idx="4"/>
          </p:cNvCxnSpPr>
          <p:nvPr/>
        </p:nvCxnSpPr>
        <p:spPr bwMode="auto">
          <a:xfrm flipV="1">
            <a:off x="3659188" y="3070225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67"/>
          <p:cNvCxnSpPr>
            <a:cxnSpLocks noChangeShapeType="1"/>
            <a:stCxn id="43011" idx="0"/>
            <a:endCxn id="43015" idx="4"/>
          </p:cNvCxnSpPr>
          <p:nvPr/>
        </p:nvCxnSpPr>
        <p:spPr bwMode="auto">
          <a:xfrm flipH="1" flipV="1">
            <a:off x="4252913" y="3070225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68"/>
          <p:cNvCxnSpPr>
            <a:cxnSpLocks noChangeShapeType="1"/>
            <a:stCxn id="43011" idx="4"/>
            <a:endCxn id="43013" idx="0"/>
          </p:cNvCxnSpPr>
          <p:nvPr/>
        </p:nvCxnSpPr>
        <p:spPr bwMode="auto">
          <a:xfrm>
            <a:off x="4878388" y="36798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69"/>
          <p:cNvCxnSpPr>
            <a:cxnSpLocks noChangeShapeType="1"/>
            <a:stCxn id="43012" idx="4"/>
            <a:endCxn id="43014" idx="0"/>
          </p:cNvCxnSpPr>
          <p:nvPr/>
        </p:nvCxnSpPr>
        <p:spPr bwMode="auto">
          <a:xfrm flipH="1">
            <a:off x="3797300" y="43529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70"/>
          <p:cNvCxnSpPr>
            <a:cxnSpLocks noChangeShapeType="1"/>
            <a:stCxn id="43014" idx="4"/>
            <a:endCxn id="43018" idx="0"/>
          </p:cNvCxnSpPr>
          <p:nvPr/>
        </p:nvCxnSpPr>
        <p:spPr bwMode="auto">
          <a:xfrm flipH="1">
            <a:off x="3652838" y="50387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71"/>
          <p:cNvCxnSpPr>
            <a:cxnSpLocks noChangeShapeType="1"/>
            <a:stCxn id="43014" idx="4"/>
            <a:endCxn id="43019" idx="0"/>
          </p:cNvCxnSpPr>
          <p:nvPr/>
        </p:nvCxnSpPr>
        <p:spPr bwMode="auto">
          <a:xfrm>
            <a:off x="3797300" y="50387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72"/>
          <p:cNvCxnSpPr>
            <a:cxnSpLocks noChangeShapeType="1"/>
            <a:stCxn id="43012" idx="4"/>
            <a:endCxn id="43037" idx="0"/>
          </p:cNvCxnSpPr>
          <p:nvPr/>
        </p:nvCxnSpPr>
        <p:spPr bwMode="auto">
          <a:xfrm>
            <a:off x="4149725" y="43529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73"/>
          <p:cNvCxnSpPr>
            <a:cxnSpLocks noChangeShapeType="1"/>
            <a:stCxn id="43011" idx="4"/>
            <a:endCxn id="43020" idx="0"/>
          </p:cNvCxnSpPr>
          <p:nvPr/>
        </p:nvCxnSpPr>
        <p:spPr bwMode="auto">
          <a:xfrm flipH="1">
            <a:off x="4641850" y="36798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AutoShape 74"/>
          <p:cNvCxnSpPr>
            <a:cxnSpLocks noChangeShapeType="1"/>
            <a:stCxn id="43012" idx="0"/>
            <a:endCxn id="43009" idx="4"/>
          </p:cNvCxnSpPr>
          <p:nvPr/>
        </p:nvCxnSpPr>
        <p:spPr bwMode="auto">
          <a:xfrm flipH="1" flipV="1">
            <a:off x="3659188" y="3667125"/>
            <a:ext cx="490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5" name="AutoShape 75"/>
          <p:cNvCxnSpPr>
            <a:cxnSpLocks noChangeShapeType="1"/>
            <a:stCxn id="43013" idx="4"/>
            <a:endCxn id="43021" idx="0"/>
          </p:cNvCxnSpPr>
          <p:nvPr/>
        </p:nvCxnSpPr>
        <p:spPr bwMode="auto">
          <a:xfrm flipH="1">
            <a:off x="4946650" y="43529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6" name="AutoShape 76"/>
          <p:cNvCxnSpPr>
            <a:cxnSpLocks noChangeShapeType="1"/>
            <a:stCxn id="43013" idx="4"/>
            <a:endCxn id="43022" idx="0"/>
          </p:cNvCxnSpPr>
          <p:nvPr/>
        </p:nvCxnSpPr>
        <p:spPr bwMode="auto">
          <a:xfrm>
            <a:off x="5081588" y="43529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7" name="Oval 77"/>
          <p:cNvSpPr>
            <a:spLocks noChangeArrowheads="1"/>
          </p:cNvSpPr>
          <p:nvPr/>
        </p:nvSpPr>
        <p:spPr bwMode="auto">
          <a:xfrm>
            <a:off x="4122738" y="4635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43038" name="Rectangle 78"/>
          <p:cNvSpPr>
            <a:spLocks noChangeArrowheads="1"/>
          </p:cNvSpPr>
          <p:nvPr/>
        </p:nvSpPr>
        <p:spPr bwMode="auto">
          <a:xfrm>
            <a:off x="4125913" y="5257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39" name="Rectangle 79"/>
          <p:cNvSpPr>
            <a:spLocks noChangeArrowheads="1"/>
          </p:cNvSpPr>
          <p:nvPr/>
        </p:nvSpPr>
        <p:spPr bwMode="auto">
          <a:xfrm>
            <a:off x="4430713" y="5257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43040" name="AutoShape 80"/>
          <p:cNvCxnSpPr>
            <a:cxnSpLocks noChangeShapeType="1"/>
            <a:stCxn id="43037" idx="4"/>
            <a:endCxn id="43038" idx="0"/>
          </p:cNvCxnSpPr>
          <p:nvPr/>
        </p:nvCxnSpPr>
        <p:spPr bwMode="auto">
          <a:xfrm flipH="1">
            <a:off x="4202113" y="50387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1" name="AutoShape 81"/>
          <p:cNvCxnSpPr>
            <a:cxnSpLocks noChangeShapeType="1"/>
            <a:stCxn id="43037" idx="4"/>
            <a:endCxn id="43039" idx="0"/>
          </p:cNvCxnSpPr>
          <p:nvPr/>
        </p:nvCxnSpPr>
        <p:spPr bwMode="auto">
          <a:xfrm>
            <a:off x="4346575" y="50387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4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Rebalancing after a Removal</a:t>
            </a:r>
          </a:p>
        </p:txBody>
      </p:sp>
      <p:sp>
        <p:nvSpPr>
          <p:cNvPr id="30755" name="Rectangle 8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charset="0"/>
                <a:ea typeface="MS PGothic" charset="-128"/>
              </a:rPr>
              <a:t>As this restructuring may upset the balance of another node higher in the tree, we must </a:t>
            </a:r>
            <a:r>
              <a:rPr lang="en-US" altLang="en-US" b="1" dirty="0">
                <a:latin typeface="Arial" charset="0"/>
                <a:ea typeface="MS PGothic" charset="-128"/>
              </a:rPr>
              <a:t>continue checking for balance</a:t>
            </a:r>
            <a:r>
              <a:rPr lang="en-US" altLang="en-US" dirty="0">
                <a:latin typeface="Arial" charset="0"/>
                <a:ea typeface="MS PGothic" charset="-128"/>
              </a:rPr>
              <a:t> until the root of T is reached…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charset="0"/>
                <a:ea typeface="MS PGothic" charset="-128"/>
              </a:rPr>
              <a:t>In this case, 62 is the root, so we have balanced the tree!</a:t>
            </a:r>
          </a:p>
        </p:txBody>
      </p:sp>
    </p:spTree>
    <p:extLst>
      <p:ext uri="{BB962C8B-B14F-4D97-AF65-F5344CB8AC3E}">
        <p14:creationId xmlns:p14="http://schemas.microsoft.com/office/powerpoint/2010/main" val="20567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Exam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457200"/>
            <a:ext cx="3600400" cy="6019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Assume </a:t>
            </a:r>
            <a:r>
              <a:rPr lang="en-US" dirty="0"/>
              <a:t>that the tree in Figure 1 is an </a:t>
            </a:r>
            <a:r>
              <a:rPr lang="en-US" b="1" dirty="0"/>
              <a:t>AVL Tree</a:t>
            </a:r>
            <a:r>
              <a:rPr lang="en-US" dirty="0"/>
              <a:t>. Draw the state of the tree after performing the following operations. In your answer, you should show the tree’s state after each operation, and indicate any restructuring that is required.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Insert 20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Insert 29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Remove 3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Remove 20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Insert 12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avl_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4000"/>
            <a:ext cx="5112568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5392" y="5435600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Interactive AVL Tree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Helvetica Neue" charset="0"/>
                <a:ea typeface="MS PGothic" charset="-128"/>
                <a:hlinkClick r:id="rId2"/>
              </a:rPr>
              <a:t>https://</a:t>
            </a:r>
            <a:r>
              <a:rPr lang="en-US" altLang="en-US" sz="2000" dirty="0" smtClean="0">
                <a:latin typeface="Helvetica Neue" charset="0"/>
                <a:ea typeface="MS PGothic" charset="-128"/>
                <a:hlinkClick r:id="rId2"/>
              </a:rPr>
              <a:t>visualgo.net/bst</a:t>
            </a:r>
            <a:endParaRPr lang="en-US" altLang="en-US" sz="2000" dirty="0" smtClean="0">
              <a:latin typeface="Helvetica Neue" charset="0"/>
              <a:ea typeface="MS PGothic" charset="-128"/>
            </a:endParaRPr>
          </a:p>
          <a:p>
            <a:pPr eaLnBrk="1" hangingPunct="1"/>
            <a:endParaRPr lang="en-US" altLang="en-US" sz="2000" dirty="0" smtClean="0">
              <a:latin typeface="Helvetica Neue" charset="0"/>
              <a:ea typeface="MS PGothic" charset="-128"/>
              <a:sym typeface="Wingdings" charset="2"/>
            </a:endParaRPr>
          </a:p>
          <a:p>
            <a:pPr eaLnBrk="1" hangingPunct="1"/>
            <a:r>
              <a:rPr lang="en-US" altLang="en-US" sz="2000" dirty="0" smtClean="0">
                <a:latin typeface="Helvetica Neue" charset="0"/>
                <a:ea typeface="MS PGothic" charset="-128"/>
                <a:sym typeface="Wingdings" charset="2"/>
              </a:rPr>
              <a:t>The option at the top allows you to </a:t>
            </a:r>
            <a:r>
              <a:rPr lang="en-US" altLang="en-US" sz="2000" smtClean="0">
                <a:latin typeface="Helvetica Neue" charset="0"/>
                <a:ea typeface="MS PGothic" charset="-128"/>
                <a:sym typeface="Wingdings" charset="2"/>
              </a:rPr>
              <a:t>switch between a Binary Search Tree and an AVL Tree.</a:t>
            </a:r>
            <a:endParaRPr lang="en-US" altLang="en-US" sz="2000" dirty="0" smtClean="0">
              <a:latin typeface="Helvetica Neue" charset="0"/>
              <a:ea typeface="MS PGothic" charset="-128"/>
              <a:sym typeface="Wingdings" charset="2"/>
            </a:endParaRPr>
          </a:p>
          <a:p>
            <a:pPr eaLnBrk="1" hangingPunct="1"/>
            <a:endParaRPr lang="en-US" altLang="en-US" sz="2000" dirty="0" smtClean="0">
              <a:latin typeface="Helvetica Neue" charset="0"/>
              <a:ea typeface="MS PGothic" charset="-128"/>
              <a:sym typeface="Wingdings" charset="2"/>
            </a:endParaRPr>
          </a:p>
          <a:p>
            <a:pPr eaLnBrk="1" hangingPunct="1"/>
            <a:r>
              <a:rPr lang="en-US" altLang="en-US" sz="2000" dirty="0" smtClean="0">
                <a:latin typeface="Helvetica Neue" charset="0"/>
                <a:ea typeface="MS PGothic" charset="-128"/>
                <a:sym typeface="Wingdings" charset="2"/>
              </a:rPr>
              <a:t>This is slightly </a:t>
            </a:r>
            <a:r>
              <a:rPr lang="en-US" altLang="en-US" sz="2000" dirty="0">
                <a:latin typeface="Helvetica Neue" charset="0"/>
                <a:ea typeface="MS PGothic" charset="-128"/>
                <a:sym typeface="Wingdings" charset="2"/>
              </a:rPr>
              <a:t>different </a:t>
            </a:r>
            <a:r>
              <a:rPr lang="en-US" altLang="en-US" sz="2000" dirty="0" smtClean="0">
                <a:latin typeface="Helvetica Neue" charset="0"/>
                <a:ea typeface="MS PGothic" charset="-128"/>
                <a:sym typeface="Wingdings" charset="2"/>
              </a:rPr>
              <a:t>to what we have seen in class in </a:t>
            </a:r>
            <a:r>
              <a:rPr lang="en-US" altLang="en-US" sz="2000" dirty="0">
                <a:latin typeface="Helvetica Neue" charset="0"/>
                <a:ea typeface="MS PGothic" charset="-128"/>
                <a:sym typeface="Wingdings" charset="2"/>
              </a:rPr>
              <a:t>that it does not show empty external nodes in the tree.</a:t>
            </a:r>
            <a:endParaRPr lang="en-US" altLang="en-US" sz="2000" dirty="0">
              <a:latin typeface="Helvetica Neue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5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324350" cy="5256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charset="0"/>
                <a:ea typeface="MS PGothic" charset="-128"/>
              </a:rPr>
              <a:t>AVL trees are binary search  trees.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charset="0"/>
                <a:ea typeface="MS PGothic" charset="-128"/>
              </a:rPr>
              <a:t>Insertion is the same as in a binary search tree.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charset="0"/>
                <a:ea typeface="MS PGothic" charset="-128"/>
              </a:rPr>
              <a:t>We simply locate the relevant external node and expand it.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charset="0"/>
                <a:ea typeface="MS PGothic" charset="-128"/>
              </a:rPr>
              <a:t>Because AVL trees are balanced: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Arial" charset="0"/>
                <a:ea typeface="MS PGothic" charset="-128"/>
              </a:rPr>
              <a:t>The expected performance of this operation is O(log n)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charset="0"/>
                <a:ea typeface="MS PGothic" charset="-128"/>
              </a:rPr>
              <a:t>Example: Add 62 to this tree…</a:t>
            </a: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6292850" y="1828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549275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715010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57023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667385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18440" name="Oval 9"/>
          <p:cNvSpPr>
            <a:spLocks noChangeArrowheads="1"/>
          </p:cNvSpPr>
          <p:nvPr/>
        </p:nvSpPr>
        <p:spPr bwMode="auto">
          <a:xfrm>
            <a:off x="76835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6321425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5410200" y="3060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5715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60198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63246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66294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76962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8001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8449" name="AutoShape 18"/>
          <p:cNvCxnSpPr>
            <a:cxnSpLocks noChangeShapeType="1"/>
            <a:stCxn id="18435" idx="4"/>
            <a:endCxn id="18436" idx="0"/>
          </p:cNvCxnSpPr>
          <p:nvPr/>
        </p:nvCxnSpPr>
        <p:spPr bwMode="auto">
          <a:xfrm flipH="1">
            <a:off x="5716588" y="22320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9"/>
          <p:cNvCxnSpPr>
            <a:cxnSpLocks noChangeShapeType="1"/>
            <a:stCxn id="18436" idx="4"/>
            <a:endCxn id="18442" idx="0"/>
          </p:cNvCxnSpPr>
          <p:nvPr/>
        </p:nvCxnSpPr>
        <p:spPr bwMode="auto">
          <a:xfrm flipH="1">
            <a:off x="5486400" y="28416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20"/>
          <p:cNvCxnSpPr>
            <a:cxnSpLocks noChangeShapeType="1"/>
            <a:stCxn id="18436" idx="4"/>
            <a:endCxn id="18438" idx="0"/>
          </p:cNvCxnSpPr>
          <p:nvPr/>
        </p:nvCxnSpPr>
        <p:spPr bwMode="auto">
          <a:xfrm>
            <a:off x="5716588" y="28416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1"/>
          <p:cNvCxnSpPr>
            <a:cxnSpLocks noChangeShapeType="1"/>
            <a:stCxn id="18435" idx="4"/>
            <a:endCxn id="18437" idx="0"/>
          </p:cNvCxnSpPr>
          <p:nvPr/>
        </p:nvCxnSpPr>
        <p:spPr bwMode="auto">
          <a:xfrm>
            <a:off x="6516688" y="22320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2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 flipH="1">
            <a:off x="6897688" y="28416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3"/>
          <p:cNvCxnSpPr>
            <a:cxnSpLocks noChangeShapeType="1"/>
            <a:stCxn id="18437" idx="4"/>
            <a:endCxn id="18440" idx="0"/>
          </p:cNvCxnSpPr>
          <p:nvPr/>
        </p:nvCxnSpPr>
        <p:spPr bwMode="auto">
          <a:xfrm>
            <a:off x="7373938" y="28416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24"/>
          <p:cNvCxnSpPr>
            <a:cxnSpLocks noChangeShapeType="1"/>
            <a:stCxn id="18439" idx="4"/>
            <a:endCxn id="18441" idx="0"/>
          </p:cNvCxnSpPr>
          <p:nvPr/>
        </p:nvCxnSpPr>
        <p:spPr bwMode="auto">
          <a:xfrm flipH="1">
            <a:off x="6545263" y="35274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5"/>
          <p:cNvCxnSpPr>
            <a:cxnSpLocks noChangeShapeType="1"/>
            <a:stCxn id="18438" idx="4"/>
            <a:endCxn id="18443" idx="0"/>
          </p:cNvCxnSpPr>
          <p:nvPr/>
        </p:nvCxnSpPr>
        <p:spPr bwMode="auto">
          <a:xfrm flipH="1">
            <a:off x="57912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26"/>
          <p:cNvCxnSpPr>
            <a:cxnSpLocks noChangeShapeType="1"/>
            <a:stCxn id="18438" idx="4"/>
            <a:endCxn id="18444" idx="0"/>
          </p:cNvCxnSpPr>
          <p:nvPr/>
        </p:nvCxnSpPr>
        <p:spPr bwMode="auto">
          <a:xfrm>
            <a:off x="59261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7"/>
          <p:cNvCxnSpPr>
            <a:cxnSpLocks noChangeShapeType="1"/>
            <a:stCxn id="18441" idx="4"/>
            <a:endCxn id="18445" idx="0"/>
          </p:cNvCxnSpPr>
          <p:nvPr/>
        </p:nvCxnSpPr>
        <p:spPr bwMode="auto">
          <a:xfrm flipH="1">
            <a:off x="6400800" y="42132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8"/>
          <p:cNvCxnSpPr>
            <a:cxnSpLocks noChangeShapeType="1"/>
            <a:stCxn id="18441" idx="4"/>
            <a:endCxn id="18446" idx="0"/>
          </p:cNvCxnSpPr>
          <p:nvPr/>
        </p:nvCxnSpPr>
        <p:spPr bwMode="auto">
          <a:xfrm>
            <a:off x="6545263" y="42132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9"/>
          <p:cNvCxnSpPr>
            <a:cxnSpLocks noChangeShapeType="1"/>
            <a:stCxn id="18439" idx="4"/>
          </p:cNvCxnSpPr>
          <p:nvPr/>
        </p:nvCxnSpPr>
        <p:spPr bwMode="auto">
          <a:xfrm>
            <a:off x="6897688" y="35274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30"/>
          <p:cNvCxnSpPr>
            <a:cxnSpLocks noChangeShapeType="1"/>
            <a:stCxn id="18440" idx="4"/>
            <a:endCxn id="18447" idx="0"/>
          </p:cNvCxnSpPr>
          <p:nvPr/>
        </p:nvCxnSpPr>
        <p:spPr bwMode="auto">
          <a:xfrm flipH="1">
            <a:off x="77724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31"/>
          <p:cNvCxnSpPr>
            <a:cxnSpLocks noChangeShapeType="1"/>
            <a:stCxn id="18440" idx="4"/>
            <a:endCxn id="18448" idx="0"/>
          </p:cNvCxnSpPr>
          <p:nvPr/>
        </p:nvCxnSpPr>
        <p:spPr bwMode="auto">
          <a:xfrm>
            <a:off x="79073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Rectangle 34"/>
          <p:cNvSpPr>
            <a:spLocks noChangeArrowheads="1"/>
          </p:cNvSpPr>
          <p:nvPr/>
        </p:nvSpPr>
        <p:spPr bwMode="auto">
          <a:xfrm>
            <a:off x="7239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249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7170" name="Rectangle 32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324350" cy="5256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charset="0"/>
                <a:ea typeface="MS PGothic" charset="-128"/>
              </a:rPr>
              <a:t>AVL trees are binary search trees.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charset="0"/>
                <a:ea typeface="MS PGothic" charset="-128"/>
              </a:rPr>
              <a:t>Insertion is the same as in a binary search tree.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charset="0"/>
                <a:ea typeface="MS PGothic" charset="-128"/>
              </a:rPr>
              <a:t>We simply locate the relevant external node and expand it.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charset="0"/>
                <a:ea typeface="MS PGothic" charset="-128"/>
              </a:rPr>
              <a:t>Because AVL trees are balanced: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latin typeface="Arial" charset="0"/>
                <a:ea typeface="MS PGothic" charset="-128"/>
              </a:rPr>
              <a:t>The expected performance of this operation is O(log n)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Arial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charset="0"/>
                <a:ea typeface="MS PGothic" charset="-128"/>
              </a:rPr>
              <a:t>Example: Add 62 to this tree…</a:t>
            </a:r>
          </a:p>
        </p:txBody>
      </p:sp>
      <p:sp>
        <p:nvSpPr>
          <p:cNvPr id="19459" name="Oval 38"/>
          <p:cNvSpPr>
            <a:spLocks noChangeArrowheads="1"/>
          </p:cNvSpPr>
          <p:nvPr/>
        </p:nvSpPr>
        <p:spPr bwMode="auto">
          <a:xfrm>
            <a:off x="6292850" y="1828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19460" name="Oval 39"/>
          <p:cNvSpPr>
            <a:spLocks noChangeArrowheads="1"/>
          </p:cNvSpPr>
          <p:nvPr/>
        </p:nvSpPr>
        <p:spPr bwMode="auto">
          <a:xfrm>
            <a:off x="549275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19461" name="Oval 40"/>
          <p:cNvSpPr>
            <a:spLocks noChangeArrowheads="1"/>
          </p:cNvSpPr>
          <p:nvPr/>
        </p:nvSpPr>
        <p:spPr bwMode="auto">
          <a:xfrm>
            <a:off x="715010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19462" name="Oval 41"/>
          <p:cNvSpPr>
            <a:spLocks noChangeArrowheads="1"/>
          </p:cNvSpPr>
          <p:nvPr/>
        </p:nvSpPr>
        <p:spPr bwMode="auto">
          <a:xfrm>
            <a:off x="57023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19463" name="Oval 42"/>
          <p:cNvSpPr>
            <a:spLocks noChangeArrowheads="1"/>
          </p:cNvSpPr>
          <p:nvPr/>
        </p:nvSpPr>
        <p:spPr bwMode="auto">
          <a:xfrm>
            <a:off x="667385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19464" name="Oval 43"/>
          <p:cNvSpPr>
            <a:spLocks noChangeArrowheads="1"/>
          </p:cNvSpPr>
          <p:nvPr/>
        </p:nvSpPr>
        <p:spPr bwMode="auto">
          <a:xfrm>
            <a:off x="76835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19465" name="Oval 44"/>
          <p:cNvSpPr>
            <a:spLocks noChangeArrowheads="1"/>
          </p:cNvSpPr>
          <p:nvPr/>
        </p:nvSpPr>
        <p:spPr bwMode="auto">
          <a:xfrm>
            <a:off x="6321425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19466" name="Rectangle 45"/>
          <p:cNvSpPr>
            <a:spLocks noChangeArrowheads="1"/>
          </p:cNvSpPr>
          <p:nvPr/>
        </p:nvSpPr>
        <p:spPr bwMode="auto">
          <a:xfrm>
            <a:off x="5410200" y="3060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7" name="Rectangle 46"/>
          <p:cNvSpPr>
            <a:spLocks noChangeArrowheads="1"/>
          </p:cNvSpPr>
          <p:nvPr/>
        </p:nvSpPr>
        <p:spPr bwMode="auto">
          <a:xfrm>
            <a:off x="5715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8" name="Rectangle 47"/>
          <p:cNvSpPr>
            <a:spLocks noChangeArrowheads="1"/>
          </p:cNvSpPr>
          <p:nvPr/>
        </p:nvSpPr>
        <p:spPr bwMode="auto">
          <a:xfrm>
            <a:off x="60198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9" name="Rectangle 48"/>
          <p:cNvSpPr>
            <a:spLocks noChangeArrowheads="1"/>
          </p:cNvSpPr>
          <p:nvPr/>
        </p:nvSpPr>
        <p:spPr bwMode="auto">
          <a:xfrm>
            <a:off x="63246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70" name="Rectangle 49"/>
          <p:cNvSpPr>
            <a:spLocks noChangeArrowheads="1"/>
          </p:cNvSpPr>
          <p:nvPr/>
        </p:nvSpPr>
        <p:spPr bwMode="auto">
          <a:xfrm>
            <a:off x="66294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71" name="Rectangle 50"/>
          <p:cNvSpPr>
            <a:spLocks noChangeArrowheads="1"/>
          </p:cNvSpPr>
          <p:nvPr/>
        </p:nvSpPr>
        <p:spPr bwMode="auto">
          <a:xfrm>
            <a:off x="76962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72" name="Rectangle 51"/>
          <p:cNvSpPr>
            <a:spLocks noChangeArrowheads="1"/>
          </p:cNvSpPr>
          <p:nvPr/>
        </p:nvSpPr>
        <p:spPr bwMode="auto">
          <a:xfrm>
            <a:off x="8001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9473" name="AutoShape 52"/>
          <p:cNvCxnSpPr>
            <a:cxnSpLocks noChangeShapeType="1"/>
            <a:stCxn id="19459" idx="4"/>
            <a:endCxn id="19460" idx="0"/>
          </p:cNvCxnSpPr>
          <p:nvPr/>
        </p:nvCxnSpPr>
        <p:spPr bwMode="auto">
          <a:xfrm flipH="1">
            <a:off x="5716588" y="22320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53"/>
          <p:cNvCxnSpPr>
            <a:cxnSpLocks noChangeShapeType="1"/>
            <a:stCxn id="19460" idx="4"/>
            <a:endCxn id="19466" idx="0"/>
          </p:cNvCxnSpPr>
          <p:nvPr/>
        </p:nvCxnSpPr>
        <p:spPr bwMode="auto">
          <a:xfrm flipH="1">
            <a:off x="5486400" y="28416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54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5716588" y="28416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55"/>
          <p:cNvCxnSpPr>
            <a:cxnSpLocks noChangeShapeType="1"/>
            <a:stCxn id="19459" idx="4"/>
            <a:endCxn id="19461" idx="0"/>
          </p:cNvCxnSpPr>
          <p:nvPr/>
        </p:nvCxnSpPr>
        <p:spPr bwMode="auto">
          <a:xfrm>
            <a:off x="6516688" y="22320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56"/>
          <p:cNvCxnSpPr>
            <a:cxnSpLocks noChangeShapeType="1"/>
            <a:stCxn id="19461" idx="4"/>
            <a:endCxn id="19463" idx="0"/>
          </p:cNvCxnSpPr>
          <p:nvPr/>
        </p:nvCxnSpPr>
        <p:spPr bwMode="auto">
          <a:xfrm flipH="1">
            <a:off x="6897688" y="28416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57"/>
          <p:cNvCxnSpPr>
            <a:cxnSpLocks noChangeShapeType="1"/>
            <a:stCxn id="19461" idx="4"/>
            <a:endCxn id="19464" idx="0"/>
          </p:cNvCxnSpPr>
          <p:nvPr/>
        </p:nvCxnSpPr>
        <p:spPr bwMode="auto">
          <a:xfrm>
            <a:off x="7373938" y="28416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58"/>
          <p:cNvCxnSpPr>
            <a:cxnSpLocks noChangeShapeType="1"/>
            <a:stCxn id="19463" idx="4"/>
            <a:endCxn id="19465" idx="0"/>
          </p:cNvCxnSpPr>
          <p:nvPr/>
        </p:nvCxnSpPr>
        <p:spPr bwMode="auto">
          <a:xfrm flipH="1">
            <a:off x="6545263" y="35274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59"/>
          <p:cNvCxnSpPr>
            <a:cxnSpLocks noChangeShapeType="1"/>
            <a:stCxn id="19462" idx="4"/>
            <a:endCxn id="19467" idx="0"/>
          </p:cNvCxnSpPr>
          <p:nvPr/>
        </p:nvCxnSpPr>
        <p:spPr bwMode="auto">
          <a:xfrm flipH="1">
            <a:off x="57912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60"/>
          <p:cNvCxnSpPr>
            <a:cxnSpLocks noChangeShapeType="1"/>
            <a:stCxn id="19462" idx="4"/>
            <a:endCxn id="19468" idx="0"/>
          </p:cNvCxnSpPr>
          <p:nvPr/>
        </p:nvCxnSpPr>
        <p:spPr bwMode="auto">
          <a:xfrm>
            <a:off x="59261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61"/>
          <p:cNvCxnSpPr>
            <a:cxnSpLocks noChangeShapeType="1"/>
            <a:stCxn id="19465" idx="4"/>
            <a:endCxn id="19469" idx="0"/>
          </p:cNvCxnSpPr>
          <p:nvPr/>
        </p:nvCxnSpPr>
        <p:spPr bwMode="auto">
          <a:xfrm flipH="1">
            <a:off x="6400800" y="42132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62"/>
          <p:cNvCxnSpPr>
            <a:cxnSpLocks noChangeShapeType="1"/>
            <a:stCxn id="19465" idx="4"/>
            <a:endCxn id="19470" idx="0"/>
          </p:cNvCxnSpPr>
          <p:nvPr/>
        </p:nvCxnSpPr>
        <p:spPr bwMode="auto">
          <a:xfrm>
            <a:off x="6545263" y="42132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63"/>
          <p:cNvCxnSpPr>
            <a:cxnSpLocks noChangeShapeType="1"/>
            <a:stCxn id="19463" idx="4"/>
          </p:cNvCxnSpPr>
          <p:nvPr/>
        </p:nvCxnSpPr>
        <p:spPr bwMode="auto">
          <a:xfrm>
            <a:off x="6897688" y="35274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AutoShape 64"/>
          <p:cNvCxnSpPr>
            <a:cxnSpLocks noChangeShapeType="1"/>
            <a:stCxn id="19464" idx="4"/>
            <a:endCxn id="19471" idx="0"/>
          </p:cNvCxnSpPr>
          <p:nvPr/>
        </p:nvCxnSpPr>
        <p:spPr bwMode="auto">
          <a:xfrm flipH="1">
            <a:off x="77724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6" name="AutoShape 65"/>
          <p:cNvCxnSpPr>
            <a:cxnSpLocks noChangeShapeType="1"/>
            <a:stCxn id="19464" idx="4"/>
            <a:endCxn id="19472" idx="0"/>
          </p:cNvCxnSpPr>
          <p:nvPr/>
        </p:nvCxnSpPr>
        <p:spPr bwMode="auto">
          <a:xfrm>
            <a:off x="79073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7" name="Oval 66"/>
          <p:cNvSpPr>
            <a:spLocks noChangeArrowheads="1"/>
          </p:cNvSpPr>
          <p:nvPr/>
        </p:nvSpPr>
        <p:spPr bwMode="auto">
          <a:xfrm>
            <a:off x="7086600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19488" name="Rectangle 67"/>
          <p:cNvSpPr>
            <a:spLocks noChangeArrowheads="1"/>
          </p:cNvSpPr>
          <p:nvPr/>
        </p:nvSpPr>
        <p:spPr bwMode="auto">
          <a:xfrm>
            <a:off x="70866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89" name="Rectangle 68"/>
          <p:cNvSpPr>
            <a:spLocks noChangeArrowheads="1"/>
          </p:cNvSpPr>
          <p:nvPr/>
        </p:nvSpPr>
        <p:spPr bwMode="auto">
          <a:xfrm>
            <a:off x="73914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9490" name="AutoShape 69"/>
          <p:cNvCxnSpPr>
            <a:cxnSpLocks noChangeShapeType="1"/>
            <a:stCxn id="19487" idx="4"/>
            <a:endCxn id="19488" idx="0"/>
          </p:cNvCxnSpPr>
          <p:nvPr/>
        </p:nvCxnSpPr>
        <p:spPr bwMode="auto">
          <a:xfrm flipH="1">
            <a:off x="7162800" y="4213225"/>
            <a:ext cx="1476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1" name="AutoShape 70"/>
          <p:cNvCxnSpPr>
            <a:cxnSpLocks noChangeShapeType="1"/>
            <a:stCxn id="19487" idx="4"/>
            <a:endCxn id="19489" idx="0"/>
          </p:cNvCxnSpPr>
          <p:nvPr/>
        </p:nvCxnSpPr>
        <p:spPr bwMode="auto">
          <a:xfrm>
            <a:off x="7310438" y="4213225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623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0482" name="Rectangle 70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324350" cy="525621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charset="0"/>
                <a:ea typeface="MS PGothic" charset="-128"/>
              </a:rPr>
              <a:t>The key difference is that, after insertion, we must check that the height-balance property still holds.</a:t>
            </a:r>
          </a:p>
          <a:p>
            <a:pPr lvl="1" eaLnBrk="1" hangingPunct="1"/>
            <a:r>
              <a:rPr lang="en-US" altLang="en-US" sz="2000" dirty="0">
                <a:latin typeface="Arial" charset="0"/>
                <a:ea typeface="MS PGothic" charset="-128"/>
              </a:rPr>
              <a:t>To do this, we </a:t>
            </a:r>
            <a:r>
              <a:rPr lang="en-US" altLang="en-US" sz="2000" b="1" dirty="0">
                <a:latin typeface="Arial" charset="0"/>
                <a:ea typeface="MS PGothic" charset="-128"/>
              </a:rPr>
              <a:t>search upwards </a:t>
            </a:r>
            <a:r>
              <a:rPr lang="en-US" altLang="en-US" sz="2000" dirty="0">
                <a:latin typeface="Arial" charset="0"/>
                <a:ea typeface="MS PGothic" charset="-128"/>
              </a:rPr>
              <a:t>from the newly inserted node.</a:t>
            </a:r>
          </a:p>
          <a:p>
            <a:pPr lvl="1" eaLnBrk="1" hangingPunct="1"/>
            <a:r>
              <a:rPr lang="en-US" altLang="en-US" sz="2000" dirty="0">
                <a:latin typeface="Arial" charset="0"/>
                <a:ea typeface="MS PGothic" charset="-128"/>
              </a:rPr>
              <a:t>For each node we visit, we </a:t>
            </a:r>
            <a:r>
              <a:rPr lang="en-US" altLang="en-US" sz="2000" b="1" dirty="0">
                <a:latin typeface="Arial" charset="0"/>
                <a:ea typeface="MS PGothic" charset="-128"/>
              </a:rPr>
              <a:t>compare the height </a:t>
            </a:r>
            <a:r>
              <a:rPr lang="en-US" altLang="en-US" sz="2000" dirty="0">
                <a:latin typeface="Arial" charset="0"/>
                <a:ea typeface="MS PGothic" charset="-128"/>
              </a:rPr>
              <a:t>of its children.</a:t>
            </a:r>
          </a:p>
          <a:p>
            <a:pPr lvl="1" eaLnBrk="1" hangingPunct="1"/>
            <a:r>
              <a:rPr lang="en-US" altLang="en-US" sz="2000" dirty="0">
                <a:latin typeface="Arial" charset="0"/>
                <a:ea typeface="MS PGothic" charset="-128"/>
              </a:rPr>
              <a:t>If the difference in height between the two children is greater than 1, the tree is said to be unbalanced</a:t>
            </a:r>
            <a:r>
              <a:rPr lang="en-US" altLang="en-US" sz="2000" dirty="0" smtClean="0">
                <a:latin typeface="Arial" charset="0"/>
                <a:ea typeface="MS PGothic" charset="-128"/>
              </a:rPr>
              <a:t>!</a:t>
            </a:r>
            <a:endParaRPr lang="en-US" altLang="en-US" sz="2000" dirty="0">
              <a:latin typeface="Arial" charset="0"/>
              <a:ea typeface="MS PGothic" charset="-128"/>
            </a:endParaRPr>
          </a:p>
        </p:txBody>
      </p:sp>
      <p:sp>
        <p:nvSpPr>
          <p:cNvPr id="20483" name="Oval 71"/>
          <p:cNvSpPr>
            <a:spLocks noChangeArrowheads="1"/>
          </p:cNvSpPr>
          <p:nvPr/>
        </p:nvSpPr>
        <p:spPr bwMode="auto">
          <a:xfrm>
            <a:off x="6292850" y="1828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20484" name="Oval 72"/>
          <p:cNvSpPr>
            <a:spLocks noChangeArrowheads="1"/>
          </p:cNvSpPr>
          <p:nvPr/>
        </p:nvSpPr>
        <p:spPr bwMode="auto">
          <a:xfrm>
            <a:off x="549275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20485" name="Oval 73"/>
          <p:cNvSpPr>
            <a:spLocks noChangeArrowheads="1"/>
          </p:cNvSpPr>
          <p:nvPr/>
        </p:nvSpPr>
        <p:spPr bwMode="auto">
          <a:xfrm>
            <a:off x="715010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20486" name="Oval 74"/>
          <p:cNvSpPr>
            <a:spLocks noChangeArrowheads="1"/>
          </p:cNvSpPr>
          <p:nvPr/>
        </p:nvSpPr>
        <p:spPr bwMode="auto">
          <a:xfrm>
            <a:off x="57023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20487" name="Oval 75"/>
          <p:cNvSpPr>
            <a:spLocks noChangeArrowheads="1"/>
          </p:cNvSpPr>
          <p:nvPr/>
        </p:nvSpPr>
        <p:spPr bwMode="auto">
          <a:xfrm>
            <a:off x="667385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20488" name="Oval 76"/>
          <p:cNvSpPr>
            <a:spLocks noChangeArrowheads="1"/>
          </p:cNvSpPr>
          <p:nvPr/>
        </p:nvSpPr>
        <p:spPr bwMode="auto">
          <a:xfrm>
            <a:off x="76835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20489" name="Oval 77"/>
          <p:cNvSpPr>
            <a:spLocks noChangeArrowheads="1"/>
          </p:cNvSpPr>
          <p:nvPr/>
        </p:nvSpPr>
        <p:spPr bwMode="auto">
          <a:xfrm>
            <a:off x="6321425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20490" name="Rectangle 78"/>
          <p:cNvSpPr>
            <a:spLocks noChangeArrowheads="1"/>
          </p:cNvSpPr>
          <p:nvPr/>
        </p:nvSpPr>
        <p:spPr bwMode="auto">
          <a:xfrm>
            <a:off x="5410200" y="3060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91" name="Rectangle 79"/>
          <p:cNvSpPr>
            <a:spLocks noChangeArrowheads="1"/>
          </p:cNvSpPr>
          <p:nvPr/>
        </p:nvSpPr>
        <p:spPr bwMode="auto">
          <a:xfrm>
            <a:off x="5715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92" name="Rectangle 80"/>
          <p:cNvSpPr>
            <a:spLocks noChangeArrowheads="1"/>
          </p:cNvSpPr>
          <p:nvPr/>
        </p:nvSpPr>
        <p:spPr bwMode="auto">
          <a:xfrm>
            <a:off x="60198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93" name="Rectangle 81"/>
          <p:cNvSpPr>
            <a:spLocks noChangeArrowheads="1"/>
          </p:cNvSpPr>
          <p:nvPr/>
        </p:nvSpPr>
        <p:spPr bwMode="auto">
          <a:xfrm>
            <a:off x="63246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94" name="Rectangle 82"/>
          <p:cNvSpPr>
            <a:spLocks noChangeArrowheads="1"/>
          </p:cNvSpPr>
          <p:nvPr/>
        </p:nvSpPr>
        <p:spPr bwMode="auto">
          <a:xfrm>
            <a:off x="66294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95" name="Rectangle 83"/>
          <p:cNvSpPr>
            <a:spLocks noChangeArrowheads="1"/>
          </p:cNvSpPr>
          <p:nvPr/>
        </p:nvSpPr>
        <p:spPr bwMode="auto">
          <a:xfrm>
            <a:off x="76962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96" name="Rectangle 84"/>
          <p:cNvSpPr>
            <a:spLocks noChangeArrowheads="1"/>
          </p:cNvSpPr>
          <p:nvPr/>
        </p:nvSpPr>
        <p:spPr bwMode="auto">
          <a:xfrm>
            <a:off x="8001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0497" name="AutoShape 85"/>
          <p:cNvCxnSpPr>
            <a:cxnSpLocks noChangeShapeType="1"/>
            <a:stCxn id="20483" idx="4"/>
            <a:endCxn id="20484" idx="0"/>
          </p:cNvCxnSpPr>
          <p:nvPr/>
        </p:nvCxnSpPr>
        <p:spPr bwMode="auto">
          <a:xfrm flipH="1">
            <a:off x="5716588" y="22320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86"/>
          <p:cNvCxnSpPr>
            <a:cxnSpLocks noChangeShapeType="1"/>
            <a:stCxn id="20484" idx="4"/>
            <a:endCxn id="20490" idx="0"/>
          </p:cNvCxnSpPr>
          <p:nvPr/>
        </p:nvCxnSpPr>
        <p:spPr bwMode="auto">
          <a:xfrm flipH="1">
            <a:off x="5486400" y="28416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87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5716588" y="28416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88"/>
          <p:cNvCxnSpPr>
            <a:cxnSpLocks noChangeShapeType="1"/>
            <a:stCxn id="20483" idx="4"/>
            <a:endCxn id="20485" idx="0"/>
          </p:cNvCxnSpPr>
          <p:nvPr/>
        </p:nvCxnSpPr>
        <p:spPr bwMode="auto">
          <a:xfrm>
            <a:off x="6516688" y="22320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89"/>
          <p:cNvCxnSpPr>
            <a:cxnSpLocks noChangeShapeType="1"/>
            <a:stCxn id="20485" idx="4"/>
            <a:endCxn id="20487" idx="0"/>
          </p:cNvCxnSpPr>
          <p:nvPr/>
        </p:nvCxnSpPr>
        <p:spPr bwMode="auto">
          <a:xfrm flipH="1">
            <a:off x="6897688" y="28416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90"/>
          <p:cNvCxnSpPr>
            <a:cxnSpLocks noChangeShapeType="1"/>
            <a:stCxn id="20485" idx="4"/>
            <a:endCxn id="20488" idx="0"/>
          </p:cNvCxnSpPr>
          <p:nvPr/>
        </p:nvCxnSpPr>
        <p:spPr bwMode="auto">
          <a:xfrm>
            <a:off x="7373938" y="28416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91"/>
          <p:cNvCxnSpPr>
            <a:cxnSpLocks noChangeShapeType="1"/>
            <a:stCxn id="20487" idx="4"/>
            <a:endCxn id="20489" idx="0"/>
          </p:cNvCxnSpPr>
          <p:nvPr/>
        </p:nvCxnSpPr>
        <p:spPr bwMode="auto">
          <a:xfrm flipH="1">
            <a:off x="6545263" y="35274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92"/>
          <p:cNvCxnSpPr>
            <a:cxnSpLocks noChangeShapeType="1"/>
            <a:stCxn id="20486" idx="4"/>
            <a:endCxn id="20491" idx="0"/>
          </p:cNvCxnSpPr>
          <p:nvPr/>
        </p:nvCxnSpPr>
        <p:spPr bwMode="auto">
          <a:xfrm flipH="1">
            <a:off x="57912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93"/>
          <p:cNvCxnSpPr>
            <a:cxnSpLocks noChangeShapeType="1"/>
            <a:stCxn id="20486" idx="4"/>
            <a:endCxn id="20492" idx="0"/>
          </p:cNvCxnSpPr>
          <p:nvPr/>
        </p:nvCxnSpPr>
        <p:spPr bwMode="auto">
          <a:xfrm>
            <a:off x="59261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94"/>
          <p:cNvCxnSpPr>
            <a:cxnSpLocks noChangeShapeType="1"/>
            <a:stCxn id="20489" idx="4"/>
            <a:endCxn id="20493" idx="0"/>
          </p:cNvCxnSpPr>
          <p:nvPr/>
        </p:nvCxnSpPr>
        <p:spPr bwMode="auto">
          <a:xfrm flipH="1">
            <a:off x="6400800" y="42132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95"/>
          <p:cNvCxnSpPr>
            <a:cxnSpLocks noChangeShapeType="1"/>
            <a:stCxn id="20489" idx="4"/>
            <a:endCxn id="20494" idx="0"/>
          </p:cNvCxnSpPr>
          <p:nvPr/>
        </p:nvCxnSpPr>
        <p:spPr bwMode="auto">
          <a:xfrm>
            <a:off x="6545263" y="42132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96"/>
          <p:cNvCxnSpPr>
            <a:cxnSpLocks noChangeShapeType="1"/>
            <a:stCxn id="20487" idx="4"/>
          </p:cNvCxnSpPr>
          <p:nvPr/>
        </p:nvCxnSpPr>
        <p:spPr bwMode="auto">
          <a:xfrm>
            <a:off x="6897688" y="35274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97"/>
          <p:cNvCxnSpPr>
            <a:cxnSpLocks noChangeShapeType="1"/>
            <a:stCxn id="20488" idx="4"/>
            <a:endCxn id="20495" idx="0"/>
          </p:cNvCxnSpPr>
          <p:nvPr/>
        </p:nvCxnSpPr>
        <p:spPr bwMode="auto">
          <a:xfrm flipH="1">
            <a:off x="77724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98"/>
          <p:cNvCxnSpPr>
            <a:cxnSpLocks noChangeShapeType="1"/>
            <a:stCxn id="20488" idx="4"/>
            <a:endCxn id="20496" idx="0"/>
          </p:cNvCxnSpPr>
          <p:nvPr/>
        </p:nvCxnSpPr>
        <p:spPr bwMode="auto">
          <a:xfrm>
            <a:off x="79073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1" name="Oval 99"/>
          <p:cNvSpPr>
            <a:spLocks noChangeArrowheads="1"/>
          </p:cNvSpPr>
          <p:nvPr/>
        </p:nvSpPr>
        <p:spPr bwMode="auto">
          <a:xfrm>
            <a:off x="7086600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20512" name="Rectangle 100"/>
          <p:cNvSpPr>
            <a:spLocks noChangeArrowheads="1"/>
          </p:cNvSpPr>
          <p:nvPr/>
        </p:nvSpPr>
        <p:spPr bwMode="auto">
          <a:xfrm>
            <a:off x="70866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513" name="Rectangle 101"/>
          <p:cNvSpPr>
            <a:spLocks noChangeArrowheads="1"/>
          </p:cNvSpPr>
          <p:nvPr/>
        </p:nvSpPr>
        <p:spPr bwMode="auto">
          <a:xfrm>
            <a:off x="73914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0514" name="AutoShape 102"/>
          <p:cNvCxnSpPr>
            <a:cxnSpLocks noChangeShapeType="1"/>
            <a:stCxn id="20511" idx="4"/>
            <a:endCxn id="20512" idx="0"/>
          </p:cNvCxnSpPr>
          <p:nvPr/>
        </p:nvCxnSpPr>
        <p:spPr bwMode="auto">
          <a:xfrm flipH="1">
            <a:off x="7162800" y="4213225"/>
            <a:ext cx="1476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103"/>
          <p:cNvCxnSpPr>
            <a:cxnSpLocks noChangeShapeType="1"/>
            <a:stCxn id="20511" idx="4"/>
            <a:endCxn id="20513" idx="0"/>
          </p:cNvCxnSpPr>
          <p:nvPr/>
        </p:nvCxnSpPr>
        <p:spPr bwMode="auto">
          <a:xfrm>
            <a:off x="7310438" y="4213225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6" name="Text Box 105"/>
          <p:cNvSpPr txBox="1">
            <a:spLocks noChangeArrowheads="1"/>
          </p:cNvSpPr>
          <p:nvPr/>
        </p:nvSpPr>
        <p:spPr bwMode="auto">
          <a:xfrm>
            <a:off x="624205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0517" name="Text Box 106"/>
          <p:cNvSpPr txBox="1">
            <a:spLocks noChangeArrowheads="1"/>
          </p:cNvSpPr>
          <p:nvPr/>
        </p:nvSpPr>
        <p:spPr bwMode="auto">
          <a:xfrm>
            <a:off x="730885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0518" name="Text Box 108"/>
          <p:cNvSpPr txBox="1">
            <a:spLocks noChangeArrowheads="1"/>
          </p:cNvSpPr>
          <p:nvPr/>
        </p:nvSpPr>
        <p:spPr bwMode="auto">
          <a:xfrm>
            <a:off x="6470650" y="2895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88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324350" cy="5256212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charset="0"/>
                <a:ea typeface="MS PGothic" charset="-128"/>
              </a:rPr>
              <a:t>The key difference is that, after insertion, we must check that the height-balance property still holds.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MS PGothic" charset="-128"/>
              </a:rPr>
              <a:t>To do this, we </a:t>
            </a:r>
            <a:r>
              <a:rPr lang="en-US" altLang="en-US" sz="2000" b="1">
                <a:latin typeface="Arial" charset="0"/>
                <a:ea typeface="MS PGothic" charset="-128"/>
              </a:rPr>
              <a:t>search upwards </a:t>
            </a:r>
            <a:r>
              <a:rPr lang="en-US" altLang="en-US" sz="2000">
                <a:latin typeface="Arial" charset="0"/>
                <a:ea typeface="MS PGothic" charset="-128"/>
              </a:rPr>
              <a:t>from the newly inserted node.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MS PGothic" charset="-128"/>
              </a:rPr>
              <a:t>For each node we visit, we </a:t>
            </a:r>
            <a:r>
              <a:rPr lang="en-US" altLang="en-US" sz="2000" b="1">
                <a:latin typeface="Arial" charset="0"/>
                <a:ea typeface="MS PGothic" charset="-128"/>
              </a:rPr>
              <a:t>compare the height </a:t>
            </a:r>
            <a:r>
              <a:rPr lang="en-US" altLang="en-US" sz="2000">
                <a:latin typeface="Arial" charset="0"/>
                <a:ea typeface="MS PGothic" charset="-128"/>
              </a:rPr>
              <a:t>of its children.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MS PGothic" charset="-128"/>
              </a:rPr>
              <a:t>If the difference in height between the two children is greater than 1, the tree is said to be unbalanced!.</a:t>
            </a:r>
          </a:p>
        </p:txBody>
      </p:sp>
      <p:sp>
        <p:nvSpPr>
          <p:cNvPr id="21507" name="Oval 4"/>
          <p:cNvSpPr>
            <a:spLocks noChangeArrowheads="1"/>
          </p:cNvSpPr>
          <p:nvPr/>
        </p:nvSpPr>
        <p:spPr bwMode="auto">
          <a:xfrm>
            <a:off x="6292850" y="1828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549275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715010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57023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667385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76835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6321425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5410200" y="3060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5715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60198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63246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66294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76962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8001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1521" name="AutoShape 18"/>
          <p:cNvCxnSpPr>
            <a:cxnSpLocks noChangeShapeType="1"/>
            <a:stCxn id="21507" idx="4"/>
            <a:endCxn id="21508" idx="0"/>
          </p:cNvCxnSpPr>
          <p:nvPr/>
        </p:nvCxnSpPr>
        <p:spPr bwMode="auto">
          <a:xfrm flipH="1">
            <a:off x="5716588" y="22320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19"/>
          <p:cNvCxnSpPr>
            <a:cxnSpLocks noChangeShapeType="1"/>
            <a:stCxn id="21508" idx="4"/>
            <a:endCxn id="21514" idx="0"/>
          </p:cNvCxnSpPr>
          <p:nvPr/>
        </p:nvCxnSpPr>
        <p:spPr bwMode="auto">
          <a:xfrm flipH="1">
            <a:off x="5486400" y="28416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20"/>
          <p:cNvCxnSpPr>
            <a:cxnSpLocks noChangeShapeType="1"/>
            <a:stCxn id="21508" idx="4"/>
            <a:endCxn id="21510" idx="0"/>
          </p:cNvCxnSpPr>
          <p:nvPr/>
        </p:nvCxnSpPr>
        <p:spPr bwMode="auto">
          <a:xfrm>
            <a:off x="5716588" y="28416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21"/>
          <p:cNvCxnSpPr>
            <a:cxnSpLocks noChangeShapeType="1"/>
            <a:stCxn id="21507" idx="4"/>
            <a:endCxn id="21509" idx="0"/>
          </p:cNvCxnSpPr>
          <p:nvPr/>
        </p:nvCxnSpPr>
        <p:spPr bwMode="auto">
          <a:xfrm>
            <a:off x="6516688" y="22320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2"/>
          <p:cNvCxnSpPr>
            <a:cxnSpLocks noChangeShapeType="1"/>
            <a:stCxn id="21509" idx="4"/>
            <a:endCxn id="21511" idx="0"/>
          </p:cNvCxnSpPr>
          <p:nvPr/>
        </p:nvCxnSpPr>
        <p:spPr bwMode="auto">
          <a:xfrm flipH="1">
            <a:off x="6897688" y="28416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3"/>
          <p:cNvCxnSpPr>
            <a:cxnSpLocks noChangeShapeType="1"/>
            <a:stCxn id="21509" idx="4"/>
            <a:endCxn id="21512" idx="0"/>
          </p:cNvCxnSpPr>
          <p:nvPr/>
        </p:nvCxnSpPr>
        <p:spPr bwMode="auto">
          <a:xfrm>
            <a:off x="7373938" y="28416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24"/>
          <p:cNvCxnSpPr>
            <a:cxnSpLocks noChangeShapeType="1"/>
            <a:stCxn id="21511" idx="4"/>
            <a:endCxn id="21513" idx="0"/>
          </p:cNvCxnSpPr>
          <p:nvPr/>
        </p:nvCxnSpPr>
        <p:spPr bwMode="auto">
          <a:xfrm flipH="1">
            <a:off x="6545263" y="35274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25"/>
          <p:cNvCxnSpPr>
            <a:cxnSpLocks noChangeShapeType="1"/>
            <a:stCxn id="21510" idx="4"/>
            <a:endCxn id="21515" idx="0"/>
          </p:cNvCxnSpPr>
          <p:nvPr/>
        </p:nvCxnSpPr>
        <p:spPr bwMode="auto">
          <a:xfrm flipH="1">
            <a:off x="57912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26"/>
          <p:cNvCxnSpPr>
            <a:cxnSpLocks noChangeShapeType="1"/>
            <a:stCxn id="21510" idx="4"/>
            <a:endCxn id="21516" idx="0"/>
          </p:cNvCxnSpPr>
          <p:nvPr/>
        </p:nvCxnSpPr>
        <p:spPr bwMode="auto">
          <a:xfrm>
            <a:off x="59261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7"/>
          <p:cNvCxnSpPr>
            <a:cxnSpLocks noChangeShapeType="1"/>
            <a:stCxn id="21513" idx="4"/>
            <a:endCxn id="21517" idx="0"/>
          </p:cNvCxnSpPr>
          <p:nvPr/>
        </p:nvCxnSpPr>
        <p:spPr bwMode="auto">
          <a:xfrm flipH="1">
            <a:off x="6400800" y="42132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8"/>
          <p:cNvCxnSpPr>
            <a:cxnSpLocks noChangeShapeType="1"/>
            <a:stCxn id="21513" idx="4"/>
            <a:endCxn id="21518" idx="0"/>
          </p:cNvCxnSpPr>
          <p:nvPr/>
        </p:nvCxnSpPr>
        <p:spPr bwMode="auto">
          <a:xfrm>
            <a:off x="6545263" y="42132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9"/>
          <p:cNvCxnSpPr>
            <a:cxnSpLocks noChangeShapeType="1"/>
            <a:stCxn id="21511" idx="4"/>
          </p:cNvCxnSpPr>
          <p:nvPr/>
        </p:nvCxnSpPr>
        <p:spPr bwMode="auto">
          <a:xfrm>
            <a:off x="6897688" y="35274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30"/>
          <p:cNvCxnSpPr>
            <a:cxnSpLocks noChangeShapeType="1"/>
            <a:stCxn id="21512" idx="4"/>
            <a:endCxn id="21519" idx="0"/>
          </p:cNvCxnSpPr>
          <p:nvPr/>
        </p:nvCxnSpPr>
        <p:spPr bwMode="auto">
          <a:xfrm flipH="1">
            <a:off x="77724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31"/>
          <p:cNvCxnSpPr>
            <a:cxnSpLocks noChangeShapeType="1"/>
            <a:stCxn id="21512" idx="4"/>
            <a:endCxn id="21520" idx="0"/>
          </p:cNvCxnSpPr>
          <p:nvPr/>
        </p:nvCxnSpPr>
        <p:spPr bwMode="auto">
          <a:xfrm>
            <a:off x="79073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5" name="Oval 32"/>
          <p:cNvSpPr>
            <a:spLocks noChangeArrowheads="1"/>
          </p:cNvSpPr>
          <p:nvPr/>
        </p:nvSpPr>
        <p:spPr bwMode="auto">
          <a:xfrm>
            <a:off x="7086600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21536" name="Rectangle 33"/>
          <p:cNvSpPr>
            <a:spLocks noChangeArrowheads="1"/>
          </p:cNvSpPr>
          <p:nvPr/>
        </p:nvSpPr>
        <p:spPr bwMode="auto">
          <a:xfrm>
            <a:off x="70866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37" name="Rectangle 34"/>
          <p:cNvSpPr>
            <a:spLocks noChangeArrowheads="1"/>
          </p:cNvSpPr>
          <p:nvPr/>
        </p:nvSpPr>
        <p:spPr bwMode="auto">
          <a:xfrm>
            <a:off x="73914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1538" name="AutoShape 35"/>
          <p:cNvCxnSpPr>
            <a:cxnSpLocks noChangeShapeType="1"/>
            <a:stCxn id="21535" idx="4"/>
            <a:endCxn id="21536" idx="0"/>
          </p:cNvCxnSpPr>
          <p:nvPr/>
        </p:nvCxnSpPr>
        <p:spPr bwMode="auto">
          <a:xfrm flipH="1">
            <a:off x="7162800" y="4213225"/>
            <a:ext cx="1476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AutoShape 36"/>
          <p:cNvCxnSpPr>
            <a:cxnSpLocks noChangeShapeType="1"/>
            <a:stCxn id="21535" idx="4"/>
            <a:endCxn id="21537" idx="0"/>
          </p:cNvCxnSpPr>
          <p:nvPr/>
        </p:nvCxnSpPr>
        <p:spPr bwMode="auto">
          <a:xfrm>
            <a:off x="7310438" y="4213225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0" name="Text Box 37"/>
          <p:cNvSpPr txBox="1">
            <a:spLocks noChangeArrowheads="1"/>
          </p:cNvSpPr>
          <p:nvPr/>
        </p:nvSpPr>
        <p:spPr bwMode="auto">
          <a:xfrm>
            <a:off x="624205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1541" name="Text Box 38"/>
          <p:cNvSpPr txBox="1">
            <a:spLocks noChangeArrowheads="1"/>
          </p:cNvSpPr>
          <p:nvPr/>
        </p:nvSpPr>
        <p:spPr bwMode="auto">
          <a:xfrm>
            <a:off x="730885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1542" name="Text Box 39"/>
          <p:cNvSpPr txBox="1">
            <a:spLocks noChangeArrowheads="1"/>
          </p:cNvSpPr>
          <p:nvPr/>
        </p:nvSpPr>
        <p:spPr bwMode="auto">
          <a:xfrm>
            <a:off x="8077200" y="2895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1543" name="Text Box 40"/>
          <p:cNvSpPr txBox="1">
            <a:spLocks noChangeArrowheads="1"/>
          </p:cNvSpPr>
          <p:nvPr/>
        </p:nvSpPr>
        <p:spPr bwMode="auto">
          <a:xfrm>
            <a:off x="6470650" y="2895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21544" name="Text Box 41"/>
          <p:cNvSpPr txBox="1">
            <a:spLocks noChangeArrowheads="1"/>
          </p:cNvSpPr>
          <p:nvPr/>
        </p:nvSpPr>
        <p:spPr bwMode="auto">
          <a:xfrm>
            <a:off x="738505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09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val 4"/>
          <p:cNvSpPr>
            <a:spLocks noChangeArrowheads="1"/>
          </p:cNvSpPr>
          <p:nvPr/>
        </p:nvSpPr>
        <p:spPr bwMode="auto">
          <a:xfrm>
            <a:off x="6292850" y="1828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22530" name="Oval 5"/>
          <p:cNvSpPr>
            <a:spLocks noChangeArrowheads="1"/>
          </p:cNvSpPr>
          <p:nvPr/>
        </p:nvSpPr>
        <p:spPr bwMode="auto">
          <a:xfrm>
            <a:off x="549275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22531" name="Oval 6"/>
          <p:cNvSpPr>
            <a:spLocks noChangeArrowheads="1"/>
          </p:cNvSpPr>
          <p:nvPr/>
        </p:nvSpPr>
        <p:spPr bwMode="auto">
          <a:xfrm>
            <a:off x="7150100" y="2438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22532" name="Oval 7"/>
          <p:cNvSpPr>
            <a:spLocks noChangeArrowheads="1"/>
          </p:cNvSpPr>
          <p:nvPr/>
        </p:nvSpPr>
        <p:spPr bwMode="auto">
          <a:xfrm>
            <a:off x="57023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22533" name="Oval 8"/>
          <p:cNvSpPr>
            <a:spLocks noChangeArrowheads="1"/>
          </p:cNvSpPr>
          <p:nvPr/>
        </p:nvSpPr>
        <p:spPr bwMode="auto">
          <a:xfrm>
            <a:off x="667385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22534" name="Oval 9"/>
          <p:cNvSpPr>
            <a:spLocks noChangeArrowheads="1"/>
          </p:cNvSpPr>
          <p:nvPr/>
        </p:nvSpPr>
        <p:spPr bwMode="auto">
          <a:xfrm>
            <a:off x="7683500" y="3124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22535" name="Oval 10"/>
          <p:cNvSpPr>
            <a:spLocks noChangeArrowheads="1"/>
          </p:cNvSpPr>
          <p:nvPr/>
        </p:nvSpPr>
        <p:spPr bwMode="auto">
          <a:xfrm>
            <a:off x="6321425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5410200" y="3060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5715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60198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63246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>
            <a:off x="66294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1" name="Rectangle 16"/>
          <p:cNvSpPr>
            <a:spLocks noChangeArrowheads="1"/>
          </p:cNvSpPr>
          <p:nvPr/>
        </p:nvSpPr>
        <p:spPr bwMode="auto">
          <a:xfrm>
            <a:off x="76962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42" name="Rectangle 17"/>
          <p:cNvSpPr>
            <a:spLocks noChangeArrowheads="1"/>
          </p:cNvSpPr>
          <p:nvPr/>
        </p:nvSpPr>
        <p:spPr bwMode="auto">
          <a:xfrm>
            <a:off x="8001000" y="3746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2543" name="AutoShape 18"/>
          <p:cNvCxnSpPr>
            <a:cxnSpLocks noChangeShapeType="1"/>
            <a:stCxn id="22529" idx="4"/>
            <a:endCxn id="22530" idx="0"/>
          </p:cNvCxnSpPr>
          <p:nvPr/>
        </p:nvCxnSpPr>
        <p:spPr bwMode="auto">
          <a:xfrm flipH="1">
            <a:off x="5716588" y="22320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9"/>
          <p:cNvCxnSpPr>
            <a:cxnSpLocks noChangeShapeType="1"/>
            <a:stCxn id="22530" idx="4"/>
            <a:endCxn id="22536" idx="0"/>
          </p:cNvCxnSpPr>
          <p:nvPr/>
        </p:nvCxnSpPr>
        <p:spPr bwMode="auto">
          <a:xfrm flipH="1">
            <a:off x="5486400" y="28416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20"/>
          <p:cNvCxnSpPr>
            <a:cxnSpLocks noChangeShapeType="1"/>
            <a:stCxn id="22530" idx="4"/>
            <a:endCxn id="22532" idx="0"/>
          </p:cNvCxnSpPr>
          <p:nvPr/>
        </p:nvCxnSpPr>
        <p:spPr bwMode="auto">
          <a:xfrm>
            <a:off x="5716588" y="28416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21"/>
          <p:cNvCxnSpPr>
            <a:cxnSpLocks noChangeShapeType="1"/>
            <a:stCxn id="22529" idx="4"/>
            <a:endCxn id="22531" idx="0"/>
          </p:cNvCxnSpPr>
          <p:nvPr/>
        </p:nvCxnSpPr>
        <p:spPr bwMode="auto">
          <a:xfrm>
            <a:off x="6516688" y="22320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22"/>
          <p:cNvCxnSpPr>
            <a:cxnSpLocks noChangeShapeType="1"/>
            <a:stCxn id="22531" idx="4"/>
            <a:endCxn id="22533" idx="0"/>
          </p:cNvCxnSpPr>
          <p:nvPr/>
        </p:nvCxnSpPr>
        <p:spPr bwMode="auto">
          <a:xfrm flipH="1">
            <a:off x="6897688" y="28416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3"/>
          <p:cNvCxnSpPr>
            <a:cxnSpLocks noChangeShapeType="1"/>
            <a:stCxn id="22531" idx="4"/>
            <a:endCxn id="22534" idx="0"/>
          </p:cNvCxnSpPr>
          <p:nvPr/>
        </p:nvCxnSpPr>
        <p:spPr bwMode="auto">
          <a:xfrm>
            <a:off x="7373938" y="28416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4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 flipH="1">
            <a:off x="6545263" y="35274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5"/>
          <p:cNvCxnSpPr>
            <a:cxnSpLocks noChangeShapeType="1"/>
            <a:stCxn id="22532" idx="4"/>
            <a:endCxn id="22537" idx="0"/>
          </p:cNvCxnSpPr>
          <p:nvPr/>
        </p:nvCxnSpPr>
        <p:spPr bwMode="auto">
          <a:xfrm flipH="1">
            <a:off x="57912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26"/>
          <p:cNvCxnSpPr>
            <a:cxnSpLocks noChangeShapeType="1"/>
            <a:stCxn id="22532" idx="4"/>
            <a:endCxn id="22538" idx="0"/>
          </p:cNvCxnSpPr>
          <p:nvPr/>
        </p:nvCxnSpPr>
        <p:spPr bwMode="auto">
          <a:xfrm>
            <a:off x="59261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27"/>
          <p:cNvCxnSpPr>
            <a:cxnSpLocks noChangeShapeType="1"/>
            <a:stCxn id="22535" idx="4"/>
            <a:endCxn id="22539" idx="0"/>
          </p:cNvCxnSpPr>
          <p:nvPr/>
        </p:nvCxnSpPr>
        <p:spPr bwMode="auto">
          <a:xfrm flipH="1">
            <a:off x="6400800" y="42132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8"/>
          <p:cNvCxnSpPr>
            <a:cxnSpLocks noChangeShapeType="1"/>
            <a:stCxn id="22535" idx="4"/>
            <a:endCxn id="22540" idx="0"/>
          </p:cNvCxnSpPr>
          <p:nvPr/>
        </p:nvCxnSpPr>
        <p:spPr bwMode="auto">
          <a:xfrm>
            <a:off x="6545263" y="42132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9"/>
          <p:cNvCxnSpPr>
            <a:cxnSpLocks noChangeShapeType="1"/>
            <a:stCxn id="22533" idx="4"/>
          </p:cNvCxnSpPr>
          <p:nvPr/>
        </p:nvCxnSpPr>
        <p:spPr bwMode="auto">
          <a:xfrm>
            <a:off x="6897688" y="35274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30"/>
          <p:cNvCxnSpPr>
            <a:cxnSpLocks noChangeShapeType="1"/>
            <a:stCxn id="22534" idx="4"/>
            <a:endCxn id="22541" idx="0"/>
          </p:cNvCxnSpPr>
          <p:nvPr/>
        </p:nvCxnSpPr>
        <p:spPr bwMode="auto">
          <a:xfrm flipH="1">
            <a:off x="77724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31"/>
          <p:cNvCxnSpPr>
            <a:cxnSpLocks noChangeShapeType="1"/>
            <a:stCxn id="22534" idx="4"/>
            <a:endCxn id="22542" idx="0"/>
          </p:cNvCxnSpPr>
          <p:nvPr/>
        </p:nvCxnSpPr>
        <p:spPr bwMode="auto">
          <a:xfrm>
            <a:off x="79073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7" name="Oval 32"/>
          <p:cNvSpPr>
            <a:spLocks noChangeArrowheads="1"/>
          </p:cNvSpPr>
          <p:nvPr/>
        </p:nvSpPr>
        <p:spPr bwMode="auto">
          <a:xfrm>
            <a:off x="7086600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22558" name="Rectangle 33"/>
          <p:cNvSpPr>
            <a:spLocks noChangeArrowheads="1"/>
          </p:cNvSpPr>
          <p:nvPr/>
        </p:nvSpPr>
        <p:spPr bwMode="auto">
          <a:xfrm>
            <a:off x="70866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59" name="Rectangle 34"/>
          <p:cNvSpPr>
            <a:spLocks noChangeArrowheads="1"/>
          </p:cNvSpPr>
          <p:nvPr/>
        </p:nvSpPr>
        <p:spPr bwMode="auto">
          <a:xfrm>
            <a:off x="7391400" y="4432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2560" name="AutoShape 35"/>
          <p:cNvCxnSpPr>
            <a:cxnSpLocks noChangeShapeType="1"/>
            <a:stCxn id="22557" idx="4"/>
            <a:endCxn id="22558" idx="0"/>
          </p:cNvCxnSpPr>
          <p:nvPr/>
        </p:nvCxnSpPr>
        <p:spPr bwMode="auto">
          <a:xfrm flipH="1">
            <a:off x="7162800" y="4213225"/>
            <a:ext cx="1476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6"/>
          <p:cNvCxnSpPr>
            <a:cxnSpLocks noChangeShapeType="1"/>
            <a:stCxn id="22557" idx="4"/>
            <a:endCxn id="22559" idx="0"/>
          </p:cNvCxnSpPr>
          <p:nvPr/>
        </p:nvCxnSpPr>
        <p:spPr bwMode="auto">
          <a:xfrm>
            <a:off x="7310438" y="4213225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624205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730885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8077200" y="2895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6470650" y="2895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22566" name="Text Box 41"/>
          <p:cNvSpPr txBox="1">
            <a:spLocks noChangeArrowheads="1"/>
          </p:cNvSpPr>
          <p:nvPr/>
        </p:nvSpPr>
        <p:spPr bwMode="auto">
          <a:xfrm>
            <a:off x="738505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22567" name="Text Box 42"/>
          <p:cNvSpPr txBox="1">
            <a:spLocks noChangeArrowheads="1"/>
          </p:cNvSpPr>
          <p:nvPr/>
        </p:nvSpPr>
        <p:spPr bwMode="auto">
          <a:xfrm>
            <a:off x="53340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22568" name="Text Box 43"/>
          <p:cNvSpPr txBox="1">
            <a:spLocks noChangeArrowheads="1"/>
          </p:cNvSpPr>
          <p:nvPr/>
        </p:nvSpPr>
        <p:spPr bwMode="auto">
          <a:xfrm>
            <a:off x="6623050" y="1538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sp>
        <p:nvSpPr>
          <p:cNvPr id="10281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2570" name="Rectangle 45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324350" cy="5256212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charset="0"/>
                <a:ea typeface="MS PGothic" charset="-128"/>
              </a:rPr>
              <a:t>The key difference is that, after insertion, we must check that the height-balance property still holds.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MS PGothic" charset="-128"/>
              </a:rPr>
              <a:t>To do this, we</a:t>
            </a:r>
            <a:r>
              <a:rPr lang="en-US" altLang="en-US" sz="2000" b="1">
                <a:latin typeface="Arial" charset="0"/>
                <a:ea typeface="MS PGothic" charset="-128"/>
              </a:rPr>
              <a:t> search upwards </a:t>
            </a:r>
            <a:r>
              <a:rPr lang="en-US" altLang="en-US" sz="2000">
                <a:latin typeface="Arial" charset="0"/>
                <a:ea typeface="MS PGothic" charset="-128"/>
              </a:rPr>
              <a:t>from the newly inserted node.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MS PGothic" charset="-128"/>
              </a:rPr>
              <a:t>For each node we visit, we </a:t>
            </a:r>
            <a:r>
              <a:rPr lang="en-US" altLang="en-US" sz="2000" b="1">
                <a:latin typeface="Arial" charset="0"/>
                <a:ea typeface="MS PGothic" charset="-128"/>
              </a:rPr>
              <a:t>compare the height </a:t>
            </a:r>
            <a:r>
              <a:rPr lang="en-US" altLang="en-US" sz="2000">
                <a:latin typeface="Arial" charset="0"/>
                <a:ea typeface="MS PGothic" charset="-128"/>
              </a:rPr>
              <a:t>of its children.</a:t>
            </a:r>
          </a:p>
          <a:p>
            <a:pPr lvl="1" eaLnBrk="1" hangingPunct="1"/>
            <a:r>
              <a:rPr lang="en-US" altLang="en-US" sz="2000">
                <a:latin typeface="Arial" charset="0"/>
                <a:ea typeface="MS PGothic" charset="-128"/>
              </a:rPr>
              <a:t>If the difference in height between the two children is greater than 1, the tree is said to be unbalanced!.</a:t>
            </a:r>
          </a:p>
        </p:txBody>
      </p:sp>
      <p:sp>
        <p:nvSpPr>
          <p:cNvPr id="22571" name="Rectangle 46"/>
          <p:cNvSpPr>
            <a:spLocks noGrp="1" noChangeArrowheads="1"/>
          </p:cNvSpPr>
          <p:nvPr>
            <p:ph sz="half" idx="2"/>
          </p:nvPr>
        </p:nvSpPr>
        <p:spPr>
          <a:xfrm>
            <a:off x="4648200" y="4876800"/>
            <a:ext cx="4171950" cy="1647825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charset="0"/>
                <a:ea typeface="MS PGothic" charset="-128"/>
              </a:rPr>
              <a:t>The tree is balanced!</a:t>
            </a:r>
          </a:p>
        </p:txBody>
      </p:sp>
    </p:spTree>
    <p:extLst>
      <p:ext uri="{BB962C8B-B14F-4D97-AF65-F5344CB8AC3E}">
        <p14:creationId xmlns:p14="http://schemas.microsoft.com/office/powerpoint/2010/main" val="11211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Lets have another go by inserting 54:</a:t>
            </a:r>
          </a:p>
          <a:p>
            <a:pPr eaLnBrk="1" hangingPunct="1"/>
            <a:endParaRPr lang="en-US" altLang="en-US">
              <a:latin typeface="Arial" charset="0"/>
              <a:ea typeface="MS PGothic" charset="-128"/>
            </a:endParaRPr>
          </a:p>
          <a:p>
            <a:pPr eaLnBrk="1" hangingPunct="1"/>
            <a:endParaRPr lang="en-US" altLang="en-US">
              <a:latin typeface="Arial" charset="0"/>
              <a:ea typeface="MS PGothic" charset="-128"/>
            </a:endParaRPr>
          </a:p>
        </p:txBody>
      </p:sp>
      <p:sp>
        <p:nvSpPr>
          <p:cNvPr id="23555" name="Oval 4"/>
          <p:cNvSpPr>
            <a:spLocks noChangeArrowheads="1"/>
          </p:cNvSpPr>
          <p:nvPr/>
        </p:nvSpPr>
        <p:spPr bwMode="auto">
          <a:xfrm>
            <a:off x="4083050" y="2362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3282950" y="2971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4940300" y="2971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3492500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4464050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5473700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4111625" y="4343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3200400" y="3594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35052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38100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4114800" y="4965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4419600" y="4965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54864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8" name="Rectangle 17"/>
          <p:cNvSpPr>
            <a:spLocks noChangeArrowheads="1"/>
          </p:cNvSpPr>
          <p:nvPr/>
        </p:nvSpPr>
        <p:spPr bwMode="auto">
          <a:xfrm>
            <a:off x="57912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3569" name="AutoShape 18"/>
          <p:cNvCxnSpPr>
            <a:cxnSpLocks noChangeShapeType="1"/>
            <a:stCxn id="23555" idx="4"/>
            <a:endCxn id="23556" idx="0"/>
          </p:cNvCxnSpPr>
          <p:nvPr/>
        </p:nvCxnSpPr>
        <p:spPr bwMode="auto">
          <a:xfrm flipH="1">
            <a:off x="3506788" y="27654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9"/>
          <p:cNvCxnSpPr>
            <a:cxnSpLocks noChangeShapeType="1"/>
            <a:stCxn id="23556" idx="4"/>
            <a:endCxn id="23562" idx="0"/>
          </p:cNvCxnSpPr>
          <p:nvPr/>
        </p:nvCxnSpPr>
        <p:spPr bwMode="auto">
          <a:xfrm flipH="1">
            <a:off x="3276600" y="33750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20"/>
          <p:cNvCxnSpPr>
            <a:cxnSpLocks noChangeShapeType="1"/>
            <a:stCxn id="23556" idx="4"/>
            <a:endCxn id="23558" idx="0"/>
          </p:cNvCxnSpPr>
          <p:nvPr/>
        </p:nvCxnSpPr>
        <p:spPr bwMode="auto">
          <a:xfrm>
            <a:off x="3506788" y="33750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21"/>
          <p:cNvCxnSpPr>
            <a:cxnSpLocks noChangeShapeType="1"/>
            <a:stCxn id="23555" idx="4"/>
            <a:endCxn id="23557" idx="0"/>
          </p:cNvCxnSpPr>
          <p:nvPr/>
        </p:nvCxnSpPr>
        <p:spPr bwMode="auto">
          <a:xfrm>
            <a:off x="4306888" y="27654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2"/>
          <p:cNvCxnSpPr>
            <a:cxnSpLocks noChangeShapeType="1"/>
            <a:stCxn id="23557" idx="4"/>
            <a:endCxn id="23559" idx="0"/>
          </p:cNvCxnSpPr>
          <p:nvPr/>
        </p:nvCxnSpPr>
        <p:spPr bwMode="auto">
          <a:xfrm flipH="1">
            <a:off x="4687888" y="33750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23"/>
          <p:cNvCxnSpPr>
            <a:cxnSpLocks noChangeShapeType="1"/>
            <a:stCxn id="23557" idx="4"/>
            <a:endCxn id="23560" idx="0"/>
          </p:cNvCxnSpPr>
          <p:nvPr/>
        </p:nvCxnSpPr>
        <p:spPr bwMode="auto">
          <a:xfrm>
            <a:off x="5164138" y="33750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24"/>
          <p:cNvCxnSpPr>
            <a:cxnSpLocks noChangeShapeType="1"/>
            <a:stCxn id="23559" idx="4"/>
            <a:endCxn id="23561" idx="0"/>
          </p:cNvCxnSpPr>
          <p:nvPr/>
        </p:nvCxnSpPr>
        <p:spPr bwMode="auto">
          <a:xfrm flipH="1">
            <a:off x="4335463" y="40608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25"/>
          <p:cNvCxnSpPr>
            <a:cxnSpLocks noChangeShapeType="1"/>
            <a:stCxn id="23558" idx="4"/>
            <a:endCxn id="23563" idx="0"/>
          </p:cNvCxnSpPr>
          <p:nvPr/>
        </p:nvCxnSpPr>
        <p:spPr bwMode="auto">
          <a:xfrm flipH="1">
            <a:off x="3581400" y="40608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26"/>
          <p:cNvCxnSpPr>
            <a:cxnSpLocks noChangeShapeType="1"/>
            <a:stCxn id="23558" idx="4"/>
            <a:endCxn id="23564" idx="0"/>
          </p:cNvCxnSpPr>
          <p:nvPr/>
        </p:nvCxnSpPr>
        <p:spPr bwMode="auto">
          <a:xfrm>
            <a:off x="3716338" y="40608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27"/>
          <p:cNvCxnSpPr>
            <a:cxnSpLocks noChangeShapeType="1"/>
            <a:stCxn id="23561" idx="4"/>
            <a:endCxn id="23565" idx="0"/>
          </p:cNvCxnSpPr>
          <p:nvPr/>
        </p:nvCxnSpPr>
        <p:spPr bwMode="auto">
          <a:xfrm flipH="1">
            <a:off x="4191000" y="47466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AutoShape 28"/>
          <p:cNvCxnSpPr>
            <a:cxnSpLocks noChangeShapeType="1"/>
            <a:stCxn id="23561" idx="4"/>
            <a:endCxn id="23566" idx="0"/>
          </p:cNvCxnSpPr>
          <p:nvPr/>
        </p:nvCxnSpPr>
        <p:spPr bwMode="auto">
          <a:xfrm>
            <a:off x="4335463" y="47466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0" name="AutoShape 29"/>
          <p:cNvCxnSpPr>
            <a:cxnSpLocks noChangeShapeType="1"/>
            <a:stCxn id="23559" idx="4"/>
          </p:cNvCxnSpPr>
          <p:nvPr/>
        </p:nvCxnSpPr>
        <p:spPr bwMode="auto">
          <a:xfrm>
            <a:off x="4687888" y="40608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1" name="AutoShape 30"/>
          <p:cNvCxnSpPr>
            <a:cxnSpLocks noChangeShapeType="1"/>
            <a:stCxn id="23560" idx="4"/>
            <a:endCxn id="23567" idx="0"/>
          </p:cNvCxnSpPr>
          <p:nvPr/>
        </p:nvCxnSpPr>
        <p:spPr bwMode="auto">
          <a:xfrm flipH="1">
            <a:off x="5562600" y="40608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AutoShape 31"/>
          <p:cNvCxnSpPr>
            <a:cxnSpLocks noChangeShapeType="1"/>
            <a:stCxn id="23560" idx="4"/>
            <a:endCxn id="23568" idx="0"/>
          </p:cNvCxnSpPr>
          <p:nvPr/>
        </p:nvCxnSpPr>
        <p:spPr bwMode="auto">
          <a:xfrm>
            <a:off x="5697538" y="40608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3" name="Oval 32"/>
          <p:cNvSpPr>
            <a:spLocks noChangeArrowheads="1"/>
          </p:cNvSpPr>
          <p:nvPr/>
        </p:nvSpPr>
        <p:spPr bwMode="auto">
          <a:xfrm>
            <a:off x="4876800" y="4343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23584" name="Rectangle 34"/>
          <p:cNvSpPr>
            <a:spLocks noChangeArrowheads="1"/>
          </p:cNvSpPr>
          <p:nvPr/>
        </p:nvSpPr>
        <p:spPr bwMode="auto">
          <a:xfrm>
            <a:off x="5181600" y="4965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3585" name="AutoShape 36"/>
          <p:cNvCxnSpPr>
            <a:cxnSpLocks noChangeShapeType="1"/>
            <a:stCxn id="23583" idx="4"/>
            <a:endCxn id="23584" idx="0"/>
          </p:cNvCxnSpPr>
          <p:nvPr/>
        </p:nvCxnSpPr>
        <p:spPr bwMode="auto">
          <a:xfrm>
            <a:off x="5100638" y="4746625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6" name="Rectangle 48"/>
          <p:cNvSpPr>
            <a:spLocks noChangeArrowheads="1"/>
          </p:cNvSpPr>
          <p:nvPr/>
        </p:nvSpPr>
        <p:spPr bwMode="auto">
          <a:xfrm>
            <a:off x="-892175" y="7078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87" name="Rectangle 49"/>
          <p:cNvSpPr>
            <a:spLocks noChangeArrowheads="1"/>
          </p:cNvSpPr>
          <p:nvPr/>
        </p:nvSpPr>
        <p:spPr bwMode="auto">
          <a:xfrm>
            <a:off x="4884738" y="4953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3588" name="AutoShape 50"/>
          <p:cNvCxnSpPr>
            <a:cxnSpLocks noChangeShapeType="1"/>
            <a:endCxn id="23587" idx="0"/>
          </p:cNvCxnSpPr>
          <p:nvPr/>
        </p:nvCxnSpPr>
        <p:spPr bwMode="auto">
          <a:xfrm flipH="1">
            <a:off x="4960938" y="4733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261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MS PGothic" charset="0"/>
                <a:cs typeface="MS PGothic" charset="0"/>
              </a:rPr>
              <a:t>Insertion in an AVL Tree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MS PGothic" charset="-128"/>
              </a:rPr>
              <a:t>Now, we do the balance check:</a:t>
            </a:r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4083050" y="2362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44</a:t>
            </a: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3282950" y="2971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17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4940300" y="2971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78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3492500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32</a:t>
            </a:r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4464050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50</a:t>
            </a: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5473700" y="3657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88</a:t>
            </a:r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4111625" y="4343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48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3200400" y="3594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35052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38100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4114800" y="4965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419600" y="4965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54864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5791200" y="4279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4593" name="AutoShape 18"/>
          <p:cNvCxnSpPr>
            <a:cxnSpLocks noChangeShapeType="1"/>
            <a:stCxn id="24579" idx="4"/>
            <a:endCxn id="24580" idx="0"/>
          </p:cNvCxnSpPr>
          <p:nvPr/>
        </p:nvCxnSpPr>
        <p:spPr bwMode="auto">
          <a:xfrm flipH="1">
            <a:off x="3506788" y="2765425"/>
            <a:ext cx="8001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9"/>
          <p:cNvCxnSpPr>
            <a:cxnSpLocks noChangeShapeType="1"/>
            <a:stCxn id="24580" idx="4"/>
            <a:endCxn id="24586" idx="0"/>
          </p:cNvCxnSpPr>
          <p:nvPr/>
        </p:nvCxnSpPr>
        <p:spPr bwMode="auto">
          <a:xfrm flipH="1">
            <a:off x="3276600" y="3375025"/>
            <a:ext cx="2301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20"/>
          <p:cNvCxnSpPr>
            <a:cxnSpLocks noChangeShapeType="1"/>
            <a:stCxn id="24580" idx="4"/>
            <a:endCxn id="24582" idx="0"/>
          </p:cNvCxnSpPr>
          <p:nvPr/>
        </p:nvCxnSpPr>
        <p:spPr bwMode="auto">
          <a:xfrm>
            <a:off x="3506788" y="3375025"/>
            <a:ext cx="2095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21"/>
          <p:cNvCxnSpPr>
            <a:cxnSpLocks noChangeShapeType="1"/>
            <a:stCxn id="24579" idx="4"/>
            <a:endCxn id="24581" idx="0"/>
          </p:cNvCxnSpPr>
          <p:nvPr/>
        </p:nvCxnSpPr>
        <p:spPr bwMode="auto">
          <a:xfrm>
            <a:off x="4306888" y="2765425"/>
            <a:ext cx="85725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22"/>
          <p:cNvCxnSpPr>
            <a:cxnSpLocks noChangeShapeType="1"/>
            <a:stCxn id="24581" idx="4"/>
            <a:endCxn id="24583" idx="0"/>
          </p:cNvCxnSpPr>
          <p:nvPr/>
        </p:nvCxnSpPr>
        <p:spPr bwMode="auto">
          <a:xfrm flipH="1">
            <a:off x="4687888" y="3375025"/>
            <a:ext cx="4762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3"/>
          <p:cNvCxnSpPr>
            <a:cxnSpLocks noChangeShapeType="1"/>
            <a:stCxn id="24581" idx="4"/>
            <a:endCxn id="24584" idx="0"/>
          </p:cNvCxnSpPr>
          <p:nvPr/>
        </p:nvCxnSpPr>
        <p:spPr bwMode="auto">
          <a:xfrm>
            <a:off x="5164138" y="3375025"/>
            <a:ext cx="5334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4"/>
          <p:cNvCxnSpPr>
            <a:cxnSpLocks noChangeShapeType="1"/>
            <a:stCxn id="24583" idx="4"/>
            <a:endCxn id="24585" idx="0"/>
          </p:cNvCxnSpPr>
          <p:nvPr/>
        </p:nvCxnSpPr>
        <p:spPr bwMode="auto">
          <a:xfrm flipH="1">
            <a:off x="4335463" y="40608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5"/>
          <p:cNvCxnSpPr>
            <a:cxnSpLocks noChangeShapeType="1"/>
            <a:stCxn id="24582" idx="4"/>
            <a:endCxn id="24587" idx="0"/>
          </p:cNvCxnSpPr>
          <p:nvPr/>
        </p:nvCxnSpPr>
        <p:spPr bwMode="auto">
          <a:xfrm flipH="1">
            <a:off x="3581400" y="40608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6"/>
          <p:cNvCxnSpPr>
            <a:cxnSpLocks noChangeShapeType="1"/>
            <a:stCxn id="24582" idx="4"/>
            <a:endCxn id="24588" idx="0"/>
          </p:cNvCxnSpPr>
          <p:nvPr/>
        </p:nvCxnSpPr>
        <p:spPr bwMode="auto">
          <a:xfrm>
            <a:off x="3716338" y="40608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7"/>
          <p:cNvCxnSpPr>
            <a:cxnSpLocks noChangeShapeType="1"/>
            <a:stCxn id="24585" idx="4"/>
            <a:endCxn id="24589" idx="0"/>
          </p:cNvCxnSpPr>
          <p:nvPr/>
        </p:nvCxnSpPr>
        <p:spPr bwMode="auto">
          <a:xfrm flipH="1">
            <a:off x="4191000" y="47466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28"/>
          <p:cNvCxnSpPr>
            <a:cxnSpLocks noChangeShapeType="1"/>
            <a:stCxn id="24585" idx="4"/>
            <a:endCxn id="24590" idx="0"/>
          </p:cNvCxnSpPr>
          <p:nvPr/>
        </p:nvCxnSpPr>
        <p:spPr bwMode="auto">
          <a:xfrm>
            <a:off x="4335463" y="47466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29"/>
          <p:cNvCxnSpPr>
            <a:cxnSpLocks noChangeShapeType="1"/>
            <a:stCxn id="24583" idx="4"/>
          </p:cNvCxnSpPr>
          <p:nvPr/>
        </p:nvCxnSpPr>
        <p:spPr bwMode="auto">
          <a:xfrm>
            <a:off x="4687888" y="4060825"/>
            <a:ext cx="4000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AutoShape 30"/>
          <p:cNvCxnSpPr>
            <a:cxnSpLocks noChangeShapeType="1"/>
            <a:stCxn id="24584" idx="4"/>
            <a:endCxn id="24591" idx="0"/>
          </p:cNvCxnSpPr>
          <p:nvPr/>
        </p:nvCxnSpPr>
        <p:spPr bwMode="auto">
          <a:xfrm flipH="1">
            <a:off x="5562600" y="40608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31"/>
          <p:cNvCxnSpPr>
            <a:cxnSpLocks noChangeShapeType="1"/>
            <a:stCxn id="24584" idx="4"/>
            <a:endCxn id="24592" idx="0"/>
          </p:cNvCxnSpPr>
          <p:nvPr/>
        </p:nvCxnSpPr>
        <p:spPr bwMode="auto">
          <a:xfrm>
            <a:off x="5697538" y="40608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7" name="Oval 32"/>
          <p:cNvSpPr>
            <a:spLocks noChangeArrowheads="1"/>
          </p:cNvSpPr>
          <p:nvPr/>
        </p:nvSpPr>
        <p:spPr bwMode="auto">
          <a:xfrm>
            <a:off x="4876800" y="4343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62</a:t>
            </a:r>
          </a:p>
        </p:txBody>
      </p:sp>
      <p:sp>
        <p:nvSpPr>
          <p:cNvPr id="24608" name="Rectangle 33"/>
          <p:cNvSpPr>
            <a:spLocks noChangeArrowheads="1"/>
          </p:cNvSpPr>
          <p:nvPr/>
        </p:nvSpPr>
        <p:spPr bwMode="auto">
          <a:xfrm>
            <a:off x="5181600" y="4965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4609" name="AutoShape 34"/>
          <p:cNvCxnSpPr>
            <a:cxnSpLocks noChangeShapeType="1"/>
            <a:stCxn id="24607" idx="4"/>
            <a:endCxn id="24608" idx="0"/>
          </p:cNvCxnSpPr>
          <p:nvPr/>
        </p:nvCxnSpPr>
        <p:spPr bwMode="auto">
          <a:xfrm>
            <a:off x="5100638" y="4746625"/>
            <a:ext cx="1571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0" name="Oval 35"/>
          <p:cNvSpPr>
            <a:spLocks noChangeArrowheads="1"/>
          </p:cNvSpPr>
          <p:nvPr/>
        </p:nvSpPr>
        <p:spPr bwMode="auto">
          <a:xfrm>
            <a:off x="4648200" y="5092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charset="0"/>
              </a:rPr>
              <a:t>54</a:t>
            </a:r>
          </a:p>
        </p:txBody>
      </p:sp>
      <p:sp>
        <p:nvSpPr>
          <p:cNvPr id="24611" name="Rectangle 36"/>
          <p:cNvSpPr>
            <a:spLocks noChangeArrowheads="1"/>
          </p:cNvSpPr>
          <p:nvPr/>
        </p:nvSpPr>
        <p:spPr bwMode="auto">
          <a:xfrm>
            <a:off x="4651375" y="5715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612" name="Rectangle 37"/>
          <p:cNvSpPr>
            <a:spLocks noChangeArrowheads="1"/>
          </p:cNvSpPr>
          <p:nvPr/>
        </p:nvSpPr>
        <p:spPr bwMode="auto">
          <a:xfrm>
            <a:off x="4956175" y="5715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4613" name="AutoShape 38"/>
          <p:cNvCxnSpPr>
            <a:cxnSpLocks noChangeShapeType="1"/>
            <a:stCxn id="24607" idx="4"/>
            <a:endCxn id="24610" idx="0"/>
          </p:cNvCxnSpPr>
          <p:nvPr/>
        </p:nvCxnSpPr>
        <p:spPr bwMode="auto">
          <a:xfrm flipH="1">
            <a:off x="4872038" y="4746625"/>
            <a:ext cx="228600" cy="346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AutoShape 39"/>
          <p:cNvCxnSpPr>
            <a:cxnSpLocks noChangeShapeType="1"/>
            <a:stCxn id="24610" idx="4"/>
            <a:endCxn id="24611" idx="0"/>
          </p:cNvCxnSpPr>
          <p:nvPr/>
        </p:nvCxnSpPr>
        <p:spPr bwMode="auto">
          <a:xfrm flipH="1">
            <a:off x="4727575" y="5495925"/>
            <a:ext cx="1444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AutoShape 40"/>
          <p:cNvCxnSpPr>
            <a:cxnSpLocks noChangeShapeType="1"/>
            <a:stCxn id="24610" idx="4"/>
            <a:endCxn id="24612" idx="0"/>
          </p:cNvCxnSpPr>
          <p:nvPr/>
        </p:nvCxnSpPr>
        <p:spPr bwMode="auto">
          <a:xfrm>
            <a:off x="4872038" y="5495925"/>
            <a:ext cx="1603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6" name="Rectangle 41"/>
          <p:cNvSpPr>
            <a:spLocks noChangeArrowheads="1"/>
          </p:cNvSpPr>
          <p:nvPr/>
        </p:nvSpPr>
        <p:spPr bwMode="auto">
          <a:xfrm>
            <a:off x="-892175" y="7078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992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ve-BDIC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e-BDIC" id="{2CF73B6D-54F8-C541-89CC-7F63DAA62793}" vid="{6FE9E39E-C0C0-2C43-BE68-8807ED2A88F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Dave-BDIC</Template>
  <TotalTime>31065</TotalTime>
  <Words>1674</Words>
  <Application>Microsoft Macintosh PowerPoint</Application>
  <PresentationFormat>On-screen Show (4:3)</PresentationFormat>
  <Paragraphs>455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Gill Sans</vt:lpstr>
      <vt:lpstr>Helvetica</vt:lpstr>
      <vt:lpstr>Helvetica Neue</vt:lpstr>
      <vt:lpstr>MS PGothic</vt:lpstr>
      <vt:lpstr>ＭＳ Ｐゴシック</vt:lpstr>
      <vt:lpstr>Times New Roman</vt:lpstr>
      <vt:lpstr>Wingdings</vt:lpstr>
      <vt:lpstr>Arial</vt:lpstr>
      <vt:lpstr>Dave-BDIC</vt:lpstr>
      <vt:lpstr>Topic 4: AVL Trees</vt:lpstr>
      <vt:lpstr>AVL Tree Definition</vt:lpstr>
      <vt:lpstr>Insertion in an AVL Tree</vt:lpstr>
      <vt:lpstr>Insertion in an AVL Tree</vt:lpstr>
      <vt:lpstr>Insertion in an AVL Tree</vt:lpstr>
      <vt:lpstr>Insertion in an AVL Tree</vt:lpstr>
      <vt:lpstr>Insertion in an AVL Tree</vt:lpstr>
      <vt:lpstr>Insertion in an AVL Tree</vt:lpstr>
      <vt:lpstr>Insertion in an AVL Tree</vt:lpstr>
      <vt:lpstr>Insertion in an AVL Tree</vt:lpstr>
      <vt:lpstr>Insertion in an AVL Tree</vt:lpstr>
      <vt:lpstr>Insertion in an AVL Tree</vt:lpstr>
      <vt:lpstr>Trinode Restructuring</vt:lpstr>
      <vt:lpstr>Single Rotations</vt:lpstr>
      <vt:lpstr>Double Rotations</vt:lpstr>
      <vt:lpstr>Insertion in an AVL Tree</vt:lpstr>
      <vt:lpstr>Insertion in an AVL Tree</vt:lpstr>
      <vt:lpstr>Insertion in an AVL Tree</vt:lpstr>
      <vt:lpstr>Insertion in an AVL Tree</vt:lpstr>
      <vt:lpstr>Insertion in an AVL Tree</vt:lpstr>
      <vt:lpstr>Insertion in an AVL Tree</vt:lpstr>
      <vt:lpstr>Removal from an AVL Tree</vt:lpstr>
      <vt:lpstr>Removal from an AVL Tree</vt:lpstr>
      <vt:lpstr>Removal from an AVL Tree</vt:lpstr>
      <vt:lpstr>Rebalancing after a Removal</vt:lpstr>
      <vt:lpstr>Rebalancing after a Removal</vt:lpstr>
      <vt:lpstr>Typical Exam Question</vt:lpstr>
      <vt:lpstr>Interactive AVL Tree</vt:lpstr>
    </vt:vector>
  </TitlesOfParts>
  <Company>UCD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David Lillis</cp:lastModifiedBy>
  <cp:revision>716</cp:revision>
  <cp:lastPrinted>2018-03-20T23:57:01Z</cp:lastPrinted>
  <dcterms:created xsi:type="dcterms:W3CDTF">2009-02-12T07:39:57Z</dcterms:created>
  <dcterms:modified xsi:type="dcterms:W3CDTF">2018-03-28T01:01:26Z</dcterms:modified>
</cp:coreProperties>
</file>