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36"/>
  </p:notesMasterIdLst>
  <p:handoutMasterIdLst>
    <p:handoutMasterId r:id="rId37"/>
  </p:handoutMasterIdLst>
  <p:sldIdLst>
    <p:sldId id="330" r:id="rId2"/>
    <p:sldId id="326" r:id="rId3"/>
    <p:sldId id="331" r:id="rId4"/>
    <p:sldId id="327" r:id="rId5"/>
    <p:sldId id="328" r:id="rId6"/>
    <p:sldId id="329" r:id="rId7"/>
    <p:sldId id="333" r:id="rId8"/>
    <p:sldId id="334" r:id="rId9"/>
    <p:sldId id="290" r:id="rId10"/>
    <p:sldId id="291" r:id="rId11"/>
    <p:sldId id="292" r:id="rId12"/>
    <p:sldId id="348" r:id="rId13"/>
    <p:sldId id="294" r:id="rId14"/>
    <p:sldId id="299" r:id="rId15"/>
    <p:sldId id="301" r:id="rId16"/>
    <p:sldId id="306" r:id="rId17"/>
    <p:sldId id="293" r:id="rId18"/>
    <p:sldId id="336" r:id="rId19"/>
    <p:sldId id="337" r:id="rId20"/>
    <p:sldId id="338" r:id="rId21"/>
    <p:sldId id="339" r:id="rId22"/>
    <p:sldId id="349" r:id="rId23"/>
    <p:sldId id="350" r:id="rId24"/>
    <p:sldId id="351" r:id="rId25"/>
    <p:sldId id="352" r:id="rId26"/>
    <p:sldId id="340" r:id="rId27"/>
    <p:sldId id="341" r:id="rId28"/>
    <p:sldId id="307" r:id="rId29"/>
    <p:sldId id="342" r:id="rId30"/>
    <p:sldId id="343" r:id="rId31"/>
    <p:sldId id="344" r:id="rId32"/>
    <p:sldId id="345" r:id="rId33"/>
    <p:sldId id="346" r:id="rId34"/>
    <p:sldId id="347" r:id="rId35"/>
  </p:sldIdLst>
  <p:sldSz cx="9144000" cy="6858000" type="screen4x3"/>
  <p:notesSz cx="6858000" cy="9144000"/>
  <p:defaultTextStyle>
    <a:defPPr>
      <a:defRPr lang="en-IE"/>
    </a:defPPr>
    <a:lvl1pPr algn="ctr" rtl="0" fontAlgn="base">
      <a:spcBef>
        <a:spcPct val="0"/>
      </a:spcBef>
      <a:spcAft>
        <a:spcPct val="0"/>
      </a:spcAft>
      <a:defRPr b="1" kern="1200">
        <a:solidFill>
          <a:schemeClr val="tx1"/>
        </a:solidFill>
        <a:latin typeface="Arial" charset="0"/>
        <a:ea typeface="ＭＳ Ｐゴシック" charset="-128"/>
        <a:cs typeface="+mn-cs"/>
      </a:defRPr>
    </a:lvl1pPr>
    <a:lvl2pPr marL="457200" algn="ctr" rtl="0" fontAlgn="base">
      <a:spcBef>
        <a:spcPct val="0"/>
      </a:spcBef>
      <a:spcAft>
        <a:spcPct val="0"/>
      </a:spcAft>
      <a:defRPr b="1" kern="1200">
        <a:solidFill>
          <a:schemeClr val="tx1"/>
        </a:solidFill>
        <a:latin typeface="Arial" charset="0"/>
        <a:ea typeface="ＭＳ Ｐゴシック" charset="-128"/>
        <a:cs typeface="+mn-cs"/>
      </a:defRPr>
    </a:lvl2pPr>
    <a:lvl3pPr marL="914400" algn="ctr" rtl="0" fontAlgn="base">
      <a:spcBef>
        <a:spcPct val="0"/>
      </a:spcBef>
      <a:spcAft>
        <a:spcPct val="0"/>
      </a:spcAft>
      <a:defRPr b="1" kern="1200">
        <a:solidFill>
          <a:schemeClr val="tx1"/>
        </a:solidFill>
        <a:latin typeface="Arial" charset="0"/>
        <a:ea typeface="ＭＳ Ｐゴシック" charset="-128"/>
        <a:cs typeface="+mn-cs"/>
      </a:defRPr>
    </a:lvl3pPr>
    <a:lvl4pPr marL="1371600" algn="ctr" rtl="0" fontAlgn="base">
      <a:spcBef>
        <a:spcPct val="0"/>
      </a:spcBef>
      <a:spcAft>
        <a:spcPct val="0"/>
      </a:spcAft>
      <a:defRPr b="1" kern="1200">
        <a:solidFill>
          <a:schemeClr val="tx1"/>
        </a:solidFill>
        <a:latin typeface="Arial" charset="0"/>
        <a:ea typeface="ＭＳ Ｐゴシック" charset="-128"/>
        <a:cs typeface="+mn-cs"/>
      </a:defRPr>
    </a:lvl4pPr>
    <a:lvl5pPr marL="1828800" algn="ctr" rtl="0" fontAlgn="base">
      <a:spcBef>
        <a:spcPct val="0"/>
      </a:spcBef>
      <a:spcAft>
        <a:spcPct val="0"/>
      </a:spcAft>
      <a:defRPr b="1" kern="1200">
        <a:solidFill>
          <a:schemeClr val="tx1"/>
        </a:solidFill>
        <a:latin typeface="Arial" charset="0"/>
        <a:ea typeface="ＭＳ Ｐゴシック" charset="-128"/>
        <a:cs typeface="+mn-cs"/>
      </a:defRPr>
    </a:lvl5pPr>
    <a:lvl6pPr marL="2286000" algn="l" defTabSz="914400" rtl="0" eaLnBrk="1" latinLnBrk="0" hangingPunct="1">
      <a:defRPr b="1" kern="1200">
        <a:solidFill>
          <a:schemeClr val="tx1"/>
        </a:solidFill>
        <a:latin typeface="Arial" charset="0"/>
        <a:ea typeface="ＭＳ Ｐゴシック" charset="-128"/>
        <a:cs typeface="+mn-cs"/>
      </a:defRPr>
    </a:lvl6pPr>
    <a:lvl7pPr marL="2743200" algn="l" defTabSz="914400" rtl="0" eaLnBrk="1" latinLnBrk="0" hangingPunct="1">
      <a:defRPr b="1" kern="1200">
        <a:solidFill>
          <a:schemeClr val="tx1"/>
        </a:solidFill>
        <a:latin typeface="Arial" charset="0"/>
        <a:ea typeface="ＭＳ Ｐゴシック" charset="-128"/>
        <a:cs typeface="+mn-cs"/>
      </a:defRPr>
    </a:lvl7pPr>
    <a:lvl8pPr marL="3200400" algn="l" defTabSz="914400" rtl="0" eaLnBrk="1" latinLnBrk="0" hangingPunct="1">
      <a:defRPr b="1" kern="1200">
        <a:solidFill>
          <a:schemeClr val="tx1"/>
        </a:solidFill>
        <a:latin typeface="Arial" charset="0"/>
        <a:ea typeface="ＭＳ Ｐゴシック" charset="-128"/>
        <a:cs typeface="+mn-cs"/>
      </a:defRPr>
    </a:lvl8pPr>
    <a:lvl9pPr marL="3657600" algn="l" defTabSz="914400" rtl="0" eaLnBrk="1" latinLnBrk="0" hangingPunct="1">
      <a:defRPr b="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8040"/>
    <a:srgbClr val="FF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47"/>
    <p:restoredTop sz="67285"/>
  </p:normalViewPr>
  <p:slideViewPr>
    <p:cSldViewPr>
      <p:cViewPr varScale="1">
        <p:scale>
          <a:sx n="100" d="100"/>
          <a:sy n="100" d="100"/>
        </p:scale>
        <p:origin x="3480" y="16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1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8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charset="-128"/>
              </a:defRPr>
            </a:lvl1pPr>
          </a:lstStyle>
          <a:p>
            <a:pPr>
              <a:defRPr/>
            </a:pPr>
            <a:endParaRPr lang="en-US"/>
          </a:p>
        </p:txBody>
      </p:sp>
      <p:sp>
        <p:nvSpPr>
          <p:cNvPr id="11888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defRPr>
            </a:lvl1pPr>
          </a:lstStyle>
          <a:p>
            <a:pPr>
              <a:defRPr/>
            </a:pPr>
            <a:endParaRPr lang="en-US"/>
          </a:p>
        </p:txBody>
      </p:sp>
      <p:sp>
        <p:nvSpPr>
          <p:cNvPr id="11888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charset="-128"/>
              </a:defRPr>
            </a:lvl1pPr>
          </a:lstStyle>
          <a:p>
            <a:pPr>
              <a:defRPr/>
            </a:pPr>
            <a:endParaRPr lang="en-US"/>
          </a:p>
        </p:txBody>
      </p:sp>
      <p:sp>
        <p:nvSpPr>
          <p:cNvPr id="11888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charset="-128"/>
              </a:defRPr>
            </a:lvl1pPr>
          </a:lstStyle>
          <a:p>
            <a:pPr>
              <a:defRPr/>
            </a:pPr>
            <a:fld id="{D7E1BBBE-D419-4AC5-AE97-D47A1808E97F}" type="slidenum">
              <a:rPr lang="en-US"/>
              <a:pPr>
                <a:defRPr/>
              </a:pPr>
              <a:t>‹#›</a:t>
            </a:fld>
            <a:endParaRPr lang="en-US"/>
          </a:p>
        </p:txBody>
      </p:sp>
    </p:spTree>
    <p:extLst>
      <p:ext uri="{BB962C8B-B14F-4D97-AF65-F5344CB8AC3E}">
        <p14:creationId xmlns:p14="http://schemas.microsoft.com/office/powerpoint/2010/main" val="394141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charset="0"/>
                <a:ea typeface="ＭＳ Ｐゴシック" charset="-128"/>
              </a:defRPr>
            </a:lvl1pPr>
          </a:lstStyle>
          <a:p>
            <a:pPr>
              <a:defRPr/>
            </a:pPr>
            <a:endParaRPr lang="en-US"/>
          </a:p>
        </p:txBody>
      </p:sp>
      <p:sp>
        <p:nvSpPr>
          <p:cNvPr id="2160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ＭＳ Ｐゴシック" charset="-128"/>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160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60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charset="0"/>
                <a:ea typeface="ＭＳ Ｐゴシック" charset="-128"/>
              </a:defRPr>
            </a:lvl1pPr>
          </a:lstStyle>
          <a:p>
            <a:pPr>
              <a:defRPr/>
            </a:pPr>
            <a:endParaRPr lang="en-US"/>
          </a:p>
        </p:txBody>
      </p:sp>
      <p:sp>
        <p:nvSpPr>
          <p:cNvPr id="2160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ea typeface="ＭＳ Ｐゴシック" charset="-128"/>
              </a:defRPr>
            </a:lvl1pPr>
          </a:lstStyle>
          <a:p>
            <a:pPr>
              <a:defRPr/>
            </a:pPr>
            <a:fld id="{916A0A60-5DEC-4027-88AA-D0F913C1A401}" type="slidenum">
              <a:rPr lang="en-US"/>
              <a:pPr>
                <a:defRPr/>
              </a:pPr>
              <a:t>‹#›</a:t>
            </a:fld>
            <a:endParaRPr lang="en-US"/>
          </a:p>
        </p:txBody>
      </p:sp>
    </p:spTree>
    <p:extLst>
      <p:ext uri="{BB962C8B-B14F-4D97-AF65-F5344CB8AC3E}">
        <p14:creationId xmlns:p14="http://schemas.microsoft.com/office/powerpoint/2010/main" val="35971001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7"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A603FE1F-4E0D-E54D-A0C0-2BD3DD610313}" type="slidenum">
              <a:rPr lang="en-US" sz="1200" b="0">
                <a:ea typeface="MS PGothic" charset="0"/>
                <a:cs typeface="MS PGothic" charset="0"/>
              </a:rPr>
              <a:pPr eaLnBrk="1" hangingPunct="1"/>
              <a:t>1</a:t>
            </a:fld>
            <a:endParaRPr lang="en-US" sz="1200" b="0">
              <a:ea typeface="MS PGothic" charset="0"/>
              <a:cs typeface="MS PGothic" charset="0"/>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dirty="0">
              <a:ea typeface="ＭＳ Ｐゴシック" charset="0"/>
            </a:endParaRPr>
          </a:p>
        </p:txBody>
      </p:sp>
    </p:spTree>
    <p:extLst>
      <p:ext uri="{BB962C8B-B14F-4D97-AF65-F5344CB8AC3E}">
        <p14:creationId xmlns:p14="http://schemas.microsoft.com/office/powerpoint/2010/main" val="1214207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41E1A2A1-FC5F-4B08-AF90-BF959373507D}" type="slidenum">
              <a:rPr lang="en-GB" smtClean="0"/>
              <a:pPr/>
              <a:t>17</a:t>
            </a:fld>
            <a:endParaRPr lang="en-GB"/>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14400" y="4343400"/>
            <a:ext cx="5029200" cy="4114800"/>
          </a:xfrm>
          <a:noFill/>
          <a:ln/>
        </p:spPr>
        <p:txBody>
          <a:bodyPr/>
          <a:lstStyle/>
          <a:p>
            <a:endParaRPr lang="en-GB" dirty="0">
              <a:latin typeface="Arial" charset="0"/>
            </a:endParaRPr>
          </a:p>
        </p:txBody>
      </p:sp>
    </p:spTree>
    <p:extLst>
      <p:ext uri="{BB962C8B-B14F-4D97-AF65-F5344CB8AC3E}">
        <p14:creationId xmlns:p14="http://schemas.microsoft.com/office/powerpoint/2010/main" val="679431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56DF0DBE-39C3-409B-AF10-3A87DB47095E}" type="slidenum">
              <a:rPr lang="en-GB" smtClean="0"/>
              <a:pPr/>
              <a:t>19</a:t>
            </a:fld>
            <a:endParaRPr lang="en-GB"/>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914400" y="4343400"/>
            <a:ext cx="5029200" cy="4114800"/>
          </a:xfrm>
          <a:noFill/>
          <a:ln/>
        </p:spPr>
        <p:txBody>
          <a:bodyPr/>
          <a:lstStyle/>
          <a:p>
            <a:endParaRPr lang="en-GB">
              <a:latin typeface="Arial" charset="0"/>
            </a:endParaRPr>
          </a:p>
        </p:txBody>
      </p:sp>
    </p:spTree>
    <p:extLst>
      <p:ext uri="{BB962C8B-B14F-4D97-AF65-F5344CB8AC3E}">
        <p14:creationId xmlns:p14="http://schemas.microsoft.com/office/powerpoint/2010/main" val="1202778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F1E3CF32-C52A-40FC-9FBF-11E2F3220446}" type="slidenum">
              <a:rPr lang="en-GB" smtClean="0"/>
              <a:pPr/>
              <a:t>20</a:t>
            </a:fld>
            <a:endParaRPr lang="en-GB"/>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914400" y="4343400"/>
            <a:ext cx="5029200" cy="4114800"/>
          </a:xfrm>
          <a:noFill/>
          <a:ln/>
        </p:spPr>
        <p:txBody>
          <a:bodyPr/>
          <a:lstStyle/>
          <a:p>
            <a:endParaRPr lang="en-GB" dirty="0">
              <a:latin typeface="Arial" charset="0"/>
            </a:endParaRPr>
          </a:p>
        </p:txBody>
      </p:sp>
    </p:spTree>
    <p:extLst>
      <p:ext uri="{BB962C8B-B14F-4D97-AF65-F5344CB8AC3E}">
        <p14:creationId xmlns:p14="http://schemas.microsoft.com/office/powerpoint/2010/main" val="791632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getNextNode</a:t>
            </a:r>
            <a:r>
              <a:rPr lang="en-US" dirty="0"/>
              <a:t>(next)</a:t>
            </a:r>
            <a:r>
              <a:rPr lang="en-US" baseline="0" dirty="0"/>
              <a:t> pseudocode:</a:t>
            </a:r>
          </a:p>
          <a:p>
            <a:r>
              <a:rPr lang="en-US" baseline="0" dirty="0"/>
              <a:t>if next is the root: return left(root)</a:t>
            </a:r>
          </a:p>
          <a:p>
            <a:r>
              <a:rPr lang="en-US" baseline="0" dirty="0" err="1"/>
              <a:t>elif</a:t>
            </a:r>
            <a:r>
              <a:rPr lang="en-US" baseline="0" dirty="0"/>
              <a:t> next is a left child: return its sibling</a:t>
            </a:r>
          </a:p>
          <a:p>
            <a:r>
              <a:rPr lang="en-US" baseline="0" dirty="0"/>
              <a:t>else (it’s a right child):</a:t>
            </a:r>
          </a:p>
          <a:p>
            <a:r>
              <a:rPr lang="en-US" baseline="0" dirty="0"/>
              <a:t>   next &lt;</a:t>
            </a:r>
            <a:r>
              <a:rPr lang="mr-IN" baseline="0" dirty="0"/>
              <a:t>–</a:t>
            </a:r>
            <a:r>
              <a:rPr lang="en-US" baseline="0" dirty="0"/>
              <a:t> parent(next) until we find a left child or a child of the root</a:t>
            </a:r>
          </a:p>
          <a:p>
            <a:r>
              <a:rPr lang="en-US" baseline="0" dirty="0"/>
              <a:t>   if next is the right child of the root: next &lt;- left(root)</a:t>
            </a:r>
          </a:p>
          <a:p>
            <a:r>
              <a:rPr lang="en-US" baseline="0" dirty="0"/>
              <a:t>   else (next is a left child of something): next &lt;- right(parent(next)))</a:t>
            </a:r>
          </a:p>
          <a:p>
            <a:r>
              <a:rPr lang="en-US" baseline="0" dirty="0"/>
              <a:t>   next &lt;- left(next) until </a:t>
            </a:r>
            <a:r>
              <a:rPr lang="en-US" baseline="0" dirty="0" err="1"/>
              <a:t>isExternal</a:t>
            </a:r>
            <a:r>
              <a:rPr lang="en-US" baseline="0" dirty="0"/>
              <a:t>(next).</a:t>
            </a:r>
          </a:p>
          <a:p>
            <a:endParaRPr lang="en-US" baseline="0" dirty="0"/>
          </a:p>
          <a:p>
            <a:r>
              <a:rPr lang="en-US" baseline="0" dirty="0" err="1"/>
              <a:t>getPreviousNode</a:t>
            </a:r>
            <a:r>
              <a:rPr lang="en-US" baseline="0" dirty="0"/>
              <a:t>(node)</a:t>
            </a:r>
          </a:p>
          <a:p>
            <a:r>
              <a:rPr lang="en-US" baseline="0" dirty="0"/>
              <a:t>if node is the left(root): return root</a:t>
            </a:r>
          </a:p>
          <a:p>
            <a:r>
              <a:rPr lang="en-US" baseline="0" dirty="0" err="1"/>
              <a:t>elif</a:t>
            </a:r>
            <a:r>
              <a:rPr lang="en-US" baseline="0" dirty="0"/>
              <a:t> node is a right child, return its sibling</a:t>
            </a:r>
          </a:p>
          <a:p>
            <a:r>
              <a:rPr lang="en-US" baseline="0" dirty="0"/>
              <a:t>else (it’s a left child):</a:t>
            </a:r>
          </a:p>
          <a:p>
            <a:r>
              <a:rPr lang="en-US" baseline="0" dirty="0"/>
              <a:t>   node &lt;- parent(node) until we find a right child or a child of the root</a:t>
            </a:r>
          </a:p>
          <a:p>
            <a:r>
              <a:rPr lang="en-US" baseline="0" dirty="0"/>
              <a:t>   if node is the left child of the root: node &lt;- right(root)</a:t>
            </a:r>
          </a:p>
          <a:p>
            <a:r>
              <a:rPr lang="en-US" baseline="0" dirty="0"/>
              <a:t>   else (node is a left right of something): node &lt;- left(parent(node))</a:t>
            </a:r>
          </a:p>
          <a:p>
            <a:r>
              <a:rPr lang="en-US" baseline="0" dirty="0"/>
              <a:t>   node &lt;- left(node) until we find an internal node with an external child.</a:t>
            </a:r>
          </a:p>
          <a:p>
            <a:endParaRPr lang="en-US" baseline="0" dirty="0"/>
          </a:p>
        </p:txBody>
      </p:sp>
      <p:sp>
        <p:nvSpPr>
          <p:cNvPr id="4" name="Slide Number Placeholder 3"/>
          <p:cNvSpPr>
            <a:spLocks noGrp="1"/>
          </p:cNvSpPr>
          <p:nvPr>
            <p:ph type="sldNum" sz="quarter" idx="10"/>
          </p:nvPr>
        </p:nvSpPr>
        <p:spPr/>
        <p:txBody>
          <a:bodyPr/>
          <a:lstStyle/>
          <a:p>
            <a:pPr>
              <a:defRPr/>
            </a:pPr>
            <a:fld id="{916A0A60-5DEC-4027-88AA-D0F913C1A401}" type="slidenum">
              <a:rPr lang="en-US" smtClean="0"/>
              <a:pPr>
                <a:defRPr/>
              </a:pPr>
              <a:t>22</a:t>
            </a:fld>
            <a:endParaRPr lang="en-US"/>
          </a:p>
        </p:txBody>
      </p:sp>
    </p:spTree>
    <p:extLst>
      <p:ext uri="{BB962C8B-B14F-4D97-AF65-F5344CB8AC3E}">
        <p14:creationId xmlns:p14="http://schemas.microsoft.com/office/powerpoint/2010/main" val="330445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D922214-8FC1-4E60-98A7-BC9CFDEBBECC}" type="slidenum">
              <a:rPr lang="en-GB" smtClean="0"/>
              <a:pPr/>
              <a:t>26</a:t>
            </a:fld>
            <a:endParaRPr lang="en-GB"/>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14400" y="4343400"/>
            <a:ext cx="5029200" cy="4114800"/>
          </a:xfrm>
          <a:noFill/>
          <a:ln/>
        </p:spPr>
        <p:txBody>
          <a:bodyPr/>
          <a:lstStyle/>
          <a:p>
            <a:endParaRPr lang="en-GB" dirty="0">
              <a:latin typeface="Arial" charset="0"/>
            </a:endParaRPr>
          </a:p>
        </p:txBody>
      </p:sp>
    </p:spTree>
    <p:extLst>
      <p:ext uri="{BB962C8B-B14F-4D97-AF65-F5344CB8AC3E}">
        <p14:creationId xmlns:p14="http://schemas.microsoft.com/office/powerpoint/2010/main" val="872756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D922214-8FC1-4E60-98A7-BC9CFDEBBECC}" type="slidenum">
              <a:rPr lang="en-GB" smtClean="0"/>
              <a:pPr/>
              <a:t>27</a:t>
            </a:fld>
            <a:endParaRPr lang="en-GB"/>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14400" y="4343400"/>
            <a:ext cx="5029200" cy="4114800"/>
          </a:xfrm>
          <a:noFill/>
          <a:ln/>
        </p:spPr>
        <p:txBody>
          <a:bodyPr/>
          <a:lstStyle/>
          <a:p>
            <a:endParaRPr lang="en-GB" dirty="0">
              <a:latin typeface="Arial" charset="0"/>
            </a:endParaRPr>
          </a:p>
        </p:txBody>
      </p:sp>
    </p:spTree>
    <p:extLst>
      <p:ext uri="{BB962C8B-B14F-4D97-AF65-F5344CB8AC3E}">
        <p14:creationId xmlns:p14="http://schemas.microsoft.com/office/powerpoint/2010/main" val="146655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C693CF4-16C1-4E11-81AA-ABE85CF768F1}" type="slidenum">
              <a:rPr lang="en-GB" smtClean="0"/>
              <a:pPr/>
              <a:t>28</a:t>
            </a:fld>
            <a:endParaRPr lang="en-GB"/>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14400" y="4343400"/>
            <a:ext cx="5029200" cy="4114800"/>
          </a:xfrm>
          <a:noFill/>
          <a:ln/>
        </p:spPr>
        <p:txBody>
          <a:bodyPr/>
          <a:lstStyle/>
          <a:p>
            <a:endParaRPr lang="en-GB">
              <a:latin typeface="Arial" charset="0"/>
            </a:endParaRPr>
          </a:p>
        </p:txBody>
      </p:sp>
    </p:spTree>
    <p:extLst>
      <p:ext uri="{BB962C8B-B14F-4D97-AF65-F5344CB8AC3E}">
        <p14:creationId xmlns:p14="http://schemas.microsoft.com/office/powerpoint/2010/main" val="1040955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03E9051E-7884-455D-84FE-A9D8382EF913}" type="slidenum">
              <a:rPr lang="en-GB" smtClean="0"/>
              <a:pPr/>
              <a:t>30</a:t>
            </a:fld>
            <a:endParaRPr lang="en-GB"/>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xfrm>
            <a:off x="914400" y="4343400"/>
            <a:ext cx="5029200" cy="4114800"/>
          </a:xfrm>
          <a:noFill/>
          <a:ln/>
        </p:spPr>
        <p:txBody>
          <a:bodyPr/>
          <a:lstStyle/>
          <a:p>
            <a:endParaRPr lang="en-GB">
              <a:latin typeface="Arial" charset="0"/>
            </a:endParaRPr>
          </a:p>
        </p:txBody>
      </p:sp>
    </p:spTree>
    <p:extLst>
      <p:ext uri="{BB962C8B-B14F-4D97-AF65-F5344CB8AC3E}">
        <p14:creationId xmlns:p14="http://schemas.microsoft.com/office/powerpoint/2010/main" val="1713165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FAEC4450-B165-4A45-81FF-2235280199C1}" type="slidenum">
              <a:rPr lang="en-GB" smtClean="0"/>
              <a:pPr/>
              <a:t>31</a:t>
            </a:fld>
            <a:endParaRPr lang="en-GB"/>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endParaRPr lang="en-GB">
              <a:latin typeface="Arial" charset="0"/>
            </a:endParaRPr>
          </a:p>
        </p:txBody>
      </p:sp>
    </p:spTree>
    <p:extLst>
      <p:ext uri="{BB962C8B-B14F-4D97-AF65-F5344CB8AC3E}">
        <p14:creationId xmlns:p14="http://schemas.microsoft.com/office/powerpoint/2010/main" val="2101120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334411CC-3123-4040-A87A-216F4A864625}" type="slidenum">
              <a:rPr lang="en-GB" smtClean="0"/>
              <a:pPr/>
              <a:t>32</a:t>
            </a:fld>
            <a:endParaRPr lang="en-GB"/>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914400" y="4343400"/>
            <a:ext cx="5029200" cy="4114800"/>
          </a:xfrm>
          <a:noFill/>
          <a:ln/>
        </p:spPr>
        <p:txBody>
          <a:bodyPr/>
          <a:lstStyle/>
          <a:p>
            <a:endParaRPr lang="en-GB">
              <a:latin typeface="Arial" charset="0"/>
            </a:endParaRPr>
          </a:p>
        </p:txBody>
      </p:sp>
    </p:spTree>
    <p:extLst>
      <p:ext uri="{BB962C8B-B14F-4D97-AF65-F5344CB8AC3E}">
        <p14:creationId xmlns:p14="http://schemas.microsoft.com/office/powerpoint/2010/main" val="113791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16A0A60-5DEC-4027-88AA-D0F913C1A401}" type="slidenum">
              <a:rPr lang="en-US" smtClean="0"/>
              <a:pPr>
                <a:defRPr/>
              </a:pPr>
              <a:t>7</a:t>
            </a:fld>
            <a:endParaRPr lang="en-US"/>
          </a:p>
        </p:txBody>
      </p:sp>
    </p:spTree>
    <p:extLst>
      <p:ext uri="{BB962C8B-B14F-4D97-AF65-F5344CB8AC3E}">
        <p14:creationId xmlns:p14="http://schemas.microsoft.com/office/powerpoint/2010/main" val="1113629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367D00F0-F2FB-4FE9-B172-BE2AFDA7897A}" type="slidenum">
              <a:rPr lang="en-GB" smtClean="0"/>
              <a:pPr/>
              <a:t>33</a:t>
            </a:fld>
            <a:endParaRPr lang="en-GB"/>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14400" y="4343400"/>
            <a:ext cx="5029200" cy="4114800"/>
          </a:xfrm>
          <a:noFill/>
          <a:ln/>
        </p:spPr>
        <p:txBody>
          <a:bodyPr/>
          <a:lstStyle/>
          <a:p>
            <a:endParaRPr lang="en-GB">
              <a:latin typeface="Arial" charset="0"/>
            </a:endParaRPr>
          </a:p>
        </p:txBody>
      </p:sp>
    </p:spTree>
    <p:extLst>
      <p:ext uri="{BB962C8B-B14F-4D97-AF65-F5344CB8AC3E}">
        <p14:creationId xmlns:p14="http://schemas.microsoft.com/office/powerpoint/2010/main" val="1084324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70B09355-F7D2-40CE-841F-8AE2519AA7AC}" type="slidenum">
              <a:rPr lang="en-GB" smtClean="0"/>
              <a:pPr/>
              <a:t>9</a:t>
            </a:fld>
            <a:endParaRPr lang="en-GB"/>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xfrm>
            <a:off x="914400" y="4343400"/>
            <a:ext cx="5029200" cy="4114800"/>
          </a:xfrm>
          <a:noFill/>
          <a:ln/>
        </p:spPr>
        <p:txBody>
          <a:bodyPr/>
          <a:lstStyle/>
          <a:p>
            <a:endParaRPr lang="en-GB" dirty="0">
              <a:latin typeface="Arial" charset="0"/>
            </a:endParaRPr>
          </a:p>
        </p:txBody>
      </p:sp>
    </p:spTree>
    <p:extLst>
      <p:ext uri="{BB962C8B-B14F-4D97-AF65-F5344CB8AC3E}">
        <p14:creationId xmlns:p14="http://schemas.microsoft.com/office/powerpoint/2010/main" val="1797116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1B886779-5317-48D3-96DD-390319E6A765}" type="slidenum">
              <a:rPr lang="en-GB" smtClean="0"/>
              <a:pPr/>
              <a:t>10</a:t>
            </a:fld>
            <a:endParaRPr lang="en-GB"/>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914400" y="4343400"/>
            <a:ext cx="5029200" cy="4114800"/>
          </a:xfrm>
          <a:noFill/>
          <a:ln/>
        </p:spPr>
        <p:txBody>
          <a:bodyPr/>
          <a:lstStyle/>
          <a:p>
            <a:endParaRPr lang="en-GB">
              <a:latin typeface="Arial" charset="0"/>
            </a:endParaRPr>
          </a:p>
        </p:txBody>
      </p:sp>
    </p:spTree>
    <p:extLst>
      <p:ext uri="{BB962C8B-B14F-4D97-AF65-F5344CB8AC3E}">
        <p14:creationId xmlns:p14="http://schemas.microsoft.com/office/powerpoint/2010/main" val="1919239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4BB52C3E-C11C-435E-99B1-DFB4FD0ECFCD}" type="slidenum">
              <a:rPr lang="en-GB" smtClean="0"/>
              <a:pPr/>
              <a:t>11</a:t>
            </a:fld>
            <a:endParaRPr lang="en-GB"/>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14400" y="4343400"/>
            <a:ext cx="5029200" cy="4114800"/>
          </a:xfrm>
          <a:noFill/>
          <a:ln/>
        </p:spPr>
        <p:txBody>
          <a:bodyPr/>
          <a:lstStyle/>
          <a:p>
            <a:endParaRPr lang="en-GB">
              <a:latin typeface="Arial" charset="0"/>
            </a:endParaRPr>
          </a:p>
        </p:txBody>
      </p:sp>
    </p:spTree>
    <p:extLst>
      <p:ext uri="{BB962C8B-B14F-4D97-AF65-F5344CB8AC3E}">
        <p14:creationId xmlns:p14="http://schemas.microsoft.com/office/powerpoint/2010/main" val="1449831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F027F02-CFB0-4AD5-BDD1-C7F8592C773C}" type="slidenum">
              <a:rPr lang="en-GB" smtClean="0"/>
              <a:pPr/>
              <a:t>13</a:t>
            </a:fld>
            <a:endParaRPr lang="en-GB"/>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p:spPr>
        <p:txBody>
          <a:bodyPr/>
          <a:lstStyle/>
          <a:p>
            <a:endParaRPr lang="en-GB" dirty="0">
              <a:latin typeface="Arial" charset="0"/>
            </a:endParaRPr>
          </a:p>
        </p:txBody>
      </p:sp>
    </p:spTree>
    <p:extLst>
      <p:ext uri="{BB962C8B-B14F-4D97-AF65-F5344CB8AC3E}">
        <p14:creationId xmlns:p14="http://schemas.microsoft.com/office/powerpoint/2010/main" val="1964628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C27943B8-4D53-4C61-A083-EC8D365D08D0}" type="slidenum">
              <a:rPr lang="en-GB" smtClean="0"/>
              <a:pPr/>
              <a:t>14</a:t>
            </a:fld>
            <a:endParaRPr lang="en-GB"/>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914400" y="4343400"/>
            <a:ext cx="5029200" cy="4114800"/>
          </a:xfrm>
          <a:noFill/>
          <a:ln/>
        </p:spPr>
        <p:txBody>
          <a:bodyPr/>
          <a:lstStyle/>
          <a:p>
            <a:endParaRPr lang="en-GB" dirty="0">
              <a:latin typeface="Arial" charset="0"/>
            </a:endParaRPr>
          </a:p>
        </p:txBody>
      </p:sp>
    </p:spTree>
    <p:extLst>
      <p:ext uri="{BB962C8B-B14F-4D97-AF65-F5344CB8AC3E}">
        <p14:creationId xmlns:p14="http://schemas.microsoft.com/office/powerpoint/2010/main" val="1955168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FAB4335-E382-4E90-8C23-24222C9FAE7A}" type="slidenum">
              <a:rPr lang="en-GB" smtClean="0"/>
              <a:pPr/>
              <a:t>15</a:t>
            </a:fld>
            <a:endParaRPr lang="en-GB"/>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914400" y="4343400"/>
            <a:ext cx="5029200" cy="4114800"/>
          </a:xfrm>
          <a:noFill/>
          <a:ln/>
        </p:spPr>
        <p:txBody>
          <a:bodyPr/>
          <a:lstStyle/>
          <a:p>
            <a:endParaRPr lang="en-GB" dirty="0">
              <a:latin typeface="Arial" charset="0"/>
            </a:endParaRPr>
          </a:p>
        </p:txBody>
      </p:sp>
    </p:spTree>
    <p:extLst>
      <p:ext uri="{BB962C8B-B14F-4D97-AF65-F5344CB8AC3E}">
        <p14:creationId xmlns:p14="http://schemas.microsoft.com/office/powerpoint/2010/main" val="1877680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BBB74C7-D8ED-4D98-B2F3-FE34485D7A4A}" type="slidenum">
              <a:rPr lang="en-GB" smtClean="0"/>
              <a:pPr/>
              <a:t>16</a:t>
            </a:fld>
            <a:endParaRPr lang="en-GB"/>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xfrm>
            <a:off x="914400" y="4343400"/>
            <a:ext cx="5029200" cy="4114800"/>
          </a:xfrm>
          <a:noFill/>
          <a:ln/>
        </p:spPr>
        <p:txBody>
          <a:bodyPr/>
          <a:lstStyle/>
          <a:p>
            <a:endParaRPr lang="en-GB">
              <a:latin typeface="Arial" charset="0"/>
            </a:endParaRPr>
          </a:p>
        </p:txBody>
      </p:sp>
    </p:spTree>
    <p:extLst>
      <p:ext uri="{BB962C8B-B14F-4D97-AF65-F5344CB8AC3E}">
        <p14:creationId xmlns:p14="http://schemas.microsoft.com/office/powerpoint/2010/main" val="645550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ga-IE"/>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a:t>Click to edit Master subtitle style</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pPr>
              <a:defRPr/>
            </a:pPr>
            <a:fld id="{EA068D86-FEC1-4F94-933E-6021B76068C1}" type="slidenum">
              <a:rPr lang="en-IE" smtClean="0"/>
              <a:pPr>
                <a:defRPr/>
              </a:pPr>
              <a:t>‹#›</a:t>
            </a:fld>
            <a:endParaRPr lang="en-IE"/>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8CC057FC-95B6-4D89-AFDA-ABA33EE921E5}" type="datetime2">
              <a:rPr lang="en-US" smtClean="0"/>
              <a:t>Wednesday, April 3, 2019</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ga-IE"/>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EC4549AC-EB31-477F-92A9-B1988E232878}" type="datetime2">
              <a:rPr lang="en-US" smtClean="0"/>
              <a:t>Wednesday, April 3, 2019</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5263" y="192088"/>
            <a:ext cx="8015287" cy="914400"/>
          </a:xfrm>
        </p:spPr>
        <p:txBody>
          <a:bodyPr/>
          <a:lstStyle/>
          <a:p>
            <a:r>
              <a:rPr lang="ga-IE"/>
              <a:t>Click to edit Master title style</a:t>
            </a:r>
            <a:endParaRPr lang="en-US"/>
          </a:p>
        </p:txBody>
      </p:sp>
      <p:sp>
        <p:nvSpPr>
          <p:cNvPr id="3" name="Text Placeholder 2"/>
          <p:cNvSpPr>
            <a:spLocks noGrp="1"/>
          </p:cNvSpPr>
          <p:nvPr>
            <p:ph type="body" sz="half" idx="1"/>
          </p:nvPr>
        </p:nvSpPr>
        <p:spPr>
          <a:xfrm>
            <a:off x="323850" y="1268413"/>
            <a:ext cx="4171950" cy="5256212"/>
          </a:xfrm>
        </p:spPr>
        <p:txBody>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Content Placeholder 3"/>
          <p:cNvSpPr>
            <a:spLocks noGrp="1"/>
          </p:cNvSpPr>
          <p:nvPr>
            <p:ph sz="half" idx="2"/>
          </p:nvPr>
        </p:nvSpPr>
        <p:spPr>
          <a:xfrm>
            <a:off x="4648200" y="1268413"/>
            <a:ext cx="4171950" cy="5256212"/>
          </a:xfrm>
        </p:spPr>
        <p:txBody>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115888"/>
            <a:ext cx="7793037" cy="768350"/>
          </a:xfrm>
        </p:spPr>
        <p:txBody>
          <a:bodyPr/>
          <a:lstStyle/>
          <a:p>
            <a:r>
              <a:rPr lang="en-US"/>
              <a:t>Click to edit Master title style</a:t>
            </a:r>
            <a:endParaRPr lang="en-IE"/>
          </a:p>
        </p:txBody>
      </p:sp>
      <p:sp>
        <p:nvSpPr>
          <p:cNvPr id="3" name="Text Placeholder 2"/>
          <p:cNvSpPr>
            <a:spLocks noGrp="1"/>
          </p:cNvSpPr>
          <p:nvPr>
            <p:ph type="body" sz="half" idx="1"/>
          </p:nvPr>
        </p:nvSpPr>
        <p:spPr>
          <a:xfrm>
            <a:off x="755650" y="1412875"/>
            <a:ext cx="4022725" cy="5006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lipArt Placeholder 3"/>
          <p:cNvSpPr>
            <a:spLocks noGrp="1"/>
          </p:cNvSpPr>
          <p:nvPr>
            <p:ph type="clipArt" sz="half" idx="2"/>
          </p:nvPr>
        </p:nvSpPr>
        <p:spPr>
          <a:xfrm>
            <a:off x="4930775" y="1412875"/>
            <a:ext cx="4024313" cy="5006975"/>
          </a:xfrm>
        </p:spPr>
        <p:txBody>
          <a:bodyPr/>
          <a:lstStyle/>
          <a:p>
            <a:pPr lvl="0"/>
            <a:endParaRPr lang="en-IE"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3" name="Content Placeholder 2"/>
          <p:cNvSpPr>
            <a:spLocks noGrp="1"/>
          </p:cNvSpPr>
          <p:nvPr>
            <p:ph idx="1"/>
          </p:nvPr>
        </p:nvSpPr>
        <p:spPr/>
        <p:txBody>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6396A3A3-94A6-4E5B-AF39-173ACA3E61CC}" type="datetime2">
              <a:rPr lang="en-US" smtClean="0"/>
              <a:t>Wednesday, April 3, 2019</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ga-IE"/>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ga-IE"/>
              <a:t>Click to edit Master text styles</a:t>
            </a:r>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9933D019-A32C-4EAD-B8E6-DBDA699692FD}" type="datetime2">
              <a:rPr lang="en-US" smtClean="0"/>
              <a:t>Wednesday, April 3, 2019</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CCEBA98F-560C-4997-81C4-81D4D9187EAB}" type="datetime2">
              <a:rPr lang="en-US" smtClean="0"/>
              <a:t>Wednesday, April 3, 2019</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ga-IE"/>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7" name="Date Placeholder 6"/>
          <p:cNvSpPr>
            <a:spLocks noGrp="1"/>
          </p:cNvSpPr>
          <p:nvPr>
            <p:ph type="dt" sz="half" idx="10"/>
          </p:nvPr>
        </p:nvSpPr>
        <p:spPr>
          <a:xfrm>
            <a:off x="457200" y="18288"/>
            <a:ext cx="2895600" cy="329184"/>
          </a:xfrm>
          <a:prstGeom prst="rect">
            <a:avLst/>
          </a:prstGeom>
        </p:spPr>
        <p:txBody>
          <a:bodyPr/>
          <a:lstStyle/>
          <a:p>
            <a:fld id="{150972B2-CA5C-437D-87D0-8081271A9E4B}" type="datetime2">
              <a:rPr lang="en-US" smtClean="0"/>
              <a:t>Wednesday, April 3, 2019</a:t>
            </a:fld>
            <a:endParaRPr lang="en-US"/>
          </a:p>
        </p:txBody>
      </p:sp>
      <p:sp>
        <p:nvSpPr>
          <p:cNvPr id="8" name="Footer Placeholder 7"/>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9" name="Slide Number Placeholder 8"/>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3" name="Date Placeholder 2"/>
          <p:cNvSpPr>
            <a:spLocks noGrp="1"/>
          </p:cNvSpPr>
          <p:nvPr>
            <p:ph type="dt" sz="half" idx="10"/>
          </p:nvPr>
        </p:nvSpPr>
        <p:spPr>
          <a:xfrm>
            <a:off x="457200" y="18288"/>
            <a:ext cx="2895600" cy="329184"/>
          </a:xfrm>
          <a:prstGeom prst="rect">
            <a:avLst/>
          </a:prstGeom>
        </p:spPr>
        <p:txBody>
          <a:bodyPr/>
          <a:lstStyle/>
          <a:p>
            <a:fld id="{79CD4847-11EF-4466-A8AD-85CDB7B49118}" type="datetime2">
              <a:rPr lang="en-US" smtClean="0"/>
              <a:t>Wednesday, April 3, 2019</a:t>
            </a:fld>
            <a:endParaRPr lang="en-US"/>
          </a:p>
        </p:txBody>
      </p:sp>
      <p:sp>
        <p:nvSpPr>
          <p:cNvPr id="4" name="Footer Placeholder 3"/>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5" name="Slide Number Placeholder 4"/>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18288"/>
            <a:ext cx="2895600" cy="329184"/>
          </a:xfrm>
          <a:prstGeom prst="rect">
            <a:avLst/>
          </a:prstGeom>
        </p:spPr>
        <p:txBody>
          <a:bodyPr/>
          <a:lstStyle/>
          <a:p>
            <a:fld id="{F168457A-3AB9-4880-8A0C-9F8524491207}" type="datetime2">
              <a:rPr lang="en-US" smtClean="0"/>
              <a:t>Wednesday, April 3, 2019</a:t>
            </a:fld>
            <a:endParaRPr lang="en-US"/>
          </a:p>
        </p:txBody>
      </p:sp>
      <p:sp>
        <p:nvSpPr>
          <p:cNvPr id="3" name="Footer Placeholder 2"/>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4" name="Slide Number Placeholder 3"/>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ga-IE"/>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3FE976D3-5B7F-4300-ABED-C91F1B2AE209}" type="datetime2">
              <a:rPr lang="en-US" smtClean="0"/>
              <a:t>Wednesday, April 3, 2019</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ga-IE"/>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ga-IE"/>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EBDC1E59-17DD-41CE-97CA-624A472382D4}" type="datetime2">
              <a:rPr lang="en-US" smtClean="0"/>
              <a:t>Wednesday, April 3, 2019</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ga-IE" dirty="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Lst>
  <p:txStyles>
    <p:titleStyle>
      <a:lvl1pPr algn="l" defTabSz="914400" rtl="0" eaLnBrk="1" latinLnBrk="0" hangingPunct="1">
        <a:spcBef>
          <a:spcPct val="0"/>
        </a:spcBef>
        <a:buNone/>
        <a:defRPr sz="4000" kern="1200" spc="-100" baseline="0">
          <a:solidFill>
            <a:schemeClr val="tx2"/>
          </a:solidFill>
          <a:latin typeface="Helvetica" charset="0"/>
          <a:ea typeface="Helvetica" charset="0"/>
          <a:cs typeface="Helvetica" charset="0"/>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Helvetica" charset="0"/>
          <a:ea typeface="Helvetica" charset="0"/>
          <a:cs typeface="Helvetica"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Helvetica" charset="0"/>
          <a:ea typeface="Helvetica" charset="0"/>
          <a:cs typeface="Helvetica"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Helvetica" charset="0"/>
          <a:ea typeface="Helvetica" charset="0"/>
          <a:cs typeface="Helvetica"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Helvetica" charset="0"/>
          <a:ea typeface="Helvetica" charset="0"/>
          <a:cs typeface="Helvetica"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Helvetica" charset="0"/>
          <a:ea typeface="Helvetica" charset="0"/>
          <a:cs typeface="Helvetica"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vid.lillis@ucd.i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3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noChangeArrowheads="1"/>
          </p:cNvSpPr>
          <p:nvPr>
            <p:ph type="ctrTitle"/>
          </p:nvPr>
        </p:nvSpPr>
        <p:spPr/>
        <p:txBody>
          <a:bodyPr>
            <a:normAutofit fontScale="90000"/>
          </a:bodyPr>
          <a:lstStyle/>
          <a:p>
            <a:pPr eaLnBrk="1" fontAlgn="auto" hangingPunct="1">
              <a:spcAft>
                <a:spcPts val="0"/>
              </a:spcAft>
              <a:defRPr/>
            </a:pPr>
            <a:r>
              <a:rPr lang="en-IE" sz="4000" dirty="0">
                <a:ea typeface="+mj-ea"/>
              </a:rPr>
              <a:t>Topic 6:</a:t>
            </a:r>
            <a:br>
              <a:rPr lang="en-IE" sz="4000" dirty="0">
                <a:ea typeface="+mj-ea"/>
              </a:rPr>
            </a:br>
            <a:r>
              <a:rPr lang="en-IE" dirty="0">
                <a:ea typeface="+mj-ea"/>
              </a:rPr>
              <a:t>priority Queues and Heaps</a:t>
            </a:r>
          </a:p>
        </p:txBody>
      </p:sp>
      <p:sp>
        <p:nvSpPr>
          <p:cNvPr id="3074" name="Rectangle 3"/>
          <p:cNvSpPr>
            <a:spLocks noGrp="1" noChangeArrowheads="1"/>
          </p:cNvSpPr>
          <p:nvPr>
            <p:ph type="subTitle" idx="1"/>
          </p:nvPr>
        </p:nvSpPr>
        <p:spPr>
          <a:xfrm>
            <a:off x="685800" y="3505200"/>
            <a:ext cx="6838950" cy="1752600"/>
          </a:xfrm>
        </p:spPr>
        <p:txBody>
          <a:bodyPr rtlCol="0">
            <a:normAutofit/>
          </a:bodyPr>
          <a:lstStyle/>
          <a:p>
            <a:pPr eaLnBrk="1" fontAlgn="auto" hangingPunct="1">
              <a:spcAft>
                <a:spcPts val="0"/>
              </a:spcAft>
              <a:buFont typeface="Arial" pitchFamily="34" charset="0"/>
              <a:buNone/>
              <a:defRPr/>
            </a:pPr>
            <a:r>
              <a:rPr lang="en-IE" dirty="0">
                <a:solidFill>
                  <a:schemeClr val="bg1">
                    <a:lumMod val="50000"/>
                  </a:schemeClr>
                </a:solidFill>
                <a:ea typeface="+mn-ea"/>
              </a:rPr>
              <a:t>COMP2014J: Data Structures and Algorithms 2</a:t>
            </a:r>
          </a:p>
          <a:p>
            <a:pPr eaLnBrk="1" fontAlgn="auto" hangingPunct="1">
              <a:spcAft>
                <a:spcPts val="0"/>
              </a:spcAft>
              <a:buFont typeface="Arial" pitchFamily="34" charset="0"/>
              <a:buNone/>
              <a:defRPr/>
            </a:pPr>
            <a:r>
              <a:rPr lang="en-IE" dirty="0">
                <a:ea typeface="+mn-ea"/>
              </a:rPr>
              <a:t>Dr. David Lillis (</a:t>
            </a:r>
            <a:r>
              <a:rPr lang="en-IE" dirty="0">
                <a:ea typeface="+mn-ea"/>
                <a:hlinkClick r:id="rId3"/>
              </a:rPr>
              <a:t>david.lillis@ucd.ie</a:t>
            </a:r>
            <a:r>
              <a:rPr lang="en-IE" dirty="0">
                <a:ea typeface="+mn-ea"/>
              </a:rPr>
              <a:t>)</a:t>
            </a:r>
          </a:p>
          <a:p>
            <a:pPr eaLnBrk="1" fontAlgn="auto" hangingPunct="1">
              <a:spcAft>
                <a:spcPts val="0"/>
              </a:spcAft>
              <a:buFont typeface="Arial" pitchFamily="34" charset="0"/>
              <a:buNone/>
              <a:defRPr/>
            </a:pPr>
            <a:r>
              <a:rPr lang="en-IE" dirty="0">
                <a:ea typeface="+mn-ea"/>
              </a:rPr>
              <a:t>Beijing-Dublin International College</a:t>
            </a:r>
          </a:p>
        </p:txBody>
      </p:sp>
    </p:spTree>
    <p:extLst>
      <p:ext uri="{BB962C8B-B14F-4D97-AF65-F5344CB8AC3E}">
        <p14:creationId xmlns:p14="http://schemas.microsoft.com/office/powerpoint/2010/main" val="3467752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solidFill>
                  <a:schemeClr val="bg1"/>
                </a:solidFill>
              </a:rPr>
              <a:t>Examples that are </a:t>
            </a:r>
            <a:r>
              <a:rPr lang="en-US" altLang="en-US" i="1">
                <a:solidFill>
                  <a:schemeClr val="bg1"/>
                </a:solidFill>
              </a:rPr>
              <a:t>NOT</a:t>
            </a:r>
            <a:r>
              <a:rPr lang="en-US" altLang="en-US">
                <a:solidFill>
                  <a:schemeClr val="bg1"/>
                </a:solidFill>
              </a:rPr>
              <a:t> heaps</a:t>
            </a:r>
          </a:p>
        </p:txBody>
      </p:sp>
      <p:pic>
        <p:nvPicPr>
          <p:cNvPr id="627715" name="Picture 3"/>
          <p:cNvPicPr>
            <a:picLocks noChangeAspect="1" noChangeArrowheads="1"/>
          </p:cNvPicPr>
          <p:nvPr/>
        </p:nvPicPr>
        <p:blipFill>
          <a:blip r:embed="rId3"/>
          <a:srcRect/>
          <a:stretch>
            <a:fillRect/>
          </a:stretch>
        </p:blipFill>
        <p:spPr bwMode="auto">
          <a:xfrm>
            <a:off x="1740024" y="1484784"/>
            <a:ext cx="5712296" cy="5148808"/>
          </a:xfrm>
          <a:prstGeom prst="rect">
            <a:avLst/>
          </a:prstGeom>
          <a:noFill/>
          <a:ln w="9525">
            <a:noFill/>
            <a:miter lim="800000"/>
            <a:headEnd/>
            <a:tailEnd/>
          </a:ln>
        </p:spPr>
      </p:pic>
      <p:sp>
        <p:nvSpPr>
          <p:cNvPr id="4" name="Rectangle 2"/>
          <p:cNvSpPr txBox="1">
            <a:spLocks noChangeArrowheads="1"/>
          </p:cNvSpPr>
          <p:nvPr/>
        </p:nvSpPr>
        <p:spPr>
          <a:xfrm>
            <a:off x="457200" y="533400"/>
            <a:ext cx="8229600" cy="990600"/>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spc="-100" baseline="0">
                <a:solidFill>
                  <a:schemeClr val="tx2"/>
                </a:solidFill>
                <a:latin typeface="Gill Sans"/>
                <a:ea typeface="+mj-ea"/>
                <a:cs typeface="Gill Sans"/>
              </a:defRPr>
            </a:lvl1pPr>
          </a:lstStyle>
          <a:p>
            <a:r>
              <a:rPr lang="en-GB" b="0" dirty="0">
                <a:latin typeface="Helvetica" charset="0"/>
                <a:ea typeface="Helvetica" charset="0"/>
                <a:cs typeface="Helvetica" charset="0"/>
              </a:rPr>
              <a:t>Examples of Binary Trees that are not Heaps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7715"/>
                                        </p:tgtEl>
                                        <p:attrNameLst>
                                          <p:attrName>style.visibility</p:attrName>
                                        </p:attrNameLst>
                                      </p:cBhvr>
                                      <p:to>
                                        <p:strVal val="visible"/>
                                      </p:to>
                                    </p:set>
                                    <p:animEffect transition="in" filter="dissolve">
                                      <p:cBhvr>
                                        <p:cTn id="7" dur="500"/>
                                        <p:tgtEl>
                                          <p:spTgt spid="627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dirty="0"/>
              <a:t>A useful fact</a:t>
            </a:r>
          </a:p>
        </p:txBody>
      </p:sp>
      <p:sp>
        <p:nvSpPr>
          <p:cNvPr id="7171" name="Rectangle 3"/>
          <p:cNvSpPr>
            <a:spLocks noGrp="1" noChangeArrowheads="1"/>
          </p:cNvSpPr>
          <p:nvPr>
            <p:ph idx="1"/>
          </p:nvPr>
        </p:nvSpPr>
        <p:spPr/>
        <p:txBody>
          <a:bodyPr/>
          <a:lstStyle/>
          <a:p>
            <a:r>
              <a:rPr lang="en-GB" sz="2400" dirty="0">
                <a:latin typeface="+mj-lt"/>
              </a:rPr>
              <a:t>A heap storing N elements has height</a:t>
            </a:r>
            <a:r>
              <a:rPr lang="en-GB" dirty="0">
                <a:latin typeface="+mj-lt"/>
              </a:rPr>
              <a:t>:</a:t>
            </a:r>
          </a:p>
          <a:p>
            <a:pPr marL="0" indent="0">
              <a:buNone/>
            </a:pPr>
            <a:r>
              <a:rPr lang="en-GB" sz="2000" dirty="0">
                <a:latin typeface="+mj-lt"/>
              </a:rPr>
              <a:t>	h = </a:t>
            </a:r>
            <a:r>
              <a:rPr lang="en-GB" sz="2000" dirty="0">
                <a:latin typeface="+mj-lt"/>
                <a:sym typeface="Symbol" charset="2"/>
              </a:rPr>
              <a:t>log(N</a:t>
            </a:r>
            <a:r>
              <a:rPr lang="en-IE" sz="2000" dirty="0">
                <a:latin typeface="+mj-lt"/>
                <a:sym typeface="Symbol" charset="2"/>
              </a:rPr>
              <a:t>+1</a:t>
            </a:r>
            <a:r>
              <a:rPr lang="en-GB" sz="2000" dirty="0">
                <a:latin typeface="+mj-lt"/>
                <a:sym typeface="Symbol" charset="2"/>
              </a:rPr>
              <a:t>)        x =</a:t>
            </a:r>
            <a:r>
              <a:rPr lang="en-IE" sz="2000" dirty="0">
                <a:latin typeface="+mj-lt"/>
                <a:sym typeface="Symbol" charset="2"/>
              </a:rPr>
              <a:t> </a:t>
            </a:r>
            <a:r>
              <a:rPr lang="en-GB" sz="2000" dirty="0">
                <a:latin typeface="+mj-lt"/>
                <a:sym typeface="Symbol" charset="2"/>
              </a:rPr>
              <a:t>smallest integer greater than x</a:t>
            </a:r>
          </a:p>
          <a:p>
            <a:pPr>
              <a:buNone/>
            </a:pPr>
            <a:r>
              <a:rPr lang="en-GB" sz="2000" dirty="0">
                <a:latin typeface="+mj-lt"/>
              </a:rPr>
              <a:t>		h = </a:t>
            </a:r>
            <a:r>
              <a:rPr lang="en-GB" sz="2000" dirty="0">
                <a:latin typeface="+mj-lt"/>
                <a:sym typeface="Symbol" charset="2"/>
              </a:rPr>
              <a:t>log(</a:t>
            </a:r>
            <a:r>
              <a:rPr lang="en-IE" sz="2000" dirty="0">
                <a:latin typeface="+mj-lt"/>
                <a:sym typeface="Symbol" charset="2"/>
              </a:rPr>
              <a:t>13+1</a:t>
            </a:r>
            <a:r>
              <a:rPr lang="en-GB" sz="2000" dirty="0">
                <a:latin typeface="+mj-lt"/>
                <a:sym typeface="Symbol" charset="2"/>
              </a:rPr>
              <a:t>)  = 3.</a:t>
            </a:r>
            <a:r>
              <a:rPr lang="en-IE" sz="2000" dirty="0">
                <a:latin typeface="+mj-lt"/>
                <a:sym typeface="Symbol" charset="2"/>
              </a:rPr>
              <a:t>8074</a:t>
            </a:r>
            <a:r>
              <a:rPr lang="en-GB" sz="2000" dirty="0">
                <a:latin typeface="+mj-lt"/>
                <a:sym typeface="Symbol" charset="2"/>
              </a:rPr>
              <a:t>...  = 4</a:t>
            </a:r>
          </a:p>
          <a:p>
            <a:endParaRPr lang="en-GB" sz="2400" dirty="0">
              <a:latin typeface="+mj-lt"/>
              <a:sym typeface="Symbol" charset="2"/>
            </a:endParaRPr>
          </a:p>
        </p:txBody>
      </p:sp>
      <p:pic>
        <p:nvPicPr>
          <p:cNvPr id="629764" name="Picture 4"/>
          <p:cNvPicPr>
            <a:picLocks noChangeAspect="1" noChangeArrowheads="1"/>
          </p:cNvPicPr>
          <p:nvPr/>
        </p:nvPicPr>
        <p:blipFill>
          <a:blip r:embed="rId3"/>
          <a:srcRect/>
          <a:stretch>
            <a:fillRect/>
          </a:stretch>
        </p:blipFill>
        <p:spPr bwMode="auto">
          <a:xfrm>
            <a:off x="1619672" y="2780928"/>
            <a:ext cx="5562600" cy="3279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9764"/>
                                        </p:tgtEl>
                                        <p:attrNameLst>
                                          <p:attrName>style.visibility</p:attrName>
                                        </p:attrNameLst>
                                      </p:cBhvr>
                                      <p:to>
                                        <p:strVal val="visible"/>
                                      </p:to>
                                    </p:set>
                                    <p:animEffect transition="in" filter="dissolve">
                                      <p:cBhvr>
                                        <p:cTn id="7" dur="500"/>
                                        <p:tgtEl>
                                          <p:spTgt spid="629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and “next” nodes.</a:t>
            </a:r>
          </a:p>
        </p:txBody>
      </p:sp>
      <p:sp>
        <p:nvSpPr>
          <p:cNvPr id="3" name="Content Placeholder 2"/>
          <p:cNvSpPr>
            <a:spLocks noGrp="1"/>
          </p:cNvSpPr>
          <p:nvPr>
            <p:ph idx="1"/>
          </p:nvPr>
        </p:nvSpPr>
        <p:spPr>
          <a:xfrm>
            <a:off x="457200" y="1340768"/>
            <a:ext cx="8229600" cy="5136232"/>
          </a:xfrm>
        </p:spPr>
        <p:txBody>
          <a:bodyPr/>
          <a:lstStyle/>
          <a:p>
            <a:r>
              <a:rPr lang="en-US" dirty="0"/>
              <a:t>We need to keep track of the “next” node in the tree.</a:t>
            </a:r>
          </a:p>
          <a:p>
            <a:pPr lvl="1"/>
            <a:r>
              <a:rPr lang="en-US" dirty="0"/>
              <a:t>Helps us to identify where to insert the next element (i.e. which external node can be expanded next).</a:t>
            </a:r>
          </a:p>
          <a:p>
            <a:pPr lvl="1"/>
            <a:r>
              <a:rPr lang="en-US" dirty="0"/>
              <a:t>The “last” node is useful too: where did we last insert an element?</a:t>
            </a:r>
          </a:p>
          <a:p>
            <a:pPr lvl="2"/>
            <a:r>
              <a:rPr lang="en-US" dirty="0"/>
              <a:t>Generally we only actually store one of these, and use an algorithm to work out the other.</a:t>
            </a:r>
          </a:p>
        </p:txBody>
      </p:sp>
      <p:pic>
        <p:nvPicPr>
          <p:cNvPr id="4" name="Picture 4"/>
          <p:cNvPicPr>
            <a:picLocks noChangeAspect="1" noChangeArrowheads="1"/>
          </p:cNvPicPr>
          <p:nvPr/>
        </p:nvPicPr>
        <p:blipFill>
          <a:blip r:embed="rId2"/>
          <a:srcRect/>
          <a:stretch>
            <a:fillRect/>
          </a:stretch>
        </p:blipFill>
        <p:spPr bwMode="auto">
          <a:xfrm>
            <a:off x="1241648" y="3165435"/>
            <a:ext cx="5562600" cy="3279775"/>
          </a:xfrm>
          <a:prstGeom prst="rect">
            <a:avLst/>
          </a:prstGeom>
          <a:noFill/>
          <a:ln w="9525">
            <a:noFill/>
            <a:miter lim="800000"/>
            <a:headEnd/>
            <a:tailEnd/>
          </a:ln>
        </p:spPr>
      </p:pic>
      <p:sp>
        <p:nvSpPr>
          <p:cNvPr id="5" name="Rectangle 4"/>
          <p:cNvSpPr/>
          <p:nvPr/>
        </p:nvSpPr>
        <p:spPr>
          <a:xfrm>
            <a:off x="6860010" y="5628810"/>
            <a:ext cx="122413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“Last” node</a:t>
            </a:r>
          </a:p>
        </p:txBody>
      </p:sp>
      <p:cxnSp>
        <p:nvCxnSpPr>
          <p:cNvPr id="7" name="Straight Arrow Connector 6"/>
          <p:cNvCxnSpPr/>
          <p:nvPr/>
        </p:nvCxnSpPr>
        <p:spPr>
          <a:xfrm flipH="1" flipV="1">
            <a:off x="5364088" y="5733256"/>
            <a:ext cx="1495922" cy="216024"/>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603635" y="3728002"/>
            <a:ext cx="122413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“Next” node</a:t>
            </a:r>
          </a:p>
        </p:txBody>
      </p:sp>
      <p:cxnSp>
        <p:nvCxnSpPr>
          <p:cNvPr id="9" name="Straight Arrow Connector 8"/>
          <p:cNvCxnSpPr>
            <a:stCxn id="8" idx="1"/>
          </p:cNvCxnSpPr>
          <p:nvPr/>
        </p:nvCxnSpPr>
        <p:spPr>
          <a:xfrm flipH="1">
            <a:off x="6012160" y="4268062"/>
            <a:ext cx="1591475" cy="1328958"/>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518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IE"/>
              <a:t>Inserting into Heaps</a:t>
            </a:r>
            <a:endParaRPr lang="en-GB"/>
          </a:p>
        </p:txBody>
      </p:sp>
      <p:sp>
        <p:nvSpPr>
          <p:cNvPr id="633859" name="Rectangle 3"/>
          <p:cNvSpPr>
            <a:spLocks noGrp="1" noChangeArrowheads="1"/>
          </p:cNvSpPr>
          <p:nvPr>
            <p:ph idx="1"/>
          </p:nvPr>
        </p:nvSpPr>
        <p:spPr/>
        <p:txBody>
          <a:bodyPr>
            <a:normAutofit/>
          </a:bodyPr>
          <a:lstStyle/>
          <a:p>
            <a:pPr marL="609600" indent="-609600">
              <a:defRPr/>
            </a:pPr>
            <a:r>
              <a:rPr lang="en-IE" sz="2400" dirty="0">
                <a:ea typeface="MS PGothic" pitchFamily="34" charset="-128"/>
              </a:rPr>
              <a:t>To insert an entry into a heap, we must perform three steps (assume we store the “next” node):</a:t>
            </a:r>
          </a:p>
          <a:p>
            <a:pPr marL="990600" lvl="1" indent="-533400">
              <a:buFontTx/>
              <a:buAutoNum type="arabicPeriod"/>
              <a:defRPr/>
            </a:pPr>
            <a:r>
              <a:rPr lang="en-IE" b="1" dirty="0">
                <a:ea typeface="MS PGothic" pitchFamily="34" charset="-128"/>
              </a:rPr>
              <a:t>Expand the “next” node to insert the entry.</a:t>
            </a:r>
            <a:endParaRPr lang="en-IE" sz="2000" b="1" dirty="0">
              <a:ea typeface="MS PGothic" pitchFamily="34" charset="-128"/>
            </a:endParaRPr>
          </a:p>
          <a:p>
            <a:pPr marL="990600" lvl="1" indent="-533400">
              <a:buFontTx/>
              <a:buAutoNum type="arabicPeriod"/>
              <a:defRPr/>
            </a:pPr>
            <a:r>
              <a:rPr lang="en-IE" sz="2000" b="1" i="1" dirty="0" err="1">
                <a:ea typeface="MS PGothic" pitchFamily="34" charset="-128"/>
              </a:rPr>
              <a:t>Upheap</a:t>
            </a:r>
            <a:r>
              <a:rPr lang="en-IE" sz="2000" b="1" dirty="0">
                <a:ea typeface="MS PGothic" pitchFamily="34" charset="-128"/>
              </a:rPr>
              <a:t> to restore the “order property”.  </a:t>
            </a:r>
            <a:r>
              <a:rPr lang="en-IE" sz="2000" dirty="0">
                <a:ea typeface="MS PGothic" pitchFamily="34" charset="-128"/>
              </a:rPr>
              <a:t>This involves repeatedly swapping the newly added entry with parent entries until the property is restored.</a:t>
            </a:r>
          </a:p>
          <a:p>
            <a:pPr marL="990600" lvl="1" indent="-533400">
              <a:buFontTx/>
              <a:buAutoNum type="arabicPeriod"/>
              <a:defRPr/>
            </a:pPr>
            <a:r>
              <a:rPr lang="en-IE" b="1" dirty="0">
                <a:ea typeface="MS PGothic" pitchFamily="34" charset="-128"/>
              </a:rPr>
              <a:t>Update the “next” node. </a:t>
            </a:r>
            <a:r>
              <a:rPr lang="en-IE" dirty="0">
                <a:ea typeface="MS PGothic" pitchFamily="34" charset="-128"/>
              </a:rPr>
              <a:t>This involves finding the leftmost external node on the level where the insert occurred. If no next position exists, then the new “next” position is the leftmost external node on the next level down.</a:t>
            </a:r>
            <a:endParaRPr lang="en-IE" b="1" dirty="0">
              <a:ea typeface="MS PGothic" pitchFamily="34" charset="-128"/>
            </a:endParaRPr>
          </a:p>
          <a:p>
            <a:pPr marL="990600" lvl="1" indent="-533400">
              <a:buFontTx/>
              <a:buAutoNum type="arabicPeriod"/>
              <a:defRPr/>
            </a:pPr>
            <a:endParaRPr lang="en-GB" sz="2000" b="1" dirty="0">
              <a:ea typeface="MS PGothic" pitchFamily="34" charset="-128"/>
            </a:endParaRPr>
          </a:p>
          <a:p>
            <a:pPr>
              <a:defRPr/>
            </a:pPr>
            <a:r>
              <a:rPr lang="en-IE" sz="2400" b="1" dirty="0">
                <a:ea typeface="MS PGothic" pitchFamily="34" charset="-128"/>
              </a:rPr>
              <a:t>Example</a:t>
            </a:r>
            <a:r>
              <a:rPr lang="en-IE" sz="2400" dirty="0">
                <a:ea typeface="MS PGothic" pitchFamily="34" charset="-128"/>
              </a:rPr>
              <a:t>: Add the following numbers into a heap:</a:t>
            </a:r>
          </a:p>
          <a:p>
            <a:pPr>
              <a:buFont typeface="Wingdings" pitchFamily="2" charset="2"/>
              <a:buNone/>
              <a:defRPr/>
            </a:pPr>
            <a:r>
              <a:rPr lang="en-IE" sz="2400" dirty="0">
                <a:ea typeface="MS PGothic" pitchFamily="34" charset="-128"/>
              </a:rPr>
              <a:t>		5, 30, 12, 23, 26, 3, 6, 15, 18, 21, 9, 29, 33</a:t>
            </a:r>
          </a:p>
          <a:p>
            <a:pPr>
              <a:buFont typeface="Wingdings" pitchFamily="2" charset="2"/>
              <a:buNone/>
              <a:defRPr/>
            </a:pPr>
            <a:endParaRPr lang="en-IE" sz="2400" dirty="0">
              <a:ea typeface="MS PGothic" pitchFamily="34" charset="-128"/>
            </a:endParaRPr>
          </a:p>
          <a:p>
            <a:pPr marL="590550" indent="-533400">
              <a:buFontTx/>
              <a:buAutoNum type="arabicPeriod"/>
              <a:defRPr/>
            </a:pPr>
            <a:endParaRPr lang="en-IE" sz="2400" dirty="0">
              <a:ea typeface="MS PGothic"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IE" dirty="0"/>
              <a:t>Inserting</a:t>
            </a:r>
            <a:br>
              <a:rPr lang="en-IE" dirty="0"/>
            </a:br>
            <a:r>
              <a:rPr lang="en-IE" dirty="0"/>
              <a:t>into Heaps</a:t>
            </a:r>
            <a:endParaRPr lang="en-US" altLang="en-US" dirty="0"/>
          </a:p>
        </p:txBody>
      </p:sp>
      <p:pic>
        <p:nvPicPr>
          <p:cNvPr id="644100" name="Picture 4"/>
          <p:cNvPicPr>
            <a:picLocks noGrp="1" noChangeAspect="1" noChangeArrowheads="1"/>
          </p:cNvPicPr>
          <p:nvPr>
            <p:ph idx="1"/>
          </p:nvPr>
        </p:nvPicPr>
        <p:blipFill>
          <a:blip r:embed="rId3"/>
          <a:srcRect/>
          <a:stretch>
            <a:fillRect/>
          </a:stretch>
        </p:blipFill>
        <p:spPr>
          <a:xfrm>
            <a:off x="3059832" y="836712"/>
            <a:ext cx="5791200" cy="2619375"/>
          </a:xfrm>
          <a:noFill/>
        </p:spPr>
      </p:pic>
      <p:sp>
        <p:nvSpPr>
          <p:cNvPr id="644099" name="Rectangle 3"/>
          <p:cNvSpPr>
            <a:spLocks noGrp="1" noChangeArrowheads="1"/>
          </p:cNvSpPr>
          <p:nvPr>
            <p:ph type="body" idx="4294967295"/>
          </p:nvPr>
        </p:nvSpPr>
        <p:spPr>
          <a:xfrm>
            <a:off x="944563" y="3878263"/>
            <a:ext cx="8199437" cy="2979737"/>
          </a:xfrm>
        </p:spPr>
        <p:txBody>
          <a:bodyPr>
            <a:normAutofit fontScale="92500" lnSpcReduction="10000"/>
          </a:bodyPr>
          <a:lstStyle/>
          <a:p>
            <a:pPr>
              <a:lnSpc>
                <a:spcPct val="90000"/>
              </a:lnSpc>
            </a:pPr>
            <a:endParaRPr lang="en-US" altLang="en-US" sz="2000" dirty="0"/>
          </a:p>
          <a:p>
            <a:pPr>
              <a:lnSpc>
                <a:spcPct val="90000"/>
              </a:lnSpc>
            </a:pPr>
            <a:r>
              <a:rPr lang="en-US" altLang="en-US" sz="2000" dirty="0" err="1"/>
              <a:t>Upheap</a:t>
            </a:r>
            <a:r>
              <a:rPr lang="en-US" altLang="en-US" sz="2000" dirty="0"/>
              <a:t> finishes when new value is greater than the value of its parent, </a:t>
            </a:r>
            <a:r>
              <a:rPr lang="en-US" altLang="en-US" sz="2000" b="1" dirty="0"/>
              <a:t>or</a:t>
            </a:r>
            <a:r>
              <a:rPr lang="en-US" altLang="en-US" sz="2000" dirty="0"/>
              <a:t> the top of the heap is reached.</a:t>
            </a:r>
          </a:p>
          <a:p>
            <a:pPr>
              <a:lnSpc>
                <a:spcPct val="90000"/>
              </a:lnSpc>
            </a:pPr>
            <a:endParaRPr lang="en-US" altLang="en-US" sz="2000" dirty="0"/>
          </a:p>
          <a:p>
            <a:pPr>
              <a:lnSpc>
                <a:spcPct val="90000"/>
              </a:lnSpc>
            </a:pPr>
            <a:r>
              <a:rPr lang="en-US" altLang="en-US" sz="2000" b="1" dirty="0"/>
              <a:t>Note</a:t>
            </a:r>
            <a:r>
              <a:rPr lang="en-US" altLang="en-US" sz="2000" dirty="0"/>
              <a:t>: after </a:t>
            </a:r>
            <a:r>
              <a:rPr lang="en-US" altLang="en-US" sz="2000" dirty="0" err="1"/>
              <a:t>Upheap</a:t>
            </a:r>
            <a:r>
              <a:rPr lang="en-US" altLang="en-US" sz="2000" dirty="0"/>
              <a:t> the heap is again valid!</a:t>
            </a:r>
          </a:p>
          <a:p>
            <a:pPr>
              <a:lnSpc>
                <a:spcPct val="90000"/>
              </a:lnSpc>
            </a:pPr>
            <a:endParaRPr lang="en-US" altLang="en-US" sz="2000" dirty="0"/>
          </a:p>
          <a:p>
            <a:pPr>
              <a:lnSpc>
                <a:spcPct val="90000"/>
              </a:lnSpc>
            </a:pPr>
            <a:r>
              <a:rPr lang="en-US" altLang="en-US" sz="2000" b="1" dirty="0"/>
              <a:t>Note:</a:t>
            </a:r>
            <a:r>
              <a:rPr lang="en-US" altLang="en-US" sz="2000" dirty="0"/>
              <a:t> that every subtree in a heap is also a heap.</a:t>
            </a:r>
            <a:endParaRPr lang="en-US" altLang="en-US" sz="1000" dirty="0"/>
          </a:p>
          <a:p>
            <a:pPr>
              <a:lnSpc>
                <a:spcPct val="90000"/>
              </a:lnSpc>
            </a:pPr>
            <a:endParaRPr lang="en-US" altLang="en-US" sz="2000" dirty="0"/>
          </a:p>
          <a:p>
            <a:pPr>
              <a:lnSpc>
                <a:spcPct val="90000"/>
              </a:lnSpc>
            </a:pPr>
            <a:r>
              <a:rPr lang="en-US" altLang="en-US" sz="2000" dirty="0"/>
              <a:t>Complexity Analysis:</a:t>
            </a:r>
          </a:p>
          <a:p>
            <a:pPr>
              <a:lnSpc>
                <a:spcPct val="90000"/>
              </a:lnSpc>
              <a:buFont typeface="Wingdings" pitchFamily="2" charset="2"/>
              <a:buNone/>
            </a:pPr>
            <a:r>
              <a:rPr lang="en-US" altLang="en-US" sz="1800" dirty="0">
                <a:solidFill>
                  <a:srgbClr val="000099"/>
                </a:solidFill>
              </a:rPr>
              <a:t>		cost(insert)</a:t>
            </a:r>
            <a:r>
              <a:rPr lang="en-US" altLang="en-US" sz="1800" dirty="0"/>
              <a:t> = (</a:t>
            </a:r>
            <a:r>
              <a:rPr lang="en-US" altLang="en-US" sz="1800" dirty="0" err="1"/>
              <a:t>total#swaps</a:t>
            </a:r>
            <a:r>
              <a:rPr lang="en-US" altLang="en-US" sz="1800" dirty="0"/>
              <a:t>)  </a:t>
            </a:r>
            <a:r>
              <a:rPr lang="en-US" altLang="en-US" sz="1800" dirty="0">
                <a:sym typeface="Symbol" charset="2"/>
              </a:rPr>
              <a:t></a:t>
            </a:r>
            <a:r>
              <a:rPr lang="en-US" altLang="en-US" sz="1800" dirty="0"/>
              <a:t>  (h-1) </a:t>
            </a:r>
            <a:r>
              <a:rPr lang="en-US" altLang="en-US" sz="1800" dirty="0">
                <a:ea typeface="MS PGothic" pitchFamily="34" charset="-128"/>
                <a:sym typeface="Symbol" pitchFamily="18" charset="2"/>
              </a:rPr>
              <a:t></a:t>
            </a:r>
            <a:r>
              <a:rPr lang="en-US" altLang="en-US" sz="1800" dirty="0"/>
              <a:t> </a:t>
            </a:r>
            <a:r>
              <a:rPr lang="en-GB" sz="1800" dirty="0">
                <a:sym typeface="Symbol" charset="2"/>
              </a:rPr>
              <a:t>log</a:t>
            </a:r>
            <a:r>
              <a:rPr lang="en-GB" sz="1800" baseline="-25000" dirty="0">
                <a:sym typeface="Symbol" charset="2"/>
              </a:rPr>
              <a:t>2</a:t>
            </a:r>
            <a:r>
              <a:rPr lang="en-GB" sz="1800" dirty="0">
                <a:sym typeface="Symbol" charset="2"/>
              </a:rPr>
              <a:t>(n+1) = </a:t>
            </a:r>
            <a:r>
              <a:rPr lang="en-US" altLang="en-US" sz="1800" b="1" dirty="0">
                <a:solidFill>
                  <a:srgbClr val="000099"/>
                </a:solidFill>
              </a:rPr>
              <a:t>O(log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44100"/>
                                        </p:tgtEl>
                                        <p:attrNameLst>
                                          <p:attrName>style.visibility</p:attrName>
                                        </p:attrNameLst>
                                      </p:cBhvr>
                                      <p:to>
                                        <p:strVal val="visible"/>
                                      </p:to>
                                    </p:set>
                                    <p:animEffect transition="in" filter="dissolve">
                                      <p:cBhvr>
                                        <p:cTn id="7" dur="500"/>
                                        <p:tgtEl>
                                          <p:spTgt spid="64410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4099">
                                            <p:txEl>
                                              <p:pRg st="1" end="1"/>
                                            </p:txEl>
                                          </p:spTgt>
                                        </p:tgtEl>
                                        <p:attrNameLst>
                                          <p:attrName>style.visibility</p:attrName>
                                        </p:attrNameLst>
                                      </p:cBhvr>
                                      <p:to>
                                        <p:strVal val="visible"/>
                                      </p:to>
                                    </p:set>
                                    <p:animEffect transition="in" filter="dissolve">
                                      <p:cBhvr>
                                        <p:cTn id="12" dur="500"/>
                                        <p:tgtEl>
                                          <p:spTgt spid="64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44099">
                                            <p:txEl>
                                              <p:pRg st="3" end="3"/>
                                            </p:txEl>
                                          </p:spTgt>
                                        </p:tgtEl>
                                        <p:attrNameLst>
                                          <p:attrName>style.visibility</p:attrName>
                                        </p:attrNameLst>
                                      </p:cBhvr>
                                      <p:to>
                                        <p:strVal val="visible"/>
                                      </p:to>
                                    </p:set>
                                    <p:animEffect transition="in" filter="dissolve">
                                      <p:cBhvr>
                                        <p:cTn id="17" dur="500"/>
                                        <p:tgtEl>
                                          <p:spTgt spid="64409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44099">
                                            <p:txEl>
                                              <p:pRg st="5" end="5"/>
                                            </p:txEl>
                                          </p:spTgt>
                                        </p:tgtEl>
                                        <p:attrNameLst>
                                          <p:attrName>style.visibility</p:attrName>
                                        </p:attrNameLst>
                                      </p:cBhvr>
                                      <p:to>
                                        <p:strVal val="visible"/>
                                      </p:to>
                                    </p:set>
                                    <p:animEffect transition="in" filter="dissolve">
                                      <p:cBhvr>
                                        <p:cTn id="22" dur="500"/>
                                        <p:tgtEl>
                                          <p:spTgt spid="64409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44099">
                                            <p:txEl>
                                              <p:pRg st="7" end="7"/>
                                            </p:txEl>
                                          </p:spTgt>
                                        </p:tgtEl>
                                        <p:attrNameLst>
                                          <p:attrName>style.visibility</p:attrName>
                                        </p:attrNameLst>
                                      </p:cBhvr>
                                      <p:to>
                                        <p:strVal val="visible"/>
                                      </p:to>
                                    </p:set>
                                    <p:animEffect transition="in" filter="dissolve">
                                      <p:cBhvr>
                                        <p:cTn id="27" dur="500"/>
                                        <p:tgtEl>
                                          <p:spTgt spid="644099">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44099">
                                            <p:txEl>
                                              <p:pRg st="8" end="8"/>
                                            </p:txEl>
                                          </p:spTgt>
                                        </p:tgtEl>
                                        <p:attrNameLst>
                                          <p:attrName>style.visibility</p:attrName>
                                        </p:attrNameLst>
                                      </p:cBhvr>
                                      <p:to>
                                        <p:strVal val="visible"/>
                                      </p:to>
                                    </p:set>
                                    <p:animEffect transition="in" filter="dissolve">
                                      <p:cBhvr>
                                        <p:cTn id="32" dur="500"/>
                                        <p:tgtEl>
                                          <p:spTgt spid="644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IE"/>
              <a:t>Removing from Heaps</a:t>
            </a:r>
            <a:endParaRPr lang="en-GB"/>
          </a:p>
        </p:txBody>
      </p:sp>
      <p:sp>
        <p:nvSpPr>
          <p:cNvPr id="10243" name="Rectangle 3"/>
          <p:cNvSpPr>
            <a:spLocks noGrp="1" noChangeArrowheads="1"/>
          </p:cNvSpPr>
          <p:nvPr>
            <p:ph idx="1"/>
          </p:nvPr>
        </p:nvSpPr>
        <p:spPr/>
        <p:txBody>
          <a:bodyPr>
            <a:normAutofit lnSpcReduction="10000"/>
          </a:bodyPr>
          <a:lstStyle/>
          <a:p>
            <a:pPr marL="609600" indent="-609600"/>
            <a:r>
              <a:rPr lang="en-IE" sz="2400" dirty="0"/>
              <a:t>To remove an entry from the heap, we must:</a:t>
            </a:r>
          </a:p>
          <a:p>
            <a:pPr marL="990600" lvl="1" indent="-533400">
              <a:buFontTx/>
              <a:buAutoNum type="arabicPeriod"/>
            </a:pPr>
            <a:r>
              <a:rPr lang="en-IE" sz="2000" b="1" dirty="0"/>
              <a:t>Remember the entry stored in the root node (this is what will be returned at the end).</a:t>
            </a:r>
          </a:p>
          <a:p>
            <a:pPr marL="990600" lvl="1" indent="-533400">
              <a:buFontTx/>
              <a:buAutoNum type="arabicPeriod"/>
            </a:pPr>
            <a:r>
              <a:rPr lang="en-IE" b="1" dirty="0"/>
              <a:t>Find the “last” node</a:t>
            </a:r>
            <a:r>
              <a:rPr lang="en-IE" dirty="0"/>
              <a:t>. This involves finding the rightmost internal node on the same level as the “next” node. If “next” is the leftmost node, “last” it is the rightmost node on the level above.</a:t>
            </a:r>
            <a:endParaRPr lang="en-IE" sz="2000" b="1" dirty="0"/>
          </a:p>
          <a:p>
            <a:pPr marL="990600" lvl="1" indent="-533400">
              <a:buFontTx/>
              <a:buAutoNum type="arabicPeriod"/>
            </a:pPr>
            <a:r>
              <a:rPr lang="en-IE" sz="2000" b="1" dirty="0"/>
              <a:t>Replace the root’s entry with entry from the “last” node, and remove the “last” node from the tree (updating the “next” reference).</a:t>
            </a:r>
          </a:p>
          <a:p>
            <a:pPr marL="990600" lvl="1" indent="-533400">
              <a:buFontTx/>
              <a:buAutoNum type="arabicPeriod"/>
            </a:pPr>
            <a:r>
              <a:rPr lang="en-IE" sz="2000" b="1" dirty="0"/>
              <a:t>Perform a </a:t>
            </a:r>
            <a:r>
              <a:rPr lang="en-IE" sz="2000" b="1" i="1" dirty="0" err="1"/>
              <a:t>Downheap</a:t>
            </a:r>
            <a:r>
              <a:rPr lang="en-IE" sz="2000" b="1" dirty="0"/>
              <a:t> to re-establish the “ordering property”.</a:t>
            </a:r>
            <a:r>
              <a:rPr lang="en-IE" sz="2000" dirty="0"/>
              <a:t>  Starting at the tree’s root, this involves checking whether its priority value is less that its children. If it is not, then it is swapped with the </a:t>
            </a:r>
            <a:r>
              <a:rPr lang="en-IE" sz="2000" b="1" dirty="0"/>
              <a:t>smaller</a:t>
            </a:r>
            <a:r>
              <a:rPr lang="en-IE" sz="2000" dirty="0"/>
              <a:t> of the two children (i.e. the highest priority), and </a:t>
            </a:r>
            <a:r>
              <a:rPr lang="en-IE" sz="2000" dirty="0" err="1"/>
              <a:t>downheap</a:t>
            </a:r>
            <a:r>
              <a:rPr lang="en-IE" sz="2000" dirty="0"/>
              <a:t> is performed again on it in its new position.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p:txBody>
          <a:bodyPr/>
          <a:lstStyle/>
          <a:p>
            <a:r>
              <a:rPr lang="en-IE"/>
              <a:t>Removing from Heaps</a:t>
            </a:r>
            <a:endParaRPr lang="en-US" altLang="en-US"/>
          </a:p>
        </p:txBody>
      </p:sp>
      <p:pic>
        <p:nvPicPr>
          <p:cNvPr id="658434" name="Picture 2"/>
          <p:cNvPicPr>
            <a:picLocks noGrp="1" noChangeAspect="1" noChangeArrowheads="1"/>
          </p:cNvPicPr>
          <p:nvPr>
            <p:ph sz="half" idx="2"/>
          </p:nvPr>
        </p:nvPicPr>
        <p:blipFill>
          <a:blip r:embed="rId3"/>
          <a:srcRect/>
          <a:stretch>
            <a:fillRect/>
          </a:stretch>
        </p:blipFill>
        <p:spPr>
          <a:xfrm>
            <a:off x="1981200" y="1209675"/>
            <a:ext cx="5105400" cy="2576513"/>
          </a:xfrm>
          <a:noFill/>
        </p:spPr>
      </p:pic>
      <p:sp>
        <p:nvSpPr>
          <p:cNvPr id="658436" name="Rectangle 4"/>
          <p:cNvSpPr>
            <a:spLocks noChangeArrowheads="1"/>
          </p:cNvSpPr>
          <p:nvPr/>
        </p:nvSpPr>
        <p:spPr bwMode="auto">
          <a:xfrm>
            <a:off x="214313" y="4110038"/>
            <a:ext cx="8839200" cy="1676400"/>
          </a:xfrm>
          <a:prstGeom prst="rect">
            <a:avLst/>
          </a:prstGeom>
          <a:noFill/>
          <a:ln w="9525">
            <a:noFill/>
            <a:miter lim="800000"/>
            <a:headEnd/>
            <a:tailEnd/>
          </a:ln>
          <a:effectLst/>
        </p:spPr>
        <p:txBody>
          <a:bodyPr/>
          <a:lstStyle/>
          <a:p>
            <a:pPr marL="342900" indent="-342900" algn="l">
              <a:spcBef>
                <a:spcPct val="20000"/>
              </a:spcBef>
              <a:buFontTx/>
              <a:buChar char="•"/>
              <a:defRPr/>
            </a:pPr>
            <a:r>
              <a:rPr lang="en-US" altLang="en-US" sz="2000" b="0" dirty="0" err="1">
                <a:latin typeface="+mn-lt"/>
                <a:ea typeface="MS PGothic" pitchFamily="34" charset="-128"/>
              </a:rPr>
              <a:t>Downheap</a:t>
            </a:r>
            <a:r>
              <a:rPr lang="en-US" altLang="en-US" sz="2000" b="0" dirty="0">
                <a:latin typeface="+mn-lt"/>
                <a:ea typeface="MS PGothic" pitchFamily="34" charset="-128"/>
              </a:rPr>
              <a:t> ends when the key is less than or equal to the keys of both its children, or the bottom of the heap is reached.</a:t>
            </a:r>
          </a:p>
          <a:p>
            <a:pPr marL="342900" indent="-342900" algn="l">
              <a:spcBef>
                <a:spcPct val="20000"/>
              </a:spcBef>
              <a:buFontTx/>
              <a:buChar char="•"/>
              <a:defRPr/>
            </a:pPr>
            <a:endParaRPr lang="en-US" altLang="en-US" sz="2000" b="0" dirty="0">
              <a:latin typeface="+mn-lt"/>
              <a:ea typeface="MS PGothic" pitchFamily="34" charset="-128"/>
            </a:endParaRPr>
          </a:p>
          <a:p>
            <a:pPr marL="342900" indent="-342900" algn="l">
              <a:spcBef>
                <a:spcPct val="20000"/>
              </a:spcBef>
              <a:buFontTx/>
              <a:buChar char="•"/>
              <a:defRPr/>
            </a:pPr>
            <a:r>
              <a:rPr lang="en-US" altLang="en-US" sz="2000" b="0" dirty="0">
                <a:latin typeface="+mn-lt"/>
                <a:ea typeface="MS PGothic" pitchFamily="34" charset="-128"/>
              </a:rPr>
              <a:t>Note that after </a:t>
            </a:r>
            <a:r>
              <a:rPr lang="en-US" altLang="en-US" sz="2000" b="0" dirty="0" err="1">
                <a:latin typeface="+mn-lt"/>
                <a:ea typeface="MS PGothic" pitchFamily="34" charset="-128"/>
              </a:rPr>
              <a:t>Downheap</a:t>
            </a:r>
            <a:r>
              <a:rPr lang="en-US" altLang="en-US" sz="2000" b="0" dirty="0">
                <a:latin typeface="+mn-lt"/>
                <a:ea typeface="MS PGothic" pitchFamily="34" charset="-128"/>
              </a:rPr>
              <a:t> the heap is again valid!</a:t>
            </a:r>
          </a:p>
          <a:p>
            <a:pPr marL="342900" indent="-342900" algn="l">
              <a:lnSpc>
                <a:spcPct val="90000"/>
              </a:lnSpc>
              <a:spcBef>
                <a:spcPct val="20000"/>
              </a:spcBef>
              <a:buFont typeface="Arial" pitchFamily="34" charset="0"/>
              <a:buChar char="•"/>
              <a:defRPr/>
            </a:pPr>
            <a:endParaRPr lang="en-US" altLang="en-US" sz="2000" b="0" dirty="0">
              <a:latin typeface="+mn-lt"/>
              <a:ea typeface="MS PGothic" pitchFamily="34" charset="-128"/>
            </a:endParaRPr>
          </a:p>
          <a:p>
            <a:pPr marL="342900" indent="-342900" algn="l">
              <a:lnSpc>
                <a:spcPct val="90000"/>
              </a:lnSpc>
              <a:spcBef>
                <a:spcPct val="20000"/>
              </a:spcBef>
              <a:buFontTx/>
              <a:buChar char="•"/>
              <a:defRPr/>
            </a:pPr>
            <a:r>
              <a:rPr lang="en-US" altLang="en-US" sz="2000" b="0" dirty="0">
                <a:latin typeface="+mn-lt"/>
                <a:ea typeface="MS PGothic" pitchFamily="34" charset="-128"/>
              </a:rPr>
              <a:t>Complexity Analysis:</a:t>
            </a:r>
          </a:p>
          <a:p>
            <a:pPr marL="342900" indent="-342900" algn="l">
              <a:lnSpc>
                <a:spcPct val="90000"/>
              </a:lnSpc>
              <a:spcBef>
                <a:spcPct val="20000"/>
              </a:spcBef>
              <a:defRPr/>
            </a:pPr>
            <a:r>
              <a:rPr lang="en-US" altLang="en-US" sz="2000" b="0" dirty="0">
                <a:solidFill>
                  <a:srgbClr val="000099"/>
                </a:solidFill>
                <a:latin typeface="+mn-lt"/>
                <a:ea typeface="MS PGothic" pitchFamily="34" charset="-128"/>
              </a:rPr>
              <a:t>		cost(</a:t>
            </a:r>
            <a:r>
              <a:rPr lang="en-US" altLang="en-US" sz="2000" b="0" dirty="0" err="1">
                <a:solidFill>
                  <a:srgbClr val="000099"/>
                </a:solidFill>
                <a:latin typeface="+mn-lt"/>
                <a:ea typeface="MS PGothic" pitchFamily="34" charset="-128"/>
              </a:rPr>
              <a:t>rMin</a:t>
            </a:r>
            <a:r>
              <a:rPr lang="en-US" altLang="en-US" sz="2000" b="0" dirty="0">
                <a:solidFill>
                  <a:srgbClr val="000099"/>
                </a:solidFill>
                <a:latin typeface="+mn-lt"/>
                <a:ea typeface="MS PGothic" pitchFamily="34" charset="-128"/>
              </a:rPr>
              <a:t>)</a:t>
            </a:r>
            <a:r>
              <a:rPr lang="en-US" altLang="en-US" sz="2000" b="0" dirty="0">
                <a:latin typeface="+mn-lt"/>
                <a:ea typeface="MS PGothic" pitchFamily="34" charset="-128"/>
              </a:rPr>
              <a:t> = (</a:t>
            </a:r>
            <a:r>
              <a:rPr lang="en-US" altLang="en-US" sz="2000" b="0" dirty="0" err="1">
                <a:latin typeface="+mn-lt"/>
                <a:ea typeface="MS PGothic" pitchFamily="34" charset="-128"/>
              </a:rPr>
              <a:t>total#swaps</a:t>
            </a:r>
            <a:r>
              <a:rPr lang="en-US" altLang="en-US" sz="2000" b="0" dirty="0">
                <a:latin typeface="+mn-lt"/>
                <a:ea typeface="MS PGothic" pitchFamily="34" charset="-128"/>
              </a:rPr>
              <a:t>)  </a:t>
            </a:r>
            <a:r>
              <a:rPr lang="en-US" altLang="en-US" sz="2000" b="0" dirty="0">
                <a:latin typeface="+mn-lt"/>
                <a:ea typeface="MS PGothic" pitchFamily="34" charset="-128"/>
                <a:sym typeface="Symbol" pitchFamily="18" charset="2"/>
              </a:rPr>
              <a:t></a:t>
            </a:r>
            <a:r>
              <a:rPr lang="en-US" altLang="en-US" sz="2000" b="0" dirty="0">
                <a:latin typeface="+mn-lt"/>
                <a:ea typeface="MS PGothic" pitchFamily="34" charset="-128"/>
              </a:rPr>
              <a:t>  (h-1) </a:t>
            </a:r>
            <a:r>
              <a:rPr lang="en-US" altLang="en-US" sz="2000" b="0" dirty="0">
                <a:ea typeface="MS PGothic" pitchFamily="34" charset="-128"/>
                <a:sym typeface="Symbol" pitchFamily="18" charset="2"/>
              </a:rPr>
              <a:t></a:t>
            </a:r>
            <a:r>
              <a:rPr lang="en-US" altLang="en-US" sz="2000" b="0" dirty="0">
                <a:latin typeface="+mn-lt"/>
                <a:ea typeface="MS PGothic" pitchFamily="34" charset="-128"/>
              </a:rPr>
              <a:t> </a:t>
            </a:r>
            <a:r>
              <a:rPr lang="en-GB" sz="2000" b="0" dirty="0">
                <a:latin typeface="+mn-lt"/>
                <a:ea typeface="MS PGothic" pitchFamily="34" charset="-128"/>
                <a:sym typeface="Symbol" pitchFamily="18" charset="2"/>
              </a:rPr>
              <a:t>log</a:t>
            </a:r>
            <a:r>
              <a:rPr lang="en-GB" sz="2000" b="0" baseline="-25000" dirty="0">
                <a:latin typeface="+mn-lt"/>
                <a:ea typeface="MS PGothic" pitchFamily="34" charset="-128"/>
                <a:sym typeface="Symbol" pitchFamily="18" charset="2"/>
              </a:rPr>
              <a:t>2</a:t>
            </a:r>
            <a:r>
              <a:rPr lang="en-GB" sz="2000" b="0" dirty="0">
                <a:latin typeface="+mn-lt"/>
                <a:ea typeface="MS PGothic" pitchFamily="34" charset="-128"/>
                <a:sym typeface="Symbol" pitchFamily="18" charset="2"/>
              </a:rPr>
              <a:t>(n+1) = </a:t>
            </a:r>
            <a:r>
              <a:rPr lang="en-US" altLang="en-US" sz="2000" b="0" dirty="0">
                <a:solidFill>
                  <a:srgbClr val="000099"/>
                </a:solidFill>
                <a:latin typeface="+mn-lt"/>
                <a:ea typeface="MS PGothic" pitchFamily="34" charset="-128"/>
              </a:rPr>
              <a:t>O(log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58434"/>
                                        </p:tgtEl>
                                        <p:attrNameLst>
                                          <p:attrName>style.visibility</p:attrName>
                                        </p:attrNameLst>
                                      </p:cBhvr>
                                      <p:to>
                                        <p:strVal val="visible"/>
                                      </p:to>
                                    </p:set>
                                    <p:animEffect transition="in" filter="dissolve">
                                      <p:cBhvr>
                                        <p:cTn id="7" dur="500"/>
                                        <p:tgtEl>
                                          <p:spTgt spid="6584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58436">
                                            <p:txEl>
                                              <p:pRg st="0" end="0"/>
                                            </p:txEl>
                                          </p:spTgt>
                                        </p:tgtEl>
                                        <p:attrNameLst>
                                          <p:attrName>style.visibility</p:attrName>
                                        </p:attrNameLst>
                                      </p:cBhvr>
                                      <p:to>
                                        <p:strVal val="visible"/>
                                      </p:to>
                                    </p:set>
                                    <p:animEffect transition="in" filter="dissolve">
                                      <p:cBhvr>
                                        <p:cTn id="12" dur="500"/>
                                        <p:tgtEl>
                                          <p:spTgt spid="65843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8436">
                                            <p:txEl>
                                              <p:pRg st="2" end="2"/>
                                            </p:txEl>
                                          </p:spTgt>
                                        </p:tgtEl>
                                        <p:attrNameLst>
                                          <p:attrName>style.visibility</p:attrName>
                                        </p:attrNameLst>
                                      </p:cBhvr>
                                      <p:to>
                                        <p:strVal val="visible"/>
                                      </p:to>
                                    </p:set>
                                    <p:animEffect transition="in" filter="dissolve">
                                      <p:cBhvr>
                                        <p:cTn id="17" dur="500"/>
                                        <p:tgtEl>
                                          <p:spTgt spid="6584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58436">
                                            <p:txEl>
                                              <p:pRg st="4" end="4"/>
                                            </p:txEl>
                                          </p:spTgt>
                                        </p:tgtEl>
                                        <p:attrNameLst>
                                          <p:attrName>style.visibility</p:attrName>
                                        </p:attrNameLst>
                                      </p:cBhvr>
                                      <p:to>
                                        <p:strVal val="visible"/>
                                      </p:to>
                                    </p:set>
                                    <p:animEffect transition="in" filter="dissolve">
                                      <p:cBhvr>
                                        <p:cTn id="22" dur="500"/>
                                        <p:tgtEl>
                                          <p:spTgt spid="65843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58436">
                                            <p:txEl>
                                              <p:pRg st="5" end="5"/>
                                            </p:txEl>
                                          </p:spTgt>
                                        </p:tgtEl>
                                        <p:attrNameLst>
                                          <p:attrName>style.visibility</p:attrName>
                                        </p:attrNameLst>
                                      </p:cBhvr>
                                      <p:to>
                                        <p:strVal val="visible"/>
                                      </p:to>
                                    </p:set>
                                    <p:animEffect transition="in" filter="dissolve">
                                      <p:cBhvr>
                                        <p:cTn id="27" dur="500"/>
                                        <p:tgtEl>
                                          <p:spTgt spid="6584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6"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5" name="AutoShape 5"/>
          <p:cNvSpPr>
            <a:spLocks noChangeArrowheads="1"/>
          </p:cNvSpPr>
          <p:nvPr/>
        </p:nvSpPr>
        <p:spPr bwMode="auto">
          <a:xfrm>
            <a:off x="738188" y="2271713"/>
            <a:ext cx="7467600" cy="3733800"/>
          </a:xfrm>
          <a:prstGeom prst="triangle">
            <a:avLst>
              <a:gd name="adj" fmla="val 50000"/>
            </a:avLst>
          </a:prstGeom>
          <a:solidFill>
            <a:schemeClr val="folHlink"/>
          </a:solidFill>
          <a:ln w="9525">
            <a:solidFill>
              <a:schemeClr val="tx1"/>
            </a:solidFill>
            <a:miter lim="800000"/>
            <a:headEnd/>
            <a:tailEnd/>
          </a:ln>
        </p:spPr>
        <p:txBody>
          <a:bodyPr wrap="none" anchor="ctr"/>
          <a:lstStyle/>
          <a:p>
            <a:endParaRPr lang="en-GB" sz="2400">
              <a:latin typeface="Times New Roman" pitchFamily="18" charset="0"/>
            </a:endParaRPr>
          </a:p>
        </p:txBody>
      </p:sp>
      <p:sp>
        <p:nvSpPr>
          <p:cNvPr id="20482" name="Rectangle 2"/>
          <p:cNvSpPr>
            <a:spLocks noGrp="1" noChangeArrowheads="1"/>
          </p:cNvSpPr>
          <p:nvPr>
            <p:ph type="title"/>
          </p:nvPr>
        </p:nvSpPr>
        <p:spPr/>
        <p:txBody>
          <a:bodyPr/>
          <a:lstStyle/>
          <a:p>
            <a:r>
              <a:rPr lang="en-GB"/>
              <a:t>Using a heap to implement a PQ</a:t>
            </a:r>
          </a:p>
        </p:txBody>
      </p:sp>
      <p:sp>
        <p:nvSpPr>
          <p:cNvPr id="20483" name="Rectangle 3"/>
          <p:cNvSpPr>
            <a:spLocks noChangeArrowheads="1"/>
          </p:cNvSpPr>
          <p:nvPr/>
        </p:nvSpPr>
        <p:spPr bwMode="auto">
          <a:xfrm>
            <a:off x="661988" y="1509713"/>
            <a:ext cx="7620000" cy="4572000"/>
          </a:xfrm>
          <a:prstGeom prst="rect">
            <a:avLst/>
          </a:prstGeom>
          <a:noFill/>
          <a:ln w="9525">
            <a:solidFill>
              <a:schemeClr val="tx1"/>
            </a:solidFill>
            <a:miter lim="800000"/>
            <a:headEnd/>
            <a:tailEnd/>
          </a:ln>
        </p:spPr>
        <p:txBody>
          <a:bodyPr wrap="none" anchor="ctr"/>
          <a:lstStyle/>
          <a:p>
            <a:endParaRPr lang="en-US"/>
          </a:p>
        </p:txBody>
      </p:sp>
      <p:sp>
        <p:nvSpPr>
          <p:cNvPr id="20484" name="Rectangle 4"/>
          <p:cNvSpPr>
            <a:spLocks noChangeArrowheads="1"/>
          </p:cNvSpPr>
          <p:nvPr/>
        </p:nvSpPr>
        <p:spPr bwMode="auto">
          <a:xfrm>
            <a:off x="1119188" y="1814513"/>
            <a:ext cx="838200" cy="609600"/>
          </a:xfrm>
          <a:prstGeom prst="rect">
            <a:avLst/>
          </a:prstGeom>
          <a:solidFill>
            <a:schemeClr val="accent1"/>
          </a:solidFill>
          <a:ln w="9525">
            <a:solidFill>
              <a:schemeClr val="tx1"/>
            </a:solidFill>
            <a:miter lim="800000"/>
            <a:headEnd/>
            <a:tailEnd/>
          </a:ln>
        </p:spPr>
        <p:txBody>
          <a:bodyPr wrap="none" anchor="ctr"/>
          <a:lstStyle/>
          <a:p>
            <a:r>
              <a:rPr lang="en-GB" sz="2000" b="0" dirty="0">
                <a:latin typeface="+mj-lt"/>
              </a:rPr>
              <a:t>heap</a:t>
            </a:r>
          </a:p>
        </p:txBody>
      </p:sp>
      <p:sp>
        <p:nvSpPr>
          <p:cNvPr id="20487" name="Text Box 7"/>
          <p:cNvSpPr txBox="1">
            <a:spLocks noChangeArrowheads="1"/>
          </p:cNvSpPr>
          <p:nvPr/>
        </p:nvSpPr>
        <p:spPr bwMode="auto">
          <a:xfrm>
            <a:off x="4201855" y="1093788"/>
            <a:ext cx="184666" cy="400110"/>
          </a:xfrm>
          <a:prstGeom prst="rect">
            <a:avLst/>
          </a:prstGeom>
          <a:noFill/>
          <a:ln w="9525">
            <a:noFill/>
            <a:miter lim="800000"/>
            <a:headEnd/>
            <a:tailEnd/>
          </a:ln>
        </p:spPr>
        <p:txBody>
          <a:bodyPr wrap="none">
            <a:spAutoFit/>
          </a:bodyPr>
          <a:lstStyle/>
          <a:p>
            <a:endParaRPr lang="en-GB" sz="2000" b="0" dirty="0">
              <a:latin typeface="+mj-lt"/>
            </a:endParaRPr>
          </a:p>
        </p:txBody>
      </p:sp>
      <p:sp>
        <p:nvSpPr>
          <p:cNvPr id="20488" name="Text Box 8"/>
          <p:cNvSpPr txBox="1">
            <a:spLocks noChangeArrowheads="1"/>
          </p:cNvSpPr>
          <p:nvPr/>
        </p:nvSpPr>
        <p:spPr bwMode="auto">
          <a:xfrm>
            <a:off x="3490176" y="2236788"/>
            <a:ext cx="1984261" cy="369332"/>
          </a:xfrm>
          <a:prstGeom prst="rect">
            <a:avLst/>
          </a:prstGeom>
          <a:solidFill>
            <a:schemeClr val="bg1"/>
          </a:solidFill>
          <a:ln w="9525">
            <a:noFill/>
            <a:miter lim="800000"/>
            <a:headEnd/>
            <a:tailEnd/>
          </a:ln>
        </p:spPr>
        <p:txBody>
          <a:bodyPr wrap="none">
            <a:spAutoFit/>
          </a:bodyPr>
          <a:lstStyle/>
          <a:p>
            <a:r>
              <a:rPr lang="en-GB" b="0" dirty="0" err="1">
                <a:latin typeface="+mj-lt"/>
              </a:rPr>
              <a:t>BinaryTree</a:t>
            </a:r>
            <a:r>
              <a:rPr lang="en-GB" b="0" dirty="0">
                <a:latin typeface="+mj-lt"/>
              </a:rPr>
              <a:t> object</a:t>
            </a:r>
          </a:p>
        </p:txBody>
      </p:sp>
      <p:sp>
        <p:nvSpPr>
          <p:cNvPr id="20489" name="Rectangle 9"/>
          <p:cNvSpPr>
            <a:spLocks noChangeArrowheads="1"/>
          </p:cNvSpPr>
          <p:nvPr/>
        </p:nvSpPr>
        <p:spPr bwMode="auto">
          <a:xfrm>
            <a:off x="6224588" y="1814513"/>
            <a:ext cx="838200" cy="609600"/>
          </a:xfrm>
          <a:prstGeom prst="rect">
            <a:avLst/>
          </a:prstGeom>
          <a:solidFill>
            <a:schemeClr val="accent1"/>
          </a:solidFill>
          <a:ln w="9525">
            <a:solidFill>
              <a:schemeClr val="tx1"/>
            </a:solidFill>
            <a:miter lim="800000"/>
            <a:headEnd/>
            <a:tailEnd/>
          </a:ln>
        </p:spPr>
        <p:txBody>
          <a:bodyPr wrap="none" anchor="ctr"/>
          <a:lstStyle/>
          <a:p>
            <a:r>
              <a:rPr lang="en-GB" sz="2000" b="0" dirty="0">
                <a:latin typeface="+mj-lt"/>
              </a:rPr>
              <a:t>next</a:t>
            </a:r>
          </a:p>
        </p:txBody>
      </p:sp>
      <p:sp>
        <p:nvSpPr>
          <p:cNvPr id="20490" name="Freeform 10"/>
          <p:cNvSpPr>
            <a:spLocks/>
          </p:cNvSpPr>
          <p:nvPr/>
        </p:nvSpPr>
        <p:spPr bwMode="auto">
          <a:xfrm>
            <a:off x="5990728" y="2424113"/>
            <a:ext cx="885528" cy="2661071"/>
          </a:xfrm>
          <a:custGeom>
            <a:avLst/>
            <a:gdLst>
              <a:gd name="T0" fmla="*/ 800100 w 504"/>
              <a:gd name="T1" fmla="*/ 0 h 1618"/>
              <a:gd name="T2" fmla="*/ 292100 w 504"/>
              <a:gd name="T3" fmla="*/ 1120775 h 1618"/>
              <a:gd name="T4" fmla="*/ 0 w 504"/>
              <a:gd name="T5" fmla="*/ 2568575 h 1618"/>
              <a:gd name="T6" fmla="*/ 0 60000 65536"/>
              <a:gd name="T7" fmla="*/ 0 60000 65536"/>
              <a:gd name="T8" fmla="*/ 0 60000 65536"/>
              <a:gd name="T9" fmla="*/ 0 w 504"/>
              <a:gd name="T10" fmla="*/ 0 h 1618"/>
              <a:gd name="T11" fmla="*/ 504 w 504"/>
              <a:gd name="T12" fmla="*/ 1618 h 1618"/>
            </a:gdLst>
            <a:ahLst/>
            <a:cxnLst>
              <a:cxn ang="T6">
                <a:pos x="T0" y="T1"/>
              </a:cxn>
              <a:cxn ang="T7">
                <a:pos x="T2" y="T3"/>
              </a:cxn>
              <a:cxn ang="T8">
                <a:pos x="T4" y="T5"/>
              </a:cxn>
            </a:cxnLst>
            <a:rect l="T9" t="T10" r="T11" b="T12"/>
            <a:pathLst>
              <a:path w="504" h="1618">
                <a:moveTo>
                  <a:pt x="504" y="0"/>
                </a:moveTo>
                <a:cubicBezTo>
                  <a:pt x="451" y="118"/>
                  <a:pt x="268" y="436"/>
                  <a:pt x="184" y="706"/>
                </a:cubicBezTo>
                <a:cubicBezTo>
                  <a:pt x="100" y="976"/>
                  <a:pt x="38" y="1428"/>
                  <a:pt x="0" y="1618"/>
                </a:cubicBezTo>
              </a:path>
            </a:pathLst>
          </a:custGeom>
          <a:noFill/>
          <a:ln w="38100" cmpd="sng">
            <a:solidFill>
              <a:srgbClr val="FF0000"/>
            </a:solidFill>
            <a:round/>
            <a:headEnd type="none" w="med" len="med"/>
            <a:tailEnd type="triangle" w="med" len="med"/>
          </a:ln>
        </p:spPr>
        <p:txBody>
          <a:bodyPr/>
          <a:lstStyle/>
          <a:p>
            <a:endParaRPr lang="en-IE"/>
          </a:p>
        </p:txBody>
      </p:sp>
      <p:sp>
        <p:nvSpPr>
          <p:cNvPr id="20491" name="Freeform 11"/>
          <p:cNvSpPr>
            <a:spLocks/>
          </p:cNvSpPr>
          <p:nvPr/>
        </p:nvSpPr>
        <p:spPr bwMode="auto">
          <a:xfrm>
            <a:off x="1944688" y="2144712"/>
            <a:ext cx="1475184" cy="1212279"/>
          </a:xfrm>
          <a:custGeom>
            <a:avLst/>
            <a:gdLst>
              <a:gd name="T0" fmla="*/ 0 w 1024"/>
              <a:gd name="T1" fmla="*/ 0 h 560"/>
              <a:gd name="T2" fmla="*/ 876300 w 1024"/>
              <a:gd name="T3" fmla="*/ 304800 h 560"/>
              <a:gd name="T4" fmla="*/ 1625600 w 1024"/>
              <a:gd name="T5" fmla="*/ 889000 h 560"/>
              <a:gd name="T6" fmla="*/ 0 60000 65536"/>
              <a:gd name="T7" fmla="*/ 0 60000 65536"/>
              <a:gd name="T8" fmla="*/ 0 60000 65536"/>
              <a:gd name="T9" fmla="*/ 0 w 1024"/>
              <a:gd name="T10" fmla="*/ 0 h 560"/>
              <a:gd name="T11" fmla="*/ 1024 w 1024"/>
              <a:gd name="T12" fmla="*/ 560 h 560"/>
            </a:gdLst>
            <a:ahLst/>
            <a:cxnLst>
              <a:cxn ang="T6">
                <a:pos x="T0" y="T1"/>
              </a:cxn>
              <a:cxn ang="T7">
                <a:pos x="T2" y="T3"/>
              </a:cxn>
              <a:cxn ang="T8">
                <a:pos x="T4" y="T5"/>
              </a:cxn>
            </a:cxnLst>
            <a:rect l="T9" t="T10" r="T11" b="T12"/>
            <a:pathLst>
              <a:path w="1024" h="560">
                <a:moveTo>
                  <a:pt x="0" y="0"/>
                </a:moveTo>
                <a:cubicBezTo>
                  <a:pt x="92" y="32"/>
                  <a:pt x="381" y="99"/>
                  <a:pt x="552" y="192"/>
                </a:cubicBezTo>
                <a:cubicBezTo>
                  <a:pt x="723" y="285"/>
                  <a:pt x="926" y="483"/>
                  <a:pt x="1024" y="560"/>
                </a:cubicBezTo>
              </a:path>
            </a:pathLst>
          </a:custGeom>
          <a:noFill/>
          <a:ln w="38100" cmpd="sng">
            <a:solidFill>
              <a:srgbClr val="FF0000"/>
            </a:solidFill>
            <a:round/>
            <a:headEnd type="none" w="med" len="med"/>
            <a:tailEnd type="triangle" w="med" len="med"/>
          </a:ln>
        </p:spPr>
        <p:txBody>
          <a:bodyPr/>
          <a:lstStyle/>
          <a:p>
            <a:endParaRPr lang="en-IE"/>
          </a:p>
        </p:txBody>
      </p:sp>
      <p:pic>
        <p:nvPicPr>
          <p:cNvPr id="19" name="Picture 6"/>
          <p:cNvPicPr>
            <a:picLocks noChangeAspect="1" noChangeArrowheads="1"/>
          </p:cNvPicPr>
          <p:nvPr/>
        </p:nvPicPr>
        <p:blipFill>
          <a:blip r:embed="rId3"/>
          <a:srcRect/>
          <a:stretch>
            <a:fillRect/>
          </a:stretch>
        </p:blipFill>
        <p:spPr>
          <a:xfrm>
            <a:off x="2483768" y="3284984"/>
            <a:ext cx="4135438" cy="2555875"/>
          </a:xfrm>
          <a:prstGeom prst="rect">
            <a:avLst/>
          </a:prstGeom>
          <a:noFill/>
        </p:spPr>
      </p:pic>
      <p:sp>
        <p:nvSpPr>
          <p:cNvPr id="3" name="TextBox 2"/>
          <p:cNvSpPr txBox="1"/>
          <p:nvPr/>
        </p:nvSpPr>
        <p:spPr>
          <a:xfrm>
            <a:off x="6540797" y="2714626"/>
            <a:ext cx="2514180"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E" dirty="0"/>
              <a:t>Remember, we are only showing the priorities: each one also has an element associated with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Complete Binary Trees</a:t>
            </a:r>
          </a:p>
        </p:txBody>
      </p:sp>
    </p:spTree>
    <p:extLst>
      <p:ext uri="{BB962C8B-B14F-4D97-AF65-F5344CB8AC3E}">
        <p14:creationId xmlns:p14="http://schemas.microsoft.com/office/powerpoint/2010/main" val="497491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IE" dirty="0"/>
              <a:t>Complete Binary Trees (CBTs)</a:t>
            </a:r>
            <a:endParaRPr lang="en-GB" dirty="0"/>
          </a:p>
        </p:txBody>
      </p:sp>
      <p:sp>
        <p:nvSpPr>
          <p:cNvPr id="12291" name="Rectangle 3"/>
          <p:cNvSpPr>
            <a:spLocks noGrp="1" noChangeArrowheads="1"/>
          </p:cNvSpPr>
          <p:nvPr>
            <p:ph idx="1"/>
          </p:nvPr>
        </p:nvSpPr>
        <p:spPr/>
        <p:txBody>
          <a:bodyPr>
            <a:noAutofit/>
          </a:bodyPr>
          <a:lstStyle/>
          <a:p>
            <a:r>
              <a:rPr lang="en-IE" sz="1800" dirty="0"/>
              <a:t>Heaps are a type of </a:t>
            </a:r>
            <a:r>
              <a:rPr lang="en-IE" sz="1800" b="1" i="1" dirty="0"/>
              <a:t>Proper</a:t>
            </a:r>
            <a:r>
              <a:rPr lang="en-IE" sz="1800" dirty="0"/>
              <a:t> </a:t>
            </a:r>
            <a:r>
              <a:rPr lang="en-IE" sz="1800" b="1" i="1" dirty="0"/>
              <a:t>Binary Tree </a:t>
            </a:r>
            <a:r>
              <a:rPr lang="en-IE" sz="1800" dirty="0"/>
              <a:t>that is known as a </a:t>
            </a:r>
            <a:r>
              <a:rPr lang="en-IE" sz="1800" b="1" i="1" dirty="0"/>
              <a:t>Complete Binary Tree</a:t>
            </a:r>
            <a:r>
              <a:rPr lang="en-IE" sz="1800" dirty="0"/>
              <a:t>.</a:t>
            </a:r>
          </a:p>
          <a:p>
            <a:endParaRPr lang="en-IE" sz="1800" dirty="0"/>
          </a:p>
          <a:p>
            <a:r>
              <a:rPr lang="en-IE" sz="1800" dirty="0"/>
              <a:t>A Binary Tree T, with height h, is </a:t>
            </a:r>
            <a:r>
              <a:rPr lang="en-IE" sz="1800" b="1" dirty="0"/>
              <a:t>complete</a:t>
            </a:r>
            <a:r>
              <a:rPr lang="en-IE" sz="1800" dirty="0"/>
              <a:t> if:</a:t>
            </a:r>
          </a:p>
          <a:p>
            <a:pPr lvl="1"/>
            <a:r>
              <a:rPr lang="en-IE" sz="1600" dirty="0"/>
              <a:t>Levels 0 to h-2 have the maximum number of internal nodes possible</a:t>
            </a:r>
          </a:p>
          <a:p>
            <a:pPr lvl="1"/>
            <a:r>
              <a:rPr lang="en-IE" sz="1600" dirty="0"/>
              <a:t>In level h-1, all the internal nodes are to the left of the external nodes, and there is at most one node that has only an internal left child (i.e. level h-1 is “left-filled”).</a:t>
            </a:r>
          </a:p>
          <a:p>
            <a:pPr lvl="1"/>
            <a:r>
              <a:rPr lang="en-IE" sz="1600" dirty="0"/>
              <a:t>Level h only contains external nodes.</a:t>
            </a:r>
          </a:p>
          <a:p>
            <a:pPr lvl="1"/>
            <a:endParaRPr lang="en-IE" sz="1600" dirty="0"/>
          </a:p>
          <a:p>
            <a:r>
              <a:rPr lang="en-IE" sz="1800" dirty="0"/>
              <a:t>When dealing with Complete Binary Trees, there are two important nodes:</a:t>
            </a:r>
          </a:p>
          <a:p>
            <a:pPr lvl="1"/>
            <a:r>
              <a:rPr lang="en-IE" sz="1600" dirty="0"/>
              <a:t>The </a:t>
            </a:r>
            <a:r>
              <a:rPr lang="en-IE" sz="1600" b="1" i="1" dirty="0"/>
              <a:t>root </a:t>
            </a:r>
            <a:r>
              <a:rPr lang="en-IE" sz="1600" dirty="0"/>
              <a:t>node</a:t>
            </a:r>
          </a:p>
          <a:p>
            <a:pPr lvl="1"/>
            <a:r>
              <a:rPr lang="en-IE" sz="1600" dirty="0"/>
              <a:t>The </a:t>
            </a:r>
            <a:r>
              <a:rPr lang="en-IE" sz="1600" b="1" i="1" dirty="0"/>
              <a:t>next </a:t>
            </a:r>
            <a:r>
              <a:rPr lang="en-IE" sz="1600" dirty="0"/>
              <a:t>node (i.e. the leftmost external node at level h-1, or at level h if level h-1 only has internal nodes).</a:t>
            </a:r>
          </a:p>
          <a:p>
            <a:pPr lvl="1"/>
            <a:endParaRPr lang="en-IE" sz="1600" dirty="0"/>
          </a:p>
          <a:p>
            <a:pPr lvl="1"/>
            <a:r>
              <a:rPr lang="en-IE" sz="1800" dirty="0"/>
              <a:t>To support this, we introduce the </a:t>
            </a:r>
            <a:r>
              <a:rPr lang="en-IE" sz="1800" b="1" i="1" dirty="0"/>
              <a:t>CompleteBinaryTree ADT</a:t>
            </a:r>
            <a:r>
              <a:rPr lang="en-IE" sz="1800" dirty="0"/>
              <a:t>.</a:t>
            </a:r>
            <a:endParaRPr lang="en-GB" sz="1800" dirty="0"/>
          </a:p>
        </p:txBody>
      </p:sp>
    </p:spTree>
    <p:extLst>
      <p:ext uri="{BB962C8B-B14F-4D97-AF65-F5344CB8AC3E}">
        <p14:creationId xmlns:p14="http://schemas.microsoft.com/office/powerpoint/2010/main" val="118427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Priority Queues: Concept</a:t>
            </a:r>
          </a:p>
        </p:txBody>
      </p:sp>
      <p:sp>
        <p:nvSpPr>
          <p:cNvPr id="17411" name="Rectangle 3"/>
          <p:cNvSpPr>
            <a:spLocks noGrp="1" noChangeArrowheads="1"/>
          </p:cNvSpPr>
          <p:nvPr>
            <p:ph idx="1"/>
          </p:nvPr>
        </p:nvSpPr>
        <p:spPr/>
        <p:txBody>
          <a:bodyPr/>
          <a:lstStyle/>
          <a:p>
            <a:r>
              <a:rPr lang="en-IE" sz="2000" dirty="0"/>
              <a:t>A priority queue is an abstract data type for storing a collection of </a:t>
            </a:r>
            <a:r>
              <a:rPr lang="en-IE" sz="2000" b="1" dirty="0"/>
              <a:t>prioritised</a:t>
            </a:r>
            <a:r>
              <a:rPr lang="en-IE" sz="2000" dirty="0"/>
              <a:t> elements.</a:t>
            </a:r>
          </a:p>
          <a:p>
            <a:pPr lvl="1"/>
            <a:r>
              <a:rPr lang="en-IE" sz="1800" dirty="0"/>
              <a:t>Like a queue but, removal is based on a </a:t>
            </a:r>
            <a:r>
              <a:rPr lang="en-IE" sz="1800" b="1" dirty="0"/>
              <a:t>priority.</a:t>
            </a:r>
          </a:p>
          <a:p>
            <a:pPr lvl="1"/>
            <a:endParaRPr lang="en-IE" sz="1800" b="1" dirty="0"/>
          </a:p>
          <a:p>
            <a:r>
              <a:rPr lang="en-IE" sz="2000" dirty="0"/>
              <a:t>Terminology:</a:t>
            </a:r>
          </a:p>
          <a:p>
            <a:pPr lvl="1"/>
            <a:r>
              <a:rPr lang="en-IE" sz="1800" dirty="0"/>
              <a:t>Priority Queues hold </a:t>
            </a:r>
            <a:r>
              <a:rPr lang="en-IE" sz="1800" b="1" dirty="0"/>
              <a:t>entries</a:t>
            </a:r>
            <a:r>
              <a:rPr lang="en-IE" sz="1800" dirty="0"/>
              <a:t> (key + value) – the key is the priority</a:t>
            </a:r>
          </a:p>
          <a:p>
            <a:pPr lvl="1"/>
            <a:r>
              <a:rPr lang="en-IE" sz="1800" dirty="0"/>
              <a:t>An object can be inserted at any time with any priority</a:t>
            </a:r>
          </a:p>
          <a:p>
            <a:pPr lvl="1"/>
            <a:r>
              <a:rPr lang="en-IE" sz="1800" b="1" dirty="0">
                <a:solidFill>
                  <a:srgbClr val="FF0000"/>
                </a:solidFill>
              </a:rPr>
              <a:t>Only the element with the highest priority can be removed.</a:t>
            </a:r>
          </a:p>
          <a:p>
            <a:pPr lvl="1"/>
            <a:endParaRPr lang="en-IE" sz="1800" dirty="0"/>
          </a:p>
          <a:p>
            <a:r>
              <a:rPr lang="en-IE" sz="2000" dirty="0"/>
              <a:t>Example: Airport landing schedule</a:t>
            </a:r>
          </a:p>
          <a:p>
            <a:endParaRPr lang="en-IE" sz="2000" dirty="0"/>
          </a:p>
        </p:txBody>
      </p:sp>
      <p:sp>
        <p:nvSpPr>
          <p:cNvPr id="17412" name="Rectangle 4"/>
          <p:cNvSpPr>
            <a:spLocks noChangeArrowheads="1"/>
          </p:cNvSpPr>
          <p:nvPr/>
        </p:nvSpPr>
        <p:spPr bwMode="auto">
          <a:xfrm>
            <a:off x="812800" y="5162550"/>
            <a:ext cx="3048000" cy="685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7413" name="Line 5"/>
          <p:cNvSpPr>
            <a:spLocks noChangeShapeType="1"/>
          </p:cNvSpPr>
          <p:nvPr/>
        </p:nvSpPr>
        <p:spPr bwMode="auto">
          <a:xfrm>
            <a:off x="1574800" y="5162550"/>
            <a:ext cx="0" cy="685800"/>
          </a:xfrm>
          <a:prstGeom prst="line">
            <a:avLst/>
          </a:prstGeom>
          <a:noFill/>
          <a:ln w="9525">
            <a:solidFill>
              <a:schemeClr val="tx1"/>
            </a:solidFill>
            <a:round/>
            <a:headEnd/>
            <a:tailEnd/>
          </a:ln>
        </p:spPr>
        <p:txBody>
          <a:bodyPr/>
          <a:lstStyle/>
          <a:p>
            <a:endParaRPr lang="en-IE"/>
          </a:p>
        </p:txBody>
      </p:sp>
      <p:sp>
        <p:nvSpPr>
          <p:cNvPr id="17414" name="Line 6"/>
          <p:cNvSpPr>
            <a:spLocks noChangeShapeType="1"/>
          </p:cNvSpPr>
          <p:nvPr/>
        </p:nvSpPr>
        <p:spPr bwMode="auto">
          <a:xfrm>
            <a:off x="2336800" y="5162550"/>
            <a:ext cx="0" cy="685800"/>
          </a:xfrm>
          <a:prstGeom prst="line">
            <a:avLst/>
          </a:prstGeom>
          <a:noFill/>
          <a:ln w="9525">
            <a:solidFill>
              <a:schemeClr val="tx1"/>
            </a:solidFill>
            <a:round/>
            <a:headEnd/>
            <a:tailEnd/>
          </a:ln>
        </p:spPr>
        <p:txBody>
          <a:bodyPr/>
          <a:lstStyle/>
          <a:p>
            <a:endParaRPr lang="en-IE"/>
          </a:p>
        </p:txBody>
      </p:sp>
      <p:sp>
        <p:nvSpPr>
          <p:cNvPr id="17415" name="Line 7"/>
          <p:cNvSpPr>
            <a:spLocks noChangeShapeType="1"/>
          </p:cNvSpPr>
          <p:nvPr/>
        </p:nvSpPr>
        <p:spPr bwMode="auto">
          <a:xfrm>
            <a:off x="3175000" y="5162550"/>
            <a:ext cx="0" cy="685800"/>
          </a:xfrm>
          <a:prstGeom prst="line">
            <a:avLst/>
          </a:prstGeom>
          <a:noFill/>
          <a:ln w="9525">
            <a:solidFill>
              <a:schemeClr val="tx1"/>
            </a:solidFill>
            <a:round/>
            <a:headEnd/>
            <a:tailEnd/>
          </a:ln>
        </p:spPr>
        <p:txBody>
          <a:bodyPr/>
          <a:lstStyle/>
          <a:p>
            <a:endParaRPr lang="en-IE"/>
          </a:p>
        </p:txBody>
      </p:sp>
      <p:pic>
        <p:nvPicPr>
          <p:cNvPr id="17416" name="Picture 8" descr="c:\Program Files\Common Files\Microsoft Shared\Clipart\cagcat50\TN00686_.wmf"/>
          <p:cNvPicPr>
            <a:picLocks noChangeAspect="1" noChangeArrowheads="1"/>
          </p:cNvPicPr>
          <p:nvPr/>
        </p:nvPicPr>
        <p:blipFill>
          <a:blip r:embed="rId2"/>
          <a:srcRect/>
          <a:stretch>
            <a:fillRect/>
          </a:stretch>
        </p:blipFill>
        <p:spPr bwMode="auto">
          <a:xfrm>
            <a:off x="127000" y="4800600"/>
            <a:ext cx="508000" cy="590550"/>
          </a:xfrm>
          <a:prstGeom prst="rect">
            <a:avLst/>
          </a:prstGeom>
          <a:noFill/>
          <a:ln w="9525">
            <a:noFill/>
            <a:miter lim="800000"/>
            <a:headEnd/>
            <a:tailEnd/>
          </a:ln>
        </p:spPr>
      </p:pic>
      <p:pic>
        <p:nvPicPr>
          <p:cNvPr id="17417" name="Picture 9" descr="c:\Program Files\Common Files\Microsoft Shared\Clipart\cagcat50\TN00686_.wmf"/>
          <p:cNvPicPr>
            <a:picLocks noChangeAspect="1" noChangeArrowheads="1"/>
          </p:cNvPicPr>
          <p:nvPr/>
        </p:nvPicPr>
        <p:blipFill>
          <a:blip r:embed="rId2"/>
          <a:srcRect/>
          <a:stretch>
            <a:fillRect/>
          </a:stretch>
        </p:blipFill>
        <p:spPr bwMode="auto">
          <a:xfrm>
            <a:off x="990600" y="5238750"/>
            <a:ext cx="508000" cy="590550"/>
          </a:xfrm>
          <a:prstGeom prst="rect">
            <a:avLst/>
          </a:prstGeom>
          <a:noFill/>
          <a:ln w="9525">
            <a:noFill/>
            <a:miter lim="800000"/>
            <a:headEnd/>
            <a:tailEnd/>
          </a:ln>
        </p:spPr>
      </p:pic>
      <p:pic>
        <p:nvPicPr>
          <p:cNvPr id="17418" name="Picture 10" descr="c:\Program Files\Common Files\Microsoft Shared\Clipart\cagcat50\TN00686_.wmf"/>
          <p:cNvPicPr>
            <a:picLocks noChangeAspect="1" noChangeArrowheads="1"/>
          </p:cNvPicPr>
          <p:nvPr/>
        </p:nvPicPr>
        <p:blipFill>
          <a:blip r:embed="rId2"/>
          <a:srcRect/>
          <a:stretch>
            <a:fillRect/>
          </a:stretch>
        </p:blipFill>
        <p:spPr bwMode="auto">
          <a:xfrm>
            <a:off x="1752600" y="5238750"/>
            <a:ext cx="508000" cy="590550"/>
          </a:xfrm>
          <a:prstGeom prst="rect">
            <a:avLst/>
          </a:prstGeom>
          <a:noFill/>
          <a:ln w="9525">
            <a:noFill/>
            <a:miter lim="800000"/>
            <a:headEnd/>
            <a:tailEnd/>
          </a:ln>
        </p:spPr>
      </p:pic>
      <p:pic>
        <p:nvPicPr>
          <p:cNvPr id="17419" name="Picture 11" descr="c:\Program Files\Common Files\Microsoft Shared\Clipart\cagcat50\TN00686_.wmf"/>
          <p:cNvPicPr>
            <a:picLocks noChangeAspect="1" noChangeArrowheads="1"/>
          </p:cNvPicPr>
          <p:nvPr/>
        </p:nvPicPr>
        <p:blipFill>
          <a:blip r:embed="rId2"/>
          <a:srcRect/>
          <a:stretch>
            <a:fillRect/>
          </a:stretch>
        </p:blipFill>
        <p:spPr bwMode="auto">
          <a:xfrm>
            <a:off x="2514600" y="5238750"/>
            <a:ext cx="508000" cy="590550"/>
          </a:xfrm>
          <a:prstGeom prst="rect">
            <a:avLst/>
          </a:prstGeom>
          <a:noFill/>
          <a:ln w="9525">
            <a:noFill/>
            <a:miter lim="800000"/>
            <a:headEnd/>
            <a:tailEnd/>
          </a:ln>
        </p:spPr>
      </p:pic>
      <p:pic>
        <p:nvPicPr>
          <p:cNvPr id="17420" name="Picture 12" descr="c:\Program Files\Common Files\Microsoft Shared\Clipart\cagcat50\TN00686_.wmf"/>
          <p:cNvPicPr>
            <a:picLocks noChangeAspect="1" noChangeArrowheads="1"/>
          </p:cNvPicPr>
          <p:nvPr/>
        </p:nvPicPr>
        <p:blipFill>
          <a:blip r:embed="rId2"/>
          <a:srcRect/>
          <a:stretch>
            <a:fillRect/>
          </a:stretch>
        </p:blipFill>
        <p:spPr bwMode="auto">
          <a:xfrm>
            <a:off x="3276600" y="5238750"/>
            <a:ext cx="508000" cy="590550"/>
          </a:xfrm>
          <a:prstGeom prst="rect">
            <a:avLst/>
          </a:prstGeom>
          <a:noFill/>
          <a:ln w="9525">
            <a:noFill/>
            <a:miter lim="800000"/>
            <a:headEnd/>
            <a:tailEnd/>
          </a:ln>
        </p:spPr>
      </p:pic>
      <p:pic>
        <p:nvPicPr>
          <p:cNvPr id="17421" name="Picture 13" descr="c:\Program Files\Common Files\Microsoft Shared\Clipart\cagcat50\TN00686_.wmf"/>
          <p:cNvPicPr>
            <a:picLocks noChangeAspect="1" noChangeArrowheads="1"/>
          </p:cNvPicPr>
          <p:nvPr/>
        </p:nvPicPr>
        <p:blipFill>
          <a:blip r:embed="rId2"/>
          <a:srcRect/>
          <a:stretch>
            <a:fillRect/>
          </a:stretch>
        </p:blipFill>
        <p:spPr bwMode="auto">
          <a:xfrm>
            <a:off x="4165600" y="5695950"/>
            <a:ext cx="508000" cy="590550"/>
          </a:xfrm>
          <a:prstGeom prst="rect">
            <a:avLst/>
          </a:prstGeom>
          <a:noFill/>
          <a:ln w="9525">
            <a:noFill/>
            <a:miter lim="800000"/>
            <a:headEnd/>
            <a:tailEnd/>
          </a:ln>
        </p:spPr>
      </p:pic>
      <p:sp>
        <p:nvSpPr>
          <p:cNvPr id="17422" name="AutoShape 14"/>
          <p:cNvSpPr>
            <a:spLocks noChangeArrowheads="1"/>
          </p:cNvSpPr>
          <p:nvPr/>
        </p:nvSpPr>
        <p:spPr bwMode="auto">
          <a:xfrm>
            <a:off x="5080000" y="6210300"/>
            <a:ext cx="3987800" cy="247650"/>
          </a:xfrm>
          <a:prstGeom prst="parallelogram">
            <a:avLst>
              <a:gd name="adj" fmla="val 402564"/>
            </a:avLst>
          </a:prstGeom>
          <a:solidFill>
            <a:schemeClr val="folHlink"/>
          </a:solidFill>
          <a:ln w="9525">
            <a:solidFill>
              <a:schemeClr val="tx1"/>
            </a:solidFill>
            <a:miter lim="800000"/>
            <a:headEnd/>
            <a:tailEnd/>
          </a:ln>
        </p:spPr>
        <p:txBody>
          <a:bodyPr wrap="none" anchor="ctr"/>
          <a:lstStyle/>
          <a:p>
            <a:endParaRPr lang="en-US"/>
          </a:p>
        </p:txBody>
      </p:sp>
      <p:pic>
        <p:nvPicPr>
          <p:cNvPr id="17423" name="Picture 15" descr="c:\Program Files\Common Files\Microsoft Shared\Clipart\cagcat50\TN00686_.wmf"/>
          <p:cNvPicPr>
            <a:picLocks noChangeAspect="1" noChangeArrowheads="1"/>
          </p:cNvPicPr>
          <p:nvPr/>
        </p:nvPicPr>
        <p:blipFill>
          <a:blip r:embed="rId2"/>
          <a:srcRect/>
          <a:stretch>
            <a:fillRect/>
          </a:stretch>
        </p:blipFill>
        <p:spPr bwMode="auto">
          <a:xfrm>
            <a:off x="5562600" y="5924550"/>
            <a:ext cx="508000" cy="590550"/>
          </a:xfrm>
          <a:prstGeom prst="rect">
            <a:avLst/>
          </a:prstGeom>
          <a:noFill/>
          <a:ln w="9525">
            <a:noFill/>
            <a:miter lim="800000"/>
            <a:headEnd/>
            <a:tailEnd/>
          </a:ln>
        </p:spPr>
      </p:pic>
      <p:sp>
        <p:nvSpPr>
          <p:cNvPr id="17424" name="Line 16"/>
          <p:cNvSpPr>
            <a:spLocks noChangeShapeType="1"/>
          </p:cNvSpPr>
          <p:nvPr/>
        </p:nvSpPr>
        <p:spPr bwMode="auto">
          <a:xfrm>
            <a:off x="584200" y="5314950"/>
            <a:ext cx="228600" cy="228600"/>
          </a:xfrm>
          <a:prstGeom prst="line">
            <a:avLst/>
          </a:prstGeom>
          <a:noFill/>
          <a:ln w="28575">
            <a:solidFill>
              <a:schemeClr val="tx1"/>
            </a:solidFill>
            <a:round/>
            <a:headEnd/>
            <a:tailEnd type="triangle" w="med" len="med"/>
          </a:ln>
        </p:spPr>
        <p:txBody>
          <a:bodyPr/>
          <a:lstStyle/>
          <a:p>
            <a:endParaRPr lang="en-IE"/>
          </a:p>
        </p:txBody>
      </p:sp>
      <p:sp>
        <p:nvSpPr>
          <p:cNvPr id="17425" name="Line 17"/>
          <p:cNvSpPr>
            <a:spLocks noChangeShapeType="1"/>
          </p:cNvSpPr>
          <p:nvPr/>
        </p:nvSpPr>
        <p:spPr bwMode="auto">
          <a:xfrm>
            <a:off x="3937000" y="5543550"/>
            <a:ext cx="228600" cy="228600"/>
          </a:xfrm>
          <a:prstGeom prst="line">
            <a:avLst/>
          </a:prstGeom>
          <a:noFill/>
          <a:ln w="28575">
            <a:solidFill>
              <a:schemeClr val="tx1"/>
            </a:solidFill>
            <a:round/>
            <a:headEnd/>
            <a:tailEnd type="triangle" w="med" len="med"/>
          </a:ln>
        </p:spPr>
        <p:txBody>
          <a:bodyPr/>
          <a:lstStyle/>
          <a:p>
            <a:endParaRPr lang="en-IE"/>
          </a:p>
        </p:txBody>
      </p:sp>
      <p:sp>
        <p:nvSpPr>
          <p:cNvPr id="17426" name="Line 18"/>
          <p:cNvSpPr>
            <a:spLocks noChangeShapeType="1"/>
          </p:cNvSpPr>
          <p:nvPr/>
        </p:nvSpPr>
        <p:spPr bwMode="auto">
          <a:xfrm>
            <a:off x="4800600" y="5943600"/>
            <a:ext cx="584200" cy="133350"/>
          </a:xfrm>
          <a:prstGeom prst="line">
            <a:avLst/>
          </a:prstGeom>
          <a:noFill/>
          <a:ln w="28575">
            <a:solidFill>
              <a:schemeClr val="tx1"/>
            </a:solidFill>
            <a:round/>
            <a:headEnd/>
            <a:tailEnd type="triangle" w="med" len="med"/>
          </a:ln>
        </p:spPr>
        <p:txBody>
          <a:bodyPr/>
          <a:lstStyle/>
          <a:p>
            <a:endParaRPr lang="en-IE"/>
          </a:p>
        </p:txBody>
      </p:sp>
      <p:sp>
        <p:nvSpPr>
          <p:cNvPr id="17427" name="Line 19"/>
          <p:cNvSpPr>
            <a:spLocks noChangeShapeType="1"/>
          </p:cNvSpPr>
          <p:nvPr/>
        </p:nvSpPr>
        <p:spPr bwMode="auto">
          <a:xfrm>
            <a:off x="6096000" y="6343650"/>
            <a:ext cx="2971800" cy="0"/>
          </a:xfrm>
          <a:prstGeom prst="line">
            <a:avLst/>
          </a:prstGeom>
          <a:noFill/>
          <a:ln w="38100">
            <a:solidFill>
              <a:srgbClr val="FF9900"/>
            </a:solidFill>
            <a:round/>
            <a:headEnd/>
            <a:tailEnd/>
          </a:ln>
        </p:spPr>
        <p:txBody>
          <a:bodyPr/>
          <a:lstStyle/>
          <a:p>
            <a:endParaRPr lang="en-IE"/>
          </a:p>
        </p:txBody>
      </p:sp>
      <p:sp>
        <p:nvSpPr>
          <p:cNvPr id="17428" name="Line 20"/>
          <p:cNvSpPr>
            <a:spLocks noChangeShapeType="1"/>
          </p:cNvSpPr>
          <p:nvPr/>
        </p:nvSpPr>
        <p:spPr bwMode="auto">
          <a:xfrm flipV="1">
            <a:off x="5918200" y="6229350"/>
            <a:ext cx="381000" cy="190500"/>
          </a:xfrm>
          <a:prstGeom prst="line">
            <a:avLst/>
          </a:prstGeom>
          <a:noFill/>
          <a:ln w="38100">
            <a:solidFill>
              <a:srgbClr val="FF9900"/>
            </a:solidFill>
            <a:round/>
            <a:headEnd/>
            <a:tailEnd/>
          </a:ln>
        </p:spPr>
        <p:txBody>
          <a:bodyPr/>
          <a:lstStyle/>
          <a:p>
            <a:endParaRPr lang="en-IE"/>
          </a:p>
        </p:txBody>
      </p:sp>
      <p:sp>
        <p:nvSpPr>
          <p:cNvPr id="17429" name="Line 21"/>
          <p:cNvSpPr>
            <a:spLocks noChangeShapeType="1"/>
          </p:cNvSpPr>
          <p:nvPr/>
        </p:nvSpPr>
        <p:spPr bwMode="auto">
          <a:xfrm flipV="1">
            <a:off x="6553200" y="6229350"/>
            <a:ext cx="381000" cy="190500"/>
          </a:xfrm>
          <a:prstGeom prst="line">
            <a:avLst/>
          </a:prstGeom>
          <a:noFill/>
          <a:ln w="38100">
            <a:solidFill>
              <a:srgbClr val="FF9900"/>
            </a:solidFill>
            <a:round/>
            <a:headEnd/>
            <a:tailEnd/>
          </a:ln>
        </p:spPr>
        <p:txBody>
          <a:bodyPr/>
          <a:lstStyle/>
          <a:p>
            <a:endParaRPr lang="en-IE"/>
          </a:p>
        </p:txBody>
      </p:sp>
      <p:sp>
        <p:nvSpPr>
          <p:cNvPr id="17430" name="Line 22"/>
          <p:cNvSpPr>
            <a:spLocks noChangeShapeType="1"/>
          </p:cNvSpPr>
          <p:nvPr/>
        </p:nvSpPr>
        <p:spPr bwMode="auto">
          <a:xfrm flipV="1">
            <a:off x="7150100" y="6280150"/>
            <a:ext cx="228600" cy="114300"/>
          </a:xfrm>
          <a:prstGeom prst="line">
            <a:avLst/>
          </a:prstGeom>
          <a:noFill/>
          <a:ln w="38100">
            <a:solidFill>
              <a:srgbClr val="FF9900"/>
            </a:solidFill>
            <a:round/>
            <a:headEnd/>
            <a:tailEnd/>
          </a:ln>
        </p:spPr>
        <p:txBody>
          <a:bodyPr/>
          <a:lstStyle/>
          <a:p>
            <a:endParaRPr lang="en-IE"/>
          </a:p>
        </p:txBody>
      </p:sp>
      <p:sp>
        <p:nvSpPr>
          <p:cNvPr id="2" name="TextBox 1"/>
          <p:cNvSpPr txBox="1"/>
          <p:nvPr/>
        </p:nvSpPr>
        <p:spPr>
          <a:xfrm>
            <a:off x="6458250" y="2033265"/>
            <a:ext cx="2228550" cy="120032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E" dirty="0"/>
              <a:t>The “priority” indicates </a:t>
            </a:r>
            <a:r>
              <a:rPr lang="en-IE"/>
              <a:t>how important something is.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IE"/>
              <a:t>The Complete Binary Tree ADT</a:t>
            </a:r>
            <a:endParaRPr lang="en-GB"/>
          </a:p>
        </p:txBody>
      </p:sp>
      <p:sp>
        <p:nvSpPr>
          <p:cNvPr id="13315" name="Rectangle 3"/>
          <p:cNvSpPr>
            <a:spLocks noGrp="1" noChangeArrowheads="1"/>
          </p:cNvSpPr>
          <p:nvPr>
            <p:ph idx="1"/>
          </p:nvPr>
        </p:nvSpPr>
        <p:spPr/>
        <p:txBody>
          <a:bodyPr>
            <a:noAutofit/>
          </a:bodyPr>
          <a:lstStyle/>
          <a:p>
            <a:r>
              <a:rPr lang="en-IE" sz="2000" dirty="0"/>
              <a:t>A Complete Binary Tree (CBT) is a Binary Tree that also supports the following operations:</a:t>
            </a:r>
          </a:p>
          <a:p>
            <a:pPr lvl="1">
              <a:tabLst>
                <a:tab pos="1350169" algn="l"/>
              </a:tabLst>
            </a:pPr>
            <a:r>
              <a:rPr lang="en-IE" sz="1800" b="1" i="1" dirty="0"/>
              <a:t>add(e)</a:t>
            </a:r>
            <a:r>
              <a:rPr lang="en-IE" sz="1800" dirty="0"/>
              <a:t>		adds e to the tree and returns a internal node, v that contains </a:t>
            </a:r>
            <a:br>
              <a:rPr lang="en-IE" sz="1800" dirty="0"/>
            </a:br>
            <a:r>
              <a:rPr lang="en-IE" sz="1800" dirty="0"/>
              <a:t>		the element, such that the resulting tree is a complete binary </a:t>
            </a:r>
            <a:br>
              <a:rPr lang="en-IE" sz="1800" dirty="0"/>
            </a:br>
            <a:r>
              <a:rPr lang="en-IE" sz="1800" dirty="0"/>
              <a:t>		tree with last node v.</a:t>
            </a:r>
          </a:p>
          <a:p>
            <a:pPr lvl="1"/>
            <a:r>
              <a:rPr lang="en-IE" sz="1800" b="1" i="1" dirty="0"/>
              <a:t>remove()</a:t>
            </a:r>
            <a:r>
              <a:rPr lang="en-IE" sz="1800" dirty="0"/>
              <a:t>	removes the last internal node of T and returns its element.</a:t>
            </a:r>
          </a:p>
          <a:p>
            <a:endParaRPr lang="en-IE" sz="2000" dirty="0"/>
          </a:p>
          <a:p>
            <a:r>
              <a:rPr lang="en-IE" sz="2000" dirty="0"/>
              <a:t>Java Interface:</a:t>
            </a:r>
          </a:p>
          <a:p>
            <a:pPr>
              <a:buFont typeface="Wingdings" pitchFamily="2" charset="2"/>
              <a:buNone/>
            </a:pPr>
            <a:endParaRPr lang="en-IE" sz="1800" dirty="0">
              <a:latin typeface="Courier New" pitchFamily="49" charset="0"/>
              <a:cs typeface="Courier New" pitchFamily="49" charset="0"/>
            </a:endParaRPr>
          </a:p>
          <a:p>
            <a:pPr>
              <a:buFont typeface="Wingdings" pitchFamily="2" charset="2"/>
              <a:buNone/>
            </a:pPr>
            <a:r>
              <a:rPr lang="en-IE" sz="1600" dirty="0">
                <a:latin typeface="Courier New" pitchFamily="49" charset="0"/>
                <a:cs typeface="Courier New" pitchFamily="49" charset="0"/>
              </a:rPr>
              <a:t>	public </a:t>
            </a:r>
            <a:r>
              <a:rPr lang="en-IE" sz="1600" b="1" dirty="0">
                <a:latin typeface="Courier New" pitchFamily="49" charset="0"/>
                <a:cs typeface="Courier New" pitchFamily="49" charset="0"/>
              </a:rPr>
              <a:t>interface</a:t>
            </a:r>
            <a:r>
              <a:rPr lang="en-IE" sz="1600" dirty="0">
                <a:latin typeface="Courier New" pitchFamily="49" charset="0"/>
                <a:cs typeface="Courier New" pitchFamily="49" charset="0"/>
              </a:rPr>
              <a:t> </a:t>
            </a:r>
            <a:r>
              <a:rPr lang="en-IE" sz="1600" dirty="0" err="1">
                <a:latin typeface="Courier New" pitchFamily="49" charset="0"/>
                <a:cs typeface="Courier New" pitchFamily="49" charset="0"/>
              </a:rPr>
              <a:t>ICompleteBinaryTree</a:t>
            </a:r>
            <a:r>
              <a:rPr lang="en-IE" sz="1600" dirty="0">
                <a:latin typeface="Courier New" pitchFamily="49" charset="0"/>
                <a:cs typeface="Courier New" pitchFamily="49" charset="0"/>
              </a:rPr>
              <a:t>&lt;T&gt; </a:t>
            </a:r>
            <a:r>
              <a:rPr lang="en-IE" sz="1600" b="1" dirty="0">
                <a:latin typeface="Courier New" pitchFamily="49" charset="0"/>
                <a:cs typeface="Courier New" pitchFamily="49" charset="0"/>
              </a:rPr>
              <a:t>extends</a:t>
            </a:r>
            <a:r>
              <a:rPr lang="en-IE" sz="1600" dirty="0">
                <a:latin typeface="Courier New" pitchFamily="49" charset="0"/>
                <a:cs typeface="Courier New" pitchFamily="49" charset="0"/>
              </a:rPr>
              <a:t> </a:t>
            </a:r>
            <a:r>
              <a:rPr lang="en-IE" sz="1600" dirty="0" err="1">
                <a:latin typeface="Courier New" pitchFamily="49" charset="0"/>
                <a:cs typeface="Courier New" pitchFamily="49" charset="0"/>
              </a:rPr>
              <a:t>IBinaryTree</a:t>
            </a:r>
            <a:r>
              <a:rPr lang="en-IE" sz="1600" dirty="0">
                <a:latin typeface="Courier New" pitchFamily="49" charset="0"/>
                <a:cs typeface="Courier New" pitchFamily="49" charset="0"/>
              </a:rPr>
              <a:t>&lt;T&gt; {</a:t>
            </a:r>
          </a:p>
          <a:p>
            <a:pPr>
              <a:buFont typeface="Wingdings" pitchFamily="2" charset="2"/>
              <a:buNone/>
            </a:pPr>
            <a:r>
              <a:rPr lang="en-IE" sz="1600" dirty="0">
                <a:latin typeface="Courier New" pitchFamily="49" charset="0"/>
                <a:cs typeface="Courier New" pitchFamily="49" charset="0"/>
              </a:rPr>
              <a:t>		</a:t>
            </a:r>
            <a:r>
              <a:rPr lang="en-IE" sz="1600" b="1" dirty="0">
                <a:latin typeface="Courier New" pitchFamily="49" charset="0"/>
                <a:cs typeface="Courier New" pitchFamily="49" charset="0"/>
              </a:rPr>
              <a:t>public</a:t>
            </a:r>
            <a:r>
              <a:rPr lang="en-IE" sz="1600" dirty="0">
                <a:latin typeface="Courier New" pitchFamily="49" charset="0"/>
                <a:cs typeface="Courier New" pitchFamily="49" charset="0"/>
              </a:rPr>
              <a:t> </a:t>
            </a:r>
            <a:r>
              <a:rPr lang="en-IE" sz="1600" dirty="0" err="1">
                <a:latin typeface="Courier New" pitchFamily="49" charset="0"/>
                <a:cs typeface="Courier New" pitchFamily="49" charset="0"/>
              </a:rPr>
              <a:t>INode</a:t>
            </a:r>
            <a:r>
              <a:rPr lang="en-IE" sz="1600" dirty="0">
                <a:latin typeface="Courier New" pitchFamily="49" charset="0"/>
                <a:cs typeface="Courier New" pitchFamily="49" charset="0"/>
              </a:rPr>
              <a:t>&lt;T&gt; add(T </a:t>
            </a:r>
            <a:r>
              <a:rPr lang="en-IE" sz="1600" dirty="0" err="1">
                <a:latin typeface="Courier New" pitchFamily="49" charset="0"/>
                <a:cs typeface="Courier New" pitchFamily="49" charset="0"/>
              </a:rPr>
              <a:t>elem</a:t>
            </a:r>
            <a:r>
              <a:rPr lang="en-IE" sz="1600" dirty="0">
                <a:latin typeface="Courier New" pitchFamily="49" charset="0"/>
                <a:cs typeface="Courier New" pitchFamily="49" charset="0"/>
              </a:rPr>
              <a:t>);</a:t>
            </a:r>
          </a:p>
          <a:p>
            <a:pPr>
              <a:buFont typeface="Wingdings" pitchFamily="2" charset="2"/>
              <a:buNone/>
            </a:pPr>
            <a:r>
              <a:rPr lang="en-IE" sz="1600" dirty="0">
                <a:latin typeface="Courier New" pitchFamily="49" charset="0"/>
                <a:cs typeface="Courier New" pitchFamily="49" charset="0"/>
              </a:rPr>
              <a:t>		</a:t>
            </a:r>
            <a:r>
              <a:rPr lang="en-IE" sz="1600" b="1" dirty="0">
                <a:latin typeface="Courier New" pitchFamily="49" charset="0"/>
                <a:cs typeface="Courier New" pitchFamily="49" charset="0"/>
              </a:rPr>
              <a:t>public</a:t>
            </a:r>
            <a:r>
              <a:rPr lang="en-IE" sz="1600" dirty="0">
                <a:latin typeface="Courier New" pitchFamily="49" charset="0"/>
                <a:cs typeface="Courier New" pitchFamily="49" charset="0"/>
              </a:rPr>
              <a:t> T remove();</a:t>
            </a:r>
          </a:p>
          <a:p>
            <a:pPr>
              <a:buFont typeface="Wingdings" pitchFamily="2" charset="2"/>
              <a:buNone/>
            </a:pPr>
            <a:r>
              <a:rPr lang="en-IE" sz="1600" dirty="0">
                <a:latin typeface="Courier New" pitchFamily="49" charset="0"/>
                <a:cs typeface="Courier New" pitchFamily="49" charset="0"/>
              </a:rPr>
              <a:t>	}</a:t>
            </a:r>
            <a:endParaRPr lang="en-GB" sz="1600" dirty="0">
              <a:latin typeface="Courier New" pitchFamily="49" charset="0"/>
              <a:cs typeface="Courier New" pitchFamily="49" charset="0"/>
            </a:endParaRPr>
          </a:p>
        </p:txBody>
      </p:sp>
    </p:spTree>
    <p:extLst>
      <p:ext uri="{BB962C8B-B14F-4D97-AF65-F5344CB8AC3E}">
        <p14:creationId xmlns:p14="http://schemas.microsoft.com/office/powerpoint/2010/main" val="830444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Complete Binary Trees and Heaps</a:t>
            </a:r>
          </a:p>
        </p:txBody>
      </p:sp>
      <p:sp>
        <p:nvSpPr>
          <p:cNvPr id="3" name="Content Placeholder 2"/>
          <p:cNvSpPr>
            <a:spLocks noGrp="1"/>
          </p:cNvSpPr>
          <p:nvPr>
            <p:ph idx="1"/>
          </p:nvPr>
        </p:nvSpPr>
        <p:spPr/>
        <p:txBody>
          <a:bodyPr/>
          <a:lstStyle/>
          <a:p>
            <a:r>
              <a:rPr lang="en-IE" dirty="0"/>
              <a:t>It is </a:t>
            </a:r>
            <a:r>
              <a:rPr lang="en-IE" b="1" dirty="0"/>
              <a:t>very important</a:t>
            </a:r>
            <a:r>
              <a:rPr lang="en-IE" dirty="0"/>
              <a:t> to note that a CBT is </a:t>
            </a:r>
            <a:r>
              <a:rPr lang="en-IE" b="1" dirty="0"/>
              <a:t>not</a:t>
            </a:r>
            <a:r>
              <a:rPr lang="en-IE" dirty="0"/>
              <a:t> a heap. It is another data structure that can be used to implement a heap. For example:</a:t>
            </a:r>
          </a:p>
          <a:p>
            <a:pPr lvl="1"/>
            <a:r>
              <a:rPr lang="en-IE" b="1" dirty="0"/>
              <a:t>Heap insertion:</a:t>
            </a:r>
          </a:p>
          <a:p>
            <a:pPr marL="668655" lvl="2" indent="-257175">
              <a:buFont typeface="+mj-lt"/>
              <a:buAutoNum type="arabicPeriod"/>
            </a:pPr>
            <a:r>
              <a:rPr lang="en-IE" dirty="0"/>
              <a:t>Insert into CBT.</a:t>
            </a:r>
          </a:p>
          <a:p>
            <a:pPr marL="668655" lvl="2" indent="-257175">
              <a:buFont typeface="+mj-lt"/>
              <a:buAutoNum type="arabicPeriod"/>
            </a:pPr>
            <a:r>
              <a:rPr lang="en-IE" dirty="0" err="1"/>
              <a:t>Upheap</a:t>
            </a:r>
            <a:r>
              <a:rPr lang="en-IE" dirty="0"/>
              <a:t>.</a:t>
            </a:r>
          </a:p>
          <a:p>
            <a:pPr lvl="2"/>
            <a:endParaRPr lang="en-IE" dirty="0"/>
          </a:p>
          <a:p>
            <a:pPr lvl="1"/>
            <a:r>
              <a:rPr lang="en-IE" b="1" dirty="0"/>
              <a:t>Heap deletion:</a:t>
            </a:r>
          </a:p>
          <a:p>
            <a:pPr marL="668655" lvl="2" indent="-257175">
              <a:buFont typeface="+mj-lt"/>
              <a:buAutoNum type="arabicPeriod"/>
            </a:pPr>
            <a:r>
              <a:rPr lang="en-IE" dirty="0"/>
              <a:t>Get the element of the root node (this is stored so that it can be returned at the end)</a:t>
            </a:r>
          </a:p>
          <a:p>
            <a:pPr marL="668655" lvl="2" indent="-257175">
              <a:buFont typeface="+mj-lt"/>
              <a:buAutoNum type="arabicPeriod"/>
            </a:pPr>
            <a:r>
              <a:rPr lang="en-IE" dirty="0"/>
              <a:t>Remove from the CBT</a:t>
            </a:r>
          </a:p>
          <a:p>
            <a:pPr marL="668655" lvl="2" indent="-257175">
              <a:buFont typeface="+mj-lt"/>
              <a:buAutoNum type="arabicPeriod"/>
            </a:pPr>
            <a:r>
              <a:rPr lang="en-IE" dirty="0"/>
              <a:t>Replace the root’s element with the element from the removed node.</a:t>
            </a:r>
          </a:p>
          <a:p>
            <a:pPr marL="668655" lvl="2" indent="-257175">
              <a:buFont typeface="+mj-lt"/>
              <a:buAutoNum type="arabicPeriod"/>
            </a:pPr>
            <a:r>
              <a:rPr lang="en-IE" dirty="0" err="1"/>
              <a:t>Downheap</a:t>
            </a:r>
            <a:endParaRPr lang="en-IE" dirty="0"/>
          </a:p>
          <a:p>
            <a:pPr marL="668655" lvl="2" indent="-257175">
              <a:buFont typeface="+mj-lt"/>
              <a:buAutoNum type="arabicPeriod"/>
            </a:pPr>
            <a:r>
              <a:rPr lang="en-IE" dirty="0"/>
              <a:t>Return the value stored earlier.</a:t>
            </a:r>
          </a:p>
        </p:txBody>
      </p:sp>
    </p:spTree>
    <p:extLst>
      <p:ext uri="{BB962C8B-B14F-4D97-AF65-F5344CB8AC3E}">
        <p14:creationId xmlns:p14="http://schemas.microsoft.com/office/powerpoint/2010/main" val="1308284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A challenge</a:t>
            </a:r>
            <a:r>
              <a:rPr lang="mr-IN" dirty="0"/>
              <a:t>…</a:t>
            </a:r>
            <a:endParaRPr lang="en-IE" dirty="0"/>
          </a:p>
        </p:txBody>
      </p:sp>
      <p:pic>
        <p:nvPicPr>
          <p:cNvPr id="7" name="Picture 4"/>
          <p:cNvPicPr>
            <a:picLocks noGrp="1" noChangeAspect="1" noChangeArrowheads="1"/>
          </p:cNvPicPr>
          <p:nvPr>
            <p:ph sz="half" idx="1"/>
          </p:nvPr>
        </p:nvPicPr>
        <p:blipFill>
          <a:blip r:embed="rId3"/>
          <a:stretch>
            <a:fillRect/>
          </a:stretch>
        </p:blipFill>
        <p:spPr bwMode="auto">
          <a:xfrm>
            <a:off x="0" y="3092940"/>
            <a:ext cx="5464285" cy="3742387"/>
          </a:xfrm>
          <a:prstGeom prst="rect">
            <a:avLst/>
          </a:prstGeom>
          <a:noFill/>
          <a:ln w="9525">
            <a:noFill/>
            <a:miter lim="800000"/>
            <a:headEnd/>
            <a:tailEnd/>
          </a:ln>
        </p:spPr>
      </p:pic>
      <p:sp>
        <p:nvSpPr>
          <p:cNvPr id="8" name="Content Placeholder 7"/>
          <p:cNvSpPr>
            <a:spLocks noGrp="1"/>
          </p:cNvSpPr>
          <p:nvPr>
            <p:ph sz="half" idx="2"/>
          </p:nvPr>
        </p:nvSpPr>
        <p:spPr>
          <a:xfrm>
            <a:off x="4572000" y="500668"/>
            <a:ext cx="4464496" cy="5520620"/>
          </a:xfrm>
        </p:spPr>
        <p:txBody>
          <a:bodyPr>
            <a:normAutofit/>
          </a:bodyPr>
          <a:lstStyle/>
          <a:p>
            <a:pPr>
              <a:spcBef>
                <a:spcPts val="0"/>
              </a:spcBef>
              <a:buClrTx/>
              <a:buSzTx/>
            </a:pPr>
            <a:r>
              <a:rPr lang="en-IE" sz="2400" dirty="0"/>
              <a:t>Assume we have used a Proper Linked Binary Tree to implement the Complete Binary Tree.</a:t>
            </a:r>
          </a:p>
          <a:p>
            <a:pPr>
              <a:spcBef>
                <a:spcPts val="0"/>
              </a:spcBef>
              <a:buClrTx/>
              <a:buSzTx/>
            </a:pPr>
            <a:endParaRPr lang="en-IE" sz="2400" dirty="0"/>
          </a:p>
          <a:p>
            <a:pPr>
              <a:spcBef>
                <a:spcPts val="0"/>
              </a:spcBef>
              <a:buClrTx/>
              <a:buSzTx/>
            </a:pPr>
            <a:r>
              <a:rPr lang="en-IE" sz="2400" dirty="0"/>
              <a:t>What algorithm can we used to find the new node for “next” after we:</a:t>
            </a:r>
          </a:p>
          <a:p>
            <a:pPr marL="731520" lvl="1" indent="-457200">
              <a:spcBef>
                <a:spcPts val="0"/>
              </a:spcBef>
              <a:buClrTx/>
              <a:buSzTx/>
              <a:buFont typeface="+mj-lt"/>
              <a:buAutoNum type="alphaLcParenR"/>
            </a:pPr>
            <a:r>
              <a:rPr lang="en-IE" sz="2000" dirty="0"/>
              <a:t>insert into the tree?</a:t>
            </a:r>
          </a:p>
          <a:p>
            <a:pPr marL="731520" lvl="1" indent="-457200">
              <a:spcBef>
                <a:spcPts val="0"/>
              </a:spcBef>
              <a:buClrTx/>
              <a:buSzTx/>
              <a:buFont typeface="+mj-lt"/>
              <a:buAutoNum type="alphaLcParenR"/>
            </a:pPr>
            <a:r>
              <a:rPr lang="en-IE" sz="2000" dirty="0"/>
              <a:t>remove from the tree?</a:t>
            </a:r>
          </a:p>
        </p:txBody>
      </p:sp>
      <p:cxnSp>
        <p:nvCxnSpPr>
          <p:cNvPr id="10" name="Straight Arrow Connector 9"/>
          <p:cNvCxnSpPr/>
          <p:nvPr/>
        </p:nvCxnSpPr>
        <p:spPr>
          <a:xfrm flipH="1" flipV="1">
            <a:off x="3923928" y="5877272"/>
            <a:ext cx="419000" cy="43164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342927" y="6260919"/>
            <a:ext cx="65915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IE" dirty="0"/>
              <a:t>next</a:t>
            </a:r>
          </a:p>
        </p:txBody>
      </p:sp>
    </p:spTree>
    <p:extLst>
      <p:ext uri="{BB962C8B-B14F-4D97-AF65-F5344CB8AC3E}">
        <p14:creationId xmlns:p14="http://schemas.microsoft.com/office/powerpoint/2010/main" val="418604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47622" y="1196752"/>
            <a:ext cx="8229600" cy="1944216"/>
          </a:xfrm>
        </p:spPr>
        <p:txBody>
          <a:bodyPr>
            <a:normAutofit lnSpcReduction="10000"/>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t>This is </a:t>
            </a:r>
            <a:r>
              <a:rPr lang="en-US" sz="13000" b="1" dirty="0">
                <a:solidFill>
                  <a:schemeClr val="tx2"/>
                </a:solidFill>
                <a:latin typeface="Bernard MT Condensed" charset="0"/>
                <a:ea typeface="Bernard MT Condensed" charset="0"/>
                <a:cs typeface="Bernard MT Condensed" charset="0"/>
              </a:rPr>
              <a:t>NONSENSE</a:t>
            </a:r>
            <a:r>
              <a:rPr lang="en-US" dirty="0"/>
              <a:t>, </a:t>
            </a:r>
            <a:endParaRPr lang="en-US" sz="13000" dirty="0">
              <a:latin typeface="Bernard MT Condensed" charset="0"/>
              <a:ea typeface="Bernard MT Condensed" charset="0"/>
              <a:cs typeface="Bernard MT Condensed"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7" name="Content Placeholder 4"/>
          <p:cNvSpPr txBox="1">
            <a:spLocks/>
          </p:cNvSpPr>
          <p:nvPr/>
        </p:nvSpPr>
        <p:spPr>
          <a:xfrm>
            <a:off x="447622" y="3717032"/>
            <a:ext cx="8229600" cy="1944216"/>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Helvetica" charset="0"/>
                <a:ea typeface="Helvetica" charset="0"/>
                <a:cs typeface="Helvetica"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Helvetica" charset="0"/>
                <a:ea typeface="Helvetica" charset="0"/>
                <a:cs typeface="Helvetica"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Helvetica" charset="0"/>
                <a:ea typeface="Helvetica" charset="0"/>
                <a:cs typeface="Helvetica"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Helvetica" charset="0"/>
                <a:ea typeface="Helvetica" charset="0"/>
                <a:cs typeface="Helvetica"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Helvetica" charset="0"/>
                <a:ea typeface="Helvetica" charset="0"/>
                <a:cs typeface="Helvetica"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fontAlgn="auto">
              <a:spcBef>
                <a:spcPts val="0"/>
              </a:spcBef>
              <a:spcAft>
                <a:spcPts val="0"/>
              </a:spcAft>
              <a:buClrTx/>
              <a:buSzTx/>
              <a:buFontTx/>
              <a:buNone/>
            </a:pPr>
            <a:r>
              <a:rPr lang="en-US" b="0" dirty="0"/>
              <a:t>because we didn’t </a:t>
            </a:r>
            <a:r>
              <a:rPr lang="en-US" sz="13000" b="0">
                <a:solidFill>
                  <a:schemeClr val="tx2"/>
                </a:solidFill>
                <a:latin typeface="Bernard MT Condensed" charset="0"/>
                <a:ea typeface="Bernard MT Condensed" charset="0"/>
                <a:cs typeface="Bernard MT Condensed" charset="0"/>
              </a:rPr>
              <a:t>THINK!</a:t>
            </a:r>
            <a:endParaRPr lang="en-US" b="0" dirty="0"/>
          </a:p>
        </p:txBody>
      </p:sp>
    </p:spTree>
    <p:extLst>
      <p:ext uri="{BB962C8B-B14F-4D97-AF65-F5344CB8AC3E}">
        <p14:creationId xmlns:p14="http://schemas.microsoft.com/office/powerpoint/2010/main" val="144476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txBox="1">
            <a:spLocks noGrp="1"/>
          </p:cNvSpPr>
          <p:nvPr>
            <p:ph idx="1"/>
          </p:nvPr>
        </p:nvSpPr>
        <p:spPr>
          <a:xfrm>
            <a:off x="457200" y="476672"/>
            <a:ext cx="8229600" cy="6000328"/>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Helvetica" charset="0"/>
                <a:ea typeface="Helvetica" charset="0"/>
                <a:cs typeface="Helvetica"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Helvetica" charset="0"/>
                <a:ea typeface="Helvetica" charset="0"/>
                <a:cs typeface="Helvetica"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Helvetica" charset="0"/>
                <a:ea typeface="Helvetica" charset="0"/>
                <a:cs typeface="Helvetica"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Helvetica" charset="0"/>
                <a:ea typeface="Helvetica" charset="0"/>
                <a:cs typeface="Helvetica"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Helvetica" charset="0"/>
                <a:ea typeface="Helvetica" charset="0"/>
                <a:cs typeface="Helvetica"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fontAlgn="auto">
              <a:spcBef>
                <a:spcPts val="0"/>
              </a:spcBef>
              <a:spcAft>
                <a:spcPts val="0"/>
              </a:spcAft>
              <a:buClrTx/>
              <a:buSzTx/>
              <a:buFontTx/>
              <a:buNone/>
            </a:pPr>
            <a:r>
              <a:rPr lang="en-US" b="0" dirty="0"/>
              <a:t>We were too busy thinking “Oh, this is a Binary Tree just like all the others”, so we didn’t ask the key question:</a:t>
            </a:r>
          </a:p>
          <a:p>
            <a:pPr marL="0" indent="0" algn="ctr" fontAlgn="auto">
              <a:spcBef>
                <a:spcPts val="0"/>
              </a:spcBef>
              <a:spcAft>
                <a:spcPts val="0"/>
              </a:spcAft>
              <a:buClrTx/>
              <a:buSzTx/>
              <a:buFontTx/>
              <a:buNone/>
            </a:pPr>
            <a:r>
              <a:rPr lang="en-US" sz="12600" b="0" dirty="0">
                <a:solidFill>
                  <a:schemeClr val="tx2"/>
                </a:solidFill>
                <a:latin typeface="Bernard MT Condensed" charset="0"/>
                <a:ea typeface="Bernard MT Condensed" charset="0"/>
                <a:cs typeface="Bernard MT Condensed" charset="0"/>
              </a:rPr>
              <a:t>“What do we actually </a:t>
            </a:r>
            <a:r>
              <a:rPr lang="en-US" sz="12600" b="1" dirty="0">
                <a:latin typeface="Bernard MT Condensed" charset="0"/>
                <a:ea typeface="Bernard MT Condensed" charset="0"/>
                <a:cs typeface="Bernard MT Condensed" charset="0"/>
              </a:rPr>
              <a:t>need</a:t>
            </a:r>
            <a:r>
              <a:rPr lang="en-US" sz="12600" b="0" dirty="0">
                <a:latin typeface="Bernard MT Condensed" charset="0"/>
                <a:ea typeface="Bernard MT Condensed" charset="0"/>
                <a:cs typeface="Bernard MT Condensed" charset="0"/>
              </a:rPr>
              <a:t> </a:t>
            </a:r>
            <a:r>
              <a:rPr lang="en-US" sz="12600" b="0" dirty="0">
                <a:solidFill>
                  <a:schemeClr val="tx2"/>
                </a:solidFill>
                <a:latin typeface="Bernard MT Condensed" charset="0"/>
                <a:ea typeface="Bernard MT Condensed" charset="0"/>
                <a:cs typeface="Bernard MT Condensed" charset="0"/>
              </a:rPr>
              <a:t>to store?”</a:t>
            </a:r>
          </a:p>
        </p:txBody>
      </p:sp>
    </p:spTree>
    <p:extLst>
      <p:ext uri="{BB962C8B-B14F-4D97-AF65-F5344CB8AC3E}">
        <p14:creationId xmlns:p14="http://schemas.microsoft.com/office/powerpoint/2010/main" val="15064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actually </a:t>
            </a:r>
            <a:r>
              <a:rPr lang="en-US" b="1" dirty="0"/>
              <a:t>need</a:t>
            </a:r>
            <a:r>
              <a:rPr lang="en-US" dirty="0"/>
              <a:t> to store?</a:t>
            </a:r>
          </a:p>
        </p:txBody>
      </p:sp>
      <p:sp>
        <p:nvSpPr>
          <p:cNvPr id="3" name="Content Placeholder 2"/>
          <p:cNvSpPr>
            <a:spLocks noGrp="1"/>
          </p:cNvSpPr>
          <p:nvPr>
            <p:ph idx="1"/>
          </p:nvPr>
        </p:nvSpPr>
        <p:spPr/>
        <p:txBody>
          <a:bodyPr>
            <a:normAutofit/>
          </a:bodyPr>
          <a:lstStyle/>
          <a:p>
            <a:r>
              <a:rPr lang="en-US" dirty="0"/>
              <a:t>Do we </a:t>
            </a:r>
            <a:r>
              <a:rPr lang="en-US" b="1" dirty="0"/>
              <a:t>need</a:t>
            </a:r>
            <a:r>
              <a:rPr lang="en-US" dirty="0"/>
              <a:t> to store the tree’s elements?:</a:t>
            </a:r>
            <a:endParaRPr lang="en-US" dirty="0">
              <a:solidFill>
                <a:schemeClr val="tx2"/>
              </a:solidFill>
              <a:latin typeface="Bernard MT Condensed" charset="0"/>
              <a:ea typeface="Bernard MT Condensed" charset="0"/>
              <a:cs typeface="Bernard MT Condensed" charset="0"/>
            </a:endParaRPr>
          </a:p>
          <a:p>
            <a:endParaRPr lang="en-US" dirty="0"/>
          </a:p>
          <a:p>
            <a:endParaRPr lang="en-US" dirty="0"/>
          </a:p>
          <a:p>
            <a:r>
              <a:rPr lang="en-US" dirty="0"/>
              <a:t>Do we </a:t>
            </a:r>
            <a:r>
              <a:rPr lang="en-US" b="1" dirty="0"/>
              <a:t>need</a:t>
            </a:r>
            <a:r>
              <a:rPr lang="en-US" dirty="0"/>
              <a:t> to store the tree’s structure?:</a:t>
            </a:r>
            <a:endParaRPr lang="en-US" sz="6600" dirty="0">
              <a:solidFill>
                <a:schemeClr val="tx2"/>
              </a:solidFill>
              <a:latin typeface="Bernard MT Condensed" charset="0"/>
              <a:ea typeface="Bernard MT Condensed" charset="0"/>
              <a:cs typeface="Bernard MT Condensed" charset="0"/>
            </a:endParaRPr>
          </a:p>
          <a:p>
            <a:pPr lvl="1"/>
            <a:r>
              <a:rPr lang="en-US" dirty="0"/>
              <a:t>Why? If we know the number of elements, we know the structure.</a:t>
            </a:r>
          </a:p>
          <a:p>
            <a:pPr lvl="1"/>
            <a:r>
              <a:rPr lang="en-US" dirty="0"/>
              <a:t>Why? Because this is a </a:t>
            </a:r>
            <a:r>
              <a:rPr lang="en-US" b="1" dirty="0"/>
              <a:t>Complete</a:t>
            </a:r>
            <a:r>
              <a:rPr lang="en-US" dirty="0"/>
              <a:t> Binary Tree.</a:t>
            </a:r>
          </a:p>
          <a:p>
            <a:pPr lvl="1"/>
            <a:endParaRPr lang="en-US" dirty="0"/>
          </a:p>
          <a:p>
            <a:r>
              <a:rPr lang="en-US" dirty="0"/>
              <a:t>We can separate our </a:t>
            </a:r>
            <a:r>
              <a:rPr lang="en-US" b="1" dirty="0"/>
              <a:t>logical</a:t>
            </a:r>
            <a:r>
              <a:rPr lang="en-US" dirty="0"/>
              <a:t> view of the tree (i.e. how we imagine it, how we describe it, and how we draw it) from the way the data is </a:t>
            </a:r>
            <a:r>
              <a:rPr lang="en-US" b="1" dirty="0"/>
              <a:t>actually stored</a:t>
            </a:r>
            <a:r>
              <a:rPr lang="en-US" dirty="0"/>
              <a:t> in our programs.</a:t>
            </a:r>
          </a:p>
        </p:txBody>
      </p:sp>
      <p:sp>
        <p:nvSpPr>
          <p:cNvPr id="4" name="TextBox 3"/>
          <p:cNvSpPr txBox="1"/>
          <p:nvPr/>
        </p:nvSpPr>
        <p:spPr>
          <a:xfrm>
            <a:off x="6228184" y="1511824"/>
            <a:ext cx="1800200" cy="1107996"/>
          </a:xfrm>
          <a:prstGeom prst="rect">
            <a:avLst/>
          </a:prstGeom>
          <a:noFill/>
        </p:spPr>
        <p:txBody>
          <a:bodyPr wrap="square" rtlCol="0">
            <a:spAutoFit/>
          </a:bodyPr>
          <a:lstStyle/>
          <a:p>
            <a:r>
              <a:rPr lang="en-US" sz="6600" dirty="0">
                <a:solidFill>
                  <a:schemeClr val="tx2"/>
                </a:solidFill>
                <a:latin typeface="Bernard MT Condensed" charset="0"/>
                <a:ea typeface="Bernard MT Condensed" charset="0"/>
                <a:cs typeface="Bernard MT Condensed" charset="0"/>
              </a:rPr>
              <a:t>YES!</a:t>
            </a:r>
            <a:endParaRPr lang="en-US" sz="6600" dirty="0"/>
          </a:p>
        </p:txBody>
      </p:sp>
      <p:sp>
        <p:nvSpPr>
          <p:cNvPr id="5" name="TextBox 4"/>
          <p:cNvSpPr txBox="1"/>
          <p:nvPr/>
        </p:nvSpPr>
        <p:spPr>
          <a:xfrm>
            <a:off x="6474635" y="2474107"/>
            <a:ext cx="1250663" cy="1107996"/>
          </a:xfrm>
          <a:prstGeom prst="rect">
            <a:avLst/>
          </a:prstGeom>
          <a:noFill/>
        </p:spPr>
        <p:txBody>
          <a:bodyPr wrap="none" rtlCol="0">
            <a:spAutoFit/>
          </a:bodyPr>
          <a:lstStyle/>
          <a:p>
            <a:r>
              <a:rPr lang="en-US" sz="6600" dirty="0">
                <a:solidFill>
                  <a:schemeClr val="tx2"/>
                </a:solidFill>
                <a:latin typeface="Bernard MT Condensed" charset="0"/>
                <a:ea typeface="Bernard MT Condensed" charset="0"/>
                <a:cs typeface="Bernard MT Condensed" charset="0"/>
              </a:rPr>
              <a:t>NO!</a:t>
            </a:r>
            <a:endParaRPr lang="en-US" sz="6600" dirty="0"/>
          </a:p>
        </p:txBody>
      </p:sp>
    </p:spTree>
    <p:extLst>
      <p:ext uri="{BB962C8B-B14F-4D97-AF65-F5344CB8AC3E}">
        <p14:creationId xmlns:p14="http://schemas.microsoft.com/office/powerpoint/2010/main" val="181457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r>
              <a:rPr lang="en-IE" dirty="0"/>
              <a:t>Implementing a Complete Binary Tree</a:t>
            </a:r>
            <a:endParaRPr lang="en-GB" dirty="0"/>
          </a:p>
        </p:txBody>
      </p:sp>
      <p:sp>
        <p:nvSpPr>
          <p:cNvPr id="14339" name="Rectangle 3"/>
          <p:cNvSpPr>
            <a:spLocks noGrp="1" noChangeArrowheads="1"/>
          </p:cNvSpPr>
          <p:nvPr>
            <p:ph idx="1"/>
          </p:nvPr>
        </p:nvSpPr>
        <p:spPr>
          <a:xfrm>
            <a:off x="457200" y="1524000"/>
            <a:ext cx="8435280" cy="5145360"/>
          </a:xfrm>
        </p:spPr>
        <p:txBody>
          <a:bodyPr>
            <a:normAutofit/>
          </a:bodyPr>
          <a:lstStyle/>
          <a:p>
            <a:r>
              <a:rPr lang="en-IE" sz="2000" dirty="0"/>
              <a:t>An Array-Based List is a particularly suitable way of implementing Complete Binary Trees (CBT):</a:t>
            </a:r>
          </a:p>
          <a:p>
            <a:pPr lvl="1"/>
            <a:r>
              <a:rPr lang="en-IE" dirty="0"/>
              <a:t>This is due to the structured way in which items are inserted into and removed from CBTs.</a:t>
            </a:r>
          </a:p>
          <a:p>
            <a:pPr lvl="1"/>
            <a:r>
              <a:rPr lang="en-IE" dirty="0"/>
              <a:t>We don’t need to store each node’s parent/child as references to objects, because </a:t>
            </a:r>
            <a:r>
              <a:rPr lang="en-IE" b="1" dirty="0"/>
              <a:t>we always know the shape of the tree</a:t>
            </a:r>
            <a:r>
              <a:rPr lang="en-IE" dirty="0"/>
              <a:t>.</a:t>
            </a:r>
          </a:p>
          <a:p>
            <a:pPr lvl="2"/>
            <a:r>
              <a:rPr lang="en-IE" sz="2000" dirty="0"/>
              <a:t>A CBT with n elements </a:t>
            </a:r>
            <a:r>
              <a:rPr lang="en-IE" sz="2000" b="1" dirty="0"/>
              <a:t>always</a:t>
            </a:r>
            <a:r>
              <a:rPr lang="en-IE" sz="2000" dirty="0"/>
              <a:t> has the same shape.</a:t>
            </a:r>
          </a:p>
          <a:p>
            <a:pPr lvl="2"/>
            <a:endParaRPr lang="en-IE" sz="2000" dirty="0"/>
          </a:p>
          <a:p>
            <a:pPr lvl="1"/>
            <a:r>
              <a:rPr lang="en-IE" dirty="0"/>
              <a:t>This is illustrated in the figure below…</a:t>
            </a:r>
          </a:p>
          <a:p>
            <a:pPr lvl="1"/>
            <a:endParaRPr lang="en-IE" dirty="0"/>
          </a:p>
          <a:p>
            <a:pPr lvl="1"/>
            <a:endParaRPr lang="en-IE" dirty="0"/>
          </a:p>
          <a:p>
            <a:pPr lvl="1"/>
            <a:endParaRPr lang="en-IE" dirty="0"/>
          </a:p>
          <a:p>
            <a:pPr lvl="1"/>
            <a:endParaRPr lang="en-IE" dirty="0"/>
          </a:p>
          <a:p>
            <a:pPr lvl="1"/>
            <a:endParaRPr lang="en-IE" dirty="0"/>
          </a:p>
          <a:p>
            <a:pPr lvl="1"/>
            <a:endParaRPr lang="en-IE" dirty="0"/>
          </a:p>
          <a:p>
            <a:pPr lvl="1"/>
            <a:endParaRPr lang="en-IE" dirty="0"/>
          </a:p>
          <a:p>
            <a:pPr lvl="1"/>
            <a:endParaRPr lang="en-IE" dirty="0"/>
          </a:p>
          <a:p>
            <a:pPr lvl="1"/>
            <a:endParaRPr lang="en-IE" dirty="0"/>
          </a:p>
          <a:p>
            <a:pPr marL="205740" lvl="1" indent="0">
              <a:buNone/>
            </a:pPr>
            <a:endParaRPr lang="en-IE" dirty="0"/>
          </a:p>
        </p:txBody>
      </p:sp>
      <p:sp>
        <p:nvSpPr>
          <p:cNvPr id="14340" name="Line 4"/>
          <p:cNvSpPr>
            <a:spLocks noChangeShapeType="1"/>
          </p:cNvSpPr>
          <p:nvPr/>
        </p:nvSpPr>
        <p:spPr bwMode="auto">
          <a:xfrm flipH="1">
            <a:off x="2447659" y="5765484"/>
            <a:ext cx="171450" cy="228600"/>
          </a:xfrm>
          <a:prstGeom prst="line">
            <a:avLst/>
          </a:prstGeom>
          <a:noFill/>
          <a:ln w="9525">
            <a:solidFill>
              <a:schemeClr val="tx1"/>
            </a:solidFill>
            <a:round/>
            <a:headEnd/>
            <a:tailEnd/>
          </a:ln>
        </p:spPr>
        <p:txBody>
          <a:bodyPr>
            <a:spAutoFit/>
          </a:bodyPr>
          <a:lstStyle/>
          <a:p>
            <a:endParaRPr lang="en-IE"/>
          </a:p>
        </p:txBody>
      </p:sp>
      <p:sp>
        <p:nvSpPr>
          <p:cNvPr id="14341" name="Line 5"/>
          <p:cNvSpPr>
            <a:spLocks noChangeShapeType="1"/>
          </p:cNvSpPr>
          <p:nvPr/>
        </p:nvSpPr>
        <p:spPr bwMode="auto">
          <a:xfrm>
            <a:off x="2619109" y="5765484"/>
            <a:ext cx="171450" cy="228600"/>
          </a:xfrm>
          <a:prstGeom prst="line">
            <a:avLst/>
          </a:prstGeom>
          <a:noFill/>
          <a:ln w="9525">
            <a:solidFill>
              <a:schemeClr val="tx1"/>
            </a:solidFill>
            <a:round/>
            <a:headEnd/>
            <a:tailEnd/>
          </a:ln>
        </p:spPr>
        <p:txBody>
          <a:bodyPr>
            <a:spAutoFit/>
          </a:bodyPr>
          <a:lstStyle/>
          <a:p>
            <a:endParaRPr lang="en-IE"/>
          </a:p>
        </p:txBody>
      </p:sp>
      <p:sp>
        <p:nvSpPr>
          <p:cNvPr id="14342" name="Line 6"/>
          <p:cNvSpPr>
            <a:spLocks noChangeShapeType="1"/>
          </p:cNvSpPr>
          <p:nvPr/>
        </p:nvSpPr>
        <p:spPr bwMode="auto">
          <a:xfrm flipH="1">
            <a:off x="3762109" y="5765484"/>
            <a:ext cx="171450" cy="228600"/>
          </a:xfrm>
          <a:prstGeom prst="line">
            <a:avLst/>
          </a:prstGeom>
          <a:noFill/>
          <a:ln w="9525">
            <a:solidFill>
              <a:schemeClr val="tx1"/>
            </a:solidFill>
            <a:round/>
            <a:headEnd/>
            <a:tailEnd/>
          </a:ln>
        </p:spPr>
        <p:txBody>
          <a:bodyPr>
            <a:spAutoFit/>
          </a:bodyPr>
          <a:lstStyle/>
          <a:p>
            <a:endParaRPr lang="en-IE"/>
          </a:p>
        </p:txBody>
      </p:sp>
      <p:sp>
        <p:nvSpPr>
          <p:cNvPr id="14343" name="Line 7"/>
          <p:cNvSpPr>
            <a:spLocks noChangeShapeType="1"/>
          </p:cNvSpPr>
          <p:nvPr/>
        </p:nvSpPr>
        <p:spPr bwMode="auto">
          <a:xfrm flipV="1">
            <a:off x="2619109" y="5365434"/>
            <a:ext cx="685800" cy="342900"/>
          </a:xfrm>
          <a:prstGeom prst="line">
            <a:avLst/>
          </a:prstGeom>
          <a:noFill/>
          <a:ln w="9525">
            <a:solidFill>
              <a:schemeClr val="tx1"/>
            </a:solidFill>
            <a:round/>
            <a:headEnd/>
            <a:tailEnd/>
          </a:ln>
        </p:spPr>
        <p:txBody>
          <a:bodyPr>
            <a:spAutoFit/>
          </a:bodyPr>
          <a:lstStyle/>
          <a:p>
            <a:endParaRPr lang="en-IE"/>
          </a:p>
        </p:txBody>
      </p:sp>
      <p:sp>
        <p:nvSpPr>
          <p:cNvPr id="14344" name="Line 8"/>
          <p:cNvSpPr>
            <a:spLocks noChangeShapeType="1"/>
          </p:cNvSpPr>
          <p:nvPr/>
        </p:nvSpPr>
        <p:spPr bwMode="auto">
          <a:xfrm flipH="1" flipV="1">
            <a:off x="3304909" y="5365434"/>
            <a:ext cx="685800" cy="342900"/>
          </a:xfrm>
          <a:prstGeom prst="line">
            <a:avLst/>
          </a:prstGeom>
          <a:noFill/>
          <a:ln w="9525">
            <a:solidFill>
              <a:schemeClr val="tx1"/>
            </a:solidFill>
            <a:round/>
            <a:headEnd/>
            <a:tailEnd/>
          </a:ln>
        </p:spPr>
        <p:txBody>
          <a:bodyPr>
            <a:spAutoFit/>
          </a:bodyPr>
          <a:lstStyle/>
          <a:p>
            <a:endParaRPr lang="en-IE"/>
          </a:p>
        </p:txBody>
      </p:sp>
      <p:sp>
        <p:nvSpPr>
          <p:cNvPr id="14345" name="Oval 9"/>
          <p:cNvSpPr>
            <a:spLocks noChangeArrowheads="1"/>
          </p:cNvSpPr>
          <p:nvPr/>
        </p:nvSpPr>
        <p:spPr bwMode="auto">
          <a:xfrm>
            <a:off x="2700939" y="5791560"/>
            <a:ext cx="259766" cy="519351"/>
          </a:xfrm>
          <a:prstGeom prst="ellipse">
            <a:avLst/>
          </a:prstGeom>
          <a:solidFill>
            <a:schemeClr val="accent1"/>
          </a:solidFill>
          <a:ln w="9525">
            <a:solidFill>
              <a:schemeClr val="tx1"/>
            </a:solidFill>
            <a:round/>
            <a:headEnd/>
            <a:tailEnd/>
          </a:ln>
        </p:spPr>
        <p:txBody>
          <a:bodyPr wrap="none" anchor="ctr">
            <a:spAutoFit/>
          </a:bodyPr>
          <a:lstStyle/>
          <a:p>
            <a:endParaRPr lang="en-US"/>
          </a:p>
        </p:txBody>
      </p:sp>
      <p:sp>
        <p:nvSpPr>
          <p:cNvPr id="14346" name="Oval 10"/>
          <p:cNvSpPr>
            <a:spLocks noChangeArrowheads="1"/>
          </p:cNvSpPr>
          <p:nvPr/>
        </p:nvSpPr>
        <p:spPr bwMode="auto">
          <a:xfrm>
            <a:off x="2472339" y="5448660"/>
            <a:ext cx="259766" cy="519351"/>
          </a:xfrm>
          <a:prstGeom prst="ellipse">
            <a:avLst/>
          </a:prstGeom>
          <a:solidFill>
            <a:schemeClr val="accent1"/>
          </a:solidFill>
          <a:ln w="9525">
            <a:solidFill>
              <a:schemeClr val="tx1"/>
            </a:solidFill>
            <a:round/>
            <a:headEnd/>
            <a:tailEnd/>
          </a:ln>
        </p:spPr>
        <p:txBody>
          <a:bodyPr wrap="none" anchor="ctr">
            <a:spAutoFit/>
          </a:bodyPr>
          <a:lstStyle/>
          <a:p>
            <a:endParaRPr lang="en-US"/>
          </a:p>
        </p:txBody>
      </p:sp>
      <p:sp>
        <p:nvSpPr>
          <p:cNvPr id="14347" name="Oval 11"/>
          <p:cNvSpPr>
            <a:spLocks noChangeArrowheads="1"/>
          </p:cNvSpPr>
          <p:nvPr/>
        </p:nvSpPr>
        <p:spPr bwMode="auto">
          <a:xfrm>
            <a:off x="3158139" y="5105760"/>
            <a:ext cx="259766" cy="519351"/>
          </a:xfrm>
          <a:prstGeom prst="ellipse">
            <a:avLst/>
          </a:prstGeom>
          <a:solidFill>
            <a:schemeClr val="accent1"/>
          </a:solidFill>
          <a:ln w="9525">
            <a:solidFill>
              <a:schemeClr val="tx1"/>
            </a:solidFill>
            <a:round/>
            <a:headEnd/>
            <a:tailEnd/>
          </a:ln>
        </p:spPr>
        <p:txBody>
          <a:bodyPr wrap="none" anchor="ctr">
            <a:spAutoFit/>
          </a:bodyPr>
          <a:lstStyle/>
          <a:p>
            <a:endParaRPr lang="en-US"/>
          </a:p>
        </p:txBody>
      </p:sp>
      <p:sp>
        <p:nvSpPr>
          <p:cNvPr id="14348" name="Oval 12"/>
          <p:cNvSpPr>
            <a:spLocks noChangeArrowheads="1"/>
          </p:cNvSpPr>
          <p:nvPr/>
        </p:nvSpPr>
        <p:spPr bwMode="auto">
          <a:xfrm>
            <a:off x="3843939" y="5448660"/>
            <a:ext cx="259766" cy="519351"/>
          </a:xfrm>
          <a:prstGeom prst="ellipse">
            <a:avLst/>
          </a:prstGeom>
          <a:solidFill>
            <a:schemeClr val="accent1"/>
          </a:solidFill>
          <a:ln w="9525">
            <a:solidFill>
              <a:schemeClr val="tx1"/>
            </a:solidFill>
            <a:round/>
            <a:headEnd/>
            <a:tailEnd/>
          </a:ln>
        </p:spPr>
        <p:txBody>
          <a:bodyPr wrap="none" anchor="ctr">
            <a:spAutoFit/>
          </a:bodyPr>
          <a:lstStyle/>
          <a:p>
            <a:endParaRPr lang="en-US"/>
          </a:p>
        </p:txBody>
      </p:sp>
      <p:sp>
        <p:nvSpPr>
          <p:cNvPr id="14349" name="Oval 13"/>
          <p:cNvSpPr>
            <a:spLocks noChangeArrowheads="1"/>
          </p:cNvSpPr>
          <p:nvPr/>
        </p:nvSpPr>
        <p:spPr bwMode="auto">
          <a:xfrm>
            <a:off x="3558189" y="5791560"/>
            <a:ext cx="259766" cy="519351"/>
          </a:xfrm>
          <a:prstGeom prst="ellipse">
            <a:avLst/>
          </a:prstGeom>
          <a:solidFill>
            <a:schemeClr val="accent1"/>
          </a:solidFill>
          <a:ln w="9525">
            <a:solidFill>
              <a:schemeClr val="tx1"/>
            </a:solidFill>
            <a:round/>
            <a:headEnd/>
            <a:tailEnd/>
          </a:ln>
        </p:spPr>
        <p:txBody>
          <a:bodyPr wrap="none" anchor="ctr">
            <a:spAutoFit/>
          </a:bodyPr>
          <a:lstStyle/>
          <a:p>
            <a:endParaRPr lang="en-US"/>
          </a:p>
        </p:txBody>
      </p:sp>
      <p:sp>
        <p:nvSpPr>
          <p:cNvPr id="14350" name="Text Box 14"/>
          <p:cNvSpPr txBox="1">
            <a:spLocks noChangeArrowheads="1"/>
          </p:cNvSpPr>
          <p:nvPr/>
        </p:nvSpPr>
        <p:spPr bwMode="auto">
          <a:xfrm>
            <a:off x="5383810" y="5430416"/>
            <a:ext cx="280847" cy="230832"/>
          </a:xfrm>
          <a:prstGeom prst="rect">
            <a:avLst/>
          </a:prstGeom>
          <a:noFill/>
          <a:ln w="9525">
            <a:noFill/>
            <a:miter lim="800000"/>
            <a:headEnd/>
            <a:tailEnd/>
          </a:ln>
        </p:spPr>
        <p:txBody>
          <a:bodyPr wrap="none">
            <a:spAutoFit/>
          </a:bodyPr>
          <a:lstStyle/>
          <a:p>
            <a:pPr>
              <a:lnSpc>
                <a:spcPct val="60000"/>
              </a:lnSpc>
              <a:spcBef>
                <a:spcPct val="50000"/>
              </a:spcBef>
            </a:pPr>
            <a:r>
              <a:rPr lang="en-IE" sz="1500">
                <a:latin typeface="Times" pitchFamily="18" charset="0"/>
              </a:rPr>
              <a:t>0</a:t>
            </a:r>
            <a:endParaRPr lang="en-GB" sz="1500">
              <a:latin typeface="Times" pitchFamily="18" charset="0"/>
            </a:endParaRPr>
          </a:p>
        </p:txBody>
      </p:sp>
      <p:sp>
        <p:nvSpPr>
          <p:cNvPr id="14351" name="Rectangle 15"/>
          <p:cNvSpPr>
            <a:spLocks noChangeArrowheads="1"/>
          </p:cNvSpPr>
          <p:nvPr/>
        </p:nvSpPr>
        <p:spPr bwMode="auto">
          <a:xfrm>
            <a:off x="5386844" y="5637969"/>
            <a:ext cx="184731" cy="369332"/>
          </a:xfrm>
          <a:prstGeom prst="rect">
            <a:avLst/>
          </a:prstGeom>
          <a:solidFill>
            <a:schemeClr val="bg1"/>
          </a:solidFill>
          <a:ln w="9525">
            <a:solidFill>
              <a:schemeClr val="tx1"/>
            </a:solidFill>
            <a:miter lim="800000"/>
            <a:headEnd/>
            <a:tailEnd/>
          </a:ln>
        </p:spPr>
        <p:txBody>
          <a:bodyPr wrap="none" anchor="ctr">
            <a:spAutoFit/>
          </a:bodyPr>
          <a:lstStyle/>
          <a:p>
            <a:endParaRPr lang="en-US"/>
          </a:p>
        </p:txBody>
      </p:sp>
      <p:sp>
        <p:nvSpPr>
          <p:cNvPr id="14352" name="Text Box 16"/>
          <p:cNvSpPr txBox="1">
            <a:spLocks noChangeArrowheads="1"/>
          </p:cNvSpPr>
          <p:nvPr/>
        </p:nvSpPr>
        <p:spPr bwMode="auto">
          <a:xfrm>
            <a:off x="5614792" y="5430416"/>
            <a:ext cx="280847" cy="230832"/>
          </a:xfrm>
          <a:prstGeom prst="rect">
            <a:avLst/>
          </a:prstGeom>
          <a:noFill/>
          <a:ln w="9525">
            <a:noFill/>
            <a:miter lim="800000"/>
            <a:headEnd/>
            <a:tailEnd/>
          </a:ln>
        </p:spPr>
        <p:txBody>
          <a:bodyPr wrap="none">
            <a:spAutoFit/>
          </a:bodyPr>
          <a:lstStyle/>
          <a:p>
            <a:pPr>
              <a:lnSpc>
                <a:spcPct val="60000"/>
              </a:lnSpc>
              <a:spcBef>
                <a:spcPct val="50000"/>
              </a:spcBef>
            </a:pPr>
            <a:r>
              <a:rPr lang="en-IE" sz="1500">
                <a:latin typeface="Times" pitchFamily="18" charset="0"/>
              </a:rPr>
              <a:t>1</a:t>
            </a:r>
            <a:endParaRPr lang="en-GB" sz="1500">
              <a:latin typeface="Times" pitchFamily="18" charset="0"/>
            </a:endParaRPr>
          </a:p>
        </p:txBody>
      </p:sp>
      <p:sp>
        <p:nvSpPr>
          <p:cNvPr id="14353" name="Rectangle 17"/>
          <p:cNvSpPr>
            <a:spLocks noChangeArrowheads="1"/>
          </p:cNvSpPr>
          <p:nvPr/>
        </p:nvSpPr>
        <p:spPr bwMode="auto">
          <a:xfrm>
            <a:off x="5617825" y="5637969"/>
            <a:ext cx="184731" cy="369332"/>
          </a:xfrm>
          <a:prstGeom prst="rect">
            <a:avLst/>
          </a:prstGeom>
          <a:solidFill>
            <a:schemeClr val="accent1"/>
          </a:solidFill>
          <a:ln w="9525">
            <a:solidFill>
              <a:schemeClr val="tx1"/>
            </a:solidFill>
            <a:miter lim="800000"/>
            <a:headEnd/>
            <a:tailEnd/>
          </a:ln>
        </p:spPr>
        <p:txBody>
          <a:bodyPr wrap="none" anchor="ctr">
            <a:spAutoFit/>
          </a:bodyPr>
          <a:lstStyle/>
          <a:p>
            <a:endParaRPr lang="en-US"/>
          </a:p>
        </p:txBody>
      </p:sp>
      <p:sp>
        <p:nvSpPr>
          <p:cNvPr id="14354" name="Text Box 18"/>
          <p:cNvSpPr txBox="1">
            <a:spLocks noChangeArrowheads="1"/>
          </p:cNvSpPr>
          <p:nvPr/>
        </p:nvSpPr>
        <p:spPr bwMode="auto">
          <a:xfrm>
            <a:off x="5843392" y="5430416"/>
            <a:ext cx="280847" cy="230832"/>
          </a:xfrm>
          <a:prstGeom prst="rect">
            <a:avLst/>
          </a:prstGeom>
          <a:noFill/>
          <a:ln w="9525">
            <a:noFill/>
            <a:miter lim="800000"/>
            <a:headEnd/>
            <a:tailEnd/>
          </a:ln>
        </p:spPr>
        <p:txBody>
          <a:bodyPr wrap="none">
            <a:spAutoFit/>
          </a:bodyPr>
          <a:lstStyle/>
          <a:p>
            <a:pPr>
              <a:lnSpc>
                <a:spcPct val="60000"/>
              </a:lnSpc>
              <a:spcBef>
                <a:spcPct val="50000"/>
              </a:spcBef>
            </a:pPr>
            <a:r>
              <a:rPr lang="en-IE" sz="1500">
                <a:latin typeface="Times" pitchFamily="18" charset="0"/>
              </a:rPr>
              <a:t>2</a:t>
            </a:r>
            <a:endParaRPr lang="en-GB" sz="1500">
              <a:latin typeface="Times" pitchFamily="18" charset="0"/>
            </a:endParaRPr>
          </a:p>
        </p:txBody>
      </p:sp>
      <p:sp>
        <p:nvSpPr>
          <p:cNvPr id="14355" name="Rectangle 19"/>
          <p:cNvSpPr>
            <a:spLocks noChangeArrowheads="1"/>
          </p:cNvSpPr>
          <p:nvPr/>
        </p:nvSpPr>
        <p:spPr bwMode="auto">
          <a:xfrm>
            <a:off x="5846425" y="5637969"/>
            <a:ext cx="184731" cy="369332"/>
          </a:xfrm>
          <a:prstGeom prst="rect">
            <a:avLst/>
          </a:prstGeom>
          <a:solidFill>
            <a:schemeClr val="accent1"/>
          </a:solidFill>
          <a:ln w="9525">
            <a:solidFill>
              <a:schemeClr val="tx1"/>
            </a:solidFill>
            <a:miter lim="800000"/>
            <a:headEnd/>
            <a:tailEnd/>
          </a:ln>
        </p:spPr>
        <p:txBody>
          <a:bodyPr wrap="none" anchor="ctr">
            <a:spAutoFit/>
          </a:bodyPr>
          <a:lstStyle/>
          <a:p>
            <a:endParaRPr lang="en-US"/>
          </a:p>
        </p:txBody>
      </p:sp>
      <p:sp>
        <p:nvSpPr>
          <p:cNvPr id="14356" name="Text Box 20"/>
          <p:cNvSpPr txBox="1">
            <a:spLocks noChangeArrowheads="1"/>
          </p:cNvSpPr>
          <p:nvPr/>
        </p:nvSpPr>
        <p:spPr bwMode="auto">
          <a:xfrm>
            <a:off x="6074373" y="5430416"/>
            <a:ext cx="280847" cy="230832"/>
          </a:xfrm>
          <a:prstGeom prst="rect">
            <a:avLst/>
          </a:prstGeom>
          <a:noFill/>
          <a:ln w="9525">
            <a:noFill/>
            <a:miter lim="800000"/>
            <a:headEnd/>
            <a:tailEnd/>
          </a:ln>
        </p:spPr>
        <p:txBody>
          <a:bodyPr wrap="none">
            <a:spAutoFit/>
          </a:bodyPr>
          <a:lstStyle/>
          <a:p>
            <a:pPr>
              <a:lnSpc>
                <a:spcPct val="60000"/>
              </a:lnSpc>
              <a:spcBef>
                <a:spcPct val="50000"/>
              </a:spcBef>
            </a:pPr>
            <a:r>
              <a:rPr lang="en-IE" sz="1500">
                <a:latin typeface="Times" pitchFamily="18" charset="0"/>
              </a:rPr>
              <a:t>3</a:t>
            </a:r>
            <a:endParaRPr lang="en-GB" sz="1500">
              <a:latin typeface="Times" pitchFamily="18" charset="0"/>
            </a:endParaRPr>
          </a:p>
        </p:txBody>
      </p:sp>
      <p:sp>
        <p:nvSpPr>
          <p:cNvPr id="14357" name="Rectangle 21"/>
          <p:cNvSpPr>
            <a:spLocks noChangeArrowheads="1"/>
          </p:cNvSpPr>
          <p:nvPr/>
        </p:nvSpPr>
        <p:spPr bwMode="auto">
          <a:xfrm>
            <a:off x="6077407" y="5637969"/>
            <a:ext cx="184731" cy="369332"/>
          </a:xfrm>
          <a:prstGeom prst="rect">
            <a:avLst/>
          </a:prstGeom>
          <a:solidFill>
            <a:schemeClr val="accent1"/>
          </a:solidFill>
          <a:ln w="9525">
            <a:solidFill>
              <a:schemeClr val="tx1"/>
            </a:solidFill>
            <a:miter lim="800000"/>
            <a:headEnd/>
            <a:tailEnd/>
          </a:ln>
        </p:spPr>
        <p:txBody>
          <a:bodyPr wrap="none" anchor="ctr">
            <a:spAutoFit/>
          </a:bodyPr>
          <a:lstStyle/>
          <a:p>
            <a:endParaRPr lang="en-US"/>
          </a:p>
        </p:txBody>
      </p:sp>
      <p:sp>
        <p:nvSpPr>
          <p:cNvPr id="14358" name="Text Box 22"/>
          <p:cNvSpPr txBox="1">
            <a:spLocks noChangeArrowheads="1"/>
          </p:cNvSpPr>
          <p:nvPr/>
        </p:nvSpPr>
        <p:spPr bwMode="auto">
          <a:xfrm>
            <a:off x="6300592" y="5430416"/>
            <a:ext cx="280847" cy="230832"/>
          </a:xfrm>
          <a:prstGeom prst="rect">
            <a:avLst/>
          </a:prstGeom>
          <a:noFill/>
          <a:ln w="9525">
            <a:noFill/>
            <a:miter lim="800000"/>
            <a:headEnd/>
            <a:tailEnd/>
          </a:ln>
        </p:spPr>
        <p:txBody>
          <a:bodyPr wrap="none">
            <a:spAutoFit/>
          </a:bodyPr>
          <a:lstStyle/>
          <a:p>
            <a:pPr>
              <a:lnSpc>
                <a:spcPct val="60000"/>
              </a:lnSpc>
              <a:spcBef>
                <a:spcPct val="50000"/>
              </a:spcBef>
            </a:pPr>
            <a:r>
              <a:rPr lang="en-IE" sz="1500">
                <a:latin typeface="Times" pitchFamily="18" charset="0"/>
              </a:rPr>
              <a:t>4</a:t>
            </a:r>
            <a:endParaRPr lang="en-GB" sz="1500">
              <a:latin typeface="Times" pitchFamily="18" charset="0"/>
            </a:endParaRPr>
          </a:p>
        </p:txBody>
      </p:sp>
      <p:sp>
        <p:nvSpPr>
          <p:cNvPr id="14359" name="Rectangle 23"/>
          <p:cNvSpPr>
            <a:spLocks noChangeArrowheads="1"/>
          </p:cNvSpPr>
          <p:nvPr/>
        </p:nvSpPr>
        <p:spPr bwMode="auto">
          <a:xfrm>
            <a:off x="6303625" y="5637969"/>
            <a:ext cx="184731" cy="369332"/>
          </a:xfrm>
          <a:prstGeom prst="rect">
            <a:avLst/>
          </a:prstGeom>
          <a:solidFill>
            <a:schemeClr val="accent1"/>
          </a:solidFill>
          <a:ln w="9525">
            <a:solidFill>
              <a:schemeClr val="tx1"/>
            </a:solidFill>
            <a:miter lim="800000"/>
            <a:headEnd/>
            <a:tailEnd/>
          </a:ln>
        </p:spPr>
        <p:txBody>
          <a:bodyPr wrap="none" anchor="ctr">
            <a:spAutoFit/>
          </a:bodyPr>
          <a:lstStyle/>
          <a:p>
            <a:endParaRPr lang="en-US"/>
          </a:p>
        </p:txBody>
      </p:sp>
      <p:sp>
        <p:nvSpPr>
          <p:cNvPr id="14360" name="Text Box 24"/>
          <p:cNvSpPr txBox="1">
            <a:spLocks noChangeArrowheads="1"/>
          </p:cNvSpPr>
          <p:nvPr/>
        </p:nvSpPr>
        <p:spPr bwMode="auto">
          <a:xfrm>
            <a:off x="6531573" y="5430416"/>
            <a:ext cx="280847" cy="230832"/>
          </a:xfrm>
          <a:prstGeom prst="rect">
            <a:avLst/>
          </a:prstGeom>
          <a:noFill/>
          <a:ln w="9525">
            <a:noFill/>
            <a:miter lim="800000"/>
            <a:headEnd/>
            <a:tailEnd/>
          </a:ln>
        </p:spPr>
        <p:txBody>
          <a:bodyPr wrap="none">
            <a:spAutoFit/>
          </a:bodyPr>
          <a:lstStyle/>
          <a:p>
            <a:pPr>
              <a:lnSpc>
                <a:spcPct val="60000"/>
              </a:lnSpc>
              <a:spcBef>
                <a:spcPct val="50000"/>
              </a:spcBef>
            </a:pPr>
            <a:r>
              <a:rPr lang="en-IE" sz="1500">
                <a:latin typeface="Times" pitchFamily="18" charset="0"/>
              </a:rPr>
              <a:t>5</a:t>
            </a:r>
            <a:endParaRPr lang="en-GB" sz="1500">
              <a:latin typeface="Times" pitchFamily="18" charset="0"/>
            </a:endParaRPr>
          </a:p>
        </p:txBody>
      </p:sp>
      <p:sp>
        <p:nvSpPr>
          <p:cNvPr id="14361" name="Rectangle 25"/>
          <p:cNvSpPr>
            <a:spLocks noChangeArrowheads="1"/>
          </p:cNvSpPr>
          <p:nvPr/>
        </p:nvSpPr>
        <p:spPr bwMode="auto">
          <a:xfrm>
            <a:off x="6534607" y="5637969"/>
            <a:ext cx="184731" cy="369332"/>
          </a:xfrm>
          <a:prstGeom prst="rect">
            <a:avLst/>
          </a:prstGeom>
          <a:solidFill>
            <a:schemeClr val="accent1"/>
          </a:solidFill>
          <a:ln w="9525">
            <a:solidFill>
              <a:schemeClr val="tx1"/>
            </a:solidFill>
            <a:miter lim="800000"/>
            <a:headEnd/>
            <a:tailEnd/>
          </a:ln>
        </p:spPr>
        <p:txBody>
          <a:bodyPr wrap="none" anchor="ctr">
            <a:spAutoFit/>
          </a:bodyPr>
          <a:lstStyle/>
          <a:p>
            <a:endParaRPr lang="en-US"/>
          </a:p>
        </p:txBody>
      </p:sp>
      <p:sp>
        <p:nvSpPr>
          <p:cNvPr id="14362" name="Text Box 26"/>
          <p:cNvSpPr txBox="1">
            <a:spLocks noChangeArrowheads="1"/>
          </p:cNvSpPr>
          <p:nvPr/>
        </p:nvSpPr>
        <p:spPr bwMode="auto">
          <a:xfrm>
            <a:off x="6760173" y="5430416"/>
            <a:ext cx="280847" cy="230832"/>
          </a:xfrm>
          <a:prstGeom prst="rect">
            <a:avLst/>
          </a:prstGeom>
          <a:noFill/>
          <a:ln w="9525">
            <a:noFill/>
            <a:miter lim="800000"/>
            <a:headEnd/>
            <a:tailEnd/>
          </a:ln>
        </p:spPr>
        <p:txBody>
          <a:bodyPr wrap="none">
            <a:spAutoFit/>
          </a:bodyPr>
          <a:lstStyle/>
          <a:p>
            <a:pPr>
              <a:lnSpc>
                <a:spcPct val="60000"/>
              </a:lnSpc>
              <a:spcBef>
                <a:spcPct val="50000"/>
              </a:spcBef>
            </a:pPr>
            <a:r>
              <a:rPr lang="en-IE" sz="1500">
                <a:latin typeface="Times" pitchFamily="18" charset="0"/>
              </a:rPr>
              <a:t>6</a:t>
            </a:r>
            <a:endParaRPr lang="en-GB" sz="1500">
              <a:latin typeface="Times" pitchFamily="18" charset="0"/>
            </a:endParaRPr>
          </a:p>
        </p:txBody>
      </p:sp>
      <p:sp>
        <p:nvSpPr>
          <p:cNvPr id="14363" name="Rectangle 27"/>
          <p:cNvSpPr>
            <a:spLocks noChangeArrowheads="1"/>
          </p:cNvSpPr>
          <p:nvPr/>
        </p:nvSpPr>
        <p:spPr bwMode="auto">
          <a:xfrm>
            <a:off x="6763207" y="5637969"/>
            <a:ext cx="184731" cy="369332"/>
          </a:xfrm>
          <a:prstGeom prst="rect">
            <a:avLst/>
          </a:prstGeom>
          <a:solidFill>
            <a:schemeClr val="accent1"/>
          </a:solidFill>
          <a:ln w="9525">
            <a:solidFill>
              <a:schemeClr val="tx1"/>
            </a:solidFill>
            <a:miter lim="800000"/>
            <a:headEnd/>
            <a:tailEnd/>
          </a:ln>
        </p:spPr>
        <p:txBody>
          <a:bodyPr wrap="none" anchor="ctr">
            <a:spAutoFit/>
          </a:bodyPr>
          <a:lstStyle/>
          <a:p>
            <a:endParaRPr lang="en-US"/>
          </a:p>
        </p:txBody>
      </p:sp>
      <p:sp>
        <p:nvSpPr>
          <p:cNvPr id="14364" name="Text Box 28"/>
          <p:cNvSpPr txBox="1">
            <a:spLocks noChangeArrowheads="1"/>
          </p:cNvSpPr>
          <p:nvPr/>
        </p:nvSpPr>
        <p:spPr bwMode="auto">
          <a:xfrm>
            <a:off x="6991154" y="5430416"/>
            <a:ext cx="280847" cy="230832"/>
          </a:xfrm>
          <a:prstGeom prst="rect">
            <a:avLst/>
          </a:prstGeom>
          <a:noFill/>
          <a:ln w="9525">
            <a:noFill/>
            <a:miter lim="800000"/>
            <a:headEnd/>
            <a:tailEnd/>
          </a:ln>
        </p:spPr>
        <p:txBody>
          <a:bodyPr wrap="none">
            <a:spAutoFit/>
          </a:bodyPr>
          <a:lstStyle/>
          <a:p>
            <a:pPr>
              <a:lnSpc>
                <a:spcPct val="60000"/>
              </a:lnSpc>
              <a:spcBef>
                <a:spcPct val="50000"/>
              </a:spcBef>
            </a:pPr>
            <a:r>
              <a:rPr lang="en-IE" sz="1500">
                <a:latin typeface="Times" pitchFamily="18" charset="0"/>
              </a:rPr>
              <a:t>7</a:t>
            </a:r>
            <a:endParaRPr lang="en-GB" sz="1500">
              <a:latin typeface="Times" pitchFamily="18" charset="0"/>
            </a:endParaRPr>
          </a:p>
        </p:txBody>
      </p:sp>
      <p:sp>
        <p:nvSpPr>
          <p:cNvPr id="14365" name="Rectangle 29"/>
          <p:cNvSpPr>
            <a:spLocks noChangeArrowheads="1"/>
          </p:cNvSpPr>
          <p:nvPr/>
        </p:nvSpPr>
        <p:spPr bwMode="auto">
          <a:xfrm>
            <a:off x="6994188" y="5637969"/>
            <a:ext cx="184731" cy="369332"/>
          </a:xfrm>
          <a:prstGeom prst="rect">
            <a:avLst/>
          </a:prstGeom>
          <a:solidFill>
            <a:schemeClr val="bg1"/>
          </a:solidFill>
          <a:ln w="9525">
            <a:solidFill>
              <a:schemeClr val="tx1"/>
            </a:solidFill>
            <a:miter lim="800000"/>
            <a:headEnd/>
            <a:tailEnd/>
          </a:ln>
        </p:spPr>
        <p:txBody>
          <a:bodyPr wrap="none" anchor="ctr">
            <a:spAutoFit/>
          </a:bodyPr>
          <a:lstStyle/>
          <a:p>
            <a:endParaRPr lang="en-US"/>
          </a:p>
        </p:txBody>
      </p:sp>
      <p:cxnSp>
        <p:nvCxnSpPr>
          <p:cNvPr id="14366" name="AutoShape 30"/>
          <p:cNvCxnSpPr>
            <a:cxnSpLocks noChangeShapeType="1"/>
            <a:stCxn id="14347" idx="6"/>
            <a:endCxn id="14352" idx="0"/>
          </p:cNvCxnSpPr>
          <p:nvPr/>
        </p:nvCxnSpPr>
        <p:spPr bwMode="auto">
          <a:xfrm>
            <a:off x="3417905" y="5365436"/>
            <a:ext cx="2337311" cy="64980"/>
          </a:xfrm>
          <a:prstGeom prst="curvedConnector2">
            <a:avLst/>
          </a:prstGeom>
          <a:noFill/>
          <a:ln w="28575">
            <a:solidFill>
              <a:srgbClr val="FF1414"/>
            </a:solidFill>
            <a:round/>
            <a:headEnd/>
            <a:tailEnd type="triangle" w="med" len="med"/>
          </a:ln>
        </p:spPr>
      </p:cxnSp>
      <p:cxnSp>
        <p:nvCxnSpPr>
          <p:cNvPr id="14367" name="AutoShape 31"/>
          <p:cNvCxnSpPr>
            <a:cxnSpLocks noChangeShapeType="1"/>
            <a:stCxn id="14346" idx="7"/>
            <a:endCxn id="14354" idx="0"/>
          </p:cNvCxnSpPr>
          <p:nvPr/>
        </p:nvCxnSpPr>
        <p:spPr bwMode="auto">
          <a:xfrm rot="5400000" flipH="1" flipV="1">
            <a:off x="4291789" y="3832691"/>
            <a:ext cx="94301" cy="3289753"/>
          </a:xfrm>
          <a:prstGeom prst="curvedConnector3">
            <a:avLst>
              <a:gd name="adj1" fmla="val 342415"/>
            </a:avLst>
          </a:prstGeom>
          <a:noFill/>
          <a:ln w="28575">
            <a:solidFill>
              <a:srgbClr val="FF1414"/>
            </a:solidFill>
            <a:round/>
            <a:headEnd/>
            <a:tailEnd type="triangle" w="med" len="med"/>
          </a:ln>
        </p:spPr>
      </p:cxnSp>
      <p:cxnSp>
        <p:nvCxnSpPr>
          <p:cNvPr id="14368" name="AutoShape 32"/>
          <p:cNvCxnSpPr>
            <a:cxnSpLocks noChangeShapeType="1"/>
            <a:stCxn id="14348" idx="5"/>
            <a:endCxn id="14357" idx="2"/>
          </p:cNvCxnSpPr>
          <p:nvPr/>
        </p:nvCxnSpPr>
        <p:spPr bwMode="auto">
          <a:xfrm rot="16200000" flipH="1">
            <a:off x="5060045" y="4897572"/>
            <a:ext cx="115347" cy="2104110"/>
          </a:xfrm>
          <a:prstGeom prst="curvedConnector3">
            <a:avLst>
              <a:gd name="adj1" fmla="val 298185"/>
            </a:avLst>
          </a:prstGeom>
          <a:noFill/>
          <a:ln w="28575">
            <a:solidFill>
              <a:srgbClr val="FF1414"/>
            </a:solidFill>
            <a:round/>
            <a:headEnd/>
            <a:tailEnd type="triangle" w="med" len="med"/>
          </a:ln>
        </p:spPr>
      </p:cxnSp>
      <p:cxnSp>
        <p:nvCxnSpPr>
          <p:cNvPr id="14369" name="AutoShape 33"/>
          <p:cNvCxnSpPr>
            <a:cxnSpLocks noChangeShapeType="1"/>
            <a:stCxn id="14374" idx="1"/>
            <a:endCxn id="14358" idx="0"/>
          </p:cNvCxnSpPr>
          <p:nvPr/>
        </p:nvCxnSpPr>
        <p:spPr bwMode="auto">
          <a:xfrm rot="5400000" flipH="1" flipV="1">
            <a:off x="4142798" y="3569400"/>
            <a:ext cx="437201" cy="4159235"/>
          </a:xfrm>
          <a:prstGeom prst="curvedConnector3">
            <a:avLst>
              <a:gd name="adj1" fmla="val 152287"/>
            </a:avLst>
          </a:prstGeom>
          <a:noFill/>
          <a:ln w="28575">
            <a:solidFill>
              <a:srgbClr val="FF1414"/>
            </a:solidFill>
            <a:round/>
            <a:headEnd/>
            <a:tailEnd type="triangle" w="med" len="med"/>
          </a:ln>
        </p:spPr>
      </p:cxnSp>
      <p:cxnSp>
        <p:nvCxnSpPr>
          <p:cNvPr id="14370" name="AutoShape 34"/>
          <p:cNvCxnSpPr>
            <a:cxnSpLocks noChangeShapeType="1"/>
            <a:stCxn id="14345" idx="5"/>
            <a:endCxn id="14360" idx="0"/>
          </p:cNvCxnSpPr>
          <p:nvPr/>
        </p:nvCxnSpPr>
        <p:spPr bwMode="auto">
          <a:xfrm rot="5400000" flipH="1" flipV="1">
            <a:off x="4395111" y="3957968"/>
            <a:ext cx="804438" cy="3749334"/>
          </a:xfrm>
          <a:prstGeom prst="curvedConnector5">
            <a:avLst>
              <a:gd name="adj1" fmla="val -28417"/>
              <a:gd name="adj2" fmla="val 48635"/>
              <a:gd name="adj3" fmla="val 128417"/>
            </a:avLst>
          </a:prstGeom>
          <a:noFill/>
          <a:ln w="28575">
            <a:solidFill>
              <a:srgbClr val="FF1414"/>
            </a:solidFill>
            <a:round/>
            <a:headEnd/>
            <a:tailEnd type="triangle" w="med" len="med"/>
          </a:ln>
        </p:spPr>
      </p:cxnSp>
      <p:cxnSp>
        <p:nvCxnSpPr>
          <p:cNvPr id="14371" name="AutoShape 35"/>
          <p:cNvCxnSpPr>
            <a:cxnSpLocks noChangeShapeType="1"/>
            <a:stCxn id="14349" idx="5"/>
            <a:endCxn id="14363" idx="2"/>
          </p:cNvCxnSpPr>
          <p:nvPr/>
        </p:nvCxnSpPr>
        <p:spPr bwMode="auto">
          <a:xfrm rot="5400000" flipH="1" flipV="1">
            <a:off x="5203966" y="4583248"/>
            <a:ext cx="227553" cy="3075660"/>
          </a:xfrm>
          <a:prstGeom prst="curvedConnector3">
            <a:avLst>
              <a:gd name="adj1" fmla="val -133884"/>
            </a:avLst>
          </a:prstGeom>
          <a:noFill/>
          <a:ln w="28575">
            <a:solidFill>
              <a:srgbClr val="FF1414"/>
            </a:solidFill>
            <a:round/>
            <a:headEnd/>
            <a:tailEnd type="triangle" w="med" len="med"/>
          </a:ln>
        </p:spPr>
      </p:cxnSp>
      <p:sp>
        <p:nvSpPr>
          <p:cNvPr id="14372" name="Text Box 36"/>
          <p:cNvSpPr txBox="1">
            <a:spLocks noChangeArrowheads="1"/>
          </p:cNvSpPr>
          <p:nvPr/>
        </p:nvSpPr>
        <p:spPr bwMode="auto">
          <a:xfrm>
            <a:off x="3297300" y="6073857"/>
            <a:ext cx="269626" cy="230832"/>
          </a:xfrm>
          <a:prstGeom prst="rect">
            <a:avLst/>
          </a:prstGeom>
          <a:noFill/>
          <a:ln w="9525">
            <a:noFill/>
            <a:miter lim="800000"/>
            <a:headEnd/>
            <a:tailEnd/>
          </a:ln>
        </p:spPr>
        <p:txBody>
          <a:bodyPr wrap="none">
            <a:spAutoFit/>
          </a:bodyPr>
          <a:lstStyle/>
          <a:p>
            <a:pPr>
              <a:lnSpc>
                <a:spcPct val="60000"/>
              </a:lnSpc>
              <a:spcBef>
                <a:spcPct val="50000"/>
              </a:spcBef>
            </a:pPr>
            <a:r>
              <a:rPr lang="en-IE" sz="1500" i="1" dirty="0">
                <a:solidFill>
                  <a:srgbClr val="FF1414"/>
                </a:solidFill>
                <a:latin typeface="Times" pitchFamily="18" charset="0"/>
              </a:rPr>
              <a:t>v</a:t>
            </a:r>
            <a:endParaRPr lang="en-GB" sz="1500" i="1" dirty="0">
              <a:solidFill>
                <a:srgbClr val="FF1414"/>
              </a:solidFill>
              <a:latin typeface="Times" pitchFamily="18" charset="0"/>
            </a:endParaRPr>
          </a:p>
        </p:txBody>
      </p:sp>
      <p:sp>
        <p:nvSpPr>
          <p:cNvPr id="14373" name="Text Box 37"/>
          <p:cNvSpPr txBox="1">
            <a:spLocks noChangeArrowheads="1"/>
          </p:cNvSpPr>
          <p:nvPr/>
        </p:nvSpPr>
        <p:spPr bwMode="auto">
          <a:xfrm>
            <a:off x="6840600" y="5936935"/>
            <a:ext cx="269626" cy="230832"/>
          </a:xfrm>
          <a:prstGeom prst="rect">
            <a:avLst/>
          </a:prstGeom>
          <a:noFill/>
          <a:ln w="9525">
            <a:noFill/>
            <a:miter lim="800000"/>
            <a:headEnd/>
            <a:tailEnd/>
          </a:ln>
        </p:spPr>
        <p:txBody>
          <a:bodyPr wrap="none">
            <a:spAutoFit/>
          </a:bodyPr>
          <a:lstStyle/>
          <a:p>
            <a:pPr>
              <a:lnSpc>
                <a:spcPct val="60000"/>
              </a:lnSpc>
              <a:spcBef>
                <a:spcPct val="50000"/>
              </a:spcBef>
            </a:pPr>
            <a:r>
              <a:rPr lang="en-IE" sz="1500" i="1" dirty="0">
                <a:solidFill>
                  <a:srgbClr val="FF1414"/>
                </a:solidFill>
                <a:latin typeface="Times" pitchFamily="18" charset="0"/>
              </a:rPr>
              <a:t>v</a:t>
            </a:r>
            <a:endParaRPr lang="en-GB" sz="1500" i="1" dirty="0">
              <a:solidFill>
                <a:srgbClr val="FF1414"/>
              </a:solidFill>
              <a:latin typeface="Times" pitchFamily="18" charset="0"/>
            </a:endParaRPr>
          </a:p>
        </p:txBody>
      </p:sp>
      <p:sp>
        <p:nvSpPr>
          <p:cNvPr id="14374" name="Oval 38"/>
          <p:cNvSpPr>
            <a:spLocks noChangeArrowheads="1"/>
          </p:cNvSpPr>
          <p:nvPr/>
        </p:nvSpPr>
        <p:spPr bwMode="auto">
          <a:xfrm>
            <a:off x="2243739" y="5791560"/>
            <a:ext cx="259766" cy="519351"/>
          </a:xfrm>
          <a:prstGeom prst="ellipse">
            <a:avLst/>
          </a:prstGeom>
          <a:solidFill>
            <a:schemeClr val="accent1"/>
          </a:solidFill>
          <a:ln w="9525">
            <a:solidFill>
              <a:schemeClr val="tx1"/>
            </a:solidFill>
            <a:round/>
            <a:headEnd/>
            <a:tailEnd/>
          </a:ln>
        </p:spPr>
        <p:txBody>
          <a:bodyPr wrap="none" anchor="ctr">
            <a:spAutoFit/>
          </a:bodyPr>
          <a:lstStyle/>
          <a:p>
            <a:endParaRPr lang="en-US"/>
          </a:p>
        </p:txBody>
      </p:sp>
      <p:sp>
        <p:nvSpPr>
          <p:cNvPr id="39" name="Rectangle 29"/>
          <p:cNvSpPr>
            <a:spLocks noChangeArrowheads="1"/>
          </p:cNvSpPr>
          <p:nvPr/>
        </p:nvSpPr>
        <p:spPr bwMode="auto">
          <a:xfrm>
            <a:off x="6909907" y="6313221"/>
            <a:ext cx="312907" cy="369332"/>
          </a:xfrm>
          <a:prstGeom prst="rect">
            <a:avLst/>
          </a:prstGeom>
          <a:solidFill>
            <a:schemeClr val="bg1"/>
          </a:solidFill>
          <a:ln w="9525">
            <a:solidFill>
              <a:schemeClr val="tx1"/>
            </a:solidFill>
            <a:miter lim="800000"/>
            <a:headEnd/>
            <a:tailEnd/>
          </a:ln>
        </p:spPr>
        <p:txBody>
          <a:bodyPr wrap="none" anchor="ctr">
            <a:spAutoFit/>
          </a:bodyPr>
          <a:lstStyle/>
          <a:p>
            <a:r>
              <a:rPr lang="en-US" dirty="0"/>
              <a:t>7</a:t>
            </a:r>
          </a:p>
        </p:txBody>
      </p:sp>
      <p:sp>
        <p:nvSpPr>
          <p:cNvPr id="40" name="Text Box 28"/>
          <p:cNvSpPr txBox="1">
            <a:spLocks noChangeArrowheads="1"/>
          </p:cNvSpPr>
          <p:nvPr/>
        </p:nvSpPr>
        <p:spPr bwMode="auto">
          <a:xfrm>
            <a:off x="6403332" y="6423202"/>
            <a:ext cx="537328" cy="246158"/>
          </a:xfrm>
          <a:prstGeom prst="rect">
            <a:avLst/>
          </a:prstGeom>
          <a:noFill/>
          <a:ln w="9525">
            <a:noFill/>
            <a:miter lim="800000"/>
            <a:headEnd/>
            <a:tailEnd/>
          </a:ln>
        </p:spPr>
        <p:txBody>
          <a:bodyPr wrap="none">
            <a:spAutoFit/>
          </a:bodyPr>
          <a:lstStyle/>
          <a:p>
            <a:pPr>
              <a:lnSpc>
                <a:spcPct val="60000"/>
              </a:lnSpc>
              <a:spcBef>
                <a:spcPct val="50000"/>
              </a:spcBef>
            </a:pPr>
            <a:r>
              <a:rPr lang="en-IE" sz="1500" dirty="0">
                <a:latin typeface="Times" pitchFamily="18" charset="0"/>
              </a:rPr>
              <a:t>next</a:t>
            </a:r>
            <a:endParaRPr lang="en-GB" sz="1500" dirty="0">
              <a:latin typeface="Times" pitchFamily="18" charset="0"/>
            </a:endParaRPr>
          </a:p>
        </p:txBody>
      </p:sp>
    </p:spTree>
    <p:extLst>
      <p:ext uri="{BB962C8B-B14F-4D97-AF65-F5344CB8AC3E}">
        <p14:creationId xmlns:p14="http://schemas.microsoft.com/office/powerpoint/2010/main" val="257387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r>
              <a:rPr lang="en-IE" dirty="0"/>
              <a:t>Implementing a Complete Binary Tree</a:t>
            </a:r>
            <a:endParaRPr lang="en-GB" dirty="0"/>
          </a:p>
        </p:txBody>
      </p:sp>
      <p:sp>
        <p:nvSpPr>
          <p:cNvPr id="14339" name="Rectangle 3"/>
          <p:cNvSpPr>
            <a:spLocks noGrp="1" noChangeArrowheads="1"/>
          </p:cNvSpPr>
          <p:nvPr>
            <p:ph sz="half" idx="1"/>
          </p:nvPr>
        </p:nvSpPr>
        <p:spPr/>
        <p:txBody>
          <a:bodyPr>
            <a:normAutofit/>
          </a:bodyPr>
          <a:lstStyle/>
          <a:p>
            <a:pPr lvl="1"/>
            <a:endParaRPr lang="en-IE" sz="1350" dirty="0"/>
          </a:p>
          <a:p>
            <a:pPr lvl="1"/>
            <a:endParaRPr lang="en-IE" sz="1350" dirty="0"/>
          </a:p>
          <a:p>
            <a:pPr lvl="1"/>
            <a:endParaRPr lang="en-IE" sz="1350" dirty="0"/>
          </a:p>
          <a:p>
            <a:pPr lvl="1"/>
            <a:endParaRPr lang="en-IE" sz="1350" dirty="0"/>
          </a:p>
          <a:p>
            <a:pPr lvl="1"/>
            <a:endParaRPr lang="en-IE" sz="1350" dirty="0"/>
          </a:p>
          <a:p>
            <a:pPr lvl="1"/>
            <a:endParaRPr lang="en-IE" sz="1350" dirty="0"/>
          </a:p>
          <a:p>
            <a:pPr lvl="1"/>
            <a:endParaRPr lang="en-IE" sz="1350" dirty="0"/>
          </a:p>
          <a:p>
            <a:pPr lvl="1"/>
            <a:endParaRPr lang="en-IE" sz="1350" dirty="0"/>
          </a:p>
          <a:p>
            <a:pPr lvl="1"/>
            <a:endParaRPr lang="en-IE" sz="1350" dirty="0"/>
          </a:p>
          <a:p>
            <a:pPr marL="205740" lvl="1" indent="0">
              <a:buNone/>
            </a:pPr>
            <a:endParaRPr lang="en-IE" sz="1350" dirty="0"/>
          </a:p>
        </p:txBody>
      </p:sp>
      <p:sp>
        <p:nvSpPr>
          <p:cNvPr id="2" name="Content Placeholder 1"/>
          <p:cNvSpPr>
            <a:spLocks noGrp="1"/>
          </p:cNvSpPr>
          <p:nvPr>
            <p:ph sz="half" idx="2"/>
          </p:nvPr>
        </p:nvSpPr>
        <p:spPr>
          <a:xfrm>
            <a:off x="457200" y="1524000"/>
            <a:ext cx="8269934" cy="5334000"/>
          </a:xfrm>
        </p:spPr>
        <p:txBody>
          <a:bodyPr>
            <a:noAutofit/>
          </a:bodyPr>
          <a:lstStyle/>
          <a:p>
            <a:pPr lvl="1"/>
            <a:r>
              <a:rPr lang="en-IE" sz="1800" b="1" dirty="0"/>
              <a:t>Question: how can you find the parent/child of a node?</a:t>
            </a:r>
          </a:p>
          <a:p>
            <a:pPr lvl="2"/>
            <a:r>
              <a:rPr lang="en-IE" sz="1800" dirty="0"/>
              <a:t>parent(n) = (n/2)</a:t>
            </a:r>
          </a:p>
          <a:p>
            <a:pPr lvl="2"/>
            <a:r>
              <a:rPr lang="en-IE" sz="1800" dirty="0"/>
              <a:t>children(n) = (n*2) and (n*2 + 1)</a:t>
            </a:r>
          </a:p>
          <a:p>
            <a:pPr lvl="1"/>
            <a:r>
              <a:rPr lang="en-IE" sz="1800" b="1" dirty="0"/>
              <a:t>Question: why don’t we put the root in position 0?</a:t>
            </a:r>
          </a:p>
          <a:p>
            <a:pPr lvl="2"/>
            <a:r>
              <a:rPr lang="en-IE" sz="1800" dirty="0"/>
              <a:t>The above parent/child calculations would be more complex.</a:t>
            </a:r>
          </a:p>
          <a:p>
            <a:pPr lvl="1"/>
            <a:r>
              <a:rPr lang="en-IE" sz="1800" b="1" dirty="0"/>
              <a:t>Question: why not store external nodes?</a:t>
            </a:r>
          </a:p>
          <a:p>
            <a:pPr lvl="2"/>
            <a:r>
              <a:rPr lang="en-IE" sz="1800" dirty="0"/>
              <a:t>They don’t hold data, and we know which ones are external, so there’s no need to store anything.</a:t>
            </a:r>
          </a:p>
          <a:p>
            <a:pPr lvl="1"/>
            <a:r>
              <a:rPr lang="en-IE" sz="1800" b="1" dirty="0"/>
              <a:t>Question: how can we add/remove nodes?</a:t>
            </a:r>
          </a:p>
          <a:p>
            <a:pPr lvl="2"/>
            <a:r>
              <a:rPr lang="en-IE" sz="1800" i="1" dirty="0"/>
              <a:t>Add</a:t>
            </a:r>
            <a:r>
              <a:rPr lang="en-IE" sz="1800" dirty="0"/>
              <a:t>: add to position next in the array, next = next+ 1.</a:t>
            </a:r>
          </a:p>
          <a:p>
            <a:pPr lvl="2"/>
            <a:r>
              <a:rPr lang="en-IE" sz="1800" i="1" dirty="0"/>
              <a:t>Remove</a:t>
            </a:r>
            <a:r>
              <a:rPr lang="en-IE" sz="1800" dirty="0"/>
              <a:t>: next= next– 1.</a:t>
            </a:r>
          </a:p>
          <a:p>
            <a:pPr lvl="1"/>
            <a:r>
              <a:rPr lang="en-IE" sz="1800" b="1" dirty="0"/>
              <a:t>Question: what is the efficiency of add/remove?</a:t>
            </a:r>
          </a:p>
          <a:p>
            <a:pPr lvl="2"/>
            <a:r>
              <a:rPr lang="en-IE" sz="1800" dirty="0"/>
              <a:t>O(1) for both (still </a:t>
            </a:r>
            <a:br>
              <a:rPr lang="en-IE" sz="1800" dirty="0"/>
            </a:br>
            <a:r>
              <a:rPr lang="en-IE" sz="1800" dirty="0"/>
              <a:t>need to up/down heap </a:t>
            </a:r>
            <a:br>
              <a:rPr lang="en-IE" sz="1800" dirty="0"/>
            </a:br>
            <a:r>
              <a:rPr lang="en-IE" sz="1800" dirty="0"/>
              <a:t>if this is a heap!)</a:t>
            </a:r>
            <a:endParaRPr lang="en-GB" sz="1800" dirty="0"/>
          </a:p>
          <a:p>
            <a:endParaRPr lang="en-IE" sz="1800" dirty="0"/>
          </a:p>
        </p:txBody>
      </p:sp>
      <p:sp>
        <p:nvSpPr>
          <p:cNvPr id="14340" name="Line 4"/>
          <p:cNvSpPr>
            <a:spLocks noChangeShapeType="1"/>
          </p:cNvSpPr>
          <p:nvPr/>
        </p:nvSpPr>
        <p:spPr bwMode="auto">
          <a:xfrm flipH="1">
            <a:off x="4267975" y="6019227"/>
            <a:ext cx="171450" cy="228600"/>
          </a:xfrm>
          <a:prstGeom prst="line">
            <a:avLst/>
          </a:prstGeom>
          <a:noFill/>
          <a:ln w="9525">
            <a:solidFill>
              <a:schemeClr val="tx1"/>
            </a:solidFill>
            <a:round/>
            <a:headEnd/>
            <a:tailEnd/>
          </a:ln>
        </p:spPr>
        <p:txBody>
          <a:bodyPr>
            <a:spAutoFit/>
          </a:bodyPr>
          <a:lstStyle/>
          <a:p>
            <a:endParaRPr lang="en-IE"/>
          </a:p>
        </p:txBody>
      </p:sp>
      <p:sp>
        <p:nvSpPr>
          <p:cNvPr id="14341" name="Line 5"/>
          <p:cNvSpPr>
            <a:spLocks noChangeShapeType="1"/>
          </p:cNvSpPr>
          <p:nvPr/>
        </p:nvSpPr>
        <p:spPr bwMode="auto">
          <a:xfrm>
            <a:off x="4439425" y="6019227"/>
            <a:ext cx="171450" cy="228600"/>
          </a:xfrm>
          <a:prstGeom prst="line">
            <a:avLst/>
          </a:prstGeom>
          <a:noFill/>
          <a:ln w="9525">
            <a:solidFill>
              <a:schemeClr val="tx1"/>
            </a:solidFill>
            <a:round/>
            <a:headEnd/>
            <a:tailEnd/>
          </a:ln>
        </p:spPr>
        <p:txBody>
          <a:bodyPr>
            <a:spAutoFit/>
          </a:bodyPr>
          <a:lstStyle/>
          <a:p>
            <a:endParaRPr lang="en-IE"/>
          </a:p>
        </p:txBody>
      </p:sp>
      <p:sp>
        <p:nvSpPr>
          <p:cNvPr id="14342" name="Line 6"/>
          <p:cNvSpPr>
            <a:spLocks noChangeShapeType="1"/>
          </p:cNvSpPr>
          <p:nvPr/>
        </p:nvSpPr>
        <p:spPr bwMode="auto">
          <a:xfrm flipH="1">
            <a:off x="5582425" y="6019227"/>
            <a:ext cx="171450" cy="228600"/>
          </a:xfrm>
          <a:prstGeom prst="line">
            <a:avLst/>
          </a:prstGeom>
          <a:noFill/>
          <a:ln w="9525">
            <a:solidFill>
              <a:schemeClr val="tx1"/>
            </a:solidFill>
            <a:round/>
            <a:headEnd/>
            <a:tailEnd/>
          </a:ln>
        </p:spPr>
        <p:txBody>
          <a:bodyPr>
            <a:spAutoFit/>
          </a:bodyPr>
          <a:lstStyle/>
          <a:p>
            <a:endParaRPr lang="en-IE"/>
          </a:p>
        </p:txBody>
      </p:sp>
      <p:sp>
        <p:nvSpPr>
          <p:cNvPr id="14343" name="Line 7"/>
          <p:cNvSpPr>
            <a:spLocks noChangeShapeType="1"/>
          </p:cNvSpPr>
          <p:nvPr/>
        </p:nvSpPr>
        <p:spPr bwMode="auto">
          <a:xfrm flipV="1">
            <a:off x="4439425" y="5619177"/>
            <a:ext cx="685800" cy="342900"/>
          </a:xfrm>
          <a:prstGeom prst="line">
            <a:avLst/>
          </a:prstGeom>
          <a:noFill/>
          <a:ln w="9525">
            <a:solidFill>
              <a:schemeClr val="tx1"/>
            </a:solidFill>
            <a:round/>
            <a:headEnd/>
            <a:tailEnd/>
          </a:ln>
        </p:spPr>
        <p:txBody>
          <a:bodyPr>
            <a:spAutoFit/>
          </a:bodyPr>
          <a:lstStyle/>
          <a:p>
            <a:endParaRPr lang="en-IE"/>
          </a:p>
        </p:txBody>
      </p:sp>
      <p:sp>
        <p:nvSpPr>
          <p:cNvPr id="14344" name="Line 8"/>
          <p:cNvSpPr>
            <a:spLocks noChangeShapeType="1"/>
          </p:cNvSpPr>
          <p:nvPr/>
        </p:nvSpPr>
        <p:spPr bwMode="auto">
          <a:xfrm flipH="1" flipV="1">
            <a:off x="5125225" y="5619177"/>
            <a:ext cx="685800" cy="342900"/>
          </a:xfrm>
          <a:prstGeom prst="line">
            <a:avLst/>
          </a:prstGeom>
          <a:noFill/>
          <a:ln w="9525">
            <a:solidFill>
              <a:schemeClr val="tx1"/>
            </a:solidFill>
            <a:round/>
            <a:headEnd/>
            <a:tailEnd/>
          </a:ln>
        </p:spPr>
        <p:txBody>
          <a:bodyPr>
            <a:spAutoFit/>
          </a:bodyPr>
          <a:lstStyle/>
          <a:p>
            <a:endParaRPr lang="en-IE"/>
          </a:p>
        </p:txBody>
      </p:sp>
      <p:sp>
        <p:nvSpPr>
          <p:cNvPr id="14345" name="Oval 9"/>
          <p:cNvSpPr>
            <a:spLocks noChangeArrowheads="1"/>
          </p:cNvSpPr>
          <p:nvPr/>
        </p:nvSpPr>
        <p:spPr bwMode="auto">
          <a:xfrm>
            <a:off x="4521255" y="6045303"/>
            <a:ext cx="259766" cy="519351"/>
          </a:xfrm>
          <a:prstGeom prst="ellipse">
            <a:avLst/>
          </a:prstGeom>
          <a:solidFill>
            <a:schemeClr val="accent1"/>
          </a:solidFill>
          <a:ln w="9525">
            <a:solidFill>
              <a:schemeClr val="tx1"/>
            </a:solidFill>
            <a:round/>
            <a:headEnd/>
            <a:tailEnd/>
          </a:ln>
        </p:spPr>
        <p:txBody>
          <a:bodyPr wrap="none" anchor="ctr">
            <a:spAutoFit/>
          </a:bodyPr>
          <a:lstStyle/>
          <a:p>
            <a:endParaRPr lang="en-US"/>
          </a:p>
        </p:txBody>
      </p:sp>
      <p:sp>
        <p:nvSpPr>
          <p:cNvPr id="14346" name="Oval 10"/>
          <p:cNvSpPr>
            <a:spLocks noChangeArrowheads="1"/>
          </p:cNvSpPr>
          <p:nvPr/>
        </p:nvSpPr>
        <p:spPr bwMode="auto">
          <a:xfrm>
            <a:off x="4292655" y="5702403"/>
            <a:ext cx="259766" cy="519351"/>
          </a:xfrm>
          <a:prstGeom prst="ellipse">
            <a:avLst/>
          </a:prstGeom>
          <a:solidFill>
            <a:schemeClr val="accent1"/>
          </a:solidFill>
          <a:ln w="9525">
            <a:solidFill>
              <a:schemeClr val="tx1"/>
            </a:solidFill>
            <a:round/>
            <a:headEnd/>
            <a:tailEnd/>
          </a:ln>
        </p:spPr>
        <p:txBody>
          <a:bodyPr wrap="none" anchor="ctr">
            <a:spAutoFit/>
          </a:bodyPr>
          <a:lstStyle/>
          <a:p>
            <a:endParaRPr lang="en-US"/>
          </a:p>
        </p:txBody>
      </p:sp>
      <p:sp>
        <p:nvSpPr>
          <p:cNvPr id="14347" name="Oval 11"/>
          <p:cNvSpPr>
            <a:spLocks noChangeArrowheads="1"/>
          </p:cNvSpPr>
          <p:nvPr/>
        </p:nvSpPr>
        <p:spPr bwMode="auto">
          <a:xfrm>
            <a:off x="4978455" y="5359503"/>
            <a:ext cx="259766" cy="519351"/>
          </a:xfrm>
          <a:prstGeom prst="ellipse">
            <a:avLst/>
          </a:prstGeom>
          <a:solidFill>
            <a:schemeClr val="accent1"/>
          </a:solidFill>
          <a:ln w="9525">
            <a:solidFill>
              <a:schemeClr val="tx1"/>
            </a:solidFill>
            <a:round/>
            <a:headEnd/>
            <a:tailEnd/>
          </a:ln>
        </p:spPr>
        <p:txBody>
          <a:bodyPr wrap="none" anchor="ctr">
            <a:spAutoFit/>
          </a:bodyPr>
          <a:lstStyle/>
          <a:p>
            <a:endParaRPr lang="en-US"/>
          </a:p>
        </p:txBody>
      </p:sp>
      <p:sp>
        <p:nvSpPr>
          <p:cNvPr id="14348" name="Oval 12"/>
          <p:cNvSpPr>
            <a:spLocks noChangeArrowheads="1"/>
          </p:cNvSpPr>
          <p:nvPr/>
        </p:nvSpPr>
        <p:spPr bwMode="auto">
          <a:xfrm>
            <a:off x="5664255" y="5702403"/>
            <a:ext cx="259766" cy="519351"/>
          </a:xfrm>
          <a:prstGeom prst="ellipse">
            <a:avLst/>
          </a:prstGeom>
          <a:solidFill>
            <a:schemeClr val="accent1"/>
          </a:solidFill>
          <a:ln w="9525">
            <a:solidFill>
              <a:schemeClr val="tx1"/>
            </a:solidFill>
            <a:round/>
            <a:headEnd/>
            <a:tailEnd/>
          </a:ln>
        </p:spPr>
        <p:txBody>
          <a:bodyPr wrap="none" anchor="ctr">
            <a:spAutoFit/>
          </a:bodyPr>
          <a:lstStyle/>
          <a:p>
            <a:endParaRPr lang="en-US"/>
          </a:p>
        </p:txBody>
      </p:sp>
      <p:sp>
        <p:nvSpPr>
          <p:cNvPr id="14349" name="Oval 13"/>
          <p:cNvSpPr>
            <a:spLocks noChangeArrowheads="1"/>
          </p:cNvSpPr>
          <p:nvPr/>
        </p:nvSpPr>
        <p:spPr bwMode="auto">
          <a:xfrm>
            <a:off x="5378505" y="6045303"/>
            <a:ext cx="259766" cy="519351"/>
          </a:xfrm>
          <a:prstGeom prst="ellipse">
            <a:avLst/>
          </a:prstGeom>
          <a:solidFill>
            <a:schemeClr val="accent1"/>
          </a:solidFill>
          <a:ln w="9525">
            <a:solidFill>
              <a:schemeClr val="tx1"/>
            </a:solidFill>
            <a:round/>
            <a:headEnd/>
            <a:tailEnd/>
          </a:ln>
        </p:spPr>
        <p:txBody>
          <a:bodyPr wrap="none" anchor="ctr">
            <a:spAutoFit/>
          </a:bodyPr>
          <a:lstStyle/>
          <a:p>
            <a:endParaRPr lang="en-US"/>
          </a:p>
        </p:txBody>
      </p:sp>
      <p:sp>
        <p:nvSpPr>
          <p:cNvPr id="14350" name="Text Box 14"/>
          <p:cNvSpPr txBox="1">
            <a:spLocks noChangeArrowheads="1"/>
          </p:cNvSpPr>
          <p:nvPr/>
        </p:nvSpPr>
        <p:spPr bwMode="auto">
          <a:xfrm>
            <a:off x="7204126" y="5661248"/>
            <a:ext cx="280847" cy="230832"/>
          </a:xfrm>
          <a:prstGeom prst="rect">
            <a:avLst/>
          </a:prstGeom>
          <a:noFill/>
          <a:ln w="9525">
            <a:noFill/>
            <a:miter lim="800000"/>
            <a:headEnd/>
            <a:tailEnd/>
          </a:ln>
        </p:spPr>
        <p:txBody>
          <a:bodyPr wrap="none">
            <a:spAutoFit/>
          </a:bodyPr>
          <a:lstStyle/>
          <a:p>
            <a:pPr>
              <a:lnSpc>
                <a:spcPct val="60000"/>
              </a:lnSpc>
              <a:spcBef>
                <a:spcPct val="50000"/>
              </a:spcBef>
            </a:pPr>
            <a:r>
              <a:rPr lang="en-IE" sz="1500">
                <a:latin typeface="Times" pitchFamily="18" charset="0"/>
              </a:rPr>
              <a:t>0</a:t>
            </a:r>
            <a:endParaRPr lang="en-GB" sz="1500">
              <a:latin typeface="Times" pitchFamily="18" charset="0"/>
            </a:endParaRPr>
          </a:p>
        </p:txBody>
      </p:sp>
      <p:sp>
        <p:nvSpPr>
          <p:cNvPr id="14351" name="Rectangle 15"/>
          <p:cNvSpPr>
            <a:spLocks noChangeArrowheads="1"/>
          </p:cNvSpPr>
          <p:nvPr/>
        </p:nvSpPr>
        <p:spPr bwMode="auto">
          <a:xfrm>
            <a:off x="7207160" y="5891711"/>
            <a:ext cx="184731" cy="369332"/>
          </a:xfrm>
          <a:prstGeom prst="rect">
            <a:avLst/>
          </a:prstGeom>
          <a:solidFill>
            <a:schemeClr val="bg1"/>
          </a:solidFill>
          <a:ln w="9525">
            <a:solidFill>
              <a:schemeClr val="tx1"/>
            </a:solidFill>
            <a:miter lim="800000"/>
            <a:headEnd/>
            <a:tailEnd/>
          </a:ln>
        </p:spPr>
        <p:txBody>
          <a:bodyPr wrap="none" anchor="ctr">
            <a:spAutoFit/>
          </a:bodyPr>
          <a:lstStyle/>
          <a:p>
            <a:endParaRPr lang="en-US"/>
          </a:p>
        </p:txBody>
      </p:sp>
      <p:sp>
        <p:nvSpPr>
          <p:cNvPr id="14352" name="Text Box 16"/>
          <p:cNvSpPr txBox="1">
            <a:spLocks noChangeArrowheads="1"/>
          </p:cNvSpPr>
          <p:nvPr/>
        </p:nvSpPr>
        <p:spPr bwMode="auto">
          <a:xfrm>
            <a:off x="7435108" y="5661248"/>
            <a:ext cx="280847" cy="230832"/>
          </a:xfrm>
          <a:prstGeom prst="rect">
            <a:avLst/>
          </a:prstGeom>
          <a:noFill/>
          <a:ln w="9525">
            <a:noFill/>
            <a:miter lim="800000"/>
            <a:headEnd/>
            <a:tailEnd/>
          </a:ln>
        </p:spPr>
        <p:txBody>
          <a:bodyPr wrap="none">
            <a:spAutoFit/>
          </a:bodyPr>
          <a:lstStyle/>
          <a:p>
            <a:pPr>
              <a:lnSpc>
                <a:spcPct val="60000"/>
              </a:lnSpc>
              <a:spcBef>
                <a:spcPct val="50000"/>
              </a:spcBef>
            </a:pPr>
            <a:r>
              <a:rPr lang="en-IE" sz="1500">
                <a:latin typeface="Times" pitchFamily="18" charset="0"/>
              </a:rPr>
              <a:t>1</a:t>
            </a:r>
            <a:endParaRPr lang="en-GB" sz="1500">
              <a:latin typeface="Times" pitchFamily="18" charset="0"/>
            </a:endParaRPr>
          </a:p>
        </p:txBody>
      </p:sp>
      <p:sp>
        <p:nvSpPr>
          <p:cNvPr id="14353" name="Rectangle 17"/>
          <p:cNvSpPr>
            <a:spLocks noChangeArrowheads="1"/>
          </p:cNvSpPr>
          <p:nvPr/>
        </p:nvSpPr>
        <p:spPr bwMode="auto">
          <a:xfrm>
            <a:off x="7438141" y="5891711"/>
            <a:ext cx="184731" cy="369332"/>
          </a:xfrm>
          <a:prstGeom prst="rect">
            <a:avLst/>
          </a:prstGeom>
          <a:solidFill>
            <a:schemeClr val="accent1"/>
          </a:solidFill>
          <a:ln w="9525">
            <a:solidFill>
              <a:schemeClr val="tx1"/>
            </a:solidFill>
            <a:miter lim="800000"/>
            <a:headEnd/>
            <a:tailEnd/>
          </a:ln>
        </p:spPr>
        <p:txBody>
          <a:bodyPr wrap="none" anchor="ctr">
            <a:spAutoFit/>
          </a:bodyPr>
          <a:lstStyle/>
          <a:p>
            <a:endParaRPr lang="en-US"/>
          </a:p>
        </p:txBody>
      </p:sp>
      <p:sp>
        <p:nvSpPr>
          <p:cNvPr id="14354" name="Text Box 18"/>
          <p:cNvSpPr txBox="1">
            <a:spLocks noChangeArrowheads="1"/>
          </p:cNvSpPr>
          <p:nvPr/>
        </p:nvSpPr>
        <p:spPr bwMode="auto">
          <a:xfrm>
            <a:off x="7663708" y="5661248"/>
            <a:ext cx="280847" cy="230832"/>
          </a:xfrm>
          <a:prstGeom prst="rect">
            <a:avLst/>
          </a:prstGeom>
          <a:noFill/>
          <a:ln w="9525">
            <a:noFill/>
            <a:miter lim="800000"/>
            <a:headEnd/>
            <a:tailEnd/>
          </a:ln>
        </p:spPr>
        <p:txBody>
          <a:bodyPr wrap="none">
            <a:spAutoFit/>
          </a:bodyPr>
          <a:lstStyle/>
          <a:p>
            <a:pPr>
              <a:lnSpc>
                <a:spcPct val="60000"/>
              </a:lnSpc>
              <a:spcBef>
                <a:spcPct val="50000"/>
              </a:spcBef>
            </a:pPr>
            <a:r>
              <a:rPr lang="en-IE" sz="1500">
                <a:latin typeface="Times" pitchFamily="18" charset="0"/>
              </a:rPr>
              <a:t>2</a:t>
            </a:r>
            <a:endParaRPr lang="en-GB" sz="1500">
              <a:latin typeface="Times" pitchFamily="18" charset="0"/>
            </a:endParaRPr>
          </a:p>
        </p:txBody>
      </p:sp>
      <p:sp>
        <p:nvSpPr>
          <p:cNvPr id="14355" name="Rectangle 19"/>
          <p:cNvSpPr>
            <a:spLocks noChangeArrowheads="1"/>
          </p:cNvSpPr>
          <p:nvPr/>
        </p:nvSpPr>
        <p:spPr bwMode="auto">
          <a:xfrm>
            <a:off x="7666741" y="5891711"/>
            <a:ext cx="184731" cy="369332"/>
          </a:xfrm>
          <a:prstGeom prst="rect">
            <a:avLst/>
          </a:prstGeom>
          <a:solidFill>
            <a:schemeClr val="accent1"/>
          </a:solidFill>
          <a:ln w="9525">
            <a:solidFill>
              <a:schemeClr val="tx1"/>
            </a:solidFill>
            <a:miter lim="800000"/>
            <a:headEnd/>
            <a:tailEnd/>
          </a:ln>
        </p:spPr>
        <p:txBody>
          <a:bodyPr wrap="none" anchor="ctr">
            <a:spAutoFit/>
          </a:bodyPr>
          <a:lstStyle/>
          <a:p>
            <a:endParaRPr lang="en-US"/>
          </a:p>
        </p:txBody>
      </p:sp>
      <p:sp>
        <p:nvSpPr>
          <p:cNvPr id="14356" name="Text Box 20"/>
          <p:cNvSpPr txBox="1">
            <a:spLocks noChangeArrowheads="1"/>
          </p:cNvSpPr>
          <p:nvPr/>
        </p:nvSpPr>
        <p:spPr bwMode="auto">
          <a:xfrm>
            <a:off x="7894689" y="5661248"/>
            <a:ext cx="280847" cy="230832"/>
          </a:xfrm>
          <a:prstGeom prst="rect">
            <a:avLst/>
          </a:prstGeom>
          <a:noFill/>
          <a:ln w="9525">
            <a:noFill/>
            <a:miter lim="800000"/>
            <a:headEnd/>
            <a:tailEnd/>
          </a:ln>
        </p:spPr>
        <p:txBody>
          <a:bodyPr wrap="none">
            <a:spAutoFit/>
          </a:bodyPr>
          <a:lstStyle/>
          <a:p>
            <a:pPr>
              <a:lnSpc>
                <a:spcPct val="60000"/>
              </a:lnSpc>
              <a:spcBef>
                <a:spcPct val="50000"/>
              </a:spcBef>
            </a:pPr>
            <a:r>
              <a:rPr lang="en-IE" sz="1500">
                <a:latin typeface="Times" pitchFamily="18" charset="0"/>
              </a:rPr>
              <a:t>3</a:t>
            </a:r>
            <a:endParaRPr lang="en-GB" sz="1500">
              <a:latin typeface="Times" pitchFamily="18" charset="0"/>
            </a:endParaRPr>
          </a:p>
        </p:txBody>
      </p:sp>
      <p:sp>
        <p:nvSpPr>
          <p:cNvPr id="14357" name="Rectangle 21"/>
          <p:cNvSpPr>
            <a:spLocks noChangeArrowheads="1"/>
          </p:cNvSpPr>
          <p:nvPr/>
        </p:nvSpPr>
        <p:spPr bwMode="auto">
          <a:xfrm>
            <a:off x="7897723" y="5891711"/>
            <a:ext cx="184731" cy="369332"/>
          </a:xfrm>
          <a:prstGeom prst="rect">
            <a:avLst/>
          </a:prstGeom>
          <a:solidFill>
            <a:schemeClr val="accent1"/>
          </a:solidFill>
          <a:ln w="9525">
            <a:solidFill>
              <a:schemeClr val="tx1"/>
            </a:solidFill>
            <a:miter lim="800000"/>
            <a:headEnd/>
            <a:tailEnd/>
          </a:ln>
        </p:spPr>
        <p:txBody>
          <a:bodyPr wrap="none" anchor="ctr">
            <a:spAutoFit/>
          </a:bodyPr>
          <a:lstStyle/>
          <a:p>
            <a:endParaRPr lang="en-US"/>
          </a:p>
        </p:txBody>
      </p:sp>
      <p:sp>
        <p:nvSpPr>
          <p:cNvPr id="14358" name="Text Box 22"/>
          <p:cNvSpPr txBox="1">
            <a:spLocks noChangeArrowheads="1"/>
          </p:cNvSpPr>
          <p:nvPr/>
        </p:nvSpPr>
        <p:spPr bwMode="auto">
          <a:xfrm>
            <a:off x="8120908" y="5661248"/>
            <a:ext cx="280847" cy="230832"/>
          </a:xfrm>
          <a:prstGeom prst="rect">
            <a:avLst/>
          </a:prstGeom>
          <a:noFill/>
          <a:ln w="9525">
            <a:noFill/>
            <a:miter lim="800000"/>
            <a:headEnd/>
            <a:tailEnd/>
          </a:ln>
        </p:spPr>
        <p:txBody>
          <a:bodyPr wrap="none">
            <a:spAutoFit/>
          </a:bodyPr>
          <a:lstStyle/>
          <a:p>
            <a:pPr>
              <a:lnSpc>
                <a:spcPct val="60000"/>
              </a:lnSpc>
              <a:spcBef>
                <a:spcPct val="50000"/>
              </a:spcBef>
            </a:pPr>
            <a:r>
              <a:rPr lang="en-IE" sz="1500">
                <a:latin typeface="Times" pitchFamily="18" charset="0"/>
              </a:rPr>
              <a:t>4</a:t>
            </a:r>
            <a:endParaRPr lang="en-GB" sz="1500">
              <a:latin typeface="Times" pitchFamily="18" charset="0"/>
            </a:endParaRPr>
          </a:p>
        </p:txBody>
      </p:sp>
      <p:sp>
        <p:nvSpPr>
          <p:cNvPr id="14359" name="Rectangle 23"/>
          <p:cNvSpPr>
            <a:spLocks noChangeArrowheads="1"/>
          </p:cNvSpPr>
          <p:nvPr/>
        </p:nvSpPr>
        <p:spPr bwMode="auto">
          <a:xfrm>
            <a:off x="8123941" y="5891711"/>
            <a:ext cx="184731" cy="369332"/>
          </a:xfrm>
          <a:prstGeom prst="rect">
            <a:avLst/>
          </a:prstGeom>
          <a:solidFill>
            <a:schemeClr val="accent1"/>
          </a:solidFill>
          <a:ln w="9525">
            <a:solidFill>
              <a:schemeClr val="tx1"/>
            </a:solidFill>
            <a:miter lim="800000"/>
            <a:headEnd/>
            <a:tailEnd/>
          </a:ln>
        </p:spPr>
        <p:txBody>
          <a:bodyPr wrap="none" anchor="ctr">
            <a:spAutoFit/>
          </a:bodyPr>
          <a:lstStyle/>
          <a:p>
            <a:endParaRPr lang="en-US"/>
          </a:p>
        </p:txBody>
      </p:sp>
      <p:sp>
        <p:nvSpPr>
          <p:cNvPr id="14360" name="Text Box 24"/>
          <p:cNvSpPr txBox="1">
            <a:spLocks noChangeArrowheads="1"/>
          </p:cNvSpPr>
          <p:nvPr/>
        </p:nvSpPr>
        <p:spPr bwMode="auto">
          <a:xfrm>
            <a:off x="8351889" y="5661248"/>
            <a:ext cx="280847" cy="230832"/>
          </a:xfrm>
          <a:prstGeom prst="rect">
            <a:avLst/>
          </a:prstGeom>
          <a:noFill/>
          <a:ln w="9525">
            <a:noFill/>
            <a:miter lim="800000"/>
            <a:headEnd/>
            <a:tailEnd/>
          </a:ln>
        </p:spPr>
        <p:txBody>
          <a:bodyPr wrap="none">
            <a:spAutoFit/>
          </a:bodyPr>
          <a:lstStyle/>
          <a:p>
            <a:pPr>
              <a:lnSpc>
                <a:spcPct val="60000"/>
              </a:lnSpc>
              <a:spcBef>
                <a:spcPct val="50000"/>
              </a:spcBef>
            </a:pPr>
            <a:r>
              <a:rPr lang="en-IE" sz="1500">
                <a:latin typeface="Times" pitchFamily="18" charset="0"/>
              </a:rPr>
              <a:t>5</a:t>
            </a:r>
            <a:endParaRPr lang="en-GB" sz="1500">
              <a:latin typeface="Times" pitchFamily="18" charset="0"/>
            </a:endParaRPr>
          </a:p>
        </p:txBody>
      </p:sp>
      <p:sp>
        <p:nvSpPr>
          <p:cNvPr id="14361" name="Rectangle 25"/>
          <p:cNvSpPr>
            <a:spLocks noChangeArrowheads="1"/>
          </p:cNvSpPr>
          <p:nvPr/>
        </p:nvSpPr>
        <p:spPr bwMode="auto">
          <a:xfrm>
            <a:off x="8354923" y="5891711"/>
            <a:ext cx="184731" cy="369332"/>
          </a:xfrm>
          <a:prstGeom prst="rect">
            <a:avLst/>
          </a:prstGeom>
          <a:solidFill>
            <a:schemeClr val="accent1"/>
          </a:solidFill>
          <a:ln w="9525">
            <a:solidFill>
              <a:schemeClr val="tx1"/>
            </a:solidFill>
            <a:miter lim="800000"/>
            <a:headEnd/>
            <a:tailEnd/>
          </a:ln>
        </p:spPr>
        <p:txBody>
          <a:bodyPr wrap="none" anchor="ctr">
            <a:spAutoFit/>
          </a:bodyPr>
          <a:lstStyle/>
          <a:p>
            <a:endParaRPr lang="en-US"/>
          </a:p>
        </p:txBody>
      </p:sp>
      <p:sp>
        <p:nvSpPr>
          <p:cNvPr id="14362" name="Text Box 26"/>
          <p:cNvSpPr txBox="1">
            <a:spLocks noChangeArrowheads="1"/>
          </p:cNvSpPr>
          <p:nvPr/>
        </p:nvSpPr>
        <p:spPr bwMode="auto">
          <a:xfrm>
            <a:off x="8580489" y="5661248"/>
            <a:ext cx="280847" cy="230832"/>
          </a:xfrm>
          <a:prstGeom prst="rect">
            <a:avLst/>
          </a:prstGeom>
          <a:noFill/>
          <a:ln w="9525">
            <a:noFill/>
            <a:miter lim="800000"/>
            <a:headEnd/>
            <a:tailEnd/>
          </a:ln>
        </p:spPr>
        <p:txBody>
          <a:bodyPr wrap="none">
            <a:spAutoFit/>
          </a:bodyPr>
          <a:lstStyle/>
          <a:p>
            <a:pPr>
              <a:lnSpc>
                <a:spcPct val="60000"/>
              </a:lnSpc>
              <a:spcBef>
                <a:spcPct val="50000"/>
              </a:spcBef>
            </a:pPr>
            <a:r>
              <a:rPr lang="en-IE" sz="1500">
                <a:latin typeface="Times" pitchFamily="18" charset="0"/>
              </a:rPr>
              <a:t>6</a:t>
            </a:r>
            <a:endParaRPr lang="en-GB" sz="1500">
              <a:latin typeface="Times" pitchFamily="18" charset="0"/>
            </a:endParaRPr>
          </a:p>
        </p:txBody>
      </p:sp>
      <p:sp>
        <p:nvSpPr>
          <p:cNvPr id="14363" name="Rectangle 27"/>
          <p:cNvSpPr>
            <a:spLocks noChangeArrowheads="1"/>
          </p:cNvSpPr>
          <p:nvPr/>
        </p:nvSpPr>
        <p:spPr bwMode="auto">
          <a:xfrm>
            <a:off x="8583523" y="5891711"/>
            <a:ext cx="184731" cy="369332"/>
          </a:xfrm>
          <a:prstGeom prst="rect">
            <a:avLst/>
          </a:prstGeom>
          <a:solidFill>
            <a:schemeClr val="accent1"/>
          </a:solidFill>
          <a:ln w="9525">
            <a:solidFill>
              <a:schemeClr val="tx1"/>
            </a:solidFill>
            <a:miter lim="800000"/>
            <a:headEnd/>
            <a:tailEnd/>
          </a:ln>
        </p:spPr>
        <p:txBody>
          <a:bodyPr wrap="none" anchor="ctr">
            <a:spAutoFit/>
          </a:bodyPr>
          <a:lstStyle/>
          <a:p>
            <a:endParaRPr lang="en-US"/>
          </a:p>
        </p:txBody>
      </p:sp>
      <p:sp>
        <p:nvSpPr>
          <p:cNvPr id="14364" name="Text Box 28"/>
          <p:cNvSpPr txBox="1">
            <a:spLocks noChangeArrowheads="1"/>
          </p:cNvSpPr>
          <p:nvPr/>
        </p:nvSpPr>
        <p:spPr bwMode="auto">
          <a:xfrm>
            <a:off x="8811470" y="5661248"/>
            <a:ext cx="280847" cy="230832"/>
          </a:xfrm>
          <a:prstGeom prst="rect">
            <a:avLst/>
          </a:prstGeom>
          <a:noFill/>
          <a:ln w="9525">
            <a:noFill/>
            <a:miter lim="800000"/>
            <a:headEnd/>
            <a:tailEnd/>
          </a:ln>
        </p:spPr>
        <p:txBody>
          <a:bodyPr wrap="none">
            <a:spAutoFit/>
          </a:bodyPr>
          <a:lstStyle/>
          <a:p>
            <a:pPr>
              <a:lnSpc>
                <a:spcPct val="60000"/>
              </a:lnSpc>
              <a:spcBef>
                <a:spcPct val="50000"/>
              </a:spcBef>
            </a:pPr>
            <a:r>
              <a:rPr lang="en-IE" sz="1500">
                <a:latin typeface="Times" pitchFamily="18" charset="0"/>
              </a:rPr>
              <a:t>7</a:t>
            </a:r>
            <a:endParaRPr lang="en-GB" sz="1500">
              <a:latin typeface="Times" pitchFamily="18" charset="0"/>
            </a:endParaRPr>
          </a:p>
        </p:txBody>
      </p:sp>
      <p:sp>
        <p:nvSpPr>
          <p:cNvPr id="14365" name="Rectangle 29"/>
          <p:cNvSpPr>
            <a:spLocks noChangeArrowheads="1"/>
          </p:cNvSpPr>
          <p:nvPr/>
        </p:nvSpPr>
        <p:spPr bwMode="auto">
          <a:xfrm>
            <a:off x="8814504" y="5891711"/>
            <a:ext cx="184731" cy="369332"/>
          </a:xfrm>
          <a:prstGeom prst="rect">
            <a:avLst/>
          </a:prstGeom>
          <a:solidFill>
            <a:schemeClr val="bg1"/>
          </a:solidFill>
          <a:ln w="9525">
            <a:solidFill>
              <a:schemeClr val="tx1"/>
            </a:solidFill>
            <a:miter lim="800000"/>
            <a:headEnd/>
            <a:tailEnd/>
          </a:ln>
        </p:spPr>
        <p:txBody>
          <a:bodyPr wrap="none" anchor="ctr">
            <a:spAutoFit/>
          </a:bodyPr>
          <a:lstStyle/>
          <a:p>
            <a:endParaRPr lang="en-US"/>
          </a:p>
        </p:txBody>
      </p:sp>
      <p:cxnSp>
        <p:nvCxnSpPr>
          <p:cNvPr id="14366" name="AutoShape 30"/>
          <p:cNvCxnSpPr>
            <a:cxnSpLocks noChangeShapeType="1"/>
            <a:stCxn id="14347" idx="6"/>
            <a:endCxn id="14352" idx="0"/>
          </p:cNvCxnSpPr>
          <p:nvPr/>
        </p:nvCxnSpPr>
        <p:spPr bwMode="auto">
          <a:xfrm>
            <a:off x="5238221" y="5619179"/>
            <a:ext cx="2337311" cy="42069"/>
          </a:xfrm>
          <a:prstGeom prst="curvedConnector2">
            <a:avLst/>
          </a:prstGeom>
          <a:noFill/>
          <a:ln w="28575">
            <a:solidFill>
              <a:srgbClr val="FF1414"/>
            </a:solidFill>
            <a:round/>
            <a:headEnd/>
            <a:tailEnd type="triangle" w="med" len="med"/>
          </a:ln>
        </p:spPr>
      </p:cxnSp>
      <p:cxnSp>
        <p:nvCxnSpPr>
          <p:cNvPr id="14367" name="AutoShape 31"/>
          <p:cNvCxnSpPr>
            <a:cxnSpLocks noChangeShapeType="1"/>
            <a:stCxn id="14346" idx="7"/>
            <a:endCxn id="14354" idx="0"/>
          </p:cNvCxnSpPr>
          <p:nvPr/>
        </p:nvCxnSpPr>
        <p:spPr bwMode="auto">
          <a:xfrm rot="5400000" flipH="1" flipV="1">
            <a:off x="6100649" y="4074978"/>
            <a:ext cx="117212" cy="3289753"/>
          </a:xfrm>
          <a:prstGeom prst="curvedConnector3">
            <a:avLst>
              <a:gd name="adj1" fmla="val 295031"/>
            </a:avLst>
          </a:prstGeom>
          <a:noFill/>
          <a:ln w="28575">
            <a:solidFill>
              <a:srgbClr val="FF1414"/>
            </a:solidFill>
            <a:round/>
            <a:headEnd/>
            <a:tailEnd type="triangle" w="med" len="med"/>
          </a:ln>
        </p:spPr>
      </p:cxnSp>
      <p:cxnSp>
        <p:nvCxnSpPr>
          <p:cNvPr id="14368" name="AutoShape 32"/>
          <p:cNvCxnSpPr>
            <a:cxnSpLocks noChangeShapeType="1"/>
            <a:stCxn id="14348" idx="5"/>
            <a:endCxn id="14357" idx="2"/>
          </p:cNvCxnSpPr>
          <p:nvPr/>
        </p:nvCxnSpPr>
        <p:spPr bwMode="auto">
          <a:xfrm rot="16200000" flipH="1">
            <a:off x="6880361" y="5151315"/>
            <a:ext cx="115346" cy="2104110"/>
          </a:xfrm>
          <a:prstGeom prst="curvedConnector3">
            <a:avLst>
              <a:gd name="adj1" fmla="val 298186"/>
            </a:avLst>
          </a:prstGeom>
          <a:noFill/>
          <a:ln w="28575">
            <a:solidFill>
              <a:srgbClr val="FF1414"/>
            </a:solidFill>
            <a:round/>
            <a:headEnd/>
            <a:tailEnd type="triangle" w="med" len="med"/>
          </a:ln>
        </p:spPr>
      </p:cxnSp>
      <p:cxnSp>
        <p:nvCxnSpPr>
          <p:cNvPr id="14369" name="AutoShape 33"/>
          <p:cNvCxnSpPr>
            <a:cxnSpLocks noChangeShapeType="1"/>
            <a:stCxn id="14374" idx="1"/>
            <a:endCxn id="14358" idx="0"/>
          </p:cNvCxnSpPr>
          <p:nvPr/>
        </p:nvCxnSpPr>
        <p:spPr bwMode="auto">
          <a:xfrm rot="5400000" flipH="1" flipV="1">
            <a:off x="5951658" y="3811687"/>
            <a:ext cx="460112" cy="4159235"/>
          </a:xfrm>
          <a:prstGeom prst="curvedConnector3">
            <a:avLst>
              <a:gd name="adj1" fmla="val 149684"/>
            </a:avLst>
          </a:prstGeom>
          <a:noFill/>
          <a:ln w="28575">
            <a:solidFill>
              <a:srgbClr val="FF1414"/>
            </a:solidFill>
            <a:round/>
            <a:headEnd/>
            <a:tailEnd type="triangle" w="med" len="med"/>
          </a:ln>
        </p:spPr>
      </p:cxnSp>
      <p:cxnSp>
        <p:nvCxnSpPr>
          <p:cNvPr id="14370" name="AutoShape 34"/>
          <p:cNvCxnSpPr>
            <a:cxnSpLocks noChangeShapeType="1"/>
            <a:stCxn id="14345" idx="5"/>
            <a:endCxn id="14360" idx="0"/>
          </p:cNvCxnSpPr>
          <p:nvPr/>
        </p:nvCxnSpPr>
        <p:spPr bwMode="auto">
          <a:xfrm rot="5400000" flipH="1" flipV="1">
            <a:off x="6203971" y="4200256"/>
            <a:ext cx="827349" cy="3749334"/>
          </a:xfrm>
          <a:prstGeom prst="curvedConnector5">
            <a:avLst>
              <a:gd name="adj1" fmla="val -27630"/>
              <a:gd name="adj2" fmla="val 48635"/>
              <a:gd name="adj3" fmla="val 127630"/>
            </a:avLst>
          </a:prstGeom>
          <a:noFill/>
          <a:ln w="28575">
            <a:solidFill>
              <a:srgbClr val="FF1414"/>
            </a:solidFill>
            <a:round/>
            <a:headEnd/>
            <a:tailEnd type="triangle" w="med" len="med"/>
          </a:ln>
        </p:spPr>
      </p:cxnSp>
      <p:cxnSp>
        <p:nvCxnSpPr>
          <p:cNvPr id="14371" name="AutoShape 35"/>
          <p:cNvCxnSpPr>
            <a:cxnSpLocks noChangeShapeType="1"/>
            <a:stCxn id="14349" idx="5"/>
            <a:endCxn id="14363" idx="2"/>
          </p:cNvCxnSpPr>
          <p:nvPr/>
        </p:nvCxnSpPr>
        <p:spPr bwMode="auto">
          <a:xfrm rot="5400000" flipH="1" flipV="1">
            <a:off x="7024282" y="4836990"/>
            <a:ext cx="227554" cy="3075660"/>
          </a:xfrm>
          <a:prstGeom prst="curvedConnector3">
            <a:avLst>
              <a:gd name="adj1" fmla="val -133883"/>
            </a:avLst>
          </a:prstGeom>
          <a:noFill/>
          <a:ln w="28575">
            <a:solidFill>
              <a:srgbClr val="FF1414"/>
            </a:solidFill>
            <a:round/>
            <a:headEnd/>
            <a:tailEnd type="triangle" w="med" len="med"/>
          </a:ln>
        </p:spPr>
      </p:cxnSp>
      <p:sp>
        <p:nvSpPr>
          <p:cNvPr id="14372" name="Text Box 36"/>
          <p:cNvSpPr txBox="1">
            <a:spLocks noChangeArrowheads="1"/>
          </p:cNvSpPr>
          <p:nvPr/>
        </p:nvSpPr>
        <p:spPr bwMode="auto">
          <a:xfrm>
            <a:off x="5117616" y="6327600"/>
            <a:ext cx="269626" cy="230832"/>
          </a:xfrm>
          <a:prstGeom prst="rect">
            <a:avLst/>
          </a:prstGeom>
          <a:noFill/>
          <a:ln w="9525">
            <a:noFill/>
            <a:miter lim="800000"/>
            <a:headEnd/>
            <a:tailEnd/>
          </a:ln>
        </p:spPr>
        <p:txBody>
          <a:bodyPr wrap="none">
            <a:spAutoFit/>
          </a:bodyPr>
          <a:lstStyle/>
          <a:p>
            <a:pPr>
              <a:lnSpc>
                <a:spcPct val="60000"/>
              </a:lnSpc>
              <a:spcBef>
                <a:spcPct val="50000"/>
              </a:spcBef>
            </a:pPr>
            <a:r>
              <a:rPr lang="en-IE" sz="1500" i="1" dirty="0">
                <a:solidFill>
                  <a:srgbClr val="FF1414"/>
                </a:solidFill>
                <a:latin typeface="Times" pitchFamily="18" charset="0"/>
              </a:rPr>
              <a:t>v</a:t>
            </a:r>
            <a:endParaRPr lang="en-GB" sz="1500" i="1" dirty="0">
              <a:solidFill>
                <a:srgbClr val="FF1414"/>
              </a:solidFill>
              <a:latin typeface="Times" pitchFamily="18" charset="0"/>
            </a:endParaRPr>
          </a:p>
        </p:txBody>
      </p:sp>
      <p:sp>
        <p:nvSpPr>
          <p:cNvPr id="14373" name="Text Box 37"/>
          <p:cNvSpPr txBox="1">
            <a:spLocks noChangeArrowheads="1"/>
          </p:cNvSpPr>
          <p:nvPr/>
        </p:nvSpPr>
        <p:spPr bwMode="auto">
          <a:xfrm>
            <a:off x="8660916" y="6190678"/>
            <a:ext cx="269626" cy="230832"/>
          </a:xfrm>
          <a:prstGeom prst="rect">
            <a:avLst/>
          </a:prstGeom>
          <a:noFill/>
          <a:ln w="9525">
            <a:noFill/>
            <a:miter lim="800000"/>
            <a:headEnd/>
            <a:tailEnd/>
          </a:ln>
        </p:spPr>
        <p:txBody>
          <a:bodyPr wrap="none">
            <a:spAutoFit/>
          </a:bodyPr>
          <a:lstStyle/>
          <a:p>
            <a:pPr>
              <a:lnSpc>
                <a:spcPct val="60000"/>
              </a:lnSpc>
              <a:spcBef>
                <a:spcPct val="50000"/>
              </a:spcBef>
            </a:pPr>
            <a:r>
              <a:rPr lang="en-IE" sz="1500" i="1" dirty="0">
                <a:solidFill>
                  <a:srgbClr val="FF1414"/>
                </a:solidFill>
                <a:latin typeface="Times" pitchFamily="18" charset="0"/>
              </a:rPr>
              <a:t>v</a:t>
            </a:r>
            <a:endParaRPr lang="en-GB" sz="1500" i="1" dirty="0">
              <a:solidFill>
                <a:srgbClr val="FF1414"/>
              </a:solidFill>
              <a:latin typeface="Times" pitchFamily="18" charset="0"/>
            </a:endParaRPr>
          </a:p>
        </p:txBody>
      </p:sp>
      <p:sp>
        <p:nvSpPr>
          <p:cNvPr id="14374" name="Oval 38"/>
          <p:cNvSpPr>
            <a:spLocks noChangeArrowheads="1"/>
          </p:cNvSpPr>
          <p:nvPr/>
        </p:nvSpPr>
        <p:spPr bwMode="auto">
          <a:xfrm>
            <a:off x="4064055" y="6045303"/>
            <a:ext cx="259766" cy="519351"/>
          </a:xfrm>
          <a:prstGeom prst="ellipse">
            <a:avLst/>
          </a:prstGeom>
          <a:solidFill>
            <a:schemeClr val="accent1"/>
          </a:solidFill>
          <a:ln w="9525">
            <a:solidFill>
              <a:schemeClr val="tx1"/>
            </a:solidFill>
            <a:round/>
            <a:headEnd/>
            <a:tailEnd/>
          </a:ln>
        </p:spPr>
        <p:txBody>
          <a:bodyPr wrap="none" anchor="ctr">
            <a:spAutoFit/>
          </a:bodyPr>
          <a:lstStyle/>
          <a:p>
            <a:endParaRPr lang="en-US"/>
          </a:p>
        </p:txBody>
      </p:sp>
    </p:spTree>
    <p:extLst>
      <p:ext uri="{BB962C8B-B14F-4D97-AF65-F5344CB8AC3E}">
        <p14:creationId xmlns:p14="http://schemas.microsoft.com/office/powerpoint/2010/main" val="110639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8"/>
          <p:cNvSpPr>
            <a:spLocks noGrp="1" noChangeArrowheads="1"/>
          </p:cNvSpPr>
          <p:nvPr>
            <p:ph type="title"/>
          </p:nvPr>
        </p:nvSpPr>
        <p:spPr/>
        <p:txBody>
          <a:bodyPr/>
          <a:lstStyle/>
          <a:p>
            <a:r>
              <a:rPr lang="en-GB" dirty="0"/>
              <a:t>Priority Queue Comparison</a:t>
            </a:r>
          </a:p>
        </p:txBody>
      </p:sp>
      <p:sp>
        <p:nvSpPr>
          <p:cNvPr id="21507" name="Rectangle 9"/>
          <p:cNvSpPr>
            <a:spLocks noGrp="1" noChangeArrowheads="1"/>
          </p:cNvSpPr>
          <p:nvPr>
            <p:ph idx="1"/>
          </p:nvPr>
        </p:nvSpPr>
        <p:spPr/>
        <p:txBody>
          <a:bodyPr/>
          <a:lstStyle/>
          <a:p>
            <a:pPr>
              <a:buFont typeface="Wingdings" pitchFamily="2" charset="2"/>
              <a:buNone/>
            </a:pPr>
            <a:r>
              <a:rPr lang="en-GB" sz="2000" dirty="0"/>
              <a:t>	</a:t>
            </a:r>
            <a:r>
              <a:rPr lang="en-GB" sz="2000" u="sng" dirty="0"/>
              <a:t>Operation</a:t>
            </a:r>
            <a:r>
              <a:rPr lang="en-GB" sz="2000" dirty="0"/>
              <a:t>		</a:t>
            </a:r>
            <a:r>
              <a:rPr lang="en-GB" sz="2000" u="sng" dirty="0"/>
              <a:t>Heap</a:t>
            </a:r>
            <a:r>
              <a:rPr lang="en-GB" sz="2000" dirty="0"/>
              <a:t>	         </a:t>
            </a:r>
            <a:r>
              <a:rPr lang="en-GB" sz="2000" u="sng" dirty="0" err="1"/>
              <a:t>SortedList</a:t>
            </a:r>
            <a:r>
              <a:rPr lang="en-GB" sz="2000" dirty="0"/>
              <a:t>      </a:t>
            </a:r>
            <a:r>
              <a:rPr lang="en-GB" sz="2000" u="sng" dirty="0" err="1"/>
              <a:t>UnsortedList</a:t>
            </a:r>
            <a:endParaRPr lang="en-GB" sz="2000" u="sng" dirty="0"/>
          </a:p>
          <a:p>
            <a:pPr>
              <a:buFont typeface="Wingdings" pitchFamily="2" charset="2"/>
              <a:buNone/>
            </a:pPr>
            <a:r>
              <a:rPr lang="en-GB" sz="2000" dirty="0"/>
              <a:t>	size(), </a:t>
            </a:r>
            <a:r>
              <a:rPr lang="en-GB" sz="2000" dirty="0" err="1"/>
              <a:t>isEmpty</a:t>
            </a:r>
            <a:r>
              <a:rPr lang="en-GB" sz="2000" dirty="0"/>
              <a:t>()	O(1)</a:t>
            </a:r>
            <a:r>
              <a:rPr lang="en-IE" sz="2000" dirty="0"/>
              <a:t>		</a:t>
            </a:r>
            <a:r>
              <a:rPr lang="en-GB" sz="2000" dirty="0"/>
              <a:t>O(1) </a:t>
            </a:r>
            <a:r>
              <a:rPr lang="en-IE" sz="2000" dirty="0"/>
              <a:t>		</a:t>
            </a:r>
            <a:r>
              <a:rPr lang="en-GB" sz="2000" dirty="0"/>
              <a:t>O(1)</a:t>
            </a:r>
          </a:p>
          <a:p>
            <a:pPr>
              <a:buFont typeface="Wingdings" pitchFamily="2" charset="2"/>
              <a:buNone/>
            </a:pPr>
            <a:r>
              <a:rPr lang="en-IE" sz="2000" dirty="0"/>
              <a:t>	m</a:t>
            </a:r>
            <a:r>
              <a:rPr lang="en-GB" sz="2000" dirty="0" err="1"/>
              <a:t>i</a:t>
            </a:r>
            <a:r>
              <a:rPr lang="en-IE" sz="2000" dirty="0"/>
              <a:t>n()		</a:t>
            </a:r>
            <a:r>
              <a:rPr lang="en-GB" sz="2000" dirty="0"/>
              <a:t>	O(1) </a:t>
            </a:r>
            <a:r>
              <a:rPr lang="en-IE" sz="2000" dirty="0"/>
              <a:t>		</a:t>
            </a:r>
            <a:r>
              <a:rPr lang="en-GB" sz="2000" dirty="0"/>
              <a:t>O(1) </a:t>
            </a:r>
            <a:r>
              <a:rPr lang="en-IE" sz="2000" dirty="0"/>
              <a:t>		</a:t>
            </a:r>
            <a:r>
              <a:rPr lang="en-GB" sz="2000" dirty="0"/>
              <a:t>O(n)</a:t>
            </a:r>
          </a:p>
          <a:p>
            <a:pPr>
              <a:buFont typeface="Wingdings" pitchFamily="2" charset="2"/>
              <a:buNone/>
            </a:pPr>
            <a:r>
              <a:rPr lang="en-IE" sz="2000" dirty="0"/>
              <a:t>	</a:t>
            </a:r>
            <a:r>
              <a:rPr lang="en-IE" sz="2000" dirty="0" err="1"/>
              <a:t>i</a:t>
            </a:r>
            <a:r>
              <a:rPr lang="en-GB" sz="2000" dirty="0" err="1"/>
              <a:t>nsert</a:t>
            </a:r>
            <a:r>
              <a:rPr lang="en-GB" sz="2000" dirty="0"/>
              <a:t>()</a:t>
            </a:r>
            <a:r>
              <a:rPr lang="en-IE" sz="2000" dirty="0"/>
              <a:t>		</a:t>
            </a:r>
            <a:r>
              <a:rPr lang="en-GB" sz="2000" dirty="0"/>
              <a:t>O(log n)	O(n) </a:t>
            </a:r>
            <a:r>
              <a:rPr lang="en-IE" sz="2000" dirty="0"/>
              <a:t>		</a:t>
            </a:r>
            <a:r>
              <a:rPr lang="en-GB" sz="2000" dirty="0"/>
              <a:t>O(1)</a:t>
            </a:r>
          </a:p>
          <a:p>
            <a:pPr>
              <a:buFont typeface="Wingdings" pitchFamily="2" charset="2"/>
              <a:buNone/>
            </a:pPr>
            <a:r>
              <a:rPr lang="en-GB" sz="2000" dirty="0"/>
              <a:t>	</a:t>
            </a:r>
            <a:r>
              <a:rPr lang="en-GB" sz="2000" dirty="0" err="1"/>
              <a:t>removeMin</a:t>
            </a:r>
            <a:r>
              <a:rPr lang="en-GB" sz="2000" dirty="0"/>
              <a:t>()</a:t>
            </a:r>
            <a:r>
              <a:rPr lang="en-IE" sz="2000" dirty="0"/>
              <a:t>		</a:t>
            </a:r>
            <a:r>
              <a:rPr lang="en-GB" sz="2000" dirty="0"/>
              <a:t>O(log n)</a:t>
            </a:r>
            <a:r>
              <a:rPr lang="en-IE" sz="2000" dirty="0"/>
              <a:t>	</a:t>
            </a:r>
            <a:r>
              <a:rPr lang="en-GB" sz="2000" dirty="0"/>
              <a:t>O(1) 		O(n)</a:t>
            </a:r>
          </a:p>
          <a:p>
            <a:pPr>
              <a:buFont typeface="Wingdings" pitchFamily="2" charset="2"/>
              <a:buNone/>
            </a:pPr>
            <a:r>
              <a:rPr lang="en-GB" sz="2000" dirty="0"/>
              <a:t>	-------------------------------------------------------------------------------</a:t>
            </a:r>
          </a:p>
          <a:p>
            <a:pPr>
              <a:buFont typeface="Wingdings" pitchFamily="2" charset="2"/>
              <a:buNone/>
            </a:pPr>
            <a:r>
              <a:rPr lang="en-GB" sz="2000" dirty="0"/>
              <a:t>	mixture of all</a:t>
            </a:r>
            <a:r>
              <a:rPr lang="en-IE" sz="2000" dirty="0"/>
              <a:t>		</a:t>
            </a:r>
            <a:r>
              <a:rPr lang="en-GB" sz="2000" dirty="0"/>
              <a:t>O(log n)</a:t>
            </a:r>
            <a:r>
              <a:rPr lang="en-IE" sz="2000" dirty="0"/>
              <a:t>	</a:t>
            </a:r>
            <a:r>
              <a:rPr lang="en-GB" sz="2000" dirty="0"/>
              <a:t>O(n)		O(n)</a:t>
            </a:r>
            <a:br>
              <a:rPr lang="en-GB" sz="2000" dirty="0"/>
            </a:br>
            <a:r>
              <a:rPr lang="en-GB" sz="2000" dirty="0"/>
              <a:t>operations</a:t>
            </a:r>
          </a:p>
          <a:p>
            <a:pPr>
              <a:buFont typeface="Wingdings" pitchFamily="2" charset="2"/>
              <a:buNone/>
            </a:pPr>
            <a:r>
              <a:rPr lang="en-GB" sz="2000" dirty="0"/>
              <a:t>                         </a:t>
            </a:r>
            <a:endParaRPr lang="en-GB" sz="2000" dirty="0">
              <a:sym typeface="Wingdings" pitchFamily="2" charset="2"/>
            </a:endParaRPr>
          </a:p>
        </p:txBody>
      </p:sp>
      <p:sp>
        <p:nvSpPr>
          <p:cNvPr id="21508" name="Rectangle 4"/>
          <p:cNvSpPr>
            <a:spLocks noChangeArrowheads="1"/>
          </p:cNvSpPr>
          <p:nvPr/>
        </p:nvSpPr>
        <p:spPr bwMode="auto">
          <a:xfrm>
            <a:off x="3286125" y="4191000"/>
            <a:ext cx="4305300" cy="1708150"/>
          </a:xfrm>
          <a:prstGeom prst="rect">
            <a:avLst/>
          </a:prstGeom>
          <a:noFill/>
          <a:ln w="9525">
            <a:noFill/>
            <a:miter lim="800000"/>
            <a:headEnd/>
            <a:tailEnd/>
          </a:ln>
        </p:spPr>
        <p:txBody>
          <a:bodyPr wrap="none">
            <a:spAutoFit/>
          </a:bodyPr>
          <a:lstStyle/>
          <a:p>
            <a:r>
              <a:rPr lang="en-GB" sz="10600">
                <a:solidFill>
                  <a:srgbClr val="009900"/>
                </a:solidFill>
                <a:latin typeface="Times New Roman" pitchFamily="18" charset="0"/>
                <a:sym typeface="Wingdings" pitchFamily="2" charset="2"/>
              </a:rPr>
              <a:t></a:t>
            </a:r>
            <a:r>
              <a:rPr lang="en-GB" sz="8800">
                <a:latin typeface="Times New Roman" pitchFamily="18" charset="0"/>
                <a:sym typeface="Wingdings" pitchFamily="2" charset="2"/>
              </a:rPr>
              <a:t>  </a:t>
            </a:r>
            <a:r>
              <a:rPr lang="en-GB" sz="10600">
                <a:solidFill>
                  <a:srgbClr val="FF0000"/>
                </a:solidFill>
                <a:latin typeface="Times New Roman" pitchFamily="18" charset="0"/>
                <a:sym typeface="Wingdings" pitchFamily="2" charset="2"/>
              </a:rPr>
              <a:t></a:t>
            </a:r>
            <a:r>
              <a:rPr lang="en-GB" sz="8800">
                <a:latin typeface="Times New Roman" pitchFamily="18" charset="0"/>
                <a:sym typeface="Wingdings" pitchFamily="2" charset="2"/>
              </a:rPr>
              <a:t>   </a:t>
            </a:r>
            <a:r>
              <a:rPr lang="en-GB" sz="10600">
                <a:solidFill>
                  <a:srgbClr val="FF0000"/>
                </a:solidFill>
                <a:latin typeface="Times New Roman" pitchFamily="18" charset="0"/>
                <a:sym typeface="Wingdings" pitchFamily="2" charset="2"/>
              </a:rPr>
              <a:t></a:t>
            </a:r>
          </a:p>
        </p:txBody>
      </p:sp>
      <p:sp>
        <p:nvSpPr>
          <p:cNvPr id="21509" name="Text Box 5"/>
          <p:cNvSpPr txBox="1">
            <a:spLocks noChangeArrowheads="1"/>
          </p:cNvSpPr>
          <p:nvPr/>
        </p:nvSpPr>
        <p:spPr bwMode="auto">
          <a:xfrm rot="19822765">
            <a:off x="7362091" y="2202434"/>
            <a:ext cx="677863" cy="396875"/>
          </a:xfrm>
          <a:prstGeom prst="rect">
            <a:avLst/>
          </a:prstGeom>
          <a:noFill/>
          <a:ln w="9525">
            <a:noFill/>
            <a:miter lim="800000"/>
            <a:headEnd/>
            <a:tailEnd/>
          </a:ln>
        </p:spPr>
        <p:txBody>
          <a:bodyPr wrap="none">
            <a:spAutoFit/>
          </a:bodyPr>
          <a:lstStyle/>
          <a:p>
            <a:r>
              <a:rPr lang="en-GB" sz="2000" i="1" dirty="0">
                <a:solidFill>
                  <a:srgbClr val="FF9900"/>
                </a:solidFill>
                <a:latin typeface="Times New Roman" pitchFamily="18" charset="0"/>
              </a:rPr>
              <a:t>ouch</a:t>
            </a:r>
          </a:p>
        </p:txBody>
      </p:sp>
      <p:sp>
        <p:nvSpPr>
          <p:cNvPr id="21510" name="Text Box 6"/>
          <p:cNvSpPr txBox="1">
            <a:spLocks noChangeArrowheads="1"/>
          </p:cNvSpPr>
          <p:nvPr/>
        </p:nvSpPr>
        <p:spPr bwMode="auto">
          <a:xfrm rot="19822765">
            <a:off x="5568542" y="2562474"/>
            <a:ext cx="677863" cy="396875"/>
          </a:xfrm>
          <a:prstGeom prst="rect">
            <a:avLst/>
          </a:prstGeom>
          <a:noFill/>
          <a:ln w="9525">
            <a:noFill/>
            <a:miter lim="800000"/>
            <a:headEnd/>
            <a:tailEnd/>
          </a:ln>
        </p:spPr>
        <p:txBody>
          <a:bodyPr wrap="none">
            <a:spAutoFit/>
          </a:bodyPr>
          <a:lstStyle/>
          <a:p>
            <a:r>
              <a:rPr lang="en-GB" sz="2000" i="1" dirty="0">
                <a:solidFill>
                  <a:srgbClr val="FF9900"/>
                </a:solidFill>
                <a:latin typeface="Times New Roman" pitchFamily="18" charset="0"/>
              </a:rPr>
              <a:t>ouch</a:t>
            </a:r>
          </a:p>
        </p:txBody>
      </p:sp>
      <p:sp>
        <p:nvSpPr>
          <p:cNvPr id="21511" name="Text Box 7"/>
          <p:cNvSpPr txBox="1">
            <a:spLocks noChangeArrowheads="1"/>
          </p:cNvSpPr>
          <p:nvPr/>
        </p:nvSpPr>
        <p:spPr bwMode="auto">
          <a:xfrm rot="19822765">
            <a:off x="7368742" y="2922514"/>
            <a:ext cx="677863" cy="396875"/>
          </a:xfrm>
          <a:prstGeom prst="rect">
            <a:avLst/>
          </a:prstGeom>
          <a:noFill/>
          <a:ln w="9525">
            <a:noFill/>
            <a:miter lim="800000"/>
            <a:headEnd/>
            <a:tailEnd/>
          </a:ln>
        </p:spPr>
        <p:txBody>
          <a:bodyPr wrap="none">
            <a:spAutoFit/>
          </a:bodyPr>
          <a:lstStyle/>
          <a:p>
            <a:r>
              <a:rPr lang="en-GB" sz="2000" i="1" dirty="0">
                <a:solidFill>
                  <a:srgbClr val="FF9900"/>
                </a:solidFill>
                <a:latin typeface="Times New Roman" pitchFamily="18" charset="0"/>
              </a:rPr>
              <a:t>ouch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Bottom-Up Heap Construction</a:t>
            </a:r>
          </a:p>
        </p:txBody>
      </p:sp>
      <p:sp>
        <p:nvSpPr>
          <p:cNvPr id="5" name="Content Placeholder 4"/>
          <p:cNvSpPr>
            <a:spLocks noGrp="1"/>
          </p:cNvSpPr>
          <p:nvPr>
            <p:ph idx="1"/>
          </p:nvPr>
        </p:nvSpPr>
        <p:spPr/>
        <p:txBody>
          <a:bodyPr>
            <a:normAutofit lnSpcReduction="10000"/>
          </a:bodyPr>
          <a:lstStyle/>
          <a:p>
            <a:r>
              <a:rPr lang="en-IE" dirty="0"/>
              <a:t>Instead of inserting elements into a heap one-by-one, it is possible to build a heap in a bottom-up way, if we want to create a heap that stores many items.</a:t>
            </a:r>
          </a:p>
          <a:p>
            <a:endParaRPr lang="en-IE" dirty="0"/>
          </a:p>
          <a:p>
            <a:r>
              <a:rPr lang="en-IE" dirty="0"/>
              <a:t>Again, this is because we can already find the shape that the heap will have, if we know the number of items to store.</a:t>
            </a:r>
          </a:p>
          <a:p>
            <a:endParaRPr lang="en-IE" dirty="0"/>
          </a:p>
          <a:p>
            <a:r>
              <a:rPr lang="en-IE" dirty="0"/>
              <a:t>The idea is that we can join two heaps by adding a root node that has the two heaps’ root nodes as its children, then </a:t>
            </a:r>
            <a:r>
              <a:rPr lang="en-IE" dirty="0" err="1"/>
              <a:t>downheap</a:t>
            </a:r>
            <a:r>
              <a:rPr lang="en-IE" dirty="0"/>
              <a:t>.</a:t>
            </a:r>
          </a:p>
          <a:p>
            <a:endParaRPr lang="en-IE" dirty="0"/>
          </a:p>
          <a:p>
            <a:r>
              <a:rPr lang="en-IE" dirty="0"/>
              <a:t>Let’s look at an example</a:t>
            </a:r>
            <a:r>
              <a:rPr lang="is-IS" dirty="0"/>
              <a:t>...</a:t>
            </a:r>
            <a:endParaRPr lang="en-IE" dirty="0"/>
          </a:p>
        </p:txBody>
      </p:sp>
    </p:spTree>
    <p:extLst>
      <p:ext uri="{BB962C8B-B14F-4D97-AF65-F5344CB8AC3E}">
        <p14:creationId xmlns:p14="http://schemas.microsoft.com/office/powerpoint/2010/main" val="168339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Difference between a Queue and a Priority Queue</a:t>
            </a:r>
          </a:p>
        </p:txBody>
      </p:sp>
      <p:sp>
        <p:nvSpPr>
          <p:cNvPr id="3" name="Content Placeholder 2"/>
          <p:cNvSpPr>
            <a:spLocks noGrp="1"/>
          </p:cNvSpPr>
          <p:nvPr>
            <p:ph idx="1"/>
          </p:nvPr>
        </p:nvSpPr>
        <p:spPr/>
        <p:txBody>
          <a:bodyPr/>
          <a:lstStyle/>
          <a:p>
            <a:r>
              <a:rPr lang="en-IE" dirty="0"/>
              <a:t>Queues use a First-In-First-Out (FIFO) policy.</a:t>
            </a:r>
          </a:p>
          <a:p>
            <a:pPr lvl="1"/>
            <a:r>
              <a:rPr lang="en-IE" dirty="0"/>
              <a:t>When removing from a queue, </a:t>
            </a:r>
            <a:r>
              <a:rPr lang="en-IE" b="1" dirty="0"/>
              <a:t>only </a:t>
            </a:r>
            <a:r>
              <a:rPr lang="en-IE" dirty="0"/>
              <a:t>the item that has been in the queue </a:t>
            </a:r>
            <a:r>
              <a:rPr lang="en-IE" b="1" dirty="0"/>
              <a:t>the longest </a:t>
            </a:r>
            <a:r>
              <a:rPr lang="en-IE" dirty="0"/>
              <a:t>can be removed.</a:t>
            </a:r>
          </a:p>
          <a:p>
            <a:pPr lvl="1"/>
            <a:r>
              <a:rPr lang="en-IE" dirty="0"/>
              <a:t>Items </a:t>
            </a:r>
            <a:r>
              <a:rPr lang="en-IE" b="1" i="1" dirty="0"/>
              <a:t>cannot</a:t>
            </a:r>
            <a:r>
              <a:rPr lang="en-IE" dirty="0"/>
              <a:t> ‘skip’ the queue by moving ahead of items that were in the queue before them.</a:t>
            </a:r>
          </a:p>
          <a:p>
            <a:pPr lvl="1"/>
            <a:endParaRPr lang="en-IE" dirty="0"/>
          </a:p>
          <a:p>
            <a:r>
              <a:rPr lang="en-IE" dirty="0"/>
              <a:t>Priority Queues use a priority-based policy.</a:t>
            </a:r>
          </a:p>
          <a:p>
            <a:pPr lvl="1"/>
            <a:r>
              <a:rPr lang="en-IE" dirty="0"/>
              <a:t>When removing from the queue, </a:t>
            </a:r>
            <a:r>
              <a:rPr lang="en-IE" b="1" dirty="0"/>
              <a:t>only</a:t>
            </a:r>
            <a:r>
              <a:rPr lang="en-IE" dirty="0"/>
              <a:t> the item that has the </a:t>
            </a:r>
            <a:r>
              <a:rPr lang="en-IE" b="1" dirty="0"/>
              <a:t>highest priority</a:t>
            </a:r>
            <a:r>
              <a:rPr lang="en-IE" dirty="0"/>
              <a:t> can be removed.</a:t>
            </a:r>
          </a:p>
          <a:p>
            <a:pPr lvl="1"/>
            <a:r>
              <a:rPr lang="en-IE" dirty="0"/>
              <a:t>An item with high priority will ‘skip’ lower-priority items that were already in the queue.</a:t>
            </a:r>
          </a:p>
        </p:txBody>
      </p:sp>
    </p:spTree>
    <p:extLst>
      <p:ext uri="{BB962C8B-B14F-4D97-AF65-F5344CB8AC3E}">
        <p14:creationId xmlns:p14="http://schemas.microsoft.com/office/powerpoint/2010/main" val="1750621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IE"/>
              <a:t>Bottom-Up Heap Construction</a:t>
            </a:r>
            <a:endParaRPr lang="en-GB"/>
          </a:p>
        </p:txBody>
      </p:sp>
      <p:sp>
        <p:nvSpPr>
          <p:cNvPr id="16387" name="Rectangle 3"/>
          <p:cNvSpPr>
            <a:spLocks noGrp="1" noChangeArrowheads="1"/>
          </p:cNvSpPr>
          <p:nvPr>
            <p:ph idx="1"/>
          </p:nvPr>
        </p:nvSpPr>
        <p:spPr/>
        <p:txBody>
          <a:bodyPr>
            <a:normAutofit/>
          </a:bodyPr>
          <a:lstStyle/>
          <a:p>
            <a:r>
              <a:rPr lang="en-IE" dirty="0"/>
              <a:t>Illustrate Bottom-Up heap construction by adding the following elements to a heap:</a:t>
            </a:r>
          </a:p>
          <a:p>
            <a:pPr algn="ctr">
              <a:buFont typeface="Wingdings" pitchFamily="2" charset="2"/>
              <a:buNone/>
            </a:pPr>
            <a:r>
              <a:rPr lang="en-US" altLang="en-US" dirty="0"/>
              <a:t>[16,15,4,12,6,7,23,20,25,5,11,27,9,8,14]</a:t>
            </a:r>
            <a:endParaRPr lang="en-IE" dirty="0"/>
          </a:p>
          <a:p>
            <a:r>
              <a:rPr lang="en-IE" dirty="0"/>
              <a:t>Step 1: Construct (n + 1)/2 elementary heaps storing one entry each.</a:t>
            </a:r>
            <a:endParaRPr lang="en-GB" dirty="0"/>
          </a:p>
        </p:txBody>
      </p:sp>
      <p:pic>
        <p:nvPicPr>
          <p:cNvPr id="692228" name="Picture 4"/>
          <p:cNvPicPr>
            <a:picLocks noChangeAspect="1" noChangeArrowheads="1"/>
          </p:cNvPicPr>
          <p:nvPr/>
        </p:nvPicPr>
        <p:blipFill>
          <a:blip r:embed="rId3"/>
          <a:srcRect/>
          <a:stretch>
            <a:fillRect/>
          </a:stretch>
        </p:blipFill>
        <p:spPr bwMode="auto">
          <a:xfrm>
            <a:off x="1943100" y="3527823"/>
            <a:ext cx="5143500" cy="2187178"/>
          </a:xfrm>
          <a:prstGeom prst="rect">
            <a:avLst/>
          </a:prstGeom>
          <a:noFill/>
          <a:ln w="9525">
            <a:noFill/>
            <a:miter lim="800000"/>
            <a:headEnd/>
            <a:tailEnd/>
          </a:ln>
        </p:spPr>
      </p:pic>
    </p:spTree>
    <p:extLst>
      <p:ext uri="{BB962C8B-B14F-4D97-AF65-F5344CB8AC3E}">
        <p14:creationId xmlns:p14="http://schemas.microsoft.com/office/powerpoint/2010/main" val="190021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92228"/>
                                        </p:tgtEl>
                                        <p:attrNameLst>
                                          <p:attrName>style.visibility</p:attrName>
                                        </p:attrNameLst>
                                      </p:cBhvr>
                                      <p:to>
                                        <p:strVal val="visible"/>
                                      </p:to>
                                    </p:set>
                                    <p:animEffect transition="in" filter="dissolve">
                                      <p:cBhvr>
                                        <p:cTn id="7" dur="500"/>
                                        <p:tgtEl>
                                          <p:spTgt spid="69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94274" name="Picture 2"/>
          <p:cNvPicPr>
            <a:picLocks noChangeAspect="1" noChangeArrowheads="1"/>
          </p:cNvPicPr>
          <p:nvPr/>
        </p:nvPicPr>
        <p:blipFill>
          <a:blip r:embed="rId3"/>
          <a:srcRect/>
          <a:stretch>
            <a:fillRect/>
          </a:stretch>
        </p:blipFill>
        <p:spPr bwMode="auto">
          <a:xfrm>
            <a:off x="4587026" y="4933238"/>
            <a:ext cx="3429000" cy="1388269"/>
          </a:xfrm>
          <a:prstGeom prst="rect">
            <a:avLst/>
          </a:prstGeom>
          <a:noFill/>
          <a:ln w="9525">
            <a:noFill/>
            <a:miter lim="800000"/>
            <a:headEnd/>
            <a:tailEnd/>
          </a:ln>
        </p:spPr>
      </p:pic>
      <p:sp>
        <p:nvSpPr>
          <p:cNvPr id="17411" name="Rectangle 3"/>
          <p:cNvSpPr>
            <a:spLocks noGrp="1" noChangeArrowheads="1"/>
          </p:cNvSpPr>
          <p:nvPr>
            <p:ph type="title"/>
          </p:nvPr>
        </p:nvSpPr>
        <p:spPr/>
        <p:txBody>
          <a:bodyPr/>
          <a:lstStyle/>
          <a:p>
            <a:r>
              <a:rPr lang="en-IE"/>
              <a:t>Bottom-Up Heap Construction</a:t>
            </a:r>
            <a:endParaRPr lang="en-GB"/>
          </a:p>
        </p:txBody>
      </p:sp>
      <p:sp>
        <p:nvSpPr>
          <p:cNvPr id="17412" name="Rectangle 4"/>
          <p:cNvSpPr>
            <a:spLocks noGrp="1" noChangeArrowheads="1"/>
          </p:cNvSpPr>
          <p:nvPr>
            <p:ph idx="1"/>
          </p:nvPr>
        </p:nvSpPr>
        <p:spPr/>
        <p:txBody>
          <a:bodyPr>
            <a:normAutofit/>
          </a:bodyPr>
          <a:lstStyle/>
          <a:p>
            <a:r>
              <a:rPr lang="en-IE" dirty="0"/>
              <a:t>Step 2: Construct (n + 1)/4 heaps, each storing 3 entries.</a:t>
            </a:r>
          </a:p>
          <a:p>
            <a:pPr lvl="1"/>
            <a:r>
              <a:rPr lang="en-IE" sz="2400" dirty="0"/>
              <a:t>This is done by joining pairs of elementary heaps and adding a new entry placed at the root.</a:t>
            </a:r>
          </a:p>
          <a:p>
            <a:pPr lvl="1"/>
            <a:endParaRPr lang="en-IE" sz="2400" dirty="0"/>
          </a:p>
          <a:p>
            <a:pPr lvl="1"/>
            <a:r>
              <a:rPr lang="en-IE" sz="2400" dirty="0"/>
              <a:t>A </a:t>
            </a:r>
            <a:r>
              <a:rPr lang="en-IE" sz="2400" dirty="0" err="1"/>
              <a:t>downheap</a:t>
            </a:r>
            <a:r>
              <a:rPr lang="en-IE" sz="2400" dirty="0"/>
              <a:t> operation may be performed on the new root if necessary.</a:t>
            </a:r>
            <a:endParaRPr lang="en-GB" sz="2400" dirty="0"/>
          </a:p>
        </p:txBody>
      </p:sp>
      <p:pic>
        <p:nvPicPr>
          <p:cNvPr id="694277" name="Picture 5"/>
          <p:cNvPicPr>
            <a:picLocks noChangeAspect="1" noChangeArrowheads="1"/>
          </p:cNvPicPr>
          <p:nvPr/>
        </p:nvPicPr>
        <p:blipFill>
          <a:blip r:embed="rId4"/>
          <a:srcRect/>
          <a:stretch>
            <a:fillRect/>
          </a:stretch>
        </p:blipFill>
        <p:spPr bwMode="auto">
          <a:xfrm>
            <a:off x="773002" y="4869160"/>
            <a:ext cx="3143250" cy="1412081"/>
          </a:xfrm>
          <a:prstGeom prst="rect">
            <a:avLst/>
          </a:prstGeom>
          <a:noFill/>
          <a:ln w="9525">
            <a:noFill/>
            <a:miter lim="800000"/>
            <a:headEnd/>
            <a:tailEnd/>
          </a:ln>
        </p:spPr>
      </p:pic>
    </p:spTree>
    <p:extLst>
      <p:ext uri="{BB962C8B-B14F-4D97-AF65-F5344CB8AC3E}">
        <p14:creationId xmlns:p14="http://schemas.microsoft.com/office/powerpoint/2010/main" val="186318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94274"/>
                                        </p:tgtEl>
                                        <p:attrNameLst>
                                          <p:attrName>style.visibility</p:attrName>
                                        </p:attrNameLst>
                                      </p:cBhvr>
                                      <p:to>
                                        <p:strVal val="visible"/>
                                      </p:to>
                                    </p:set>
                                    <p:animEffect transition="in" filter="dissolve">
                                      <p:cBhvr>
                                        <p:cTn id="7" dur="500"/>
                                        <p:tgtEl>
                                          <p:spTgt spid="69427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94277"/>
                                        </p:tgtEl>
                                        <p:attrNameLst>
                                          <p:attrName>style.visibility</p:attrName>
                                        </p:attrNameLst>
                                      </p:cBhvr>
                                      <p:to>
                                        <p:strVal val="visible"/>
                                      </p:to>
                                    </p:set>
                                    <p:animEffect transition="in" filter="dissolve">
                                      <p:cBhvr>
                                        <p:cTn id="12" dur="500"/>
                                        <p:tgtEl>
                                          <p:spTgt spid="694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IE"/>
              <a:t>Bottom-Up Heap Construction</a:t>
            </a:r>
            <a:endParaRPr lang="en-GB"/>
          </a:p>
        </p:txBody>
      </p:sp>
      <p:sp>
        <p:nvSpPr>
          <p:cNvPr id="18435" name="Rectangle 3"/>
          <p:cNvSpPr>
            <a:spLocks noGrp="1" noChangeArrowheads="1"/>
          </p:cNvSpPr>
          <p:nvPr>
            <p:ph idx="1"/>
          </p:nvPr>
        </p:nvSpPr>
        <p:spPr/>
        <p:txBody>
          <a:bodyPr>
            <a:normAutofit/>
          </a:bodyPr>
          <a:lstStyle/>
          <a:p>
            <a:r>
              <a:rPr lang="en-IE" dirty="0"/>
              <a:t>Step 3: Construct (n + 1)/8 heaps, each storing 7 entries.</a:t>
            </a:r>
          </a:p>
          <a:p>
            <a:pPr lvl="1"/>
            <a:r>
              <a:rPr lang="en-IE" sz="2400" dirty="0"/>
              <a:t>This is done by joining pairs of 3-entry heaps and adding a new entry placed at the root.</a:t>
            </a:r>
          </a:p>
          <a:p>
            <a:pPr lvl="1"/>
            <a:endParaRPr lang="en-IE" sz="2400" dirty="0"/>
          </a:p>
          <a:p>
            <a:pPr lvl="1"/>
            <a:r>
              <a:rPr lang="en-IE" sz="2400" dirty="0"/>
              <a:t>A </a:t>
            </a:r>
            <a:r>
              <a:rPr lang="en-IE" sz="2400" dirty="0" err="1"/>
              <a:t>downheap</a:t>
            </a:r>
            <a:r>
              <a:rPr lang="en-IE" sz="2400" dirty="0"/>
              <a:t> operation may be performed on the new root if necessary.</a:t>
            </a:r>
            <a:endParaRPr lang="en-GB" sz="2400" dirty="0"/>
          </a:p>
        </p:txBody>
      </p:sp>
      <p:pic>
        <p:nvPicPr>
          <p:cNvPr id="696324" name="Picture 4"/>
          <p:cNvPicPr>
            <a:picLocks noChangeAspect="1" noChangeArrowheads="1"/>
          </p:cNvPicPr>
          <p:nvPr/>
        </p:nvPicPr>
        <p:blipFill>
          <a:blip r:embed="rId3"/>
          <a:srcRect/>
          <a:stretch>
            <a:fillRect/>
          </a:stretch>
        </p:blipFill>
        <p:spPr bwMode="auto">
          <a:xfrm>
            <a:off x="914400" y="5157192"/>
            <a:ext cx="3143250" cy="1526381"/>
          </a:xfrm>
          <a:prstGeom prst="rect">
            <a:avLst/>
          </a:prstGeom>
          <a:noFill/>
          <a:ln w="9525">
            <a:noFill/>
            <a:miter lim="800000"/>
            <a:headEnd/>
            <a:tailEnd/>
          </a:ln>
        </p:spPr>
      </p:pic>
      <p:pic>
        <p:nvPicPr>
          <p:cNvPr id="18437" name="Picture 5"/>
          <p:cNvPicPr>
            <a:picLocks noChangeAspect="1" noChangeArrowheads="1"/>
          </p:cNvPicPr>
          <p:nvPr/>
        </p:nvPicPr>
        <p:blipFill>
          <a:blip r:embed="rId4"/>
          <a:srcRect/>
          <a:stretch>
            <a:fillRect/>
          </a:stretch>
        </p:blipFill>
        <p:spPr bwMode="auto">
          <a:xfrm>
            <a:off x="4857750" y="5325613"/>
            <a:ext cx="3028950" cy="1385888"/>
          </a:xfrm>
          <a:prstGeom prst="rect">
            <a:avLst/>
          </a:prstGeom>
          <a:noFill/>
          <a:ln w="9525">
            <a:noFill/>
            <a:miter lim="800000"/>
            <a:headEnd/>
            <a:tailEnd/>
          </a:ln>
        </p:spPr>
      </p:pic>
    </p:spTree>
    <p:extLst>
      <p:ext uri="{BB962C8B-B14F-4D97-AF65-F5344CB8AC3E}">
        <p14:creationId xmlns:p14="http://schemas.microsoft.com/office/powerpoint/2010/main" val="31298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96324"/>
                                        </p:tgtEl>
                                        <p:attrNameLst>
                                          <p:attrName>style.visibility</p:attrName>
                                        </p:attrNameLst>
                                      </p:cBhvr>
                                      <p:to>
                                        <p:strVal val="visible"/>
                                      </p:to>
                                    </p:set>
                                    <p:animEffect transition="in" filter="dissolve">
                                      <p:cBhvr>
                                        <p:cTn id="7" dur="500"/>
                                        <p:tgtEl>
                                          <p:spTgt spid="69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IE"/>
              <a:t>Bottom-Up Heap Construction</a:t>
            </a:r>
            <a:endParaRPr lang="en-GB"/>
          </a:p>
        </p:txBody>
      </p:sp>
      <p:sp>
        <p:nvSpPr>
          <p:cNvPr id="19459" name="Rectangle 3"/>
          <p:cNvSpPr>
            <a:spLocks noGrp="1" noChangeArrowheads="1"/>
          </p:cNvSpPr>
          <p:nvPr>
            <p:ph idx="1"/>
          </p:nvPr>
        </p:nvSpPr>
        <p:spPr>
          <a:xfrm>
            <a:off x="457200" y="1808820"/>
            <a:ext cx="8229600" cy="5049180"/>
          </a:xfrm>
        </p:spPr>
        <p:txBody>
          <a:bodyPr>
            <a:normAutofit/>
          </a:bodyPr>
          <a:lstStyle/>
          <a:p>
            <a:r>
              <a:rPr lang="en-IE" dirty="0"/>
              <a:t>Final Step: Construct (n + 1)/16 heaps, each storing 15 entries.</a:t>
            </a:r>
          </a:p>
          <a:p>
            <a:pPr lvl="1"/>
            <a:r>
              <a:rPr lang="en-IE" sz="2400" dirty="0"/>
              <a:t>This is done by joining pairs of 7-entry heaps and adding a new entry placed at the root.</a:t>
            </a:r>
          </a:p>
          <a:p>
            <a:pPr lvl="1"/>
            <a:endParaRPr lang="en-IE" sz="2400" dirty="0"/>
          </a:p>
          <a:p>
            <a:pPr lvl="1"/>
            <a:r>
              <a:rPr lang="en-IE" sz="2400" dirty="0"/>
              <a:t>A </a:t>
            </a:r>
            <a:r>
              <a:rPr lang="en-IE" sz="2400" dirty="0" err="1"/>
              <a:t>downheap</a:t>
            </a:r>
            <a:r>
              <a:rPr lang="en-IE" sz="2400" dirty="0"/>
              <a:t> operation may be performed on the new root if necessary.</a:t>
            </a:r>
            <a:endParaRPr lang="en-GB" sz="2400" dirty="0"/>
          </a:p>
        </p:txBody>
      </p:sp>
      <p:pic>
        <p:nvPicPr>
          <p:cNvPr id="19460" name="Picture 4"/>
          <p:cNvPicPr>
            <a:picLocks noChangeAspect="1" noChangeArrowheads="1"/>
          </p:cNvPicPr>
          <p:nvPr/>
        </p:nvPicPr>
        <p:blipFill>
          <a:blip r:embed="rId3"/>
          <a:srcRect/>
          <a:stretch>
            <a:fillRect/>
          </a:stretch>
        </p:blipFill>
        <p:spPr bwMode="auto">
          <a:xfrm>
            <a:off x="683568" y="5300357"/>
            <a:ext cx="3217069" cy="1533525"/>
          </a:xfrm>
          <a:prstGeom prst="rect">
            <a:avLst/>
          </a:prstGeom>
          <a:noFill/>
          <a:ln w="9525">
            <a:noFill/>
            <a:miter lim="800000"/>
            <a:headEnd/>
            <a:tailEnd/>
          </a:ln>
        </p:spPr>
      </p:pic>
      <p:pic>
        <p:nvPicPr>
          <p:cNvPr id="698373" name="Picture 5"/>
          <p:cNvPicPr>
            <a:picLocks noChangeAspect="1" noChangeArrowheads="1"/>
          </p:cNvPicPr>
          <p:nvPr/>
        </p:nvPicPr>
        <p:blipFill>
          <a:blip r:embed="rId4"/>
          <a:srcRect b="18462"/>
          <a:stretch>
            <a:fillRect/>
          </a:stretch>
        </p:blipFill>
        <p:spPr bwMode="auto">
          <a:xfrm>
            <a:off x="4746501" y="5233682"/>
            <a:ext cx="3094434" cy="1600200"/>
          </a:xfrm>
          <a:prstGeom prst="rect">
            <a:avLst/>
          </a:prstGeom>
          <a:noFill/>
          <a:ln w="9525">
            <a:noFill/>
            <a:miter lim="800000"/>
            <a:headEnd/>
            <a:tailEnd/>
          </a:ln>
        </p:spPr>
      </p:pic>
    </p:spTree>
    <p:extLst>
      <p:ext uri="{BB962C8B-B14F-4D97-AF65-F5344CB8AC3E}">
        <p14:creationId xmlns:p14="http://schemas.microsoft.com/office/powerpoint/2010/main" val="157640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98373"/>
                                        </p:tgtEl>
                                        <p:attrNameLst>
                                          <p:attrName>style.visibility</p:attrName>
                                        </p:attrNameLst>
                                      </p:cBhvr>
                                      <p:to>
                                        <p:strVal val="visible"/>
                                      </p:to>
                                    </p:set>
                                    <p:animEffect transition="in" filter="dissolve">
                                      <p:cBhvr>
                                        <p:cTn id="7" dur="500"/>
                                        <p:tgtEl>
                                          <p:spTgt spid="698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Summary</a:t>
            </a:r>
          </a:p>
        </p:txBody>
      </p:sp>
      <p:sp>
        <p:nvSpPr>
          <p:cNvPr id="3" name="Content Placeholder 2"/>
          <p:cNvSpPr>
            <a:spLocks noGrp="1"/>
          </p:cNvSpPr>
          <p:nvPr>
            <p:ph idx="1"/>
          </p:nvPr>
        </p:nvSpPr>
        <p:spPr/>
        <p:txBody>
          <a:bodyPr>
            <a:normAutofit fontScale="92500" lnSpcReduction="10000"/>
          </a:bodyPr>
          <a:lstStyle/>
          <a:p>
            <a:r>
              <a:rPr lang="en-IE" dirty="0"/>
              <a:t>A </a:t>
            </a:r>
            <a:r>
              <a:rPr lang="en-IE" b="1" dirty="0"/>
              <a:t>priority queue</a:t>
            </a:r>
            <a:r>
              <a:rPr lang="en-IE" dirty="0"/>
              <a:t> is an ADT for storing prioritised elements.</a:t>
            </a:r>
          </a:p>
          <a:p>
            <a:endParaRPr lang="en-IE" dirty="0"/>
          </a:p>
          <a:p>
            <a:r>
              <a:rPr lang="en-IE" dirty="0"/>
              <a:t>A </a:t>
            </a:r>
            <a:r>
              <a:rPr lang="en-IE" b="1" dirty="0"/>
              <a:t>heap</a:t>
            </a:r>
            <a:r>
              <a:rPr lang="en-IE" dirty="0"/>
              <a:t> is an ADT that can be used to implement a priority queue.</a:t>
            </a:r>
          </a:p>
          <a:p>
            <a:pPr lvl="1"/>
            <a:r>
              <a:rPr lang="en-IE" dirty="0"/>
              <a:t>Elements can be added at any time.</a:t>
            </a:r>
          </a:p>
          <a:p>
            <a:pPr lvl="1"/>
            <a:r>
              <a:rPr lang="en-IE" dirty="0"/>
              <a:t>Only the element with the highest priority (lowest key) can be removed.</a:t>
            </a:r>
          </a:p>
          <a:p>
            <a:pPr lvl="1"/>
            <a:endParaRPr lang="en-IE" dirty="0"/>
          </a:p>
          <a:p>
            <a:pPr lvl="1"/>
            <a:r>
              <a:rPr lang="en-IE" dirty="0"/>
              <a:t>Insert: add to the end of the heap, and </a:t>
            </a:r>
            <a:r>
              <a:rPr lang="en-IE" dirty="0" err="1"/>
              <a:t>upheap</a:t>
            </a:r>
            <a:r>
              <a:rPr lang="en-IE" dirty="0"/>
              <a:t>.</a:t>
            </a:r>
          </a:p>
          <a:p>
            <a:pPr lvl="1"/>
            <a:r>
              <a:rPr lang="en-IE" dirty="0"/>
              <a:t>Remove: Swap the last element to be the root, then </a:t>
            </a:r>
            <a:r>
              <a:rPr lang="en-IE" dirty="0" err="1"/>
              <a:t>downheap</a:t>
            </a:r>
            <a:r>
              <a:rPr lang="en-IE" dirty="0"/>
              <a:t>. Return the old root element.</a:t>
            </a:r>
          </a:p>
          <a:p>
            <a:pPr lvl="1"/>
            <a:endParaRPr lang="en-IE" dirty="0"/>
          </a:p>
          <a:p>
            <a:r>
              <a:rPr lang="en-IE" dirty="0"/>
              <a:t>A heap can be implemented as a </a:t>
            </a:r>
            <a:r>
              <a:rPr lang="en-IE" b="1" dirty="0"/>
              <a:t>complete binary tree</a:t>
            </a:r>
            <a:r>
              <a:rPr lang="en-IE" dirty="0"/>
              <a:t>, which can be developed very efficiently using an array-based list.</a:t>
            </a:r>
          </a:p>
        </p:txBody>
      </p:sp>
    </p:spTree>
    <p:extLst>
      <p:ext uri="{BB962C8B-B14F-4D97-AF65-F5344CB8AC3E}">
        <p14:creationId xmlns:p14="http://schemas.microsoft.com/office/powerpoint/2010/main" val="70159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Priority Queues: Funct. Spec.</a:t>
            </a:r>
          </a:p>
        </p:txBody>
      </p:sp>
      <p:sp>
        <p:nvSpPr>
          <p:cNvPr id="18435" name="Rectangle 3"/>
          <p:cNvSpPr>
            <a:spLocks noGrp="1" noChangeArrowheads="1"/>
          </p:cNvSpPr>
          <p:nvPr>
            <p:ph idx="1"/>
          </p:nvPr>
        </p:nvSpPr>
        <p:spPr/>
        <p:txBody>
          <a:bodyPr>
            <a:normAutofit/>
          </a:bodyPr>
          <a:lstStyle/>
          <a:p>
            <a:pPr>
              <a:lnSpc>
                <a:spcPct val="90000"/>
              </a:lnSpc>
            </a:pPr>
            <a:r>
              <a:rPr lang="en-IE" sz="2000" dirty="0"/>
              <a:t>Priority Queues work with two objects:</a:t>
            </a:r>
          </a:p>
          <a:p>
            <a:pPr lvl="1">
              <a:lnSpc>
                <a:spcPct val="90000"/>
              </a:lnSpc>
            </a:pPr>
            <a:r>
              <a:rPr lang="en-IE" sz="1800" dirty="0"/>
              <a:t>A data object (the element)</a:t>
            </a:r>
          </a:p>
          <a:p>
            <a:pPr lvl="1">
              <a:lnSpc>
                <a:spcPct val="90000"/>
              </a:lnSpc>
            </a:pPr>
            <a:r>
              <a:rPr lang="en-IE" sz="1800" dirty="0"/>
              <a:t>A key object (the priority): low numbers mean high priority.</a:t>
            </a:r>
          </a:p>
          <a:p>
            <a:pPr lvl="1">
              <a:lnSpc>
                <a:spcPct val="90000"/>
              </a:lnSpc>
            </a:pPr>
            <a:endParaRPr lang="en-IE" sz="1600" dirty="0"/>
          </a:p>
          <a:p>
            <a:pPr>
              <a:lnSpc>
                <a:spcPct val="90000"/>
              </a:lnSpc>
            </a:pPr>
            <a:r>
              <a:rPr lang="en-IE" sz="2000" dirty="0"/>
              <a:t>Core Operations (priority queue named P):</a:t>
            </a:r>
          </a:p>
          <a:p>
            <a:pPr lvl="1"/>
            <a:r>
              <a:rPr lang="en-US" sz="1800" dirty="0">
                <a:latin typeface="Courier" charset="0"/>
                <a:ea typeface="Courier" charset="0"/>
                <a:cs typeface="Courier" charset="0"/>
              </a:rPr>
              <a:t>insert(p, e)</a:t>
            </a:r>
            <a:r>
              <a:rPr lang="en-US" sz="1800" dirty="0"/>
              <a:t>	Insert a new element e with priority p into P</a:t>
            </a:r>
          </a:p>
          <a:p>
            <a:pPr lvl="1"/>
            <a:r>
              <a:rPr lang="en-US" sz="1800" dirty="0">
                <a:latin typeface="Courier" charset="0"/>
                <a:ea typeface="Courier" charset="0"/>
                <a:cs typeface="Courier" charset="0"/>
              </a:rPr>
              <a:t>min()</a:t>
            </a:r>
            <a:r>
              <a:rPr lang="en-US" sz="1800" dirty="0"/>
              <a:t>		Return (but don’t remove) an element of P	 			with highest priority; error occurs if P is empty.</a:t>
            </a:r>
            <a:endParaRPr lang="en-US" sz="1100" dirty="0"/>
          </a:p>
          <a:p>
            <a:pPr lvl="1"/>
            <a:r>
              <a:rPr lang="en-US" sz="1800" dirty="0">
                <a:latin typeface="Courier" charset="0"/>
                <a:ea typeface="Courier" charset="0"/>
                <a:cs typeface="Courier" charset="0"/>
              </a:rPr>
              <a:t>remove()</a:t>
            </a:r>
            <a:r>
              <a:rPr lang="en-US" sz="1800" dirty="0"/>
              <a:t>		Remove from P and return an element with the</a:t>
            </a:r>
            <a:br>
              <a:rPr lang="en-US" sz="1800" dirty="0"/>
            </a:br>
            <a:r>
              <a:rPr lang="en-US" sz="1800" dirty="0"/>
              <a:t>			highest priority; an error occurs if P is empty.</a:t>
            </a:r>
          </a:p>
          <a:p>
            <a:pPr lvl="1">
              <a:lnSpc>
                <a:spcPct val="90000"/>
              </a:lnSpc>
            </a:pPr>
            <a:endParaRPr lang="en-US" sz="1600" dirty="0"/>
          </a:p>
          <a:p>
            <a:pPr>
              <a:lnSpc>
                <a:spcPct val="90000"/>
              </a:lnSpc>
            </a:pPr>
            <a:r>
              <a:rPr lang="en-US" sz="2000" dirty="0"/>
              <a:t>Support Operations:</a:t>
            </a:r>
          </a:p>
          <a:p>
            <a:pPr lvl="1">
              <a:lnSpc>
                <a:spcPct val="90000"/>
              </a:lnSpc>
            </a:pPr>
            <a:r>
              <a:rPr lang="en-US" sz="1800" dirty="0" err="1">
                <a:latin typeface="Courier" charset="0"/>
                <a:ea typeface="Courier" charset="0"/>
                <a:cs typeface="Courier" charset="0"/>
              </a:rPr>
              <a:t>isEmpty</a:t>
            </a:r>
            <a:r>
              <a:rPr lang="en-US" sz="1800" dirty="0">
                <a:latin typeface="Courier" charset="0"/>
                <a:ea typeface="Courier" charset="0"/>
                <a:cs typeface="Courier" charset="0"/>
              </a:rPr>
              <a:t>()</a:t>
            </a:r>
            <a:r>
              <a:rPr lang="en-US" sz="1800" dirty="0"/>
              <a:t>		Returns true if the priority queue is empty, or false 			otherwise.</a:t>
            </a:r>
          </a:p>
          <a:p>
            <a:pPr lvl="1">
              <a:lnSpc>
                <a:spcPct val="90000"/>
              </a:lnSpc>
            </a:pPr>
            <a:r>
              <a:rPr lang="en-US" sz="1800" dirty="0">
                <a:latin typeface="Courier" charset="0"/>
                <a:ea typeface="Courier" charset="0"/>
                <a:cs typeface="Courier" charset="0"/>
              </a:rPr>
              <a:t>size()</a:t>
            </a:r>
            <a:r>
              <a:rPr lang="en-US" sz="1800" dirty="0"/>
              <a:t>		Returns the number of elements in the priority 			queue.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IE"/>
              <a:t>Priority Queue: Java Interfaces</a:t>
            </a:r>
            <a:endParaRPr lang="en-GB"/>
          </a:p>
        </p:txBody>
      </p:sp>
      <p:sp>
        <p:nvSpPr>
          <p:cNvPr id="19459" name="Rectangle 3"/>
          <p:cNvSpPr>
            <a:spLocks noGrp="1" noChangeArrowheads="1"/>
          </p:cNvSpPr>
          <p:nvPr>
            <p:ph idx="1"/>
          </p:nvPr>
        </p:nvSpPr>
        <p:spPr>
          <a:xfrm>
            <a:off x="457200" y="1600200"/>
            <a:ext cx="8229600" cy="2548880"/>
          </a:xfrm>
        </p:spPr>
        <p:txBody>
          <a:bodyPr/>
          <a:lstStyle/>
          <a:p>
            <a:pPr>
              <a:buNone/>
            </a:pPr>
            <a:r>
              <a:rPr lang="en-IE" sz="1600" dirty="0">
                <a:latin typeface="Courier New" pitchFamily="49" charset="0"/>
              </a:rPr>
              <a:t>public interface </a:t>
            </a:r>
            <a:r>
              <a:rPr lang="en-IE" sz="1600" dirty="0" err="1">
                <a:latin typeface="Courier New" pitchFamily="49" charset="0"/>
              </a:rPr>
              <a:t>IPriorityQ</a:t>
            </a:r>
            <a:r>
              <a:rPr lang="en-IE" sz="1600" dirty="0" err="1">
                <a:latin typeface="Courier New" charset="0"/>
                <a:ea typeface="Courier New" charset="0"/>
                <a:cs typeface="Courier New" charset="0"/>
              </a:rPr>
              <a:t>ueue</a:t>
            </a:r>
            <a:r>
              <a:rPr lang="en-IE" sz="1600" dirty="0">
                <a:latin typeface="Courier New" charset="0"/>
                <a:ea typeface="Courier New" charset="0"/>
                <a:cs typeface="Courier New" charset="0"/>
              </a:rPr>
              <a:t>&lt;K extends Comparable&lt;K&gt;, V&gt;</a:t>
            </a:r>
          </a:p>
          <a:p>
            <a:pPr eaLnBrk="1" hangingPunct="1">
              <a:buFont typeface="Wingdings" pitchFamily="2" charset="2"/>
              <a:buNone/>
            </a:pPr>
            <a:r>
              <a:rPr lang="en-IE" sz="1600" dirty="0">
                <a:latin typeface="Courier New" pitchFamily="49" charset="0"/>
              </a:rPr>
              <a:t> {</a:t>
            </a:r>
          </a:p>
          <a:p>
            <a:pPr eaLnBrk="1" hangingPunct="1">
              <a:buFont typeface="Wingdings" pitchFamily="2" charset="2"/>
              <a:buNone/>
            </a:pPr>
            <a:r>
              <a:rPr lang="en-IE" sz="1600" dirty="0">
                <a:latin typeface="Courier New" pitchFamily="49" charset="0"/>
              </a:rPr>
              <a:t>    public </a:t>
            </a:r>
            <a:r>
              <a:rPr lang="en-IE" sz="1600" dirty="0" err="1">
                <a:latin typeface="Courier New" pitchFamily="49" charset="0"/>
              </a:rPr>
              <a:t>int</a:t>
            </a:r>
            <a:r>
              <a:rPr lang="en-IE" sz="1600" dirty="0">
                <a:latin typeface="Courier New" pitchFamily="49" charset="0"/>
              </a:rPr>
              <a:t> size();</a:t>
            </a:r>
          </a:p>
          <a:p>
            <a:pPr eaLnBrk="1" hangingPunct="1">
              <a:buFont typeface="Wingdings" pitchFamily="2" charset="2"/>
              <a:buNone/>
            </a:pPr>
            <a:r>
              <a:rPr lang="en-IE" sz="1600" dirty="0">
                <a:latin typeface="Courier New" pitchFamily="49" charset="0"/>
              </a:rPr>
              <a:t>    public </a:t>
            </a:r>
            <a:r>
              <a:rPr lang="en-IE" sz="1600" dirty="0" err="1">
                <a:latin typeface="Courier New" pitchFamily="49" charset="0"/>
              </a:rPr>
              <a:t>boolean</a:t>
            </a:r>
            <a:r>
              <a:rPr lang="en-IE" sz="1600" dirty="0">
                <a:latin typeface="Courier New" pitchFamily="49" charset="0"/>
              </a:rPr>
              <a:t> </a:t>
            </a:r>
            <a:r>
              <a:rPr lang="en-IE" sz="1600" dirty="0" err="1">
                <a:latin typeface="Courier New" pitchFamily="49" charset="0"/>
              </a:rPr>
              <a:t>isEmpty</a:t>
            </a:r>
            <a:r>
              <a:rPr lang="en-IE" sz="1600" dirty="0">
                <a:latin typeface="Courier New" pitchFamily="49" charset="0"/>
              </a:rPr>
              <a:t>();</a:t>
            </a:r>
          </a:p>
          <a:p>
            <a:pPr eaLnBrk="1" hangingPunct="1">
              <a:buFont typeface="Wingdings" pitchFamily="2" charset="2"/>
              <a:buNone/>
            </a:pPr>
            <a:r>
              <a:rPr lang="en-IE" sz="1600" dirty="0">
                <a:latin typeface="Courier New" pitchFamily="49" charset="0"/>
              </a:rPr>
              <a:t>    public void insert(K priority, V value);</a:t>
            </a:r>
          </a:p>
          <a:p>
            <a:pPr eaLnBrk="1" hangingPunct="1">
              <a:buFont typeface="Wingdings" pitchFamily="2" charset="2"/>
              <a:buNone/>
            </a:pPr>
            <a:r>
              <a:rPr lang="en-IE" sz="1600" dirty="0">
                <a:latin typeface="Courier New" pitchFamily="49" charset="0"/>
              </a:rPr>
              <a:t>    public V min();</a:t>
            </a:r>
          </a:p>
          <a:p>
            <a:pPr eaLnBrk="1" hangingPunct="1">
              <a:buFont typeface="Wingdings" pitchFamily="2" charset="2"/>
              <a:buNone/>
            </a:pPr>
            <a:r>
              <a:rPr lang="en-IE" sz="1600" dirty="0">
                <a:latin typeface="Courier New" pitchFamily="49" charset="0"/>
              </a:rPr>
              <a:t>    public V remove();</a:t>
            </a:r>
          </a:p>
          <a:p>
            <a:pPr eaLnBrk="1" hangingPunct="1">
              <a:buFont typeface="Wingdings" pitchFamily="2" charset="2"/>
              <a:buNone/>
            </a:pPr>
            <a:r>
              <a:rPr lang="en-IE" sz="1600" dirty="0">
                <a:latin typeface="Courier New" pitchFamily="49" charset="0"/>
              </a:rPr>
              <a:t>}</a:t>
            </a:r>
          </a:p>
          <a:p>
            <a:pPr eaLnBrk="1" hangingPunct="1">
              <a:buFont typeface="Wingdings" pitchFamily="2" charset="2"/>
              <a:buNone/>
            </a:pPr>
            <a:endParaRPr lang="en-IE" sz="1600" dirty="0">
              <a:latin typeface="Courier New" pitchFamily="49" charset="0"/>
            </a:endParaRPr>
          </a:p>
        </p:txBody>
      </p:sp>
      <p:sp>
        <p:nvSpPr>
          <p:cNvPr id="2" name="TextBox 1"/>
          <p:cNvSpPr txBox="1"/>
          <p:nvPr/>
        </p:nvSpPr>
        <p:spPr>
          <a:xfrm>
            <a:off x="683568" y="4050531"/>
            <a:ext cx="8316416" cy="369332"/>
          </a:xfrm>
          <a:prstGeom prst="rect">
            <a:avLst/>
          </a:prstGeom>
          <a:noFill/>
        </p:spPr>
        <p:txBody>
          <a:bodyPr wrap="square" rtlCol="0">
            <a:spAutoFit/>
          </a:bodyPr>
          <a:lstStyle/>
          <a:p>
            <a:endParaRPr lang="en-IE" dirty="0"/>
          </a:p>
        </p:txBody>
      </p:sp>
      <p:sp>
        <p:nvSpPr>
          <p:cNvPr id="3" name="Rectangle 2"/>
          <p:cNvSpPr/>
          <p:nvPr/>
        </p:nvSpPr>
        <p:spPr>
          <a:xfrm>
            <a:off x="2915816" y="3861048"/>
            <a:ext cx="4680520" cy="2520280"/>
          </a:xfrm>
          <a:prstGeom prst="rect">
            <a:avLst/>
          </a:prstGeom>
          <a:ln w="26424"/>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means that the generic type K must be a type that implements the Comparable interface.</a:t>
            </a:r>
          </a:p>
          <a:p>
            <a:pPr algn="ctr"/>
            <a:endParaRPr lang="en-US" dirty="0"/>
          </a:p>
          <a:p>
            <a:pPr algn="ctr"/>
            <a:r>
              <a:rPr lang="en-US" dirty="0"/>
              <a:t>If we can’t compare the keys, we can’t tell which has the highest priority.</a:t>
            </a:r>
          </a:p>
        </p:txBody>
      </p:sp>
      <p:cxnSp>
        <p:nvCxnSpPr>
          <p:cNvPr id="5" name="Straight Arrow Connector 4"/>
          <p:cNvCxnSpPr/>
          <p:nvPr/>
        </p:nvCxnSpPr>
        <p:spPr>
          <a:xfrm flipH="1" flipV="1">
            <a:off x="5148064" y="1916832"/>
            <a:ext cx="504056" cy="1944216"/>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6" name="Frame 5"/>
          <p:cNvSpPr/>
          <p:nvPr/>
        </p:nvSpPr>
        <p:spPr>
          <a:xfrm>
            <a:off x="4231272" y="1600200"/>
            <a:ext cx="3096344" cy="388640"/>
          </a:xfrm>
          <a:prstGeom prst="fram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Priority Queue Implementation Strategies</a:t>
            </a:r>
          </a:p>
        </p:txBody>
      </p:sp>
      <p:sp>
        <p:nvSpPr>
          <p:cNvPr id="3" name="Content Placeholder 2"/>
          <p:cNvSpPr>
            <a:spLocks noGrp="1"/>
          </p:cNvSpPr>
          <p:nvPr>
            <p:ph idx="1"/>
          </p:nvPr>
        </p:nvSpPr>
        <p:spPr/>
        <p:txBody>
          <a:bodyPr>
            <a:normAutofit/>
          </a:bodyPr>
          <a:lstStyle/>
          <a:p>
            <a:r>
              <a:rPr lang="en-IE" sz="2000" dirty="0"/>
              <a:t>Unsorted List:</a:t>
            </a:r>
          </a:p>
          <a:p>
            <a:pPr lvl="2"/>
            <a:r>
              <a:rPr lang="en-IE" sz="1800" dirty="0"/>
              <a:t>Insert is O(1) because we just add the new item at the head of the list.</a:t>
            </a:r>
          </a:p>
          <a:p>
            <a:pPr lvl="2"/>
            <a:r>
              <a:rPr lang="en-IE" dirty="0"/>
              <a:t>min() and remove() are O(n) because we just do a linear search of the list to find the highest priority.</a:t>
            </a:r>
            <a:endParaRPr lang="en-IE" sz="1600" dirty="0"/>
          </a:p>
          <a:p>
            <a:pPr lvl="3"/>
            <a:endParaRPr lang="en-IE" sz="1400" dirty="0"/>
          </a:p>
          <a:p>
            <a:pPr lvl="2"/>
            <a:endParaRPr lang="en-IE" sz="1400" dirty="0"/>
          </a:p>
          <a:p>
            <a:pPr lvl="2"/>
            <a:endParaRPr lang="en-IE" sz="1400" dirty="0"/>
          </a:p>
          <a:p>
            <a:pPr lvl="2"/>
            <a:endParaRPr lang="en-IE" sz="1400" dirty="0"/>
          </a:p>
        </p:txBody>
      </p:sp>
      <p:grpSp>
        <p:nvGrpSpPr>
          <p:cNvPr id="4" name="Group 3"/>
          <p:cNvGrpSpPr/>
          <p:nvPr/>
        </p:nvGrpSpPr>
        <p:grpSpPr>
          <a:xfrm>
            <a:off x="2257387" y="4665641"/>
            <a:ext cx="1836269" cy="360040"/>
            <a:chOff x="3275856" y="5013176"/>
            <a:chExt cx="1872208" cy="504056"/>
          </a:xfrm>
        </p:grpSpPr>
        <p:sp>
          <p:nvSpPr>
            <p:cNvPr id="5" name="Rectangle 4"/>
            <p:cNvSpPr/>
            <p:nvPr/>
          </p:nvSpPr>
          <p:spPr>
            <a:xfrm>
              <a:off x="3275856" y="5013176"/>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1</a:t>
              </a:r>
            </a:p>
          </p:txBody>
        </p:sp>
        <p:sp>
          <p:nvSpPr>
            <p:cNvPr id="6" name="Rectangle 5"/>
            <p:cNvSpPr/>
            <p:nvPr/>
          </p:nvSpPr>
          <p:spPr>
            <a:xfrm>
              <a:off x="3779912" y="5013176"/>
              <a:ext cx="8640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David</a:t>
              </a:r>
            </a:p>
          </p:txBody>
        </p:sp>
        <p:cxnSp>
          <p:nvCxnSpPr>
            <p:cNvPr id="7" name="Straight Arrow Connector 6"/>
            <p:cNvCxnSpPr>
              <a:stCxn id="7" idx="3"/>
            </p:cNvCxnSpPr>
            <p:nvPr/>
          </p:nvCxnSpPr>
          <p:spPr>
            <a:xfrm>
              <a:off x="4644008" y="5265204"/>
              <a:ext cx="504056" cy="360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4129595" y="4683643"/>
            <a:ext cx="1836269" cy="360040"/>
            <a:chOff x="5364088" y="5049180"/>
            <a:chExt cx="1872208" cy="504056"/>
          </a:xfrm>
        </p:grpSpPr>
        <p:sp>
          <p:nvSpPr>
            <p:cNvPr id="9" name="Rectangle 8"/>
            <p:cNvSpPr/>
            <p:nvPr/>
          </p:nvSpPr>
          <p:spPr>
            <a:xfrm>
              <a:off x="5364088" y="5049180"/>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7</a:t>
              </a:r>
            </a:p>
          </p:txBody>
        </p:sp>
        <p:sp>
          <p:nvSpPr>
            <p:cNvPr id="10" name="Rectangle 9"/>
            <p:cNvSpPr/>
            <p:nvPr/>
          </p:nvSpPr>
          <p:spPr>
            <a:xfrm>
              <a:off x="5868144" y="5049180"/>
              <a:ext cx="8640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Sean</a:t>
              </a:r>
            </a:p>
          </p:txBody>
        </p:sp>
        <p:cxnSp>
          <p:nvCxnSpPr>
            <p:cNvPr id="11" name="Straight Arrow Connector 10"/>
            <p:cNvCxnSpPr/>
            <p:nvPr/>
          </p:nvCxnSpPr>
          <p:spPr>
            <a:xfrm>
              <a:off x="6732240" y="5301208"/>
              <a:ext cx="504056" cy="360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385179" y="4647639"/>
            <a:ext cx="1836269" cy="360040"/>
            <a:chOff x="5364088" y="5049180"/>
            <a:chExt cx="1872208" cy="504056"/>
          </a:xfrm>
        </p:grpSpPr>
        <p:sp>
          <p:nvSpPr>
            <p:cNvPr id="13" name="Rectangle 12"/>
            <p:cNvSpPr/>
            <p:nvPr/>
          </p:nvSpPr>
          <p:spPr>
            <a:xfrm>
              <a:off x="5364088" y="5049180"/>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5</a:t>
              </a:r>
            </a:p>
          </p:txBody>
        </p:sp>
        <p:sp>
          <p:nvSpPr>
            <p:cNvPr id="14" name="Rectangle 13"/>
            <p:cNvSpPr/>
            <p:nvPr/>
          </p:nvSpPr>
          <p:spPr>
            <a:xfrm>
              <a:off x="5868144" y="5049180"/>
              <a:ext cx="8640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Barry</a:t>
              </a:r>
            </a:p>
          </p:txBody>
        </p:sp>
        <p:cxnSp>
          <p:nvCxnSpPr>
            <p:cNvPr id="15" name="Straight Arrow Connector 14"/>
            <p:cNvCxnSpPr/>
            <p:nvPr/>
          </p:nvCxnSpPr>
          <p:spPr>
            <a:xfrm>
              <a:off x="6732240" y="5301208"/>
              <a:ext cx="504056" cy="360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6001803" y="4665641"/>
            <a:ext cx="1836269" cy="360040"/>
            <a:chOff x="5364088" y="5049180"/>
            <a:chExt cx="1872208" cy="504056"/>
          </a:xfrm>
        </p:grpSpPr>
        <p:sp>
          <p:nvSpPr>
            <p:cNvPr id="17" name="Rectangle 16"/>
            <p:cNvSpPr/>
            <p:nvPr/>
          </p:nvSpPr>
          <p:spPr>
            <a:xfrm>
              <a:off x="5364088" y="5049180"/>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2</a:t>
              </a:r>
            </a:p>
          </p:txBody>
        </p:sp>
        <p:sp>
          <p:nvSpPr>
            <p:cNvPr id="18" name="Rectangle 17"/>
            <p:cNvSpPr/>
            <p:nvPr/>
          </p:nvSpPr>
          <p:spPr>
            <a:xfrm>
              <a:off x="5868144" y="5049180"/>
              <a:ext cx="8640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John</a:t>
              </a:r>
            </a:p>
          </p:txBody>
        </p:sp>
        <p:cxnSp>
          <p:nvCxnSpPr>
            <p:cNvPr id="19" name="Straight Arrow Connector 18"/>
            <p:cNvCxnSpPr/>
            <p:nvPr/>
          </p:nvCxnSpPr>
          <p:spPr>
            <a:xfrm>
              <a:off x="6732240" y="5301208"/>
              <a:ext cx="504056" cy="360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cxnSp>
        <p:nvCxnSpPr>
          <p:cNvPr id="20" name="Straight Arrow Connector 19"/>
          <p:cNvCxnSpPr>
            <a:endCxn id="17" idx="0"/>
          </p:cNvCxnSpPr>
          <p:nvPr/>
        </p:nvCxnSpPr>
        <p:spPr>
          <a:xfrm flipH="1">
            <a:off x="632369" y="3873553"/>
            <a:ext cx="4838" cy="7740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7200" y="4072072"/>
            <a:ext cx="1080115" cy="369332"/>
          </a:xfrm>
          <a:prstGeom prst="rect">
            <a:avLst/>
          </a:prstGeom>
          <a:noFill/>
        </p:spPr>
        <p:txBody>
          <a:bodyPr wrap="square" rtlCol="0">
            <a:spAutoFit/>
          </a:bodyPr>
          <a:lstStyle/>
          <a:p>
            <a:r>
              <a:rPr lang="en-IE"/>
              <a:t>head</a:t>
            </a:r>
          </a:p>
        </p:txBody>
      </p:sp>
      <p:grpSp>
        <p:nvGrpSpPr>
          <p:cNvPr id="22" name="Group 21"/>
          <p:cNvGrpSpPr/>
          <p:nvPr/>
        </p:nvGrpSpPr>
        <p:grpSpPr>
          <a:xfrm>
            <a:off x="1907703" y="6237310"/>
            <a:ext cx="1764261" cy="356065"/>
            <a:chOff x="3275856" y="5013176"/>
            <a:chExt cx="1872208" cy="504056"/>
          </a:xfrm>
        </p:grpSpPr>
        <p:sp>
          <p:nvSpPr>
            <p:cNvPr id="23" name="Rectangle 22"/>
            <p:cNvSpPr/>
            <p:nvPr/>
          </p:nvSpPr>
          <p:spPr>
            <a:xfrm>
              <a:off x="3275856" y="5013176"/>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5</a:t>
              </a:r>
            </a:p>
          </p:txBody>
        </p:sp>
        <p:sp>
          <p:nvSpPr>
            <p:cNvPr id="24" name="Rectangle 23"/>
            <p:cNvSpPr/>
            <p:nvPr/>
          </p:nvSpPr>
          <p:spPr>
            <a:xfrm>
              <a:off x="3779912" y="5013176"/>
              <a:ext cx="8640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Barry</a:t>
              </a:r>
            </a:p>
          </p:txBody>
        </p:sp>
        <p:cxnSp>
          <p:nvCxnSpPr>
            <p:cNvPr id="25" name="Straight Arrow Connector 24"/>
            <p:cNvCxnSpPr>
              <a:stCxn id="30" idx="3"/>
            </p:cNvCxnSpPr>
            <p:nvPr/>
          </p:nvCxnSpPr>
          <p:spPr>
            <a:xfrm>
              <a:off x="4644008" y="5265204"/>
              <a:ext cx="504056" cy="360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5460876" y="6229124"/>
            <a:ext cx="1764261" cy="356065"/>
            <a:chOff x="5364088" y="5049180"/>
            <a:chExt cx="1872208" cy="504056"/>
          </a:xfrm>
        </p:grpSpPr>
        <p:sp>
          <p:nvSpPr>
            <p:cNvPr id="27" name="Rectangle 26"/>
            <p:cNvSpPr/>
            <p:nvPr/>
          </p:nvSpPr>
          <p:spPr>
            <a:xfrm>
              <a:off x="5364088" y="5049180"/>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7</a:t>
              </a:r>
            </a:p>
          </p:txBody>
        </p:sp>
        <p:sp>
          <p:nvSpPr>
            <p:cNvPr id="28" name="Rectangle 27"/>
            <p:cNvSpPr/>
            <p:nvPr/>
          </p:nvSpPr>
          <p:spPr>
            <a:xfrm>
              <a:off x="5868144" y="5049180"/>
              <a:ext cx="8640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Sean</a:t>
              </a:r>
            </a:p>
          </p:txBody>
        </p:sp>
        <p:cxnSp>
          <p:nvCxnSpPr>
            <p:cNvPr id="29" name="Straight Arrow Connector 28"/>
            <p:cNvCxnSpPr/>
            <p:nvPr/>
          </p:nvCxnSpPr>
          <p:spPr>
            <a:xfrm>
              <a:off x="6732240" y="5301208"/>
              <a:ext cx="504056" cy="360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143443" y="6237311"/>
            <a:ext cx="1764261" cy="356065"/>
            <a:chOff x="5364088" y="5049180"/>
            <a:chExt cx="1872208" cy="504056"/>
          </a:xfrm>
        </p:grpSpPr>
        <p:sp>
          <p:nvSpPr>
            <p:cNvPr id="31" name="Rectangle 30"/>
            <p:cNvSpPr/>
            <p:nvPr/>
          </p:nvSpPr>
          <p:spPr>
            <a:xfrm>
              <a:off x="5364088" y="5049180"/>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3</a:t>
              </a:r>
            </a:p>
          </p:txBody>
        </p:sp>
        <p:sp>
          <p:nvSpPr>
            <p:cNvPr id="32" name="Rectangle 31"/>
            <p:cNvSpPr/>
            <p:nvPr/>
          </p:nvSpPr>
          <p:spPr>
            <a:xfrm>
              <a:off x="5868144" y="5049180"/>
              <a:ext cx="8640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err="1"/>
                <a:t>Abey</a:t>
              </a:r>
              <a:endParaRPr lang="en-IE" dirty="0"/>
            </a:p>
          </p:txBody>
        </p:sp>
        <p:cxnSp>
          <p:nvCxnSpPr>
            <p:cNvPr id="33" name="Straight Arrow Connector 32"/>
            <p:cNvCxnSpPr/>
            <p:nvPr/>
          </p:nvCxnSpPr>
          <p:spPr>
            <a:xfrm>
              <a:off x="6732240" y="5301208"/>
              <a:ext cx="504056" cy="360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7249788" y="6237310"/>
            <a:ext cx="1764261" cy="356065"/>
            <a:chOff x="5364088" y="5049180"/>
            <a:chExt cx="1872208" cy="504056"/>
          </a:xfrm>
        </p:grpSpPr>
        <p:sp>
          <p:nvSpPr>
            <p:cNvPr id="35" name="Rectangle 34"/>
            <p:cNvSpPr/>
            <p:nvPr/>
          </p:nvSpPr>
          <p:spPr>
            <a:xfrm>
              <a:off x="5364088" y="5049180"/>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2</a:t>
              </a:r>
            </a:p>
          </p:txBody>
        </p:sp>
        <p:sp>
          <p:nvSpPr>
            <p:cNvPr id="36" name="Rectangle 35"/>
            <p:cNvSpPr/>
            <p:nvPr/>
          </p:nvSpPr>
          <p:spPr>
            <a:xfrm>
              <a:off x="5868144" y="5049180"/>
              <a:ext cx="8640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John</a:t>
              </a:r>
            </a:p>
          </p:txBody>
        </p:sp>
        <p:cxnSp>
          <p:nvCxnSpPr>
            <p:cNvPr id="37" name="Straight Arrow Connector 36"/>
            <p:cNvCxnSpPr/>
            <p:nvPr/>
          </p:nvCxnSpPr>
          <p:spPr>
            <a:xfrm>
              <a:off x="6732240" y="5301208"/>
              <a:ext cx="504056" cy="360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p:cNvCxnSpPr/>
          <p:nvPr/>
        </p:nvCxnSpPr>
        <p:spPr>
          <a:xfrm>
            <a:off x="251520" y="5644240"/>
            <a:ext cx="0" cy="44508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5148" y="5644240"/>
            <a:ext cx="1013431" cy="369332"/>
          </a:xfrm>
          <a:prstGeom prst="rect">
            <a:avLst/>
          </a:prstGeom>
          <a:noFill/>
        </p:spPr>
        <p:txBody>
          <a:bodyPr wrap="square" rtlCol="0">
            <a:spAutoFit/>
          </a:bodyPr>
          <a:lstStyle/>
          <a:p>
            <a:r>
              <a:rPr lang="en-IE"/>
              <a:t>head</a:t>
            </a:r>
          </a:p>
        </p:txBody>
      </p:sp>
      <p:grpSp>
        <p:nvGrpSpPr>
          <p:cNvPr id="40" name="Group 39"/>
          <p:cNvGrpSpPr/>
          <p:nvPr/>
        </p:nvGrpSpPr>
        <p:grpSpPr>
          <a:xfrm>
            <a:off x="3676221" y="6231715"/>
            <a:ext cx="1764261" cy="356065"/>
            <a:chOff x="5364088" y="5049180"/>
            <a:chExt cx="1872208" cy="504056"/>
          </a:xfrm>
        </p:grpSpPr>
        <p:sp>
          <p:nvSpPr>
            <p:cNvPr id="41" name="Rectangle 40"/>
            <p:cNvSpPr/>
            <p:nvPr/>
          </p:nvSpPr>
          <p:spPr>
            <a:xfrm>
              <a:off x="5364088" y="5049180"/>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1</a:t>
              </a:r>
            </a:p>
          </p:txBody>
        </p:sp>
        <p:sp>
          <p:nvSpPr>
            <p:cNvPr id="42" name="Rectangle 41"/>
            <p:cNvSpPr/>
            <p:nvPr/>
          </p:nvSpPr>
          <p:spPr>
            <a:xfrm>
              <a:off x="5868144" y="5049180"/>
              <a:ext cx="8640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David</a:t>
              </a:r>
            </a:p>
          </p:txBody>
        </p:sp>
        <p:cxnSp>
          <p:nvCxnSpPr>
            <p:cNvPr id="43" name="Straight Arrow Connector 42"/>
            <p:cNvCxnSpPr/>
            <p:nvPr/>
          </p:nvCxnSpPr>
          <p:spPr>
            <a:xfrm>
              <a:off x="6732240" y="5301208"/>
              <a:ext cx="504056" cy="360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2257387" y="5776164"/>
            <a:ext cx="3249608" cy="369332"/>
          </a:xfrm>
          <a:prstGeom prst="rect">
            <a:avLst/>
          </a:prstGeom>
          <a:noFill/>
        </p:spPr>
        <p:txBody>
          <a:bodyPr wrap="none" rtlCol="0">
            <a:spAutoFit/>
          </a:bodyPr>
          <a:lstStyle/>
          <a:p>
            <a:r>
              <a:rPr lang="en-IE" dirty="0"/>
              <a:t>Insert “</a:t>
            </a:r>
            <a:r>
              <a:rPr lang="en-IE" dirty="0" err="1"/>
              <a:t>Abey</a:t>
            </a:r>
            <a:r>
              <a:rPr lang="en-IE" dirty="0"/>
              <a:t>” with priority 3</a:t>
            </a:r>
          </a:p>
        </p:txBody>
      </p:sp>
      <p:sp>
        <p:nvSpPr>
          <p:cNvPr id="45" name="Rectangle 44"/>
          <p:cNvSpPr/>
          <p:nvPr/>
        </p:nvSpPr>
        <p:spPr>
          <a:xfrm>
            <a:off x="4965489" y="2727443"/>
            <a:ext cx="3926990" cy="18218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E" dirty="0"/>
              <a:t>Note that smaller numbers indicate higher priorities.</a:t>
            </a:r>
          </a:p>
          <a:p>
            <a:pPr algn="ctr"/>
            <a:endParaRPr lang="en-IE" dirty="0"/>
          </a:p>
          <a:p>
            <a:pPr algn="ctr"/>
            <a:r>
              <a:rPr lang="en-IE" dirty="0"/>
              <a:t>The highest priority element in this queue is “David”, who is priority 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Priority Queue Implementation Strategies</a:t>
            </a:r>
          </a:p>
        </p:txBody>
      </p:sp>
      <p:sp>
        <p:nvSpPr>
          <p:cNvPr id="3" name="Content Placeholder 2"/>
          <p:cNvSpPr>
            <a:spLocks noGrp="1"/>
          </p:cNvSpPr>
          <p:nvPr>
            <p:ph idx="1"/>
          </p:nvPr>
        </p:nvSpPr>
        <p:spPr>
          <a:xfrm>
            <a:off x="457200" y="1600200"/>
            <a:ext cx="8229600" cy="2003506"/>
          </a:xfrm>
        </p:spPr>
        <p:txBody>
          <a:bodyPr/>
          <a:lstStyle/>
          <a:p>
            <a:pPr lvl="1"/>
            <a:r>
              <a:rPr lang="en-IE" dirty="0"/>
              <a:t>Sorted List:</a:t>
            </a:r>
          </a:p>
          <a:p>
            <a:pPr lvl="2"/>
            <a:r>
              <a:rPr lang="en-IE" dirty="0"/>
              <a:t>Insert based on priority</a:t>
            </a:r>
          </a:p>
          <a:p>
            <a:pPr lvl="3"/>
            <a:r>
              <a:rPr lang="en-IE" dirty="0"/>
              <a:t>e.g. To insert </a:t>
            </a:r>
            <a:r>
              <a:rPr lang="en-IE" dirty="0" err="1"/>
              <a:t>Abey</a:t>
            </a:r>
            <a:r>
              <a:rPr lang="en-IE" dirty="0"/>
              <a:t> with priority 3, we must do a linear search to find the right place to insert the node: O(n)</a:t>
            </a:r>
          </a:p>
          <a:p>
            <a:pPr lvl="3"/>
            <a:r>
              <a:rPr lang="en-IE" dirty="0"/>
              <a:t>min() and remove() are O(1) because the highest priority is at the head of the queue.</a:t>
            </a:r>
          </a:p>
          <a:p>
            <a:pPr lvl="2"/>
            <a:endParaRPr lang="en-IE" dirty="0"/>
          </a:p>
          <a:p>
            <a:endParaRPr lang="en-IE" dirty="0"/>
          </a:p>
        </p:txBody>
      </p:sp>
      <p:grpSp>
        <p:nvGrpSpPr>
          <p:cNvPr id="12" name="Group 11"/>
          <p:cNvGrpSpPr/>
          <p:nvPr/>
        </p:nvGrpSpPr>
        <p:grpSpPr>
          <a:xfrm>
            <a:off x="2257387" y="4665641"/>
            <a:ext cx="1836269" cy="360040"/>
            <a:chOff x="3275856" y="5013176"/>
            <a:chExt cx="1872208" cy="504056"/>
          </a:xfrm>
        </p:grpSpPr>
        <p:sp>
          <p:nvSpPr>
            <p:cNvPr id="4" name="Rectangle 3"/>
            <p:cNvSpPr/>
            <p:nvPr/>
          </p:nvSpPr>
          <p:spPr>
            <a:xfrm>
              <a:off x="3275856" y="5013176"/>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a:t>2</a:t>
              </a:r>
            </a:p>
          </p:txBody>
        </p:sp>
        <p:sp>
          <p:nvSpPr>
            <p:cNvPr id="5" name="Rectangle 4"/>
            <p:cNvSpPr/>
            <p:nvPr/>
          </p:nvSpPr>
          <p:spPr>
            <a:xfrm>
              <a:off x="3779912" y="5013176"/>
              <a:ext cx="8640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John</a:t>
              </a:r>
            </a:p>
          </p:txBody>
        </p:sp>
        <p:cxnSp>
          <p:nvCxnSpPr>
            <p:cNvPr id="7" name="Straight Arrow Connector 6"/>
            <p:cNvCxnSpPr>
              <a:stCxn id="5" idx="3"/>
            </p:cNvCxnSpPr>
            <p:nvPr/>
          </p:nvCxnSpPr>
          <p:spPr>
            <a:xfrm>
              <a:off x="4644008" y="5265204"/>
              <a:ext cx="504056" cy="360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4129595" y="4683643"/>
            <a:ext cx="1836269" cy="360040"/>
            <a:chOff x="5364088" y="5049180"/>
            <a:chExt cx="1872208" cy="504056"/>
          </a:xfrm>
        </p:grpSpPr>
        <p:sp>
          <p:nvSpPr>
            <p:cNvPr id="8" name="Rectangle 7"/>
            <p:cNvSpPr/>
            <p:nvPr/>
          </p:nvSpPr>
          <p:spPr>
            <a:xfrm>
              <a:off x="5364088" y="5049180"/>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5</a:t>
              </a:r>
            </a:p>
          </p:txBody>
        </p:sp>
        <p:sp>
          <p:nvSpPr>
            <p:cNvPr id="9" name="Rectangle 8"/>
            <p:cNvSpPr/>
            <p:nvPr/>
          </p:nvSpPr>
          <p:spPr>
            <a:xfrm>
              <a:off x="5868144" y="5049180"/>
              <a:ext cx="8640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Barry</a:t>
              </a:r>
            </a:p>
          </p:txBody>
        </p:sp>
        <p:cxnSp>
          <p:nvCxnSpPr>
            <p:cNvPr id="10" name="Straight Arrow Connector 9"/>
            <p:cNvCxnSpPr/>
            <p:nvPr/>
          </p:nvCxnSpPr>
          <p:spPr>
            <a:xfrm>
              <a:off x="6732240" y="5301208"/>
              <a:ext cx="504056" cy="360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385179" y="4647639"/>
            <a:ext cx="1836269" cy="360040"/>
            <a:chOff x="5364088" y="5049180"/>
            <a:chExt cx="1872208" cy="504056"/>
          </a:xfrm>
        </p:grpSpPr>
        <p:sp>
          <p:nvSpPr>
            <p:cNvPr id="15" name="Rectangle 14"/>
            <p:cNvSpPr/>
            <p:nvPr/>
          </p:nvSpPr>
          <p:spPr>
            <a:xfrm>
              <a:off x="5364088" y="5049180"/>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1</a:t>
              </a:r>
            </a:p>
          </p:txBody>
        </p:sp>
        <p:sp>
          <p:nvSpPr>
            <p:cNvPr id="16" name="Rectangle 15"/>
            <p:cNvSpPr/>
            <p:nvPr/>
          </p:nvSpPr>
          <p:spPr>
            <a:xfrm>
              <a:off x="5868144" y="5049180"/>
              <a:ext cx="8640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David</a:t>
              </a:r>
            </a:p>
          </p:txBody>
        </p:sp>
        <p:cxnSp>
          <p:nvCxnSpPr>
            <p:cNvPr id="17" name="Straight Arrow Connector 16"/>
            <p:cNvCxnSpPr/>
            <p:nvPr/>
          </p:nvCxnSpPr>
          <p:spPr>
            <a:xfrm>
              <a:off x="6732240" y="5301208"/>
              <a:ext cx="504056" cy="360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6001803" y="4665641"/>
            <a:ext cx="1836269" cy="360040"/>
            <a:chOff x="5364088" y="5049180"/>
            <a:chExt cx="1872208" cy="504056"/>
          </a:xfrm>
        </p:grpSpPr>
        <p:sp>
          <p:nvSpPr>
            <p:cNvPr id="19" name="Rectangle 18"/>
            <p:cNvSpPr/>
            <p:nvPr/>
          </p:nvSpPr>
          <p:spPr>
            <a:xfrm>
              <a:off x="5364088" y="5049180"/>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7</a:t>
              </a:r>
            </a:p>
          </p:txBody>
        </p:sp>
        <p:sp>
          <p:nvSpPr>
            <p:cNvPr id="20" name="Rectangle 19"/>
            <p:cNvSpPr/>
            <p:nvPr/>
          </p:nvSpPr>
          <p:spPr>
            <a:xfrm>
              <a:off x="5868144" y="5049180"/>
              <a:ext cx="8640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Sean</a:t>
              </a:r>
            </a:p>
          </p:txBody>
        </p:sp>
        <p:cxnSp>
          <p:nvCxnSpPr>
            <p:cNvPr id="21" name="Straight Arrow Connector 20"/>
            <p:cNvCxnSpPr/>
            <p:nvPr/>
          </p:nvCxnSpPr>
          <p:spPr>
            <a:xfrm>
              <a:off x="6732240" y="5301208"/>
              <a:ext cx="504056" cy="360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p:cNvCxnSpPr>
            <a:endCxn id="15" idx="0"/>
          </p:cNvCxnSpPr>
          <p:nvPr/>
        </p:nvCxnSpPr>
        <p:spPr>
          <a:xfrm flipH="1">
            <a:off x="632369" y="3873553"/>
            <a:ext cx="4838" cy="7740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7200" y="4072072"/>
            <a:ext cx="1080115" cy="369332"/>
          </a:xfrm>
          <a:prstGeom prst="rect">
            <a:avLst/>
          </a:prstGeom>
          <a:noFill/>
        </p:spPr>
        <p:txBody>
          <a:bodyPr wrap="square" rtlCol="0">
            <a:spAutoFit/>
          </a:bodyPr>
          <a:lstStyle/>
          <a:p>
            <a:r>
              <a:rPr lang="en-IE"/>
              <a:t>head</a:t>
            </a:r>
          </a:p>
        </p:txBody>
      </p:sp>
      <p:grpSp>
        <p:nvGrpSpPr>
          <p:cNvPr id="25" name="Group 24"/>
          <p:cNvGrpSpPr/>
          <p:nvPr/>
        </p:nvGrpSpPr>
        <p:grpSpPr>
          <a:xfrm>
            <a:off x="1907703" y="6237310"/>
            <a:ext cx="1764261" cy="356065"/>
            <a:chOff x="3275856" y="5013176"/>
            <a:chExt cx="1872208" cy="504056"/>
          </a:xfrm>
        </p:grpSpPr>
        <p:sp>
          <p:nvSpPr>
            <p:cNvPr id="26" name="Rectangle 25"/>
            <p:cNvSpPr/>
            <p:nvPr/>
          </p:nvSpPr>
          <p:spPr>
            <a:xfrm>
              <a:off x="3275856" y="5013176"/>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a:t>2</a:t>
              </a:r>
            </a:p>
          </p:txBody>
        </p:sp>
        <p:sp>
          <p:nvSpPr>
            <p:cNvPr id="27" name="Rectangle 26"/>
            <p:cNvSpPr/>
            <p:nvPr/>
          </p:nvSpPr>
          <p:spPr>
            <a:xfrm>
              <a:off x="3779912" y="5013176"/>
              <a:ext cx="8640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John</a:t>
              </a:r>
            </a:p>
          </p:txBody>
        </p:sp>
        <p:cxnSp>
          <p:nvCxnSpPr>
            <p:cNvPr id="28" name="Straight Arrow Connector 27"/>
            <p:cNvCxnSpPr>
              <a:stCxn id="28" idx="3"/>
            </p:cNvCxnSpPr>
            <p:nvPr/>
          </p:nvCxnSpPr>
          <p:spPr>
            <a:xfrm>
              <a:off x="4644008" y="5265204"/>
              <a:ext cx="504056" cy="360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5460876" y="6229124"/>
            <a:ext cx="1764261" cy="356065"/>
            <a:chOff x="5364088" y="5049180"/>
            <a:chExt cx="1872208" cy="504056"/>
          </a:xfrm>
        </p:grpSpPr>
        <p:sp>
          <p:nvSpPr>
            <p:cNvPr id="30" name="Rectangle 29"/>
            <p:cNvSpPr/>
            <p:nvPr/>
          </p:nvSpPr>
          <p:spPr>
            <a:xfrm>
              <a:off x="5364088" y="5049180"/>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5</a:t>
              </a:r>
            </a:p>
          </p:txBody>
        </p:sp>
        <p:sp>
          <p:nvSpPr>
            <p:cNvPr id="31" name="Rectangle 30"/>
            <p:cNvSpPr/>
            <p:nvPr/>
          </p:nvSpPr>
          <p:spPr>
            <a:xfrm>
              <a:off x="5868144" y="5049180"/>
              <a:ext cx="8640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Barry</a:t>
              </a:r>
            </a:p>
          </p:txBody>
        </p:sp>
        <p:cxnSp>
          <p:nvCxnSpPr>
            <p:cNvPr id="32" name="Straight Arrow Connector 31"/>
            <p:cNvCxnSpPr/>
            <p:nvPr/>
          </p:nvCxnSpPr>
          <p:spPr>
            <a:xfrm>
              <a:off x="6732240" y="5301208"/>
              <a:ext cx="504056" cy="360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143443" y="6237311"/>
            <a:ext cx="1764261" cy="356065"/>
            <a:chOff x="5364088" y="5049180"/>
            <a:chExt cx="1872208" cy="504056"/>
          </a:xfrm>
        </p:grpSpPr>
        <p:sp>
          <p:nvSpPr>
            <p:cNvPr id="34" name="Rectangle 33"/>
            <p:cNvSpPr/>
            <p:nvPr/>
          </p:nvSpPr>
          <p:spPr>
            <a:xfrm>
              <a:off x="5364088" y="5049180"/>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1</a:t>
              </a:r>
            </a:p>
          </p:txBody>
        </p:sp>
        <p:sp>
          <p:nvSpPr>
            <p:cNvPr id="35" name="Rectangle 34"/>
            <p:cNvSpPr/>
            <p:nvPr/>
          </p:nvSpPr>
          <p:spPr>
            <a:xfrm>
              <a:off x="5868144" y="5049180"/>
              <a:ext cx="8640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David</a:t>
              </a:r>
            </a:p>
          </p:txBody>
        </p:sp>
        <p:cxnSp>
          <p:nvCxnSpPr>
            <p:cNvPr id="36" name="Straight Arrow Connector 35"/>
            <p:cNvCxnSpPr/>
            <p:nvPr/>
          </p:nvCxnSpPr>
          <p:spPr>
            <a:xfrm>
              <a:off x="6732240" y="5301208"/>
              <a:ext cx="504056" cy="360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7249788" y="6237310"/>
            <a:ext cx="1764261" cy="356065"/>
            <a:chOff x="5364088" y="5049180"/>
            <a:chExt cx="1872208" cy="504056"/>
          </a:xfrm>
        </p:grpSpPr>
        <p:sp>
          <p:nvSpPr>
            <p:cNvPr id="38" name="Rectangle 37"/>
            <p:cNvSpPr/>
            <p:nvPr/>
          </p:nvSpPr>
          <p:spPr>
            <a:xfrm>
              <a:off x="5364088" y="5049180"/>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7</a:t>
              </a:r>
            </a:p>
          </p:txBody>
        </p:sp>
        <p:sp>
          <p:nvSpPr>
            <p:cNvPr id="39" name="Rectangle 38"/>
            <p:cNvSpPr/>
            <p:nvPr/>
          </p:nvSpPr>
          <p:spPr>
            <a:xfrm>
              <a:off x="5868144" y="5049180"/>
              <a:ext cx="8640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Sean</a:t>
              </a:r>
            </a:p>
          </p:txBody>
        </p:sp>
        <p:cxnSp>
          <p:nvCxnSpPr>
            <p:cNvPr id="40" name="Straight Arrow Connector 39"/>
            <p:cNvCxnSpPr/>
            <p:nvPr/>
          </p:nvCxnSpPr>
          <p:spPr>
            <a:xfrm>
              <a:off x="6732240" y="5301208"/>
              <a:ext cx="504056" cy="360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cxnSp>
        <p:nvCxnSpPr>
          <p:cNvPr id="41" name="Straight Arrow Connector 40"/>
          <p:cNvCxnSpPr/>
          <p:nvPr/>
        </p:nvCxnSpPr>
        <p:spPr>
          <a:xfrm>
            <a:off x="251520" y="5644240"/>
            <a:ext cx="0" cy="44508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5148" y="5644240"/>
            <a:ext cx="1013431" cy="369332"/>
          </a:xfrm>
          <a:prstGeom prst="rect">
            <a:avLst/>
          </a:prstGeom>
          <a:noFill/>
        </p:spPr>
        <p:txBody>
          <a:bodyPr wrap="square" rtlCol="0">
            <a:spAutoFit/>
          </a:bodyPr>
          <a:lstStyle/>
          <a:p>
            <a:r>
              <a:rPr lang="en-IE"/>
              <a:t>head</a:t>
            </a:r>
          </a:p>
        </p:txBody>
      </p:sp>
      <p:grpSp>
        <p:nvGrpSpPr>
          <p:cNvPr id="43" name="Group 42"/>
          <p:cNvGrpSpPr/>
          <p:nvPr/>
        </p:nvGrpSpPr>
        <p:grpSpPr>
          <a:xfrm>
            <a:off x="3676221" y="6231715"/>
            <a:ext cx="1764261" cy="356065"/>
            <a:chOff x="5364088" y="5049180"/>
            <a:chExt cx="1872208" cy="504056"/>
          </a:xfrm>
        </p:grpSpPr>
        <p:sp>
          <p:nvSpPr>
            <p:cNvPr id="44" name="Rectangle 43"/>
            <p:cNvSpPr/>
            <p:nvPr/>
          </p:nvSpPr>
          <p:spPr>
            <a:xfrm>
              <a:off x="5364088" y="5049180"/>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3</a:t>
              </a:r>
            </a:p>
          </p:txBody>
        </p:sp>
        <p:sp>
          <p:nvSpPr>
            <p:cNvPr id="45" name="Rectangle 44"/>
            <p:cNvSpPr/>
            <p:nvPr/>
          </p:nvSpPr>
          <p:spPr>
            <a:xfrm>
              <a:off x="5868144" y="5049180"/>
              <a:ext cx="8640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err="1"/>
                <a:t>Abey</a:t>
              </a:r>
              <a:endParaRPr lang="en-IE" dirty="0"/>
            </a:p>
          </p:txBody>
        </p:sp>
        <p:cxnSp>
          <p:nvCxnSpPr>
            <p:cNvPr id="46" name="Straight Arrow Connector 45"/>
            <p:cNvCxnSpPr/>
            <p:nvPr/>
          </p:nvCxnSpPr>
          <p:spPr>
            <a:xfrm>
              <a:off x="6732240" y="5301208"/>
              <a:ext cx="504056" cy="360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10233663" y="7025268"/>
            <a:ext cx="184731" cy="369332"/>
          </a:xfrm>
          <a:prstGeom prst="rect">
            <a:avLst/>
          </a:prstGeom>
          <a:noFill/>
        </p:spPr>
        <p:txBody>
          <a:bodyPr wrap="none" rtlCol="0">
            <a:spAutoFit/>
          </a:bodyPr>
          <a:lstStyle/>
          <a:p>
            <a:endParaRPr lang="en-IE" dirty="0"/>
          </a:p>
        </p:txBody>
      </p:sp>
      <p:sp>
        <p:nvSpPr>
          <p:cNvPr id="50" name="TextBox 49"/>
          <p:cNvSpPr txBox="1"/>
          <p:nvPr/>
        </p:nvSpPr>
        <p:spPr>
          <a:xfrm>
            <a:off x="2257387" y="5776164"/>
            <a:ext cx="3249608" cy="369332"/>
          </a:xfrm>
          <a:prstGeom prst="rect">
            <a:avLst/>
          </a:prstGeom>
          <a:noFill/>
        </p:spPr>
        <p:txBody>
          <a:bodyPr wrap="none" rtlCol="0">
            <a:spAutoFit/>
          </a:bodyPr>
          <a:lstStyle/>
          <a:p>
            <a:r>
              <a:rPr lang="en-IE" dirty="0"/>
              <a:t>Insert “</a:t>
            </a:r>
            <a:r>
              <a:rPr lang="en-IE" dirty="0" err="1"/>
              <a:t>Abey</a:t>
            </a:r>
            <a:r>
              <a:rPr lang="en-IE" dirty="0"/>
              <a:t>” with priority 3</a:t>
            </a:r>
          </a:p>
        </p:txBody>
      </p:sp>
    </p:spTree>
    <p:extLst>
      <p:ext uri="{BB962C8B-B14F-4D97-AF65-F5344CB8AC3E}">
        <p14:creationId xmlns:p14="http://schemas.microsoft.com/office/powerpoint/2010/main" val="127666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Priority Queue Implementation Strategies</a:t>
            </a:r>
          </a:p>
        </p:txBody>
      </p:sp>
      <p:sp>
        <p:nvSpPr>
          <p:cNvPr id="3" name="Content Placeholder 2"/>
          <p:cNvSpPr>
            <a:spLocks noGrp="1"/>
          </p:cNvSpPr>
          <p:nvPr>
            <p:ph idx="1"/>
          </p:nvPr>
        </p:nvSpPr>
        <p:spPr/>
        <p:txBody>
          <a:bodyPr/>
          <a:lstStyle/>
          <a:p>
            <a:pPr lvl="2"/>
            <a:endParaRPr lang="en-IE" sz="1400" dirty="0"/>
          </a:p>
          <a:p>
            <a:r>
              <a:rPr lang="en-IE" dirty="0"/>
              <a:t>Both list-based strategies have O(n) performance on some operations</a:t>
            </a:r>
          </a:p>
          <a:p>
            <a:pPr lvl="1"/>
            <a:r>
              <a:rPr lang="en-IE" dirty="0"/>
              <a:t>Unsorted List: min() and remove()</a:t>
            </a:r>
          </a:p>
          <a:p>
            <a:pPr lvl="1"/>
            <a:r>
              <a:rPr lang="en-IE" dirty="0"/>
              <a:t>Sorted List: insert()</a:t>
            </a:r>
          </a:p>
          <a:p>
            <a:pPr lvl="2"/>
            <a:endParaRPr lang="en-IE" sz="1600" dirty="0"/>
          </a:p>
          <a:p>
            <a:r>
              <a:rPr lang="en-IE" dirty="0"/>
              <a:t>You could argue that sorted lists are “better” because they only affect one operation.</a:t>
            </a:r>
          </a:p>
          <a:p>
            <a:pPr lvl="1"/>
            <a:r>
              <a:rPr lang="en-IE" dirty="0"/>
              <a:t>This would depend on how often each operation is used in practice.</a:t>
            </a:r>
          </a:p>
          <a:p>
            <a:endParaRPr lang="en-IE" dirty="0"/>
          </a:p>
        </p:txBody>
      </p:sp>
    </p:spTree>
    <p:extLst>
      <p:ext uri="{BB962C8B-B14F-4D97-AF65-F5344CB8AC3E}">
        <p14:creationId xmlns:p14="http://schemas.microsoft.com/office/powerpoint/2010/main" val="1549632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a:t>Heaps</a:t>
            </a:r>
          </a:p>
        </p:txBody>
      </p:sp>
      <p:sp>
        <p:nvSpPr>
          <p:cNvPr id="5123" name="Rectangle 3"/>
          <p:cNvSpPr>
            <a:spLocks noGrp="1" noChangeArrowheads="1"/>
          </p:cNvSpPr>
          <p:nvPr>
            <p:ph idx="1"/>
          </p:nvPr>
        </p:nvSpPr>
        <p:spPr/>
        <p:txBody>
          <a:bodyPr/>
          <a:lstStyle/>
          <a:p>
            <a:r>
              <a:rPr lang="en-US" altLang="en-US" sz="2400" dirty="0"/>
              <a:t>A </a:t>
            </a:r>
            <a:r>
              <a:rPr lang="en-US" altLang="en-US" sz="2400" b="1" dirty="0"/>
              <a:t>heap</a:t>
            </a:r>
            <a:r>
              <a:rPr lang="en-US" altLang="en-US" sz="2400" dirty="0"/>
              <a:t> is a binary tree that stores key-value pairs at its internal nodes and that satisfies two additional properties:</a:t>
            </a:r>
          </a:p>
          <a:p>
            <a:pPr lvl="1"/>
            <a:r>
              <a:rPr lang="en-US" altLang="en-US" sz="2000" b="1" dirty="0"/>
              <a:t>Order Property</a:t>
            </a:r>
            <a:r>
              <a:rPr lang="en-US" altLang="en-US" sz="2000" dirty="0"/>
              <a:t>: key(parent) </a:t>
            </a:r>
            <a:r>
              <a:rPr lang="en-US" altLang="en-US" sz="2000" dirty="0">
                <a:sym typeface="Symbol" charset="2"/>
              </a:rPr>
              <a:t></a:t>
            </a:r>
            <a:r>
              <a:rPr lang="en-US" altLang="en-US" sz="2000" dirty="0"/>
              <a:t> key(child)</a:t>
            </a:r>
          </a:p>
          <a:p>
            <a:pPr lvl="1"/>
            <a:r>
              <a:rPr lang="en-US" altLang="en-US" sz="2000" b="1" dirty="0"/>
              <a:t>Structural “Completeness” Property</a:t>
            </a:r>
            <a:r>
              <a:rPr lang="en-US" altLang="en-US" sz="2000" dirty="0"/>
              <a:t>: all levels are full, except the bottom, which is “left-filled”</a:t>
            </a:r>
          </a:p>
          <a:p>
            <a:pPr lvl="1"/>
            <a:endParaRPr lang="en-US" altLang="en-US" sz="2000" dirty="0"/>
          </a:p>
          <a:p>
            <a:endParaRPr lang="en-GB" sz="2400" dirty="0"/>
          </a:p>
        </p:txBody>
      </p:sp>
      <p:pic>
        <p:nvPicPr>
          <p:cNvPr id="625668" name="Picture 4"/>
          <p:cNvPicPr>
            <a:picLocks noChangeAspect="1" noChangeArrowheads="1"/>
          </p:cNvPicPr>
          <p:nvPr/>
        </p:nvPicPr>
        <p:blipFill>
          <a:blip r:embed="rId3"/>
          <a:srcRect/>
          <a:stretch>
            <a:fillRect/>
          </a:stretch>
        </p:blipFill>
        <p:spPr bwMode="auto">
          <a:xfrm>
            <a:off x="1065213" y="3871738"/>
            <a:ext cx="4419600" cy="2880320"/>
          </a:xfrm>
          <a:prstGeom prst="rect">
            <a:avLst/>
          </a:prstGeom>
          <a:noFill/>
          <a:ln w="9525">
            <a:noFill/>
            <a:miter lim="800000"/>
            <a:headEnd/>
            <a:tailEnd/>
          </a:ln>
        </p:spPr>
      </p:pic>
      <p:sp>
        <p:nvSpPr>
          <p:cNvPr id="5125" name="Text Box 5"/>
          <p:cNvSpPr txBox="1">
            <a:spLocks noChangeArrowheads="1"/>
          </p:cNvSpPr>
          <p:nvPr/>
        </p:nvSpPr>
        <p:spPr bwMode="auto">
          <a:xfrm>
            <a:off x="5486400" y="4176538"/>
            <a:ext cx="3810000" cy="1569660"/>
          </a:xfrm>
          <a:prstGeom prst="rect">
            <a:avLst/>
          </a:prstGeom>
          <a:noFill/>
          <a:ln w="9525">
            <a:noFill/>
            <a:miter lim="800000"/>
            <a:headEnd/>
            <a:tailEnd/>
          </a:ln>
        </p:spPr>
        <p:txBody>
          <a:bodyPr>
            <a:spAutoFit/>
          </a:bodyPr>
          <a:lstStyle/>
          <a:p>
            <a:pPr>
              <a:lnSpc>
                <a:spcPct val="80000"/>
              </a:lnSpc>
            </a:pPr>
            <a:r>
              <a:rPr lang="en-GB" sz="2000" dirty="0">
                <a:latin typeface="+mj-lt"/>
              </a:rPr>
              <a:t>Rule 1:</a:t>
            </a:r>
            <a:r>
              <a:rPr lang="en-IE" sz="2000" b="0" dirty="0">
                <a:latin typeface="+mj-lt"/>
              </a:rPr>
              <a:t>	</a:t>
            </a:r>
            <a:r>
              <a:rPr lang="en-GB" sz="2000" b="0" dirty="0">
                <a:latin typeface="+mj-lt"/>
              </a:rPr>
              <a:t>Level </a:t>
            </a:r>
            <a:r>
              <a:rPr lang="en-GB" sz="2000" b="0" dirty="0" err="1">
                <a:latin typeface="+mj-lt"/>
              </a:rPr>
              <a:t>i</a:t>
            </a:r>
            <a:r>
              <a:rPr lang="en-GB" sz="2000" b="0" dirty="0">
                <a:latin typeface="+mj-lt"/>
              </a:rPr>
              <a:t> has 2</a:t>
            </a:r>
            <a:r>
              <a:rPr lang="en-GB" sz="2000" b="0" baseline="30000" dirty="0">
                <a:latin typeface="+mj-lt"/>
              </a:rPr>
              <a:t>i</a:t>
            </a:r>
            <a:r>
              <a:rPr lang="en-GB" sz="2000" b="0" dirty="0">
                <a:latin typeface="+mj-lt"/>
              </a:rPr>
              <a:t> nodes, for 0</a:t>
            </a:r>
            <a:r>
              <a:rPr lang="en-GB" sz="2000" b="0" dirty="0">
                <a:latin typeface="+mj-lt"/>
                <a:sym typeface="Symbol" charset="2"/>
              </a:rPr>
              <a:t></a:t>
            </a:r>
            <a:r>
              <a:rPr lang="en-GB" sz="2000" b="0" dirty="0">
                <a:latin typeface="+mj-lt"/>
              </a:rPr>
              <a:t>i&lt;h</a:t>
            </a:r>
          </a:p>
          <a:p>
            <a:pPr>
              <a:lnSpc>
                <a:spcPct val="80000"/>
              </a:lnSpc>
            </a:pPr>
            <a:endParaRPr lang="en-GB" sz="2000" b="0" dirty="0">
              <a:latin typeface="+mj-lt"/>
            </a:endParaRPr>
          </a:p>
          <a:p>
            <a:pPr>
              <a:lnSpc>
                <a:spcPct val="80000"/>
              </a:lnSpc>
            </a:pPr>
            <a:endParaRPr lang="en-GB" sz="2000" b="0" dirty="0">
              <a:latin typeface="+mj-lt"/>
            </a:endParaRPr>
          </a:p>
          <a:p>
            <a:pPr>
              <a:lnSpc>
                <a:spcPct val="80000"/>
              </a:lnSpc>
            </a:pPr>
            <a:r>
              <a:rPr lang="en-GB" sz="2000" dirty="0">
                <a:latin typeface="+mj-lt"/>
              </a:rPr>
              <a:t>Rule 2:</a:t>
            </a:r>
            <a:r>
              <a:rPr lang="en-IE" sz="2000" b="0" dirty="0">
                <a:latin typeface="+mj-lt"/>
              </a:rPr>
              <a:t>	</a:t>
            </a:r>
            <a:r>
              <a:rPr lang="en-GB" sz="2000" b="0" dirty="0">
                <a:latin typeface="+mj-lt"/>
              </a:rPr>
              <a:t>At level h-1, all leaves</a:t>
            </a:r>
            <a:br>
              <a:rPr lang="en-GB" sz="2000" b="0" dirty="0">
                <a:latin typeface="+mj-lt"/>
              </a:rPr>
            </a:br>
            <a:r>
              <a:rPr lang="en-GB" sz="2000" b="0" dirty="0">
                <a:latin typeface="+mj-lt"/>
              </a:rPr>
              <a:t>are to right of all internal</a:t>
            </a:r>
            <a:r>
              <a:rPr lang="en-IE" sz="2000" b="0" dirty="0">
                <a:latin typeface="+mj-lt"/>
              </a:rPr>
              <a:t> </a:t>
            </a:r>
            <a:r>
              <a:rPr lang="en-GB" sz="2000" b="0" dirty="0">
                <a:latin typeface="+mj-lt"/>
              </a:rPr>
              <a:t>nodes </a:t>
            </a:r>
          </a:p>
        </p:txBody>
      </p:sp>
      <p:sp>
        <p:nvSpPr>
          <p:cNvPr id="5126" name="Text Box 6"/>
          <p:cNvSpPr txBox="1">
            <a:spLocks noChangeArrowheads="1"/>
          </p:cNvSpPr>
          <p:nvPr/>
        </p:nvSpPr>
        <p:spPr bwMode="auto">
          <a:xfrm>
            <a:off x="0" y="3795538"/>
            <a:ext cx="1077913" cy="3017838"/>
          </a:xfrm>
          <a:prstGeom prst="rect">
            <a:avLst/>
          </a:prstGeom>
          <a:noFill/>
          <a:ln w="9525">
            <a:noFill/>
            <a:miter lim="800000"/>
            <a:headEnd/>
            <a:tailEnd/>
          </a:ln>
        </p:spPr>
        <p:txBody>
          <a:bodyPr wrap="none">
            <a:spAutoFit/>
          </a:bodyPr>
          <a:lstStyle/>
          <a:p>
            <a:pPr algn="r"/>
            <a:r>
              <a:rPr lang="en-GB" sz="2000">
                <a:latin typeface="Times New Roman" pitchFamily="18" charset="0"/>
              </a:rPr>
              <a:t>level 0</a:t>
            </a:r>
          </a:p>
          <a:p>
            <a:pPr algn="r"/>
            <a:endParaRPr lang="en-GB" sz="2000">
              <a:latin typeface="Times New Roman" pitchFamily="18" charset="0"/>
            </a:endParaRPr>
          </a:p>
          <a:p>
            <a:pPr algn="r"/>
            <a:r>
              <a:rPr lang="en-GB" sz="2000">
                <a:latin typeface="Times New Roman" pitchFamily="18" charset="0"/>
              </a:rPr>
              <a:t>level 1</a:t>
            </a:r>
          </a:p>
          <a:p>
            <a:pPr algn="r"/>
            <a:endParaRPr lang="en-GB" sz="2000">
              <a:latin typeface="Times New Roman" pitchFamily="18" charset="0"/>
            </a:endParaRPr>
          </a:p>
          <a:p>
            <a:pPr algn="r"/>
            <a:r>
              <a:rPr lang="en-GB" sz="2000">
                <a:latin typeface="Times New Roman" pitchFamily="18" charset="0"/>
              </a:rPr>
              <a:t>…     </a:t>
            </a:r>
          </a:p>
          <a:p>
            <a:pPr algn="r"/>
            <a:endParaRPr lang="en-GB" sz="2000">
              <a:latin typeface="Times New Roman" pitchFamily="18" charset="0"/>
            </a:endParaRPr>
          </a:p>
          <a:p>
            <a:pPr algn="r"/>
            <a:endParaRPr lang="en-GB" sz="1200">
              <a:latin typeface="Times New Roman" pitchFamily="18" charset="0"/>
            </a:endParaRPr>
          </a:p>
          <a:p>
            <a:pPr algn="r"/>
            <a:r>
              <a:rPr lang="en-GB" sz="2000">
                <a:latin typeface="Times New Roman" pitchFamily="18" charset="0"/>
              </a:rPr>
              <a:t>level h-1</a:t>
            </a:r>
            <a:br>
              <a:rPr lang="en-GB" sz="2000">
                <a:latin typeface="Times New Roman" pitchFamily="18" charset="0"/>
              </a:rPr>
            </a:br>
            <a:endParaRPr lang="en-GB" sz="2000">
              <a:latin typeface="Times New Roman" pitchFamily="18" charset="0"/>
            </a:endParaRPr>
          </a:p>
          <a:p>
            <a:pPr algn="r"/>
            <a:r>
              <a:rPr lang="en-GB" sz="2000">
                <a:latin typeface="Times New Roman" pitchFamily="18" charset="0"/>
              </a:rPr>
              <a:t>level h</a:t>
            </a:r>
          </a:p>
        </p:txBody>
      </p:sp>
      <p:sp>
        <p:nvSpPr>
          <p:cNvPr id="2" name="TextBox 1"/>
          <p:cNvSpPr txBox="1"/>
          <p:nvPr/>
        </p:nvSpPr>
        <p:spPr>
          <a:xfrm>
            <a:off x="6156176" y="404664"/>
            <a:ext cx="2736304" cy="9233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IE" dirty="0"/>
              <a:t>For simplicity, we only show the priorities in our diagrams.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5668"/>
                                        </p:tgtEl>
                                        <p:attrNameLst>
                                          <p:attrName>style.visibility</p:attrName>
                                        </p:attrNameLst>
                                      </p:cBhvr>
                                      <p:to>
                                        <p:strVal val="visible"/>
                                      </p:to>
                                    </p:set>
                                    <p:animEffect transition="in" filter="dissolve">
                                      <p:cBhvr>
                                        <p:cTn id="7" dur="500"/>
                                        <p:tgtEl>
                                          <p:spTgt spid="625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36623</TotalTime>
  <Words>2557</Words>
  <Application>Microsoft Macintosh PowerPoint</Application>
  <PresentationFormat>On-screen Show (4:3)</PresentationFormat>
  <Paragraphs>384</Paragraphs>
  <Slides>34</Slides>
  <Notes>20</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Bernard MT Condensed</vt:lpstr>
      <vt:lpstr>Courier</vt:lpstr>
      <vt:lpstr>Courier New</vt:lpstr>
      <vt:lpstr>Helvetica</vt:lpstr>
      <vt:lpstr>Times</vt:lpstr>
      <vt:lpstr>Times New Roman</vt:lpstr>
      <vt:lpstr>Wingdings</vt:lpstr>
      <vt:lpstr>Clarity</vt:lpstr>
      <vt:lpstr>Topic 6: priority Queues and Heaps</vt:lpstr>
      <vt:lpstr>Priority Queues: Concept</vt:lpstr>
      <vt:lpstr>Difference between a Queue and a Priority Queue</vt:lpstr>
      <vt:lpstr>Priority Queues: Funct. Spec.</vt:lpstr>
      <vt:lpstr>Priority Queue: Java Interfaces</vt:lpstr>
      <vt:lpstr>Priority Queue Implementation Strategies</vt:lpstr>
      <vt:lpstr>Priority Queue Implementation Strategies</vt:lpstr>
      <vt:lpstr>Priority Queue Implementation Strategies</vt:lpstr>
      <vt:lpstr>Heaps</vt:lpstr>
      <vt:lpstr>Examples that are NOT heaps</vt:lpstr>
      <vt:lpstr>A useful fact</vt:lpstr>
      <vt:lpstr>“Last” and “next” nodes.</vt:lpstr>
      <vt:lpstr>Inserting into Heaps</vt:lpstr>
      <vt:lpstr>Inserting into Heaps</vt:lpstr>
      <vt:lpstr>Removing from Heaps</vt:lpstr>
      <vt:lpstr>Removing from Heaps</vt:lpstr>
      <vt:lpstr>Using a heap to implement a PQ</vt:lpstr>
      <vt:lpstr>Complete Binary Trees</vt:lpstr>
      <vt:lpstr>Complete Binary Trees (CBTs)</vt:lpstr>
      <vt:lpstr>The Complete Binary Tree ADT</vt:lpstr>
      <vt:lpstr>Complete Binary Trees and Heaps</vt:lpstr>
      <vt:lpstr>A challenge…</vt:lpstr>
      <vt:lpstr>PowerPoint Presentation</vt:lpstr>
      <vt:lpstr>PowerPoint Presentation</vt:lpstr>
      <vt:lpstr>What do we actually need to store?</vt:lpstr>
      <vt:lpstr>Implementing a Complete Binary Tree</vt:lpstr>
      <vt:lpstr>Implementing a Complete Binary Tree</vt:lpstr>
      <vt:lpstr>Priority Queue Comparison</vt:lpstr>
      <vt:lpstr>Bottom-Up Heap Construction</vt:lpstr>
      <vt:lpstr>Bottom-Up Heap Construction</vt:lpstr>
      <vt:lpstr>Bottom-Up Heap Construction</vt:lpstr>
      <vt:lpstr>Bottom-Up Heap Construction</vt:lpstr>
      <vt:lpstr>Bottom-Up Heap Construction</vt:lpstr>
      <vt:lpstr>Summary</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Agents with Agent Factory</dc:title>
  <dc:creator>Rem Collier</dc:creator>
  <cp:lastModifiedBy>David Lillis</cp:lastModifiedBy>
  <cp:revision>832</cp:revision>
  <cp:lastPrinted>2016-03-29T06:16:20Z</cp:lastPrinted>
  <dcterms:created xsi:type="dcterms:W3CDTF">2009-02-10T11:22:06Z</dcterms:created>
  <dcterms:modified xsi:type="dcterms:W3CDTF">2019-04-03T00:01:39Z</dcterms:modified>
</cp:coreProperties>
</file>