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279" r:id="rId2"/>
    <p:sldId id="257" r:id="rId3"/>
    <p:sldId id="258" r:id="rId4"/>
    <p:sldId id="259" r:id="rId5"/>
    <p:sldId id="260" r:id="rId6"/>
    <p:sldId id="291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78" r:id="rId15"/>
    <p:sldId id="29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8000"/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/>
    <p:restoredTop sz="75889"/>
  </p:normalViewPr>
  <p:slideViewPr>
    <p:cSldViewPr>
      <p:cViewPr varScale="1">
        <p:scale>
          <a:sx n="134" d="100"/>
          <a:sy n="134" d="100"/>
        </p:scale>
        <p:origin x="19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2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2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7.xml"/><Relationship Id="rId5" Type="http://schemas.openxmlformats.org/officeDocument/2006/relationships/slide" Target="slides/slide7.xml"/><Relationship Id="rId10" Type="http://schemas.openxmlformats.org/officeDocument/2006/relationships/slide" Target="slides/slide16.xml"/><Relationship Id="rId4" Type="http://schemas.openxmlformats.org/officeDocument/2006/relationships/slide" Target="slides/slide5.xml"/><Relationship Id="rId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A30FF5-B7AD-7B49-B4C6-02220F673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7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7AA50F-3602-BB45-BD26-ACBA7FD76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3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C7F274-0A8F-0644-BEE5-35CE455694F6}" type="slidenum">
              <a:rPr lang="en-US" altLang="en-US" sz="1300" b="0">
                <a:ea typeface="MS PGothic" charset="-128"/>
              </a:rPr>
              <a:pPr eaLnBrk="1" hangingPunct="1"/>
              <a:t>1</a:t>
            </a:fld>
            <a:endParaRPr lang="en-US" altLang="en-US" sz="1300" b="0">
              <a:ea typeface="MS PGothic" charset="-128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4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AA50F-3602-BB45-BD26-ACBA7FD76CF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AA50F-3602-BB45-BD26-ACBA7FD76CF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1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 dirty="0">
                <a:ea typeface="ＭＳ Ｐゴシック" charset="-128"/>
              </a:rPr>
              <a:t>incident edges: O(</a:t>
            </a:r>
            <a:r>
              <a:rPr lang="en-IE" altLang="en-US" dirty="0" err="1">
                <a:ea typeface="ＭＳ Ｐゴシック" charset="-128"/>
              </a:rPr>
              <a:t>deg</a:t>
            </a:r>
            <a:r>
              <a:rPr lang="en-IE" altLang="en-US" dirty="0">
                <a:ea typeface="ＭＳ Ｐゴシック" charset="-128"/>
              </a:rPr>
              <a:t>(v))</a:t>
            </a:r>
          </a:p>
          <a:p>
            <a:r>
              <a:rPr lang="en-IE" altLang="en-US" dirty="0">
                <a:ea typeface="ＭＳ Ｐゴシック" charset="-128"/>
              </a:rPr>
              <a:t>\</a:t>
            </a:r>
            <a:r>
              <a:rPr lang="en-IE" altLang="en-US" dirty="0" err="1">
                <a:ea typeface="ＭＳ Ｐゴシック" charset="-128"/>
              </a:rPr>
              <a:t>sum_v</a:t>
            </a:r>
            <a:r>
              <a:rPr lang="en-IE" altLang="en-US" dirty="0">
                <a:ea typeface="ＭＳ Ｐゴシック" charset="-128"/>
              </a:rPr>
              <a:t> </a:t>
            </a:r>
            <a:r>
              <a:rPr lang="en-IE" altLang="en-US" dirty="0" err="1">
                <a:ea typeface="ＭＳ Ｐゴシック" charset="-128"/>
              </a:rPr>
              <a:t>deg</a:t>
            </a:r>
            <a:r>
              <a:rPr lang="en-IE" altLang="en-US" dirty="0">
                <a:ea typeface="ＭＳ Ｐゴシック" charset="-128"/>
              </a:rPr>
              <a:t>(v) = 2m =&gt; O(m)</a:t>
            </a:r>
            <a:br>
              <a:rPr lang="en-IE" altLang="en-US" dirty="0">
                <a:ea typeface="ＭＳ Ｐゴシック" charset="-128"/>
              </a:rPr>
            </a:br>
            <a:endParaRPr lang="en-IE" altLang="en-US" dirty="0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1D7EAC-C108-FB4F-847A-3240FF6ADBFD}" type="slidenum">
              <a:rPr lang="en-US" altLang="en-US" sz="1200" b="0"/>
              <a:pPr eaLnBrk="1" hangingPunct="1"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96058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B76CDAD-9963-A74E-8F0E-B6791DAECEB3}" type="slidenum">
              <a:rPr lang="en-US" altLang="en-US" sz="1200" b="0"/>
              <a:pPr eaLnBrk="1" hangingPunct="1"/>
              <a:t>22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55287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7D97AA-B145-0245-A27C-278862234DCC}" type="slidenum">
              <a:rPr lang="en-US" altLang="en-US" sz="1200" b="0"/>
              <a:pPr eaLnBrk="1" hangingPunct="1"/>
              <a:t>23</a:t>
            </a:fld>
            <a:endParaRPr lang="en-US" altLang="en-US" sz="1200" b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621" tIns="43311" rIns="86621" bIns="43311"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90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CFAFC-B0A8-D94D-A3A9-6BF52B356BA0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1239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59283F-0807-9644-BB9B-C8A2652DC025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FB472-4F21-8840-A294-5EA4E609A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09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779E0-1B54-A44B-AE3F-BF4278B43DD0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58F50-4B2F-2340-B1BB-E66F9ACE2B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72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I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679C2-05D7-F245-9987-6D30DFE18975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38583-5CA9-9C4A-87C1-1131D86D7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0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68413"/>
            <a:ext cx="4171950" cy="5256212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228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DF6669-10D9-E346-B713-578BE0F857FE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0DEC4-364F-3D43-8DCC-558F5C722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B7ABC2-09D3-8B42-9B20-1029D1E9CF14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6AE17-A402-754D-A88C-E479B8790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2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AA300-2EA1-864D-A854-660E9A78D274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41883-E8E0-7A4A-B8B0-8F9F92164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5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92C38-BC36-354C-AAE8-21920504C693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797C-D846-D74D-93B1-AC06318B6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2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5C845-78A3-6D4F-A445-C98C003E902D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D6C9C-1D57-7F4C-857E-DE6817ECC5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17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0EED2-FD8E-7346-B306-A7F08F28148A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9DFE0-3400-D94D-9B32-9AA296B9B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29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E0245-8657-1743-8DC1-6B0AD17EE99D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9DAF7-B2FC-9D45-ACF5-74C51F5F8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81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ga-IE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B35A0-77EC-5D4C-A4FC-60FD20BDC022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57F0A-1624-0643-B43D-5BB480DCB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ga-IE" altLang="en-US"/>
              <a:t>Click to edit Master text styles</a:t>
            </a:r>
          </a:p>
          <a:p>
            <a:pPr lvl="1"/>
            <a:r>
              <a:rPr lang="ga-IE" altLang="en-US"/>
              <a:t>Second level</a:t>
            </a:r>
          </a:p>
          <a:p>
            <a:pPr lvl="2"/>
            <a:r>
              <a:rPr lang="ga-IE" altLang="en-US"/>
              <a:t>Third level</a:t>
            </a:r>
          </a:p>
          <a:p>
            <a:pPr lvl="3"/>
            <a:r>
              <a:rPr lang="ga-IE" altLang="en-US"/>
              <a:t>Fourth level</a:t>
            </a:r>
          </a:p>
          <a:p>
            <a:pPr lvl="4"/>
            <a:r>
              <a:rPr lang="ga-IE" altLang="en-US"/>
              <a:t>Fifth level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9F7214-8987-7F45-8AB6-41497F819051}" type="datetimeFigureOut">
              <a:rPr lang="en-US" altLang="en-US"/>
              <a:pPr/>
              <a:t>4/16/19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95CFC160-CAA4-F941-9676-FD513EA3EC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9" r:id="rId2"/>
    <p:sldLayoutId id="2147483767" r:id="rId3"/>
    <p:sldLayoutId id="2147483760" r:id="rId4"/>
    <p:sldLayoutId id="2147483768" r:id="rId5"/>
    <p:sldLayoutId id="2147483761" r:id="rId6"/>
    <p:sldLayoutId id="2147483762" r:id="rId7"/>
    <p:sldLayoutId id="2147483769" r:id="rId8"/>
    <p:sldLayoutId id="2147483763" r:id="rId9"/>
    <p:sldLayoutId id="2147483764" r:id="rId10"/>
    <p:sldLayoutId id="2147483765" r:id="rId11"/>
    <p:sldLayoutId id="2147483770" r:id="rId12"/>
    <p:sldLayoutId id="214748377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Gill Sans"/>
          <a:ea typeface="ＭＳ Ｐゴシック" charset="0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Helvetica Neue"/>
          <a:ea typeface="ＭＳ Ｐゴシック" charset="0"/>
          <a:cs typeface="Helvetica Neue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Helvetica Neue"/>
          <a:ea typeface="ＭＳ Ｐゴシック" charset="0"/>
          <a:cs typeface="Helvetica Neue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Helvetica Neue"/>
          <a:ea typeface="ＭＳ Ｐゴシック" charset="0"/>
          <a:cs typeface="Helvetica Neue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ＭＳ Ｐゴシック" charset="0"/>
          <a:cs typeface="Helvetica Neue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Helvetica Neue"/>
          <a:ea typeface="ＭＳ Ｐゴシック" charset="0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lillis@ucd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4000" dirty="0">
                <a:ea typeface="+mj-ea"/>
              </a:rPr>
              <a:t>Topic 8:</a:t>
            </a:r>
            <a:br>
              <a:rPr lang="en-IE" sz="4000" dirty="0">
                <a:ea typeface="+mj-ea"/>
              </a:rPr>
            </a:br>
            <a:r>
              <a:rPr lang="en-IE" dirty="0">
                <a:ea typeface="+mj-ea"/>
              </a:rPr>
              <a:t>Depth First Search and Breadth First Search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683895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  <a:ea typeface="+mn-ea"/>
              </a:rPr>
              <a:t>COMP2014J: Data Structures and Algorithms 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dirty="0">
                <a:ea typeface="+mn-ea"/>
              </a:rPr>
              <a:t>Dr. David Lillis (</a:t>
            </a:r>
            <a:r>
              <a:rPr lang="en-IE" dirty="0">
                <a:ea typeface="+mn-ea"/>
                <a:hlinkClick r:id="rId3"/>
              </a:rPr>
              <a:t>david.lillis@ucd.ie</a:t>
            </a:r>
            <a:r>
              <a:rPr lang="en-IE" dirty="0">
                <a:ea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dirty="0">
                <a:ea typeface="+mn-ea"/>
              </a:rPr>
              <a:t>Beijing-Dublin International College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7925544" y="42896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ORD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7636619" y="58041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Tahoma" charset="0"/>
              </a:rPr>
              <a:t>DFW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715744" y="45182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SFO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868144" y="56612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LAX</a:t>
            </a:r>
          </a:p>
        </p:txBody>
      </p:sp>
      <p:cxnSp>
        <p:nvCxnSpPr>
          <p:cNvPr id="16391" name="AutoShape 7"/>
          <p:cNvCxnSpPr>
            <a:cxnSpLocks noChangeShapeType="1"/>
            <a:stCxn id="16389" idx="6"/>
            <a:endCxn id="16387" idx="2"/>
          </p:cNvCxnSpPr>
          <p:nvPr/>
        </p:nvCxnSpPr>
        <p:spPr bwMode="auto">
          <a:xfrm flipV="1">
            <a:off x="6661894" y="4518248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8"/>
          <p:cNvCxnSpPr>
            <a:cxnSpLocks noChangeShapeType="1"/>
            <a:stCxn id="16388" idx="0"/>
            <a:endCxn id="16387" idx="4"/>
          </p:cNvCxnSpPr>
          <p:nvPr/>
        </p:nvCxnSpPr>
        <p:spPr bwMode="auto">
          <a:xfrm flipV="1">
            <a:off x="8104931" y="4756373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9"/>
          <p:cNvCxnSpPr>
            <a:cxnSpLocks noChangeShapeType="1"/>
            <a:stCxn id="16389" idx="4"/>
            <a:endCxn id="16390" idx="0"/>
          </p:cNvCxnSpPr>
          <p:nvPr/>
        </p:nvCxnSpPr>
        <p:spPr bwMode="auto">
          <a:xfrm>
            <a:off x="6184056" y="4984973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10"/>
          <p:cNvCxnSpPr>
            <a:cxnSpLocks noChangeShapeType="1"/>
            <a:stCxn id="16390" idx="6"/>
            <a:endCxn id="16388" idx="2"/>
          </p:cNvCxnSpPr>
          <p:nvPr/>
        </p:nvCxnSpPr>
        <p:spPr bwMode="auto">
          <a:xfrm>
            <a:off x="6814294" y="5889848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1"/>
          <p:cNvCxnSpPr>
            <a:cxnSpLocks noChangeShapeType="1"/>
            <a:stCxn id="16390" idx="7"/>
            <a:endCxn id="16387" idx="3"/>
          </p:cNvCxnSpPr>
          <p:nvPr/>
        </p:nvCxnSpPr>
        <p:spPr bwMode="auto">
          <a:xfrm flipV="1">
            <a:off x="6668244" y="4689698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 rot="-4662247">
            <a:off x="7882681" y="4845273"/>
            <a:ext cx="60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802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 rot="-2136302">
            <a:off x="6747619" y="5026248"/>
            <a:ext cx="738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1743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 rot="-689345">
            <a:off x="6858744" y="4289648"/>
            <a:ext cx="738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1843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 rot="695916">
            <a:off x="6900019" y="5616798"/>
            <a:ext cx="738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1233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 rot="4665015">
            <a:off x="6117381" y="5154836"/>
            <a:ext cx="60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337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8174" y="628332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Further Reading: Goodrich and </a:t>
            </a:r>
            <a:r>
              <a:rPr lang="en-US" dirty="0" err="1"/>
              <a:t>Tamassia</a:t>
            </a:r>
            <a:r>
              <a:rPr lang="en-US" dirty="0"/>
              <a:t> (6</a:t>
            </a:r>
            <a:r>
              <a:rPr lang="en-US" baseline="30000" dirty="0"/>
              <a:t>th</a:t>
            </a:r>
            <a:r>
              <a:rPr lang="en-US" dirty="0"/>
              <a:t> Edition), Section 14.3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Example</a:t>
            </a:r>
          </a:p>
        </p:txBody>
      </p:sp>
      <p:sp>
        <p:nvSpPr>
          <p:cNvPr id="25602" name="Oval 4"/>
          <p:cNvSpPr>
            <a:spLocks noChangeAspect="1" noChangeArrowheads="1"/>
          </p:cNvSpPr>
          <p:nvPr/>
        </p:nvSpPr>
        <p:spPr bwMode="auto">
          <a:xfrm>
            <a:off x="2606675" y="4997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sp>
        <p:nvSpPr>
          <p:cNvPr id="25603" name="Oval 5"/>
          <p:cNvSpPr>
            <a:spLocks noChangeAspect="1" noChangeArrowheads="1"/>
          </p:cNvSpPr>
          <p:nvPr/>
        </p:nvSpPr>
        <p:spPr bwMode="auto">
          <a:xfrm>
            <a:off x="1143000" y="4997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25604" name="Oval 6"/>
          <p:cNvSpPr>
            <a:spLocks noChangeAspect="1" noChangeArrowheads="1"/>
          </p:cNvSpPr>
          <p:nvPr/>
        </p:nvSpPr>
        <p:spPr bwMode="auto">
          <a:xfrm>
            <a:off x="187483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5605" name="Oval 7"/>
          <p:cNvSpPr>
            <a:spLocks noChangeAspect="1" noChangeArrowheads="1"/>
          </p:cNvSpPr>
          <p:nvPr/>
        </p:nvSpPr>
        <p:spPr bwMode="auto">
          <a:xfrm>
            <a:off x="18748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cxnSp>
        <p:nvCxnSpPr>
          <p:cNvPr id="25606" name="AutoShape 8"/>
          <p:cNvCxnSpPr>
            <a:cxnSpLocks noChangeAspect="1" noChangeShapeType="1"/>
            <a:stCxn id="25604" idx="3"/>
            <a:endCxn id="25603" idx="7"/>
          </p:cNvCxnSpPr>
          <p:nvPr/>
        </p:nvCxnSpPr>
        <p:spPr bwMode="auto">
          <a:xfrm flipH="1">
            <a:off x="1455738" y="4597400"/>
            <a:ext cx="471487" cy="4429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9"/>
          <p:cNvCxnSpPr>
            <a:cxnSpLocks noChangeAspect="1" noChangeShapeType="1"/>
            <a:stCxn id="25605" idx="1"/>
            <a:endCxn id="25603" idx="5"/>
          </p:cNvCxnSpPr>
          <p:nvPr/>
        </p:nvCxnSpPr>
        <p:spPr bwMode="auto">
          <a:xfrm flipH="1" flipV="1">
            <a:off x="1454150" y="531653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10"/>
          <p:cNvCxnSpPr>
            <a:cxnSpLocks noChangeAspect="1" noChangeShapeType="1"/>
            <a:stCxn id="25605" idx="7"/>
            <a:endCxn id="25602" idx="3"/>
          </p:cNvCxnSpPr>
          <p:nvPr/>
        </p:nvCxnSpPr>
        <p:spPr bwMode="auto">
          <a:xfrm flipV="1">
            <a:off x="2185988" y="5316538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11"/>
          <p:cNvCxnSpPr>
            <a:cxnSpLocks noChangeAspect="1" noChangeShapeType="1"/>
            <a:stCxn id="25604" idx="5"/>
            <a:endCxn id="25602" idx="1"/>
          </p:cNvCxnSpPr>
          <p:nvPr/>
        </p:nvCxnSpPr>
        <p:spPr bwMode="auto">
          <a:xfrm>
            <a:off x="2187575" y="4597400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2"/>
          <p:cNvCxnSpPr>
            <a:cxnSpLocks noChangeAspect="1" noChangeShapeType="1"/>
            <a:stCxn id="25604" idx="4"/>
            <a:endCxn id="25605" idx="0"/>
          </p:cNvCxnSpPr>
          <p:nvPr/>
        </p:nvCxnSpPr>
        <p:spPr bwMode="auto">
          <a:xfrm>
            <a:off x="2057400" y="4649788"/>
            <a:ext cx="0" cy="1068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Oval 13"/>
          <p:cNvSpPr>
            <a:spLocks noChangeAspect="1" noChangeArrowheads="1"/>
          </p:cNvSpPr>
          <p:nvPr/>
        </p:nvSpPr>
        <p:spPr bwMode="auto">
          <a:xfrm>
            <a:off x="3857625" y="4997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25612" name="AutoShape 14"/>
          <p:cNvCxnSpPr>
            <a:cxnSpLocks noChangeAspect="1" noChangeShapeType="1"/>
            <a:stCxn id="25605" idx="6"/>
            <a:endCxn id="25611" idx="3"/>
          </p:cNvCxnSpPr>
          <p:nvPr/>
        </p:nvCxnSpPr>
        <p:spPr bwMode="auto">
          <a:xfrm flipV="1">
            <a:off x="2249488" y="531971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5"/>
          <p:cNvCxnSpPr>
            <a:cxnSpLocks noChangeAspect="1" noChangeShapeType="1"/>
            <a:stCxn id="25611" idx="1"/>
            <a:endCxn id="25604" idx="6"/>
          </p:cNvCxnSpPr>
          <p:nvPr/>
        </p:nvCxnSpPr>
        <p:spPr bwMode="auto">
          <a:xfrm flipH="1" flipV="1">
            <a:off x="2259013" y="4448175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Oval 17"/>
          <p:cNvSpPr>
            <a:spLocks noChangeAspect="1" noChangeArrowheads="1"/>
          </p:cNvSpPr>
          <p:nvPr/>
        </p:nvSpPr>
        <p:spPr bwMode="auto">
          <a:xfrm>
            <a:off x="6911975" y="2332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sp>
        <p:nvSpPr>
          <p:cNvPr id="25615" name="Oval 18"/>
          <p:cNvSpPr>
            <a:spLocks noChangeAspect="1" noChangeArrowheads="1"/>
          </p:cNvSpPr>
          <p:nvPr/>
        </p:nvSpPr>
        <p:spPr bwMode="auto">
          <a:xfrm>
            <a:off x="5448300" y="23320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25616" name="Oval 19"/>
          <p:cNvSpPr>
            <a:spLocks noChangeAspect="1" noChangeArrowheads="1"/>
          </p:cNvSpPr>
          <p:nvPr/>
        </p:nvSpPr>
        <p:spPr bwMode="auto">
          <a:xfrm>
            <a:off x="6180138" y="16002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5617" name="Oval 20"/>
          <p:cNvSpPr>
            <a:spLocks noChangeAspect="1" noChangeArrowheads="1"/>
          </p:cNvSpPr>
          <p:nvPr/>
        </p:nvSpPr>
        <p:spPr bwMode="auto">
          <a:xfrm>
            <a:off x="6180138" y="30638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cxnSp>
        <p:nvCxnSpPr>
          <p:cNvPr id="25618" name="AutoShape 21"/>
          <p:cNvCxnSpPr>
            <a:cxnSpLocks noChangeAspect="1" noChangeShapeType="1"/>
            <a:stCxn id="25616" idx="3"/>
            <a:endCxn id="25615" idx="7"/>
          </p:cNvCxnSpPr>
          <p:nvPr/>
        </p:nvCxnSpPr>
        <p:spPr bwMode="auto">
          <a:xfrm flipH="1">
            <a:off x="5761038" y="1931988"/>
            <a:ext cx="471487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22"/>
          <p:cNvCxnSpPr>
            <a:cxnSpLocks noChangeAspect="1" noChangeShapeType="1"/>
            <a:stCxn id="25617" idx="1"/>
            <a:endCxn id="25615" idx="5"/>
          </p:cNvCxnSpPr>
          <p:nvPr/>
        </p:nvCxnSpPr>
        <p:spPr bwMode="auto">
          <a:xfrm flipH="1" flipV="1">
            <a:off x="5761038" y="2663825"/>
            <a:ext cx="471487" cy="4429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3"/>
          <p:cNvCxnSpPr>
            <a:cxnSpLocks noChangeAspect="1" noChangeShapeType="1"/>
            <a:stCxn id="25617" idx="7"/>
            <a:endCxn id="25614" idx="3"/>
          </p:cNvCxnSpPr>
          <p:nvPr/>
        </p:nvCxnSpPr>
        <p:spPr bwMode="auto">
          <a:xfrm flipV="1">
            <a:off x="6492875" y="2654300"/>
            <a:ext cx="47148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4"/>
          <p:cNvCxnSpPr>
            <a:cxnSpLocks noChangeAspect="1" noChangeShapeType="1"/>
            <a:stCxn id="25616" idx="5"/>
            <a:endCxn id="25614" idx="1"/>
          </p:cNvCxnSpPr>
          <p:nvPr/>
        </p:nvCxnSpPr>
        <p:spPr bwMode="auto">
          <a:xfrm>
            <a:off x="6492875" y="1931988"/>
            <a:ext cx="47148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5"/>
          <p:cNvCxnSpPr>
            <a:cxnSpLocks noChangeAspect="1" noChangeShapeType="1"/>
            <a:stCxn id="25616" idx="4"/>
            <a:endCxn id="25617" idx="0"/>
          </p:cNvCxnSpPr>
          <p:nvPr/>
        </p:nvCxnSpPr>
        <p:spPr bwMode="auto">
          <a:xfrm>
            <a:off x="6362700" y="1984375"/>
            <a:ext cx="0" cy="1068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Oval 26"/>
          <p:cNvSpPr>
            <a:spLocks noChangeAspect="1" noChangeArrowheads="1"/>
          </p:cNvSpPr>
          <p:nvPr/>
        </p:nvSpPr>
        <p:spPr bwMode="auto">
          <a:xfrm>
            <a:off x="8162925" y="2332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25624" name="AutoShape 27"/>
          <p:cNvCxnSpPr>
            <a:cxnSpLocks noChangeAspect="1" noChangeShapeType="1"/>
            <a:stCxn id="25617" idx="6"/>
            <a:endCxn id="25623" idx="3"/>
          </p:cNvCxnSpPr>
          <p:nvPr/>
        </p:nvCxnSpPr>
        <p:spPr bwMode="auto">
          <a:xfrm flipV="1">
            <a:off x="6554788" y="2654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8"/>
          <p:cNvCxnSpPr>
            <a:cxnSpLocks noChangeAspect="1" noChangeShapeType="1"/>
            <a:stCxn id="25623" idx="1"/>
            <a:endCxn id="25616" idx="6"/>
          </p:cNvCxnSpPr>
          <p:nvPr/>
        </p:nvCxnSpPr>
        <p:spPr bwMode="auto">
          <a:xfrm flipH="1" flipV="1">
            <a:off x="6564313" y="1782763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Oval 30"/>
          <p:cNvSpPr>
            <a:spLocks noChangeAspect="1" noChangeArrowheads="1"/>
          </p:cNvSpPr>
          <p:nvPr/>
        </p:nvSpPr>
        <p:spPr bwMode="auto">
          <a:xfrm>
            <a:off x="6911975" y="4999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sp>
        <p:nvSpPr>
          <p:cNvPr id="25627" name="Oval 31"/>
          <p:cNvSpPr>
            <a:spLocks noChangeAspect="1" noChangeArrowheads="1"/>
          </p:cNvSpPr>
          <p:nvPr/>
        </p:nvSpPr>
        <p:spPr bwMode="auto">
          <a:xfrm>
            <a:off x="5448300" y="49990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25628" name="Oval 32"/>
          <p:cNvSpPr>
            <a:spLocks noChangeAspect="1" noChangeArrowheads="1"/>
          </p:cNvSpPr>
          <p:nvPr/>
        </p:nvSpPr>
        <p:spPr bwMode="auto">
          <a:xfrm>
            <a:off x="6180138" y="42672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5629" name="Oval 33"/>
          <p:cNvSpPr>
            <a:spLocks noChangeAspect="1" noChangeArrowheads="1"/>
          </p:cNvSpPr>
          <p:nvPr/>
        </p:nvSpPr>
        <p:spPr bwMode="auto">
          <a:xfrm>
            <a:off x="6180138" y="573087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cxnSp>
        <p:nvCxnSpPr>
          <p:cNvPr id="25630" name="AutoShape 34"/>
          <p:cNvCxnSpPr>
            <a:cxnSpLocks noChangeAspect="1" noChangeShapeType="1"/>
            <a:stCxn id="25628" idx="3"/>
            <a:endCxn id="25627" idx="7"/>
          </p:cNvCxnSpPr>
          <p:nvPr/>
        </p:nvCxnSpPr>
        <p:spPr bwMode="auto">
          <a:xfrm flipH="1">
            <a:off x="5761038" y="4598988"/>
            <a:ext cx="471487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35"/>
          <p:cNvCxnSpPr>
            <a:cxnSpLocks noChangeAspect="1" noChangeShapeType="1"/>
            <a:stCxn id="25629" idx="1"/>
            <a:endCxn id="25627" idx="5"/>
          </p:cNvCxnSpPr>
          <p:nvPr/>
        </p:nvCxnSpPr>
        <p:spPr bwMode="auto">
          <a:xfrm flipH="1" flipV="1">
            <a:off x="5761038" y="5330825"/>
            <a:ext cx="4714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36"/>
          <p:cNvCxnSpPr>
            <a:cxnSpLocks noChangeAspect="1" noChangeShapeType="1"/>
            <a:stCxn id="25629" idx="7"/>
            <a:endCxn id="25626" idx="3"/>
          </p:cNvCxnSpPr>
          <p:nvPr/>
        </p:nvCxnSpPr>
        <p:spPr bwMode="auto">
          <a:xfrm flipV="1">
            <a:off x="6492875" y="5321300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37"/>
          <p:cNvCxnSpPr>
            <a:cxnSpLocks noChangeAspect="1" noChangeShapeType="1"/>
            <a:stCxn id="25628" idx="5"/>
            <a:endCxn id="25626" idx="1"/>
          </p:cNvCxnSpPr>
          <p:nvPr/>
        </p:nvCxnSpPr>
        <p:spPr bwMode="auto">
          <a:xfrm>
            <a:off x="6492875" y="4598988"/>
            <a:ext cx="47148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AutoShape 38"/>
          <p:cNvCxnSpPr>
            <a:cxnSpLocks noChangeAspect="1" noChangeShapeType="1"/>
            <a:stCxn id="25628" idx="4"/>
            <a:endCxn id="25629" idx="0"/>
          </p:cNvCxnSpPr>
          <p:nvPr/>
        </p:nvCxnSpPr>
        <p:spPr bwMode="auto">
          <a:xfrm>
            <a:off x="6362700" y="4651375"/>
            <a:ext cx="0" cy="10588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5" name="Oval 39"/>
          <p:cNvSpPr>
            <a:spLocks noChangeAspect="1" noChangeArrowheads="1"/>
          </p:cNvSpPr>
          <p:nvPr/>
        </p:nvSpPr>
        <p:spPr bwMode="auto">
          <a:xfrm>
            <a:off x="8162925" y="4999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25636" name="AutoShape 40"/>
          <p:cNvCxnSpPr>
            <a:cxnSpLocks noChangeAspect="1" noChangeShapeType="1"/>
            <a:stCxn id="25629" idx="6"/>
            <a:endCxn id="25635" idx="3"/>
          </p:cNvCxnSpPr>
          <p:nvPr/>
        </p:nvCxnSpPr>
        <p:spPr bwMode="auto">
          <a:xfrm flipV="1">
            <a:off x="6564313" y="5321300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41"/>
          <p:cNvCxnSpPr>
            <a:cxnSpLocks noChangeAspect="1" noChangeShapeType="1"/>
            <a:stCxn id="25635" idx="1"/>
            <a:endCxn id="25628" idx="6"/>
          </p:cNvCxnSpPr>
          <p:nvPr/>
        </p:nvCxnSpPr>
        <p:spPr bwMode="auto">
          <a:xfrm flipH="1" flipV="1">
            <a:off x="6564313" y="4449763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8" name="Text Box 42"/>
          <p:cNvSpPr txBox="1">
            <a:spLocks noChangeArrowheads="1"/>
          </p:cNvSpPr>
          <p:nvPr/>
        </p:nvSpPr>
        <p:spPr bwMode="auto">
          <a:xfrm>
            <a:off x="1814513" y="2925763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solidFill>
                  <a:srgbClr val="FF0000"/>
                </a:solidFill>
                <a:latin typeface="Tahoma" charset="0"/>
              </a:rPr>
              <a:t>discovery edge</a:t>
            </a:r>
          </a:p>
        </p:txBody>
      </p:sp>
      <p:sp>
        <p:nvSpPr>
          <p:cNvPr id="25639" name="Text Box 43"/>
          <p:cNvSpPr txBox="1">
            <a:spLocks noChangeArrowheads="1"/>
          </p:cNvSpPr>
          <p:nvPr/>
        </p:nvSpPr>
        <p:spPr bwMode="auto">
          <a:xfrm>
            <a:off x="1820863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solidFill>
                  <a:schemeClr val="accent2"/>
                </a:solidFill>
                <a:latin typeface="Tahoma" charset="0"/>
              </a:rPr>
              <a:t>back edge</a:t>
            </a:r>
          </a:p>
        </p:txBody>
      </p:sp>
      <p:sp>
        <p:nvSpPr>
          <p:cNvPr id="25640" name="Oval 44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5641" name="Text Box 45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solidFill>
                  <a:srgbClr val="FF0000"/>
                </a:solidFill>
                <a:latin typeface="Tahoma" charset="0"/>
              </a:rPr>
              <a:t>visited vertex</a:t>
            </a:r>
          </a:p>
        </p:txBody>
      </p:sp>
      <p:sp>
        <p:nvSpPr>
          <p:cNvPr id="25642" name="Oval 46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5643" name="Text Box 47"/>
          <p:cNvSpPr txBox="1">
            <a:spLocks noChangeArrowheads="1"/>
          </p:cNvSpPr>
          <p:nvPr/>
        </p:nvSpPr>
        <p:spPr bwMode="auto">
          <a:xfrm>
            <a:off x="1812925" y="164465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unexplored vertex</a:t>
            </a:r>
          </a:p>
        </p:txBody>
      </p:sp>
      <p:sp>
        <p:nvSpPr>
          <p:cNvPr id="25644" name="Text Box 48"/>
          <p:cNvSpPr txBox="1">
            <a:spLocks noChangeArrowheads="1"/>
          </p:cNvSpPr>
          <p:nvPr/>
        </p:nvSpPr>
        <p:spPr bwMode="auto">
          <a:xfrm>
            <a:off x="1812925" y="2498725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unexplored edge</a:t>
            </a:r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>
            <a:off x="746125" y="3154363"/>
            <a:ext cx="877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>
            <a:off x="746125" y="3581400"/>
            <a:ext cx="877888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7" name="Line 52"/>
          <p:cNvSpPr>
            <a:spLocks noChangeShapeType="1"/>
          </p:cNvSpPr>
          <p:nvPr/>
        </p:nvSpPr>
        <p:spPr bwMode="auto">
          <a:xfrm>
            <a:off x="746125" y="2728913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8" name="AutoShape 53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49" name="AutoShape 54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Example (cont.)</a:t>
            </a:r>
          </a:p>
        </p:txBody>
      </p:sp>
      <p:sp>
        <p:nvSpPr>
          <p:cNvPr id="26626" name="Oval 4"/>
          <p:cNvSpPr>
            <a:spLocks noChangeAspect="1" noChangeArrowheads="1"/>
          </p:cNvSpPr>
          <p:nvPr/>
        </p:nvSpPr>
        <p:spPr bwMode="auto">
          <a:xfrm>
            <a:off x="2355850" y="50736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sp>
        <p:nvSpPr>
          <p:cNvPr id="26627" name="Oval 5"/>
          <p:cNvSpPr>
            <a:spLocks noChangeAspect="1" noChangeArrowheads="1"/>
          </p:cNvSpPr>
          <p:nvPr/>
        </p:nvSpPr>
        <p:spPr bwMode="auto">
          <a:xfrm>
            <a:off x="892175" y="50736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26628" name="Oval 6"/>
          <p:cNvSpPr>
            <a:spLocks noChangeAspect="1" noChangeArrowheads="1"/>
          </p:cNvSpPr>
          <p:nvPr/>
        </p:nvSpPr>
        <p:spPr bwMode="auto">
          <a:xfrm>
            <a:off x="1624013" y="43418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6629" name="Oval 7"/>
          <p:cNvSpPr>
            <a:spLocks noChangeAspect="1" noChangeArrowheads="1"/>
          </p:cNvSpPr>
          <p:nvPr/>
        </p:nvSpPr>
        <p:spPr bwMode="auto">
          <a:xfrm>
            <a:off x="1624013" y="58054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cxnSp>
        <p:nvCxnSpPr>
          <p:cNvPr id="26630" name="AutoShape 8"/>
          <p:cNvCxnSpPr>
            <a:cxnSpLocks noChangeAspect="1" noChangeShapeType="1"/>
            <a:stCxn id="26628" idx="3"/>
            <a:endCxn id="26627" idx="7"/>
          </p:cNvCxnSpPr>
          <p:nvPr/>
        </p:nvCxnSpPr>
        <p:spPr bwMode="auto">
          <a:xfrm flipH="1">
            <a:off x="1204913" y="4673600"/>
            <a:ext cx="4714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9"/>
          <p:cNvCxnSpPr>
            <a:cxnSpLocks noChangeAspect="1" noChangeShapeType="1"/>
            <a:stCxn id="26629" idx="1"/>
            <a:endCxn id="26627" idx="5"/>
          </p:cNvCxnSpPr>
          <p:nvPr/>
        </p:nvCxnSpPr>
        <p:spPr bwMode="auto">
          <a:xfrm flipH="1" flipV="1">
            <a:off x="1204913" y="5405438"/>
            <a:ext cx="471487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10"/>
          <p:cNvCxnSpPr>
            <a:cxnSpLocks noChangeAspect="1" noChangeShapeType="1"/>
            <a:stCxn id="26629" idx="7"/>
            <a:endCxn id="26626" idx="3"/>
          </p:cNvCxnSpPr>
          <p:nvPr/>
        </p:nvCxnSpPr>
        <p:spPr bwMode="auto">
          <a:xfrm flipV="1">
            <a:off x="1936750" y="5405438"/>
            <a:ext cx="47148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1"/>
          <p:cNvCxnSpPr>
            <a:cxnSpLocks noChangeAspect="1" noChangeShapeType="1"/>
            <a:stCxn id="26628" idx="5"/>
            <a:endCxn id="26626" idx="1"/>
          </p:cNvCxnSpPr>
          <p:nvPr/>
        </p:nvCxnSpPr>
        <p:spPr bwMode="auto">
          <a:xfrm>
            <a:off x="1936750" y="4673600"/>
            <a:ext cx="47148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2"/>
          <p:cNvCxnSpPr>
            <a:cxnSpLocks noChangeAspect="1" noChangeShapeType="1"/>
            <a:stCxn id="26628" idx="4"/>
            <a:endCxn id="26629" idx="0"/>
          </p:cNvCxnSpPr>
          <p:nvPr/>
        </p:nvCxnSpPr>
        <p:spPr bwMode="auto">
          <a:xfrm>
            <a:off x="1806575" y="4725988"/>
            <a:ext cx="0" cy="10588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Oval 13"/>
          <p:cNvSpPr>
            <a:spLocks noChangeAspect="1" noChangeArrowheads="1"/>
          </p:cNvSpPr>
          <p:nvPr/>
        </p:nvSpPr>
        <p:spPr bwMode="auto">
          <a:xfrm>
            <a:off x="3606800" y="5073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26636" name="AutoShape 14"/>
          <p:cNvCxnSpPr>
            <a:cxnSpLocks noChangeAspect="1" noChangeShapeType="1"/>
            <a:stCxn id="26629" idx="6"/>
            <a:endCxn id="26635" idx="3"/>
          </p:cNvCxnSpPr>
          <p:nvPr/>
        </p:nvCxnSpPr>
        <p:spPr bwMode="auto">
          <a:xfrm flipV="1">
            <a:off x="2008188" y="5395913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5"/>
          <p:cNvCxnSpPr>
            <a:cxnSpLocks noChangeAspect="1" noChangeShapeType="1"/>
            <a:stCxn id="26635" idx="1"/>
            <a:endCxn id="26628" idx="6"/>
          </p:cNvCxnSpPr>
          <p:nvPr/>
        </p:nvCxnSpPr>
        <p:spPr bwMode="auto">
          <a:xfrm flipH="1" flipV="1">
            <a:off x="2008188" y="4524375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8" name="Oval 17"/>
          <p:cNvSpPr>
            <a:spLocks noChangeAspect="1" noChangeArrowheads="1"/>
          </p:cNvSpPr>
          <p:nvPr/>
        </p:nvSpPr>
        <p:spPr bwMode="auto">
          <a:xfrm>
            <a:off x="6992938" y="24082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sp>
        <p:nvSpPr>
          <p:cNvPr id="26639" name="Oval 18"/>
          <p:cNvSpPr>
            <a:spLocks noChangeAspect="1" noChangeArrowheads="1"/>
          </p:cNvSpPr>
          <p:nvPr/>
        </p:nvSpPr>
        <p:spPr bwMode="auto">
          <a:xfrm>
            <a:off x="5529263" y="24082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26640" name="Oval 19"/>
          <p:cNvSpPr>
            <a:spLocks noChangeAspect="1" noChangeArrowheads="1"/>
          </p:cNvSpPr>
          <p:nvPr/>
        </p:nvSpPr>
        <p:spPr bwMode="auto">
          <a:xfrm>
            <a:off x="6261100" y="16764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6641" name="Oval 20"/>
          <p:cNvSpPr>
            <a:spLocks noChangeAspect="1" noChangeArrowheads="1"/>
          </p:cNvSpPr>
          <p:nvPr/>
        </p:nvSpPr>
        <p:spPr bwMode="auto">
          <a:xfrm>
            <a:off x="6261100" y="31400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cxnSp>
        <p:nvCxnSpPr>
          <p:cNvPr id="26642" name="AutoShape 21"/>
          <p:cNvCxnSpPr>
            <a:cxnSpLocks noChangeAspect="1" noChangeShapeType="1"/>
            <a:stCxn id="26640" idx="3"/>
            <a:endCxn id="26639" idx="7"/>
          </p:cNvCxnSpPr>
          <p:nvPr/>
        </p:nvCxnSpPr>
        <p:spPr bwMode="auto">
          <a:xfrm flipH="1">
            <a:off x="5842000" y="2008188"/>
            <a:ext cx="47148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22"/>
          <p:cNvCxnSpPr>
            <a:cxnSpLocks noChangeAspect="1" noChangeShapeType="1"/>
            <a:stCxn id="26641" idx="1"/>
            <a:endCxn id="26639" idx="5"/>
          </p:cNvCxnSpPr>
          <p:nvPr/>
        </p:nvCxnSpPr>
        <p:spPr bwMode="auto">
          <a:xfrm flipH="1" flipV="1">
            <a:off x="5842000" y="2740025"/>
            <a:ext cx="471488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23"/>
          <p:cNvCxnSpPr>
            <a:cxnSpLocks noChangeAspect="1" noChangeShapeType="1"/>
            <a:stCxn id="26641" idx="7"/>
            <a:endCxn id="26638" idx="3"/>
          </p:cNvCxnSpPr>
          <p:nvPr/>
        </p:nvCxnSpPr>
        <p:spPr bwMode="auto">
          <a:xfrm flipV="1">
            <a:off x="6573838" y="2740025"/>
            <a:ext cx="4714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4"/>
          <p:cNvCxnSpPr>
            <a:cxnSpLocks noChangeAspect="1" noChangeShapeType="1"/>
            <a:stCxn id="26640" idx="5"/>
            <a:endCxn id="26638" idx="1"/>
          </p:cNvCxnSpPr>
          <p:nvPr/>
        </p:nvCxnSpPr>
        <p:spPr bwMode="auto">
          <a:xfrm>
            <a:off x="6573838" y="2008188"/>
            <a:ext cx="4714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5"/>
          <p:cNvCxnSpPr>
            <a:cxnSpLocks noChangeAspect="1" noChangeShapeType="1"/>
            <a:stCxn id="26640" idx="4"/>
            <a:endCxn id="26641" idx="0"/>
          </p:cNvCxnSpPr>
          <p:nvPr/>
        </p:nvCxnSpPr>
        <p:spPr bwMode="auto">
          <a:xfrm>
            <a:off x="6443663" y="2060575"/>
            <a:ext cx="0" cy="10588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Oval 26"/>
          <p:cNvSpPr>
            <a:spLocks noChangeAspect="1" noChangeArrowheads="1"/>
          </p:cNvSpPr>
          <p:nvPr/>
        </p:nvSpPr>
        <p:spPr bwMode="auto">
          <a:xfrm>
            <a:off x="8243888" y="24082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26648" name="AutoShape 27"/>
          <p:cNvCxnSpPr>
            <a:cxnSpLocks noChangeAspect="1" noChangeShapeType="1"/>
            <a:stCxn id="26641" idx="6"/>
            <a:endCxn id="26647" idx="3"/>
          </p:cNvCxnSpPr>
          <p:nvPr/>
        </p:nvCxnSpPr>
        <p:spPr bwMode="auto">
          <a:xfrm flipV="1">
            <a:off x="6645275" y="2730500"/>
            <a:ext cx="1651000" cy="5921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8"/>
          <p:cNvCxnSpPr>
            <a:cxnSpLocks noChangeAspect="1" noChangeShapeType="1"/>
            <a:stCxn id="26647" idx="1"/>
            <a:endCxn id="26640" idx="6"/>
          </p:cNvCxnSpPr>
          <p:nvPr/>
        </p:nvCxnSpPr>
        <p:spPr bwMode="auto">
          <a:xfrm flipH="1" flipV="1">
            <a:off x="6645275" y="1858963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Oval 30"/>
          <p:cNvSpPr>
            <a:spLocks noChangeAspect="1" noChangeArrowheads="1"/>
          </p:cNvSpPr>
          <p:nvPr/>
        </p:nvSpPr>
        <p:spPr bwMode="auto">
          <a:xfrm>
            <a:off x="6992938" y="50736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sp>
        <p:nvSpPr>
          <p:cNvPr id="26651" name="Oval 31"/>
          <p:cNvSpPr>
            <a:spLocks noChangeAspect="1" noChangeArrowheads="1"/>
          </p:cNvSpPr>
          <p:nvPr/>
        </p:nvSpPr>
        <p:spPr bwMode="auto">
          <a:xfrm>
            <a:off x="5529263" y="50736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26652" name="Oval 32"/>
          <p:cNvSpPr>
            <a:spLocks noChangeAspect="1" noChangeArrowheads="1"/>
          </p:cNvSpPr>
          <p:nvPr/>
        </p:nvSpPr>
        <p:spPr bwMode="auto">
          <a:xfrm>
            <a:off x="6261100" y="43418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6653" name="Oval 33"/>
          <p:cNvSpPr>
            <a:spLocks noChangeAspect="1" noChangeArrowheads="1"/>
          </p:cNvSpPr>
          <p:nvPr/>
        </p:nvSpPr>
        <p:spPr bwMode="auto">
          <a:xfrm>
            <a:off x="6261100" y="58054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cxnSp>
        <p:nvCxnSpPr>
          <p:cNvPr id="26654" name="AutoShape 34"/>
          <p:cNvCxnSpPr>
            <a:cxnSpLocks noChangeAspect="1" noChangeShapeType="1"/>
            <a:stCxn id="26652" idx="3"/>
            <a:endCxn id="26651" idx="7"/>
          </p:cNvCxnSpPr>
          <p:nvPr/>
        </p:nvCxnSpPr>
        <p:spPr bwMode="auto">
          <a:xfrm flipH="1">
            <a:off x="5842000" y="4673600"/>
            <a:ext cx="471488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35"/>
          <p:cNvCxnSpPr>
            <a:cxnSpLocks noChangeAspect="1" noChangeShapeType="1"/>
            <a:stCxn id="26653" idx="1"/>
            <a:endCxn id="26651" idx="5"/>
          </p:cNvCxnSpPr>
          <p:nvPr/>
        </p:nvCxnSpPr>
        <p:spPr bwMode="auto">
          <a:xfrm flipH="1" flipV="1">
            <a:off x="5842000" y="5405438"/>
            <a:ext cx="47148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36"/>
          <p:cNvCxnSpPr>
            <a:cxnSpLocks noChangeAspect="1" noChangeShapeType="1"/>
            <a:stCxn id="26653" idx="7"/>
            <a:endCxn id="26650" idx="3"/>
          </p:cNvCxnSpPr>
          <p:nvPr/>
        </p:nvCxnSpPr>
        <p:spPr bwMode="auto">
          <a:xfrm flipV="1">
            <a:off x="6573838" y="5405438"/>
            <a:ext cx="471487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37"/>
          <p:cNvCxnSpPr>
            <a:cxnSpLocks noChangeAspect="1" noChangeShapeType="1"/>
            <a:stCxn id="26652" idx="5"/>
            <a:endCxn id="26650" idx="1"/>
          </p:cNvCxnSpPr>
          <p:nvPr/>
        </p:nvCxnSpPr>
        <p:spPr bwMode="auto">
          <a:xfrm>
            <a:off x="6573838" y="4673600"/>
            <a:ext cx="471487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38"/>
          <p:cNvCxnSpPr>
            <a:cxnSpLocks noChangeAspect="1" noChangeShapeType="1"/>
            <a:stCxn id="26652" idx="4"/>
            <a:endCxn id="26653" idx="0"/>
          </p:cNvCxnSpPr>
          <p:nvPr/>
        </p:nvCxnSpPr>
        <p:spPr bwMode="auto">
          <a:xfrm>
            <a:off x="6443663" y="4725988"/>
            <a:ext cx="0" cy="10588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9" name="Oval 39"/>
          <p:cNvSpPr>
            <a:spLocks noChangeAspect="1" noChangeArrowheads="1"/>
          </p:cNvSpPr>
          <p:nvPr/>
        </p:nvSpPr>
        <p:spPr bwMode="auto">
          <a:xfrm>
            <a:off x="8243888" y="50736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26660" name="AutoShape 40"/>
          <p:cNvCxnSpPr>
            <a:cxnSpLocks noChangeAspect="1" noChangeShapeType="1"/>
            <a:stCxn id="26653" idx="6"/>
            <a:endCxn id="26659" idx="3"/>
          </p:cNvCxnSpPr>
          <p:nvPr/>
        </p:nvCxnSpPr>
        <p:spPr bwMode="auto">
          <a:xfrm flipV="1">
            <a:off x="6645275" y="5405438"/>
            <a:ext cx="1651000" cy="5826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AutoShape 41"/>
          <p:cNvCxnSpPr>
            <a:cxnSpLocks noChangeAspect="1" noChangeShapeType="1"/>
            <a:stCxn id="26659" idx="1"/>
            <a:endCxn id="26652" idx="6"/>
          </p:cNvCxnSpPr>
          <p:nvPr/>
        </p:nvCxnSpPr>
        <p:spPr bwMode="auto">
          <a:xfrm flipH="1" flipV="1">
            <a:off x="6645275" y="4524375"/>
            <a:ext cx="1651000" cy="58261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2" name="Oval 43"/>
          <p:cNvSpPr>
            <a:spLocks noChangeAspect="1" noChangeArrowheads="1"/>
          </p:cNvSpPr>
          <p:nvPr/>
        </p:nvSpPr>
        <p:spPr bwMode="auto">
          <a:xfrm>
            <a:off x="2354263" y="24082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sp>
        <p:nvSpPr>
          <p:cNvPr id="26663" name="Oval 44"/>
          <p:cNvSpPr>
            <a:spLocks noChangeAspect="1" noChangeArrowheads="1"/>
          </p:cNvSpPr>
          <p:nvPr/>
        </p:nvSpPr>
        <p:spPr bwMode="auto">
          <a:xfrm>
            <a:off x="890588" y="24082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26664" name="Oval 45"/>
          <p:cNvSpPr>
            <a:spLocks noChangeAspect="1" noChangeArrowheads="1"/>
          </p:cNvSpPr>
          <p:nvPr/>
        </p:nvSpPr>
        <p:spPr bwMode="auto">
          <a:xfrm>
            <a:off x="1622425" y="16764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26665" name="Oval 46"/>
          <p:cNvSpPr>
            <a:spLocks noChangeAspect="1" noChangeArrowheads="1"/>
          </p:cNvSpPr>
          <p:nvPr/>
        </p:nvSpPr>
        <p:spPr bwMode="auto">
          <a:xfrm>
            <a:off x="1622425" y="31400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cxnSp>
        <p:nvCxnSpPr>
          <p:cNvPr id="26666" name="AutoShape 47"/>
          <p:cNvCxnSpPr>
            <a:cxnSpLocks noChangeAspect="1" noChangeShapeType="1"/>
            <a:stCxn id="26664" idx="3"/>
            <a:endCxn id="26663" idx="7"/>
          </p:cNvCxnSpPr>
          <p:nvPr/>
        </p:nvCxnSpPr>
        <p:spPr bwMode="auto">
          <a:xfrm flipH="1">
            <a:off x="1203325" y="2008188"/>
            <a:ext cx="47148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7" name="AutoShape 48"/>
          <p:cNvCxnSpPr>
            <a:cxnSpLocks noChangeAspect="1" noChangeShapeType="1"/>
            <a:stCxn id="26665" idx="1"/>
            <a:endCxn id="26663" idx="5"/>
          </p:cNvCxnSpPr>
          <p:nvPr/>
        </p:nvCxnSpPr>
        <p:spPr bwMode="auto">
          <a:xfrm flipH="1" flipV="1">
            <a:off x="1203325" y="2740025"/>
            <a:ext cx="471488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8" name="AutoShape 49"/>
          <p:cNvCxnSpPr>
            <a:cxnSpLocks noChangeAspect="1" noChangeShapeType="1"/>
            <a:stCxn id="26665" idx="7"/>
            <a:endCxn id="26662" idx="3"/>
          </p:cNvCxnSpPr>
          <p:nvPr/>
        </p:nvCxnSpPr>
        <p:spPr bwMode="auto">
          <a:xfrm flipV="1">
            <a:off x="1935163" y="2730500"/>
            <a:ext cx="471487" cy="4429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9" name="AutoShape 50"/>
          <p:cNvCxnSpPr>
            <a:cxnSpLocks noChangeAspect="1" noChangeShapeType="1"/>
            <a:stCxn id="26664" idx="5"/>
            <a:endCxn id="26662" idx="1"/>
          </p:cNvCxnSpPr>
          <p:nvPr/>
        </p:nvCxnSpPr>
        <p:spPr bwMode="auto">
          <a:xfrm>
            <a:off x="1935163" y="2008188"/>
            <a:ext cx="47148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0" name="AutoShape 51"/>
          <p:cNvCxnSpPr>
            <a:cxnSpLocks noChangeAspect="1" noChangeShapeType="1"/>
            <a:stCxn id="26664" idx="4"/>
            <a:endCxn id="26665" idx="0"/>
          </p:cNvCxnSpPr>
          <p:nvPr/>
        </p:nvCxnSpPr>
        <p:spPr bwMode="auto">
          <a:xfrm>
            <a:off x="1804988" y="2060575"/>
            <a:ext cx="0" cy="10588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1" name="Oval 52"/>
          <p:cNvSpPr>
            <a:spLocks noChangeAspect="1" noChangeArrowheads="1"/>
          </p:cNvSpPr>
          <p:nvPr/>
        </p:nvSpPr>
        <p:spPr bwMode="auto">
          <a:xfrm>
            <a:off x="3605213" y="24082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26672" name="AutoShape 53"/>
          <p:cNvCxnSpPr>
            <a:cxnSpLocks noChangeAspect="1" noChangeShapeType="1"/>
            <a:stCxn id="26665" idx="6"/>
            <a:endCxn id="26671" idx="3"/>
          </p:cNvCxnSpPr>
          <p:nvPr/>
        </p:nvCxnSpPr>
        <p:spPr bwMode="auto">
          <a:xfrm flipV="1">
            <a:off x="2006600" y="2730500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3" name="AutoShape 54"/>
          <p:cNvCxnSpPr>
            <a:cxnSpLocks noChangeAspect="1" noChangeShapeType="1"/>
            <a:stCxn id="26671" idx="1"/>
            <a:endCxn id="26664" idx="6"/>
          </p:cNvCxnSpPr>
          <p:nvPr/>
        </p:nvCxnSpPr>
        <p:spPr bwMode="auto">
          <a:xfrm flipH="1" flipV="1">
            <a:off x="2006600" y="1858963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4" name="AutoShape 55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75" name="AutoShape 5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76" name="AutoShape 57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5"/>
          <p:cNvSpPr>
            <a:spLocks noChangeAspect="1" noChangeArrowheads="1"/>
          </p:cNvSpPr>
          <p:nvPr/>
        </p:nvSpPr>
        <p:spPr bwMode="auto">
          <a:xfrm>
            <a:off x="6569075" y="2713038"/>
            <a:ext cx="481013" cy="4810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D</a:t>
            </a:r>
          </a:p>
        </p:txBody>
      </p:sp>
      <p:sp>
        <p:nvSpPr>
          <p:cNvPr id="27650" name="Oval 6"/>
          <p:cNvSpPr>
            <a:spLocks noChangeAspect="1" noChangeArrowheads="1"/>
          </p:cNvSpPr>
          <p:nvPr/>
        </p:nvSpPr>
        <p:spPr bwMode="auto">
          <a:xfrm>
            <a:off x="4648200" y="2713038"/>
            <a:ext cx="481013" cy="4810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B</a:t>
            </a:r>
          </a:p>
        </p:txBody>
      </p:sp>
      <p:sp>
        <p:nvSpPr>
          <p:cNvPr id="27651" name="Oval 7"/>
          <p:cNvSpPr>
            <a:spLocks noChangeAspect="1" noChangeArrowheads="1"/>
          </p:cNvSpPr>
          <p:nvPr/>
        </p:nvSpPr>
        <p:spPr bwMode="auto">
          <a:xfrm>
            <a:off x="5608638" y="1752600"/>
            <a:ext cx="481012" cy="4810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A</a:t>
            </a:r>
          </a:p>
        </p:txBody>
      </p:sp>
      <p:sp>
        <p:nvSpPr>
          <p:cNvPr id="27652" name="Oval 8"/>
          <p:cNvSpPr>
            <a:spLocks noChangeAspect="1" noChangeArrowheads="1"/>
          </p:cNvSpPr>
          <p:nvPr/>
        </p:nvSpPr>
        <p:spPr bwMode="auto">
          <a:xfrm>
            <a:off x="5608638" y="3673475"/>
            <a:ext cx="481012" cy="4810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C</a:t>
            </a:r>
          </a:p>
        </p:txBody>
      </p:sp>
      <p:cxnSp>
        <p:nvCxnSpPr>
          <p:cNvPr id="27653" name="AutoShape 9"/>
          <p:cNvCxnSpPr>
            <a:cxnSpLocks noChangeAspect="1" noChangeShapeType="1"/>
            <a:stCxn id="27651" idx="3"/>
            <a:endCxn id="27650" idx="7"/>
          </p:cNvCxnSpPr>
          <p:nvPr/>
        </p:nvCxnSpPr>
        <p:spPr bwMode="auto">
          <a:xfrm flipH="1">
            <a:off x="5059363" y="2187575"/>
            <a:ext cx="617537" cy="5683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10"/>
          <p:cNvCxnSpPr>
            <a:cxnSpLocks noChangeAspect="1" noChangeShapeType="1"/>
            <a:stCxn id="27652" idx="1"/>
            <a:endCxn id="27650" idx="5"/>
          </p:cNvCxnSpPr>
          <p:nvPr/>
        </p:nvCxnSpPr>
        <p:spPr bwMode="auto">
          <a:xfrm flipH="1" flipV="1">
            <a:off x="5059363" y="3148013"/>
            <a:ext cx="617537" cy="5683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11"/>
          <p:cNvCxnSpPr>
            <a:cxnSpLocks noChangeAspect="1" noChangeShapeType="1"/>
            <a:stCxn id="27652" idx="7"/>
            <a:endCxn id="27649" idx="3"/>
          </p:cNvCxnSpPr>
          <p:nvPr/>
        </p:nvCxnSpPr>
        <p:spPr bwMode="auto">
          <a:xfrm flipV="1">
            <a:off x="6018213" y="3148013"/>
            <a:ext cx="619125" cy="5683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12"/>
          <p:cNvCxnSpPr>
            <a:cxnSpLocks noChangeAspect="1" noChangeShapeType="1"/>
            <a:stCxn id="27651" idx="5"/>
            <a:endCxn id="27649" idx="1"/>
          </p:cNvCxnSpPr>
          <p:nvPr/>
        </p:nvCxnSpPr>
        <p:spPr bwMode="auto">
          <a:xfrm>
            <a:off x="6018213" y="2187575"/>
            <a:ext cx="619125" cy="5683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13"/>
          <p:cNvCxnSpPr>
            <a:cxnSpLocks noChangeAspect="1" noChangeShapeType="1"/>
            <a:stCxn id="27651" idx="4"/>
            <a:endCxn id="27652" idx="0"/>
          </p:cNvCxnSpPr>
          <p:nvPr/>
        </p:nvCxnSpPr>
        <p:spPr bwMode="auto">
          <a:xfrm>
            <a:off x="5848350" y="2257425"/>
            <a:ext cx="0" cy="13890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14"/>
          <p:cNvSpPr>
            <a:spLocks noChangeAspect="1" noChangeArrowheads="1"/>
          </p:cNvSpPr>
          <p:nvPr/>
        </p:nvSpPr>
        <p:spPr bwMode="auto">
          <a:xfrm>
            <a:off x="8210550" y="2713038"/>
            <a:ext cx="481013" cy="4810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E</a:t>
            </a:r>
          </a:p>
        </p:txBody>
      </p:sp>
      <p:cxnSp>
        <p:nvCxnSpPr>
          <p:cNvPr id="27659" name="AutoShape 15"/>
          <p:cNvCxnSpPr>
            <a:cxnSpLocks noChangeAspect="1" noChangeShapeType="1"/>
            <a:stCxn id="27652" idx="6"/>
            <a:endCxn id="27658" idx="3"/>
          </p:cNvCxnSpPr>
          <p:nvPr/>
        </p:nvCxnSpPr>
        <p:spPr bwMode="auto">
          <a:xfrm flipV="1">
            <a:off x="6111875" y="3148013"/>
            <a:ext cx="2166938" cy="7651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6"/>
          <p:cNvCxnSpPr>
            <a:cxnSpLocks noChangeAspect="1" noChangeShapeType="1"/>
            <a:stCxn id="27658" idx="1"/>
            <a:endCxn id="27651" idx="6"/>
          </p:cNvCxnSpPr>
          <p:nvPr/>
        </p:nvCxnSpPr>
        <p:spPr bwMode="auto">
          <a:xfrm flipH="1" flipV="1">
            <a:off x="6111875" y="1992313"/>
            <a:ext cx="2166938" cy="7635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Properties of DFS</a:t>
            </a:r>
          </a:p>
        </p:txBody>
      </p:sp>
      <p:sp>
        <p:nvSpPr>
          <p:cNvPr id="27662" name="Rectangle 18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ＭＳ Ｐゴシック" charset="-128"/>
              </a:rPr>
              <a:t>Property 1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ＭＳ Ｐゴシック" charset="-128"/>
              </a:rPr>
              <a:t>DFS(G, v) visits all the vertices and edges in the connected component of v</a:t>
            </a:r>
          </a:p>
          <a:p>
            <a:pPr lvl="1" eaLnBrk="1" hangingPunct="1"/>
            <a:endParaRPr lang="en-US" altLang="en-US" sz="220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en-US" altLang="en-US" sz="2400">
                <a:latin typeface="Arial" charset="0"/>
                <a:ea typeface="ＭＳ Ｐゴシック" charset="-128"/>
              </a:rPr>
              <a:t>Property 2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ＭＳ Ｐゴシック" charset="-128"/>
              </a:rPr>
              <a:t>The discovery edges labeled by DFS(G, v) form a spanning tree of the connected component of 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Analysis of DFS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Setting/getting a vertex/edge label takes </a:t>
            </a:r>
            <a:r>
              <a:rPr lang="en-US" b="1" i="1" dirty="0">
                <a:latin typeface="Times New Roman" charset="0"/>
                <a:cs typeface="ＭＳ Ｐゴシック" charset="0"/>
              </a:rPr>
              <a:t>O</a:t>
            </a:r>
            <a:r>
              <a:rPr lang="en-US" dirty="0">
                <a:latin typeface="Times New Roman" charset="0"/>
                <a:cs typeface="ＭＳ Ｐゴシック" charset="0"/>
              </a:rPr>
              <a:t>(1)</a:t>
            </a:r>
            <a:r>
              <a:rPr lang="en-US" dirty="0">
                <a:latin typeface="Arial" charset="0"/>
                <a:cs typeface="ＭＳ Ｐゴシック" charset="0"/>
              </a:rPr>
              <a:t> time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Each vertex is labeled twice 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once as UNEXPLORED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once as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VISITED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Each edge is labeled twice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once as UNEXPLORED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once as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DISCOVERY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BACK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Method </a:t>
            </a:r>
            <a:r>
              <a:rPr lang="en-US" dirty="0" err="1">
                <a:latin typeface="Arial" charset="0"/>
                <a:cs typeface="ＭＳ Ｐゴシック" charset="0"/>
              </a:rPr>
              <a:t>incidentEdges</a:t>
            </a:r>
            <a:r>
              <a:rPr lang="en-US" dirty="0">
                <a:latin typeface="Arial" charset="0"/>
                <a:cs typeface="ＭＳ Ｐゴシック" charset="0"/>
              </a:rPr>
              <a:t> is called once for each vertex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Assume the graph is represented by an adjacency list</a:t>
            </a:r>
            <a:br>
              <a:rPr lang="en-US" dirty="0">
                <a:latin typeface="Arial" charset="0"/>
                <a:cs typeface="ＭＳ Ｐゴシック" charset="0"/>
              </a:rPr>
            </a:br>
            <a:r>
              <a:rPr lang="en-US" dirty="0">
                <a:latin typeface="Arial" charset="0"/>
                <a:cs typeface="ＭＳ Ｐゴシック" charset="0"/>
              </a:rPr>
              <a:t>structure.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Recall that </a:t>
            </a:r>
            <a:r>
              <a:rPr lang="en-US" b="1" dirty="0" err="1">
                <a:latin typeface="Symbol" charset="0"/>
              </a:rPr>
              <a:t>S</a:t>
            </a:r>
            <a:r>
              <a:rPr lang="en-US" b="1" i="1" baseline="-25000" dirty="0" err="1">
                <a:latin typeface="Times New Roman" charset="0"/>
              </a:rPr>
              <a:t>v</a:t>
            </a:r>
            <a:r>
              <a:rPr lang="en-US" b="1" i="1" baseline="-25000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deg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v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=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m</a:t>
            </a:r>
            <a:endParaRPr lang="en-US" dirty="0">
              <a:latin typeface="Arial" charset="0"/>
              <a:cs typeface="ＭＳ Ｐゴシック" charset="0"/>
            </a:endParaRP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charset="0"/>
            </a:endParaRP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DFS runs in </a:t>
            </a:r>
            <a:r>
              <a:rPr lang="en-US" b="1" i="1" dirty="0">
                <a:latin typeface="Times New Roman" charset="0"/>
                <a:cs typeface="ＭＳ Ｐゴシック" charset="0"/>
              </a:rPr>
              <a:t>O</a:t>
            </a:r>
            <a:r>
              <a:rPr lang="en-US" dirty="0">
                <a:latin typeface="Times New Roman" charset="0"/>
                <a:cs typeface="ＭＳ Ｐゴシック" charset="0"/>
              </a:rPr>
              <a:t>(</a:t>
            </a:r>
            <a:r>
              <a:rPr lang="en-US" b="1" i="1" dirty="0">
                <a:latin typeface="Times New Roman" charset="0"/>
                <a:cs typeface="ＭＳ Ｐゴシック" charset="0"/>
              </a:rPr>
              <a:t>n </a:t>
            </a:r>
            <a:r>
              <a:rPr lang="en-US" dirty="0">
                <a:latin typeface="Symbol" charset="0"/>
                <a:cs typeface="ＭＳ Ｐゴシック" charset="0"/>
              </a:rPr>
              <a:t>+</a:t>
            </a:r>
            <a:r>
              <a:rPr lang="en-US" b="1" i="1" dirty="0">
                <a:latin typeface="Times New Roman" charset="0"/>
                <a:cs typeface="ＭＳ Ｐゴシック" charset="0"/>
              </a:rPr>
              <a:t> m</a:t>
            </a:r>
            <a:r>
              <a:rPr lang="en-US" dirty="0">
                <a:latin typeface="Times New Roman" charset="0"/>
                <a:cs typeface="ＭＳ Ｐゴシック" charset="0"/>
              </a:rPr>
              <a:t>)</a:t>
            </a:r>
            <a:r>
              <a:rPr lang="en-US" dirty="0">
                <a:latin typeface="Arial" charset="0"/>
                <a:cs typeface="ＭＳ Ｐゴシック" charset="0"/>
              </a:rPr>
              <a:t> time.</a:t>
            </a:r>
            <a:endParaRPr lang="en-US" sz="2000" b="1" i="1" dirty="0">
              <a:latin typeface="Times New Roman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80288" y="2420938"/>
            <a:ext cx="658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IE" altLang="en-US" sz="1800"/>
              <a:t>O(n)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80288" y="3573463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IE" altLang="en-US" sz="1800"/>
              <a:t>O(m)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380288" y="4941888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IE" altLang="en-US" sz="1800"/>
              <a:t>O(m)</a:t>
            </a:r>
          </a:p>
        </p:txBody>
      </p:sp>
      <p:sp>
        <p:nvSpPr>
          <p:cNvPr id="3" name="Right Bracket 2"/>
          <p:cNvSpPr/>
          <p:nvPr/>
        </p:nvSpPr>
        <p:spPr>
          <a:xfrm>
            <a:off x="7019925" y="2133600"/>
            <a:ext cx="360363" cy="93503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IE"/>
          </a:p>
        </p:txBody>
      </p:sp>
      <p:sp>
        <p:nvSpPr>
          <p:cNvPr id="8" name="Right Bracket 7"/>
          <p:cNvSpPr/>
          <p:nvPr/>
        </p:nvSpPr>
        <p:spPr>
          <a:xfrm>
            <a:off x="7019925" y="3284538"/>
            <a:ext cx="360363" cy="93662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IE"/>
          </a:p>
        </p:txBody>
      </p:sp>
      <p:sp>
        <p:nvSpPr>
          <p:cNvPr id="9" name="Right Bracket 8"/>
          <p:cNvSpPr/>
          <p:nvPr/>
        </p:nvSpPr>
        <p:spPr>
          <a:xfrm>
            <a:off x="7019925" y="4652963"/>
            <a:ext cx="360363" cy="93662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55DBE-0D9E-564E-9E70-86207E8AFA47}"/>
              </a:ext>
            </a:extLst>
          </p:cNvPr>
          <p:cNvSpPr txBox="1"/>
          <p:nvPr/>
        </p:nvSpPr>
        <p:spPr>
          <a:xfrm>
            <a:off x="4648999" y="88320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with </a:t>
            </a:r>
            <a:r>
              <a:rPr lang="en-US" i="1" dirty="0"/>
              <a:t>n</a:t>
            </a:r>
            <a:r>
              <a:rPr lang="en-US" dirty="0"/>
              <a:t> vertices and </a:t>
            </a:r>
            <a:r>
              <a:rPr lang="en-US" i="1" dirty="0"/>
              <a:t>m</a:t>
            </a:r>
            <a:r>
              <a:rPr lang="en-US" dirty="0"/>
              <a:t>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Summary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So, a DFS traversal of a graph G </a:t>
            </a:r>
          </a:p>
          <a:p>
            <a:pPr lvl="1" eaLnBrk="1" hangingPunct="1"/>
            <a:r>
              <a:rPr lang="en-US" altLang="en-US">
                <a:latin typeface="Arial" charset="0"/>
                <a:ea typeface="ＭＳ Ｐゴシック" charset="-128"/>
              </a:rPr>
              <a:t>Visits all the vertices and edges of G.</a:t>
            </a:r>
          </a:p>
          <a:p>
            <a:pPr lvl="1" eaLnBrk="1" hangingPunct="1"/>
            <a:r>
              <a:rPr lang="en-US" altLang="en-US">
                <a:latin typeface="Arial" charset="0"/>
                <a:ea typeface="ＭＳ Ｐゴシック" charset="-128"/>
              </a:rPr>
              <a:t>Determines whether G is connected.</a:t>
            </a:r>
          </a:p>
          <a:p>
            <a:pPr lvl="1" eaLnBrk="1" hangingPunct="1"/>
            <a:r>
              <a:rPr lang="en-US" altLang="en-US">
                <a:latin typeface="Arial" charset="0"/>
                <a:ea typeface="ＭＳ Ｐゴシック" charset="-128"/>
              </a:rPr>
              <a:t>Computes the connected components of G.</a:t>
            </a:r>
          </a:p>
          <a:p>
            <a:pPr lvl="1" eaLnBrk="1" hangingPunct="1"/>
            <a:r>
              <a:rPr lang="en-US" altLang="en-US">
                <a:latin typeface="Arial" charset="0"/>
                <a:ea typeface="ＭＳ Ｐゴシック" charset="-128"/>
              </a:rPr>
              <a:t>Computes a spanning forest of G.</a:t>
            </a:r>
          </a:p>
          <a:p>
            <a:pPr lvl="1" eaLnBrk="1" hangingPunct="1"/>
            <a:endParaRPr lang="en-US" altLang="en-US">
              <a:latin typeface="Arial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charset="0"/>
                <a:ea typeface="ＭＳ Ｐゴシック" charset="-128"/>
              </a:rPr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charset="0"/>
                <a:ea typeface="ＭＳ Ｐゴシック" charset="-128"/>
              </a:rPr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charset="0"/>
                <a:ea typeface="ＭＳ Ｐゴシック" charset="-128"/>
              </a:rPr>
              <a:t>Find a cycle in the graph</a:t>
            </a:r>
          </a:p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Breadth-First Search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Breadth-first search (BFS) is a general technique for traversing a graph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>
              <a:latin typeface="Arial" charset="0"/>
              <a:ea typeface="+mn-ea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A BFS traversal of a graph G 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Visits all the vertices and edges of G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Determines whether G is connected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Computes the connected components of G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Computes a spanning forest of G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4648200" y="1673225"/>
            <a:ext cx="4038600" cy="4718050"/>
          </a:xfrm>
        </p:spPr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BFS on a graph with n vertices and m edges takes O(n + m) time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>
              <a:latin typeface="Arial" charset="0"/>
              <a:ea typeface="+mn-ea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BFS can be further extended to solve other graph problems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Find and report a path with the minimum number of edges between two given vertices 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Find a simple cycle, if there is one</a:t>
            </a: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8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3867150" cy="5256212"/>
          </a:xfrm>
        </p:spPr>
        <p:txBody>
          <a:bodyPr/>
          <a:lstStyle/>
          <a:p>
            <a:r>
              <a:rPr lang="en-US" altLang="en-US" dirty="0">
                <a:latin typeface="Arial" charset="0"/>
              </a:rPr>
              <a:t>The algorithm uses a mechanism for setting and getting </a:t>
            </a:r>
            <a:r>
              <a:rPr lang="en-US" altLang="en-IE" dirty="0">
                <a:latin typeface="Arial" charset="0"/>
              </a:rPr>
              <a:t>“</a:t>
            </a:r>
            <a:r>
              <a:rPr lang="en-US" altLang="en-US" dirty="0">
                <a:latin typeface="Arial" charset="0"/>
              </a:rPr>
              <a:t>labels</a:t>
            </a:r>
            <a:r>
              <a:rPr lang="en-US" altLang="en-IE" dirty="0">
                <a:latin typeface="Arial" charset="0"/>
              </a:rPr>
              <a:t>”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>
                <a:latin typeface="Arial" charset="0"/>
              </a:rPr>
              <a:t>of vertices and </a:t>
            </a:r>
            <a:r>
              <a:rPr lang="en-US" altLang="en-US" dirty="0">
                <a:latin typeface="Arial" charset="0"/>
              </a:rPr>
              <a:t>edges</a:t>
            </a:r>
          </a:p>
        </p:txBody>
      </p:sp>
      <p:sp>
        <p:nvSpPr>
          <p:cNvPr id="8193" name="Text Box 4"/>
          <p:cNvSpPr txBox="1">
            <a:spLocks noChangeArrowheads="1"/>
          </p:cNvSpPr>
          <p:nvPr/>
        </p:nvSpPr>
        <p:spPr bwMode="auto">
          <a:xfrm>
            <a:off x="4362450" y="1828800"/>
            <a:ext cx="441960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BFS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G, 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en-US" sz="1800" b="0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←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new empty sequence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en-US" sz="1800" b="0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.insertLast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s,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VISITED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←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while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¬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en-US" sz="18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.isEmpty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	L</a:t>
            </a:r>
            <a:r>
              <a:rPr lang="en-US" altLang="en-US" sz="1800" i="1" baseline="-25000" dirty="0">
                <a:latin typeface="Times New Roman" charset="0"/>
                <a:ea typeface="Times New Roman" charset="0"/>
                <a:cs typeface="Times New Roman" charset="0"/>
              </a:rPr>
              <a:t>i </a:t>
            </a:r>
            <a:r>
              <a:rPr lang="en-US" altLang="en-US" sz="1800" b="0" baseline="-25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en-US" sz="1800" b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←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new empty sequence</a:t>
            </a: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	for all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v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∈ 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en-US" sz="18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.elements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b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		</a:t>
            </a: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e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∈ 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G.incidentEdges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			</a:t>
            </a: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getLabel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=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UNEXPLORED</a:t>
            </a:r>
            <a:endParaRPr lang="en-US" altLang="en-US" sz="1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				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w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←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opposite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v,e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				</a:t>
            </a: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if  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getLabel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=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UNEXPLORED</a:t>
            </a:r>
            <a:endParaRPr lang="en-US" altLang="en-US" sz="1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					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e,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DISCOVERY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					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w,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VISITED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					L</a:t>
            </a:r>
            <a:r>
              <a:rPr lang="en-US" altLang="en-US" sz="1800" i="1" baseline="-25000" dirty="0">
                <a:latin typeface="Times New Roman" charset="0"/>
                <a:ea typeface="Times New Roman" charset="0"/>
                <a:cs typeface="Times New Roman" charset="0"/>
              </a:rPr>
              <a:t>i </a:t>
            </a:r>
            <a:r>
              <a:rPr lang="en-US" altLang="en-US" sz="1800" b="0" baseline="-25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en-US" sz="1800" b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.insertLast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				</a:t>
            </a: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else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  <a:ea typeface="Times New Roman" charset="0"/>
                <a:cs typeface="Times New Roman" charset="0"/>
              </a:rPr>
              <a:t>					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e,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CROSS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← 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381000" y="3043238"/>
            <a:ext cx="3505200" cy="357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Algorithm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BFS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G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Input</a:t>
            </a:r>
            <a:r>
              <a:rPr lang="en-US" altLang="en-US" sz="1800" b="0" dirty="0">
                <a:latin typeface="Times New Roman" charset="0"/>
              </a:rPr>
              <a:t> graph </a:t>
            </a:r>
            <a:r>
              <a:rPr lang="en-US" altLang="en-US" sz="1800" i="1" dirty="0">
                <a:latin typeface="Times New Roman" charset="0"/>
              </a:rPr>
              <a:t>G</a:t>
            </a:r>
            <a:endParaRPr lang="en-US" altLang="en-US" sz="1800" b="0" dirty="0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Output</a:t>
            </a:r>
            <a:r>
              <a:rPr lang="en-US" altLang="en-US" sz="1800" b="0" dirty="0">
                <a:latin typeface="Times New Roman" charset="0"/>
              </a:rPr>
              <a:t> labeling of the edges 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		and partition of the 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		vertices  of </a:t>
            </a:r>
            <a:r>
              <a:rPr lang="en-US" altLang="en-US" sz="1800" i="1" dirty="0">
                <a:latin typeface="Times New Roman" charset="0"/>
              </a:rPr>
              <a:t>G </a:t>
            </a:r>
            <a:endParaRPr lang="en-US" altLang="en-US" sz="1800" b="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u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∈  </a:t>
            </a:r>
            <a:r>
              <a:rPr lang="en-US" alt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en-US" altLang="en-US" sz="1800" i="1" dirty="0" err="1">
                <a:latin typeface="Times New Roman" charset="0"/>
              </a:rPr>
              <a:t>.vertices</a:t>
            </a:r>
            <a:r>
              <a:rPr lang="en-US" altLang="en-US" sz="1800" b="0" dirty="0"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i="1" dirty="0" err="1">
                <a:latin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u, </a:t>
            </a:r>
            <a:r>
              <a:rPr lang="en-US" altLang="en-US" sz="1600" i="1" dirty="0">
                <a:latin typeface="Times New Roman" charset="0"/>
              </a:rPr>
              <a:t>UNEXPLORED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e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∈</a:t>
            </a:r>
            <a:r>
              <a:rPr lang="en-US" altLang="en-US" sz="1800" i="1" dirty="0">
                <a:latin typeface="Times New Roman" charset="0"/>
              </a:rPr>
              <a:t> </a:t>
            </a:r>
            <a:r>
              <a:rPr lang="en-US" altLang="en-US" sz="1800" i="1" dirty="0" err="1">
                <a:latin typeface="Times New Roman" charset="0"/>
              </a:rPr>
              <a:t>G.edges</a:t>
            </a:r>
            <a:r>
              <a:rPr lang="en-US" altLang="en-US" sz="1800" b="0" dirty="0"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i="1" dirty="0" err="1">
                <a:latin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e, </a:t>
            </a:r>
            <a:r>
              <a:rPr lang="en-US" altLang="en-US" sz="1600" i="1" dirty="0">
                <a:latin typeface="Times New Roman" charset="0"/>
              </a:rPr>
              <a:t>UNEXPLORED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v 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∈</a:t>
            </a:r>
            <a:r>
              <a:rPr lang="en-US" altLang="en-US" sz="1800" i="1" dirty="0">
                <a:latin typeface="Times New Roman" charset="0"/>
              </a:rPr>
              <a:t> </a:t>
            </a:r>
            <a:r>
              <a:rPr lang="en-US" altLang="en-US" sz="1800" i="1" dirty="0" err="1">
                <a:latin typeface="Times New Roman" charset="0"/>
              </a:rPr>
              <a:t>G.vertices</a:t>
            </a:r>
            <a:r>
              <a:rPr lang="en-US" altLang="en-US" sz="1800" b="0" dirty="0">
                <a:latin typeface="Times New Roman" charset="0"/>
              </a:rPr>
              <a:t>()</a:t>
            </a:r>
            <a:endParaRPr lang="en-US" altLang="en-US" sz="18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	if</a:t>
            </a:r>
            <a:r>
              <a:rPr lang="en-US" altLang="en-US" sz="1800" b="0" dirty="0">
                <a:latin typeface="Times New Roman" charset="0"/>
              </a:rPr>
              <a:t>  </a:t>
            </a:r>
            <a:r>
              <a:rPr lang="en-US" altLang="en-US" sz="1800" i="1" dirty="0" err="1">
                <a:latin typeface="Times New Roman" charset="0"/>
              </a:rPr>
              <a:t>getLabel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v</a:t>
            </a:r>
            <a:r>
              <a:rPr lang="en-US" altLang="en-US" sz="1800" b="0" dirty="0">
                <a:latin typeface="Times New Roman" charset="0"/>
              </a:rPr>
              <a:t>) </a:t>
            </a:r>
            <a:r>
              <a:rPr lang="en-US" altLang="en-US" sz="1800" b="0" dirty="0">
                <a:latin typeface="Symbol" charset="2"/>
                <a:sym typeface="Symbol" charset="2"/>
              </a:rPr>
              <a:t>= </a:t>
            </a:r>
            <a:r>
              <a:rPr lang="en-US" altLang="en-US" sz="1600" i="1" dirty="0">
                <a:latin typeface="Times New Roman" charset="0"/>
              </a:rPr>
              <a:t>UNEXPLORED</a:t>
            </a:r>
            <a:endParaRPr lang="en-US" altLang="en-US" sz="1800" dirty="0">
              <a:latin typeface="Times New Roman" charset="0"/>
              <a:sym typeface="Symbol" charset="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	</a:t>
            </a:r>
            <a:r>
              <a:rPr lang="en-US" altLang="en-US" sz="1800" i="1" dirty="0">
                <a:latin typeface="Times New Roman" charset="0"/>
              </a:rPr>
              <a:t>BFS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G, v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BFS Algorithm</a:t>
            </a:r>
          </a:p>
        </p:txBody>
      </p:sp>
    </p:spTree>
    <p:extLst>
      <p:ext uri="{BB962C8B-B14F-4D97-AF65-F5344CB8AC3E}">
        <p14:creationId xmlns:p14="http://schemas.microsoft.com/office/powerpoint/2010/main" val="1364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2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8" name="AutoShape 3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Example</a:t>
            </a:r>
          </a:p>
        </p:txBody>
      </p:sp>
      <p:sp>
        <p:nvSpPr>
          <p:cNvPr id="9220" name="Oval 5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9221" name="Oval 6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9222" name="Oval 7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9223" name="Oval 8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9224" name="AutoShape 9"/>
          <p:cNvCxnSpPr>
            <a:cxnSpLocks noChangeAspect="1" noChangeShapeType="1"/>
            <a:stCxn id="9222" idx="3"/>
            <a:endCxn id="9221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10"/>
          <p:cNvCxnSpPr>
            <a:cxnSpLocks noChangeAspect="1" noChangeShapeType="1"/>
            <a:stCxn id="9223" idx="1"/>
            <a:endCxn id="9221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1"/>
          <p:cNvCxnSpPr>
            <a:cxnSpLocks noChangeAspect="1" noChangeShapeType="1"/>
            <a:stCxn id="9223" idx="7"/>
            <a:endCxn id="9220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2"/>
          <p:cNvCxnSpPr>
            <a:cxnSpLocks noChangeAspect="1" noChangeShapeType="1"/>
            <a:stCxn id="9222" idx="5"/>
            <a:endCxn id="9220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3"/>
          <p:cNvCxnSpPr>
            <a:cxnSpLocks noChangeAspect="1" noChangeShapeType="1"/>
            <a:stCxn id="9221" idx="6"/>
            <a:endCxn id="9220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Oval 14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9230" name="AutoShape 15"/>
          <p:cNvCxnSpPr>
            <a:cxnSpLocks noChangeAspect="1" noChangeShapeType="1"/>
            <a:stCxn id="9245" idx="7"/>
            <a:endCxn id="9229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Aspect="1" noChangeShapeType="1"/>
            <a:stCxn id="9229" idx="1"/>
            <a:endCxn id="9222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1814513" y="2925763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solidFill>
                  <a:srgbClr val="FF0000"/>
                </a:solidFill>
                <a:latin typeface="Tahoma" charset="0"/>
              </a:rPr>
              <a:t>discovery edge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solidFill>
                  <a:schemeClr val="accent2"/>
                </a:solidFill>
                <a:latin typeface="Tahoma" charset="0"/>
              </a:rPr>
              <a:t>cross edge</a:t>
            </a:r>
          </a:p>
        </p:txBody>
      </p:sp>
      <p:sp>
        <p:nvSpPr>
          <p:cNvPr id="9234" name="Oval 19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9235" name="Text Box 20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solidFill>
                  <a:srgbClr val="FF0000"/>
                </a:solidFill>
                <a:latin typeface="Tahoma" charset="0"/>
              </a:rPr>
              <a:t>visited vertex</a:t>
            </a:r>
          </a:p>
        </p:txBody>
      </p:sp>
      <p:sp>
        <p:nvSpPr>
          <p:cNvPr id="9236" name="Oval 21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1812925" y="164465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unexplored vertex</a:t>
            </a:r>
          </a:p>
        </p:txBody>
      </p:sp>
      <p:sp>
        <p:nvSpPr>
          <p:cNvPr id="9238" name="Text Box 23"/>
          <p:cNvSpPr txBox="1">
            <a:spLocks noChangeArrowheads="1"/>
          </p:cNvSpPr>
          <p:nvPr/>
        </p:nvSpPr>
        <p:spPr bwMode="auto">
          <a:xfrm>
            <a:off x="1812925" y="2498725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unexplored edge</a:t>
            </a:r>
          </a:p>
        </p:txBody>
      </p:sp>
      <p:grpSp>
        <p:nvGrpSpPr>
          <p:cNvPr id="9239" name="Group 24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9285" name="Line 25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286" name="Line 26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287" name="Line 2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9240" name="AutoShape 28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41" name="AutoShape 29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9244" name="AutoShape 32"/>
          <p:cNvCxnSpPr>
            <a:cxnSpLocks noChangeAspect="1" noChangeShapeType="1"/>
            <a:stCxn id="9220" idx="6"/>
            <a:endCxn id="9229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Oval 33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9246" name="AutoShape 34"/>
          <p:cNvCxnSpPr>
            <a:cxnSpLocks noChangeAspect="1" noChangeShapeType="1"/>
            <a:stCxn id="9220" idx="5"/>
            <a:endCxn id="9245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AutoShape 36"/>
          <p:cNvSpPr>
            <a:spLocks noChangeArrowheads="1"/>
          </p:cNvSpPr>
          <p:nvPr/>
        </p:nvSpPr>
        <p:spPr bwMode="auto">
          <a:xfrm>
            <a:off x="5692775" y="2201863"/>
            <a:ext cx="2054225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48" name="AutoShape 37"/>
          <p:cNvSpPr>
            <a:spLocks noChangeArrowheads="1"/>
          </p:cNvSpPr>
          <p:nvPr/>
        </p:nvSpPr>
        <p:spPr bwMode="auto">
          <a:xfrm>
            <a:off x="6297613" y="1470025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49" name="Oval 38"/>
          <p:cNvSpPr>
            <a:spLocks noChangeAspect="1" noChangeArrowheads="1"/>
          </p:cNvSpPr>
          <p:nvPr/>
        </p:nvSpPr>
        <p:spPr bwMode="auto">
          <a:xfrm>
            <a:off x="7135813" y="226377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9250" name="Oval 39"/>
          <p:cNvSpPr>
            <a:spLocks noChangeAspect="1" noChangeArrowheads="1"/>
          </p:cNvSpPr>
          <p:nvPr/>
        </p:nvSpPr>
        <p:spPr bwMode="auto">
          <a:xfrm>
            <a:off x="5915025" y="22637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9251" name="Oval 40"/>
          <p:cNvSpPr>
            <a:spLocks noChangeAspect="1" noChangeArrowheads="1"/>
          </p:cNvSpPr>
          <p:nvPr/>
        </p:nvSpPr>
        <p:spPr bwMode="auto">
          <a:xfrm>
            <a:off x="6543675" y="15319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9252" name="Oval 41"/>
          <p:cNvSpPr>
            <a:spLocks noChangeAspect="1" noChangeArrowheads="1"/>
          </p:cNvSpPr>
          <p:nvPr/>
        </p:nvSpPr>
        <p:spPr bwMode="auto">
          <a:xfrm>
            <a:off x="6524625" y="29956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9253" name="AutoShape 42"/>
          <p:cNvCxnSpPr>
            <a:cxnSpLocks noChangeAspect="1" noChangeShapeType="1"/>
            <a:stCxn id="9251" idx="3"/>
            <a:endCxn id="9250" idx="7"/>
          </p:cNvCxnSpPr>
          <p:nvPr/>
        </p:nvCxnSpPr>
        <p:spPr bwMode="auto">
          <a:xfrm flipH="1">
            <a:off x="6227763" y="1863725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3"/>
          <p:cNvCxnSpPr>
            <a:cxnSpLocks noChangeAspect="1" noChangeShapeType="1"/>
            <a:stCxn id="9252" idx="1"/>
            <a:endCxn id="9250" idx="5"/>
          </p:cNvCxnSpPr>
          <p:nvPr/>
        </p:nvCxnSpPr>
        <p:spPr bwMode="auto">
          <a:xfrm flipH="1" flipV="1">
            <a:off x="6227763" y="2595563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4"/>
          <p:cNvCxnSpPr>
            <a:cxnSpLocks noChangeAspect="1" noChangeShapeType="1"/>
            <a:stCxn id="9252" idx="7"/>
            <a:endCxn id="9249" idx="3"/>
          </p:cNvCxnSpPr>
          <p:nvPr/>
        </p:nvCxnSpPr>
        <p:spPr bwMode="auto">
          <a:xfrm flipV="1">
            <a:off x="6837363" y="2595563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5"/>
          <p:cNvCxnSpPr>
            <a:cxnSpLocks noChangeAspect="1" noChangeShapeType="1"/>
            <a:stCxn id="9251" idx="5"/>
            <a:endCxn id="9249" idx="1"/>
          </p:cNvCxnSpPr>
          <p:nvPr/>
        </p:nvCxnSpPr>
        <p:spPr bwMode="auto">
          <a:xfrm>
            <a:off x="6856413" y="1863725"/>
            <a:ext cx="3317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6"/>
          <p:cNvCxnSpPr>
            <a:cxnSpLocks noChangeAspect="1" noChangeShapeType="1"/>
            <a:stCxn id="9250" idx="6"/>
            <a:endCxn id="9249" idx="2"/>
          </p:cNvCxnSpPr>
          <p:nvPr/>
        </p:nvCxnSpPr>
        <p:spPr bwMode="auto">
          <a:xfrm>
            <a:off x="6299200" y="2446338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8" name="Oval 47"/>
          <p:cNvSpPr>
            <a:spLocks noChangeAspect="1" noChangeArrowheads="1"/>
          </p:cNvSpPr>
          <p:nvPr/>
        </p:nvSpPr>
        <p:spPr bwMode="auto">
          <a:xfrm>
            <a:off x="8358188" y="22637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9259" name="AutoShape 48"/>
          <p:cNvCxnSpPr>
            <a:cxnSpLocks noChangeAspect="1" noChangeShapeType="1"/>
            <a:stCxn id="9264" idx="7"/>
            <a:endCxn id="9258" idx="3"/>
          </p:cNvCxnSpPr>
          <p:nvPr/>
        </p:nvCxnSpPr>
        <p:spPr bwMode="auto">
          <a:xfrm flipV="1">
            <a:off x="8059738" y="2586038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49"/>
          <p:cNvCxnSpPr>
            <a:cxnSpLocks noChangeAspect="1" noChangeShapeType="1"/>
            <a:stCxn id="9258" idx="1"/>
            <a:endCxn id="9251" idx="6"/>
          </p:cNvCxnSpPr>
          <p:nvPr/>
        </p:nvCxnSpPr>
        <p:spPr bwMode="auto">
          <a:xfrm flipH="1" flipV="1">
            <a:off x="6927850" y="1714500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1" name="Text Box 50"/>
          <p:cNvSpPr txBox="1">
            <a:spLocks noChangeArrowheads="1"/>
          </p:cNvSpPr>
          <p:nvPr/>
        </p:nvSpPr>
        <p:spPr bwMode="auto">
          <a:xfrm>
            <a:off x="5800725" y="1289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9262" name="Text Box 51"/>
          <p:cNvSpPr txBox="1">
            <a:spLocks noChangeArrowheads="1"/>
          </p:cNvSpPr>
          <p:nvPr/>
        </p:nvSpPr>
        <p:spPr bwMode="auto">
          <a:xfrm>
            <a:off x="5191125" y="20129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9263" name="AutoShape 52"/>
          <p:cNvCxnSpPr>
            <a:cxnSpLocks noChangeAspect="1" noChangeShapeType="1"/>
            <a:stCxn id="9249" idx="6"/>
            <a:endCxn id="9258" idx="2"/>
          </p:cNvCxnSpPr>
          <p:nvPr/>
        </p:nvCxnSpPr>
        <p:spPr bwMode="auto">
          <a:xfrm>
            <a:off x="7519988" y="24463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4" name="Oval 53"/>
          <p:cNvSpPr>
            <a:spLocks noChangeAspect="1" noChangeArrowheads="1"/>
          </p:cNvSpPr>
          <p:nvPr/>
        </p:nvSpPr>
        <p:spPr bwMode="auto">
          <a:xfrm>
            <a:off x="7747000" y="29956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9265" name="AutoShape 54"/>
          <p:cNvCxnSpPr>
            <a:cxnSpLocks noChangeAspect="1" noChangeShapeType="1"/>
            <a:stCxn id="9249" idx="5"/>
            <a:endCxn id="9264" idx="1"/>
          </p:cNvCxnSpPr>
          <p:nvPr/>
        </p:nvCxnSpPr>
        <p:spPr bwMode="auto">
          <a:xfrm>
            <a:off x="7448550" y="2595563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6" name="AutoShape 55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67" name="AutoShape 56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68" name="Oval 57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9269" name="Oval 58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9270" name="Oval 59"/>
          <p:cNvSpPr>
            <a:spLocks noChangeAspect="1" noChangeArrowheads="1"/>
          </p:cNvSpPr>
          <p:nvPr/>
        </p:nvSpPr>
        <p:spPr bwMode="auto">
          <a:xfrm>
            <a:off x="6542088" y="42672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9271" name="Oval 60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9272" name="AutoShape 61"/>
          <p:cNvCxnSpPr>
            <a:cxnSpLocks noChangeAspect="1" noChangeShapeType="1"/>
            <a:stCxn id="9270" idx="3"/>
            <a:endCxn id="9269" idx="7"/>
          </p:cNvCxnSpPr>
          <p:nvPr/>
        </p:nvCxnSpPr>
        <p:spPr bwMode="auto">
          <a:xfrm flipH="1">
            <a:off x="6226175" y="4598988"/>
            <a:ext cx="368300" cy="431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3" name="AutoShape 62"/>
          <p:cNvCxnSpPr>
            <a:cxnSpLocks noChangeAspect="1" noChangeShapeType="1"/>
            <a:stCxn id="9271" idx="1"/>
            <a:endCxn id="9269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AutoShape 63"/>
          <p:cNvCxnSpPr>
            <a:cxnSpLocks noChangeAspect="1" noChangeShapeType="1"/>
            <a:stCxn id="9271" idx="7"/>
            <a:endCxn id="9268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5" name="AutoShape 64"/>
          <p:cNvCxnSpPr>
            <a:cxnSpLocks noChangeAspect="1" noChangeShapeType="1"/>
            <a:stCxn id="9270" idx="5"/>
            <a:endCxn id="9268" idx="1"/>
          </p:cNvCxnSpPr>
          <p:nvPr/>
        </p:nvCxnSpPr>
        <p:spPr bwMode="auto">
          <a:xfrm>
            <a:off x="6854825" y="4598988"/>
            <a:ext cx="331788" cy="431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6" name="AutoShape 65"/>
          <p:cNvCxnSpPr>
            <a:cxnSpLocks noChangeAspect="1" noChangeShapeType="1"/>
            <a:stCxn id="9269" idx="6"/>
            <a:endCxn id="9268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7" name="Oval 66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9278" name="AutoShape 67"/>
          <p:cNvCxnSpPr>
            <a:cxnSpLocks noChangeAspect="1" noChangeShapeType="1"/>
            <a:stCxn id="9283" idx="7"/>
            <a:endCxn id="9277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9" name="AutoShape 68"/>
          <p:cNvCxnSpPr>
            <a:cxnSpLocks noChangeAspect="1" noChangeShapeType="1"/>
            <a:stCxn id="9277" idx="1"/>
            <a:endCxn id="9270" idx="6"/>
          </p:cNvCxnSpPr>
          <p:nvPr/>
        </p:nvCxnSpPr>
        <p:spPr bwMode="auto">
          <a:xfrm flipH="1" flipV="1">
            <a:off x="6926263" y="4449763"/>
            <a:ext cx="1482725" cy="5810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0" name="Text Box 69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9281" name="Text Box 70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9282" name="AutoShape 71"/>
          <p:cNvCxnSpPr>
            <a:cxnSpLocks noChangeAspect="1" noChangeShapeType="1"/>
            <a:stCxn id="9268" idx="6"/>
            <a:endCxn id="9277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3" name="Oval 72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9284" name="AutoShape 73"/>
          <p:cNvCxnSpPr>
            <a:cxnSpLocks noChangeAspect="1" noChangeShapeType="1"/>
            <a:stCxn id="9268" idx="5"/>
            <a:endCxn id="9283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3119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Example (cont.)</a:t>
            </a:r>
          </a:p>
        </p:txBody>
      </p:sp>
      <p:sp>
        <p:nvSpPr>
          <p:cNvPr id="10242" name="AutoShape 3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4" name="AutoShape 5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1196975" y="242093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6" name="AutoShape 8"/>
          <p:cNvSpPr>
            <a:spLocks noChangeArrowheads="1"/>
          </p:cNvSpPr>
          <p:nvPr/>
        </p:nvSpPr>
        <p:spPr bwMode="auto">
          <a:xfrm>
            <a:off x="1801813" y="16891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7" name="Oval 9"/>
          <p:cNvSpPr>
            <a:spLocks noChangeAspect="1" noChangeArrowheads="1"/>
          </p:cNvSpPr>
          <p:nvPr/>
        </p:nvSpPr>
        <p:spPr bwMode="auto">
          <a:xfrm>
            <a:off x="2640013" y="24828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0248" name="Oval 10"/>
          <p:cNvSpPr>
            <a:spLocks noChangeAspect="1" noChangeArrowheads="1"/>
          </p:cNvSpPr>
          <p:nvPr/>
        </p:nvSpPr>
        <p:spPr bwMode="auto">
          <a:xfrm>
            <a:off x="1419225" y="24828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0249" name="Oval 11"/>
          <p:cNvSpPr>
            <a:spLocks noChangeAspect="1" noChangeArrowheads="1"/>
          </p:cNvSpPr>
          <p:nvPr/>
        </p:nvSpPr>
        <p:spPr bwMode="auto">
          <a:xfrm>
            <a:off x="2047875" y="17510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0250" name="Oval 12"/>
          <p:cNvSpPr>
            <a:spLocks noChangeAspect="1" noChangeArrowheads="1"/>
          </p:cNvSpPr>
          <p:nvPr/>
        </p:nvSpPr>
        <p:spPr bwMode="auto">
          <a:xfrm>
            <a:off x="2028825" y="32146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0251" name="AutoShape 13"/>
          <p:cNvCxnSpPr>
            <a:cxnSpLocks noChangeAspect="1" noChangeShapeType="1"/>
            <a:stCxn id="10249" idx="3"/>
            <a:endCxn id="10248" idx="7"/>
          </p:cNvCxnSpPr>
          <p:nvPr/>
        </p:nvCxnSpPr>
        <p:spPr bwMode="auto">
          <a:xfrm flipH="1">
            <a:off x="1731963" y="2082800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4"/>
          <p:cNvCxnSpPr>
            <a:cxnSpLocks noChangeAspect="1" noChangeShapeType="1"/>
            <a:stCxn id="10250" idx="1"/>
            <a:endCxn id="10248" idx="5"/>
          </p:cNvCxnSpPr>
          <p:nvPr/>
        </p:nvCxnSpPr>
        <p:spPr bwMode="auto">
          <a:xfrm flipH="1" flipV="1">
            <a:off x="1731963" y="28146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5"/>
          <p:cNvCxnSpPr>
            <a:cxnSpLocks noChangeAspect="1" noChangeShapeType="1"/>
            <a:stCxn id="10250" idx="7"/>
            <a:endCxn id="10247" idx="3"/>
          </p:cNvCxnSpPr>
          <p:nvPr/>
        </p:nvCxnSpPr>
        <p:spPr bwMode="auto">
          <a:xfrm flipV="1">
            <a:off x="2341563" y="28146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6"/>
          <p:cNvCxnSpPr>
            <a:cxnSpLocks noChangeAspect="1" noChangeShapeType="1"/>
            <a:stCxn id="10249" idx="5"/>
            <a:endCxn id="10247" idx="1"/>
          </p:cNvCxnSpPr>
          <p:nvPr/>
        </p:nvCxnSpPr>
        <p:spPr bwMode="auto">
          <a:xfrm>
            <a:off x="2360613" y="2082800"/>
            <a:ext cx="3317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7"/>
          <p:cNvCxnSpPr>
            <a:cxnSpLocks noChangeAspect="1" noChangeShapeType="1"/>
            <a:stCxn id="10248" idx="6"/>
            <a:endCxn id="10247" idx="2"/>
          </p:cNvCxnSpPr>
          <p:nvPr/>
        </p:nvCxnSpPr>
        <p:spPr bwMode="auto">
          <a:xfrm>
            <a:off x="1803400" y="266541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Oval 18"/>
          <p:cNvSpPr>
            <a:spLocks noChangeAspect="1" noChangeArrowheads="1"/>
          </p:cNvSpPr>
          <p:nvPr/>
        </p:nvSpPr>
        <p:spPr bwMode="auto">
          <a:xfrm>
            <a:off x="3862388" y="24828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0257" name="AutoShape 19"/>
          <p:cNvCxnSpPr>
            <a:cxnSpLocks noChangeAspect="1" noChangeShapeType="1"/>
            <a:stCxn id="10262" idx="7"/>
            <a:endCxn id="10256" idx="3"/>
          </p:cNvCxnSpPr>
          <p:nvPr/>
        </p:nvCxnSpPr>
        <p:spPr bwMode="auto">
          <a:xfrm flipV="1">
            <a:off x="3563938" y="28146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20"/>
          <p:cNvCxnSpPr>
            <a:cxnSpLocks noChangeAspect="1" noChangeShapeType="1"/>
            <a:stCxn id="10256" idx="1"/>
            <a:endCxn id="10249" idx="6"/>
          </p:cNvCxnSpPr>
          <p:nvPr/>
        </p:nvCxnSpPr>
        <p:spPr bwMode="auto">
          <a:xfrm flipH="1" flipV="1">
            <a:off x="2432050" y="1933575"/>
            <a:ext cx="1482725" cy="582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1304925" y="15081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0260" name="Text Box 22"/>
          <p:cNvSpPr txBox="1">
            <a:spLocks noChangeArrowheads="1"/>
          </p:cNvSpPr>
          <p:nvPr/>
        </p:nvSpPr>
        <p:spPr bwMode="auto">
          <a:xfrm>
            <a:off x="695325" y="22320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0261" name="AutoShape 23"/>
          <p:cNvCxnSpPr>
            <a:cxnSpLocks noChangeAspect="1" noChangeShapeType="1"/>
            <a:stCxn id="10247" idx="6"/>
            <a:endCxn id="10256" idx="2"/>
          </p:cNvCxnSpPr>
          <p:nvPr/>
        </p:nvCxnSpPr>
        <p:spPr bwMode="auto">
          <a:xfrm>
            <a:off x="3024188" y="2665413"/>
            <a:ext cx="8175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Oval 24"/>
          <p:cNvSpPr>
            <a:spLocks noChangeAspect="1" noChangeArrowheads="1"/>
          </p:cNvSpPr>
          <p:nvPr/>
        </p:nvSpPr>
        <p:spPr bwMode="auto">
          <a:xfrm>
            <a:off x="3251200" y="32146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0263" name="AutoShape 25"/>
          <p:cNvCxnSpPr>
            <a:cxnSpLocks noChangeAspect="1" noChangeShapeType="1"/>
            <a:stCxn id="10247" idx="5"/>
            <a:endCxn id="10262" idx="1"/>
          </p:cNvCxnSpPr>
          <p:nvPr/>
        </p:nvCxnSpPr>
        <p:spPr bwMode="auto">
          <a:xfrm>
            <a:off x="2952750" y="28146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AutoShape 27"/>
          <p:cNvSpPr>
            <a:spLocks noChangeArrowheads="1"/>
          </p:cNvSpPr>
          <p:nvPr/>
        </p:nvSpPr>
        <p:spPr bwMode="auto">
          <a:xfrm>
            <a:off x="1792288" y="5792788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65" name="AutoShape 28"/>
          <p:cNvSpPr>
            <a:spLocks noChangeArrowheads="1"/>
          </p:cNvSpPr>
          <p:nvPr/>
        </p:nvSpPr>
        <p:spPr bwMode="auto">
          <a:xfrm>
            <a:off x="1196975" y="506412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66" name="AutoShape 29"/>
          <p:cNvSpPr>
            <a:spLocks noChangeArrowheads="1"/>
          </p:cNvSpPr>
          <p:nvPr/>
        </p:nvSpPr>
        <p:spPr bwMode="auto">
          <a:xfrm>
            <a:off x="1801813" y="4332288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67" name="Oval 30"/>
          <p:cNvSpPr>
            <a:spLocks noChangeAspect="1" noChangeArrowheads="1"/>
          </p:cNvSpPr>
          <p:nvPr/>
        </p:nvSpPr>
        <p:spPr bwMode="auto">
          <a:xfrm>
            <a:off x="2640013" y="51260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0268" name="Oval 31"/>
          <p:cNvSpPr>
            <a:spLocks noChangeAspect="1" noChangeArrowheads="1"/>
          </p:cNvSpPr>
          <p:nvPr/>
        </p:nvSpPr>
        <p:spPr bwMode="auto">
          <a:xfrm>
            <a:off x="1419225" y="51260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0269" name="Oval 32"/>
          <p:cNvSpPr>
            <a:spLocks noChangeAspect="1" noChangeArrowheads="1"/>
          </p:cNvSpPr>
          <p:nvPr/>
        </p:nvSpPr>
        <p:spPr bwMode="auto">
          <a:xfrm>
            <a:off x="2047875" y="43942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0270" name="Oval 33"/>
          <p:cNvSpPr>
            <a:spLocks noChangeAspect="1" noChangeArrowheads="1"/>
          </p:cNvSpPr>
          <p:nvPr/>
        </p:nvSpPr>
        <p:spPr bwMode="auto">
          <a:xfrm>
            <a:off x="2028825" y="58578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0271" name="AutoShape 34"/>
          <p:cNvCxnSpPr>
            <a:cxnSpLocks noChangeAspect="1" noChangeShapeType="1"/>
            <a:stCxn id="10269" idx="3"/>
            <a:endCxn id="10268" idx="7"/>
          </p:cNvCxnSpPr>
          <p:nvPr/>
        </p:nvCxnSpPr>
        <p:spPr bwMode="auto">
          <a:xfrm flipH="1">
            <a:off x="1731963" y="4725988"/>
            <a:ext cx="36830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AutoShape 35"/>
          <p:cNvCxnSpPr>
            <a:cxnSpLocks noChangeAspect="1" noChangeShapeType="1"/>
            <a:stCxn id="10270" idx="1"/>
            <a:endCxn id="10268" idx="5"/>
          </p:cNvCxnSpPr>
          <p:nvPr/>
        </p:nvCxnSpPr>
        <p:spPr bwMode="auto">
          <a:xfrm flipH="1" flipV="1">
            <a:off x="1731963" y="5457825"/>
            <a:ext cx="34925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36"/>
          <p:cNvCxnSpPr>
            <a:cxnSpLocks noChangeAspect="1" noChangeShapeType="1"/>
            <a:stCxn id="10270" idx="7"/>
            <a:endCxn id="10267" idx="3"/>
          </p:cNvCxnSpPr>
          <p:nvPr/>
        </p:nvCxnSpPr>
        <p:spPr bwMode="auto">
          <a:xfrm flipV="1">
            <a:off x="2341563" y="5457825"/>
            <a:ext cx="350837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37"/>
          <p:cNvCxnSpPr>
            <a:cxnSpLocks noChangeAspect="1" noChangeShapeType="1"/>
            <a:stCxn id="10269" idx="5"/>
            <a:endCxn id="10267" idx="1"/>
          </p:cNvCxnSpPr>
          <p:nvPr/>
        </p:nvCxnSpPr>
        <p:spPr bwMode="auto">
          <a:xfrm>
            <a:off x="2360613" y="4725988"/>
            <a:ext cx="331787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AutoShape 38"/>
          <p:cNvCxnSpPr>
            <a:cxnSpLocks noChangeAspect="1" noChangeShapeType="1"/>
            <a:stCxn id="10268" idx="6"/>
            <a:endCxn id="10267" idx="2"/>
          </p:cNvCxnSpPr>
          <p:nvPr/>
        </p:nvCxnSpPr>
        <p:spPr bwMode="auto">
          <a:xfrm>
            <a:off x="1803400" y="5308600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6" name="Oval 39"/>
          <p:cNvSpPr>
            <a:spLocks noChangeAspect="1" noChangeArrowheads="1"/>
          </p:cNvSpPr>
          <p:nvPr/>
        </p:nvSpPr>
        <p:spPr bwMode="auto">
          <a:xfrm>
            <a:off x="3862388" y="51260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0277" name="AutoShape 40"/>
          <p:cNvCxnSpPr>
            <a:cxnSpLocks noChangeAspect="1" noChangeShapeType="1"/>
            <a:stCxn id="10282" idx="7"/>
            <a:endCxn id="10276" idx="3"/>
          </p:cNvCxnSpPr>
          <p:nvPr/>
        </p:nvCxnSpPr>
        <p:spPr bwMode="auto">
          <a:xfrm flipV="1">
            <a:off x="3563938" y="545782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AutoShape 41"/>
          <p:cNvCxnSpPr>
            <a:cxnSpLocks noChangeAspect="1" noChangeShapeType="1"/>
            <a:stCxn id="10276" idx="1"/>
            <a:endCxn id="10269" idx="6"/>
          </p:cNvCxnSpPr>
          <p:nvPr/>
        </p:nvCxnSpPr>
        <p:spPr bwMode="auto">
          <a:xfrm flipH="1" flipV="1">
            <a:off x="2432050" y="4576763"/>
            <a:ext cx="1482725" cy="5826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9" name="Text Box 42"/>
          <p:cNvSpPr txBox="1">
            <a:spLocks noChangeArrowheads="1"/>
          </p:cNvSpPr>
          <p:nvPr/>
        </p:nvSpPr>
        <p:spPr bwMode="auto">
          <a:xfrm>
            <a:off x="1304925" y="41513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0280" name="Text Box 43"/>
          <p:cNvSpPr txBox="1">
            <a:spLocks noChangeArrowheads="1"/>
          </p:cNvSpPr>
          <p:nvPr/>
        </p:nvSpPr>
        <p:spPr bwMode="auto">
          <a:xfrm>
            <a:off x="695325" y="48752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0281" name="AutoShape 44"/>
          <p:cNvCxnSpPr>
            <a:cxnSpLocks noChangeAspect="1" noChangeShapeType="1"/>
            <a:stCxn id="10267" idx="6"/>
            <a:endCxn id="10276" idx="2"/>
          </p:cNvCxnSpPr>
          <p:nvPr/>
        </p:nvCxnSpPr>
        <p:spPr bwMode="auto">
          <a:xfrm>
            <a:off x="3024188" y="5308600"/>
            <a:ext cx="8175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2" name="Oval 45"/>
          <p:cNvSpPr>
            <a:spLocks noChangeAspect="1" noChangeArrowheads="1"/>
          </p:cNvSpPr>
          <p:nvPr/>
        </p:nvSpPr>
        <p:spPr bwMode="auto">
          <a:xfrm>
            <a:off x="3251200" y="5857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0283" name="AutoShape 46"/>
          <p:cNvCxnSpPr>
            <a:cxnSpLocks noChangeAspect="1" noChangeShapeType="1"/>
            <a:stCxn id="10267" idx="5"/>
            <a:endCxn id="10282" idx="1"/>
          </p:cNvCxnSpPr>
          <p:nvPr/>
        </p:nvCxnSpPr>
        <p:spPr bwMode="auto">
          <a:xfrm>
            <a:off x="2952750" y="545782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4" name="Text Box 47"/>
          <p:cNvSpPr txBox="1">
            <a:spLocks noChangeArrowheads="1"/>
          </p:cNvSpPr>
          <p:nvPr/>
        </p:nvSpPr>
        <p:spPr bwMode="auto">
          <a:xfrm>
            <a:off x="1285875" y="55895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  <p:sp>
        <p:nvSpPr>
          <p:cNvPr id="10285" name="AutoShape 49"/>
          <p:cNvSpPr>
            <a:spLocks noChangeArrowheads="1"/>
          </p:cNvSpPr>
          <p:nvPr/>
        </p:nvSpPr>
        <p:spPr bwMode="auto">
          <a:xfrm>
            <a:off x="6210300" y="31496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86" name="AutoShape 50"/>
          <p:cNvSpPr>
            <a:spLocks noChangeArrowheads="1"/>
          </p:cNvSpPr>
          <p:nvPr/>
        </p:nvSpPr>
        <p:spPr bwMode="auto">
          <a:xfrm>
            <a:off x="5614988" y="24209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87" name="AutoShape 51"/>
          <p:cNvSpPr>
            <a:spLocks noChangeArrowheads="1"/>
          </p:cNvSpPr>
          <p:nvPr/>
        </p:nvSpPr>
        <p:spPr bwMode="auto">
          <a:xfrm>
            <a:off x="6219825" y="16891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88" name="Oval 52"/>
          <p:cNvSpPr>
            <a:spLocks noChangeAspect="1" noChangeArrowheads="1"/>
          </p:cNvSpPr>
          <p:nvPr/>
        </p:nvSpPr>
        <p:spPr bwMode="auto">
          <a:xfrm>
            <a:off x="7058025" y="24828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0289" name="Oval 53"/>
          <p:cNvSpPr>
            <a:spLocks noChangeAspect="1" noChangeArrowheads="1"/>
          </p:cNvSpPr>
          <p:nvPr/>
        </p:nvSpPr>
        <p:spPr bwMode="auto">
          <a:xfrm>
            <a:off x="5837238" y="24828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0290" name="Oval 54"/>
          <p:cNvSpPr>
            <a:spLocks noChangeAspect="1" noChangeArrowheads="1"/>
          </p:cNvSpPr>
          <p:nvPr/>
        </p:nvSpPr>
        <p:spPr bwMode="auto">
          <a:xfrm>
            <a:off x="6465888" y="17510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0291" name="Oval 55"/>
          <p:cNvSpPr>
            <a:spLocks noChangeAspect="1" noChangeArrowheads="1"/>
          </p:cNvSpPr>
          <p:nvPr/>
        </p:nvSpPr>
        <p:spPr bwMode="auto">
          <a:xfrm>
            <a:off x="6446838" y="32146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0292" name="AutoShape 56"/>
          <p:cNvCxnSpPr>
            <a:cxnSpLocks noChangeAspect="1" noChangeShapeType="1"/>
            <a:stCxn id="10290" idx="3"/>
            <a:endCxn id="10289" idx="7"/>
          </p:cNvCxnSpPr>
          <p:nvPr/>
        </p:nvCxnSpPr>
        <p:spPr bwMode="auto">
          <a:xfrm flipH="1">
            <a:off x="6149975" y="2082800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AutoShape 57"/>
          <p:cNvCxnSpPr>
            <a:cxnSpLocks noChangeAspect="1" noChangeShapeType="1"/>
            <a:stCxn id="10291" idx="1"/>
            <a:endCxn id="10289" idx="5"/>
          </p:cNvCxnSpPr>
          <p:nvPr/>
        </p:nvCxnSpPr>
        <p:spPr bwMode="auto">
          <a:xfrm flipH="1" flipV="1">
            <a:off x="6149975" y="2814638"/>
            <a:ext cx="34925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4" name="AutoShape 58"/>
          <p:cNvCxnSpPr>
            <a:cxnSpLocks noChangeAspect="1" noChangeShapeType="1"/>
            <a:stCxn id="10291" idx="7"/>
            <a:endCxn id="10288" idx="3"/>
          </p:cNvCxnSpPr>
          <p:nvPr/>
        </p:nvCxnSpPr>
        <p:spPr bwMode="auto">
          <a:xfrm flipV="1">
            <a:off x="6759575" y="2814638"/>
            <a:ext cx="350838" cy="433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5" name="AutoShape 59"/>
          <p:cNvCxnSpPr>
            <a:cxnSpLocks noChangeAspect="1" noChangeShapeType="1"/>
            <a:stCxn id="10290" idx="5"/>
            <a:endCxn id="10288" idx="1"/>
          </p:cNvCxnSpPr>
          <p:nvPr/>
        </p:nvCxnSpPr>
        <p:spPr bwMode="auto">
          <a:xfrm>
            <a:off x="6778625" y="2082800"/>
            <a:ext cx="331788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AutoShape 60"/>
          <p:cNvCxnSpPr>
            <a:cxnSpLocks noChangeAspect="1" noChangeShapeType="1"/>
            <a:stCxn id="10289" idx="6"/>
            <a:endCxn id="10288" idx="2"/>
          </p:cNvCxnSpPr>
          <p:nvPr/>
        </p:nvCxnSpPr>
        <p:spPr bwMode="auto">
          <a:xfrm>
            <a:off x="6221413" y="266541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7" name="Oval 61"/>
          <p:cNvSpPr>
            <a:spLocks noChangeAspect="1" noChangeArrowheads="1"/>
          </p:cNvSpPr>
          <p:nvPr/>
        </p:nvSpPr>
        <p:spPr bwMode="auto">
          <a:xfrm>
            <a:off x="8280400" y="24828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0298" name="AutoShape 62"/>
          <p:cNvCxnSpPr>
            <a:cxnSpLocks noChangeAspect="1" noChangeShapeType="1"/>
            <a:stCxn id="10303" idx="7"/>
            <a:endCxn id="10297" idx="3"/>
          </p:cNvCxnSpPr>
          <p:nvPr/>
        </p:nvCxnSpPr>
        <p:spPr bwMode="auto">
          <a:xfrm flipV="1">
            <a:off x="7981950" y="28146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9" name="AutoShape 63"/>
          <p:cNvCxnSpPr>
            <a:cxnSpLocks noChangeAspect="1" noChangeShapeType="1"/>
            <a:stCxn id="10297" idx="1"/>
            <a:endCxn id="10290" idx="6"/>
          </p:cNvCxnSpPr>
          <p:nvPr/>
        </p:nvCxnSpPr>
        <p:spPr bwMode="auto">
          <a:xfrm flipH="1" flipV="1">
            <a:off x="6850063" y="1933575"/>
            <a:ext cx="1482725" cy="582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0" name="Text Box 64"/>
          <p:cNvSpPr txBox="1">
            <a:spLocks noChangeArrowheads="1"/>
          </p:cNvSpPr>
          <p:nvPr/>
        </p:nvSpPr>
        <p:spPr bwMode="auto">
          <a:xfrm>
            <a:off x="5722938" y="15081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0301" name="Text Box 65"/>
          <p:cNvSpPr txBox="1">
            <a:spLocks noChangeArrowheads="1"/>
          </p:cNvSpPr>
          <p:nvPr/>
        </p:nvSpPr>
        <p:spPr bwMode="auto">
          <a:xfrm>
            <a:off x="5113338" y="22320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0302" name="AutoShape 66"/>
          <p:cNvCxnSpPr>
            <a:cxnSpLocks noChangeAspect="1" noChangeShapeType="1"/>
            <a:stCxn id="10288" idx="6"/>
            <a:endCxn id="10297" idx="2"/>
          </p:cNvCxnSpPr>
          <p:nvPr/>
        </p:nvCxnSpPr>
        <p:spPr bwMode="auto">
          <a:xfrm>
            <a:off x="7442200" y="2665413"/>
            <a:ext cx="817563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3" name="Oval 67"/>
          <p:cNvSpPr>
            <a:spLocks noChangeAspect="1" noChangeArrowheads="1"/>
          </p:cNvSpPr>
          <p:nvPr/>
        </p:nvSpPr>
        <p:spPr bwMode="auto">
          <a:xfrm>
            <a:off x="7669213" y="3214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0304" name="AutoShape 68"/>
          <p:cNvCxnSpPr>
            <a:cxnSpLocks noChangeAspect="1" noChangeShapeType="1"/>
            <a:stCxn id="10288" idx="5"/>
            <a:endCxn id="10303" idx="1"/>
          </p:cNvCxnSpPr>
          <p:nvPr/>
        </p:nvCxnSpPr>
        <p:spPr bwMode="auto">
          <a:xfrm>
            <a:off x="7370763" y="28146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5" name="Text Box 69"/>
          <p:cNvSpPr txBox="1">
            <a:spLocks noChangeArrowheads="1"/>
          </p:cNvSpPr>
          <p:nvPr/>
        </p:nvSpPr>
        <p:spPr bwMode="auto">
          <a:xfrm>
            <a:off x="5703888" y="2946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  <p:sp>
        <p:nvSpPr>
          <p:cNvPr id="10306" name="AutoShape 71"/>
          <p:cNvSpPr>
            <a:spLocks noChangeArrowheads="1"/>
          </p:cNvSpPr>
          <p:nvPr/>
        </p:nvSpPr>
        <p:spPr bwMode="auto">
          <a:xfrm>
            <a:off x="6210300" y="579278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307" name="AutoShape 72"/>
          <p:cNvSpPr>
            <a:spLocks noChangeArrowheads="1"/>
          </p:cNvSpPr>
          <p:nvPr/>
        </p:nvSpPr>
        <p:spPr bwMode="auto">
          <a:xfrm>
            <a:off x="5614988" y="5064125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308" name="AutoShape 73"/>
          <p:cNvSpPr>
            <a:spLocks noChangeArrowheads="1"/>
          </p:cNvSpPr>
          <p:nvPr/>
        </p:nvSpPr>
        <p:spPr bwMode="auto">
          <a:xfrm>
            <a:off x="6219825" y="433228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309" name="Oval 74"/>
          <p:cNvSpPr>
            <a:spLocks noChangeAspect="1" noChangeArrowheads="1"/>
          </p:cNvSpPr>
          <p:nvPr/>
        </p:nvSpPr>
        <p:spPr bwMode="auto">
          <a:xfrm>
            <a:off x="7058025" y="51260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0310" name="Oval 75"/>
          <p:cNvSpPr>
            <a:spLocks noChangeAspect="1" noChangeArrowheads="1"/>
          </p:cNvSpPr>
          <p:nvPr/>
        </p:nvSpPr>
        <p:spPr bwMode="auto">
          <a:xfrm>
            <a:off x="5837238" y="51260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0311" name="Oval 76"/>
          <p:cNvSpPr>
            <a:spLocks noChangeAspect="1" noChangeArrowheads="1"/>
          </p:cNvSpPr>
          <p:nvPr/>
        </p:nvSpPr>
        <p:spPr bwMode="auto">
          <a:xfrm>
            <a:off x="6465888" y="43942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0312" name="Oval 77"/>
          <p:cNvSpPr>
            <a:spLocks noChangeAspect="1" noChangeArrowheads="1"/>
          </p:cNvSpPr>
          <p:nvPr/>
        </p:nvSpPr>
        <p:spPr bwMode="auto">
          <a:xfrm>
            <a:off x="6446838" y="585787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0313" name="AutoShape 78"/>
          <p:cNvCxnSpPr>
            <a:cxnSpLocks noChangeAspect="1" noChangeShapeType="1"/>
            <a:stCxn id="10311" idx="3"/>
            <a:endCxn id="10310" idx="7"/>
          </p:cNvCxnSpPr>
          <p:nvPr/>
        </p:nvCxnSpPr>
        <p:spPr bwMode="auto">
          <a:xfrm flipH="1">
            <a:off x="6149975" y="4725988"/>
            <a:ext cx="36830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4" name="AutoShape 79"/>
          <p:cNvCxnSpPr>
            <a:cxnSpLocks noChangeAspect="1" noChangeShapeType="1"/>
            <a:stCxn id="10312" idx="1"/>
            <a:endCxn id="10310" idx="5"/>
          </p:cNvCxnSpPr>
          <p:nvPr/>
        </p:nvCxnSpPr>
        <p:spPr bwMode="auto">
          <a:xfrm flipH="1" flipV="1">
            <a:off x="6149975" y="5457825"/>
            <a:ext cx="34925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AutoShape 80"/>
          <p:cNvCxnSpPr>
            <a:cxnSpLocks noChangeAspect="1" noChangeShapeType="1"/>
            <a:stCxn id="10312" idx="7"/>
            <a:endCxn id="10309" idx="3"/>
          </p:cNvCxnSpPr>
          <p:nvPr/>
        </p:nvCxnSpPr>
        <p:spPr bwMode="auto">
          <a:xfrm flipV="1">
            <a:off x="6759575" y="54578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AutoShape 81"/>
          <p:cNvCxnSpPr>
            <a:cxnSpLocks noChangeAspect="1" noChangeShapeType="1"/>
            <a:stCxn id="10311" idx="5"/>
            <a:endCxn id="10309" idx="1"/>
          </p:cNvCxnSpPr>
          <p:nvPr/>
        </p:nvCxnSpPr>
        <p:spPr bwMode="auto">
          <a:xfrm>
            <a:off x="6778625" y="4725988"/>
            <a:ext cx="33178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AutoShape 82"/>
          <p:cNvCxnSpPr>
            <a:cxnSpLocks noChangeAspect="1" noChangeShapeType="1"/>
            <a:stCxn id="10310" idx="6"/>
            <a:endCxn id="10309" idx="2"/>
          </p:cNvCxnSpPr>
          <p:nvPr/>
        </p:nvCxnSpPr>
        <p:spPr bwMode="auto">
          <a:xfrm>
            <a:off x="6221413" y="5308600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8" name="Oval 83"/>
          <p:cNvSpPr>
            <a:spLocks noChangeAspect="1" noChangeArrowheads="1"/>
          </p:cNvSpPr>
          <p:nvPr/>
        </p:nvSpPr>
        <p:spPr bwMode="auto">
          <a:xfrm>
            <a:off x="8280400" y="51260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0319" name="AutoShape 84"/>
          <p:cNvCxnSpPr>
            <a:cxnSpLocks noChangeAspect="1" noChangeShapeType="1"/>
            <a:stCxn id="10324" idx="7"/>
            <a:endCxn id="10318" idx="3"/>
          </p:cNvCxnSpPr>
          <p:nvPr/>
        </p:nvCxnSpPr>
        <p:spPr bwMode="auto">
          <a:xfrm flipV="1">
            <a:off x="7981950" y="545782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0" name="AutoShape 85"/>
          <p:cNvCxnSpPr>
            <a:cxnSpLocks noChangeAspect="1" noChangeShapeType="1"/>
            <a:stCxn id="10318" idx="1"/>
            <a:endCxn id="10311" idx="6"/>
          </p:cNvCxnSpPr>
          <p:nvPr/>
        </p:nvCxnSpPr>
        <p:spPr bwMode="auto">
          <a:xfrm flipH="1" flipV="1">
            <a:off x="6850063" y="4576763"/>
            <a:ext cx="1482725" cy="5826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1" name="Text Box 86"/>
          <p:cNvSpPr txBox="1">
            <a:spLocks noChangeArrowheads="1"/>
          </p:cNvSpPr>
          <p:nvPr/>
        </p:nvSpPr>
        <p:spPr bwMode="auto">
          <a:xfrm>
            <a:off x="5722938" y="41513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0322" name="Text Box 87"/>
          <p:cNvSpPr txBox="1">
            <a:spLocks noChangeArrowheads="1"/>
          </p:cNvSpPr>
          <p:nvPr/>
        </p:nvSpPr>
        <p:spPr bwMode="auto">
          <a:xfrm>
            <a:off x="5113338" y="48752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0323" name="AutoShape 88"/>
          <p:cNvCxnSpPr>
            <a:cxnSpLocks noChangeAspect="1" noChangeShapeType="1"/>
            <a:stCxn id="10309" idx="6"/>
            <a:endCxn id="10318" idx="2"/>
          </p:cNvCxnSpPr>
          <p:nvPr/>
        </p:nvCxnSpPr>
        <p:spPr bwMode="auto">
          <a:xfrm>
            <a:off x="7442200" y="5308600"/>
            <a:ext cx="817563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4" name="Oval 89"/>
          <p:cNvSpPr>
            <a:spLocks noChangeAspect="1" noChangeArrowheads="1"/>
          </p:cNvSpPr>
          <p:nvPr/>
        </p:nvSpPr>
        <p:spPr bwMode="auto">
          <a:xfrm>
            <a:off x="7669213" y="58578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0325" name="AutoShape 90"/>
          <p:cNvCxnSpPr>
            <a:cxnSpLocks noChangeAspect="1" noChangeShapeType="1"/>
            <a:stCxn id="10309" idx="5"/>
            <a:endCxn id="10324" idx="1"/>
          </p:cNvCxnSpPr>
          <p:nvPr/>
        </p:nvCxnSpPr>
        <p:spPr bwMode="auto">
          <a:xfrm>
            <a:off x="7370763" y="545782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6" name="Text Box 91"/>
          <p:cNvSpPr txBox="1">
            <a:spLocks noChangeArrowheads="1"/>
          </p:cNvSpPr>
          <p:nvPr/>
        </p:nvSpPr>
        <p:spPr bwMode="auto">
          <a:xfrm>
            <a:off x="5703888" y="55895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41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Subgraph</a:t>
            </a:r>
          </a:p>
        </p:txBody>
      </p:sp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Spanning subgraph</a:t>
            </a:r>
          </a:p>
        </p:txBody>
      </p:sp>
      <p:sp>
        <p:nvSpPr>
          <p:cNvPr id="18435" name="Oval 6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18436" name="Oval 7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18437" name="Oval 8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18438" name="Oval 9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18439" name="AutoShape 10"/>
          <p:cNvCxnSpPr>
            <a:cxnSpLocks noChangeAspect="1" noChangeShapeType="1"/>
            <a:stCxn id="18437" idx="3"/>
            <a:endCxn id="18436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11"/>
          <p:cNvCxnSpPr>
            <a:cxnSpLocks noChangeAspect="1" noChangeShapeType="1"/>
            <a:stCxn id="18438" idx="1"/>
            <a:endCxn id="18436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12"/>
          <p:cNvCxnSpPr>
            <a:cxnSpLocks noChangeAspect="1" noChangeShapeType="1"/>
            <a:stCxn id="18438" idx="7"/>
            <a:endCxn id="18435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3"/>
          <p:cNvCxnSpPr>
            <a:cxnSpLocks noChangeAspect="1" noChangeShapeType="1"/>
            <a:stCxn id="18437" idx="5"/>
            <a:endCxn id="18435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4"/>
          <p:cNvCxnSpPr>
            <a:cxnSpLocks noChangeAspect="1" noChangeShapeType="1"/>
            <a:stCxn id="18437" idx="4"/>
            <a:endCxn id="18438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Oval 15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18445" name="AutoShape 16"/>
          <p:cNvCxnSpPr>
            <a:cxnSpLocks noChangeAspect="1" noChangeShapeType="1"/>
            <a:stCxn id="18435" idx="6"/>
            <a:endCxn id="18444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7"/>
          <p:cNvCxnSpPr>
            <a:cxnSpLocks noChangeAspect="1" noChangeShapeType="1"/>
            <a:stCxn id="18438" idx="6"/>
            <a:endCxn id="18444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8"/>
          <p:cNvCxnSpPr>
            <a:cxnSpLocks noChangeAspect="1" noChangeShapeType="1"/>
            <a:stCxn id="18444" idx="1"/>
            <a:endCxn id="18437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Oval 19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18449" name="Oval 20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18450" name="Oval 21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18451" name="Oval 22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18452" name="AutoShape 23"/>
          <p:cNvCxnSpPr>
            <a:cxnSpLocks noChangeAspect="1" noChangeShapeType="1"/>
            <a:stCxn id="18450" idx="3"/>
            <a:endCxn id="18449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4"/>
          <p:cNvCxnSpPr>
            <a:cxnSpLocks noChangeAspect="1" noChangeShapeType="1"/>
            <a:stCxn id="18451" idx="1"/>
            <a:endCxn id="18449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5"/>
          <p:cNvCxnSpPr>
            <a:cxnSpLocks noChangeAspect="1" noChangeShapeType="1"/>
            <a:stCxn id="18451" idx="7"/>
            <a:endCxn id="18448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6"/>
          <p:cNvCxnSpPr>
            <a:cxnSpLocks noChangeAspect="1" noChangeShapeType="1"/>
            <a:stCxn id="18450" idx="5"/>
            <a:endCxn id="18448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7"/>
          <p:cNvCxnSpPr>
            <a:cxnSpLocks noChangeAspect="1" noChangeShapeType="1"/>
            <a:stCxn id="18450" idx="4"/>
            <a:endCxn id="18451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28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18458" name="AutoShape 29"/>
          <p:cNvCxnSpPr>
            <a:cxnSpLocks noChangeAspect="1" noChangeShapeType="1"/>
            <a:stCxn id="18448" idx="6"/>
            <a:endCxn id="18457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30"/>
          <p:cNvCxnSpPr>
            <a:cxnSpLocks noChangeAspect="1" noChangeShapeType="1"/>
            <a:stCxn id="18451" idx="6"/>
            <a:endCxn id="18457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31"/>
          <p:cNvCxnSpPr>
            <a:cxnSpLocks noChangeAspect="1" noChangeShapeType="1"/>
            <a:stCxn id="18457" idx="1"/>
            <a:endCxn id="18450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Subgraphs</a:t>
            </a:r>
          </a:p>
        </p:txBody>
      </p:sp>
      <p:sp>
        <p:nvSpPr>
          <p:cNvPr id="18462" name="Rectangle 34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ＭＳ Ｐゴシック" charset="-128"/>
              </a:rPr>
              <a:t>A </a:t>
            </a:r>
            <a:r>
              <a:rPr lang="en-US" altLang="en-US" sz="2400" b="1" u="sng">
                <a:latin typeface="Arial" charset="0"/>
                <a:ea typeface="ＭＳ Ｐゴシック" charset="-128"/>
              </a:rPr>
              <a:t>subgraph</a:t>
            </a:r>
            <a:r>
              <a:rPr lang="en-US" altLang="en-US" sz="2400">
                <a:latin typeface="Arial" charset="0"/>
                <a:ea typeface="ＭＳ Ｐゴシック" charset="-128"/>
              </a:rPr>
              <a:t> S of a graph G is a graph such that 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ＭＳ Ｐゴシック" charset="-128"/>
              </a:rPr>
              <a:t>The vertices of S are a subset of the vertices of G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ＭＳ Ｐゴシック" charset="-128"/>
              </a:rPr>
              <a:t>The edges of S are a subset of the edges of G</a:t>
            </a:r>
            <a:endParaRPr lang="en-US" altLang="en-US" sz="2200">
              <a:latin typeface="Arial" charset="0"/>
              <a:ea typeface="ＭＳ Ｐゴシック" charset="-128"/>
            </a:endParaRPr>
          </a:p>
          <a:p>
            <a:pPr lvl="1" eaLnBrk="1" hangingPunct="1"/>
            <a:endParaRPr lang="en-US" altLang="en-US" sz="220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en-US" altLang="en-US" sz="2400">
                <a:latin typeface="Arial" charset="0"/>
                <a:ea typeface="ＭＳ Ｐゴシック" charset="-128"/>
              </a:rPr>
              <a:t>A </a:t>
            </a:r>
            <a:r>
              <a:rPr lang="en-US" altLang="en-US" sz="2400" b="1" u="sng">
                <a:latin typeface="Arial" charset="0"/>
                <a:ea typeface="ＭＳ Ｐゴシック" charset="-128"/>
              </a:rPr>
              <a:t>spanning subgraph</a:t>
            </a:r>
            <a:r>
              <a:rPr lang="en-US" altLang="en-US" sz="2400">
                <a:latin typeface="Arial" charset="0"/>
                <a:ea typeface="ＭＳ Ｐゴシック" charset="-128"/>
              </a:rPr>
              <a:t> of G is a subgraph that contains all the vertices of 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Example (cont.)</a:t>
            </a:r>
          </a:p>
        </p:txBody>
      </p:sp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1706563" y="30924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111125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171608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69" name="Oval 7"/>
          <p:cNvSpPr>
            <a:spLocks noChangeAspect="1" noChangeArrowheads="1"/>
          </p:cNvSpPr>
          <p:nvPr/>
        </p:nvSpPr>
        <p:spPr bwMode="auto">
          <a:xfrm>
            <a:off x="255428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1270" name="Oval 8"/>
          <p:cNvSpPr>
            <a:spLocks noChangeAspect="1" noChangeArrowheads="1"/>
          </p:cNvSpPr>
          <p:nvPr/>
        </p:nvSpPr>
        <p:spPr bwMode="auto">
          <a:xfrm>
            <a:off x="133350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1271" name="Oval 9"/>
          <p:cNvSpPr>
            <a:spLocks noChangeAspect="1" noChangeArrowheads="1"/>
          </p:cNvSpPr>
          <p:nvPr/>
        </p:nvSpPr>
        <p:spPr bwMode="auto">
          <a:xfrm>
            <a:off x="196215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1272" name="Oval 10"/>
          <p:cNvSpPr>
            <a:spLocks noChangeAspect="1" noChangeArrowheads="1"/>
          </p:cNvSpPr>
          <p:nvPr/>
        </p:nvSpPr>
        <p:spPr bwMode="auto">
          <a:xfrm>
            <a:off x="194310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1273" name="AutoShape 11"/>
          <p:cNvCxnSpPr>
            <a:cxnSpLocks noChangeAspect="1" noChangeShapeType="1"/>
            <a:stCxn id="11271" idx="3"/>
            <a:endCxn id="11270" idx="7"/>
          </p:cNvCxnSpPr>
          <p:nvPr/>
        </p:nvCxnSpPr>
        <p:spPr bwMode="auto">
          <a:xfrm flipH="1">
            <a:off x="1646238" y="2025650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12"/>
          <p:cNvCxnSpPr>
            <a:cxnSpLocks noChangeAspect="1" noChangeShapeType="1"/>
            <a:stCxn id="11272" idx="1"/>
            <a:endCxn id="11270" idx="5"/>
          </p:cNvCxnSpPr>
          <p:nvPr/>
        </p:nvCxnSpPr>
        <p:spPr bwMode="auto">
          <a:xfrm flipH="1" flipV="1">
            <a:off x="1646238" y="2757488"/>
            <a:ext cx="34925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Aspect="1" noChangeShapeType="1"/>
            <a:stCxn id="11272" idx="7"/>
            <a:endCxn id="11269" idx="3"/>
          </p:cNvCxnSpPr>
          <p:nvPr/>
        </p:nvCxnSpPr>
        <p:spPr bwMode="auto">
          <a:xfrm flipV="1">
            <a:off x="225583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4"/>
          <p:cNvCxnSpPr>
            <a:cxnSpLocks noChangeAspect="1" noChangeShapeType="1"/>
            <a:stCxn id="11271" idx="5"/>
            <a:endCxn id="11269" idx="1"/>
          </p:cNvCxnSpPr>
          <p:nvPr/>
        </p:nvCxnSpPr>
        <p:spPr bwMode="auto">
          <a:xfrm>
            <a:off x="2274888" y="2025650"/>
            <a:ext cx="3317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5"/>
          <p:cNvCxnSpPr>
            <a:cxnSpLocks noChangeAspect="1" noChangeShapeType="1"/>
            <a:stCxn id="11270" idx="6"/>
            <a:endCxn id="11269" idx="2"/>
          </p:cNvCxnSpPr>
          <p:nvPr/>
        </p:nvCxnSpPr>
        <p:spPr bwMode="auto">
          <a:xfrm>
            <a:off x="171767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16"/>
          <p:cNvSpPr>
            <a:spLocks noChangeAspect="1" noChangeArrowheads="1"/>
          </p:cNvSpPr>
          <p:nvPr/>
        </p:nvSpPr>
        <p:spPr bwMode="auto">
          <a:xfrm>
            <a:off x="377666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1279" name="AutoShape 17"/>
          <p:cNvCxnSpPr>
            <a:cxnSpLocks noChangeAspect="1" noChangeShapeType="1"/>
            <a:stCxn id="11284" idx="7"/>
            <a:endCxn id="11278" idx="3"/>
          </p:cNvCxnSpPr>
          <p:nvPr/>
        </p:nvCxnSpPr>
        <p:spPr bwMode="auto">
          <a:xfrm flipV="1">
            <a:off x="3478213" y="275748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8"/>
          <p:cNvCxnSpPr>
            <a:cxnSpLocks noChangeAspect="1" noChangeShapeType="1"/>
            <a:stCxn id="11278" idx="1"/>
            <a:endCxn id="11271" idx="6"/>
          </p:cNvCxnSpPr>
          <p:nvPr/>
        </p:nvCxnSpPr>
        <p:spPr bwMode="auto">
          <a:xfrm flipH="1" flipV="1">
            <a:off x="2346325" y="1876425"/>
            <a:ext cx="1482725" cy="582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121920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60960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1283" name="AutoShape 21"/>
          <p:cNvCxnSpPr>
            <a:cxnSpLocks noChangeAspect="1" noChangeShapeType="1"/>
            <a:stCxn id="11269" idx="6"/>
            <a:endCxn id="11278" idx="2"/>
          </p:cNvCxnSpPr>
          <p:nvPr/>
        </p:nvCxnSpPr>
        <p:spPr bwMode="auto">
          <a:xfrm>
            <a:off x="293846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Oval 22"/>
          <p:cNvSpPr>
            <a:spLocks noChangeAspect="1" noChangeArrowheads="1"/>
          </p:cNvSpPr>
          <p:nvPr/>
        </p:nvSpPr>
        <p:spPr bwMode="auto">
          <a:xfrm>
            <a:off x="3165475" y="31575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1285" name="AutoShape 23"/>
          <p:cNvCxnSpPr>
            <a:cxnSpLocks noChangeAspect="1" noChangeShapeType="1"/>
            <a:stCxn id="11269" idx="5"/>
            <a:endCxn id="11284" idx="1"/>
          </p:cNvCxnSpPr>
          <p:nvPr/>
        </p:nvCxnSpPr>
        <p:spPr bwMode="auto">
          <a:xfrm>
            <a:off x="2867025" y="275748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120015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  <p:sp>
        <p:nvSpPr>
          <p:cNvPr id="11287" name="AutoShape 25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88" name="AutoShape 26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89" name="AutoShape 28"/>
          <p:cNvSpPr>
            <a:spLocks noChangeArrowheads="1"/>
          </p:cNvSpPr>
          <p:nvPr/>
        </p:nvSpPr>
        <p:spPr bwMode="auto">
          <a:xfrm>
            <a:off x="1706563" y="5794375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90" name="AutoShape 29"/>
          <p:cNvSpPr>
            <a:spLocks noChangeArrowheads="1"/>
          </p:cNvSpPr>
          <p:nvPr/>
        </p:nvSpPr>
        <p:spPr bwMode="auto">
          <a:xfrm>
            <a:off x="1111250" y="5065713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91" name="AutoShape 30"/>
          <p:cNvSpPr>
            <a:spLocks noChangeArrowheads="1"/>
          </p:cNvSpPr>
          <p:nvPr/>
        </p:nvSpPr>
        <p:spPr bwMode="auto">
          <a:xfrm>
            <a:off x="1716088" y="4333875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92" name="Oval 31"/>
          <p:cNvSpPr>
            <a:spLocks noChangeAspect="1" noChangeArrowheads="1"/>
          </p:cNvSpPr>
          <p:nvPr/>
        </p:nvSpPr>
        <p:spPr bwMode="auto">
          <a:xfrm>
            <a:off x="2554288" y="51276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1293" name="Oval 32"/>
          <p:cNvSpPr>
            <a:spLocks noChangeAspect="1" noChangeArrowheads="1"/>
          </p:cNvSpPr>
          <p:nvPr/>
        </p:nvSpPr>
        <p:spPr bwMode="auto">
          <a:xfrm>
            <a:off x="1333500" y="51276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1294" name="Oval 33"/>
          <p:cNvSpPr>
            <a:spLocks noChangeAspect="1" noChangeArrowheads="1"/>
          </p:cNvSpPr>
          <p:nvPr/>
        </p:nvSpPr>
        <p:spPr bwMode="auto">
          <a:xfrm>
            <a:off x="1962150" y="43957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1295" name="Oval 34"/>
          <p:cNvSpPr>
            <a:spLocks noChangeAspect="1" noChangeArrowheads="1"/>
          </p:cNvSpPr>
          <p:nvPr/>
        </p:nvSpPr>
        <p:spPr bwMode="auto">
          <a:xfrm>
            <a:off x="1943100" y="58594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1296" name="AutoShape 35"/>
          <p:cNvCxnSpPr>
            <a:cxnSpLocks noChangeAspect="1" noChangeShapeType="1"/>
            <a:stCxn id="11294" idx="3"/>
            <a:endCxn id="11293" idx="7"/>
          </p:cNvCxnSpPr>
          <p:nvPr/>
        </p:nvCxnSpPr>
        <p:spPr bwMode="auto">
          <a:xfrm flipH="1">
            <a:off x="1646238" y="4727575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36"/>
          <p:cNvCxnSpPr>
            <a:cxnSpLocks noChangeAspect="1" noChangeShapeType="1"/>
            <a:stCxn id="11295" idx="1"/>
            <a:endCxn id="11293" idx="5"/>
          </p:cNvCxnSpPr>
          <p:nvPr/>
        </p:nvCxnSpPr>
        <p:spPr bwMode="auto">
          <a:xfrm flipH="1" flipV="1">
            <a:off x="1646238" y="5459413"/>
            <a:ext cx="34925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37"/>
          <p:cNvCxnSpPr>
            <a:cxnSpLocks noChangeAspect="1" noChangeShapeType="1"/>
            <a:stCxn id="11295" idx="7"/>
            <a:endCxn id="11292" idx="3"/>
          </p:cNvCxnSpPr>
          <p:nvPr/>
        </p:nvCxnSpPr>
        <p:spPr bwMode="auto">
          <a:xfrm flipV="1">
            <a:off x="2255838" y="5459413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38"/>
          <p:cNvCxnSpPr>
            <a:cxnSpLocks noChangeAspect="1" noChangeShapeType="1"/>
            <a:stCxn id="11294" idx="5"/>
            <a:endCxn id="11292" idx="1"/>
          </p:cNvCxnSpPr>
          <p:nvPr/>
        </p:nvCxnSpPr>
        <p:spPr bwMode="auto">
          <a:xfrm>
            <a:off x="2274888" y="4727575"/>
            <a:ext cx="3317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39"/>
          <p:cNvCxnSpPr>
            <a:cxnSpLocks noChangeAspect="1" noChangeShapeType="1"/>
            <a:stCxn id="11293" idx="6"/>
            <a:endCxn id="11292" idx="2"/>
          </p:cNvCxnSpPr>
          <p:nvPr/>
        </p:nvCxnSpPr>
        <p:spPr bwMode="auto">
          <a:xfrm>
            <a:off x="1717675" y="5310188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1" name="Oval 40"/>
          <p:cNvSpPr>
            <a:spLocks noChangeAspect="1" noChangeArrowheads="1"/>
          </p:cNvSpPr>
          <p:nvPr/>
        </p:nvSpPr>
        <p:spPr bwMode="auto">
          <a:xfrm>
            <a:off x="3776663" y="51276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1302" name="AutoShape 41"/>
          <p:cNvCxnSpPr>
            <a:cxnSpLocks noChangeAspect="1" noChangeShapeType="1"/>
            <a:stCxn id="11307" idx="7"/>
            <a:endCxn id="11301" idx="3"/>
          </p:cNvCxnSpPr>
          <p:nvPr/>
        </p:nvCxnSpPr>
        <p:spPr bwMode="auto">
          <a:xfrm flipV="1">
            <a:off x="3478213" y="5459413"/>
            <a:ext cx="350837" cy="433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3" name="AutoShape 42"/>
          <p:cNvCxnSpPr>
            <a:cxnSpLocks noChangeAspect="1" noChangeShapeType="1"/>
            <a:stCxn id="11301" idx="1"/>
            <a:endCxn id="11294" idx="6"/>
          </p:cNvCxnSpPr>
          <p:nvPr/>
        </p:nvCxnSpPr>
        <p:spPr bwMode="auto">
          <a:xfrm flipH="1" flipV="1">
            <a:off x="2346325" y="4578350"/>
            <a:ext cx="1482725" cy="582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4" name="Text Box 43"/>
          <p:cNvSpPr txBox="1">
            <a:spLocks noChangeArrowheads="1"/>
          </p:cNvSpPr>
          <p:nvPr/>
        </p:nvSpPr>
        <p:spPr bwMode="auto">
          <a:xfrm>
            <a:off x="1219200" y="41529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1305" name="Text Box 44"/>
          <p:cNvSpPr txBox="1">
            <a:spLocks noChangeArrowheads="1"/>
          </p:cNvSpPr>
          <p:nvPr/>
        </p:nvSpPr>
        <p:spPr bwMode="auto">
          <a:xfrm>
            <a:off x="609600" y="4876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1306" name="AutoShape 45"/>
          <p:cNvCxnSpPr>
            <a:cxnSpLocks noChangeAspect="1" noChangeShapeType="1"/>
            <a:stCxn id="11292" idx="6"/>
            <a:endCxn id="11301" idx="2"/>
          </p:cNvCxnSpPr>
          <p:nvPr/>
        </p:nvCxnSpPr>
        <p:spPr bwMode="auto">
          <a:xfrm>
            <a:off x="2938463" y="5310188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7" name="Oval 46"/>
          <p:cNvSpPr>
            <a:spLocks noChangeAspect="1" noChangeArrowheads="1"/>
          </p:cNvSpPr>
          <p:nvPr/>
        </p:nvSpPr>
        <p:spPr bwMode="auto">
          <a:xfrm>
            <a:off x="3165475" y="58594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1308" name="AutoShape 47"/>
          <p:cNvCxnSpPr>
            <a:cxnSpLocks noChangeAspect="1" noChangeShapeType="1"/>
            <a:stCxn id="11292" idx="5"/>
            <a:endCxn id="11307" idx="1"/>
          </p:cNvCxnSpPr>
          <p:nvPr/>
        </p:nvCxnSpPr>
        <p:spPr bwMode="auto">
          <a:xfrm>
            <a:off x="2867025" y="5459413"/>
            <a:ext cx="35083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9" name="Text Box 48"/>
          <p:cNvSpPr txBox="1">
            <a:spLocks noChangeArrowheads="1"/>
          </p:cNvSpPr>
          <p:nvPr/>
        </p:nvSpPr>
        <p:spPr bwMode="auto">
          <a:xfrm>
            <a:off x="1200150" y="55911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  <p:sp>
        <p:nvSpPr>
          <p:cNvPr id="11310" name="AutoShape 49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311" name="AutoShape 50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312" name="AutoShape 51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313" name="Oval 52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1314" name="Oval 53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1315" name="Oval 54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1316" name="Oval 55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1317" name="AutoShape 56"/>
          <p:cNvCxnSpPr>
            <a:cxnSpLocks noChangeAspect="1" noChangeShapeType="1"/>
            <a:stCxn id="11315" idx="3"/>
            <a:endCxn id="11314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57"/>
          <p:cNvCxnSpPr>
            <a:cxnSpLocks noChangeAspect="1" noChangeShapeType="1"/>
            <a:stCxn id="11316" idx="1"/>
            <a:endCxn id="11314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AutoShape 58"/>
          <p:cNvCxnSpPr>
            <a:cxnSpLocks noChangeAspect="1" noChangeShapeType="1"/>
            <a:stCxn id="11316" idx="7"/>
            <a:endCxn id="11313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59"/>
          <p:cNvCxnSpPr>
            <a:cxnSpLocks noChangeAspect="1" noChangeShapeType="1"/>
            <a:stCxn id="11315" idx="5"/>
            <a:endCxn id="11313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60"/>
          <p:cNvCxnSpPr>
            <a:cxnSpLocks noChangeAspect="1" noChangeShapeType="1"/>
            <a:stCxn id="11314" idx="6"/>
            <a:endCxn id="11313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2" name="Oval 61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1323" name="AutoShape 62"/>
          <p:cNvCxnSpPr>
            <a:cxnSpLocks noChangeAspect="1" noChangeShapeType="1"/>
            <a:stCxn id="11328" idx="7"/>
            <a:endCxn id="11322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63"/>
          <p:cNvCxnSpPr>
            <a:cxnSpLocks noChangeAspect="1" noChangeShapeType="1"/>
            <a:stCxn id="11322" idx="1"/>
            <a:endCxn id="11315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5" name="Text Box 64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1326" name="Text Box 65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1327" name="AutoShape 66"/>
          <p:cNvCxnSpPr>
            <a:cxnSpLocks noChangeAspect="1" noChangeShapeType="1"/>
            <a:stCxn id="11313" idx="6"/>
            <a:endCxn id="11322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8" name="Oval 67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1329" name="AutoShape 68"/>
          <p:cNvCxnSpPr>
            <a:cxnSpLocks noChangeAspect="1" noChangeShapeType="1"/>
            <a:stCxn id="11313" idx="5"/>
            <a:endCxn id="11328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0" name="Text Box 69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520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4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290" name="AutoShape 5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292" name="Oval 7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2293" name="Oval 8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2294" name="Oval 9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2295" name="Oval 10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2296" name="AutoShape 11"/>
          <p:cNvCxnSpPr>
            <a:cxnSpLocks noChangeAspect="1" noChangeShapeType="1"/>
            <a:stCxn id="12294" idx="3"/>
            <a:endCxn id="12293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12"/>
          <p:cNvCxnSpPr>
            <a:cxnSpLocks noChangeAspect="1" noChangeShapeType="1"/>
            <a:stCxn id="12295" idx="1"/>
            <a:endCxn id="12293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13"/>
          <p:cNvCxnSpPr>
            <a:cxnSpLocks noChangeAspect="1" noChangeShapeType="1"/>
            <a:stCxn id="12295" idx="7"/>
            <a:endCxn id="12292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4"/>
          <p:cNvCxnSpPr>
            <a:cxnSpLocks noChangeAspect="1" noChangeShapeType="1"/>
            <a:stCxn id="12294" idx="5"/>
            <a:endCxn id="12292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5"/>
          <p:cNvCxnSpPr>
            <a:cxnSpLocks noChangeAspect="1" noChangeShapeType="1"/>
            <a:stCxn id="12293" idx="6"/>
            <a:endCxn id="12292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Oval 16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2302" name="AutoShape 17"/>
          <p:cNvCxnSpPr>
            <a:cxnSpLocks noChangeAspect="1" noChangeShapeType="1"/>
            <a:stCxn id="12307" idx="7"/>
            <a:endCxn id="12301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8"/>
          <p:cNvCxnSpPr>
            <a:cxnSpLocks noChangeAspect="1" noChangeShapeType="1"/>
            <a:stCxn id="12301" idx="1"/>
            <a:endCxn id="12294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Text Box 19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2305" name="Text Box 20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2306" name="AutoShape 21"/>
          <p:cNvCxnSpPr>
            <a:cxnSpLocks noChangeAspect="1" noChangeShapeType="1"/>
            <a:stCxn id="12292" idx="6"/>
            <a:endCxn id="12301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Oval 22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2308" name="AutoShape 23"/>
          <p:cNvCxnSpPr>
            <a:cxnSpLocks noChangeAspect="1" noChangeShapeType="1"/>
            <a:stCxn id="12292" idx="5"/>
            <a:endCxn id="12307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24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  <p:sp>
        <p:nvSpPr>
          <p:cNvPr id="12310" name="Oval 25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2311" name="Oval 26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2312" name="Oval 27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2313" name="Oval 28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2314" name="AutoShape 29"/>
          <p:cNvCxnSpPr>
            <a:cxnSpLocks noChangeAspect="1" noChangeShapeType="1"/>
            <a:stCxn id="12312" idx="3"/>
            <a:endCxn id="12311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30"/>
          <p:cNvCxnSpPr>
            <a:cxnSpLocks noChangeAspect="1" noChangeShapeType="1"/>
            <a:stCxn id="12313" idx="1"/>
            <a:endCxn id="12311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31"/>
          <p:cNvCxnSpPr>
            <a:cxnSpLocks noChangeAspect="1" noChangeShapeType="1"/>
            <a:stCxn id="12313" idx="7"/>
            <a:endCxn id="12310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32"/>
          <p:cNvCxnSpPr>
            <a:cxnSpLocks noChangeAspect="1" noChangeShapeType="1"/>
            <a:stCxn id="12312" idx="5"/>
            <a:endCxn id="12310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33"/>
          <p:cNvCxnSpPr>
            <a:cxnSpLocks noChangeAspect="1" noChangeShapeType="1"/>
            <a:stCxn id="12311" idx="6"/>
            <a:endCxn id="12310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Oval 34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2320" name="AutoShape 35"/>
          <p:cNvCxnSpPr>
            <a:cxnSpLocks noChangeAspect="1" noChangeShapeType="1"/>
            <a:stCxn id="12323" idx="7"/>
            <a:endCxn id="12319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36"/>
          <p:cNvCxnSpPr>
            <a:cxnSpLocks noChangeAspect="1" noChangeShapeType="1"/>
            <a:stCxn id="12319" idx="1"/>
            <a:endCxn id="12312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37"/>
          <p:cNvCxnSpPr>
            <a:cxnSpLocks noChangeAspect="1" noChangeShapeType="1"/>
            <a:stCxn id="12310" idx="6"/>
            <a:endCxn id="12319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3" name="Oval 38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2324" name="AutoShape 39"/>
          <p:cNvCxnSpPr>
            <a:cxnSpLocks noChangeAspect="1" noChangeShapeType="1"/>
            <a:stCxn id="12310" idx="5"/>
            <a:endCxn id="12323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9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Properties</a:t>
            </a:r>
          </a:p>
        </p:txBody>
      </p:sp>
      <p:sp>
        <p:nvSpPr>
          <p:cNvPr id="13350" name="Rectangle 41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fontScale="92500" lnSpcReduction="10000"/>
          </a:bodyPr>
          <a:lstStyle/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Notation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>
                <a:latin typeface="Arial" charset="0"/>
                <a:ea typeface="ＭＳ Ｐゴシック" charset="0"/>
              </a:rPr>
              <a:t>G</a:t>
            </a:r>
            <a:r>
              <a:rPr lang="en-US" sz="2200" baseline="-25000">
                <a:latin typeface="Arial" charset="0"/>
                <a:ea typeface="ＭＳ Ｐゴシック" charset="0"/>
              </a:rPr>
              <a:t>s</a:t>
            </a:r>
            <a:r>
              <a:rPr lang="en-US" sz="2200">
                <a:latin typeface="Arial" charset="0"/>
                <a:ea typeface="ＭＳ Ｐゴシック" charset="0"/>
              </a:rPr>
              <a:t>: connected component of s</a:t>
            </a: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Property 1: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>
                <a:latin typeface="Arial" charset="0"/>
                <a:ea typeface="ＭＳ Ｐゴシック" charset="0"/>
              </a:rPr>
              <a:t>BFS(G, s) visits all the vertices and edges of Gs </a:t>
            </a: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Property 2: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>
                <a:latin typeface="Arial" charset="0"/>
                <a:ea typeface="ＭＳ Ｐゴシック" charset="0"/>
              </a:rPr>
              <a:t>The discovery edges labeled by BFS(G, s) form a spanning tree T</a:t>
            </a:r>
            <a:r>
              <a:rPr lang="en-US" sz="2200" baseline="-25000">
                <a:latin typeface="Arial" charset="0"/>
                <a:ea typeface="ＭＳ Ｐゴシック" charset="0"/>
              </a:rPr>
              <a:t>s</a:t>
            </a:r>
            <a:r>
              <a:rPr lang="en-US" sz="2200">
                <a:latin typeface="Arial" charset="0"/>
                <a:ea typeface="ＭＳ Ｐゴシック" charset="0"/>
              </a:rPr>
              <a:t> of G</a:t>
            </a:r>
            <a:r>
              <a:rPr lang="en-US" sz="2200" baseline="-25000">
                <a:latin typeface="Arial" charset="0"/>
                <a:ea typeface="ＭＳ Ｐゴシック" charset="0"/>
              </a:rPr>
              <a:t>s</a:t>
            </a:r>
            <a:endParaRPr lang="en-US" sz="2200">
              <a:latin typeface="Arial" charset="0"/>
              <a:ea typeface="ＭＳ Ｐゴシック" charset="0"/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+mn-ea"/>
              </a:rPr>
              <a:t>Property 3: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>
                <a:latin typeface="Arial" charset="0"/>
                <a:ea typeface="ＭＳ Ｐゴシック" charset="0"/>
              </a:rPr>
              <a:t>For each vertex v in L</a:t>
            </a:r>
            <a:r>
              <a:rPr lang="en-US" sz="2200" baseline="-25000">
                <a:latin typeface="Arial" charset="0"/>
                <a:ea typeface="ＭＳ Ｐゴシック" charset="0"/>
              </a:rPr>
              <a:t>i</a:t>
            </a:r>
            <a:endParaRPr lang="en-US" sz="2200">
              <a:latin typeface="Arial" charset="0"/>
              <a:ea typeface="ＭＳ Ｐゴシック" charset="0"/>
            </a:endParaRPr>
          </a:p>
          <a:p>
            <a:pPr marL="731520" lvl="2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</a:rPr>
              <a:t>The path of T</a:t>
            </a:r>
            <a:r>
              <a:rPr lang="en-US" baseline="-25000">
                <a:latin typeface="Arial" charset="0"/>
                <a:ea typeface="ＭＳ Ｐゴシック" charset="0"/>
              </a:rPr>
              <a:t>s</a:t>
            </a:r>
            <a:r>
              <a:rPr lang="en-US">
                <a:latin typeface="Arial" charset="0"/>
                <a:ea typeface="ＭＳ Ｐゴシック" charset="0"/>
              </a:rPr>
              <a:t> from s to v has i edges </a:t>
            </a:r>
          </a:p>
          <a:p>
            <a:pPr marL="731520" lvl="2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</a:rPr>
              <a:t>Every path from s to v in G</a:t>
            </a:r>
            <a:r>
              <a:rPr lang="en-US" baseline="-25000">
                <a:latin typeface="Arial" charset="0"/>
                <a:ea typeface="ＭＳ Ｐゴシック" charset="0"/>
              </a:rPr>
              <a:t>s</a:t>
            </a:r>
            <a:r>
              <a:rPr lang="en-US">
                <a:latin typeface="Arial" charset="0"/>
                <a:ea typeface="ＭＳ Ｐゴシック" charset="0"/>
              </a:rPr>
              <a:t> has at least i edges</a:t>
            </a:r>
          </a:p>
        </p:txBody>
      </p:sp>
    </p:spTree>
    <p:extLst>
      <p:ext uri="{BB962C8B-B14F-4D97-AF65-F5344CB8AC3E}">
        <p14:creationId xmlns:p14="http://schemas.microsoft.com/office/powerpoint/2010/main" val="935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Analysis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+mn-ea"/>
              </a:rPr>
              <a:t>Setting/getting a vertex/edge label takes </a:t>
            </a:r>
            <a:r>
              <a:rPr lang="en-US" b="1" i="1" dirty="0">
                <a:latin typeface="Times New Roman" charset="0"/>
                <a:ea typeface="+mn-ea"/>
              </a:rPr>
              <a:t>O</a:t>
            </a:r>
            <a:r>
              <a:rPr lang="en-US" dirty="0">
                <a:latin typeface="Times New Roman" charset="0"/>
                <a:ea typeface="+mn-ea"/>
              </a:rPr>
              <a:t>(1)</a:t>
            </a:r>
            <a:r>
              <a:rPr lang="en-US" dirty="0">
                <a:latin typeface="Arial" charset="0"/>
                <a:ea typeface="+mn-ea"/>
              </a:rPr>
              <a:t> time</a:t>
            </a: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+mn-ea"/>
              </a:rPr>
              <a:t>Each vertex is labeled twice 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once as UNEXPLORED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once as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VISITED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Each vertex is inserted once into a sequence </a:t>
            </a:r>
            <a:r>
              <a:rPr lang="en-US" b="1" i="1" dirty="0">
                <a:latin typeface="Times New Roman" charset="0"/>
              </a:rPr>
              <a:t>L</a:t>
            </a:r>
            <a:r>
              <a:rPr lang="en-US" b="1" i="1" baseline="-25000" dirty="0">
                <a:latin typeface="Times New Roman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charset="0"/>
              <a:ea typeface="+mn-ea"/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+mn-ea"/>
              </a:rPr>
              <a:t>Each edge is labeled twice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once as UNEXPLORED</a:t>
            </a:r>
          </a:p>
          <a:p>
            <a:pPr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once as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DISCOVERY</a:t>
            </a:r>
            <a:r>
              <a:rPr lang="en-US" sz="2200" dirty="0">
                <a:latin typeface="Arial" charset="0"/>
                <a:ea typeface="ＭＳ Ｐゴシック" charset="0"/>
              </a:rPr>
              <a:t> or </a:t>
            </a:r>
            <a:r>
              <a:rPr lang="en-US" sz="2200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CROSS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charset="0"/>
              <a:ea typeface="+mn-ea"/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+mn-ea"/>
              </a:rPr>
              <a:t>Method </a:t>
            </a:r>
            <a:r>
              <a:rPr lang="en-US" dirty="0" err="1">
                <a:latin typeface="Arial" charset="0"/>
                <a:ea typeface="+mn-ea"/>
              </a:rPr>
              <a:t>incidentEdges</a:t>
            </a:r>
            <a:r>
              <a:rPr lang="en-US" dirty="0">
                <a:latin typeface="Arial" charset="0"/>
                <a:ea typeface="+mn-ea"/>
              </a:rPr>
              <a:t> is called once for each vertex</a:t>
            </a:r>
          </a:p>
          <a:p>
            <a:pPr marL="457517"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Recall that </a:t>
            </a:r>
            <a:r>
              <a:rPr lang="en-US" b="1" dirty="0" err="1">
                <a:latin typeface="Symbol" charset="0"/>
              </a:rPr>
              <a:t>S</a:t>
            </a:r>
            <a:r>
              <a:rPr lang="en-US" b="1" i="1" baseline="-25000" dirty="0" err="1">
                <a:latin typeface="Times New Roman" charset="0"/>
              </a:rPr>
              <a:t>v</a:t>
            </a:r>
            <a:r>
              <a:rPr lang="en-US" b="1" i="1" baseline="-25000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deg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v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=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m</a:t>
            </a:r>
          </a:p>
          <a:p>
            <a:pPr marL="457517" lvl="1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charset="0"/>
              <a:ea typeface="+mn-ea"/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+mn-ea"/>
              </a:rPr>
              <a:t>BFS runs in </a:t>
            </a:r>
            <a:r>
              <a:rPr lang="en-US" b="1" i="1" dirty="0">
                <a:latin typeface="Times New Roman" charset="0"/>
                <a:ea typeface="+mn-ea"/>
              </a:rPr>
              <a:t>O</a:t>
            </a:r>
            <a:r>
              <a:rPr lang="en-US" dirty="0">
                <a:latin typeface="Times New Roman" charset="0"/>
                <a:ea typeface="+mn-ea"/>
              </a:rPr>
              <a:t>(</a:t>
            </a:r>
            <a:r>
              <a:rPr lang="en-US" b="1" i="1" dirty="0">
                <a:latin typeface="Times New Roman" charset="0"/>
                <a:ea typeface="+mn-ea"/>
              </a:rPr>
              <a:t>n </a:t>
            </a:r>
            <a:r>
              <a:rPr lang="en-US" dirty="0">
                <a:latin typeface="Symbol" charset="0"/>
                <a:ea typeface="+mn-ea"/>
              </a:rPr>
              <a:t>+</a:t>
            </a:r>
            <a:r>
              <a:rPr lang="en-US" b="1" i="1" dirty="0">
                <a:latin typeface="Times New Roman" charset="0"/>
                <a:ea typeface="+mn-ea"/>
              </a:rPr>
              <a:t> m</a:t>
            </a:r>
            <a:r>
              <a:rPr lang="en-US" dirty="0">
                <a:latin typeface="Times New Roman" charset="0"/>
                <a:ea typeface="+mn-ea"/>
              </a:rPr>
              <a:t>)</a:t>
            </a:r>
            <a:r>
              <a:rPr lang="en-US" dirty="0">
                <a:latin typeface="Arial" charset="0"/>
                <a:ea typeface="+mn-ea"/>
              </a:rPr>
              <a:t> time provided the graph is represented by the adjacency list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978A4-E716-2A49-9178-E0F1E6A04969}"/>
              </a:ext>
            </a:extLst>
          </p:cNvPr>
          <p:cNvSpPr txBox="1"/>
          <p:nvPr/>
        </p:nvSpPr>
        <p:spPr>
          <a:xfrm>
            <a:off x="4648999" y="88320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with </a:t>
            </a:r>
            <a:r>
              <a:rPr lang="en-US" i="1" dirty="0"/>
              <a:t>n</a:t>
            </a:r>
            <a:r>
              <a:rPr lang="en-US" dirty="0"/>
              <a:t> vertices and </a:t>
            </a:r>
            <a:r>
              <a:rPr lang="en-US" i="1" dirty="0"/>
              <a:t>m</a:t>
            </a:r>
            <a:r>
              <a:rPr lang="en-US" dirty="0"/>
              <a:t> edges.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8DBB0-2007-AE4E-AE7F-8FE50F3C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2205919"/>
            <a:ext cx="658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IE" altLang="en-US" sz="1800"/>
              <a:t>O(n)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54BF634E-18F0-8942-B8D6-DC59EC6A15F8}"/>
              </a:ext>
            </a:extLst>
          </p:cNvPr>
          <p:cNvSpPr/>
          <p:nvPr/>
        </p:nvSpPr>
        <p:spPr>
          <a:xfrm>
            <a:off x="6947941" y="1918580"/>
            <a:ext cx="360363" cy="129439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B7273-40E6-C947-BE2F-5CEDE49FA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23" y="3823817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IE" altLang="en-US" sz="1800" dirty="0"/>
              <a:t>O(m)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BD5FA28-16D2-564E-98AB-C358E56E1950}"/>
              </a:ext>
            </a:extLst>
          </p:cNvPr>
          <p:cNvSpPr/>
          <p:nvPr/>
        </p:nvSpPr>
        <p:spPr>
          <a:xfrm>
            <a:off x="5455760" y="3540964"/>
            <a:ext cx="360363" cy="93503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B910F-F6F5-D74F-A1B1-DF91A4078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83" y="5073134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IE" altLang="en-US" sz="1800" dirty="0"/>
              <a:t>O(m)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42E5B589-7746-184A-9921-97EB1BB3D616}"/>
              </a:ext>
            </a:extLst>
          </p:cNvPr>
          <p:cNvSpPr/>
          <p:nvPr/>
        </p:nvSpPr>
        <p:spPr>
          <a:xfrm>
            <a:off x="7452320" y="4790281"/>
            <a:ext cx="360363" cy="726951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</a:rPr>
              <a:t>DFS vs. BFS</a:t>
            </a:r>
          </a:p>
        </p:txBody>
      </p:sp>
      <p:sp>
        <p:nvSpPr>
          <p:cNvPr id="14338" name="AutoShape 4"/>
          <p:cNvSpPr>
            <a:spLocks noChangeArrowheads="1"/>
          </p:cNvSpPr>
          <p:nvPr/>
        </p:nvSpPr>
        <p:spPr bwMode="auto">
          <a:xfrm>
            <a:off x="5805488" y="5483225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39" name="AutoShape 5"/>
          <p:cNvSpPr>
            <a:spLocks noChangeArrowheads="1"/>
          </p:cNvSpPr>
          <p:nvPr/>
        </p:nvSpPr>
        <p:spPr bwMode="auto">
          <a:xfrm>
            <a:off x="5210175" y="4754563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40" name="AutoShape 6"/>
          <p:cNvSpPr>
            <a:spLocks noChangeArrowheads="1"/>
          </p:cNvSpPr>
          <p:nvPr/>
        </p:nvSpPr>
        <p:spPr bwMode="auto">
          <a:xfrm>
            <a:off x="5815013" y="4022725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41" name="Oval 7"/>
          <p:cNvSpPr>
            <a:spLocks noChangeAspect="1" noChangeArrowheads="1"/>
          </p:cNvSpPr>
          <p:nvPr/>
        </p:nvSpPr>
        <p:spPr bwMode="auto">
          <a:xfrm>
            <a:off x="6653213" y="481647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4342" name="Oval 8"/>
          <p:cNvSpPr>
            <a:spLocks noChangeAspect="1" noChangeArrowheads="1"/>
          </p:cNvSpPr>
          <p:nvPr/>
        </p:nvSpPr>
        <p:spPr bwMode="auto">
          <a:xfrm>
            <a:off x="5432425" y="48164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4343" name="Oval 9"/>
          <p:cNvSpPr>
            <a:spLocks noChangeAspect="1" noChangeArrowheads="1"/>
          </p:cNvSpPr>
          <p:nvPr/>
        </p:nvSpPr>
        <p:spPr bwMode="auto">
          <a:xfrm>
            <a:off x="6061075" y="40846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4344" name="Oval 10"/>
          <p:cNvSpPr>
            <a:spLocks noChangeAspect="1" noChangeArrowheads="1"/>
          </p:cNvSpPr>
          <p:nvPr/>
        </p:nvSpPr>
        <p:spPr bwMode="auto">
          <a:xfrm>
            <a:off x="6042025" y="55483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4345" name="AutoShape 11"/>
          <p:cNvCxnSpPr>
            <a:cxnSpLocks noChangeAspect="1" noChangeShapeType="1"/>
            <a:stCxn id="14343" idx="3"/>
            <a:endCxn id="14342" idx="7"/>
          </p:cNvCxnSpPr>
          <p:nvPr/>
        </p:nvCxnSpPr>
        <p:spPr bwMode="auto">
          <a:xfrm flipH="1">
            <a:off x="5745163" y="4416425"/>
            <a:ext cx="368300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12"/>
          <p:cNvCxnSpPr>
            <a:cxnSpLocks noChangeAspect="1" noChangeShapeType="1"/>
            <a:stCxn id="14344" idx="1"/>
            <a:endCxn id="14342" idx="5"/>
          </p:cNvCxnSpPr>
          <p:nvPr/>
        </p:nvCxnSpPr>
        <p:spPr bwMode="auto">
          <a:xfrm flipH="1" flipV="1">
            <a:off x="5745163" y="5148263"/>
            <a:ext cx="34925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3"/>
          <p:cNvCxnSpPr>
            <a:cxnSpLocks noChangeAspect="1" noChangeShapeType="1"/>
            <a:stCxn id="14344" idx="7"/>
            <a:endCxn id="14341" idx="3"/>
          </p:cNvCxnSpPr>
          <p:nvPr/>
        </p:nvCxnSpPr>
        <p:spPr bwMode="auto">
          <a:xfrm flipV="1">
            <a:off x="6354763" y="5148263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4"/>
          <p:cNvCxnSpPr>
            <a:cxnSpLocks noChangeAspect="1" noChangeShapeType="1"/>
            <a:stCxn id="14343" idx="5"/>
            <a:endCxn id="14341" idx="1"/>
          </p:cNvCxnSpPr>
          <p:nvPr/>
        </p:nvCxnSpPr>
        <p:spPr bwMode="auto">
          <a:xfrm>
            <a:off x="6373813" y="4416425"/>
            <a:ext cx="33178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5"/>
          <p:cNvCxnSpPr>
            <a:cxnSpLocks noChangeAspect="1" noChangeShapeType="1"/>
            <a:stCxn id="14342" idx="6"/>
            <a:endCxn id="14341" idx="2"/>
          </p:cNvCxnSpPr>
          <p:nvPr/>
        </p:nvCxnSpPr>
        <p:spPr bwMode="auto">
          <a:xfrm>
            <a:off x="5816600" y="4999038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16"/>
          <p:cNvSpPr>
            <a:spLocks noChangeAspect="1" noChangeArrowheads="1"/>
          </p:cNvSpPr>
          <p:nvPr/>
        </p:nvSpPr>
        <p:spPr bwMode="auto">
          <a:xfrm>
            <a:off x="7875588" y="481647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4351" name="AutoShape 17"/>
          <p:cNvCxnSpPr>
            <a:cxnSpLocks noChangeAspect="1" noChangeShapeType="1"/>
            <a:stCxn id="14356" idx="7"/>
            <a:endCxn id="14350" idx="3"/>
          </p:cNvCxnSpPr>
          <p:nvPr/>
        </p:nvCxnSpPr>
        <p:spPr bwMode="auto">
          <a:xfrm flipV="1">
            <a:off x="7577138" y="5148263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8"/>
          <p:cNvCxnSpPr>
            <a:cxnSpLocks noChangeAspect="1" noChangeShapeType="1"/>
            <a:stCxn id="14350" idx="1"/>
            <a:endCxn id="14343" idx="6"/>
          </p:cNvCxnSpPr>
          <p:nvPr/>
        </p:nvCxnSpPr>
        <p:spPr bwMode="auto">
          <a:xfrm flipH="1" flipV="1">
            <a:off x="6445250" y="4267200"/>
            <a:ext cx="1482725" cy="582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Text Box 19"/>
          <p:cNvSpPr txBox="1">
            <a:spLocks noChangeArrowheads="1"/>
          </p:cNvSpPr>
          <p:nvPr/>
        </p:nvSpPr>
        <p:spPr bwMode="auto">
          <a:xfrm>
            <a:off x="5318125" y="38417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0</a:t>
            </a:r>
          </a:p>
        </p:txBody>
      </p:sp>
      <p:sp>
        <p:nvSpPr>
          <p:cNvPr id="14354" name="Text Box 20"/>
          <p:cNvSpPr txBox="1">
            <a:spLocks noChangeArrowheads="1"/>
          </p:cNvSpPr>
          <p:nvPr/>
        </p:nvSpPr>
        <p:spPr bwMode="auto">
          <a:xfrm>
            <a:off x="4708525" y="45656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1</a:t>
            </a:r>
          </a:p>
        </p:txBody>
      </p:sp>
      <p:cxnSp>
        <p:nvCxnSpPr>
          <p:cNvPr id="14355" name="AutoShape 21"/>
          <p:cNvCxnSpPr>
            <a:cxnSpLocks noChangeAspect="1" noChangeShapeType="1"/>
            <a:stCxn id="14341" idx="6"/>
            <a:endCxn id="14350" idx="2"/>
          </p:cNvCxnSpPr>
          <p:nvPr/>
        </p:nvCxnSpPr>
        <p:spPr bwMode="auto">
          <a:xfrm>
            <a:off x="7037388" y="4999038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Oval 22"/>
          <p:cNvSpPr>
            <a:spLocks noChangeAspect="1" noChangeArrowheads="1"/>
          </p:cNvSpPr>
          <p:nvPr/>
        </p:nvSpPr>
        <p:spPr bwMode="auto">
          <a:xfrm>
            <a:off x="7264400" y="55483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4357" name="AutoShape 23"/>
          <p:cNvCxnSpPr>
            <a:cxnSpLocks noChangeAspect="1" noChangeShapeType="1"/>
            <a:stCxn id="14341" idx="5"/>
            <a:endCxn id="14356" idx="1"/>
          </p:cNvCxnSpPr>
          <p:nvPr/>
        </p:nvCxnSpPr>
        <p:spPr bwMode="auto">
          <a:xfrm>
            <a:off x="6965950" y="5148263"/>
            <a:ext cx="350838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5299075" y="52800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L</a:t>
            </a:r>
            <a:r>
              <a:rPr lang="en-US" altLang="en-US" sz="2000" b="0" baseline="-25000">
                <a:latin typeface="Times New Roman" charset="0"/>
              </a:rPr>
              <a:t>2</a:t>
            </a:r>
          </a:p>
        </p:txBody>
      </p:sp>
      <p:sp>
        <p:nvSpPr>
          <p:cNvPr id="14359" name="Oval 25"/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C</a:t>
            </a:r>
          </a:p>
        </p:txBody>
      </p:sp>
      <p:sp>
        <p:nvSpPr>
          <p:cNvPr id="14360" name="Oval 26"/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B</a:t>
            </a:r>
          </a:p>
        </p:txBody>
      </p:sp>
      <p:sp>
        <p:nvSpPr>
          <p:cNvPr id="14361" name="Oval 27"/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A</a:t>
            </a:r>
          </a:p>
        </p:txBody>
      </p:sp>
      <p:sp>
        <p:nvSpPr>
          <p:cNvPr id="14362" name="Oval 28"/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E</a:t>
            </a:r>
          </a:p>
        </p:txBody>
      </p:sp>
      <p:cxnSp>
        <p:nvCxnSpPr>
          <p:cNvPr id="14363" name="AutoShape 29"/>
          <p:cNvCxnSpPr>
            <a:cxnSpLocks noChangeAspect="1" noChangeShapeType="1"/>
            <a:stCxn id="14361" idx="3"/>
            <a:endCxn id="14360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30"/>
          <p:cNvCxnSpPr>
            <a:cxnSpLocks noChangeAspect="1" noChangeShapeType="1"/>
            <a:stCxn id="14362" idx="1"/>
            <a:endCxn id="14360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31"/>
          <p:cNvCxnSpPr>
            <a:cxnSpLocks noChangeAspect="1" noChangeShapeType="1"/>
            <a:stCxn id="14362" idx="7"/>
            <a:endCxn id="14359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32"/>
          <p:cNvCxnSpPr>
            <a:cxnSpLocks noChangeAspect="1" noChangeShapeType="1"/>
            <a:stCxn id="14361" idx="5"/>
            <a:endCxn id="14359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3"/>
          <p:cNvCxnSpPr>
            <a:cxnSpLocks noChangeAspect="1" noChangeShapeType="1"/>
            <a:stCxn id="14360" idx="6"/>
            <a:endCxn id="14359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Oval 34"/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D</a:t>
            </a:r>
          </a:p>
        </p:txBody>
      </p:sp>
      <p:cxnSp>
        <p:nvCxnSpPr>
          <p:cNvPr id="14369" name="AutoShape 35"/>
          <p:cNvCxnSpPr>
            <a:cxnSpLocks noChangeAspect="1" noChangeShapeType="1"/>
            <a:stCxn id="14372" idx="7"/>
            <a:endCxn id="14368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36"/>
          <p:cNvCxnSpPr>
            <a:cxnSpLocks noChangeAspect="1" noChangeShapeType="1"/>
            <a:stCxn id="14368" idx="1"/>
            <a:endCxn id="14361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AutoShape 37"/>
          <p:cNvCxnSpPr>
            <a:cxnSpLocks noChangeAspect="1" noChangeShapeType="1"/>
            <a:stCxn id="14359" idx="6"/>
            <a:endCxn id="14368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2" name="Oval 38"/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ahoma" charset="0"/>
              </a:rPr>
              <a:t>F</a:t>
            </a:r>
          </a:p>
        </p:txBody>
      </p:sp>
      <p:cxnSp>
        <p:nvCxnSpPr>
          <p:cNvPr id="14373" name="AutoShape 39"/>
          <p:cNvCxnSpPr>
            <a:cxnSpLocks noChangeAspect="1" noChangeShapeType="1"/>
            <a:stCxn id="14359" idx="5"/>
            <a:endCxn id="14372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Text Box 40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DFS</a:t>
            </a:r>
          </a:p>
        </p:txBody>
      </p:sp>
      <p:sp>
        <p:nvSpPr>
          <p:cNvPr id="14375" name="Text Box 41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</a:rPr>
              <a:t>BFS</a:t>
            </a:r>
          </a:p>
        </p:txBody>
      </p:sp>
      <p:graphicFrame>
        <p:nvGraphicFramePr>
          <p:cNvPr id="2551850" name="Group 42"/>
          <p:cNvGraphicFramePr>
            <a:graphicFrameLocks noGrp="1"/>
          </p:cNvGraphicFramePr>
          <p:nvPr>
            <p:extLst/>
          </p:nvPr>
        </p:nvGraphicFramePr>
        <p:xfrm>
          <a:off x="1828800" y="1443038"/>
          <a:ext cx="5203825" cy="1660525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Applications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DFS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BFS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Spanning forest, connected components, paths, cycles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✔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✔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Shortest paths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Helvetica Neu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✔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2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Connectivity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ea typeface="ＭＳ Ｐゴシック" charset="-128"/>
              </a:rPr>
              <a:t>A graph is </a:t>
            </a:r>
            <a:r>
              <a:rPr lang="en-US" altLang="en-US" sz="2400" b="1" u="sng" dirty="0">
                <a:latin typeface="Arial" charset="0"/>
                <a:ea typeface="ＭＳ Ｐゴシック" charset="-128"/>
              </a:rPr>
              <a:t>connected</a:t>
            </a:r>
            <a:r>
              <a:rPr lang="en-US" altLang="en-US" sz="2400" dirty="0">
                <a:latin typeface="Arial" charset="0"/>
                <a:ea typeface="ＭＳ Ｐゴシック" charset="-128"/>
              </a:rPr>
              <a:t> if there is a path between every pair of vertices.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Arial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ea typeface="ＭＳ Ｐゴシック" charset="-128"/>
              </a:rPr>
              <a:t>A </a:t>
            </a:r>
            <a:r>
              <a:rPr lang="en-US" altLang="en-US" sz="2400" b="1" u="sng" dirty="0">
                <a:latin typeface="Arial" charset="0"/>
                <a:ea typeface="ＭＳ Ｐゴシック" charset="-128"/>
              </a:rPr>
              <a:t>connected component</a:t>
            </a:r>
            <a:r>
              <a:rPr lang="en-US" altLang="en-US" sz="2400" dirty="0">
                <a:latin typeface="Arial" charset="0"/>
                <a:ea typeface="ＭＳ Ｐゴシック" charset="-128"/>
              </a:rPr>
              <a:t> of a graph G is a </a:t>
            </a:r>
            <a:r>
              <a:rPr lang="en-US" altLang="en-US" sz="2400" dirty="0" err="1">
                <a:latin typeface="Arial" charset="0"/>
                <a:ea typeface="ＭＳ Ｐゴシック" charset="-128"/>
              </a:rPr>
              <a:t>subgraph</a:t>
            </a:r>
            <a:r>
              <a:rPr lang="en-US" altLang="en-US" sz="2400" dirty="0">
                <a:latin typeface="Arial" charset="0"/>
                <a:ea typeface="ＭＳ Ｐゴシック" charset="-128"/>
              </a:rPr>
              <a:t> of G that is connected.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Arial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ea typeface="ＭＳ Ｐゴシック" charset="-128"/>
              </a:rPr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charset="0"/>
                <a:ea typeface="ＭＳ Ｐゴシック" charset="-128"/>
              </a:rPr>
              <a:t>G =(V,E)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charset="0"/>
                <a:ea typeface="ＭＳ Ｐゴシック" charset="-128"/>
              </a:rPr>
              <a:t>S=(V</a:t>
            </a:r>
            <a:r>
              <a:rPr lang="en-US" altLang="en-IE" sz="2000" dirty="0">
                <a:latin typeface="Arial" charset="0"/>
                <a:ea typeface="ＭＳ Ｐゴシック" charset="-128"/>
              </a:rPr>
              <a:t>’</a:t>
            </a:r>
            <a:r>
              <a:rPr lang="en-US" altLang="en-US" sz="2000" dirty="0">
                <a:latin typeface="Arial" charset="0"/>
                <a:ea typeface="ＭＳ Ｐゴシック" charset="-128"/>
              </a:rPr>
              <a:t>, E</a:t>
            </a:r>
            <a:r>
              <a:rPr lang="en-US" altLang="en-IE" sz="2000" dirty="0">
                <a:latin typeface="Arial" charset="0"/>
                <a:ea typeface="ＭＳ Ｐゴシック" charset="-128"/>
              </a:rPr>
              <a:t>’</a:t>
            </a:r>
            <a:r>
              <a:rPr lang="en-US" altLang="en-US" sz="2000" dirty="0">
                <a:latin typeface="Arial" charset="0"/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charset="0"/>
                <a:ea typeface="ＭＳ Ｐゴシック" charset="-128"/>
              </a:rPr>
              <a:t>S is connected.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charset="0"/>
                <a:ea typeface="ＭＳ Ｐゴシック" charset="-128"/>
              </a:rPr>
              <a:t>For all vertices u </a:t>
            </a:r>
            <a:r>
              <a:rPr lang="en-US" altLang="en-US" sz="2000" dirty="0" err="1">
                <a:latin typeface="Arial" charset="0"/>
                <a:ea typeface="ＭＳ Ｐゴシック" charset="-128"/>
              </a:rPr>
              <a:t>s.t.</a:t>
            </a:r>
            <a:r>
              <a:rPr lang="en-US" altLang="en-US" sz="2000" dirty="0">
                <a:latin typeface="Arial" charset="0"/>
                <a:ea typeface="ＭＳ Ｐゴシック" charset="-128"/>
              </a:rPr>
              <a:t> u </a:t>
            </a:r>
            <a:r>
              <a:rPr lang="en-US" altLang="en-US" sz="2000" dirty="0">
                <a:latin typeface="Arial" charset="0"/>
                <a:ea typeface="ＭＳ Ｐゴシック" charset="-128"/>
                <a:sym typeface="Symbol" charset="2"/>
              </a:rPr>
              <a:t>∈ V and u ∉ V</a:t>
            </a:r>
            <a:r>
              <a:rPr lang="en-US" altLang="en-IE" sz="2000" dirty="0">
                <a:latin typeface="Arial" charset="0"/>
                <a:ea typeface="ＭＳ Ｐゴシック" charset="-128"/>
                <a:sym typeface="Symbol" charset="2"/>
              </a:rPr>
              <a:t>’</a:t>
            </a:r>
            <a:r>
              <a:rPr lang="en-US" altLang="en-US" sz="2000" dirty="0">
                <a:latin typeface="Arial" charset="0"/>
                <a:ea typeface="ＭＳ Ｐゴシック" charset="-128"/>
                <a:sym typeface="Symbol" charset="2"/>
              </a:rPr>
              <a:t>, there is no v ∈ V</a:t>
            </a:r>
            <a:r>
              <a:rPr lang="en-US" altLang="en-IE" sz="2000" dirty="0">
                <a:latin typeface="Arial" charset="0"/>
                <a:ea typeface="ＭＳ Ｐゴシック" charset="-128"/>
                <a:sym typeface="Symbol" charset="2"/>
              </a:rPr>
              <a:t>’</a:t>
            </a:r>
            <a:r>
              <a:rPr lang="en-US" altLang="en-US" sz="2000" dirty="0">
                <a:latin typeface="Arial" charset="0"/>
                <a:ea typeface="ＭＳ Ｐゴシック" charset="-128"/>
                <a:sym typeface="Symbol" charset="2"/>
              </a:rPr>
              <a:t> for which (</a:t>
            </a:r>
            <a:r>
              <a:rPr lang="en-US" altLang="en-US" sz="2000" dirty="0" err="1">
                <a:latin typeface="Arial" charset="0"/>
                <a:ea typeface="ＭＳ Ｐゴシック" charset="-128"/>
                <a:sym typeface="Symbol" charset="2"/>
              </a:rPr>
              <a:t>u,v</a:t>
            </a:r>
            <a:r>
              <a:rPr lang="en-US" altLang="en-US" sz="2000" dirty="0">
                <a:latin typeface="Arial" charset="0"/>
                <a:ea typeface="ＭＳ Ｐゴシック" charset="-128"/>
                <a:sym typeface="Symbol" charset="2"/>
              </a:rPr>
              <a:t>) ∈ E.</a:t>
            </a:r>
            <a:endParaRPr lang="en-US" altLang="en-US" sz="2000" dirty="0">
              <a:latin typeface="Arial" charset="0"/>
              <a:ea typeface="ＭＳ Ｐゴシック" charset="-128"/>
            </a:endParaRPr>
          </a:p>
        </p:txBody>
      </p:sp>
      <p:grpSp>
        <p:nvGrpSpPr>
          <p:cNvPr id="19459" name="Group 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19472" name="Oval 5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sp>
          <p:nvSpPr>
            <p:cNvPr id="19473" name="Oval 6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sp>
          <p:nvSpPr>
            <p:cNvPr id="19474" name="Oval 7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sp>
          <p:nvSpPr>
            <p:cNvPr id="19475" name="Oval 8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cxnSp>
          <p:nvCxnSpPr>
            <p:cNvPr id="19476" name="AutoShape 9"/>
            <p:cNvCxnSpPr>
              <a:cxnSpLocks noChangeAspect="1" noChangeShapeType="1"/>
              <a:stCxn id="19474" idx="3"/>
              <a:endCxn id="19473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10"/>
            <p:cNvCxnSpPr>
              <a:cxnSpLocks noChangeAspect="1" noChangeShapeType="1"/>
              <a:stCxn id="19475" idx="1"/>
              <a:endCxn id="19473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11"/>
            <p:cNvCxnSpPr>
              <a:cxnSpLocks noChangeAspect="1" noChangeShapeType="1"/>
              <a:stCxn id="19475" idx="7"/>
              <a:endCxn id="19472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12"/>
            <p:cNvCxnSpPr>
              <a:cxnSpLocks noChangeAspect="1" noChangeShapeType="1"/>
              <a:stCxn id="19474" idx="5"/>
              <a:endCxn id="19472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AutoShape 13"/>
            <p:cNvCxnSpPr>
              <a:cxnSpLocks noChangeAspect="1" noChangeShapeType="1"/>
              <a:stCxn id="19474" idx="4"/>
              <a:endCxn id="19475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1" name="Oval 14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cxnSp>
          <p:nvCxnSpPr>
            <p:cNvPr id="19482" name="AutoShape 15"/>
            <p:cNvCxnSpPr>
              <a:cxnSpLocks noChangeAspect="1" noChangeShapeType="1"/>
              <a:stCxn id="19472" idx="6"/>
              <a:endCxn id="19481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0" name="Text Box 16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Connected graph</a:t>
            </a:r>
          </a:p>
        </p:txBody>
      </p:sp>
      <p:grpSp>
        <p:nvGrpSpPr>
          <p:cNvPr id="19461" name="Group 17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19463" name="Oval 18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sp>
          <p:nvSpPr>
            <p:cNvPr id="19464" name="Oval 19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sp>
          <p:nvSpPr>
            <p:cNvPr id="19465" name="Oval 20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sp>
          <p:nvSpPr>
            <p:cNvPr id="19466" name="Oval 21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cxnSp>
          <p:nvCxnSpPr>
            <p:cNvPr id="19467" name="AutoShape 22"/>
            <p:cNvCxnSpPr>
              <a:cxnSpLocks noChangeAspect="1" noChangeShapeType="1"/>
              <a:stCxn id="19465" idx="3"/>
              <a:endCxn id="19464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23"/>
            <p:cNvCxnSpPr>
              <a:cxnSpLocks noChangeAspect="1" noChangeShapeType="1"/>
              <a:stCxn id="19466" idx="1"/>
              <a:endCxn id="19464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24"/>
            <p:cNvCxnSpPr>
              <a:cxnSpLocks noChangeAspect="1" noChangeShapeType="1"/>
              <a:stCxn id="19465" idx="4"/>
              <a:endCxn id="19466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0" name="Oval 25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cxnSp>
          <p:nvCxnSpPr>
            <p:cNvPr id="19471" name="AutoShape 26"/>
            <p:cNvCxnSpPr>
              <a:cxnSpLocks noChangeAspect="1" noChangeShapeType="1"/>
              <a:stCxn id="19463" idx="6"/>
              <a:endCxn id="19470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2" name="Text Box 27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Non connected graph with two connected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Trees and Forests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  <a:cs typeface="ＭＳ Ｐゴシック" charset="0"/>
              </a:rPr>
              <a:t>A </a:t>
            </a:r>
            <a:r>
              <a:rPr lang="en-US" sz="2400" b="1" u="sng" dirty="0">
                <a:latin typeface="Arial" charset="0"/>
                <a:cs typeface="ＭＳ Ｐゴシック" charset="0"/>
              </a:rPr>
              <a:t>tree</a:t>
            </a:r>
            <a:r>
              <a:rPr lang="en-US" sz="2400" dirty="0">
                <a:latin typeface="Arial" charset="0"/>
                <a:cs typeface="ＭＳ Ｐゴシック" charset="0"/>
              </a:rPr>
              <a:t> is an undirected graph T such that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T is connected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T has no cycles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0"/>
              <a:buNone/>
              <a:defRPr/>
            </a:pPr>
            <a:endParaRPr lang="en-US" i="1" dirty="0">
              <a:latin typeface="Arial" charset="0"/>
              <a:cs typeface="ＭＳ Ｐゴシック" charset="0"/>
            </a:endParaRP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i="1" dirty="0">
                <a:latin typeface="Arial" charset="0"/>
                <a:cs typeface="ＭＳ Ｐゴシック" charset="0"/>
              </a:rPr>
              <a:t>NOTE</a:t>
            </a:r>
            <a:r>
              <a:rPr lang="en-US" sz="2000" i="1" dirty="0">
                <a:latin typeface="Arial" charset="0"/>
                <a:cs typeface="ＭＳ Ｐゴシック" charset="0"/>
              </a:rPr>
              <a:t>: This definition of tree is different from the one of a </a:t>
            </a:r>
            <a:r>
              <a:rPr lang="en-US" sz="2000" i="1" u="sng" dirty="0">
                <a:latin typeface="Arial" charset="0"/>
                <a:cs typeface="ＭＳ Ｐゴシック" charset="0"/>
              </a:rPr>
              <a:t>rooted tree</a:t>
            </a:r>
            <a:r>
              <a:rPr lang="en-US" sz="2000" dirty="0">
                <a:latin typeface="Arial" charset="0"/>
                <a:cs typeface="ＭＳ Ｐゴシック" charset="0"/>
              </a:rPr>
              <a:t> that we have been talking about earlier in the semester (e.g. binary trees)</a:t>
            </a:r>
            <a:endParaRPr lang="en-US" sz="2000" i="1" u="sng" dirty="0">
              <a:latin typeface="Arial" charset="0"/>
              <a:cs typeface="ＭＳ Ｐゴシック" charset="0"/>
            </a:endParaRP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0"/>
              <a:buNone/>
              <a:defRPr/>
            </a:pPr>
            <a:endParaRPr lang="en-US" sz="2000" i="1" u="sng" dirty="0">
              <a:latin typeface="Arial" charset="0"/>
            </a:endParaRP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  <a:cs typeface="ＭＳ Ｐゴシック" charset="0"/>
              </a:rPr>
              <a:t>A </a:t>
            </a:r>
            <a:r>
              <a:rPr lang="en-US" sz="2400" b="1" u="sng" dirty="0">
                <a:latin typeface="Arial" charset="0"/>
                <a:cs typeface="ＭＳ Ｐゴシック" charset="0"/>
              </a:rPr>
              <a:t>forest</a:t>
            </a:r>
            <a:r>
              <a:rPr lang="en-US" sz="2400" dirty="0">
                <a:latin typeface="Arial" charset="0"/>
                <a:cs typeface="ＭＳ Ｐゴシック" charset="0"/>
              </a:rPr>
              <a:t> is an undirected graph without cycles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The connected components of a forest are trees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Tree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Forest</a:t>
            </a:r>
          </a:p>
        </p:txBody>
      </p:sp>
      <p:sp>
        <p:nvSpPr>
          <p:cNvPr id="20485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0486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0487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0488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20489" name="AutoShape 10"/>
          <p:cNvCxnSpPr>
            <a:cxnSpLocks noChangeAspect="1" noChangeShapeType="1"/>
            <a:stCxn id="20487" idx="6"/>
            <a:endCxn id="20486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11"/>
          <p:cNvCxnSpPr>
            <a:cxnSpLocks noChangeAspect="1" noChangeShapeType="1"/>
            <a:stCxn id="20488" idx="0"/>
            <a:endCxn id="20486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Oval 12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20492" name="AutoShape 13"/>
          <p:cNvCxnSpPr>
            <a:cxnSpLocks noChangeAspect="1" noChangeShapeType="1"/>
            <a:stCxn id="20485" idx="2"/>
            <a:endCxn id="20486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4"/>
          <p:cNvCxnSpPr>
            <a:cxnSpLocks noChangeAspect="1" noChangeShapeType="1"/>
            <a:stCxn id="20488" idx="6"/>
            <a:endCxn id="20491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94" name="Group 15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20495" name="Oval 16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b="0">
                <a:latin typeface="Tahoma" charset="0"/>
              </a:endParaRPr>
            </a:p>
          </p:txBody>
        </p:sp>
        <p:grpSp>
          <p:nvGrpSpPr>
            <p:cNvPr id="20496" name="Group 17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20505" name="Oval 18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sp>
            <p:nvSpPr>
              <p:cNvPr id="20506" name="Oval 19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sp>
            <p:nvSpPr>
              <p:cNvPr id="20507" name="Oval 20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cxnSp>
            <p:nvCxnSpPr>
              <p:cNvPr id="20508" name="AutoShape 21"/>
              <p:cNvCxnSpPr>
                <a:cxnSpLocks noChangeAspect="1" noChangeShapeType="1"/>
                <a:stCxn id="20507" idx="0"/>
                <a:endCxn id="20506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9" name="Oval 22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cxnSp>
            <p:nvCxnSpPr>
              <p:cNvPr id="20510" name="AutoShape 23"/>
              <p:cNvCxnSpPr>
                <a:cxnSpLocks noChangeAspect="1" noChangeShapeType="1"/>
                <a:stCxn id="20505" idx="2"/>
                <a:endCxn id="20506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1" name="AutoShape 24"/>
              <p:cNvCxnSpPr>
                <a:cxnSpLocks noChangeAspect="1" noChangeShapeType="1"/>
                <a:stCxn id="20507" idx="6"/>
                <a:endCxn id="20509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497" name="Group 25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20498" name="Oval 26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sp>
            <p:nvSpPr>
              <p:cNvPr id="20499" name="Oval 27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sp>
            <p:nvSpPr>
              <p:cNvPr id="20500" name="Oval 28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sp>
            <p:nvSpPr>
              <p:cNvPr id="20501" name="Oval 29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Tahoma" charset="0"/>
                </a:endParaRPr>
              </a:p>
            </p:txBody>
          </p:sp>
          <p:cxnSp>
            <p:nvCxnSpPr>
              <p:cNvPr id="20502" name="AutoShape 30"/>
              <p:cNvCxnSpPr>
                <a:cxnSpLocks noChangeAspect="1" noChangeShapeType="1"/>
                <a:stCxn id="20501" idx="1"/>
                <a:endCxn id="20499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3" name="AutoShape 31"/>
              <p:cNvCxnSpPr>
                <a:cxnSpLocks noChangeAspect="1" noChangeShapeType="1"/>
                <a:stCxn id="20500" idx="0"/>
                <a:endCxn id="20499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4" name="AutoShape 32"/>
              <p:cNvCxnSpPr>
                <a:cxnSpLocks noChangeAspect="1" noChangeShapeType="1"/>
                <a:stCxn id="20498" idx="2"/>
                <a:endCxn id="20499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Graph</a:t>
            </a:r>
          </a:p>
        </p:txBody>
      </p:sp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Tahoma" charset="0"/>
              </a:rPr>
              <a:t>Spanning tree</a:t>
            </a:r>
          </a:p>
        </p:txBody>
      </p:sp>
      <p:sp>
        <p:nvSpPr>
          <p:cNvPr id="21507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1508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1509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1510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21511" name="AutoShape 10"/>
          <p:cNvCxnSpPr>
            <a:cxnSpLocks noChangeAspect="1" noChangeShapeType="1"/>
            <a:stCxn id="21509" idx="3"/>
            <a:endCxn id="21508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11"/>
          <p:cNvCxnSpPr>
            <a:cxnSpLocks noChangeAspect="1" noChangeShapeType="1"/>
            <a:stCxn id="21510" idx="1"/>
            <a:endCxn id="21508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12"/>
          <p:cNvCxnSpPr>
            <a:cxnSpLocks noChangeAspect="1" noChangeShapeType="1"/>
            <a:stCxn id="21510" idx="7"/>
            <a:endCxn id="21507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3"/>
          <p:cNvCxnSpPr>
            <a:cxnSpLocks noChangeAspect="1" noChangeShapeType="1"/>
            <a:stCxn id="21509" idx="5"/>
            <a:endCxn id="21507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Aspect="1" noChangeShapeType="1"/>
            <a:stCxn id="21509" idx="4"/>
            <a:endCxn id="21510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21517" name="AutoShape 16"/>
          <p:cNvCxnSpPr>
            <a:cxnSpLocks noChangeAspect="1" noChangeShapeType="1"/>
            <a:stCxn id="21507" idx="6"/>
            <a:endCxn id="21516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7"/>
          <p:cNvCxnSpPr>
            <a:cxnSpLocks noChangeAspect="1" noChangeShapeType="1"/>
            <a:stCxn id="21510" idx="6"/>
            <a:endCxn id="21516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8"/>
          <p:cNvCxnSpPr>
            <a:cxnSpLocks noChangeAspect="1" noChangeShapeType="1"/>
            <a:stCxn id="21516" idx="1"/>
            <a:endCxn id="21509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Spanning Trees and Forests</a:t>
            </a:r>
          </a:p>
        </p:txBody>
      </p:sp>
      <p:sp>
        <p:nvSpPr>
          <p:cNvPr id="21521" name="Rectangle 3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A </a:t>
            </a:r>
            <a:r>
              <a:rPr lang="en-US" altLang="en-US" b="1" u="sng">
                <a:latin typeface="Arial" charset="0"/>
                <a:ea typeface="ＭＳ Ｐゴシック" charset="-128"/>
              </a:rPr>
              <a:t>spanning tree</a:t>
            </a:r>
            <a:r>
              <a:rPr lang="en-US" altLang="en-US">
                <a:latin typeface="Arial" charset="0"/>
                <a:ea typeface="ＭＳ Ｐゴシック" charset="-128"/>
              </a:rPr>
              <a:t> of a connected graph is a spanning subgraph that is a tree.</a:t>
            </a:r>
          </a:p>
          <a:p>
            <a:pPr lvl="1" eaLnBrk="1" hangingPunct="1"/>
            <a:r>
              <a:rPr lang="en-US" altLang="en-US">
                <a:latin typeface="Arial" charset="0"/>
                <a:ea typeface="ＭＳ Ｐゴシック" charset="-128"/>
              </a:rPr>
              <a:t>i.e. a tree that contains all the vertices in the graph</a:t>
            </a:r>
          </a:p>
          <a:p>
            <a:pPr lvl="1" eaLnBrk="1" hangingPunct="1"/>
            <a:r>
              <a:rPr lang="en-US" altLang="en-US">
                <a:latin typeface="Arial" charset="0"/>
                <a:ea typeface="ＭＳ Ｐゴシック" charset="-128"/>
              </a:rPr>
              <a:t>A spanning tree is not unique unless the graph is a tree</a:t>
            </a:r>
          </a:p>
          <a:p>
            <a:pPr lvl="1" eaLnBrk="1" hangingPunct="1"/>
            <a:endParaRPr lang="en-US" altLang="en-US" sz="220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A </a:t>
            </a:r>
            <a:r>
              <a:rPr lang="en-US" altLang="en-US" b="1" u="sng">
                <a:latin typeface="Arial" charset="0"/>
                <a:ea typeface="ＭＳ Ｐゴシック" charset="-128"/>
              </a:rPr>
              <a:t>spanning forest</a:t>
            </a:r>
            <a:r>
              <a:rPr lang="en-US" altLang="en-US">
                <a:latin typeface="Arial" charset="0"/>
                <a:ea typeface="ＭＳ Ｐゴシック" charset="-128"/>
              </a:rPr>
              <a:t> of a graph is a spanning subgraph that is a forest</a:t>
            </a:r>
          </a:p>
        </p:txBody>
      </p:sp>
      <p:sp>
        <p:nvSpPr>
          <p:cNvPr id="21522" name="Oval 19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1523" name="Oval 20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1524" name="Oval 21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sp>
        <p:nvSpPr>
          <p:cNvPr id="21525" name="Oval 22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21526" name="AutoShape 23"/>
          <p:cNvCxnSpPr>
            <a:cxnSpLocks noChangeAspect="1" noChangeShapeType="1"/>
            <a:stCxn id="21524" idx="3"/>
            <a:endCxn id="21523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4"/>
          <p:cNvCxnSpPr>
            <a:cxnSpLocks noChangeAspect="1" noChangeShapeType="1"/>
            <a:stCxn id="21525" idx="1"/>
            <a:endCxn id="21523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6"/>
          <p:cNvCxnSpPr>
            <a:cxnSpLocks noChangeAspect="1" noChangeShapeType="1"/>
            <a:stCxn id="21524" idx="5"/>
            <a:endCxn id="21522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27"/>
          <p:cNvCxnSpPr>
            <a:cxnSpLocks noChangeAspect="1" noChangeShapeType="1"/>
            <a:stCxn id="21524" idx="4"/>
            <a:endCxn id="21525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Oval 28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b="0">
              <a:latin typeface="Tahoma" charset="0"/>
            </a:endParaRPr>
          </a:p>
        </p:txBody>
      </p:sp>
      <p:cxnSp>
        <p:nvCxnSpPr>
          <p:cNvPr id="21531" name="AutoShape 29"/>
          <p:cNvCxnSpPr>
            <a:cxnSpLocks noChangeAspect="1" noChangeShapeType="1"/>
            <a:stCxn id="21522" idx="6"/>
            <a:endCxn id="21530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30"/>
          <p:cNvCxnSpPr>
            <a:cxnSpLocks noChangeAspect="1" noChangeShapeType="1"/>
            <a:stCxn id="21525" idx="6"/>
            <a:endCxn id="21530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31"/>
          <p:cNvCxnSpPr>
            <a:cxnSpLocks noChangeAspect="1" noChangeShapeType="1"/>
            <a:stCxn id="21530" idx="1"/>
            <a:endCxn id="21524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Aspect="1" noChangeShapeType="1"/>
            <a:stCxn id="21525" idx="7"/>
            <a:endCxn id="21522" idx="3"/>
          </p:cNvCxnSpPr>
          <p:nvPr/>
        </p:nvCxnSpPr>
        <p:spPr bwMode="auto">
          <a:xfrm flipV="1">
            <a:off x="6367463" y="4845050"/>
            <a:ext cx="473075" cy="4730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Depth-First Search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>
                <a:latin typeface="Arial" charset="0"/>
                <a:ea typeface="ＭＳ Ｐゴシック" charset="-128"/>
              </a:rPr>
              <a:t>Depth-first search (DFS) is a general technique for </a:t>
            </a:r>
            <a:r>
              <a:rPr lang="en-US" altLang="en-US" sz="2200" b="1" dirty="0">
                <a:latin typeface="Arial" charset="0"/>
                <a:ea typeface="ＭＳ Ｐゴシック" charset="-128"/>
              </a:rPr>
              <a:t>traversing</a:t>
            </a:r>
            <a:r>
              <a:rPr lang="en-US" altLang="en-US" sz="2200" dirty="0">
                <a:latin typeface="Arial" charset="0"/>
                <a:ea typeface="ＭＳ Ｐゴシック" charset="-128"/>
              </a:rPr>
              <a:t> a graph.</a:t>
            </a:r>
          </a:p>
          <a:p>
            <a:pPr lvl="1" eaLnBrk="1" hangingPunct="1"/>
            <a:r>
              <a:rPr lang="en-US" altLang="en-US" sz="1900" dirty="0">
                <a:latin typeface="Arial" charset="0"/>
                <a:ea typeface="ＭＳ Ｐゴシック" charset="-128"/>
              </a:rPr>
              <a:t>"Traversing" means travelling through the graph, visiting every vertex.</a:t>
            </a:r>
          </a:p>
          <a:p>
            <a:pPr lvl="1" eaLnBrk="1" hangingPunct="1"/>
            <a:r>
              <a:rPr lang="en-US" altLang="en-US" sz="1900" dirty="0">
                <a:latin typeface="Arial" charset="0"/>
                <a:ea typeface="ＭＳ Ｐゴシック" charset="-128"/>
              </a:rPr>
              <a:t>The name arises because the algorithm </a:t>
            </a:r>
            <a:r>
              <a:rPr lang="en-US" altLang="en-IE" sz="1900" dirty="0">
                <a:latin typeface="Arial" charset="0"/>
                <a:ea typeface="ＭＳ Ｐゴシック" charset="-128"/>
              </a:rPr>
              <a:t>“</a:t>
            </a:r>
            <a:r>
              <a:rPr lang="en-US" altLang="en-US" sz="1900" b="1" dirty="0">
                <a:latin typeface="Arial" charset="0"/>
                <a:ea typeface="ＭＳ Ｐゴシック" charset="-128"/>
              </a:rPr>
              <a:t>follows</a:t>
            </a:r>
            <a:r>
              <a:rPr lang="en-US" altLang="en-IE" sz="1900" dirty="0">
                <a:latin typeface="Arial" charset="0"/>
                <a:ea typeface="ＭＳ Ｐゴシック" charset="-128"/>
              </a:rPr>
              <a:t>”</a:t>
            </a:r>
            <a:r>
              <a:rPr lang="en-US" altLang="en-US" sz="1900" dirty="0">
                <a:latin typeface="Arial" charset="0"/>
                <a:ea typeface="ＭＳ Ｐゴシック" charset="-128"/>
              </a:rPr>
              <a:t> a possible path within the graph until it can go no further, and then </a:t>
            </a:r>
            <a:r>
              <a:rPr lang="en-US" altLang="en-US" sz="1900" b="1" dirty="0">
                <a:latin typeface="Arial" charset="0"/>
                <a:ea typeface="ＭＳ Ｐゴシック" charset="-128"/>
              </a:rPr>
              <a:t>backtracks</a:t>
            </a:r>
            <a:r>
              <a:rPr lang="en-US" altLang="en-US" sz="1900" dirty="0">
                <a:latin typeface="Arial" charset="0"/>
                <a:ea typeface="ＭＳ Ｐゴシック" charset="-128"/>
              </a:rPr>
              <a:t> along the path until it finds another possible route.</a:t>
            </a:r>
          </a:p>
          <a:p>
            <a:pPr lvl="1" eaLnBrk="1" hangingPunct="1"/>
            <a:r>
              <a:rPr lang="en-US" altLang="en-US" sz="1900" dirty="0">
                <a:latin typeface="Arial" charset="0"/>
                <a:ea typeface="ＭＳ Ｐゴシック" charset="-128"/>
              </a:rPr>
              <a:t>Depth in this case refers to distance from the start node.</a:t>
            </a:r>
          </a:p>
          <a:p>
            <a:pPr lvl="1" eaLnBrk="1" hangingPunct="1"/>
            <a:endParaRPr lang="en-US" altLang="en-US" sz="1900" dirty="0">
              <a:latin typeface="Arial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Arial" charset="0"/>
                <a:ea typeface="ＭＳ Ｐゴシック" charset="-128"/>
              </a:rPr>
              <a:t>DFS can be performed relative to a start node (see later), but in its most general sense (discussed first) is applied to the graph as a whole.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latin typeface="Arial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Arial" charset="0"/>
                <a:ea typeface="ＭＳ Ｐゴシック" charset="-128"/>
              </a:rPr>
              <a:t>DFS on a graph with </a:t>
            </a:r>
            <a:r>
              <a:rPr lang="en-US" altLang="en-US" sz="2200" i="1" dirty="0">
                <a:latin typeface="Arial" charset="0"/>
                <a:ea typeface="ＭＳ Ｐゴシック" charset="-128"/>
              </a:rPr>
              <a:t>n</a:t>
            </a:r>
            <a:r>
              <a:rPr lang="en-US" altLang="en-US" sz="2200" dirty="0">
                <a:latin typeface="Arial" charset="0"/>
                <a:ea typeface="ＭＳ Ｐゴシック" charset="-128"/>
              </a:rPr>
              <a:t> vertices and </a:t>
            </a:r>
            <a:r>
              <a:rPr lang="en-US" altLang="en-US" sz="2200" i="1" dirty="0">
                <a:latin typeface="Arial" charset="0"/>
                <a:ea typeface="ＭＳ Ｐゴシック" charset="-128"/>
              </a:rPr>
              <a:t>m</a:t>
            </a:r>
            <a:r>
              <a:rPr lang="en-US" altLang="en-US" sz="2200" dirty="0">
                <a:latin typeface="Arial" charset="0"/>
                <a:ea typeface="ＭＳ Ｐゴシック" charset="-128"/>
              </a:rPr>
              <a:t> edges takes O(</a:t>
            </a:r>
            <a:r>
              <a:rPr lang="en-US" altLang="en-US" sz="2200" i="1" dirty="0">
                <a:latin typeface="Arial" charset="0"/>
                <a:ea typeface="ＭＳ Ｐゴシック" charset="-128"/>
              </a:rPr>
              <a:t>n</a:t>
            </a:r>
            <a:r>
              <a:rPr lang="en-US" altLang="en-US" sz="2200" dirty="0">
                <a:latin typeface="Arial" charset="0"/>
                <a:ea typeface="ＭＳ Ｐゴシック" charset="-128"/>
              </a:rPr>
              <a:t> + </a:t>
            </a:r>
            <a:r>
              <a:rPr lang="en-US" altLang="en-US" sz="2200" i="1" dirty="0">
                <a:latin typeface="Arial" charset="0"/>
                <a:ea typeface="ＭＳ Ｐゴシック" charset="-128"/>
              </a:rPr>
              <a:t>m</a:t>
            </a:r>
            <a:r>
              <a:rPr lang="en-US" altLang="en-US" sz="2200" dirty="0">
                <a:latin typeface="Arial" charset="0"/>
                <a:ea typeface="ＭＳ Ｐゴシック" charset="-128"/>
              </a:rPr>
              <a:t>)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ChangeArrowheads="1"/>
          </p:cNvSpPr>
          <p:nvPr/>
        </p:nvSpPr>
        <p:spPr bwMode="auto">
          <a:xfrm>
            <a:off x="4505325" y="2282825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4" name="Line 5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5" name="Line 6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9" name="Line 10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7" name="Line 1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8" name="Line 1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9" name="Line 2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0" name="Line 2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1" name="Line 2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2" name="Line 2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3" name="Line 2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4" name="Line 2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5" name="Line 26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6" name="Line 27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7" name="Line 28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8" name="Line 29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9" name="Line 30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0" name="Line 31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1" name="Line 32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2" name="Line 33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3" name="Line 34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4" name="Line 35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5" name="Line 36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6" name="Line 37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323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cs typeface="ＭＳ Ｐゴシック" charset="0"/>
              </a:rPr>
              <a:t>DFS and Maze Traversal </a:t>
            </a:r>
          </a:p>
        </p:txBody>
      </p:sp>
      <p:sp>
        <p:nvSpPr>
          <p:cNvPr id="12324" name="Rectangle 41"/>
          <p:cNvSpPr>
            <a:spLocks noGrp="1" noChangeArrowheads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fontScale="92500" lnSpcReduction="10000"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  <a:cs typeface="ＭＳ Ｐゴシック" charset="0"/>
              </a:rPr>
              <a:t>The DFS algorithm is similar to a classic strategy for exploring a maze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We mark each intersection, corner and dead end (vertex) “visited”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We mark each corridor (edge) that leads to a new area as "discovery".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We mark each corridor (edge) that goes to somewhere we've been before as "back".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We keep track of the path back to the entrance (start vertex) by means of a rope (recursion stack)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8"/>
          <p:cNvSpPr>
            <a:spLocks noGrp="1" noChangeArrowheads="1"/>
          </p:cNvSpPr>
          <p:nvPr>
            <p:ph idx="1"/>
          </p:nvPr>
        </p:nvSpPr>
        <p:spPr>
          <a:xfrm>
            <a:off x="4648200" y="404664"/>
            <a:ext cx="4038600" cy="607233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dirty="0">
                <a:latin typeface="Arial" charset="0"/>
                <a:ea typeface="ＭＳ Ｐゴシック" charset="-128"/>
              </a:rPr>
              <a:t>The algorithm uses a mechanism for setting and getting </a:t>
            </a:r>
            <a:r>
              <a:rPr lang="en-US" altLang="en-IE" dirty="0">
                <a:latin typeface="Arial" charset="0"/>
                <a:ea typeface="ＭＳ Ｐゴシック" charset="-128"/>
              </a:rPr>
              <a:t>“</a:t>
            </a:r>
            <a:r>
              <a:rPr lang="en-US" altLang="en-US" dirty="0">
                <a:latin typeface="Arial" charset="0"/>
                <a:ea typeface="ＭＳ Ｐゴシック" charset="-128"/>
              </a:rPr>
              <a:t>labels</a:t>
            </a:r>
            <a:r>
              <a:rPr lang="en-US" altLang="en-IE" dirty="0">
                <a:latin typeface="Arial" charset="0"/>
                <a:ea typeface="ＭＳ Ｐゴシック" charset="-128"/>
              </a:rPr>
              <a:t>”</a:t>
            </a:r>
            <a:r>
              <a:rPr lang="en-US" altLang="en-US" dirty="0">
                <a:latin typeface="Arial" charset="0"/>
                <a:ea typeface="ＭＳ Ｐゴシック" charset="-128"/>
              </a:rPr>
              <a:t> of vertices and edges</a:t>
            </a:r>
          </a:p>
        </p:txBody>
      </p:sp>
      <p:sp>
        <p:nvSpPr>
          <p:cNvPr id="24577" name="Text Box 4"/>
          <p:cNvSpPr txBox="1">
            <a:spLocks noChangeArrowheads="1"/>
          </p:cNvSpPr>
          <p:nvPr/>
        </p:nvSpPr>
        <p:spPr bwMode="auto">
          <a:xfrm>
            <a:off x="4648200" y="2373313"/>
            <a:ext cx="4038600" cy="41919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Algorithm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DFS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G, v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Input</a:t>
            </a:r>
            <a:r>
              <a:rPr lang="en-US" altLang="en-US" sz="1800" b="0" dirty="0">
                <a:latin typeface="Times New Roman" charset="0"/>
              </a:rPr>
              <a:t> graph </a:t>
            </a:r>
            <a:r>
              <a:rPr lang="en-US" altLang="en-US" sz="1800" i="1" dirty="0">
                <a:latin typeface="Times New Roman" charset="0"/>
              </a:rPr>
              <a:t>G </a:t>
            </a:r>
            <a:r>
              <a:rPr lang="en-US" altLang="en-US" sz="1800" b="0" dirty="0">
                <a:latin typeface="Times New Roman" charset="0"/>
              </a:rPr>
              <a:t>and a start vertex </a:t>
            </a:r>
            <a:r>
              <a:rPr lang="en-US" altLang="en-US" sz="1800" i="1" dirty="0">
                <a:latin typeface="Times New Roman" charset="0"/>
              </a:rPr>
              <a:t>v</a:t>
            </a:r>
            <a:r>
              <a:rPr lang="en-US" altLang="en-US" sz="1800" b="0" dirty="0">
                <a:latin typeface="Times New Roman" charset="0"/>
              </a:rPr>
              <a:t> of </a:t>
            </a:r>
            <a:r>
              <a:rPr lang="en-US" altLang="en-US" sz="1800" i="1" dirty="0">
                <a:latin typeface="Times New Roman" charset="0"/>
              </a:rPr>
              <a:t>G</a:t>
            </a:r>
            <a:r>
              <a:rPr lang="en-US" altLang="en-US" sz="1800" b="0" dirty="0"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Output</a:t>
            </a:r>
            <a:r>
              <a:rPr lang="en-US" altLang="en-US" sz="1800" b="0" dirty="0">
                <a:latin typeface="Times New Roman" charset="0"/>
              </a:rPr>
              <a:t> labeling of the edges of </a:t>
            </a:r>
            <a:r>
              <a:rPr lang="en-US" altLang="en-US" sz="1800" i="1" dirty="0">
                <a:latin typeface="Times New Roman" charset="0"/>
              </a:rPr>
              <a:t>G</a:t>
            </a:r>
            <a:r>
              <a:rPr lang="en-US" altLang="en-US" sz="1800" b="0" dirty="0">
                <a:latin typeface="Times New Roman" charset="0"/>
              </a:rPr>
              <a:t> 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		in the </a:t>
            </a:r>
            <a:r>
              <a:rPr lang="en-US" altLang="en-US" sz="1800" dirty="0">
                <a:latin typeface="Times New Roman" charset="0"/>
              </a:rPr>
              <a:t>connected component </a:t>
            </a:r>
            <a:r>
              <a:rPr lang="en-US" altLang="en-US" sz="1800" b="0" dirty="0">
                <a:latin typeface="Times New Roman" charset="0"/>
              </a:rPr>
              <a:t>of </a:t>
            </a:r>
            <a:r>
              <a:rPr lang="en-US" altLang="en-US" sz="1800" i="1" dirty="0">
                <a:latin typeface="Times New Roman" charset="0"/>
              </a:rPr>
              <a:t>v</a:t>
            </a:r>
            <a:r>
              <a:rPr lang="en-US" altLang="en-US" sz="1800" b="0" dirty="0">
                <a:latin typeface="Times New Roman" charset="0"/>
              </a:rPr>
              <a:t> 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		as discovery edges and back edges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i="1" dirty="0" err="1">
                <a:latin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v, VISITED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e </a:t>
            </a:r>
            <a:r>
              <a:rPr lang="en-US" altLang="en-US" sz="1800" dirty="0">
                <a:sym typeface="Symbol" charset="2"/>
              </a:rPr>
              <a:t>∈</a:t>
            </a:r>
            <a:r>
              <a:rPr lang="en-US" altLang="en-US" sz="1800" i="1" dirty="0">
                <a:latin typeface="Times New Roman" charset="0"/>
              </a:rPr>
              <a:t> </a:t>
            </a:r>
            <a:r>
              <a:rPr lang="en-US" altLang="en-US" sz="1800" i="1" dirty="0" err="1">
                <a:latin typeface="Times New Roman" charset="0"/>
              </a:rPr>
              <a:t>G.incidentEdges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v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sym typeface="Symbol" charset="2"/>
              </a:rPr>
              <a:t>	</a:t>
            </a:r>
            <a:r>
              <a:rPr lang="en-US" altLang="en-US" sz="1800" dirty="0">
                <a:latin typeface="Times New Roman" charset="0"/>
              </a:rPr>
              <a:t>if</a:t>
            </a:r>
            <a:r>
              <a:rPr lang="en-US" altLang="en-US" sz="1800" b="0" dirty="0">
                <a:latin typeface="Times New Roman" charset="0"/>
              </a:rPr>
              <a:t>  </a:t>
            </a:r>
            <a:r>
              <a:rPr lang="en-US" altLang="en-US" sz="1800" i="1" dirty="0" err="1">
                <a:latin typeface="Times New Roman" charset="0"/>
              </a:rPr>
              <a:t>getLabel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e</a:t>
            </a:r>
            <a:r>
              <a:rPr lang="en-US" altLang="en-US" sz="1800" b="0" dirty="0">
                <a:latin typeface="Times New Roman" charset="0"/>
              </a:rPr>
              <a:t>) </a:t>
            </a:r>
            <a:r>
              <a:rPr lang="en-US" altLang="en-US" sz="1800" b="0" dirty="0">
                <a:latin typeface="Symbol" charset="2"/>
                <a:sym typeface="Symbol" charset="2"/>
              </a:rPr>
              <a:t>= </a:t>
            </a:r>
            <a:r>
              <a:rPr lang="en-US" altLang="en-US" sz="1800" i="1" dirty="0">
                <a:latin typeface="Times New Roman" charset="0"/>
              </a:rPr>
              <a:t>UNEXPLORED</a:t>
            </a:r>
            <a:endParaRPr lang="en-US" altLang="en-US" sz="1800" b="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		</a:t>
            </a:r>
            <a:r>
              <a:rPr lang="en-US" altLang="en-US" sz="1800" i="1" dirty="0">
                <a:latin typeface="Times New Roman" charset="0"/>
              </a:rPr>
              <a:t>w ←</a:t>
            </a:r>
            <a:r>
              <a:rPr lang="en-US" altLang="en-US" sz="1800" b="0" dirty="0">
                <a:latin typeface="Times New Roman" charset="0"/>
                <a:sym typeface="Symbol" charset="2"/>
              </a:rPr>
              <a:t> </a:t>
            </a:r>
            <a:r>
              <a:rPr lang="en-US" altLang="en-US" sz="1800" i="1" dirty="0">
                <a:latin typeface="Times New Roman" charset="0"/>
              </a:rPr>
              <a:t>opposite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 err="1">
                <a:latin typeface="Times New Roman" charset="0"/>
              </a:rPr>
              <a:t>v,e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	</a:t>
            </a:r>
            <a:r>
              <a:rPr lang="en-US" altLang="en-US" sz="1800" dirty="0">
                <a:latin typeface="Times New Roman" charset="0"/>
              </a:rPr>
              <a:t>if </a:t>
            </a:r>
            <a:r>
              <a:rPr lang="en-US" altLang="en-US" sz="1800" i="1" dirty="0" err="1">
                <a:latin typeface="Times New Roman" charset="0"/>
              </a:rPr>
              <a:t>getLabel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w</a:t>
            </a:r>
            <a:r>
              <a:rPr lang="en-US" altLang="en-US" sz="1800" b="0" dirty="0">
                <a:latin typeface="Times New Roman" charset="0"/>
              </a:rPr>
              <a:t>) </a:t>
            </a:r>
            <a:r>
              <a:rPr lang="en-US" altLang="en-US" sz="1800" b="0" dirty="0">
                <a:latin typeface="Symbol" charset="2"/>
                <a:sym typeface="Symbol" charset="2"/>
              </a:rPr>
              <a:t>= </a:t>
            </a:r>
            <a:r>
              <a:rPr lang="en-US" altLang="en-US" sz="1800" i="1" dirty="0">
                <a:latin typeface="Times New Roman" charset="0"/>
              </a:rPr>
              <a:t>UNEXPLORED</a:t>
            </a:r>
            <a:endParaRPr lang="en-US" altLang="en-US" sz="1800" b="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		</a:t>
            </a:r>
            <a:r>
              <a:rPr lang="en-US" altLang="en-US" sz="1800" i="1" dirty="0" err="1">
                <a:latin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e, DISCOVERY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		</a:t>
            </a:r>
            <a:r>
              <a:rPr lang="en-US" altLang="en-US" sz="1800" i="1" dirty="0">
                <a:latin typeface="Times New Roman" charset="0"/>
              </a:rPr>
              <a:t>DFS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G, w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	</a:t>
            </a:r>
            <a:r>
              <a:rPr lang="en-US" altLang="en-US" sz="1800" dirty="0"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			</a:t>
            </a:r>
            <a:r>
              <a:rPr lang="en-US" altLang="en-US" sz="1800" i="1" dirty="0" err="1">
                <a:latin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e, BACK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</p:txBody>
      </p:sp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457200" y="1378244"/>
            <a:ext cx="3733800" cy="5438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b="0" dirty="0"/>
              <a:t>This is needed in case it is not a connected graph. It will try to start a </a:t>
            </a: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G,v</a:t>
            </a: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0" dirty="0"/>
              <a:t> on every vertex in the graph (since that algorithm only works within a connected component).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altLang="en-US" sz="1800" dirty="0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Algorithm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DFS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G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Input</a:t>
            </a:r>
            <a:r>
              <a:rPr lang="en-US" altLang="en-US" sz="1800" b="0" dirty="0">
                <a:latin typeface="Times New Roman" charset="0"/>
              </a:rPr>
              <a:t> graph </a:t>
            </a:r>
            <a:r>
              <a:rPr lang="en-US" altLang="en-US" sz="1800" i="1" dirty="0">
                <a:latin typeface="Times New Roman" charset="0"/>
              </a:rPr>
              <a:t>G</a:t>
            </a:r>
            <a:endParaRPr lang="en-US" altLang="en-US" sz="1800" b="0" dirty="0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Output</a:t>
            </a:r>
            <a:r>
              <a:rPr lang="en-US" altLang="en-US" sz="1800" b="0" dirty="0">
                <a:latin typeface="Times New Roman" charset="0"/>
              </a:rPr>
              <a:t> labeling of the edges of </a:t>
            </a:r>
            <a:r>
              <a:rPr lang="en-US" altLang="en-US" sz="1800" i="1" dirty="0">
                <a:latin typeface="Times New Roman" charset="0"/>
              </a:rPr>
              <a:t>G</a:t>
            </a:r>
            <a:r>
              <a:rPr lang="en-US" altLang="en-US" sz="1800" b="0" dirty="0">
                <a:latin typeface="Times New Roman" charset="0"/>
              </a:rPr>
              <a:t> 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		as discovery edges and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		back edges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u </a:t>
            </a:r>
            <a:r>
              <a:rPr lang="en-US" altLang="en-US" sz="1800" dirty="0">
                <a:sym typeface="Symbol" charset="2"/>
              </a:rPr>
              <a:t>∈</a:t>
            </a:r>
            <a:r>
              <a:rPr lang="en-US" altLang="en-US" sz="1800" i="1" dirty="0">
                <a:latin typeface="Times New Roman" charset="0"/>
              </a:rPr>
              <a:t> </a:t>
            </a:r>
            <a:r>
              <a:rPr lang="en-US" altLang="en-US" sz="1800" i="1" dirty="0" err="1">
                <a:latin typeface="Times New Roman" charset="0"/>
              </a:rPr>
              <a:t>G.vertices</a:t>
            </a:r>
            <a:r>
              <a:rPr lang="en-US" altLang="en-US" sz="1800" b="0" dirty="0"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i="1" dirty="0" err="1">
                <a:latin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u, UNEXPLORED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e </a:t>
            </a:r>
            <a:r>
              <a:rPr lang="en-US" altLang="en-US" sz="1800" dirty="0">
                <a:sym typeface="Symbol" charset="2"/>
              </a:rPr>
              <a:t>∈</a:t>
            </a:r>
            <a:r>
              <a:rPr lang="en-US" altLang="en-US" sz="1800" i="1" dirty="0">
                <a:latin typeface="Times New Roman" charset="0"/>
              </a:rPr>
              <a:t> </a:t>
            </a:r>
            <a:r>
              <a:rPr lang="en-US" altLang="en-US" sz="1800" i="1" dirty="0" err="1">
                <a:latin typeface="Times New Roman" charset="0"/>
              </a:rPr>
              <a:t>G.edges</a:t>
            </a:r>
            <a:r>
              <a:rPr lang="en-US" altLang="en-US" sz="1800" b="0" dirty="0"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</a:t>
            </a:r>
            <a:r>
              <a:rPr lang="en-US" altLang="en-US" sz="1800" i="1" dirty="0" err="1">
                <a:latin typeface="Times New Roman" charset="0"/>
              </a:rPr>
              <a:t>setLabel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e, UNEXPLORED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for all </a:t>
            </a:r>
            <a:r>
              <a:rPr lang="en-US" altLang="en-US" sz="1800" b="0" dirty="0">
                <a:latin typeface="Times New Roman" charset="0"/>
              </a:rPr>
              <a:t> </a:t>
            </a:r>
            <a:r>
              <a:rPr lang="en-US" altLang="en-US" sz="1800" i="1" dirty="0">
                <a:latin typeface="Times New Roman" charset="0"/>
              </a:rPr>
              <a:t>v </a:t>
            </a:r>
            <a:r>
              <a:rPr lang="en-US" altLang="en-US" sz="1800" dirty="0">
                <a:sym typeface="Symbol" charset="2"/>
              </a:rPr>
              <a:t>∈</a:t>
            </a:r>
            <a:r>
              <a:rPr lang="en-US" altLang="en-US" sz="1800" i="1" dirty="0">
                <a:latin typeface="Times New Roman" charset="0"/>
              </a:rPr>
              <a:t> </a:t>
            </a:r>
            <a:r>
              <a:rPr lang="en-US" altLang="en-US" sz="1800" i="1" dirty="0" err="1">
                <a:latin typeface="Times New Roman" charset="0"/>
              </a:rPr>
              <a:t>G.vertices</a:t>
            </a:r>
            <a:r>
              <a:rPr lang="en-US" altLang="en-US" sz="1800" b="0" dirty="0">
                <a:latin typeface="Times New Roman" charset="0"/>
              </a:rPr>
              <a:t>()</a:t>
            </a:r>
            <a:endParaRPr lang="en-US" altLang="en-US" sz="18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	if</a:t>
            </a:r>
            <a:r>
              <a:rPr lang="en-US" altLang="en-US" sz="1800" b="0" dirty="0">
                <a:latin typeface="Times New Roman" charset="0"/>
              </a:rPr>
              <a:t>  </a:t>
            </a:r>
            <a:r>
              <a:rPr lang="en-US" altLang="en-US" sz="1800" i="1" dirty="0" err="1">
                <a:latin typeface="Times New Roman" charset="0"/>
              </a:rPr>
              <a:t>getLabel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v</a:t>
            </a:r>
            <a:r>
              <a:rPr lang="en-US" altLang="en-US" sz="1800" b="0" dirty="0">
                <a:latin typeface="Times New Roman" charset="0"/>
              </a:rPr>
              <a:t>) </a:t>
            </a:r>
            <a:r>
              <a:rPr lang="en-US" altLang="en-US" sz="1800" b="0" dirty="0">
                <a:latin typeface="Symbol" charset="2"/>
                <a:sym typeface="Symbol" charset="2"/>
              </a:rPr>
              <a:t>= </a:t>
            </a:r>
            <a:r>
              <a:rPr lang="en-US" altLang="en-US" sz="1800" i="1" dirty="0">
                <a:latin typeface="Times New Roman" charset="0"/>
              </a:rPr>
              <a:t>UNEXPLORED</a:t>
            </a:r>
            <a:endParaRPr lang="en-US" altLang="en-US" sz="1800" b="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		</a:t>
            </a:r>
            <a:r>
              <a:rPr lang="en-US" altLang="en-US" sz="1800" i="1" dirty="0">
                <a:latin typeface="Times New Roman" charset="0"/>
              </a:rPr>
              <a:t>DFS</a:t>
            </a: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800" i="1" dirty="0">
                <a:latin typeface="Times New Roman" charset="0"/>
              </a:rPr>
              <a:t>G, v</a:t>
            </a:r>
            <a:r>
              <a:rPr lang="en-US" altLang="en-US" sz="1800" b="0" dirty="0">
                <a:latin typeface="Times New Roman" charset="0"/>
              </a:rPr>
              <a:t>)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charset="0"/>
                <a:cs typeface="ＭＳ Ｐゴシック" charset="0"/>
              </a:rPr>
              <a:t>DFS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CB30F-B8BF-B343-BEA5-231AACE37A34}"/>
              </a:ext>
            </a:extLst>
          </p:cNvPr>
          <p:cNvSpPr txBox="1"/>
          <p:nvPr/>
        </p:nvSpPr>
        <p:spPr>
          <a:xfrm>
            <a:off x="-1597315" y="2847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Lillis-BDIC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DLillis-BDIC.thmx</Template>
  <TotalTime>36010</TotalTime>
  <Words>1368</Words>
  <Application>Microsoft Macintosh PowerPoint</Application>
  <PresentationFormat>On-screen Show (4:3)</PresentationFormat>
  <Paragraphs>398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Gill Sans</vt:lpstr>
      <vt:lpstr>Helvetica Neue</vt:lpstr>
      <vt:lpstr>Symbol</vt:lpstr>
      <vt:lpstr>Tahoma</vt:lpstr>
      <vt:lpstr>Times New Roman</vt:lpstr>
      <vt:lpstr>Wingdings</vt:lpstr>
      <vt:lpstr>DLillis-BDIC</vt:lpstr>
      <vt:lpstr>Topic 8: Depth First Search and Breadth First Search</vt:lpstr>
      <vt:lpstr>Subgraphs</vt:lpstr>
      <vt:lpstr>Connectivity</vt:lpstr>
      <vt:lpstr>Trees and Forests</vt:lpstr>
      <vt:lpstr>Spanning Trees and Forests</vt:lpstr>
      <vt:lpstr>Depth First Search</vt:lpstr>
      <vt:lpstr>Depth-First Search</vt:lpstr>
      <vt:lpstr>DFS and Maze Traversal </vt:lpstr>
      <vt:lpstr>DFS Algorithm</vt:lpstr>
      <vt:lpstr>Example</vt:lpstr>
      <vt:lpstr>Example (cont.)</vt:lpstr>
      <vt:lpstr>Properties of DFS</vt:lpstr>
      <vt:lpstr>Analysis of DFS</vt:lpstr>
      <vt:lpstr>Summary</vt:lpstr>
      <vt:lpstr>Breadth First Search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DFS vs. BFS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David Lillis</cp:lastModifiedBy>
  <cp:revision>688</cp:revision>
  <cp:lastPrinted>2018-05-01T09:03:47Z</cp:lastPrinted>
  <dcterms:created xsi:type="dcterms:W3CDTF">2009-04-09T13:41:11Z</dcterms:created>
  <dcterms:modified xsi:type="dcterms:W3CDTF">2019-04-16T15:41:02Z</dcterms:modified>
</cp:coreProperties>
</file>