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70"/>
  </p:notesMasterIdLst>
  <p:sldIdLst>
    <p:sldId id="308" r:id="rId2"/>
    <p:sldId id="283" r:id="rId3"/>
    <p:sldId id="286" r:id="rId4"/>
    <p:sldId id="284" r:id="rId5"/>
    <p:sldId id="310" r:id="rId6"/>
    <p:sldId id="309" r:id="rId7"/>
    <p:sldId id="311" r:id="rId8"/>
    <p:sldId id="312" r:id="rId9"/>
    <p:sldId id="313" r:id="rId10"/>
    <p:sldId id="290" r:id="rId11"/>
    <p:sldId id="292" r:id="rId12"/>
    <p:sldId id="314" r:id="rId13"/>
    <p:sldId id="315" r:id="rId14"/>
    <p:sldId id="294" r:id="rId15"/>
    <p:sldId id="334" r:id="rId16"/>
    <p:sldId id="295" r:id="rId17"/>
    <p:sldId id="296" r:id="rId18"/>
    <p:sldId id="316" r:id="rId19"/>
    <p:sldId id="328" r:id="rId20"/>
    <p:sldId id="329" r:id="rId21"/>
    <p:sldId id="330" r:id="rId22"/>
    <p:sldId id="317" r:id="rId23"/>
    <p:sldId id="320" r:id="rId24"/>
    <p:sldId id="321" r:id="rId25"/>
    <p:sldId id="322" r:id="rId26"/>
    <p:sldId id="323" r:id="rId27"/>
    <p:sldId id="324" r:id="rId28"/>
    <p:sldId id="326" r:id="rId29"/>
    <p:sldId id="318" r:id="rId30"/>
    <p:sldId id="327" r:id="rId31"/>
    <p:sldId id="331" r:id="rId32"/>
    <p:sldId id="332" r:id="rId33"/>
    <p:sldId id="333" r:id="rId34"/>
    <p:sldId id="325" r:id="rId35"/>
    <p:sldId id="342" r:id="rId36"/>
    <p:sldId id="258" r:id="rId37"/>
    <p:sldId id="260" r:id="rId38"/>
    <p:sldId id="261" r:id="rId39"/>
    <p:sldId id="262" r:id="rId40"/>
    <p:sldId id="263" r:id="rId41"/>
    <p:sldId id="265" r:id="rId42"/>
    <p:sldId id="267" r:id="rId43"/>
    <p:sldId id="278" r:id="rId44"/>
    <p:sldId id="266" r:id="rId45"/>
    <p:sldId id="269" r:id="rId46"/>
    <p:sldId id="270" r:id="rId47"/>
    <p:sldId id="271" r:id="rId48"/>
    <p:sldId id="272" r:id="rId49"/>
    <p:sldId id="273" r:id="rId50"/>
    <p:sldId id="264" r:id="rId51"/>
    <p:sldId id="274" r:id="rId52"/>
    <p:sldId id="275" r:id="rId53"/>
    <p:sldId id="276" r:id="rId54"/>
    <p:sldId id="277" r:id="rId55"/>
    <p:sldId id="259" r:id="rId56"/>
    <p:sldId id="279" r:id="rId57"/>
    <p:sldId id="280" r:id="rId58"/>
    <p:sldId id="282" r:id="rId59"/>
    <p:sldId id="335" r:id="rId60"/>
    <p:sldId id="289" r:id="rId61"/>
    <p:sldId id="336" r:id="rId62"/>
    <p:sldId id="293" r:id="rId63"/>
    <p:sldId id="337" r:id="rId64"/>
    <p:sldId id="304" r:id="rId65"/>
    <p:sldId id="338" r:id="rId66"/>
    <p:sldId id="339" r:id="rId67"/>
    <p:sldId id="340" r:id="rId68"/>
    <p:sldId id="341"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autoAdjust="0"/>
    <p:restoredTop sz="87046" autoAdjust="0"/>
  </p:normalViewPr>
  <p:slideViewPr>
    <p:cSldViewPr snapToGrid="0" snapToObjects="1">
      <p:cViewPr varScale="1">
        <p:scale>
          <a:sx n="59" d="100"/>
          <a:sy n="59" d="100"/>
        </p:scale>
        <p:origin x="1016" y="176"/>
      </p:cViewPr>
      <p:guideLst>
        <p:guide orient="horz" pos="2160"/>
        <p:guide pos="2880"/>
      </p:guideLst>
    </p:cSldViewPr>
  </p:slideViewPr>
  <p:outlineViewPr>
    <p:cViewPr>
      <p:scale>
        <a:sx n="33" d="100"/>
        <a:sy n="33" d="100"/>
      </p:scale>
      <p:origin x="0" y="518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332A3F-FDC0-3849-B3F0-77A7D20BB17A}" type="datetimeFigureOut">
              <a:rPr lang="en-US" smtClean="0"/>
              <a:t>3/31/19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1C7DA1-A026-4F4C-ADF9-EF89ED89FC4F}" type="slidenum">
              <a:rPr lang="en-GB" smtClean="0"/>
              <a:t>‹#›</a:t>
            </a:fld>
            <a:endParaRPr lang="en-GB"/>
          </a:p>
        </p:txBody>
      </p:sp>
    </p:spTree>
    <p:extLst>
      <p:ext uri="{BB962C8B-B14F-4D97-AF65-F5344CB8AC3E}">
        <p14:creationId xmlns:p14="http://schemas.microsoft.com/office/powerpoint/2010/main" val="21782720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71C7DA1-A026-4F4C-ADF9-EF89ED89FC4F}" type="slidenum">
              <a:rPr lang="en-GB" smtClean="0"/>
              <a:t>12</a:t>
            </a:fld>
            <a:endParaRPr lang="en-GB"/>
          </a:p>
        </p:txBody>
      </p:sp>
    </p:spTree>
    <p:extLst>
      <p:ext uri="{BB962C8B-B14F-4D97-AF65-F5344CB8AC3E}">
        <p14:creationId xmlns:p14="http://schemas.microsoft.com/office/powerpoint/2010/main" val="103913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atin typeface="Helvetica" charset="0"/>
                <a:ea typeface="Helvetica" charset="0"/>
                <a:cs typeface="Helvetica" charset="0"/>
              </a:defRPr>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latin typeface="Helvetica" charset="0"/>
                <a:ea typeface="Helvetica" charset="0"/>
                <a:cs typeface="Helvetic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latin typeface="Arial"/>
              </a:rPr>
              <a:pPr/>
              <a:t>‹#›</a:t>
            </a:fld>
            <a:endParaRPr lang="en-US" dirty="0">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7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210613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884731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3505200"/>
            <a:ext cx="7431174" cy="1752600"/>
          </a:xfrm>
        </p:spPr>
        <p:txBody>
          <a:bodyPr/>
          <a:lstStyle>
            <a:lvl1pPr marL="0" indent="0" algn="l">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solidFill>
                  <a:schemeClr val="bg1">
                    <a:lumMod val="50000"/>
                  </a:schemeClr>
                </a:solidFill>
                <a:latin typeface="Gill Sans"/>
                <a:cs typeface="Gill Sans"/>
              </a:rPr>
              <a:t>Click to enter text</a:t>
            </a:r>
            <a:endParaRPr lang="en-US" dirty="0">
              <a:latin typeface="Gill Sans"/>
              <a:cs typeface="Gill Sans"/>
            </a:endParaRP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685800" y="1371600"/>
            <a:ext cx="7848600" cy="1927225"/>
          </a:xfrm>
        </p:spPr>
        <p:txBody>
          <a:bodyPr/>
          <a:lstStyle/>
          <a:p>
            <a:r>
              <a:rPr lang="en-US" sz="4000"/>
              <a:t>Click to edit Master title style</a:t>
            </a:r>
            <a:endParaRPr lang="en-IE" dirty="0"/>
          </a:p>
        </p:txBody>
      </p:sp>
    </p:spTree>
    <p:extLst>
      <p:ext uri="{BB962C8B-B14F-4D97-AF65-F5344CB8AC3E}">
        <p14:creationId xmlns:p14="http://schemas.microsoft.com/office/powerpoint/2010/main" val="51001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charset="0"/>
                <a:ea typeface="Helvetica" charset="0"/>
                <a:cs typeface="Helvetica"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charset="0"/>
                <a:ea typeface="Helvetica" charset="0"/>
                <a:cs typeface="Helvetica" charset="0"/>
              </a:defRPr>
            </a:lvl1pPr>
            <a:lvl2pPr>
              <a:defRPr>
                <a:latin typeface="Helvetica" charset="0"/>
                <a:ea typeface="Helvetica" charset="0"/>
                <a:cs typeface="Helvetica" charset="0"/>
              </a:defRPr>
            </a:lvl2pPr>
            <a:lvl3pPr>
              <a:defRPr>
                <a:latin typeface="Helvetica" charset="0"/>
                <a:ea typeface="Helvetica" charset="0"/>
                <a:cs typeface="Helvetica" charset="0"/>
              </a:defRPr>
            </a:lvl3pPr>
            <a:lvl4pPr>
              <a:defRPr>
                <a:latin typeface="Helvetica" charset="0"/>
                <a:ea typeface="Helvetica" charset="0"/>
                <a:cs typeface="Helvetica" charset="0"/>
              </a:defRPr>
            </a:lvl4pPr>
            <a:lvl5pPr>
              <a:defRPr>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11043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5721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6" name="Footer Placeholder 5"/>
          <p:cNvSpPr>
            <a:spLocks noGrp="1"/>
          </p:cNvSpPr>
          <p:nvPr>
            <p:ph type="ftr" sz="quarter" idx="11"/>
          </p:nvPr>
        </p:nvSpPr>
        <p:spPr/>
        <p:txBody>
          <a:bodyPr/>
          <a:lstStyle/>
          <a:p>
            <a:endParaRPr lang="en-GB" dirty="0">
              <a:latin typeface="Arial"/>
            </a:endParaRPr>
          </a:p>
        </p:txBody>
      </p:sp>
      <p:sp>
        <p:nvSpPr>
          <p:cNvPr id="7" name="Slide Number Placeholder 6"/>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212692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8" name="Footer Placeholder 7"/>
          <p:cNvSpPr>
            <a:spLocks noGrp="1"/>
          </p:cNvSpPr>
          <p:nvPr>
            <p:ph type="ftr" sz="quarter" idx="11"/>
          </p:nvPr>
        </p:nvSpPr>
        <p:spPr/>
        <p:txBody>
          <a:bodyPr/>
          <a:lstStyle/>
          <a:p>
            <a:endParaRPr lang="en-GB" dirty="0">
              <a:latin typeface="Arial"/>
            </a:endParaRPr>
          </a:p>
        </p:txBody>
      </p:sp>
      <p:sp>
        <p:nvSpPr>
          <p:cNvPr id="9" name="Slide Number Placeholder 8"/>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6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4" name="Footer Placeholder 3"/>
          <p:cNvSpPr>
            <a:spLocks noGrp="1"/>
          </p:cNvSpPr>
          <p:nvPr>
            <p:ph type="ftr" sz="quarter" idx="11"/>
          </p:nvPr>
        </p:nvSpPr>
        <p:spPr/>
        <p:txBody>
          <a:bodyPr/>
          <a:lstStyle/>
          <a:p>
            <a:endParaRPr lang="en-GB" dirty="0">
              <a:latin typeface="Arial"/>
            </a:endParaRPr>
          </a:p>
        </p:txBody>
      </p:sp>
      <p:sp>
        <p:nvSpPr>
          <p:cNvPr id="5" name="Slide Number Placeholder 4"/>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159861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3" name="Footer Placeholder 2"/>
          <p:cNvSpPr>
            <a:spLocks noGrp="1"/>
          </p:cNvSpPr>
          <p:nvPr>
            <p:ph type="ftr" sz="quarter" idx="11"/>
          </p:nvPr>
        </p:nvSpPr>
        <p:spPr/>
        <p:txBody>
          <a:bodyPr/>
          <a:lstStyle/>
          <a:p>
            <a:endParaRPr lang="en-GB" dirty="0">
              <a:latin typeface="Arial"/>
            </a:endParaRPr>
          </a:p>
        </p:txBody>
      </p:sp>
      <p:sp>
        <p:nvSpPr>
          <p:cNvPr id="4" name="Slide Number Placeholder 3"/>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77885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6" name="Footer Placeholder 5"/>
          <p:cNvSpPr>
            <a:spLocks noGrp="1"/>
          </p:cNvSpPr>
          <p:nvPr>
            <p:ph type="ftr" sz="quarter" idx="11"/>
          </p:nvPr>
        </p:nvSpPr>
        <p:spPr/>
        <p:txBody>
          <a:bodyPr/>
          <a:lstStyle/>
          <a:p>
            <a:endParaRPr lang="en-GB" dirty="0">
              <a:latin typeface="Arial"/>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latin typeface="Arial"/>
              </a:rPr>
              <a:pPr/>
              <a:t>‹#›</a:t>
            </a:fld>
            <a:endParaRPr lang="en-US" dirty="0">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47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DDA25-F5B9-174B-A670-26A3DEB1C57C}" type="datetimeFigureOut">
              <a:rPr lang="en-US" smtClean="0">
                <a:latin typeface="Arial"/>
              </a:rPr>
              <a:pPr/>
              <a:t>3/31/19</a:t>
            </a:fld>
            <a:endParaRPr lang="en-GB" dirty="0">
              <a:latin typeface="Arial"/>
            </a:endParaRPr>
          </a:p>
        </p:txBody>
      </p:sp>
      <p:sp>
        <p:nvSpPr>
          <p:cNvPr id="6" name="Footer Placeholder 5"/>
          <p:cNvSpPr>
            <a:spLocks noGrp="1"/>
          </p:cNvSpPr>
          <p:nvPr>
            <p:ph type="ftr" sz="quarter" idx="11"/>
          </p:nvPr>
        </p:nvSpPr>
        <p:spPr/>
        <p:txBody>
          <a:bodyPr/>
          <a:lstStyle/>
          <a:p>
            <a:endParaRPr lang="en-GB" dirty="0">
              <a:latin typeface="Arial"/>
            </a:endParaRPr>
          </a:p>
        </p:txBody>
      </p:sp>
      <p:sp>
        <p:nvSpPr>
          <p:cNvPr id="7" name="Slide Number Placeholder 6"/>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117372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C3DDA25-F5B9-174B-A670-26A3DEB1C57C}" type="datetimeFigureOut">
              <a:rPr lang="en-US" smtClean="0">
                <a:latin typeface="Arial"/>
              </a:rPr>
              <a:pPr/>
              <a:t>3/31/19</a:t>
            </a:fld>
            <a:endParaRPr lang="en-GB" dirty="0">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66098276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spcBef>
          <a:spcPct val="0"/>
        </a:spcBef>
        <a:buNone/>
        <a:defRPr sz="4000" kern="1200" spc="-100" baseline="0">
          <a:solidFill>
            <a:schemeClr val="tx2"/>
          </a:solidFill>
          <a:latin typeface="Gill Sans"/>
          <a:ea typeface="+mj-ea"/>
          <a:cs typeface="Gill San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Neue"/>
          <a:ea typeface="+mn-ea"/>
          <a:cs typeface="Helvetica Neue"/>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Neue"/>
          <a:ea typeface="+mn-ea"/>
          <a:cs typeface="Helvetica Neue"/>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Neue"/>
          <a:ea typeface="+mn-ea"/>
          <a:cs typeface="Helvetica Neue"/>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Neue"/>
          <a:ea typeface="+mn-ea"/>
          <a:cs typeface="Helvetica Neue"/>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Neue"/>
          <a:ea typeface="+mn-ea"/>
          <a:cs typeface="Helvetica Neue"/>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vid.lillis@ucd.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E" sz="4000" dirty="0"/>
              <a:t>Lecture 7:</a:t>
            </a:r>
            <a:br>
              <a:rPr lang="en-IE" sz="4000" dirty="0"/>
            </a:br>
            <a:r>
              <a:rPr lang="en-IE" dirty="0"/>
              <a:t>Database Design</a:t>
            </a:r>
            <a:endParaRPr lang="en-GB" dirty="0"/>
          </a:p>
        </p:txBody>
      </p:sp>
      <p:sp>
        <p:nvSpPr>
          <p:cNvPr id="5" name="Subtitle 4"/>
          <p:cNvSpPr>
            <a:spLocks noGrp="1"/>
          </p:cNvSpPr>
          <p:nvPr>
            <p:ph type="subTitle" idx="1"/>
          </p:nvPr>
        </p:nvSpPr>
        <p:spPr>
          <a:xfrm>
            <a:off x="685799" y="3505200"/>
            <a:ext cx="8085221" cy="1752600"/>
          </a:xfrm>
        </p:spPr>
        <p:txBody>
          <a:bodyPr>
            <a:normAutofit fontScale="85000" lnSpcReduction="10000"/>
          </a:bodyPr>
          <a:lstStyle/>
          <a:p>
            <a:r>
              <a:rPr lang="en-IE" sz="3200" dirty="0">
                <a:solidFill>
                  <a:schemeClr val="bg1">
                    <a:lumMod val="50000"/>
                  </a:schemeClr>
                </a:solidFill>
              </a:rPr>
              <a:t>COMP2013J: Databases and Information Systems</a:t>
            </a:r>
          </a:p>
          <a:p>
            <a:r>
              <a:rPr lang="en-IE" dirty="0" err="1">
                <a:solidFill>
                  <a:schemeClr val="tx1"/>
                </a:solidFill>
              </a:rPr>
              <a:t>Dr.</a:t>
            </a:r>
            <a:r>
              <a:rPr lang="en-IE" dirty="0">
                <a:solidFill>
                  <a:schemeClr val="tx1"/>
                </a:solidFill>
              </a:rPr>
              <a:t> David Lillis (</a:t>
            </a:r>
            <a:r>
              <a:rPr lang="en-IE" dirty="0">
                <a:solidFill>
                  <a:schemeClr val="tx1"/>
                </a:solidFill>
                <a:hlinkClick r:id="rId2"/>
              </a:rPr>
              <a:t>david.lillis@ucd.ie</a:t>
            </a:r>
            <a:r>
              <a:rPr lang="en-IE" dirty="0">
                <a:solidFill>
                  <a:schemeClr val="tx1"/>
                </a:solidFill>
              </a:rPr>
              <a:t>)</a:t>
            </a:r>
          </a:p>
          <a:p>
            <a:r>
              <a:rPr lang="en-IE" dirty="0"/>
              <a:t>UCD School of Computer Science</a:t>
            </a:r>
          </a:p>
          <a:p>
            <a:r>
              <a:rPr lang="en-IE" dirty="0"/>
              <a:t>Beijing-Dublin International College</a:t>
            </a:r>
          </a:p>
        </p:txBody>
      </p:sp>
    </p:spTree>
    <p:extLst>
      <p:ext uri="{BB962C8B-B14F-4D97-AF65-F5344CB8AC3E}">
        <p14:creationId xmlns:p14="http://schemas.microsoft.com/office/powerpoint/2010/main" val="538753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systems and databases </a:t>
            </a:r>
            <a:endParaRPr lang="en-GB" dirty="0"/>
          </a:p>
        </p:txBody>
      </p:sp>
      <p:sp>
        <p:nvSpPr>
          <p:cNvPr id="3" name="Content Placeholder 2"/>
          <p:cNvSpPr>
            <a:spLocks noGrp="1"/>
          </p:cNvSpPr>
          <p:nvPr>
            <p:ph idx="1"/>
          </p:nvPr>
        </p:nvSpPr>
        <p:spPr/>
        <p:txBody>
          <a:bodyPr>
            <a:normAutofit/>
          </a:bodyPr>
          <a:lstStyle/>
          <a:p>
            <a:r>
              <a:rPr lang="en-US" dirty="0"/>
              <a:t>The database constitutes </a:t>
            </a:r>
            <a:r>
              <a:rPr lang="en-US" b="1" dirty="0"/>
              <a:t>only one </a:t>
            </a:r>
            <a:r>
              <a:rPr lang="en-US" dirty="0"/>
              <a:t>of the components of an information system, which also includes </a:t>
            </a:r>
            <a:r>
              <a:rPr lang="en-US" b="1" dirty="0"/>
              <a:t>application programs</a:t>
            </a:r>
            <a:r>
              <a:rPr lang="en-US" dirty="0"/>
              <a:t>, </a:t>
            </a:r>
            <a:r>
              <a:rPr lang="en-US" b="1" dirty="0"/>
              <a:t>user interfaces </a:t>
            </a:r>
            <a:r>
              <a:rPr lang="en-US" dirty="0"/>
              <a:t>and other </a:t>
            </a:r>
            <a:r>
              <a:rPr lang="en-US" b="1" dirty="0"/>
              <a:t>service programs</a:t>
            </a:r>
            <a:r>
              <a:rPr lang="en-US" dirty="0"/>
              <a:t>. </a:t>
            </a:r>
          </a:p>
          <a:p>
            <a:endParaRPr lang="en-US" dirty="0"/>
          </a:p>
          <a:p>
            <a:r>
              <a:rPr lang="en-US" dirty="0"/>
              <a:t>However, the </a:t>
            </a:r>
            <a:r>
              <a:rPr lang="en-US" b="1" dirty="0"/>
              <a:t>central role </a:t>
            </a:r>
            <a:r>
              <a:rPr lang="en-US" dirty="0"/>
              <a:t>that the data itself plays in an information system justifies an independent study of database design. </a:t>
            </a:r>
          </a:p>
          <a:p>
            <a:endParaRPr lang="en-US" dirty="0"/>
          </a:p>
          <a:p>
            <a:r>
              <a:rPr lang="en-US" dirty="0"/>
              <a:t>For this reason, we deal with only those aspects of information system development that are closely related to databases, focusing on </a:t>
            </a:r>
            <a:r>
              <a:rPr lang="en-US" b="1" dirty="0"/>
              <a:t>data design</a:t>
            </a:r>
            <a:r>
              <a:rPr lang="en-US" dirty="0"/>
              <a:t> and on the related activities of </a:t>
            </a:r>
            <a:r>
              <a:rPr lang="en-US" b="1" dirty="0"/>
              <a:t>requirements collection and analysis</a:t>
            </a:r>
            <a:r>
              <a:rPr lang="en-US" dirty="0"/>
              <a:t>. </a:t>
            </a:r>
          </a:p>
          <a:p>
            <a:endParaRPr lang="en-GB" dirty="0"/>
          </a:p>
        </p:txBody>
      </p:sp>
    </p:spTree>
    <p:extLst>
      <p:ext uri="{BB962C8B-B14F-4D97-AF65-F5344CB8AC3E}">
        <p14:creationId xmlns:p14="http://schemas.microsoft.com/office/powerpoint/2010/main" val="236905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database design methodology</a:t>
            </a:r>
            <a:endParaRPr lang="en-GB" dirty="0"/>
          </a:p>
        </p:txBody>
      </p:sp>
      <p:sp>
        <p:nvSpPr>
          <p:cNvPr id="3" name="Content Placeholder 2"/>
          <p:cNvSpPr>
            <a:spLocks noGrp="1"/>
          </p:cNvSpPr>
          <p:nvPr>
            <p:ph idx="1"/>
          </p:nvPr>
        </p:nvSpPr>
        <p:spPr/>
        <p:txBody>
          <a:bodyPr/>
          <a:lstStyle/>
          <a:p>
            <a:endParaRPr lang="en-US" dirty="0"/>
          </a:p>
          <a:p>
            <a:r>
              <a:rPr lang="en-US" dirty="0"/>
              <a:t>The most common database design methodology is based on a simple but highly efficient engineering principle: separate the decisions relating to ‘</a:t>
            </a:r>
            <a:r>
              <a:rPr lang="en-US" b="1" dirty="0"/>
              <a:t>what</a:t>
            </a:r>
            <a:r>
              <a:rPr lang="en-US" dirty="0"/>
              <a:t>’ to represent in the database, from those relating to ‘</a:t>
            </a:r>
            <a:r>
              <a:rPr lang="en-US" b="1" dirty="0"/>
              <a:t>how</a:t>
            </a:r>
            <a:r>
              <a:rPr lang="en-US" dirty="0"/>
              <a:t>’ to do it. </a:t>
            </a:r>
          </a:p>
          <a:p>
            <a:endParaRPr lang="en-US" dirty="0"/>
          </a:p>
          <a:p>
            <a:r>
              <a:rPr lang="en-US" dirty="0"/>
              <a:t>This methodology is divided into three phases to be followed consecutively. </a:t>
            </a:r>
          </a:p>
          <a:p>
            <a:endParaRPr lang="en-GB" dirty="0"/>
          </a:p>
        </p:txBody>
      </p:sp>
    </p:spTree>
    <p:extLst>
      <p:ext uri="{BB962C8B-B14F-4D97-AF65-F5344CB8AC3E}">
        <p14:creationId xmlns:p14="http://schemas.microsoft.com/office/powerpoint/2010/main" val="30026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The Phases of Database Design</a:t>
            </a:r>
            <a:endParaRPr lang="en-GB" dirty="0">
              <a:latin typeface="Helvetica" charset="0"/>
              <a:ea typeface="Helvetica" charset="0"/>
              <a:cs typeface="Helvetica" charset="0"/>
            </a:endParaRPr>
          </a:p>
        </p:txBody>
      </p:sp>
      <p:sp>
        <p:nvSpPr>
          <p:cNvPr id="7" name="Content Placeholder 6"/>
          <p:cNvSpPr>
            <a:spLocks noGrp="1"/>
          </p:cNvSpPr>
          <p:nvPr>
            <p:ph sz="half" idx="2"/>
          </p:nvPr>
        </p:nvSpPr>
        <p:spPr>
          <a:xfrm>
            <a:off x="3553428" y="1673352"/>
            <a:ext cx="5133372" cy="4718304"/>
          </a:xfrm>
        </p:spPr>
        <p:txBody>
          <a:bodyPr>
            <a:normAutofit fontScale="92500" lnSpcReduction="20000"/>
          </a:bodyPr>
          <a:lstStyle/>
          <a:p>
            <a:pPr marL="0" indent="0">
              <a:buNone/>
            </a:pPr>
            <a:r>
              <a:rPr lang="en-US" b="1" dirty="0"/>
              <a:t>1. Conceptual Design</a:t>
            </a:r>
          </a:p>
          <a:p>
            <a:pPr marL="0" indent="0">
              <a:buNone/>
            </a:pPr>
            <a:r>
              <a:rPr lang="en-US" dirty="0"/>
              <a:t>The purpose of this is to represent the informal requirements of an application.</a:t>
            </a:r>
          </a:p>
          <a:p>
            <a:pPr marL="0" indent="0">
              <a:buNone/>
            </a:pPr>
            <a:endParaRPr lang="en-US" dirty="0"/>
          </a:p>
          <a:p>
            <a:pPr marL="0" indent="0">
              <a:buNone/>
            </a:pPr>
            <a:r>
              <a:rPr lang="en-US" dirty="0"/>
              <a:t>Focus on the concepts that should be modelled, NOT the way they will be stored in a database: this will come later. </a:t>
            </a:r>
          </a:p>
          <a:p>
            <a:pPr marL="0" indent="0">
              <a:buNone/>
            </a:pPr>
            <a:endParaRPr lang="en-US" dirty="0"/>
          </a:p>
          <a:p>
            <a:pPr marL="0" indent="0">
              <a:buNone/>
            </a:pPr>
            <a:r>
              <a:rPr lang="en-US" dirty="0"/>
              <a:t>Output is a </a:t>
            </a:r>
            <a:r>
              <a:rPr lang="en-US" b="1" dirty="0"/>
              <a:t>conceptual schema</a:t>
            </a:r>
            <a:r>
              <a:rPr lang="en-US" dirty="0"/>
              <a:t>, often using an </a:t>
            </a:r>
            <a:r>
              <a:rPr lang="en-US" b="1" dirty="0"/>
              <a:t>Entity-Relationship Model.</a:t>
            </a:r>
            <a:endParaRPr lang="en-US" dirty="0"/>
          </a:p>
          <a:p>
            <a:endParaRPr lang="en-IE" dirty="0"/>
          </a:p>
        </p:txBody>
      </p:sp>
      <p:sp>
        <p:nvSpPr>
          <p:cNvPr id="4" name="Rounded Rectangle 3"/>
          <p:cNvSpPr/>
          <p:nvPr/>
        </p:nvSpPr>
        <p:spPr>
          <a:xfrm>
            <a:off x="457200" y="1524000"/>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Conceptual Design</a:t>
            </a:r>
          </a:p>
        </p:txBody>
      </p:sp>
      <p:cxnSp>
        <p:nvCxnSpPr>
          <p:cNvPr id="8" name="Straight Arrow Connector 7"/>
          <p:cNvCxnSpPr>
            <a:stCxn id="4" idx="2"/>
          </p:cNvCxnSpPr>
          <p:nvPr/>
        </p:nvCxnSpPr>
        <p:spPr>
          <a:xfrm>
            <a:off x="1780639" y="2367077"/>
            <a:ext cx="0" cy="846070"/>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892" y="2555926"/>
            <a:ext cx="2263398" cy="369332"/>
          </a:xfrm>
          <a:prstGeom prst="rect">
            <a:avLst/>
          </a:prstGeom>
          <a:noFill/>
        </p:spPr>
        <p:txBody>
          <a:bodyPr wrap="none" rtlCol="0">
            <a:spAutoFit/>
          </a:bodyPr>
          <a:lstStyle/>
          <a:p>
            <a:r>
              <a:rPr lang="en-GB" dirty="0"/>
              <a:t>Conceptual Schema</a:t>
            </a:r>
          </a:p>
        </p:txBody>
      </p:sp>
    </p:spTree>
    <p:extLst>
      <p:ext uri="{BB962C8B-B14F-4D97-AF65-F5344CB8AC3E}">
        <p14:creationId xmlns:p14="http://schemas.microsoft.com/office/powerpoint/2010/main" val="12192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The Phases of Database Design</a:t>
            </a:r>
            <a:endParaRPr lang="en-GB" dirty="0">
              <a:latin typeface="Helvetica" charset="0"/>
              <a:ea typeface="Helvetica" charset="0"/>
              <a:cs typeface="Helvetica" charset="0"/>
            </a:endParaRPr>
          </a:p>
        </p:txBody>
      </p:sp>
      <p:sp>
        <p:nvSpPr>
          <p:cNvPr id="9" name="Content Placeholder 8"/>
          <p:cNvSpPr>
            <a:spLocks noGrp="1"/>
          </p:cNvSpPr>
          <p:nvPr>
            <p:ph sz="half" idx="2"/>
          </p:nvPr>
        </p:nvSpPr>
        <p:spPr>
          <a:xfrm>
            <a:off x="3607732" y="1673352"/>
            <a:ext cx="5079068" cy="4718304"/>
          </a:xfrm>
        </p:spPr>
        <p:txBody>
          <a:bodyPr>
            <a:normAutofit lnSpcReduction="10000"/>
          </a:bodyPr>
          <a:lstStyle/>
          <a:p>
            <a:pPr marL="0" indent="0">
              <a:buNone/>
            </a:pPr>
            <a:r>
              <a:rPr lang="en-US" b="1" dirty="0"/>
              <a:t>2. Logical Design</a:t>
            </a:r>
          </a:p>
          <a:p>
            <a:pPr marL="0" indent="0">
              <a:buNone/>
            </a:pPr>
            <a:r>
              <a:rPr lang="en-US" dirty="0"/>
              <a:t>This consists of the translation of the conceptual schema into the </a:t>
            </a:r>
            <a:r>
              <a:rPr lang="en-US" b="1" dirty="0"/>
              <a:t>logical schema</a:t>
            </a:r>
            <a:r>
              <a:rPr lang="en-US" dirty="0"/>
              <a:t> of the database that refers to a logical data model. </a:t>
            </a:r>
          </a:p>
          <a:p>
            <a:endParaRPr lang="en-IE" dirty="0"/>
          </a:p>
          <a:p>
            <a:pPr marL="0" indent="0">
              <a:buNone/>
            </a:pPr>
            <a:r>
              <a:rPr lang="en-IE" dirty="0"/>
              <a:t>This is the definition of the tables and attributes that will be created to store the data in our database.</a:t>
            </a:r>
          </a:p>
        </p:txBody>
      </p:sp>
      <p:sp>
        <p:nvSpPr>
          <p:cNvPr id="4" name="Rounded Rectangle 3"/>
          <p:cNvSpPr/>
          <p:nvPr/>
        </p:nvSpPr>
        <p:spPr>
          <a:xfrm>
            <a:off x="457200" y="1524000"/>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Conceptual Design</a:t>
            </a:r>
          </a:p>
        </p:txBody>
      </p:sp>
      <p:sp>
        <p:nvSpPr>
          <p:cNvPr id="5" name="Rounded Rectangle 4"/>
          <p:cNvSpPr/>
          <p:nvPr/>
        </p:nvSpPr>
        <p:spPr>
          <a:xfrm>
            <a:off x="457200" y="3213147"/>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Logical Design</a:t>
            </a:r>
          </a:p>
        </p:txBody>
      </p:sp>
      <p:cxnSp>
        <p:nvCxnSpPr>
          <p:cNvPr id="8" name="Straight Arrow Connector 7"/>
          <p:cNvCxnSpPr>
            <a:stCxn id="4" idx="2"/>
            <a:endCxn id="5" idx="0"/>
          </p:cNvCxnSpPr>
          <p:nvPr/>
        </p:nvCxnSpPr>
        <p:spPr>
          <a:xfrm>
            <a:off x="1780639" y="2367077"/>
            <a:ext cx="0" cy="846070"/>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p:cNvCxnSpPr>
          <p:nvPr/>
        </p:nvCxnSpPr>
        <p:spPr>
          <a:xfrm>
            <a:off x="1780639" y="4056224"/>
            <a:ext cx="0" cy="952788"/>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892" y="2555926"/>
            <a:ext cx="2263398" cy="369332"/>
          </a:xfrm>
          <a:prstGeom prst="rect">
            <a:avLst/>
          </a:prstGeom>
          <a:noFill/>
        </p:spPr>
        <p:txBody>
          <a:bodyPr wrap="none" rtlCol="0">
            <a:spAutoFit/>
          </a:bodyPr>
          <a:lstStyle/>
          <a:p>
            <a:r>
              <a:rPr lang="en-GB" dirty="0"/>
              <a:t>Conceptual Schema</a:t>
            </a:r>
          </a:p>
        </p:txBody>
      </p:sp>
      <p:sp>
        <p:nvSpPr>
          <p:cNvPr id="12" name="TextBox 11"/>
          <p:cNvSpPr txBox="1"/>
          <p:nvPr/>
        </p:nvSpPr>
        <p:spPr>
          <a:xfrm>
            <a:off x="931130" y="4319776"/>
            <a:ext cx="1827093" cy="369332"/>
          </a:xfrm>
          <a:prstGeom prst="rect">
            <a:avLst/>
          </a:prstGeom>
          <a:noFill/>
        </p:spPr>
        <p:txBody>
          <a:bodyPr wrap="none" rtlCol="0">
            <a:spAutoFit/>
          </a:bodyPr>
          <a:lstStyle/>
          <a:p>
            <a:r>
              <a:rPr lang="en-GB" dirty="0"/>
              <a:t>Logical Schema</a:t>
            </a:r>
          </a:p>
        </p:txBody>
      </p:sp>
    </p:spTree>
    <p:extLst>
      <p:ext uri="{BB962C8B-B14F-4D97-AF65-F5344CB8AC3E}">
        <p14:creationId xmlns:p14="http://schemas.microsoft.com/office/powerpoint/2010/main" val="6617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Phases of Database Design</a:t>
            </a:r>
            <a:endParaRPr lang="en-GB" dirty="0"/>
          </a:p>
        </p:txBody>
      </p:sp>
      <p:sp>
        <p:nvSpPr>
          <p:cNvPr id="4" name="Rounded Rectangle 3"/>
          <p:cNvSpPr/>
          <p:nvPr/>
        </p:nvSpPr>
        <p:spPr>
          <a:xfrm>
            <a:off x="457200" y="1524000"/>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Conceptual Design</a:t>
            </a:r>
          </a:p>
        </p:txBody>
      </p:sp>
      <p:sp>
        <p:nvSpPr>
          <p:cNvPr id="5" name="Rounded Rectangle 4"/>
          <p:cNvSpPr/>
          <p:nvPr/>
        </p:nvSpPr>
        <p:spPr>
          <a:xfrm>
            <a:off x="457200" y="3213147"/>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Logical Design</a:t>
            </a:r>
          </a:p>
        </p:txBody>
      </p:sp>
      <p:sp>
        <p:nvSpPr>
          <p:cNvPr id="6" name="Rounded Rectangle 5"/>
          <p:cNvSpPr/>
          <p:nvPr/>
        </p:nvSpPr>
        <p:spPr>
          <a:xfrm>
            <a:off x="457200" y="5009012"/>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Physical Design</a:t>
            </a:r>
          </a:p>
        </p:txBody>
      </p:sp>
      <p:cxnSp>
        <p:nvCxnSpPr>
          <p:cNvPr id="8" name="Straight Arrow Connector 7"/>
          <p:cNvCxnSpPr>
            <a:stCxn id="4" idx="2"/>
            <a:endCxn id="5" idx="0"/>
          </p:cNvCxnSpPr>
          <p:nvPr/>
        </p:nvCxnSpPr>
        <p:spPr>
          <a:xfrm>
            <a:off x="1780639" y="2367077"/>
            <a:ext cx="0" cy="846070"/>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6" idx="0"/>
          </p:cNvCxnSpPr>
          <p:nvPr/>
        </p:nvCxnSpPr>
        <p:spPr>
          <a:xfrm>
            <a:off x="1780639" y="4056224"/>
            <a:ext cx="0" cy="952788"/>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892" y="2555926"/>
            <a:ext cx="2263398" cy="369332"/>
          </a:xfrm>
          <a:prstGeom prst="rect">
            <a:avLst/>
          </a:prstGeom>
          <a:noFill/>
        </p:spPr>
        <p:txBody>
          <a:bodyPr wrap="none" rtlCol="0">
            <a:spAutoFit/>
          </a:bodyPr>
          <a:lstStyle/>
          <a:p>
            <a:r>
              <a:rPr lang="en-GB" dirty="0"/>
              <a:t>Conceptual Schema</a:t>
            </a:r>
          </a:p>
        </p:txBody>
      </p:sp>
      <p:sp>
        <p:nvSpPr>
          <p:cNvPr id="12" name="TextBox 11"/>
          <p:cNvSpPr txBox="1"/>
          <p:nvPr/>
        </p:nvSpPr>
        <p:spPr>
          <a:xfrm>
            <a:off x="931130" y="4319776"/>
            <a:ext cx="1827093" cy="369332"/>
          </a:xfrm>
          <a:prstGeom prst="rect">
            <a:avLst/>
          </a:prstGeom>
          <a:noFill/>
        </p:spPr>
        <p:txBody>
          <a:bodyPr wrap="none" rtlCol="0">
            <a:spAutoFit/>
          </a:bodyPr>
          <a:lstStyle/>
          <a:p>
            <a:r>
              <a:rPr lang="en-GB" dirty="0"/>
              <a:t>Logical Schema</a:t>
            </a:r>
          </a:p>
        </p:txBody>
      </p:sp>
      <p:cxnSp>
        <p:nvCxnSpPr>
          <p:cNvPr id="13" name="Straight Arrow Connector 12"/>
          <p:cNvCxnSpPr>
            <a:stCxn id="6" idx="2"/>
          </p:cNvCxnSpPr>
          <p:nvPr/>
        </p:nvCxnSpPr>
        <p:spPr>
          <a:xfrm>
            <a:off x="1780639" y="5852089"/>
            <a:ext cx="0" cy="819968"/>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03054" y="6019595"/>
            <a:ext cx="1955133" cy="369332"/>
          </a:xfrm>
          <a:prstGeom prst="rect">
            <a:avLst/>
          </a:prstGeom>
          <a:noFill/>
        </p:spPr>
        <p:txBody>
          <a:bodyPr wrap="none" rtlCol="0">
            <a:spAutoFit/>
          </a:bodyPr>
          <a:lstStyle/>
          <a:p>
            <a:r>
              <a:rPr lang="en-GB" dirty="0"/>
              <a:t>Physical Schema</a:t>
            </a:r>
          </a:p>
        </p:txBody>
      </p:sp>
      <p:sp>
        <p:nvSpPr>
          <p:cNvPr id="14" name="Content Placeholder 8"/>
          <p:cNvSpPr>
            <a:spLocks noGrp="1"/>
          </p:cNvSpPr>
          <p:nvPr>
            <p:ph sz="half" idx="4294967295"/>
          </p:nvPr>
        </p:nvSpPr>
        <p:spPr>
          <a:xfrm>
            <a:off x="3607732" y="1673352"/>
            <a:ext cx="5079068" cy="4718304"/>
          </a:xfrm>
          <a:prstGeom prst="rect">
            <a:avLst/>
          </a:prstGeom>
        </p:spPr>
        <p:txBody>
          <a:bodyPr>
            <a:normAutofit lnSpcReduction="10000"/>
          </a:bodyPr>
          <a:lstStyle/>
          <a:p>
            <a:pPr marL="0" indent="0">
              <a:buNone/>
            </a:pPr>
            <a:r>
              <a:rPr lang="en-US" sz="2800" b="1" dirty="0"/>
              <a:t>3. Physical design</a:t>
            </a:r>
          </a:p>
          <a:p>
            <a:pPr marL="0" indent="0">
              <a:buNone/>
            </a:pPr>
            <a:r>
              <a:rPr lang="en-US" sz="2800" dirty="0"/>
              <a:t>In this phase, the logical schema is completed with the details of the physical implementation (file </a:t>
            </a:r>
            <a:r>
              <a:rPr lang="en-US" sz="2800" dirty="0" err="1"/>
              <a:t>organisation</a:t>
            </a:r>
            <a:r>
              <a:rPr lang="en-US" sz="2800" dirty="0"/>
              <a:t> and indexes) on a given DBMS.</a:t>
            </a:r>
          </a:p>
          <a:p>
            <a:pPr marL="0" indent="0">
              <a:buNone/>
            </a:pPr>
            <a:endParaRPr lang="en-US" sz="2800" dirty="0"/>
          </a:p>
          <a:p>
            <a:pPr marL="0" indent="0">
              <a:buNone/>
            </a:pPr>
            <a:r>
              <a:rPr lang="en-US" sz="2800" dirty="0"/>
              <a:t>The product is called the physical schema and refers to a physical data model. </a:t>
            </a:r>
          </a:p>
          <a:p>
            <a:endParaRPr lang="en-GB" sz="2800" dirty="0"/>
          </a:p>
        </p:txBody>
      </p:sp>
    </p:spTree>
    <p:extLst>
      <p:ext uri="{BB962C8B-B14F-4D97-AF65-F5344CB8AC3E}">
        <p14:creationId xmlns:p14="http://schemas.microsoft.com/office/powerpoint/2010/main" val="355475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2362200"/>
            <a:ext cx="7951787" cy="2200275"/>
          </a:xfrm>
        </p:spPr>
        <p:txBody>
          <a:bodyPr>
            <a:normAutofit fontScale="90000"/>
          </a:bodyPr>
          <a:lstStyle/>
          <a:p>
            <a:r>
              <a:rPr lang="en-IE" dirty="0"/>
              <a:t>Conceptual Design</a:t>
            </a:r>
            <a:r>
              <a:rPr lang="en-IE"/>
              <a:t>: </a:t>
            </a:r>
            <a:br>
              <a:rPr lang="en-IE"/>
            </a:br>
            <a:r>
              <a:rPr lang="en-IE"/>
              <a:t>The Entity Relationship (E-R) Model</a:t>
            </a:r>
          </a:p>
        </p:txBody>
      </p:sp>
      <p:sp>
        <p:nvSpPr>
          <p:cNvPr id="5" name="Text Placeholder 4"/>
          <p:cNvSpPr>
            <a:spLocks noGrp="1"/>
          </p:cNvSpPr>
          <p:nvPr>
            <p:ph type="body" idx="1"/>
          </p:nvPr>
        </p:nvSpPr>
        <p:spPr/>
        <p:txBody>
          <a:bodyPr/>
          <a:lstStyle/>
          <a:p>
            <a:endParaRPr lang="en-IE"/>
          </a:p>
        </p:txBody>
      </p:sp>
    </p:spTree>
    <p:extLst>
      <p:ext uri="{BB962C8B-B14F-4D97-AF65-F5344CB8AC3E}">
        <p14:creationId xmlns:p14="http://schemas.microsoft.com/office/powerpoint/2010/main" val="88374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Relationship model</a:t>
            </a:r>
            <a:endParaRPr lang="en-GB" dirty="0"/>
          </a:p>
        </p:txBody>
      </p:sp>
      <p:sp>
        <p:nvSpPr>
          <p:cNvPr id="3" name="Content Placeholder 2"/>
          <p:cNvSpPr>
            <a:spLocks noGrp="1"/>
          </p:cNvSpPr>
          <p:nvPr>
            <p:ph idx="1"/>
          </p:nvPr>
        </p:nvSpPr>
        <p:spPr/>
        <p:txBody>
          <a:bodyPr>
            <a:normAutofit lnSpcReduction="10000"/>
          </a:bodyPr>
          <a:lstStyle/>
          <a:p>
            <a:r>
              <a:rPr lang="en-IE" dirty="0"/>
              <a:t>The Entity-Relationship (E-R) model is a </a:t>
            </a:r>
            <a:r>
              <a:rPr lang="en-IE" b="1" dirty="0"/>
              <a:t>conceptual data model</a:t>
            </a:r>
            <a:r>
              <a:rPr lang="en-IE" dirty="0"/>
              <a:t>.</a:t>
            </a:r>
          </a:p>
          <a:p>
            <a:endParaRPr lang="en-IE" dirty="0"/>
          </a:p>
          <a:p>
            <a:r>
              <a:rPr lang="en-IE" dirty="0"/>
              <a:t>It is capable of describing the data requirements of an application in a way that is </a:t>
            </a:r>
            <a:r>
              <a:rPr lang="en-IE" b="1" dirty="0"/>
              <a:t>easy to understand </a:t>
            </a:r>
            <a:r>
              <a:rPr lang="en-IE" dirty="0"/>
              <a:t>and is </a:t>
            </a:r>
            <a:r>
              <a:rPr lang="en-IE" b="1" dirty="0"/>
              <a:t>independent</a:t>
            </a:r>
            <a:r>
              <a:rPr lang="en-IE" dirty="0"/>
              <a:t> of the criteria for the management and organisation of data on a database system. </a:t>
            </a:r>
          </a:p>
          <a:p>
            <a:endParaRPr lang="en-IE" dirty="0"/>
          </a:p>
          <a:p>
            <a:r>
              <a:rPr lang="en-IE" dirty="0"/>
              <a:t>An E-R model is normally shown as a graphical representation.</a:t>
            </a:r>
          </a:p>
          <a:p>
            <a:endParaRPr lang="en-IE" dirty="0"/>
          </a:p>
          <a:p>
            <a:r>
              <a:rPr lang="en-IE" dirty="0"/>
              <a:t>(See Chapter 3 of </a:t>
            </a:r>
            <a:r>
              <a:rPr lang="en-IE" dirty="0" err="1"/>
              <a:t>Elmasri</a:t>
            </a:r>
            <a:r>
              <a:rPr lang="en-IE" dirty="0"/>
              <a:t> and </a:t>
            </a:r>
            <a:r>
              <a:rPr lang="en-IE" dirty="0" err="1"/>
              <a:t>Navathe</a:t>
            </a:r>
            <a:r>
              <a:rPr lang="en-IE" dirty="0"/>
              <a:t> Book,7</a:t>
            </a:r>
            <a:r>
              <a:rPr lang="en-IE" baseline="30000" dirty="0"/>
              <a:t>th</a:t>
            </a:r>
            <a:r>
              <a:rPr lang="en-IE" dirty="0"/>
              <a:t> Edition)</a:t>
            </a:r>
          </a:p>
          <a:p>
            <a:endParaRPr lang="en-IE" dirty="0"/>
          </a:p>
        </p:txBody>
      </p:sp>
    </p:spTree>
    <p:extLst>
      <p:ext uri="{BB962C8B-B14F-4D97-AF65-F5344CB8AC3E}">
        <p14:creationId xmlns:p14="http://schemas.microsoft.com/office/powerpoint/2010/main" val="254122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Entities</a:t>
            </a:r>
            <a:endParaRPr lang="en-GB" dirty="0"/>
          </a:p>
        </p:txBody>
      </p:sp>
      <p:sp>
        <p:nvSpPr>
          <p:cNvPr id="3" name="Content Placeholder 2"/>
          <p:cNvSpPr>
            <a:spLocks noGrp="1"/>
          </p:cNvSpPr>
          <p:nvPr>
            <p:ph idx="1"/>
          </p:nvPr>
        </p:nvSpPr>
        <p:spPr/>
        <p:txBody>
          <a:bodyPr/>
          <a:lstStyle/>
          <a:p>
            <a:r>
              <a:rPr lang="en-GB" b="1" dirty="0"/>
              <a:t>Entity: </a:t>
            </a:r>
          </a:p>
          <a:p>
            <a:endParaRPr lang="en-GB" dirty="0"/>
          </a:p>
          <a:p>
            <a:endParaRPr lang="en-GB" dirty="0"/>
          </a:p>
          <a:p>
            <a:r>
              <a:rPr lang="en-GB" dirty="0"/>
              <a:t>An “entity” is some thing that we want to store data about.</a:t>
            </a:r>
          </a:p>
          <a:p>
            <a:r>
              <a:rPr lang="en-GB" dirty="0"/>
              <a:t>It can be something that has;</a:t>
            </a:r>
          </a:p>
          <a:p>
            <a:pPr lvl="1"/>
            <a:r>
              <a:rPr lang="en-GB" b="1" dirty="0"/>
              <a:t>physical existence</a:t>
            </a:r>
            <a:r>
              <a:rPr lang="en-GB" dirty="0"/>
              <a:t> (e.g. a person, building, car, etc.) or</a:t>
            </a:r>
          </a:p>
          <a:p>
            <a:pPr lvl="1"/>
            <a:r>
              <a:rPr lang="en-GB" b="1" dirty="0"/>
              <a:t>conceptual existence</a:t>
            </a:r>
            <a:r>
              <a:rPr lang="en-GB" dirty="0"/>
              <a:t> (e.g. a university module, a job, etc.)</a:t>
            </a:r>
          </a:p>
          <a:p>
            <a:r>
              <a:rPr lang="en-GB" dirty="0"/>
              <a:t>In the E-R model we define </a:t>
            </a:r>
            <a:r>
              <a:rPr lang="en-GB" b="1" dirty="0"/>
              <a:t>types</a:t>
            </a:r>
            <a:r>
              <a:rPr lang="en-GB" dirty="0"/>
              <a:t> of entities.</a:t>
            </a:r>
          </a:p>
          <a:p>
            <a:pPr lvl="1"/>
            <a:r>
              <a:rPr lang="en-GB" dirty="0"/>
              <a:t>An “occurrence” of an entity is similar to an object that is an instance of a class.</a:t>
            </a:r>
          </a:p>
          <a:p>
            <a:endParaRPr lang="en-GB" dirty="0"/>
          </a:p>
        </p:txBody>
      </p:sp>
      <p:sp>
        <p:nvSpPr>
          <p:cNvPr id="4" name="Rectangle 3"/>
          <p:cNvSpPr/>
          <p:nvPr/>
        </p:nvSpPr>
        <p:spPr>
          <a:xfrm>
            <a:off x="2171933" y="1600200"/>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553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Attributes</a:t>
            </a:r>
            <a:endParaRPr lang="en-GB" dirty="0"/>
          </a:p>
        </p:txBody>
      </p:sp>
      <p:sp>
        <p:nvSpPr>
          <p:cNvPr id="3" name="Content Placeholder 2"/>
          <p:cNvSpPr>
            <a:spLocks noGrp="1"/>
          </p:cNvSpPr>
          <p:nvPr>
            <p:ph idx="1"/>
          </p:nvPr>
        </p:nvSpPr>
        <p:spPr>
          <a:xfrm>
            <a:off x="457200" y="1600200"/>
            <a:ext cx="8229600" cy="2867628"/>
          </a:xfrm>
        </p:spPr>
        <p:txBody>
          <a:bodyPr>
            <a:normAutofit fontScale="92500" lnSpcReduction="10000"/>
          </a:bodyPr>
          <a:lstStyle/>
          <a:p>
            <a:r>
              <a:rPr lang="en-GB" b="1" dirty="0"/>
              <a:t>Attribute:</a:t>
            </a:r>
          </a:p>
          <a:p>
            <a:endParaRPr lang="en-GB" dirty="0"/>
          </a:p>
          <a:p>
            <a:r>
              <a:rPr lang="en-GB" dirty="0"/>
              <a:t>Entities are described by their “attributes”, which are the properties that describe an entity.</a:t>
            </a:r>
          </a:p>
          <a:p>
            <a:r>
              <a:rPr lang="en-GB" dirty="0"/>
              <a:t>Each attribute has a “domain” (a set of allowed values)</a:t>
            </a:r>
          </a:p>
          <a:p>
            <a:r>
              <a:rPr lang="en-GB" dirty="0"/>
              <a:t>For example, an “employee” entity might be described by the following attributes: identity number, name, date of birth, salary, address, etc.</a:t>
            </a:r>
          </a:p>
          <a:p>
            <a:endParaRPr lang="en-GB" dirty="0"/>
          </a:p>
        </p:txBody>
      </p:sp>
      <p:grpSp>
        <p:nvGrpSpPr>
          <p:cNvPr id="6" name="Group 5"/>
          <p:cNvGrpSpPr/>
          <p:nvPr/>
        </p:nvGrpSpPr>
        <p:grpSpPr>
          <a:xfrm>
            <a:off x="2353010" y="1690997"/>
            <a:ext cx="1024598" cy="256125"/>
            <a:chOff x="2353010" y="1690997"/>
            <a:chExt cx="1024598" cy="256125"/>
          </a:xfrm>
        </p:grpSpPr>
        <p:cxnSp>
          <p:nvCxnSpPr>
            <p:cNvPr id="7" name="Straight Connector 6"/>
            <p:cNvCxnSpPr/>
            <p:nvPr/>
          </p:nvCxnSpPr>
          <p:spPr>
            <a:xfrm>
              <a:off x="2353010" y="1820904"/>
              <a:ext cx="789794" cy="0"/>
            </a:xfrm>
            <a:prstGeom prst="line">
              <a:avLst/>
            </a:prstGeom>
            <a:ln w="32766">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3142804" y="1690997"/>
              <a:ext cx="234804" cy="25612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4" name="Rectangle 13"/>
          <p:cNvSpPr/>
          <p:nvPr/>
        </p:nvSpPr>
        <p:spPr>
          <a:xfrm>
            <a:off x="2902030" y="505128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1" name="TextBox 20"/>
          <p:cNvSpPr txBox="1"/>
          <p:nvPr/>
        </p:nvSpPr>
        <p:spPr>
          <a:xfrm>
            <a:off x="2341718" y="4467828"/>
            <a:ext cx="800407" cy="369332"/>
          </a:xfrm>
          <a:prstGeom prst="rect">
            <a:avLst/>
          </a:prstGeom>
          <a:noFill/>
        </p:spPr>
        <p:txBody>
          <a:bodyPr wrap="none" rtlCol="0">
            <a:spAutoFit/>
          </a:bodyPr>
          <a:lstStyle/>
          <a:p>
            <a:r>
              <a:rPr lang="en-GB" dirty="0"/>
              <a:t>Name</a:t>
            </a:r>
          </a:p>
        </p:txBody>
      </p:sp>
      <p:sp>
        <p:nvSpPr>
          <p:cNvPr id="24" name="TextBox 23"/>
          <p:cNvSpPr txBox="1"/>
          <p:nvPr/>
        </p:nvSpPr>
        <p:spPr>
          <a:xfrm>
            <a:off x="634373" y="5199535"/>
            <a:ext cx="1467068" cy="369332"/>
          </a:xfrm>
          <a:prstGeom prst="rect">
            <a:avLst/>
          </a:prstGeom>
          <a:noFill/>
        </p:spPr>
        <p:txBody>
          <a:bodyPr wrap="none" rtlCol="0">
            <a:spAutoFit/>
          </a:bodyPr>
          <a:lstStyle/>
          <a:p>
            <a:r>
              <a:rPr lang="en-GB" dirty="0"/>
              <a:t>Date of Birth</a:t>
            </a:r>
          </a:p>
        </p:txBody>
      </p:sp>
      <p:sp>
        <p:nvSpPr>
          <p:cNvPr id="25" name="TextBox 24"/>
          <p:cNvSpPr txBox="1"/>
          <p:nvPr/>
        </p:nvSpPr>
        <p:spPr>
          <a:xfrm>
            <a:off x="1423204" y="5903016"/>
            <a:ext cx="838954" cy="369332"/>
          </a:xfrm>
          <a:prstGeom prst="rect">
            <a:avLst/>
          </a:prstGeom>
          <a:noFill/>
        </p:spPr>
        <p:txBody>
          <a:bodyPr wrap="none" rtlCol="0">
            <a:spAutoFit/>
          </a:bodyPr>
          <a:lstStyle/>
          <a:p>
            <a:r>
              <a:rPr lang="en-GB" dirty="0"/>
              <a:t>Salary</a:t>
            </a:r>
          </a:p>
        </p:txBody>
      </p:sp>
      <p:sp>
        <p:nvSpPr>
          <p:cNvPr id="32" name="TextBox 31"/>
          <p:cNvSpPr txBox="1"/>
          <p:nvPr/>
        </p:nvSpPr>
        <p:spPr>
          <a:xfrm>
            <a:off x="5169914" y="4804754"/>
            <a:ext cx="1031051" cy="369332"/>
          </a:xfrm>
          <a:prstGeom prst="rect">
            <a:avLst/>
          </a:prstGeom>
          <a:noFill/>
        </p:spPr>
        <p:txBody>
          <a:bodyPr wrap="none" rtlCol="0">
            <a:spAutoFit/>
          </a:bodyPr>
          <a:lstStyle/>
          <a:p>
            <a:r>
              <a:rPr lang="en-GB" dirty="0"/>
              <a:t>Address</a:t>
            </a:r>
          </a:p>
        </p:txBody>
      </p:sp>
      <p:sp>
        <p:nvSpPr>
          <p:cNvPr id="33" name="TextBox 32"/>
          <p:cNvSpPr txBox="1"/>
          <p:nvPr/>
        </p:nvSpPr>
        <p:spPr>
          <a:xfrm>
            <a:off x="5294306" y="5568867"/>
            <a:ext cx="1813317" cy="369332"/>
          </a:xfrm>
          <a:prstGeom prst="rect">
            <a:avLst/>
          </a:prstGeom>
          <a:noFill/>
        </p:spPr>
        <p:txBody>
          <a:bodyPr wrap="none" rtlCol="0">
            <a:spAutoFit/>
          </a:bodyPr>
          <a:lstStyle/>
          <a:p>
            <a:r>
              <a:rPr lang="en-GB"/>
              <a:t>Identity Number</a:t>
            </a:r>
            <a:endParaRPr lang="en-GB" dirty="0"/>
          </a:p>
        </p:txBody>
      </p:sp>
      <p:cxnSp>
        <p:nvCxnSpPr>
          <p:cNvPr id="35" name="Straight Connector 34"/>
          <p:cNvCxnSpPr>
            <a:endCxn id="36" idx="6"/>
          </p:cNvCxnSpPr>
          <p:nvPr/>
        </p:nvCxnSpPr>
        <p:spPr>
          <a:xfrm>
            <a:off x="4571999" y="562142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rot="10688944">
            <a:off x="5121755" y="5457804"/>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Connector 43"/>
          <p:cNvCxnSpPr>
            <a:stCxn id="14" idx="3"/>
          </p:cNvCxnSpPr>
          <p:nvPr/>
        </p:nvCxnSpPr>
        <p:spPr>
          <a:xfrm flipV="1">
            <a:off x="4577674" y="5001373"/>
            <a:ext cx="357276" cy="4394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rot="10688944">
            <a:off x="4934575" y="4640256"/>
            <a:ext cx="143808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8" name="Straight Connector 47"/>
          <p:cNvCxnSpPr/>
          <p:nvPr/>
        </p:nvCxnSpPr>
        <p:spPr>
          <a:xfrm flipH="1" flipV="1">
            <a:off x="2667066" y="500137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rot="10688944">
            <a:off x="2116915" y="433613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4" name="Straight Connector 53"/>
          <p:cNvCxnSpPr>
            <a:stCxn id="55" idx="3"/>
          </p:cNvCxnSpPr>
          <p:nvPr/>
        </p:nvCxnSpPr>
        <p:spPr>
          <a:xfrm flipV="1">
            <a:off x="2177935" y="5546151"/>
            <a:ext cx="724095" cy="2902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Oval 54"/>
          <p:cNvSpPr/>
          <p:nvPr/>
        </p:nvSpPr>
        <p:spPr>
          <a:xfrm rot="10688944">
            <a:off x="1250925" y="5749779"/>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9" name="Straight Connector 58"/>
          <p:cNvCxnSpPr>
            <a:stCxn id="14" idx="1"/>
            <a:endCxn id="60" idx="2"/>
          </p:cNvCxnSpPr>
          <p:nvPr/>
        </p:nvCxnSpPr>
        <p:spPr>
          <a:xfrm flipH="1" flipV="1">
            <a:off x="2448236" y="534217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Oval 59"/>
          <p:cNvSpPr/>
          <p:nvPr/>
        </p:nvSpPr>
        <p:spPr>
          <a:xfrm rot="10688944">
            <a:off x="308388" y="503885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339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Attributes</a:t>
            </a:r>
          </a:p>
        </p:txBody>
      </p:sp>
      <p:sp>
        <p:nvSpPr>
          <p:cNvPr id="3" name="Content Placeholder 2"/>
          <p:cNvSpPr>
            <a:spLocks noGrp="1"/>
          </p:cNvSpPr>
          <p:nvPr>
            <p:ph idx="1"/>
          </p:nvPr>
        </p:nvSpPr>
        <p:spPr/>
        <p:txBody>
          <a:bodyPr/>
          <a:lstStyle/>
          <a:p>
            <a:r>
              <a:rPr lang="en-IE" dirty="0"/>
              <a:t>A double oval indicates that an entity can have </a:t>
            </a:r>
            <a:r>
              <a:rPr lang="en-IE" b="1" dirty="0"/>
              <a:t>multiple values</a:t>
            </a:r>
            <a:r>
              <a:rPr lang="en-IE" dirty="0"/>
              <a:t> for the same attribute.</a:t>
            </a:r>
          </a:p>
          <a:p>
            <a:endParaRPr lang="en-IE" dirty="0"/>
          </a:p>
          <a:p>
            <a:endParaRPr lang="en-IE" dirty="0"/>
          </a:p>
          <a:p>
            <a:endParaRPr lang="en-IE" dirty="0"/>
          </a:p>
          <a:p>
            <a:r>
              <a:rPr lang="en-IE" dirty="0"/>
              <a:t>A dashed oval indicates that an attribute is a </a:t>
            </a:r>
            <a:r>
              <a:rPr lang="en-IE" b="1" dirty="0"/>
              <a:t>derived attribute</a:t>
            </a:r>
            <a:r>
              <a:rPr lang="en-IE" dirty="0"/>
              <a:t> (i.e. it can be calculated from the entity’s other attributes).</a:t>
            </a:r>
          </a:p>
        </p:txBody>
      </p:sp>
      <p:sp>
        <p:nvSpPr>
          <p:cNvPr id="4" name="Rectangle 3"/>
          <p:cNvSpPr/>
          <p:nvPr/>
        </p:nvSpPr>
        <p:spPr>
          <a:xfrm>
            <a:off x="4654630" y="242238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Department</a:t>
            </a:r>
          </a:p>
        </p:txBody>
      </p:sp>
      <p:sp>
        <p:nvSpPr>
          <p:cNvPr id="9" name="TextBox 8"/>
          <p:cNvSpPr txBox="1"/>
          <p:nvPr/>
        </p:nvSpPr>
        <p:spPr>
          <a:xfrm>
            <a:off x="7363957" y="2982129"/>
            <a:ext cx="1172116" cy="369332"/>
          </a:xfrm>
          <a:prstGeom prst="rect">
            <a:avLst/>
          </a:prstGeom>
          <a:noFill/>
        </p:spPr>
        <p:txBody>
          <a:bodyPr wrap="none" rtlCol="0">
            <a:spAutoFit/>
          </a:bodyPr>
          <a:lstStyle/>
          <a:p>
            <a:r>
              <a:rPr lang="en-GB"/>
              <a:t>Locations</a:t>
            </a:r>
            <a:endParaRPr lang="en-GB" dirty="0"/>
          </a:p>
        </p:txBody>
      </p:sp>
      <p:cxnSp>
        <p:nvCxnSpPr>
          <p:cNvPr id="10" name="Straight Connector 9"/>
          <p:cNvCxnSpPr/>
          <p:nvPr/>
        </p:nvCxnSpPr>
        <p:spPr>
          <a:xfrm>
            <a:off x="6324599" y="299252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rot="10688944">
            <a:off x="6874355" y="2828904"/>
            <a:ext cx="2140406" cy="675783"/>
          </a:xfrm>
          <a:prstGeom prst="ellipse">
            <a:avLst/>
          </a:prstGeom>
          <a:noFill/>
          <a:ln w="76200"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3219530" y="5233417"/>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Sale</a:t>
            </a:r>
          </a:p>
        </p:txBody>
      </p:sp>
      <p:sp>
        <p:nvSpPr>
          <p:cNvPr id="21" name="TextBox 20"/>
          <p:cNvSpPr txBox="1"/>
          <p:nvPr/>
        </p:nvSpPr>
        <p:spPr>
          <a:xfrm>
            <a:off x="5928857" y="5793164"/>
            <a:ext cx="1043876" cy="369332"/>
          </a:xfrm>
          <a:prstGeom prst="rect">
            <a:avLst/>
          </a:prstGeom>
          <a:noFill/>
        </p:spPr>
        <p:txBody>
          <a:bodyPr wrap="none" rtlCol="0">
            <a:spAutoFit/>
          </a:bodyPr>
          <a:lstStyle/>
          <a:p>
            <a:r>
              <a:rPr lang="en-GB" dirty="0"/>
              <a:t>Quantity</a:t>
            </a:r>
          </a:p>
        </p:txBody>
      </p:sp>
      <p:cxnSp>
        <p:nvCxnSpPr>
          <p:cNvPr id="22" name="Straight Connector 21"/>
          <p:cNvCxnSpPr/>
          <p:nvPr/>
        </p:nvCxnSpPr>
        <p:spPr>
          <a:xfrm>
            <a:off x="4889499" y="5803563"/>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rot="10688944">
            <a:off x="5439255" y="5639939"/>
            <a:ext cx="2140406"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TextBox 24"/>
          <p:cNvSpPr txBox="1"/>
          <p:nvPr/>
        </p:nvSpPr>
        <p:spPr>
          <a:xfrm>
            <a:off x="1219697" y="5455449"/>
            <a:ext cx="1236236" cy="369332"/>
          </a:xfrm>
          <a:prstGeom prst="rect">
            <a:avLst/>
          </a:prstGeom>
          <a:noFill/>
        </p:spPr>
        <p:txBody>
          <a:bodyPr wrap="none" rtlCol="0">
            <a:spAutoFit/>
          </a:bodyPr>
          <a:lstStyle/>
          <a:p>
            <a:r>
              <a:rPr lang="en-GB" dirty="0" err="1"/>
              <a:t>PriceEach</a:t>
            </a:r>
            <a:endParaRPr lang="en-GB" dirty="0"/>
          </a:p>
        </p:txBody>
      </p:sp>
      <p:cxnSp>
        <p:nvCxnSpPr>
          <p:cNvPr id="26" name="Straight Connector 25"/>
          <p:cNvCxnSpPr>
            <a:stCxn id="20" idx="1"/>
            <a:endCxn id="27" idx="2"/>
          </p:cNvCxnSpPr>
          <p:nvPr/>
        </p:nvCxnSpPr>
        <p:spPr>
          <a:xfrm flipH="1" flipV="1">
            <a:off x="2869943" y="5605548"/>
            <a:ext cx="349587" cy="173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0688944">
            <a:off x="730095" y="5302224"/>
            <a:ext cx="2140406"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3429422" y="6312111"/>
            <a:ext cx="1345777" cy="369332"/>
          </a:xfrm>
          <a:prstGeom prst="rect">
            <a:avLst/>
          </a:prstGeom>
          <a:noFill/>
        </p:spPr>
        <p:txBody>
          <a:bodyPr wrap="square" rtlCol="0">
            <a:spAutoFit/>
          </a:bodyPr>
          <a:lstStyle/>
          <a:p>
            <a:r>
              <a:rPr lang="en-GB"/>
              <a:t>Total Value</a:t>
            </a:r>
            <a:endParaRPr lang="en-GB" dirty="0"/>
          </a:p>
        </p:txBody>
      </p:sp>
      <p:cxnSp>
        <p:nvCxnSpPr>
          <p:cNvPr id="31" name="Straight Connector 30"/>
          <p:cNvCxnSpPr>
            <a:endCxn id="32" idx="4"/>
          </p:cNvCxnSpPr>
          <p:nvPr/>
        </p:nvCxnSpPr>
        <p:spPr>
          <a:xfrm>
            <a:off x="3828661" y="6012397"/>
            <a:ext cx="170449" cy="1466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rot="10688944">
            <a:off x="2939821" y="6158886"/>
            <a:ext cx="2140406" cy="675783"/>
          </a:xfrm>
          <a:prstGeom prst="ellipse">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64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Designing a database</a:t>
            </a:r>
          </a:p>
        </p:txBody>
      </p:sp>
      <p:sp>
        <p:nvSpPr>
          <p:cNvPr id="3" name="Content Placeholder 2"/>
          <p:cNvSpPr>
            <a:spLocks noGrp="1"/>
          </p:cNvSpPr>
          <p:nvPr>
            <p:ph idx="1"/>
          </p:nvPr>
        </p:nvSpPr>
        <p:spPr/>
        <p:txBody>
          <a:bodyPr/>
          <a:lstStyle/>
          <a:p>
            <a:r>
              <a:rPr lang="en-US" dirty="0"/>
              <a:t>Database design is just one of the many activities in the development of an </a:t>
            </a:r>
            <a:r>
              <a:rPr lang="en-US" b="1" dirty="0"/>
              <a:t>information system </a:t>
            </a:r>
            <a:r>
              <a:rPr lang="en-US" dirty="0"/>
              <a:t>within an </a:t>
            </a:r>
            <a:r>
              <a:rPr lang="en-US" dirty="0" err="1"/>
              <a:t>organisation</a:t>
            </a:r>
            <a:r>
              <a:rPr lang="en-US" dirty="0"/>
              <a:t>.</a:t>
            </a:r>
          </a:p>
          <a:p>
            <a:endParaRPr lang="en-US" dirty="0"/>
          </a:p>
          <a:p>
            <a:r>
              <a:rPr lang="en-US" dirty="0"/>
              <a:t>It should therefore be presented within the wider context of the </a:t>
            </a:r>
            <a:r>
              <a:rPr lang="en-US" b="1" dirty="0"/>
              <a:t>information system life cycle</a:t>
            </a:r>
            <a:r>
              <a:rPr lang="en-US" dirty="0"/>
              <a:t>.</a:t>
            </a:r>
          </a:p>
          <a:p>
            <a:endParaRPr lang="en-US" dirty="0"/>
          </a:p>
          <a:p>
            <a:r>
              <a:rPr lang="en-US" dirty="0"/>
              <a:t>An information system is a component of an </a:t>
            </a:r>
            <a:r>
              <a:rPr lang="en-US" dirty="0" err="1"/>
              <a:t>organisation</a:t>
            </a:r>
            <a:r>
              <a:rPr lang="en-US" dirty="0"/>
              <a:t> that </a:t>
            </a:r>
            <a:r>
              <a:rPr lang="en-US" b="1" dirty="0"/>
              <a:t>manages</a:t>
            </a:r>
            <a:r>
              <a:rPr lang="en-US" dirty="0"/>
              <a:t> (gets, processes, stores, communicates) the </a:t>
            </a:r>
            <a:r>
              <a:rPr lang="en-US" b="1" dirty="0"/>
              <a:t>information</a:t>
            </a:r>
            <a:r>
              <a:rPr lang="en-US" dirty="0"/>
              <a:t> of interest </a:t>
            </a:r>
          </a:p>
          <a:p>
            <a:pPr lvl="1"/>
            <a:r>
              <a:rPr lang="en-US" dirty="0"/>
              <a:t>usually, the information system operates in support to other components of the </a:t>
            </a:r>
            <a:r>
              <a:rPr lang="en-US" dirty="0" err="1"/>
              <a:t>organisation</a:t>
            </a:r>
            <a:r>
              <a:rPr lang="en-US" dirty="0"/>
              <a:t>.</a:t>
            </a:r>
          </a:p>
          <a:p>
            <a:endParaRPr lang="en-US" dirty="0"/>
          </a:p>
          <a:p>
            <a:endParaRPr lang="en-GB" dirty="0"/>
          </a:p>
        </p:txBody>
      </p:sp>
    </p:spTree>
    <p:extLst>
      <p:ext uri="{BB962C8B-B14F-4D97-AF65-F5344CB8AC3E}">
        <p14:creationId xmlns:p14="http://schemas.microsoft.com/office/powerpoint/2010/main" val="3824230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Attributes</a:t>
            </a:r>
          </a:p>
        </p:txBody>
      </p:sp>
      <p:sp>
        <p:nvSpPr>
          <p:cNvPr id="3" name="Content Placeholder 2"/>
          <p:cNvSpPr>
            <a:spLocks noGrp="1"/>
          </p:cNvSpPr>
          <p:nvPr>
            <p:ph idx="1"/>
          </p:nvPr>
        </p:nvSpPr>
        <p:spPr/>
        <p:txBody>
          <a:bodyPr/>
          <a:lstStyle/>
          <a:p>
            <a:r>
              <a:rPr lang="en-IE" dirty="0"/>
              <a:t>Sometimes, an attribute can be a </a:t>
            </a:r>
            <a:r>
              <a:rPr lang="en-IE" b="1" dirty="0"/>
              <a:t>composite attribute</a:t>
            </a:r>
            <a:r>
              <a:rPr lang="en-IE" dirty="0"/>
              <a:t>, made up of a number of component attributes.</a:t>
            </a:r>
            <a:endParaRPr lang="en-IE" b="1" dirty="0"/>
          </a:p>
        </p:txBody>
      </p:sp>
      <p:sp>
        <p:nvSpPr>
          <p:cNvPr id="4" name="TextBox 3"/>
          <p:cNvSpPr txBox="1"/>
          <p:nvPr/>
        </p:nvSpPr>
        <p:spPr>
          <a:xfrm>
            <a:off x="2729492" y="3339763"/>
            <a:ext cx="1031051" cy="369332"/>
          </a:xfrm>
          <a:prstGeom prst="rect">
            <a:avLst/>
          </a:prstGeom>
          <a:noFill/>
        </p:spPr>
        <p:txBody>
          <a:bodyPr wrap="none" rtlCol="0">
            <a:spAutoFit/>
          </a:bodyPr>
          <a:lstStyle/>
          <a:p>
            <a:r>
              <a:rPr lang="en-GB" dirty="0"/>
              <a:t>Address</a:t>
            </a:r>
          </a:p>
        </p:txBody>
      </p:sp>
      <p:cxnSp>
        <p:nvCxnSpPr>
          <p:cNvPr id="5" name="Straight Connector 4"/>
          <p:cNvCxnSpPr/>
          <p:nvPr/>
        </p:nvCxnSpPr>
        <p:spPr>
          <a:xfrm>
            <a:off x="2127169" y="3339763"/>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rot="10688944">
            <a:off x="2677190" y="3192540"/>
            <a:ext cx="1124742"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457200" y="2769617"/>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9" name="TextBox 8"/>
          <p:cNvSpPr txBox="1"/>
          <p:nvPr/>
        </p:nvSpPr>
        <p:spPr>
          <a:xfrm>
            <a:off x="4351509" y="2589905"/>
            <a:ext cx="1223412" cy="369332"/>
          </a:xfrm>
          <a:prstGeom prst="rect">
            <a:avLst/>
          </a:prstGeom>
          <a:noFill/>
        </p:spPr>
        <p:txBody>
          <a:bodyPr wrap="none" rtlCol="0">
            <a:spAutoFit/>
          </a:bodyPr>
          <a:lstStyle/>
          <a:p>
            <a:r>
              <a:rPr lang="en-GB" dirty="0"/>
              <a:t>Street No.</a:t>
            </a:r>
          </a:p>
        </p:txBody>
      </p:sp>
      <p:cxnSp>
        <p:nvCxnSpPr>
          <p:cNvPr id="10" name="Straight Connector 9"/>
          <p:cNvCxnSpPr>
            <a:stCxn id="6" idx="3"/>
          </p:cNvCxnSpPr>
          <p:nvPr/>
        </p:nvCxnSpPr>
        <p:spPr>
          <a:xfrm flipV="1">
            <a:off x="3629292" y="2798740"/>
            <a:ext cx="670208" cy="480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rot="10688944">
            <a:off x="4299167" y="2440243"/>
            <a:ext cx="1275696"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4563105" y="3373570"/>
            <a:ext cx="800219" cy="369332"/>
          </a:xfrm>
          <a:prstGeom prst="rect">
            <a:avLst/>
          </a:prstGeom>
          <a:noFill/>
        </p:spPr>
        <p:txBody>
          <a:bodyPr wrap="none" rtlCol="0">
            <a:spAutoFit/>
          </a:bodyPr>
          <a:lstStyle/>
          <a:p>
            <a:r>
              <a:rPr lang="en-GB" dirty="0"/>
              <a:t>Street</a:t>
            </a:r>
          </a:p>
        </p:txBody>
      </p:sp>
      <p:cxnSp>
        <p:nvCxnSpPr>
          <p:cNvPr id="18" name="Straight Connector 17"/>
          <p:cNvCxnSpPr>
            <a:stCxn id="4" idx="3"/>
          </p:cNvCxnSpPr>
          <p:nvPr/>
        </p:nvCxnSpPr>
        <p:spPr>
          <a:xfrm>
            <a:off x="3760543" y="3524429"/>
            <a:ext cx="657427" cy="749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rot="10688944">
            <a:off x="4417677" y="3243340"/>
            <a:ext cx="1124742"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4519532" y="4233834"/>
            <a:ext cx="1031051" cy="369332"/>
          </a:xfrm>
          <a:prstGeom prst="rect">
            <a:avLst/>
          </a:prstGeom>
          <a:noFill/>
        </p:spPr>
        <p:txBody>
          <a:bodyPr wrap="square" rtlCol="0">
            <a:spAutoFit/>
          </a:bodyPr>
          <a:lstStyle/>
          <a:p>
            <a:r>
              <a:rPr lang="en-GB" dirty="0"/>
              <a:t>District</a:t>
            </a:r>
          </a:p>
        </p:txBody>
      </p:sp>
      <p:cxnSp>
        <p:nvCxnSpPr>
          <p:cNvPr id="22" name="Straight Connector 21"/>
          <p:cNvCxnSpPr>
            <a:stCxn id="6" idx="1"/>
          </p:cNvCxnSpPr>
          <p:nvPr/>
        </p:nvCxnSpPr>
        <p:spPr>
          <a:xfrm>
            <a:off x="3644727" y="3756388"/>
            <a:ext cx="773243" cy="6767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rot="10688944">
            <a:off x="4417677" y="4077071"/>
            <a:ext cx="1124742"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TextBox 24"/>
          <p:cNvSpPr txBox="1"/>
          <p:nvPr/>
        </p:nvSpPr>
        <p:spPr>
          <a:xfrm>
            <a:off x="4419314" y="5264394"/>
            <a:ext cx="1031051" cy="369332"/>
          </a:xfrm>
          <a:prstGeom prst="rect">
            <a:avLst/>
          </a:prstGeom>
          <a:noFill/>
        </p:spPr>
        <p:txBody>
          <a:bodyPr wrap="square" rtlCol="0">
            <a:spAutoFit/>
          </a:bodyPr>
          <a:lstStyle/>
          <a:p>
            <a:r>
              <a:rPr lang="en-GB" dirty="0"/>
              <a:t>City</a:t>
            </a:r>
          </a:p>
        </p:txBody>
      </p:sp>
      <p:cxnSp>
        <p:nvCxnSpPr>
          <p:cNvPr id="26" name="Straight Connector 25"/>
          <p:cNvCxnSpPr/>
          <p:nvPr/>
        </p:nvCxnSpPr>
        <p:spPr>
          <a:xfrm>
            <a:off x="3492500" y="3830315"/>
            <a:ext cx="874805" cy="16429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0688944">
            <a:off x="4367012" y="5117171"/>
            <a:ext cx="1124742"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9381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Attributes: Keys</a:t>
            </a:r>
          </a:p>
        </p:txBody>
      </p:sp>
      <p:sp>
        <p:nvSpPr>
          <p:cNvPr id="3" name="Content Placeholder 2"/>
          <p:cNvSpPr>
            <a:spLocks noGrp="1"/>
          </p:cNvSpPr>
          <p:nvPr>
            <p:ph idx="1"/>
          </p:nvPr>
        </p:nvSpPr>
        <p:spPr/>
        <p:txBody>
          <a:bodyPr/>
          <a:lstStyle/>
          <a:p>
            <a:r>
              <a:rPr lang="en-IE" dirty="0"/>
              <a:t>If an attribute is the entity’s primary key (or is part of a composite primary key), then its name is underlined.</a:t>
            </a:r>
          </a:p>
        </p:txBody>
      </p:sp>
      <p:sp>
        <p:nvSpPr>
          <p:cNvPr id="4" name="Rectangle 3"/>
          <p:cNvSpPr/>
          <p:nvPr/>
        </p:nvSpPr>
        <p:spPr>
          <a:xfrm>
            <a:off x="3638630" y="3247881"/>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5" name="TextBox 4"/>
          <p:cNvSpPr txBox="1"/>
          <p:nvPr/>
        </p:nvSpPr>
        <p:spPr>
          <a:xfrm>
            <a:off x="3078318" y="2664427"/>
            <a:ext cx="800407" cy="369332"/>
          </a:xfrm>
          <a:prstGeom prst="rect">
            <a:avLst/>
          </a:prstGeom>
          <a:noFill/>
        </p:spPr>
        <p:txBody>
          <a:bodyPr wrap="none" rtlCol="0">
            <a:spAutoFit/>
          </a:bodyPr>
          <a:lstStyle/>
          <a:p>
            <a:r>
              <a:rPr lang="en-GB" dirty="0"/>
              <a:t>Name</a:t>
            </a:r>
          </a:p>
        </p:txBody>
      </p:sp>
      <p:sp>
        <p:nvSpPr>
          <p:cNvPr id="6" name="TextBox 5"/>
          <p:cNvSpPr txBox="1"/>
          <p:nvPr/>
        </p:nvSpPr>
        <p:spPr>
          <a:xfrm>
            <a:off x="1370973" y="3396134"/>
            <a:ext cx="1467068" cy="369332"/>
          </a:xfrm>
          <a:prstGeom prst="rect">
            <a:avLst/>
          </a:prstGeom>
          <a:noFill/>
        </p:spPr>
        <p:txBody>
          <a:bodyPr wrap="none" rtlCol="0">
            <a:spAutoFit/>
          </a:bodyPr>
          <a:lstStyle/>
          <a:p>
            <a:r>
              <a:rPr lang="en-GB" dirty="0"/>
              <a:t>Date of Birth</a:t>
            </a:r>
          </a:p>
        </p:txBody>
      </p:sp>
      <p:sp>
        <p:nvSpPr>
          <p:cNvPr id="7" name="TextBox 6"/>
          <p:cNvSpPr txBox="1"/>
          <p:nvPr/>
        </p:nvSpPr>
        <p:spPr>
          <a:xfrm>
            <a:off x="2159804" y="4099615"/>
            <a:ext cx="838954" cy="369332"/>
          </a:xfrm>
          <a:prstGeom prst="rect">
            <a:avLst/>
          </a:prstGeom>
          <a:noFill/>
        </p:spPr>
        <p:txBody>
          <a:bodyPr wrap="none" rtlCol="0">
            <a:spAutoFit/>
          </a:bodyPr>
          <a:lstStyle/>
          <a:p>
            <a:r>
              <a:rPr lang="en-GB" dirty="0"/>
              <a:t>Salary</a:t>
            </a:r>
          </a:p>
        </p:txBody>
      </p:sp>
      <p:sp>
        <p:nvSpPr>
          <p:cNvPr id="8" name="TextBox 7"/>
          <p:cNvSpPr txBox="1"/>
          <p:nvPr/>
        </p:nvSpPr>
        <p:spPr>
          <a:xfrm>
            <a:off x="5906514" y="3001353"/>
            <a:ext cx="1031051" cy="369332"/>
          </a:xfrm>
          <a:prstGeom prst="rect">
            <a:avLst/>
          </a:prstGeom>
          <a:noFill/>
        </p:spPr>
        <p:txBody>
          <a:bodyPr wrap="none" rtlCol="0">
            <a:spAutoFit/>
          </a:bodyPr>
          <a:lstStyle/>
          <a:p>
            <a:r>
              <a:rPr lang="en-GB" dirty="0"/>
              <a:t>Address</a:t>
            </a:r>
          </a:p>
        </p:txBody>
      </p:sp>
      <p:sp>
        <p:nvSpPr>
          <p:cNvPr id="9" name="TextBox 8"/>
          <p:cNvSpPr txBox="1"/>
          <p:nvPr/>
        </p:nvSpPr>
        <p:spPr>
          <a:xfrm>
            <a:off x="6030906" y="3765466"/>
            <a:ext cx="1813317" cy="369332"/>
          </a:xfrm>
          <a:prstGeom prst="rect">
            <a:avLst/>
          </a:prstGeom>
          <a:noFill/>
        </p:spPr>
        <p:txBody>
          <a:bodyPr wrap="none" rtlCol="0">
            <a:spAutoFit/>
          </a:bodyPr>
          <a:lstStyle/>
          <a:p>
            <a:r>
              <a:rPr lang="en-GB" u="sng" dirty="0"/>
              <a:t>Identity Number</a:t>
            </a:r>
          </a:p>
        </p:txBody>
      </p:sp>
      <p:cxnSp>
        <p:nvCxnSpPr>
          <p:cNvPr id="10" name="Straight Connector 9"/>
          <p:cNvCxnSpPr/>
          <p:nvPr/>
        </p:nvCxnSpPr>
        <p:spPr>
          <a:xfrm>
            <a:off x="5308599" y="3818027"/>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rot="10688944">
            <a:off x="5858355" y="365440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2" name="Straight Connector 11"/>
          <p:cNvCxnSpPr>
            <a:stCxn id="16" idx="3"/>
          </p:cNvCxnSpPr>
          <p:nvPr/>
        </p:nvCxnSpPr>
        <p:spPr>
          <a:xfrm flipV="1">
            <a:off x="5314274" y="3197972"/>
            <a:ext cx="357276" cy="4394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rot="10688944">
            <a:off x="5671175" y="2836855"/>
            <a:ext cx="143808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4" name="Straight Connector 13"/>
          <p:cNvCxnSpPr/>
          <p:nvPr/>
        </p:nvCxnSpPr>
        <p:spPr>
          <a:xfrm flipH="1" flipV="1">
            <a:off x="3403666" y="3197972"/>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rot="10688944">
            <a:off x="2853515" y="2532737"/>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6" name="Straight Connector 15"/>
          <p:cNvCxnSpPr/>
          <p:nvPr/>
        </p:nvCxnSpPr>
        <p:spPr>
          <a:xfrm flipV="1">
            <a:off x="2914535" y="3742750"/>
            <a:ext cx="724095" cy="2902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rot="10688944">
            <a:off x="1987525" y="3946378"/>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Connector 17"/>
          <p:cNvCxnSpPr>
            <a:stCxn id="16" idx="1"/>
          </p:cNvCxnSpPr>
          <p:nvPr/>
        </p:nvCxnSpPr>
        <p:spPr>
          <a:xfrm flipH="1" flipV="1">
            <a:off x="3184836" y="3538776"/>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rot="10688944">
            <a:off x="1044988" y="3235452"/>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3473737" y="52416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Order</a:t>
            </a:r>
          </a:p>
        </p:txBody>
      </p:sp>
      <p:sp>
        <p:nvSpPr>
          <p:cNvPr id="21" name="TextBox 20"/>
          <p:cNvSpPr txBox="1"/>
          <p:nvPr/>
        </p:nvSpPr>
        <p:spPr>
          <a:xfrm>
            <a:off x="2913425" y="4658198"/>
            <a:ext cx="671979" cy="369332"/>
          </a:xfrm>
          <a:prstGeom prst="rect">
            <a:avLst/>
          </a:prstGeom>
          <a:noFill/>
        </p:spPr>
        <p:txBody>
          <a:bodyPr wrap="none" rtlCol="0">
            <a:spAutoFit/>
          </a:bodyPr>
          <a:lstStyle/>
          <a:p>
            <a:r>
              <a:rPr lang="en-GB" dirty="0"/>
              <a:t>Date</a:t>
            </a:r>
          </a:p>
        </p:txBody>
      </p:sp>
      <p:sp>
        <p:nvSpPr>
          <p:cNvPr id="22" name="TextBox 21"/>
          <p:cNvSpPr txBox="1"/>
          <p:nvPr/>
        </p:nvSpPr>
        <p:spPr>
          <a:xfrm>
            <a:off x="2067073" y="5348821"/>
            <a:ext cx="633507" cy="369332"/>
          </a:xfrm>
          <a:prstGeom prst="rect">
            <a:avLst/>
          </a:prstGeom>
          <a:noFill/>
        </p:spPr>
        <p:txBody>
          <a:bodyPr wrap="none" rtlCol="0">
            <a:spAutoFit/>
          </a:bodyPr>
          <a:lstStyle/>
          <a:p>
            <a:r>
              <a:rPr lang="en-GB" dirty="0"/>
              <a:t>Item</a:t>
            </a:r>
          </a:p>
        </p:txBody>
      </p:sp>
      <p:sp>
        <p:nvSpPr>
          <p:cNvPr id="23" name="TextBox 22"/>
          <p:cNvSpPr txBox="1"/>
          <p:nvPr/>
        </p:nvSpPr>
        <p:spPr>
          <a:xfrm>
            <a:off x="1994911" y="6093386"/>
            <a:ext cx="1043876" cy="369332"/>
          </a:xfrm>
          <a:prstGeom prst="rect">
            <a:avLst/>
          </a:prstGeom>
          <a:noFill/>
        </p:spPr>
        <p:txBody>
          <a:bodyPr wrap="none" rtlCol="0">
            <a:spAutoFit/>
          </a:bodyPr>
          <a:lstStyle/>
          <a:p>
            <a:r>
              <a:rPr lang="en-GB" dirty="0"/>
              <a:t>Quantity</a:t>
            </a:r>
          </a:p>
        </p:txBody>
      </p:sp>
      <p:sp>
        <p:nvSpPr>
          <p:cNvPr id="24" name="TextBox 23"/>
          <p:cNvSpPr txBox="1"/>
          <p:nvPr/>
        </p:nvSpPr>
        <p:spPr>
          <a:xfrm>
            <a:off x="5741621" y="4995124"/>
            <a:ext cx="1659429" cy="369332"/>
          </a:xfrm>
          <a:prstGeom prst="rect">
            <a:avLst/>
          </a:prstGeom>
          <a:noFill/>
        </p:spPr>
        <p:txBody>
          <a:bodyPr wrap="none" rtlCol="0">
            <a:spAutoFit/>
          </a:bodyPr>
          <a:lstStyle/>
          <a:p>
            <a:r>
              <a:rPr lang="en-GB" u="sng" dirty="0"/>
              <a:t>Order Number</a:t>
            </a:r>
          </a:p>
        </p:txBody>
      </p:sp>
      <p:sp>
        <p:nvSpPr>
          <p:cNvPr id="25" name="TextBox 24"/>
          <p:cNvSpPr txBox="1"/>
          <p:nvPr/>
        </p:nvSpPr>
        <p:spPr>
          <a:xfrm>
            <a:off x="5866013" y="5759237"/>
            <a:ext cx="2069797" cy="369332"/>
          </a:xfrm>
          <a:prstGeom prst="rect">
            <a:avLst/>
          </a:prstGeom>
          <a:noFill/>
        </p:spPr>
        <p:txBody>
          <a:bodyPr wrap="none" rtlCol="0">
            <a:spAutoFit/>
          </a:bodyPr>
          <a:lstStyle/>
          <a:p>
            <a:r>
              <a:rPr lang="en-GB" u="sng" dirty="0"/>
              <a:t>Customer Number</a:t>
            </a:r>
          </a:p>
        </p:txBody>
      </p:sp>
      <p:cxnSp>
        <p:nvCxnSpPr>
          <p:cNvPr id="26" name="Straight Connector 25"/>
          <p:cNvCxnSpPr/>
          <p:nvPr/>
        </p:nvCxnSpPr>
        <p:spPr>
          <a:xfrm>
            <a:off x="5143706" y="58117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0688944">
            <a:off x="5693416" y="5645320"/>
            <a:ext cx="2317054"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8" name="Straight Connector 27"/>
          <p:cNvCxnSpPr>
            <a:stCxn id="34" idx="3"/>
          </p:cNvCxnSpPr>
          <p:nvPr/>
        </p:nvCxnSpPr>
        <p:spPr>
          <a:xfrm flipV="1">
            <a:off x="5149381" y="5191743"/>
            <a:ext cx="357276" cy="4394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rot="10688944">
            <a:off x="5506090" y="4818780"/>
            <a:ext cx="217153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 name="Straight Connector 29"/>
          <p:cNvCxnSpPr/>
          <p:nvPr/>
        </p:nvCxnSpPr>
        <p:spPr>
          <a:xfrm flipH="1" flipV="1">
            <a:off x="3238773" y="51917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2688622" y="45265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2" name="Straight Connector 31"/>
          <p:cNvCxnSpPr>
            <a:stCxn id="33" idx="3"/>
          </p:cNvCxnSpPr>
          <p:nvPr/>
        </p:nvCxnSpPr>
        <p:spPr>
          <a:xfrm flipV="1">
            <a:off x="2977411" y="5736521"/>
            <a:ext cx="496326" cy="2828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rot="10688944">
            <a:off x="1822561" y="5935836"/>
            <a:ext cx="136232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a:stCxn id="34" idx="1"/>
          </p:cNvCxnSpPr>
          <p:nvPr/>
        </p:nvCxnSpPr>
        <p:spPr>
          <a:xfrm flipH="1" flipV="1">
            <a:off x="3019943" y="55325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1844823" y="5213638"/>
            <a:ext cx="117542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444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Relationships</a:t>
            </a:r>
            <a:endParaRPr lang="en-GB" sz="3600" dirty="0"/>
          </a:p>
        </p:txBody>
      </p:sp>
      <p:sp>
        <p:nvSpPr>
          <p:cNvPr id="3" name="Content Placeholder 2"/>
          <p:cNvSpPr>
            <a:spLocks noGrp="1"/>
          </p:cNvSpPr>
          <p:nvPr>
            <p:ph idx="1"/>
          </p:nvPr>
        </p:nvSpPr>
        <p:spPr/>
        <p:txBody>
          <a:bodyPr/>
          <a:lstStyle/>
          <a:p>
            <a:r>
              <a:rPr lang="en-GB" b="1" dirty="0"/>
              <a:t>Relationship:</a:t>
            </a:r>
          </a:p>
          <a:p>
            <a:endParaRPr lang="en-GB" b="1" dirty="0"/>
          </a:p>
          <a:p>
            <a:endParaRPr lang="en-GB" b="1" dirty="0"/>
          </a:p>
          <a:p>
            <a:r>
              <a:rPr lang="en-GB" dirty="0"/>
              <a:t>A relationship is a </a:t>
            </a:r>
            <a:r>
              <a:rPr lang="en-GB" b="1" dirty="0"/>
              <a:t>meaningful association</a:t>
            </a:r>
            <a:r>
              <a:rPr lang="en-GB" dirty="0"/>
              <a:t> between two or more entity types. Some examples:</a:t>
            </a:r>
          </a:p>
          <a:p>
            <a:pPr lvl="1"/>
            <a:r>
              <a:rPr lang="en-GB" dirty="0"/>
              <a:t>An </a:t>
            </a:r>
            <a:r>
              <a:rPr lang="en-GB" b="1" dirty="0"/>
              <a:t>employee </a:t>
            </a:r>
            <a:r>
              <a:rPr lang="en-GB" dirty="0"/>
              <a:t>WORKS IN a </a:t>
            </a:r>
            <a:r>
              <a:rPr lang="en-GB" b="1" dirty="0"/>
              <a:t>department</a:t>
            </a:r>
            <a:r>
              <a:rPr lang="en-GB" dirty="0"/>
              <a:t>.</a:t>
            </a:r>
          </a:p>
          <a:p>
            <a:pPr lvl="1"/>
            <a:r>
              <a:rPr lang="en-GB" dirty="0"/>
              <a:t>A </a:t>
            </a:r>
            <a:r>
              <a:rPr lang="en-GB" b="1" dirty="0"/>
              <a:t>student </a:t>
            </a:r>
            <a:r>
              <a:rPr lang="en-GB" dirty="0"/>
              <a:t>is REGISTERED FOR</a:t>
            </a:r>
            <a:r>
              <a:rPr lang="en-GB" b="1" dirty="0"/>
              <a:t> </a:t>
            </a:r>
            <a:r>
              <a:rPr lang="en-GB" dirty="0"/>
              <a:t>a university </a:t>
            </a:r>
            <a:r>
              <a:rPr lang="en-GB" b="1" dirty="0"/>
              <a:t>module</a:t>
            </a:r>
            <a:r>
              <a:rPr lang="en-GB" dirty="0"/>
              <a:t>.</a:t>
            </a:r>
          </a:p>
          <a:p>
            <a:pPr lvl="1"/>
            <a:r>
              <a:rPr lang="en-GB" dirty="0"/>
              <a:t>A </a:t>
            </a:r>
            <a:r>
              <a:rPr lang="en-GB" b="1" dirty="0"/>
              <a:t>car</a:t>
            </a:r>
            <a:r>
              <a:rPr lang="en-GB" dirty="0"/>
              <a:t> is OWNED BY</a:t>
            </a:r>
            <a:r>
              <a:rPr lang="en-GB" b="1" dirty="0"/>
              <a:t> </a:t>
            </a:r>
            <a:r>
              <a:rPr lang="en-GB" dirty="0"/>
              <a:t>a </a:t>
            </a:r>
            <a:r>
              <a:rPr lang="en-GB" b="1" dirty="0"/>
              <a:t>person</a:t>
            </a:r>
            <a:r>
              <a:rPr lang="en-GB" dirty="0"/>
              <a:t>.</a:t>
            </a:r>
          </a:p>
          <a:p>
            <a:pPr lvl="1"/>
            <a:r>
              <a:rPr lang="en-GB" dirty="0"/>
              <a:t>A </a:t>
            </a:r>
            <a:r>
              <a:rPr lang="en-GB" b="1" dirty="0"/>
              <a:t>salesperson</a:t>
            </a:r>
            <a:r>
              <a:rPr lang="en-GB" dirty="0"/>
              <a:t> SELLS a </a:t>
            </a:r>
            <a:r>
              <a:rPr lang="en-GB" b="1" dirty="0"/>
              <a:t>product</a:t>
            </a:r>
            <a:r>
              <a:rPr lang="en-GB" dirty="0"/>
              <a:t> to a </a:t>
            </a:r>
            <a:r>
              <a:rPr lang="en-GB" b="1" dirty="0"/>
              <a:t>customer</a:t>
            </a:r>
            <a:r>
              <a:rPr lang="en-GB" dirty="0"/>
              <a:t>.</a:t>
            </a:r>
          </a:p>
          <a:p>
            <a:endParaRPr lang="en-GB" dirty="0"/>
          </a:p>
          <a:p>
            <a:endParaRPr lang="en-GB" dirty="0"/>
          </a:p>
          <a:p>
            <a:endParaRPr lang="en-GB" dirty="0"/>
          </a:p>
          <a:p>
            <a:endParaRPr lang="en-GB" dirty="0"/>
          </a:p>
          <a:p>
            <a:endParaRPr lang="en-GB" dirty="0"/>
          </a:p>
        </p:txBody>
      </p:sp>
      <p:sp>
        <p:nvSpPr>
          <p:cNvPr id="5" name="Diamond 4"/>
          <p:cNvSpPr/>
          <p:nvPr/>
        </p:nvSpPr>
        <p:spPr>
          <a:xfrm>
            <a:off x="2917157" y="1524000"/>
            <a:ext cx="1462186" cy="1035170"/>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AutoShape 4"/>
          <p:cNvSpPr>
            <a:spLocks noChangeArrowheads="1"/>
          </p:cNvSpPr>
          <p:nvPr/>
        </p:nvSpPr>
        <p:spPr bwMode="auto">
          <a:xfrm>
            <a:off x="3648250" y="5280086"/>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works in</a:t>
            </a:r>
          </a:p>
        </p:txBody>
      </p:sp>
      <p:sp>
        <p:nvSpPr>
          <p:cNvPr id="15" name="Rectangle 6"/>
          <p:cNvSpPr>
            <a:spLocks noChangeArrowheads="1"/>
          </p:cNvSpPr>
          <p:nvPr/>
        </p:nvSpPr>
        <p:spPr bwMode="auto">
          <a:xfrm>
            <a:off x="1200325" y="53388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18" name="Rectangle 7"/>
          <p:cNvSpPr>
            <a:spLocks noChangeArrowheads="1"/>
          </p:cNvSpPr>
          <p:nvPr/>
        </p:nvSpPr>
        <p:spPr bwMode="auto">
          <a:xfrm>
            <a:off x="5816775" y="53134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Department</a:t>
            </a:r>
          </a:p>
        </p:txBody>
      </p:sp>
      <p:cxnSp>
        <p:nvCxnSpPr>
          <p:cNvPr id="19" name="AutoShape 8"/>
          <p:cNvCxnSpPr>
            <a:cxnSpLocks noChangeShapeType="1"/>
          </p:cNvCxnSpPr>
          <p:nvPr/>
        </p:nvCxnSpPr>
        <p:spPr bwMode="auto">
          <a:xfrm flipV="1">
            <a:off x="2640187" y="5603936"/>
            <a:ext cx="1008063" cy="2222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20" name="AutoShape 9"/>
          <p:cNvCxnSpPr>
            <a:cxnSpLocks noChangeShapeType="1"/>
          </p:cNvCxnSpPr>
          <p:nvPr/>
        </p:nvCxnSpPr>
        <p:spPr bwMode="auto">
          <a:xfrm flipV="1">
            <a:off x="4872212" y="5600761"/>
            <a:ext cx="944563" cy="31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828123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Relationships Examples</a:t>
            </a:r>
          </a:p>
        </p:txBody>
      </p:sp>
      <p:sp>
        <p:nvSpPr>
          <p:cNvPr id="4" name="Rectangle 3"/>
          <p:cNvSpPr/>
          <p:nvPr/>
        </p:nvSpPr>
        <p:spPr>
          <a:xfrm>
            <a:off x="933878" y="3072925"/>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5" name="Rectangle 4"/>
          <p:cNvSpPr/>
          <p:nvPr/>
        </p:nvSpPr>
        <p:spPr>
          <a:xfrm>
            <a:off x="5756290" y="4973383"/>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a:t>
            </a:r>
          </a:p>
        </p:txBody>
      </p:sp>
      <p:sp>
        <p:nvSpPr>
          <p:cNvPr id="6" name="Rectangle 5"/>
          <p:cNvSpPr/>
          <p:nvPr/>
        </p:nvSpPr>
        <p:spPr>
          <a:xfrm>
            <a:off x="933878" y="4973237"/>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Student</a:t>
            </a:r>
          </a:p>
        </p:txBody>
      </p:sp>
      <p:sp>
        <p:nvSpPr>
          <p:cNvPr id="7" name="Rectangle 6"/>
          <p:cNvSpPr/>
          <p:nvPr/>
        </p:nvSpPr>
        <p:spPr>
          <a:xfrm>
            <a:off x="5756290" y="3072925"/>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City</a:t>
            </a:r>
          </a:p>
        </p:txBody>
      </p:sp>
      <p:cxnSp>
        <p:nvCxnSpPr>
          <p:cNvPr id="10" name="Straight Connector 9"/>
          <p:cNvCxnSpPr>
            <a:stCxn id="4" idx="3"/>
            <a:endCxn id="20" idx="1"/>
          </p:cNvCxnSpPr>
          <p:nvPr/>
        </p:nvCxnSpPr>
        <p:spPr>
          <a:xfrm>
            <a:off x="2609522" y="3462448"/>
            <a:ext cx="69907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3"/>
            <a:endCxn id="7" idx="1"/>
          </p:cNvCxnSpPr>
          <p:nvPr/>
        </p:nvCxnSpPr>
        <p:spPr>
          <a:xfrm>
            <a:off x="5005586" y="3462448"/>
            <a:ext cx="75070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1"/>
            <a:endCxn id="29" idx="3"/>
          </p:cNvCxnSpPr>
          <p:nvPr/>
        </p:nvCxnSpPr>
        <p:spPr>
          <a:xfrm flipH="1">
            <a:off x="5005586" y="5362906"/>
            <a:ext cx="75070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9" idx="1"/>
            <a:endCxn id="6" idx="3"/>
          </p:cNvCxnSpPr>
          <p:nvPr/>
        </p:nvCxnSpPr>
        <p:spPr>
          <a:xfrm flipH="1" flipV="1">
            <a:off x="2609522" y="5362760"/>
            <a:ext cx="699074" cy="1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Diamond 17"/>
          <p:cNvSpPr/>
          <p:nvPr/>
        </p:nvSpPr>
        <p:spPr>
          <a:xfrm>
            <a:off x="3308596" y="1920944"/>
            <a:ext cx="1696990"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Works in</a:t>
            </a:r>
          </a:p>
        </p:txBody>
      </p:sp>
      <p:sp>
        <p:nvSpPr>
          <p:cNvPr id="20" name="Diamond 19"/>
          <p:cNvSpPr/>
          <p:nvPr/>
        </p:nvSpPr>
        <p:spPr>
          <a:xfrm>
            <a:off x="3308596" y="2981007"/>
            <a:ext cx="1696990"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Lives in</a:t>
            </a:r>
          </a:p>
        </p:txBody>
      </p:sp>
      <p:cxnSp>
        <p:nvCxnSpPr>
          <p:cNvPr id="26" name="Elbow Connector 25"/>
          <p:cNvCxnSpPr>
            <a:stCxn id="7" idx="0"/>
            <a:endCxn id="18" idx="3"/>
          </p:cNvCxnSpPr>
          <p:nvPr/>
        </p:nvCxnSpPr>
        <p:spPr>
          <a:xfrm rot="16200000" flipV="1">
            <a:off x="5464579" y="1943392"/>
            <a:ext cx="670540" cy="1588526"/>
          </a:xfrm>
          <a:prstGeom prst="bentConnector2">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4" idx="0"/>
            <a:endCxn id="18" idx="1"/>
          </p:cNvCxnSpPr>
          <p:nvPr/>
        </p:nvCxnSpPr>
        <p:spPr>
          <a:xfrm rot="5400000" flipH="1" flipV="1">
            <a:off x="2204878" y="1969207"/>
            <a:ext cx="670540" cy="153689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Diamond 28"/>
          <p:cNvSpPr/>
          <p:nvPr/>
        </p:nvSpPr>
        <p:spPr>
          <a:xfrm>
            <a:off x="3308596" y="4881465"/>
            <a:ext cx="1696990"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Sits</a:t>
            </a:r>
          </a:p>
          <a:p>
            <a:pPr algn="ctr"/>
            <a:r>
              <a:rPr lang="en-GB" dirty="0">
                <a:solidFill>
                  <a:srgbClr val="000000"/>
                </a:solidFill>
              </a:rPr>
              <a:t>Exam</a:t>
            </a:r>
          </a:p>
        </p:txBody>
      </p:sp>
      <p:sp>
        <p:nvSpPr>
          <p:cNvPr id="19" name="TextBox 18"/>
          <p:cNvSpPr txBox="1"/>
          <p:nvPr/>
        </p:nvSpPr>
        <p:spPr>
          <a:xfrm>
            <a:off x="4864300" y="5774534"/>
            <a:ext cx="671979" cy="369332"/>
          </a:xfrm>
          <a:prstGeom prst="rect">
            <a:avLst/>
          </a:prstGeom>
          <a:noFill/>
        </p:spPr>
        <p:txBody>
          <a:bodyPr wrap="none" rtlCol="0">
            <a:spAutoFit/>
          </a:bodyPr>
          <a:lstStyle/>
          <a:p>
            <a:r>
              <a:rPr lang="en-IE" dirty="0"/>
              <a:t>Date</a:t>
            </a:r>
          </a:p>
        </p:txBody>
      </p:sp>
      <p:cxnSp>
        <p:nvCxnSpPr>
          <p:cNvPr id="21" name="Straight Connector 20"/>
          <p:cNvCxnSpPr/>
          <p:nvPr/>
        </p:nvCxnSpPr>
        <p:spPr>
          <a:xfrm>
            <a:off x="4291224" y="5748052"/>
            <a:ext cx="412698" cy="2400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rot="10688944">
            <a:off x="4703673" y="5634794"/>
            <a:ext cx="95274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3182598" y="6143022"/>
            <a:ext cx="963164" cy="369332"/>
          </a:xfrm>
          <a:prstGeom prst="rect">
            <a:avLst/>
          </a:prstGeom>
          <a:noFill/>
        </p:spPr>
        <p:txBody>
          <a:bodyPr wrap="square" rtlCol="0">
            <a:spAutoFit/>
          </a:bodyPr>
          <a:lstStyle/>
          <a:p>
            <a:r>
              <a:rPr lang="en-IE"/>
              <a:t>Result</a:t>
            </a:r>
            <a:endParaRPr lang="en-IE" dirty="0"/>
          </a:p>
        </p:txBody>
      </p:sp>
      <p:cxnSp>
        <p:nvCxnSpPr>
          <p:cNvPr id="24" name="Straight Connector 23"/>
          <p:cNvCxnSpPr>
            <a:endCxn id="25" idx="4"/>
          </p:cNvCxnSpPr>
          <p:nvPr/>
        </p:nvCxnSpPr>
        <p:spPr>
          <a:xfrm flipH="1">
            <a:off x="3580306" y="5619583"/>
            <a:ext cx="223880" cy="3808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rot="10688944">
            <a:off x="3021922" y="6000280"/>
            <a:ext cx="113859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TextBox 10"/>
          <p:cNvSpPr txBox="1"/>
          <p:nvPr/>
        </p:nvSpPr>
        <p:spPr>
          <a:xfrm>
            <a:off x="6188958" y="5959200"/>
            <a:ext cx="2634054"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IE"/>
              <a:t>Relationships can have attributes too!</a:t>
            </a:r>
          </a:p>
        </p:txBody>
      </p:sp>
    </p:spTree>
    <p:extLst>
      <p:ext uri="{BB962C8B-B14F-4D97-AF65-F5344CB8AC3E}">
        <p14:creationId xmlns:p14="http://schemas.microsoft.com/office/powerpoint/2010/main" val="1043620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Recursive Relationships Examples</a:t>
            </a:r>
          </a:p>
        </p:txBody>
      </p:sp>
      <p:sp>
        <p:nvSpPr>
          <p:cNvPr id="4" name="Rectangle 3"/>
          <p:cNvSpPr/>
          <p:nvPr/>
        </p:nvSpPr>
        <p:spPr>
          <a:xfrm>
            <a:off x="3263234" y="2814715"/>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18" name="Diamond 17"/>
          <p:cNvSpPr/>
          <p:nvPr/>
        </p:nvSpPr>
        <p:spPr>
          <a:xfrm>
            <a:off x="3353953" y="1524000"/>
            <a:ext cx="1696990"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Works with</a:t>
            </a:r>
          </a:p>
        </p:txBody>
      </p:sp>
      <p:cxnSp>
        <p:nvCxnSpPr>
          <p:cNvPr id="26" name="Elbow Connector 25"/>
          <p:cNvCxnSpPr>
            <a:stCxn id="4" idx="3"/>
            <a:endCxn id="18" idx="3"/>
          </p:cNvCxnSpPr>
          <p:nvPr/>
        </p:nvCxnSpPr>
        <p:spPr>
          <a:xfrm flipV="1">
            <a:off x="4938878" y="2005441"/>
            <a:ext cx="112065" cy="1198797"/>
          </a:xfrm>
          <a:prstGeom prst="bentConnector3">
            <a:avLst>
              <a:gd name="adj1" fmla="val 303989"/>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4" idx="1"/>
            <a:endCxn id="18" idx="1"/>
          </p:cNvCxnSpPr>
          <p:nvPr/>
        </p:nvCxnSpPr>
        <p:spPr>
          <a:xfrm rot="10800000" flipH="1">
            <a:off x="3263233" y="2005442"/>
            <a:ext cx="90719" cy="1198797"/>
          </a:xfrm>
          <a:prstGeom prst="bentConnector3">
            <a:avLst>
              <a:gd name="adj1" fmla="val -251987"/>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217875" y="5497281"/>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King</a:t>
            </a:r>
          </a:p>
        </p:txBody>
      </p:sp>
      <p:sp>
        <p:nvSpPr>
          <p:cNvPr id="27" name="Diamond 26"/>
          <p:cNvSpPr/>
          <p:nvPr/>
        </p:nvSpPr>
        <p:spPr>
          <a:xfrm>
            <a:off x="2802591" y="3959258"/>
            <a:ext cx="2483717" cy="1210190"/>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Succeeds</a:t>
            </a:r>
          </a:p>
        </p:txBody>
      </p:sp>
      <p:cxnSp>
        <p:nvCxnSpPr>
          <p:cNvPr id="30" name="Elbow Connector 29"/>
          <p:cNvCxnSpPr>
            <a:stCxn id="25" idx="3"/>
            <a:endCxn id="27" idx="3"/>
          </p:cNvCxnSpPr>
          <p:nvPr/>
        </p:nvCxnSpPr>
        <p:spPr>
          <a:xfrm flipV="1">
            <a:off x="4893519" y="4564353"/>
            <a:ext cx="392789" cy="1322451"/>
          </a:xfrm>
          <a:prstGeom prst="bentConnector3">
            <a:avLst>
              <a:gd name="adj1" fmla="val 158199"/>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25" idx="1"/>
            <a:endCxn id="27" idx="1"/>
          </p:cNvCxnSpPr>
          <p:nvPr/>
        </p:nvCxnSpPr>
        <p:spPr>
          <a:xfrm rot="10800000">
            <a:off x="2802591" y="4564354"/>
            <a:ext cx="415284" cy="1322451"/>
          </a:xfrm>
          <a:prstGeom prst="bentConnector3">
            <a:avLst>
              <a:gd name="adj1" fmla="val 155047"/>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326417" y="5906994"/>
            <a:ext cx="864765" cy="369332"/>
          </a:xfrm>
          <a:prstGeom prst="rect">
            <a:avLst/>
          </a:prstGeom>
          <a:noFill/>
        </p:spPr>
        <p:txBody>
          <a:bodyPr wrap="none" rtlCol="0">
            <a:spAutoFit/>
          </a:bodyPr>
          <a:lstStyle/>
          <a:p>
            <a:r>
              <a:rPr lang="en-GB" dirty="0"/>
              <a:t>Before</a:t>
            </a:r>
          </a:p>
        </p:txBody>
      </p:sp>
      <p:sp>
        <p:nvSpPr>
          <p:cNvPr id="39" name="TextBox 38"/>
          <p:cNvSpPr txBox="1"/>
          <p:nvPr/>
        </p:nvSpPr>
        <p:spPr>
          <a:xfrm>
            <a:off x="4938878" y="5908826"/>
            <a:ext cx="684966" cy="369332"/>
          </a:xfrm>
          <a:prstGeom prst="rect">
            <a:avLst/>
          </a:prstGeom>
          <a:noFill/>
        </p:spPr>
        <p:txBody>
          <a:bodyPr wrap="none" rtlCol="0">
            <a:spAutoFit/>
          </a:bodyPr>
          <a:lstStyle/>
          <a:p>
            <a:r>
              <a:rPr lang="en-GB" dirty="0"/>
              <a:t>After</a:t>
            </a:r>
          </a:p>
        </p:txBody>
      </p:sp>
    </p:spTree>
    <p:extLst>
      <p:ext uri="{BB962C8B-B14F-4D97-AF65-F5344CB8AC3E}">
        <p14:creationId xmlns:p14="http://schemas.microsoft.com/office/powerpoint/2010/main" val="162844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Relationships</a:t>
            </a:r>
          </a:p>
        </p:txBody>
      </p:sp>
      <p:sp>
        <p:nvSpPr>
          <p:cNvPr id="4" name="Rectangle 3"/>
          <p:cNvSpPr/>
          <p:nvPr/>
        </p:nvSpPr>
        <p:spPr>
          <a:xfrm>
            <a:off x="1188521" y="1822860"/>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Salesperson</a:t>
            </a:r>
          </a:p>
        </p:txBody>
      </p:sp>
      <p:sp>
        <p:nvSpPr>
          <p:cNvPr id="7" name="Rectangle 6"/>
          <p:cNvSpPr/>
          <p:nvPr/>
        </p:nvSpPr>
        <p:spPr>
          <a:xfrm>
            <a:off x="6010933" y="1822860"/>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Product</a:t>
            </a:r>
          </a:p>
        </p:txBody>
      </p:sp>
      <p:cxnSp>
        <p:nvCxnSpPr>
          <p:cNvPr id="10" name="Straight Connector 9"/>
          <p:cNvCxnSpPr>
            <a:stCxn id="4" idx="3"/>
            <a:endCxn id="20" idx="1"/>
          </p:cNvCxnSpPr>
          <p:nvPr/>
        </p:nvCxnSpPr>
        <p:spPr>
          <a:xfrm>
            <a:off x="2864165" y="2212383"/>
            <a:ext cx="47494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3"/>
            <a:endCxn id="7" idx="1"/>
          </p:cNvCxnSpPr>
          <p:nvPr/>
        </p:nvCxnSpPr>
        <p:spPr>
          <a:xfrm>
            <a:off x="5559070" y="2212383"/>
            <a:ext cx="4518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3339110" y="1730942"/>
            <a:ext cx="2219960"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Sells</a:t>
            </a:r>
          </a:p>
        </p:txBody>
      </p:sp>
      <p:sp>
        <p:nvSpPr>
          <p:cNvPr id="16" name="Rectangle 15"/>
          <p:cNvSpPr/>
          <p:nvPr/>
        </p:nvSpPr>
        <p:spPr>
          <a:xfrm>
            <a:off x="3616604" y="3522678"/>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Customer</a:t>
            </a:r>
          </a:p>
        </p:txBody>
      </p:sp>
      <p:cxnSp>
        <p:nvCxnSpPr>
          <p:cNvPr id="14" name="Straight Connector 13"/>
          <p:cNvCxnSpPr>
            <a:stCxn id="20" idx="2"/>
            <a:endCxn id="16" idx="0"/>
          </p:cNvCxnSpPr>
          <p:nvPr/>
        </p:nvCxnSpPr>
        <p:spPr>
          <a:xfrm>
            <a:off x="4449090" y="2693824"/>
            <a:ext cx="5336" cy="8288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73547" y="4780345"/>
            <a:ext cx="7913253" cy="1569660"/>
          </a:xfrm>
          <a:prstGeom prst="rect">
            <a:avLst/>
          </a:prstGeom>
          <a:noFill/>
        </p:spPr>
        <p:txBody>
          <a:bodyPr wrap="square" rtlCol="0">
            <a:spAutoFit/>
          </a:bodyPr>
          <a:lstStyle/>
          <a:p>
            <a:r>
              <a:rPr lang="en-IE" sz="2400" dirty="0">
                <a:latin typeface="Helvetica" charset="0"/>
                <a:ea typeface="Helvetica" charset="0"/>
                <a:cs typeface="Helvetica" charset="0"/>
              </a:rPr>
              <a:t>Ternary relationships (linking 3 entities) should not be left in the conceptual model.</a:t>
            </a:r>
          </a:p>
          <a:p>
            <a:r>
              <a:rPr lang="en-IE" sz="2400" dirty="0">
                <a:latin typeface="Helvetica" charset="0"/>
                <a:ea typeface="Helvetica" charset="0"/>
                <a:cs typeface="Helvetica" charset="0"/>
              </a:rPr>
              <a:t>They should be replaced with a series of binary relationships before the model is completed.</a:t>
            </a:r>
          </a:p>
        </p:txBody>
      </p:sp>
    </p:spTree>
    <p:extLst>
      <p:ext uri="{BB962C8B-B14F-4D97-AF65-F5344CB8AC3E}">
        <p14:creationId xmlns:p14="http://schemas.microsoft.com/office/powerpoint/2010/main" val="1751433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Ternary Relationships</a:t>
            </a:r>
          </a:p>
        </p:txBody>
      </p:sp>
      <p:sp>
        <p:nvSpPr>
          <p:cNvPr id="3" name="Content Placeholder 2"/>
          <p:cNvSpPr>
            <a:spLocks noGrp="1"/>
          </p:cNvSpPr>
          <p:nvPr>
            <p:ph idx="1"/>
          </p:nvPr>
        </p:nvSpPr>
        <p:spPr>
          <a:xfrm>
            <a:off x="457200" y="1600200"/>
            <a:ext cx="8229600" cy="1362919"/>
          </a:xfrm>
        </p:spPr>
        <p:txBody>
          <a:bodyPr/>
          <a:lstStyle/>
          <a:p>
            <a:r>
              <a:rPr lang="en-IE" b="1" dirty="0"/>
              <a:t>General rule:</a:t>
            </a:r>
            <a:r>
              <a:rPr lang="en-IE" dirty="0"/>
              <a:t> replace the relationship with an entity type.</a:t>
            </a:r>
          </a:p>
          <a:p>
            <a:pPr lvl="1"/>
            <a:r>
              <a:rPr lang="en-IE" dirty="0"/>
              <a:t>This entity type will have binary relationships with the other entity types that were in the original ternary relationship.</a:t>
            </a:r>
          </a:p>
        </p:txBody>
      </p:sp>
      <p:sp>
        <p:nvSpPr>
          <p:cNvPr id="4" name="Rectangle 3"/>
          <p:cNvSpPr>
            <a:spLocks noChangeArrowheads="1"/>
          </p:cNvSpPr>
          <p:nvPr/>
        </p:nvSpPr>
        <p:spPr bwMode="auto">
          <a:xfrm>
            <a:off x="1189038" y="4305622"/>
            <a:ext cx="1152525" cy="61118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Sales</a:t>
            </a:r>
          </a:p>
          <a:p>
            <a:pPr algn="ctr">
              <a:buClrTx/>
              <a:buFontTx/>
              <a:buNone/>
            </a:pPr>
            <a:r>
              <a:rPr lang="en-IE" altLang="en-US" sz="1800">
                <a:latin typeface="Tahoma" charset="0"/>
              </a:rPr>
              <a:t>Person</a:t>
            </a:r>
          </a:p>
        </p:txBody>
      </p:sp>
      <p:sp>
        <p:nvSpPr>
          <p:cNvPr id="5" name="AutoShape 4"/>
          <p:cNvSpPr>
            <a:spLocks noChangeArrowheads="1"/>
          </p:cNvSpPr>
          <p:nvPr/>
        </p:nvSpPr>
        <p:spPr bwMode="auto">
          <a:xfrm>
            <a:off x="2628900" y="4183385"/>
            <a:ext cx="936625" cy="865187"/>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400">
                <a:latin typeface="Tahoma" charset="0"/>
              </a:rPr>
              <a:t>makes</a:t>
            </a:r>
          </a:p>
        </p:txBody>
      </p:sp>
      <p:cxnSp>
        <p:nvCxnSpPr>
          <p:cNvPr id="6" name="AutoShape 5"/>
          <p:cNvCxnSpPr>
            <a:cxnSpLocks noChangeShapeType="1"/>
          </p:cNvCxnSpPr>
          <p:nvPr/>
        </p:nvCxnSpPr>
        <p:spPr bwMode="auto">
          <a:xfrm>
            <a:off x="2341563" y="4610422"/>
            <a:ext cx="287337" cy="47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7" name="Rectangle 6"/>
          <p:cNvSpPr>
            <a:spLocks noChangeArrowheads="1"/>
          </p:cNvSpPr>
          <p:nvPr/>
        </p:nvSpPr>
        <p:spPr bwMode="auto">
          <a:xfrm>
            <a:off x="6732588" y="4362772"/>
            <a:ext cx="1152525" cy="5032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Product</a:t>
            </a:r>
          </a:p>
        </p:txBody>
      </p:sp>
      <p:sp>
        <p:nvSpPr>
          <p:cNvPr id="8" name="Rectangle 7"/>
          <p:cNvSpPr>
            <a:spLocks noChangeArrowheads="1"/>
          </p:cNvSpPr>
          <p:nvPr/>
        </p:nvSpPr>
        <p:spPr bwMode="auto">
          <a:xfrm>
            <a:off x="3852863" y="5950272"/>
            <a:ext cx="1152525" cy="5032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Customer</a:t>
            </a:r>
          </a:p>
        </p:txBody>
      </p:sp>
      <p:sp>
        <p:nvSpPr>
          <p:cNvPr id="9" name="AutoShape 8"/>
          <p:cNvSpPr>
            <a:spLocks noChangeArrowheads="1"/>
          </p:cNvSpPr>
          <p:nvPr/>
        </p:nvSpPr>
        <p:spPr bwMode="auto">
          <a:xfrm>
            <a:off x="5365750" y="4188147"/>
            <a:ext cx="936625" cy="865188"/>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400">
                <a:latin typeface="Tahoma" charset="0"/>
              </a:rPr>
              <a:t>involves</a:t>
            </a:r>
          </a:p>
        </p:txBody>
      </p:sp>
      <p:sp>
        <p:nvSpPr>
          <p:cNvPr id="10" name="Rectangle 9"/>
          <p:cNvSpPr>
            <a:spLocks noChangeArrowheads="1"/>
          </p:cNvSpPr>
          <p:nvPr/>
        </p:nvSpPr>
        <p:spPr bwMode="auto">
          <a:xfrm>
            <a:off x="3852863" y="4365947"/>
            <a:ext cx="1152525" cy="5032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Sale</a:t>
            </a:r>
          </a:p>
        </p:txBody>
      </p:sp>
      <p:cxnSp>
        <p:nvCxnSpPr>
          <p:cNvPr id="11" name="AutoShape 10"/>
          <p:cNvCxnSpPr>
            <a:cxnSpLocks noChangeShapeType="1"/>
          </p:cNvCxnSpPr>
          <p:nvPr/>
        </p:nvCxnSpPr>
        <p:spPr bwMode="auto">
          <a:xfrm>
            <a:off x="3565525" y="4616772"/>
            <a:ext cx="287338" cy="158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2" name="AutoShape 11"/>
          <p:cNvCxnSpPr>
            <a:cxnSpLocks noChangeShapeType="1"/>
          </p:cNvCxnSpPr>
          <p:nvPr/>
        </p:nvCxnSpPr>
        <p:spPr bwMode="auto">
          <a:xfrm>
            <a:off x="5005388" y="4618360"/>
            <a:ext cx="360362" cy="31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3" name="AutoShape 12"/>
          <p:cNvCxnSpPr>
            <a:cxnSpLocks noChangeShapeType="1"/>
          </p:cNvCxnSpPr>
          <p:nvPr/>
        </p:nvCxnSpPr>
        <p:spPr bwMode="auto">
          <a:xfrm flipV="1">
            <a:off x="6302375" y="4613597"/>
            <a:ext cx="430213" cy="63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4" name="AutoShape 13"/>
          <p:cNvSpPr>
            <a:spLocks noChangeArrowheads="1"/>
          </p:cNvSpPr>
          <p:nvPr/>
        </p:nvSpPr>
        <p:spPr bwMode="auto">
          <a:xfrm>
            <a:off x="3997325" y="5013647"/>
            <a:ext cx="863600" cy="720725"/>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400">
                <a:latin typeface="Tahoma" charset="0"/>
              </a:rPr>
              <a:t>requests</a:t>
            </a:r>
          </a:p>
        </p:txBody>
      </p:sp>
      <p:cxnSp>
        <p:nvCxnSpPr>
          <p:cNvPr id="15" name="AutoShape 14"/>
          <p:cNvCxnSpPr>
            <a:cxnSpLocks noChangeShapeType="1"/>
          </p:cNvCxnSpPr>
          <p:nvPr/>
        </p:nvCxnSpPr>
        <p:spPr bwMode="auto">
          <a:xfrm flipV="1">
            <a:off x="4429125" y="4869185"/>
            <a:ext cx="1588" cy="144462"/>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 name="AutoShape 15"/>
          <p:cNvCxnSpPr>
            <a:cxnSpLocks noChangeShapeType="1"/>
          </p:cNvCxnSpPr>
          <p:nvPr/>
        </p:nvCxnSpPr>
        <p:spPr bwMode="auto">
          <a:xfrm>
            <a:off x="4429125" y="5734372"/>
            <a:ext cx="1588" cy="21590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24851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Optionality of Relationships</a:t>
            </a:r>
          </a:p>
        </p:txBody>
      </p:sp>
      <p:sp>
        <p:nvSpPr>
          <p:cNvPr id="3" name="Content Placeholder 2"/>
          <p:cNvSpPr>
            <a:spLocks noGrp="1"/>
          </p:cNvSpPr>
          <p:nvPr>
            <p:ph idx="1"/>
          </p:nvPr>
        </p:nvSpPr>
        <p:spPr/>
        <p:txBody>
          <a:bodyPr>
            <a:normAutofit lnSpcReduction="10000"/>
          </a:bodyPr>
          <a:lstStyle/>
          <a:p>
            <a:r>
              <a:rPr lang="en-IE" dirty="0"/>
              <a:t>A relationship can be </a:t>
            </a:r>
            <a:r>
              <a:rPr lang="en-IE" b="1" dirty="0"/>
              <a:t>optional</a:t>
            </a:r>
            <a:r>
              <a:rPr lang="en-IE" dirty="0"/>
              <a:t> or </a:t>
            </a:r>
            <a:r>
              <a:rPr lang="en-IE" b="1" dirty="0"/>
              <a:t>mandatory</a:t>
            </a:r>
            <a:r>
              <a:rPr lang="en-IE" dirty="0"/>
              <a:t>.</a:t>
            </a:r>
          </a:p>
          <a:p>
            <a:r>
              <a:rPr lang="en-IE" dirty="0"/>
              <a:t>If a relationship is mandatory:</a:t>
            </a:r>
          </a:p>
          <a:p>
            <a:pPr lvl="1"/>
            <a:r>
              <a:rPr lang="en-IE" dirty="0"/>
              <a:t>An entity at one end of the relationship must be related to another entity on the other end.</a:t>
            </a:r>
          </a:p>
          <a:p>
            <a:pPr lvl="1"/>
            <a:r>
              <a:rPr lang="en-IE" dirty="0"/>
              <a:t>Also known as </a:t>
            </a:r>
            <a:r>
              <a:rPr lang="en-IE" b="1" dirty="0"/>
              <a:t>total participation</a:t>
            </a:r>
            <a:r>
              <a:rPr lang="en-IE" dirty="0"/>
              <a:t>.</a:t>
            </a:r>
          </a:p>
          <a:p>
            <a:r>
              <a:rPr lang="en-IE" dirty="0"/>
              <a:t>If a relationship is optional:</a:t>
            </a:r>
          </a:p>
          <a:p>
            <a:pPr lvl="1"/>
            <a:r>
              <a:rPr lang="en-IE" dirty="0"/>
              <a:t>An entity on one end of the relationship may exist without being related to another entity on the other end.</a:t>
            </a:r>
          </a:p>
          <a:p>
            <a:pPr lvl="1"/>
            <a:r>
              <a:rPr lang="en-IE" dirty="0"/>
              <a:t>Also known as </a:t>
            </a:r>
            <a:r>
              <a:rPr lang="en-IE" b="1" dirty="0"/>
              <a:t>partial participation</a:t>
            </a:r>
            <a:r>
              <a:rPr lang="en-IE" dirty="0"/>
              <a:t>.</a:t>
            </a:r>
          </a:p>
          <a:p>
            <a:r>
              <a:rPr lang="en-IE" dirty="0"/>
              <a:t>This can be different for opposite ends of the same relationship. For example:	</a:t>
            </a:r>
          </a:p>
          <a:p>
            <a:pPr lvl="1"/>
            <a:r>
              <a:rPr lang="en-IE" dirty="0"/>
              <a:t>A student must be registered for a course: this is mandatory.</a:t>
            </a:r>
          </a:p>
          <a:p>
            <a:pPr lvl="1"/>
            <a:r>
              <a:rPr lang="en-IE" dirty="0"/>
              <a:t>But a course can exist before any students have enrolled: this is optional.</a:t>
            </a:r>
          </a:p>
        </p:txBody>
      </p:sp>
    </p:spTree>
    <p:extLst>
      <p:ext uri="{BB962C8B-B14F-4D97-AF65-F5344CB8AC3E}">
        <p14:creationId xmlns:p14="http://schemas.microsoft.com/office/powerpoint/2010/main" val="13118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Optionality of Relationships</a:t>
            </a:r>
          </a:p>
        </p:txBody>
      </p:sp>
      <p:sp>
        <p:nvSpPr>
          <p:cNvPr id="3" name="Content Placeholder 2"/>
          <p:cNvSpPr>
            <a:spLocks noGrp="1"/>
          </p:cNvSpPr>
          <p:nvPr>
            <p:ph idx="1"/>
          </p:nvPr>
        </p:nvSpPr>
        <p:spPr/>
        <p:txBody>
          <a:bodyPr/>
          <a:lstStyle/>
          <a:p>
            <a:r>
              <a:rPr lang="en-IE" dirty="0"/>
              <a:t>Mandatory participation in a relationship is shown with a </a:t>
            </a:r>
            <a:r>
              <a:rPr lang="en-IE" b="1" dirty="0"/>
              <a:t>double line</a:t>
            </a:r>
            <a:r>
              <a:rPr lang="en-IE" dirty="0"/>
              <a:t>.</a:t>
            </a:r>
          </a:p>
          <a:p>
            <a:r>
              <a:rPr lang="en-IE" dirty="0"/>
              <a:t>Here, every department must have an employee that manages it: </a:t>
            </a:r>
            <a:r>
              <a:rPr lang="en-IE" b="1" dirty="0"/>
              <a:t>mandatory</a:t>
            </a:r>
            <a:r>
              <a:rPr lang="en-IE" dirty="0"/>
              <a:t>.</a:t>
            </a:r>
          </a:p>
          <a:p>
            <a:r>
              <a:rPr lang="en-IE" dirty="0"/>
              <a:t>However, not every employee is required to manage a department: </a:t>
            </a:r>
            <a:r>
              <a:rPr lang="en-IE" b="1" dirty="0"/>
              <a:t>optional</a:t>
            </a:r>
            <a:r>
              <a:rPr lang="en-IE" dirty="0"/>
              <a:t>.</a:t>
            </a:r>
          </a:p>
        </p:txBody>
      </p:sp>
      <p:sp>
        <p:nvSpPr>
          <p:cNvPr id="4" name="AutoShape 4"/>
          <p:cNvSpPr>
            <a:spLocks noChangeArrowheads="1"/>
          </p:cNvSpPr>
          <p:nvPr/>
        </p:nvSpPr>
        <p:spPr bwMode="auto">
          <a:xfrm>
            <a:off x="3648250" y="5280086"/>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manages</a:t>
            </a:r>
          </a:p>
        </p:txBody>
      </p:sp>
      <p:sp>
        <p:nvSpPr>
          <p:cNvPr id="5" name="Rectangle 6"/>
          <p:cNvSpPr>
            <a:spLocks noChangeArrowheads="1"/>
          </p:cNvSpPr>
          <p:nvPr/>
        </p:nvSpPr>
        <p:spPr bwMode="auto">
          <a:xfrm>
            <a:off x="1200325" y="53388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6" name="Rectangle 7"/>
          <p:cNvSpPr>
            <a:spLocks noChangeArrowheads="1"/>
          </p:cNvSpPr>
          <p:nvPr/>
        </p:nvSpPr>
        <p:spPr bwMode="auto">
          <a:xfrm>
            <a:off x="5816775" y="53134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Department</a:t>
            </a:r>
          </a:p>
        </p:txBody>
      </p:sp>
      <p:cxnSp>
        <p:nvCxnSpPr>
          <p:cNvPr id="7" name="AutoShape 8"/>
          <p:cNvCxnSpPr>
            <a:cxnSpLocks noChangeShapeType="1"/>
          </p:cNvCxnSpPr>
          <p:nvPr/>
        </p:nvCxnSpPr>
        <p:spPr bwMode="auto">
          <a:xfrm flipV="1">
            <a:off x="2640187" y="5603936"/>
            <a:ext cx="1008063" cy="2222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8" name="AutoShape 9"/>
          <p:cNvCxnSpPr>
            <a:cxnSpLocks noChangeShapeType="1"/>
          </p:cNvCxnSpPr>
          <p:nvPr/>
        </p:nvCxnSpPr>
        <p:spPr bwMode="auto">
          <a:xfrm flipV="1">
            <a:off x="4872212" y="5600761"/>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569322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Cardinality of Relationships</a:t>
            </a:r>
            <a:endParaRPr lang="en-GB" dirty="0"/>
          </a:p>
        </p:txBody>
      </p:sp>
      <p:sp>
        <p:nvSpPr>
          <p:cNvPr id="3" name="Content Placeholder 2"/>
          <p:cNvSpPr>
            <a:spLocks noGrp="1"/>
          </p:cNvSpPr>
          <p:nvPr>
            <p:ph idx="1"/>
          </p:nvPr>
        </p:nvSpPr>
        <p:spPr/>
        <p:txBody>
          <a:bodyPr/>
          <a:lstStyle/>
          <a:p>
            <a:endParaRPr lang="en-GB" dirty="0"/>
          </a:p>
          <a:p>
            <a:r>
              <a:rPr lang="en-GB" dirty="0"/>
              <a:t>The </a:t>
            </a:r>
            <a:r>
              <a:rPr lang="en-GB" b="1" dirty="0"/>
              <a:t>cardinality</a:t>
            </a:r>
            <a:r>
              <a:rPr lang="en-GB" dirty="0"/>
              <a:t> of a relationship refers to the number of entity occurrences that are involved in the relationship.</a:t>
            </a:r>
          </a:p>
          <a:p>
            <a:r>
              <a:rPr lang="en-GB" dirty="0"/>
              <a:t>There are three main types of cardinality, in each case, we talk about the </a:t>
            </a:r>
            <a:r>
              <a:rPr lang="en-GB" b="1" dirty="0"/>
              <a:t>maximum</a:t>
            </a:r>
            <a:r>
              <a:rPr lang="en-GB" dirty="0"/>
              <a:t> number of other entities that an entity can be related to:</a:t>
            </a:r>
          </a:p>
          <a:p>
            <a:pPr lvl="1"/>
            <a:r>
              <a:rPr lang="en-GB" b="1" dirty="0"/>
              <a:t>1-to-1 (1:1):</a:t>
            </a:r>
          </a:p>
          <a:p>
            <a:pPr lvl="2"/>
            <a:r>
              <a:rPr lang="en-GB" dirty="0"/>
              <a:t>Each employee can manage one department at most.</a:t>
            </a:r>
          </a:p>
          <a:p>
            <a:pPr lvl="2"/>
            <a:r>
              <a:rPr lang="en-GB" dirty="0"/>
              <a:t>Each department can be managed by one employee at most.</a:t>
            </a:r>
          </a:p>
          <a:p>
            <a:endParaRPr lang="en-GB" dirty="0"/>
          </a:p>
          <a:p>
            <a:endParaRPr lang="en-GB" dirty="0"/>
          </a:p>
        </p:txBody>
      </p:sp>
      <p:sp>
        <p:nvSpPr>
          <p:cNvPr id="14" name="AutoShape 4"/>
          <p:cNvSpPr>
            <a:spLocks noChangeArrowheads="1"/>
          </p:cNvSpPr>
          <p:nvPr/>
        </p:nvSpPr>
        <p:spPr bwMode="auto">
          <a:xfrm>
            <a:off x="3648250" y="5280086"/>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manages</a:t>
            </a:r>
          </a:p>
        </p:txBody>
      </p:sp>
      <p:sp>
        <p:nvSpPr>
          <p:cNvPr id="15" name="Rectangle 6"/>
          <p:cNvSpPr>
            <a:spLocks noChangeArrowheads="1"/>
          </p:cNvSpPr>
          <p:nvPr/>
        </p:nvSpPr>
        <p:spPr bwMode="auto">
          <a:xfrm>
            <a:off x="1200325" y="53388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18" name="Rectangle 7"/>
          <p:cNvSpPr>
            <a:spLocks noChangeArrowheads="1"/>
          </p:cNvSpPr>
          <p:nvPr/>
        </p:nvSpPr>
        <p:spPr bwMode="auto">
          <a:xfrm>
            <a:off x="5816775" y="53134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Department</a:t>
            </a:r>
          </a:p>
        </p:txBody>
      </p:sp>
      <p:cxnSp>
        <p:nvCxnSpPr>
          <p:cNvPr id="19" name="AutoShape 8"/>
          <p:cNvCxnSpPr>
            <a:cxnSpLocks noChangeShapeType="1"/>
          </p:cNvCxnSpPr>
          <p:nvPr/>
        </p:nvCxnSpPr>
        <p:spPr bwMode="auto">
          <a:xfrm flipV="1">
            <a:off x="2640187" y="5603936"/>
            <a:ext cx="1008063" cy="2222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20" name="AutoShape 9"/>
          <p:cNvCxnSpPr>
            <a:cxnSpLocks noChangeShapeType="1"/>
          </p:cNvCxnSpPr>
          <p:nvPr/>
        </p:nvCxnSpPr>
        <p:spPr bwMode="auto">
          <a:xfrm flipV="1">
            <a:off x="4872212" y="5600761"/>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32" name="Text Box 15"/>
          <p:cNvSpPr txBox="1">
            <a:spLocks noChangeArrowheads="1"/>
          </p:cNvSpPr>
          <p:nvPr/>
        </p:nvSpPr>
        <p:spPr bwMode="auto">
          <a:xfrm>
            <a:off x="2640187" y="5262623"/>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1</a:t>
            </a:r>
          </a:p>
        </p:txBody>
      </p:sp>
      <p:sp>
        <p:nvSpPr>
          <p:cNvPr id="34" name="Text Box 15"/>
          <p:cNvSpPr txBox="1">
            <a:spLocks noChangeArrowheads="1"/>
          </p:cNvSpPr>
          <p:nvPr/>
        </p:nvSpPr>
        <p:spPr bwMode="auto">
          <a:xfrm>
            <a:off x="5571879" y="5262623"/>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1</a:t>
            </a:r>
          </a:p>
        </p:txBody>
      </p:sp>
    </p:spTree>
    <p:extLst>
      <p:ext uri="{BB962C8B-B14F-4D97-AF65-F5344CB8AC3E}">
        <p14:creationId xmlns:p14="http://schemas.microsoft.com/office/powerpoint/2010/main" val="120225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263869"/>
          </a:xfrm>
        </p:spPr>
        <p:txBody>
          <a:bodyPr>
            <a:normAutofit fontScale="90000"/>
          </a:bodyPr>
          <a:lstStyle/>
          <a:p>
            <a:r>
              <a:rPr lang="en-US" dirty="0">
                <a:latin typeface="Helvetica" charset="0"/>
                <a:ea typeface="Helvetica" charset="0"/>
                <a:cs typeface="Helvetica" charset="0"/>
              </a:rPr>
              <a:t>Components of Computer-Based Information Systems (IS) </a:t>
            </a:r>
            <a:br>
              <a:rPr lang="en-US" dirty="0">
                <a:latin typeface="Helvetica" charset="0"/>
                <a:ea typeface="Helvetica" charset="0"/>
                <a:cs typeface="Helvetica" charset="0"/>
              </a:rPr>
            </a:br>
            <a:endParaRPr lang="en-GB" dirty="0">
              <a:latin typeface="Helvetica" charset="0"/>
              <a:ea typeface="Helvetica" charset="0"/>
              <a:cs typeface="Helvetica" charset="0"/>
            </a:endParaRPr>
          </a:p>
        </p:txBody>
      </p:sp>
      <p:sp>
        <p:nvSpPr>
          <p:cNvPr id="3" name="Content Placeholder 2"/>
          <p:cNvSpPr>
            <a:spLocks noGrp="1"/>
          </p:cNvSpPr>
          <p:nvPr>
            <p:ph idx="1"/>
          </p:nvPr>
        </p:nvSpPr>
        <p:spPr/>
        <p:txBody>
          <a:bodyPr/>
          <a:lstStyle/>
          <a:p>
            <a:r>
              <a:rPr lang="en-US" dirty="0"/>
              <a:t>Database (DB)</a:t>
            </a:r>
          </a:p>
          <a:p>
            <a:endParaRPr lang="en-US" dirty="0"/>
          </a:p>
          <a:p>
            <a:r>
              <a:rPr lang="en-US" dirty="0"/>
              <a:t>Database software.</a:t>
            </a:r>
          </a:p>
          <a:p>
            <a:endParaRPr lang="en-US" dirty="0"/>
          </a:p>
          <a:p>
            <a:r>
              <a:rPr lang="en-US" dirty="0"/>
              <a:t>Application software.</a:t>
            </a:r>
            <a:br>
              <a:rPr lang="en-US" dirty="0"/>
            </a:br>
            <a:endParaRPr lang="en-US" dirty="0"/>
          </a:p>
          <a:p>
            <a:r>
              <a:rPr lang="en-US" dirty="0"/>
              <a:t>Computer hardware (e.g., storage media).</a:t>
            </a:r>
            <a:br>
              <a:rPr lang="en-US" dirty="0"/>
            </a:br>
            <a:endParaRPr lang="en-US" dirty="0"/>
          </a:p>
          <a:p>
            <a:r>
              <a:rPr lang="en-US" dirty="0"/>
              <a:t>Personnel using and developing the system.</a:t>
            </a:r>
          </a:p>
          <a:p>
            <a:endParaRPr lang="en-GB" dirty="0"/>
          </a:p>
          <a:p>
            <a:pPr marL="0" indent="0">
              <a:buNone/>
            </a:pPr>
            <a:r>
              <a:rPr lang="en-GB" b="1" dirty="0"/>
              <a:t>NOTE:</a:t>
            </a:r>
            <a:r>
              <a:rPr lang="en-GB" dirty="0"/>
              <a:t> the DB is a </a:t>
            </a:r>
            <a:r>
              <a:rPr lang="en-GB" b="1" dirty="0"/>
              <a:t>fundamental</a:t>
            </a:r>
            <a:r>
              <a:rPr lang="en-GB" dirty="0"/>
              <a:t> component </a:t>
            </a:r>
          </a:p>
        </p:txBody>
      </p:sp>
    </p:spTree>
    <p:extLst>
      <p:ext uri="{BB962C8B-B14F-4D97-AF65-F5344CB8AC3E}">
        <p14:creationId xmlns:p14="http://schemas.microsoft.com/office/powerpoint/2010/main" val="2148557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Cardinality of Relationships</a:t>
            </a:r>
          </a:p>
        </p:txBody>
      </p:sp>
      <p:sp>
        <p:nvSpPr>
          <p:cNvPr id="3" name="Content Placeholder 2"/>
          <p:cNvSpPr>
            <a:spLocks noGrp="1"/>
          </p:cNvSpPr>
          <p:nvPr>
            <p:ph idx="1"/>
          </p:nvPr>
        </p:nvSpPr>
        <p:spPr/>
        <p:txBody>
          <a:bodyPr/>
          <a:lstStyle/>
          <a:p>
            <a:pPr lvl="1"/>
            <a:r>
              <a:rPr lang="en-GB" b="1" dirty="0"/>
              <a:t>1-to-Many (1:N):</a:t>
            </a:r>
          </a:p>
          <a:p>
            <a:pPr lvl="2"/>
            <a:r>
              <a:rPr lang="en-GB" dirty="0"/>
              <a:t>Each employee works for one department at most.</a:t>
            </a:r>
          </a:p>
          <a:p>
            <a:pPr lvl="2"/>
            <a:r>
              <a:rPr lang="en-GB" dirty="0"/>
              <a:t>Each department can have many employees working for it.</a:t>
            </a:r>
          </a:p>
          <a:p>
            <a:pPr lvl="1"/>
            <a:endParaRPr lang="en-GB" b="1" dirty="0"/>
          </a:p>
          <a:p>
            <a:pPr lvl="1"/>
            <a:endParaRPr lang="en-GB" b="1" dirty="0"/>
          </a:p>
          <a:p>
            <a:pPr lvl="1"/>
            <a:endParaRPr lang="en-GB" b="1" dirty="0"/>
          </a:p>
          <a:p>
            <a:pPr lvl="1"/>
            <a:endParaRPr lang="en-GB" b="1" dirty="0"/>
          </a:p>
          <a:p>
            <a:pPr lvl="1"/>
            <a:r>
              <a:rPr lang="en-GB" b="1" dirty="0"/>
              <a:t>Many-to-Many (M:N):</a:t>
            </a:r>
          </a:p>
          <a:p>
            <a:pPr lvl="2"/>
            <a:r>
              <a:rPr lang="en-GB" dirty="0"/>
              <a:t>Each employee can work on many projects.</a:t>
            </a:r>
          </a:p>
          <a:p>
            <a:pPr lvl="2"/>
            <a:r>
              <a:rPr lang="en-GB" dirty="0"/>
              <a:t>Each project can have many employees working on it.</a:t>
            </a:r>
          </a:p>
          <a:p>
            <a:endParaRPr lang="en-IE" dirty="0"/>
          </a:p>
        </p:txBody>
      </p:sp>
      <p:sp>
        <p:nvSpPr>
          <p:cNvPr id="4" name="AutoShape 4"/>
          <p:cNvSpPr>
            <a:spLocks noChangeArrowheads="1"/>
          </p:cNvSpPr>
          <p:nvPr/>
        </p:nvSpPr>
        <p:spPr bwMode="auto">
          <a:xfrm>
            <a:off x="3584750" y="2663886"/>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works for</a:t>
            </a:r>
          </a:p>
        </p:txBody>
      </p:sp>
      <p:sp>
        <p:nvSpPr>
          <p:cNvPr id="5" name="Rectangle 6"/>
          <p:cNvSpPr>
            <a:spLocks noChangeArrowheads="1"/>
          </p:cNvSpPr>
          <p:nvPr/>
        </p:nvSpPr>
        <p:spPr bwMode="auto">
          <a:xfrm>
            <a:off x="1136825" y="27226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6" name="Rectangle 7"/>
          <p:cNvSpPr>
            <a:spLocks noChangeArrowheads="1"/>
          </p:cNvSpPr>
          <p:nvPr/>
        </p:nvSpPr>
        <p:spPr bwMode="auto">
          <a:xfrm>
            <a:off x="5753275" y="26972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Department</a:t>
            </a:r>
          </a:p>
        </p:txBody>
      </p:sp>
      <p:cxnSp>
        <p:nvCxnSpPr>
          <p:cNvPr id="8" name="AutoShape 9"/>
          <p:cNvCxnSpPr>
            <a:cxnSpLocks noChangeShapeType="1"/>
          </p:cNvCxnSpPr>
          <p:nvPr/>
        </p:nvCxnSpPr>
        <p:spPr bwMode="auto">
          <a:xfrm flipV="1">
            <a:off x="4808712" y="2984561"/>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9" name="Text Box 15"/>
          <p:cNvSpPr txBox="1">
            <a:spLocks noChangeArrowheads="1"/>
          </p:cNvSpPr>
          <p:nvPr/>
        </p:nvSpPr>
        <p:spPr bwMode="auto">
          <a:xfrm>
            <a:off x="2563062" y="2646423"/>
            <a:ext cx="33564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N</a:t>
            </a:r>
          </a:p>
        </p:txBody>
      </p:sp>
      <p:sp>
        <p:nvSpPr>
          <p:cNvPr id="10" name="Text Box 15"/>
          <p:cNvSpPr txBox="1">
            <a:spLocks noChangeArrowheads="1"/>
          </p:cNvSpPr>
          <p:nvPr/>
        </p:nvSpPr>
        <p:spPr bwMode="auto">
          <a:xfrm>
            <a:off x="5508379" y="2646423"/>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1</a:t>
            </a:r>
          </a:p>
        </p:txBody>
      </p:sp>
      <p:cxnSp>
        <p:nvCxnSpPr>
          <p:cNvPr id="11" name="AutoShape 9"/>
          <p:cNvCxnSpPr>
            <a:cxnSpLocks noChangeShapeType="1"/>
          </p:cNvCxnSpPr>
          <p:nvPr/>
        </p:nvCxnSpPr>
        <p:spPr bwMode="auto">
          <a:xfrm flipV="1">
            <a:off x="2608437" y="3010754"/>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2" name="AutoShape 4"/>
          <p:cNvSpPr>
            <a:spLocks noChangeArrowheads="1"/>
          </p:cNvSpPr>
          <p:nvPr/>
        </p:nvSpPr>
        <p:spPr bwMode="auto">
          <a:xfrm>
            <a:off x="3616500" y="5671344"/>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works on</a:t>
            </a:r>
          </a:p>
        </p:txBody>
      </p:sp>
      <p:sp>
        <p:nvSpPr>
          <p:cNvPr id="13" name="Rectangle 6"/>
          <p:cNvSpPr>
            <a:spLocks noChangeArrowheads="1"/>
          </p:cNvSpPr>
          <p:nvPr/>
        </p:nvSpPr>
        <p:spPr bwMode="auto">
          <a:xfrm>
            <a:off x="1168575" y="5730081"/>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14" name="Rectangle 7"/>
          <p:cNvSpPr>
            <a:spLocks noChangeArrowheads="1"/>
          </p:cNvSpPr>
          <p:nvPr/>
        </p:nvSpPr>
        <p:spPr bwMode="auto">
          <a:xfrm>
            <a:off x="5785025" y="5704681"/>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Project</a:t>
            </a:r>
          </a:p>
        </p:txBody>
      </p:sp>
      <p:cxnSp>
        <p:nvCxnSpPr>
          <p:cNvPr id="15" name="AutoShape 9"/>
          <p:cNvCxnSpPr>
            <a:cxnSpLocks noChangeShapeType="1"/>
          </p:cNvCxnSpPr>
          <p:nvPr/>
        </p:nvCxnSpPr>
        <p:spPr bwMode="auto">
          <a:xfrm flipV="1">
            <a:off x="4840462" y="5992019"/>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Text Box 15"/>
          <p:cNvSpPr txBox="1">
            <a:spLocks noChangeArrowheads="1"/>
          </p:cNvSpPr>
          <p:nvPr/>
        </p:nvSpPr>
        <p:spPr bwMode="auto">
          <a:xfrm>
            <a:off x="2582790" y="5653881"/>
            <a:ext cx="35969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M</a:t>
            </a:r>
          </a:p>
        </p:txBody>
      </p:sp>
      <p:sp>
        <p:nvSpPr>
          <p:cNvPr id="17" name="Text Box 15"/>
          <p:cNvSpPr txBox="1">
            <a:spLocks noChangeArrowheads="1"/>
          </p:cNvSpPr>
          <p:nvPr/>
        </p:nvSpPr>
        <p:spPr bwMode="auto">
          <a:xfrm>
            <a:off x="5526504" y="5653881"/>
            <a:ext cx="33564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N</a:t>
            </a:r>
          </a:p>
        </p:txBody>
      </p:sp>
      <p:cxnSp>
        <p:nvCxnSpPr>
          <p:cNvPr id="18" name="AutoShape 9"/>
          <p:cNvCxnSpPr>
            <a:cxnSpLocks noChangeShapeType="1"/>
          </p:cNvCxnSpPr>
          <p:nvPr/>
        </p:nvCxnSpPr>
        <p:spPr bwMode="auto">
          <a:xfrm flipV="1">
            <a:off x="2640187" y="6018212"/>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747285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Strong and Weak Entities</a:t>
            </a:r>
          </a:p>
        </p:txBody>
      </p:sp>
      <p:sp>
        <p:nvSpPr>
          <p:cNvPr id="3" name="Content Placeholder 2"/>
          <p:cNvSpPr>
            <a:spLocks noGrp="1"/>
          </p:cNvSpPr>
          <p:nvPr>
            <p:ph idx="1"/>
          </p:nvPr>
        </p:nvSpPr>
        <p:spPr/>
        <p:txBody>
          <a:bodyPr/>
          <a:lstStyle/>
          <a:p>
            <a:r>
              <a:rPr lang="en-IE" dirty="0"/>
              <a:t>Most entity types are </a:t>
            </a:r>
            <a:r>
              <a:rPr lang="en-IE" b="1" dirty="0"/>
              <a:t>strong entity types</a:t>
            </a:r>
            <a:r>
              <a:rPr lang="en-IE" dirty="0"/>
              <a:t>, they have their own primary key and can exist by themselves.</a:t>
            </a:r>
          </a:p>
          <a:p>
            <a:r>
              <a:rPr lang="en-IE" dirty="0"/>
              <a:t>However, some entity types are </a:t>
            </a:r>
            <a:r>
              <a:rPr lang="en-IE" b="1" dirty="0"/>
              <a:t>weak entity types</a:t>
            </a:r>
            <a:r>
              <a:rPr lang="en-IE" dirty="0"/>
              <a:t>, which cannot exist without a relationship to another entity type.</a:t>
            </a:r>
          </a:p>
          <a:p>
            <a:endParaRPr lang="en-IE" dirty="0"/>
          </a:p>
          <a:p>
            <a:r>
              <a:rPr lang="en-IE" dirty="0"/>
              <a:t>An example:</a:t>
            </a:r>
          </a:p>
          <a:p>
            <a:pPr lvl="1"/>
            <a:r>
              <a:rPr lang="en-IE" dirty="0"/>
              <a:t>Our company stores data about employee’s dependents (spouse and children) for insurance purposes.</a:t>
            </a:r>
          </a:p>
          <a:p>
            <a:pPr lvl="1"/>
            <a:r>
              <a:rPr lang="en-IE" dirty="0"/>
              <a:t>We store the following information about each:</a:t>
            </a:r>
          </a:p>
          <a:p>
            <a:pPr lvl="2"/>
            <a:r>
              <a:rPr lang="en-IE" dirty="0"/>
              <a:t>Name</a:t>
            </a:r>
          </a:p>
          <a:p>
            <a:pPr lvl="2"/>
            <a:r>
              <a:rPr lang="en-IE" dirty="0"/>
              <a:t>Sex</a:t>
            </a:r>
          </a:p>
          <a:p>
            <a:pPr lvl="2"/>
            <a:r>
              <a:rPr lang="en-IE" dirty="0"/>
              <a:t>Relationship to employee</a:t>
            </a:r>
          </a:p>
          <a:p>
            <a:pPr lvl="2"/>
            <a:r>
              <a:rPr lang="en-IE" dirty="0"/>
              <a:t>Date of birth</a:t>
            </a:r>
          </a:p>
        </p:txBody>
      </p:sp>
    </p:spTree>
    <p:extLst>
      <p:ext uri="{BB962C8B-B14F-4D97-AF65-F5344CB8AC3E}">
        <p14:creationId xmlns:p14="http://schemas.microsoft.com/office/powerpoint/2010/main" val="1598225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Strong and Weak Entities</a:t>
            </a:r>
          </a:p>
        </p:txBody>
      </p:sp>
      <p:sp>
        <p:nvSpPr>
          <p:cNvPr id="3" name="Content Placeholder 2"/>
          <p:cNvSpPr>
            <a:spLocks noGrp="1"/>
          </p:cNvSpPr>
          <p:nvPr>
            <p:ph idx="1"/>
          </p:nvPr>
        </p:nvSpPr>
        <p:spPr/>
        <p:txBody>
          <a:bodyPr/>
          <a:lstStyle/>
          <a:p>
            <a:r>
              <a:rPr lang="en-IE" dirty="0"/>
              <a:t>In this schema, the Dependent entity type has no appropriate key.</a:t>
            </a:r>
          </a:p>
          <a:p>
            <a:pPr lvl="1"/>
            <a:r>
              <a:rPr lang="en-IE" dirty="0"/>
              <a:t> Two employees may have a dependent with the same name, sex, date of birth and relationship, even though they are two different people.</a:t>
            </a:r>
          </a:p>
          <a:p>
            <a:pPr lvl="1"/>
            <a:r>
              <a:rPr lang="en-IE" dirty="0"/>
              <a:t>We only see them as distinct entities when we know which employee they are associated with (their </a:t>
            </a:r>
            <a:r>
              <a:rPr lang="en-IE" i="1" dirty="0"/>
              <a:t>owner</a:t>
            </a:r>
            <a:r>
              <a:rPr lang="en-IE" dirty="0"/>
              <a:t> entity).</a:t>
            </a:r>
          </a:p>
          <a:p>
            <a:pPr lvl="1"/>
            <a:endParaRPr lang="en-IE" dirty="0"/>
          </a:p>
          <a:p>
            <a:r>
              <a:rPr lang="en-IE" dirty="0"/>
              <a:t>For weak entities, we define a </a:t>
            </a:r>
            <a:r>
              <a:rPr lang="en-IE" b="1" dirty="0"/>
              <a:t>partial key</a:t>
            </a:r>
            <a:r>
              <a:rPr lang="en-IE" dirty="0"/>
              <a:t>. That is, something that can be used as a key </a:t>
            </a:r>
            <a:r>
              <a:rPr lang="en-IE" i="1" dirty="0"/>
              <a:t>if we know which owner entity it is related to</a:t>
            </a:r>
            <a:r>
              <a:rPr lang="en-IE" dirty="0"/>
              <a:t>.</a:t>
            </a:r>
          </a:p>
          <a:p>
            <a:pPr lvl="1"/>
            <a:r>
              <a:rPr lang="en-IE" dirty="0"/>
              <a:t>If we assume that an employee will not have two dependents with the same name, we can use “name” as a partial key.</a:t>
            </a:r>
          </a:p>
        </p:txBody>
      </p:sp>
    </p:spTree>
    <p:extLst>
      <p:ext uri="{BB962C8B-B14F-4D97-AF65-F5344CB8AC3E}">
        <p14:creationId xmlns:p14="http://schemas.microsoft.com/office/powerpoint/2010/main" val="826363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Strong and Weak Entities</a:t>
            </a:r>
          </a:p>
        </p:txBody>
      </p:sp>
      <p:sp>
        <p:nvSpPr>
          <p:cNvPr id="3" name="Content Placeholder 2"/>
          <p:cNvSpPr>
            <a:spLocks noGrp="1"/>
          </p:cNvSpPr>
          <p:nvPr>
            <p:ph idx="1"/>
          </p:nvPr>
        </p:nvSpPr>
        <p:spPr/>
        <p:txBody>
          <a:bodyPr/>
          <a:lstStyle/>
          <a:p>
            <a:r>
              <a:rPr lang="en-IE" dirty="0"/>
              <a:t>An attribute that is part of a </a:t>
            </a:r>
            <a:r>
              <a:rPr lang="en-IE" b="1" dirty="0"/>
              <a:t>partial key </a:t>
            </a:r>
            <a:r>
              <a:rPr lang="en-IE" dirty="0"/>
              <a:t>has its named underlined with a </a:t>
            </a:r>
            <a:r>
              <a:rPr lang="en-IE" b="1" dirty="0"/>
              <a:t>dashed line</a:t>
            </a:r>
            <a:r>
              <a:rPr lang="en-IE" dirty="0"/>
              <a:t>.</a:t>
            </a:r>
          </a:p>
          <a:p>
            <a:r>
              <a:rPr lang="en-IE" dirty="0"/>
              <a:t>The </a:t>
            </a:r>
            <a:r>
              <a:rPr lang="en-IE" b="1" dirty="0"/>
              <a:t>weak entity</a:t>
            </a:r>
            <a:r>
              <a:rPr lang="en-IE" dirty="0"/>
              <a:t>’s box has a </a:t>
            </a:r>
            <a:r>
              <a:rPr lang="en-IE" b="1" dirty="0"/>
              <a:t>double line</a:t>
            </a:r>
            <a:r>
              <a:rPr lang="en-IE" dirty="0"/>
              <a:t>.</a:t>
            </a:r>
          </a:p>
          <a:p>
            <a:r>
              <a:rPr lang="en-IE" dirty="0"/>
              <a:t>The </a:t>
            </a:r>
            <a:r>
              <a:rPr lang="en-IE" b="1" dirty="0"/>
              <a:t>relationship</a:t>
            </a:r>
            <a:r>
              <a:rPr lang="en-IE" dirty="0"/>
              <a:t> that identifies its owner entity also has a </a:t>
            </a:r>
            <a:r>
              <a:rPr lang="en-IE" b="1" dirty="0"/>
              <a:t>double</a:t>
            </a:r>
            <a:r>
              <a:rPr lang="en-IE" dirty="0"/>
              <a:t> </a:t>
            </a:r>
            <a:r>
              <a:rPr lang="en-IE" b="1" dirty="0"/>
              <a:t>line</a:t>
            </a:r>
            <a:r>
              <a:rPr lang="en-IE" dirty="0"/>
              <a:t>. </a:t>
            </a:r>
          </a:p>
        </p:txBody>
      </p:sp>
      <p:sp>
        <p:nvSpPr>
          <p:cNvPr id="4" name="AutoShape 4"/>
          <p:cNvSpPr>
            <a:spLocks noChangeArrowheads="1"/>
          </p:cNvSpPr>
          <p:nvPr/>
        </p:nvSpPr>
        <p:spPr bwMode="auto">
          <a:xfrm>
            <a:off x="3319812" y="5480447"/>
            <a:ext cx="1898295" cy="1023144"/>
          </a:xfrm>
          <a:prstGeom prst="diamond">
            <a:avLst/>
          </a:prstGeom>
          <a:noFill/>
          <a:ln w="76200" cmpd="dbl">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Dependents</a:t>
            </a:r>
            <a:br>
              <a:rPr lang="en-IE" altLang="en-US" sz="1600">
                <a:latin typeface="Tahoma" charset="0"/>
              </a:rPr>
            </a:br>
            <a:r>
              <a:rPr lang="en-IE" altLang="en-US" sz="1600">
                <a:latin typeface="Tahoma" charset="0"/>
              </a:rPr>
              <a:t>of</a:t>
            </a:r>
            <a:endParaRPr lang="en-IE" altLang="en-US" sz="1600" dirty="0">
              <a:latin typeface="Tahoma" charset="0"/>
            </a:endParaRPr>
          </a:p>
        </p:txBody>
      </p:sp>
      <p:sp>
        <p:nvSpPr>
          <p:cNvPr id="5" name="Rectangle 6"/>
          <p:cNvSpPr>
            <a:spLocks noChangeArrowheads="1"/>
          </p:cNvSpPr>
          <p:nvPr/>
        </p:nvSpPr>
        <p:spPr bwMode="auto">
          <a:xfrm>
            <a:off x="1168575" y="5703887"/>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6" name="Rectangle 7"/>
          <p:cNvSpPr>
            <a:spLocks noChangeArrowheads="1"/>
          </p:cNvSpPr>
          <p:nvPr/>
        </p:nvSpPr>
        <p:spPr bwMode="auto">
          <a:xfrm>
            <a:off x="5785025" y="5704681"/>
            <a:ext cx="1439862" cy="576263"/>
          </a:xfrm>
          <a:prstGeom prst="rect">
            <a:avLst/>
          </a:prstGeom>
          <a:noFill/>
          <a:ln w="76200" cmpd="dbl">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Dependent</a:t>
            </a:r>
          </a:p>
        </p:txBody>
      </p:sp>
      <p:cxnSp>
        <p:nvCxnSpPr>
          <p:cNvPr id="7" name="AutoShape 9"/>
          <p:cNvCxnSpPr>
            <a:cxnSpLocks noChangeShapeType="1"/>
            <a:stCxn id="4" idx="3"/>
          </p:cNvCxnSpPr>
          <p:nvPr/>
        </p:nvCxnSpPr>
        <p:spPr bwMode="auto">
          <a:xfrm>
            <a:off x="5218107" y="5992019"/>
            <a:ext cx="566918" cy="1"/>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8" name="Text Box 15"/>
          <p:cNvSpPr txBox="1">
            <a:spLocks noChangeArrowheads="1"/>
          </p:cNvSpPr>
          <p:nvPr/>
        </p:nvSpPr>
        <p:spPr bwMode="auto">
          <a:xfrm>
            <a:off x="2608438" y="5653881"/>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1</a:t>
            </a:r>
          </a:p>
        </p:txBody>
      </p:sp>
      <p:sp>
        <p:nvSpPr>
          <p:cNvPr id="9" name="Text Box 15"/>
          <p:cNvSpPr txBox="1">
            <a:spLocks noChangeArrowheads="1"/>
          </p:cNvSpPr>
          <p:nvPr/>
        </p:nvSpPr>
        <p:spPr bwMode="auto">
          <a:xfrm>
            <a:off x="5526504" y="5653881"/>
            <a:ext cx="33564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N</a:t>
            </a:r>
          </a:p>
        </p:txBody>
      </p:sp>
      <p:cxnSp>
        <p:nvCxnSpPr>
          <p:cNvPr id="10" name="AutoShape 9"/>
          <p:cNvCxnSpPr>
            <a:cxnSpLocks noChangeShapeType="1"/>
            <a:endCxn id="4" idx="1"/>
          </p:cNvCxnSpPr>
          <p:nvPr/>
        </p:nvCxnSpPr>
        <p:spPr bwMode="auto">
          <a:xfrm flipV="1">
            <a:off x="2619985" y="5992019"/>
            <a:ext cx="699827" cy="40481"/>
          </a:xfrm>
          <a:prstGeom prst="straightConnector1">
            <a:avLst/>
          </a:prstGeom>
          <a:noFill/>
          <a:ln w="12700" cmpd="sng">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3" name="Straight Connector 12"/>
          <p:cNvCxnSpPr>
            <a:stCxn id="6" idx="0"/>
            <a:endCxn id="14" idx="0"/>
          </p:cNvCxnSpPr>
          <p:nvPr/>
        </p:nvCxnSpPr>
        <p:spPr>
          <a:xfrm flipH="1" flipV="1">
            <a:off x="6024456" y="5082458"/>
            <a:ext cx="480500" cy="62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rot="10688944">
            <a:off x="5537169" y="4406851"/>
            <a:ext cx="95274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5661777" y="4545672"/>
            <a:ext cx="800219" cy="369332"/>
          </a:xfrm>
          <a:prstGeom prst="rect">
            <a:avLst/>
          </a:prstGeom>
          <a:noFill/>
        </p:spPr>
        <p:txBody>
          <a:bodyPr wrap="none" rtlCol="0">
            <a:spAutoFit/>
          </a:bodyPr>
          <a:lstStyle/>
          <a:p>
            <a:r>
              <a:rPr lang="en-IE"/>
              <a:t>Name</a:t>
            </a:r>
          </a:p>
        </p:txBody>
      </p:sp>
      <p:cxnSp>
        <p:nvCxnSpPr>
          <p:cNvPr id="22" name="Straight Connector 21"/>
          <p:cNvCxnSpPr>
            <a:stCxn id="6" idx="0"/>
          </p:cNvCxnSpPr>
          <p:nvPr/>
        </p:nvCxnSpPr>
        <p:spPr>
          <a:xfrm flipV="1">
            <a:off x="6504956" y="5007375"/>
            <a:ext cx="770962" cy="6973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rot="10688944">
            <a:off x="6788383" y="4316525"/>
            <a:ext cx="189647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797963" y="6019295"/>
            <a:ext cx="582211" cy="369332"/>
          </a:xfrm>
          <a:prstGeom prst="rect">
            <a:avLst/>
          </a:prstGeom>
          <a:noFill/>
        </p:spPr>
        <p:txBody>
          <a:bodyPr wrap="none" rtlCol="0">
            <a:spAutoFit/>
          </a:bodyPr>
          <a:lstStyle/>
          <a:p>
            <a:r>
              <a:rPr lang="en-IE" dirty="0"/>
              <a:t>Sex</a:t>
            </a:r>
          </a:p>
        </p:txBody>
      </p:sp>
      <p:cxnSp>
        <p:nvCxnSpPr>
          <p:cNvPr id="26" name="Straight Connector 25"/>
          <p:cNvCxnSpPr>
            <a:endCxn id="27" idx="7"/>
          </p:cNvCxnSpPr>
          <p:nvPr/>
        </p:nvCxnSpPr>
        <p:spPr>
          <a:xfrm flipV="1">
            <a:off x="7203231" y="5719093"/>
            <a:ext cx="609151" cy="2966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0688944">
            <a:off x="7664962" y="5131521"/>
            <a:ext cx="95274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TextBox 27"/>
          <p:cNvSpPr txBox="1"/>
          <p:nvPr/>
        </p:nvSpPr>
        <p:spPr>
          <a:xfrm>
            <a:off x="7789570" y="5270342"/>
            <a:ext cx="800219" cy="369332"/>
          </a:xfrm>
          <a:prstGeom prst="rect">
            <a:avLst/>
          </a:prstGeom>
          <a:noFill/>
        </p:spPr>
        <p:txBody>
          <a:bodyPr wrap="square" rtlCol="0">
            <a:spAutoFit/>
          </a:bodyPr>
          <a:lstStyle/>
          <a:p>
            <a:r>
              <a:rPr lang="en-IE" dirty="0"/>
              <a:t>DOB</a:t>
            </a:r>
          </a:p>
        </p:txBody>
      </p:sp>
      <p:cxnSp>
        <p:nvCxnSpPr>
          <p:cNvPr id="32" name="Straight Connector 31"/>
          <p:cNvCxnSpPr>
            <a:stCxn id="6" idx="3"/>
            <a:endCxn id="33" idx="6"/>
          </p:cNvCxnSpPr>
          <p:nvPr/>
        </p:nvCxnSpPr>
        <p:spPr>
          <a:xfrm>
            <a:off x="7224887" y="5992813"/>
            <a:ext cx="412698" cy="2400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rot="10688944">
            <a:off x="7637336" y="5879555"/>
            <a:ext cx="95274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TextBox 33"/>
          <p:cNvSpPr txBox="1"/>
          <p:nvPr/>
        </p:nvSpPr>
        <p:spPr>
          <a:xfrm>
            <a:off x="7044420" y="4427977"/>
            <a:ext cx="1490300" cy="369332"/>
          </a:xfrm>
          <a:prstGeom prst="rect">
            <a:avLst/>
          </a:prstGeom>
          <a:noFill/>
        </p:spPr>
        <p:txBody>
          <a:bodyPr wrap="square" rtlCol="0">
            <a:spAutoFit/>
          </a:bodyPr>
          <a:lstStyle/>
          <a:p>
            <a:r>
              <a:rPr lang="en-IE"/>
              <a:t>Relationship</a:t>
            </a:r>
          </a:p>
        </p:txBody>
      </p:sp>
      <p:cxnSp>
        <p:nvCxnSpPr>
          <p:cNvPr id="37" name="Straight Connector 36"/>
          <p:cNvCxnSpPr/>
          <p:nvPr/>
        </p:nvCxnSpPr>
        <p:spPr>
          <a:xfrm flipV="1">
            <a:off x="5785025" y="4896266"/>
            <a:ext cx="479681" cy="1267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80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0" y="255409"/>
            <a:ext cx="7470456" cy="6602591"/>
          </a:xfrm>
          <a:prstGeom prst="rect">
            <a:avLst/>
          </a:prstGeom>
        </p:spPr>
      </p:pic>
      <p:sp>
        <p:nvSpPr>
          <p:cNvPr id="3" name="TextBox 2">
            <a:extLst>
              <a:ext uri="{FF2B5EF4-FFF2-40B4-BE49-F238E27FC236}">
                <a16:creationId xmlns:a16="http://schemas.microsoft.com/office/drawing/2014/main" id="{8076EFFD-0B63-014E-8395-882B382179DD}"/>
              </a:ext>
            </a:extLst>
          </p:cNvPr>
          <p:cNvSpPr txBox="1"/>
          <p:nvPr/>
        </p:nvSpPr>
        <p:spPr>
          <a:xfrm>
            <a:off x="5486400" y="5245768"/>
            <a:ext cx="3368842" cy="1200329"/>
          </a:xfrm>
          <a:prstGeom prst="rect">
            <a:avLst/>
          </a:prstGeom>
          <a:noFill/>
        </p:spPr>
        <p:txBody>
          <a:bodyPr wrap="square" rtlCol="0">
            <a:spAutoFit/>
          </a:bodyPr>
          <a:lstStyle/>
          <a:p>
            <a:pPr algn="ctr"/>
            <a:r>
              <a:rPr lang="en-US" dirty="0"/>
              <a:t>A summary of the meanings of the ER notation is on p. 83 of </a:t>
            </a:r>
            <a:r>
              <a:rPr lang="en-US" dirty="0" err="1"/>
              <a:t>Elmasri</a:t>
            </a:r>
            <a:r>
              <a:rPr lang="en-US" dirty="0"/>
              <a:t> and </a:t>
            </a:r>
            <a:r>
              <a:rPr lang="en-US" dirty="0" err="1"/>
              <a:t>Navathe</a:t>
            </a:r>
            <a:r>
              <a:rPr lang="en-US" dirty="0"/>
              <a:t> 7</a:t>
            </a:r>
            <a:r>
              <a:rPr lang="en-US" baseline="30000" dirty="0"/>
              <a:t>th</a:t>
            </a:r>
            <a:r>
              <a:rPr lang="en-US" dirty="0"/>
              <a:t> Edition. </a:t>
            </a:r>
          </a:p>
        </p:txBody>
      </p:sp>
    </p:spTree>
    <p:extLst>
      <p:ext uri="{BB962C8B-B14F-4D97-AF65-F5344CB8AC3E}">
        <p14:creationId xmlns:p14="http://schemas.microsoft.com/office/powerpoint/2010/main" val="572469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A3878D-583A-B440-A4FD-24432781964A}"/>
              </a:ext>
            </a:extLst>
          </p:cNvPr>
          <p:cNvSpPr>
            <a:spLocks noGrp="1"/>
          </p:cNvSpPr>
          <p:nvPr>
            <p:ph type="title"/>
          </p:nvPr>
        </p:nvSpPr>
        <p:spPr/>
        <p:txBody>
          <a:bodyPr/>
          <a:lstStyle/>
          <a:p>
            <a:r>
              <a:rPr lang="en-US" dirty="0"/>
              <a:t>Enhanced Entity Relationship Model (EER)</a:t>
            </a:r>
          </a:p>
        </p:txBody>
      </p:sp>
      <p:sp>
        <p:nvSpPr>
          <p:cNvPr id="5" name="Text Placeholder 4">
            <a:extLst>
              <a:ext uri="{FF2B5EF4-FFF2-40B4-BE49-F238E27FC236}">
                <a16:creationId xmlns:a16="http://schemas.microsoft.com/office/drawing/2014/main" id="{8A2DB30D-58B8-FF48-9801-8876DE86CC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36898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Enhanced Entity Relationship Model</a:t>
            </a:r>
          </a:p>
        </p:txBody>
      </p:sp>
      <p:sp>
        <p:nvSpPr>
          <p:cNvPr id="3" name="Content Placeholder 2"/>
          <p:cNvSpPr>
            <a:spLocks noGrp="1"/>
          </p:cNvSpPr>
          <p:nvPr>
            <p:ph idx="1"/>
          </p:nvPr>
        </p:nvSpPr>
        <p:spPr/>
        <p:txBody>
          <a:bodyPr/>
          <a:lstStyle/>
          <a:p>
            <a:r>
              <a:rPr lang="en-IE" dirty="0"/>
              <a:t>In terms of data </a:t>
            </a:r>
            <a:r>
              <a:rPr lang="en-IE" dirty="0" err="1"/>
              <a:t>modeling</a:t>
            </a:r>
            <a:r>
              <a:rPr lang="en-IE" dirty="0"/>
              <a:t>, much progress has been made since the original proposal of the Entity Relationship (E-R) model.</a:t>
            </a:r>
          </a:p>
          <a:p>
            <a:r>
              <a:rPr lang="en-IE" dirty="0"/>
              <a:t>Particularly in the areas of </a:t>
            </a:r>
            <a:r>
              <a:rPr lang="en-IE" b="1" dirty="0"/>
              <a:t>knowledge representation</a:t>
            </a:r>
            <a:r>
              <a:rPr lang="en-IE" dirty="0"/>
              <a:t> and </a:t>
            </a:r>
            <a:r>
              <a:rPr lang="en-IE" b="1" dirty="0"/>
              <a:t>object </a:t>
            </a:r>
            <a:r>
              <a:rPr lang="en-IE" b="1" dirty="0" err="1"/>
              <a:t>modeling</a:t>
            </a:r>
            <a:r>
              <a:rPr lang="en-IE" dirty="0"/>
              <a:t> (e.g. for Object Oriented Programming).</a:t>
            </a:r>
          </a:p>
          <a:p>
            <a:r>
              <a:rPr lang="en-IE" dirty="0"/>
              <a:t>This has led to the development of the </a:t>
            </a:r>
            <a:r>
              <a:rPr lang="en-IE" b="1" dirty="0"/>
              <a:t>Enhanced Entity Relationship Model</a:t>
            </a:r>
            <a:r>
              <a:rPr lang="en-IE" dirty="0"/>
              <a:t> (EER).</a:t>
            </a:r>
          </a:p>
          <a:p>
            <a:r>
              <a:rPr lang="en-IE" dirty="0"/>
              <a:t>In particular, this adds the ability to define </a:t>
            </a:r>
            <a:r>
              <a:rPr lang="en-IE" b="1" dirty="0" err="1"/>
              <a:t>supertypes</a:t>
            </a:r>
            <a:r>
              <a:rPr lang="en-IE" dirty="0"/>
              <a:t> and </a:t>
            </a:r>
            <a:r>
              <a:rPr lang="en-IE" b="1" dirty="0"/>
              <a:t>subtypes</a:t>
            </a:r>
            <a:r>
              <a:rPr lang="en-IE" dirty="0"/>
              <a:t>.</a:t>
            </a:r>
          </a:p>
          <a:p>
            <a:endParaRPr lang="en-IE" dirty="0"/>
          </a:p>
          <a:p>
            <a:r>
              <a:rPr lang="en-IE" dirty="0"/>
              <a:t>See Chapter 4, </a:t>
            </a:r>
            <a:r>
              <a:rPr lang="en-IE" dirty="0" err="1"/>
              <a:t>Elmasri</a:t>
            </a:r>
            <a:r>
              <a:rPr lang="en-IE" dirty="0"/>
              <a:t> &amp; </a:t>
            </a:r>
            <a:r>
              <a:rPr lang="en-IE" dirty="0" err="1"/>
              <a:t>Navathe</a:t>
            </a:r>
            <a:r>
              <a:rPr lang="en-IE" dirty="0"/>
              <a:t> 7</a:t>
            </a:r>
            <a:r>
              <a:rPr lang="en-IE" baseline="30000" dirty="0"/>
              <a:t>th</a:t>
            </a:r>
            <a:r>
              <a:rPr lang="en-IE" dirty="0"/>
              <a:t> ed.</a:t>
            </a:r>
          </a:p>
        </p:txBody>
      </p:sp>
    </p:spTree>
    <p:extLst>
      <p:ext uri="{BB962C8B-B14F-4D97-AF65-F5344CB8AC3E}">
        <p14:creationId xmlns:p14="http://schemas.microsoft.com/office/powerpoint/2010/main" val="443854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3" name="Content Placeholder 2"/>
          <p:cNvSpPr>
            <a:spLocks noGrp="1"/>
          </p:cNvSpPr>
          <p:nvPr>
            <p:ph idx="1"/>
          </p:nvPr>
        </p:nvSpPr>
        <p:spPr/>
        <p:txBody>
          <a:bodyPr/>
          <a:lstStyle/>
          <a:p>
            <a:r>
              <a:rPr lang="en-IE" dirty="0"/>
              <a:t>Some entity types have subsets or subtypes that should be represented separately.</a:t>
            </a:r>
          </a:p>
          <a:p>
            <a:r>
              <a:rPr lang="en-IE" dirty="0"/>
              <a:t>This is most commonly seen where:</a:t>
            </a:r>
          </a:p>
          <a:p>
            <a:pPr lvl="1"/>
            <a:r>
              <a:rPr lang="en-IE" dirty="0"/>
              <a:t>A subgroup/subtype has its own specific attributes that are not common to all instances of the entity type.</a:t>
            </a:r>
          </a:p>
          <a:p>
            <a:pPr lvl="1"/>
            <a:r>
              <a:rPr lang="en-IE" dirty="0"/>
              <a:t>A subgroup/subtype has its own specific relationships that are not common to all instances of the entity type.</a:t>
            </a:r>
          </a:p>
          <a:p>
            <a:pPr lvl="1"/>
            <a:endParaRPr lang="en-IE" dirty="0"/>
          </a:p>
        </p:txBody>
      </p:sp>
    </p:spTree>
    <p:extLst>
      <p:ext uri="{BB962C8B-B14F-4D97-AF65-F5344CB8AC3E}">
        <p14:creationId xmlns:p14="http://schemas.microsoft.com/office/powerpoint/2010/main" val="1960859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3" name="Content Placeholder 2"/>
          <p:cNvSpPr>
            <a:spLocks noGrp="1"/>
          </p:cNvSpPr>
          <p:nvPr>
            <p:ph idx="1"/>
          </p:nvPr>
        </p:nvSpPr>
        <p:spPr/>
        <p:txBody>
          <a:bodyPr/>
          <a:lstStyle/>
          <a:p>
            <a:r>
              <a:rPr lang="en-IE" dirty="0"/>
              <a:t>Example:</a:t>
            </a:r>
          </a:p>
          <a:p>
            <a:pPr lvl="1"/>
            <a:r>
              <a:rPr lang="en-IE" dirty="0"/>
              <a:t>In a company, we store data about an EMPLOYEE entity type.</a:t>
            </a:r>
          </a:p>
          <a:p>
            <a:pPr lvl="1"/>
            <a:r>
              <a:rPr lang="en-IE" dirty="0"/>
              <a:t>Employees can be paid </a:t>
            </a:r>
            <a:r>
              <a:rPr lang="en-IE" b="1" dirty="0"/>
              <a:t>per hour</a:t>
            </a:r>
            <a:r>
              <a:rPr lang="en-IE" dirty="0"/>
              <a:t>, or using an </a:t>
            </a:r>
            <a:r>
              <a:rPr lang="en-IE" b="1" dirty="0"/>
              <a:t>annual salary</a:t>
            </a:r>
            <a:r>
              <a:rPr lang="en-IE" dirty="0"/>
              <a:t>.</a:t>
            </a:r>
          </a:p>
          <a:p>
            <a:pPr lvl="2"/>
            <a:r>
              <a:rPr lang="en-IE" dirty="0"/>
              <a:t>A salaried employee has a “salary” attribute that hourly employees do not have.</a:t>
            </a:r>
          </a:p>
          <a:p>
            <a:pPr lvl="2"/>
            <a:r>
              <a:rPr lang="en-IE" dirty="0"/>
              <a:t>An hourly employee has a “hourly rate” attribute that salary employees do not have.</a:t>
            </a:r>
          </a:p>
          <a:p>
            <a:pPr lvl="1"/>
            <a:r>
              <a:rPr lang="en-IE" dirty="0"/>
              <a:t>This suggests that the “employee” entity type should have two </a:t>
            </a:r>
            <a:r>
              <a:rPr lang="en-IE" b="1" dirty="0"/>
              <a:t>subtypes: SALARIED_EMPLOYEE </a:t>
            </a:r>
            <a:r>
              <a:rPr lang="en-IE" dirty="0"/>
              <a:t>and </a:t>
            </a:r>
            <a:r>
              <a:rPr lang="en-IE" b="1" dirty="0"/>
              <a:t>HOURLY_EMPLOYEE</a:t>
            </a:r>
          </a:p>
          <a:p>
            <a:pPr lvl="1"/>
            <a:endParaRPr lang="en-IE" b="1" dirty="0"/>
          </a:p>
          <a:p>
            <a:pPr lvl="1"/>
            <a:r>
              <a:rPr lang="en-IE" dirty="0"/>
              <a:t>Let’s see an example:</a:t>
            </a:r>
          </a:p>
        </p:txBody>
      </p:sp>
    </p:spTree>
    <p:extLst>
      <p:ext uri="{BB962C8B-B14F-4D97-AF65-F5344CB8AC3E}">
        <p14:creationId xmlns:p14="http://schemas.microsoft.com/office/powerpoint/2010/main" val="672525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22" name="Content Placeholder 21"/>
          <p:cNvSpPr>
            <a:spLocks noGrp="1"/>
          </p:cNvSpPr>
          <p:nvPr>
            <p:ph sz="half" idx="1"/>
          </p:nvPr>
        </p:nvSpPr>
        <p:spPr>
          <a:xfrm>
            <a:off x="176694" y="2983472"/>
            <a:ext cx="3574856" cy="277901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lgn="ctr">
              <a:buNone/>
            </a:pPr>
            <a:r>
              <a:rPr lang="en-IE" dirty="0"/>
              <a:t>This symbol indicates that one entity type is a subtype of the other.</a:t>
            </a:r>
          </a:p>
        </p:txBody>
      </p:sp>
      <p:sp>
        <p:nvSpPr>
          <p:cNvPr id="4" name="Footer Placeholder 4"/>
          <p:cNvSpPr>
            <a:spLocks noGrp="1"/>
          </p:cNvSpPr>
          <p:nvPr>
            <p:ph type="ftr" sz="quarter" idx="11"/>
          </p:nvPr>
        </p:nvSpPr>
        <p:spPr/>
        <p:txBody>
          <a:bodyPr/>
          <a:lstStyle/>
          <a:p>
            <a:r>
              <a:rPr lang="en-IE" altLang="en-US"/>
              <a:t>Lecture 6</a:t>
            </a:r>
          </a:p>
        </p:txBody>
      </p:sp>
      <p:sp>
        <p:nvSpPr>
          <p:cNvPr id="6" name="Rectangle 4"/>
          <p:cNvSpPr>
            <a:spLocks noChangeArrowheads="1"/>
          </p:cNvSpPr>
          <p:nvPr/>
        </p:nvSpPr>
        <p:spPr bwMode="auto">
          <a:xfrm>
            <a:off x="3879123" y="4390271"/>
            <a:ext cx="2671507"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SALARIED_EMPLOYEE</a:t>
            </a:r>
          </a:p>
        </p:txBody>
      </p:sp>
      <p:sp>
        <p:nvSpPr>
          <p:cNvPr id="7" name="Rectangle 5"/>
          <p:cNvSpPr>
            <a:spLocks noChangeArrowheads="1"/>
          </p:cNvSpPr>
          <p:nvPr/>
        </p:nvSpPr>
        <p:spPr bwMode="auto">
          <a:xfrm>
            <a:off x="6684871" y="4396659"/>
            <a:ext cx="2391902"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HOURLY_EMPLOYEE</a:t>
            </a:r>
          </a:p>
        </p:txBody>
      </p:sp>
      <p:sp>
        <p:nvSpPr>
          <p:cNvPr id="9" name="Oval 7"/>
          <p:cNvSpPr>
            <a:spLocks noChangeArrowheads="1"/>
          </p:cNvSpPr>
          <p:nvPr/>
        </p:nvSpPr>
        <p:spPr bwMode="auto">
          <a:xfrm>
            <a:off x="5574506" y="3182606"/>
            <a:ext cx="287338" cy="2873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a:t>
            </a:r>
          </a:p>
        </p:txBody>
      </p:sp>
      <p:sp>
        <p:nvSpPr>
          <p:cNvPr id="11" name="Line 9"/>
          <p:cNvSpPr>
            <a:spLocks noChangeShapeType="1"/>
          </p:cNvSpPr>
          <p:nvPr/>
        </p:nvSpPr>
        <p:spPr bwMode="auto">
          <a:xfrm>
            <a:off x="4730764" y="2813333"/>
            <a:ext cx="887148" cy="407122"/>
          </a:xfrm>
          <a:prstGeom prst="line">
            <a:avLst/>
          </a:prstGeom>
          <a:noFill/>
          <a:ln w="762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IE"/>
          </a:p>
        </p:txBody>
      </p:sp>
      <p:cxnSp>
        <p:nvCxnSpPr>
          <p:cNvPr id="14" name="AutoShape 12"/>
          <p:cNvCxnSpPr>
            <a:cxnSpLocks noChangeShapeType="1"/>
            <a:stCxn id="7" idx="0"/>
            <a:endCxn id="9" idx="5"/>
          </p:cNvCxnSpPr>
          <p:nvPr/>
        </p:nvCxnSpPr>
        <p:spPr bwMode="auto">
          <a:xfrm flipH="1" flipV="1">
            <a:off x="5819764" y="3427863"/>
            <a:ext cx="2061058" cy="968796"/>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AutoShape 14"/>
          <p:cNvSpPr>
            <a:spLocks noChangeArrowheads="1"/>
          </p:cNvSpPr>
          <p:nvPr/>
        </p:nvSpPr>
        <p:spPr bwMode="auto">
          <a:xfrm rot="6681527">
            <a:off x="5223249" y="3619243"/>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sp>
        <p:nvSpPr>
          <p:cNvPr id="17" name="AutoShape 15"/>
          <p:cNvSpPr>
            <a:spLocks noChangeArrowheads="1"/>
          </p:cNvSpPr>
          <p:nvPr/>
        </p:nvSpPr>
        <p:spPr bwMode="auto">
          <a:xfrm rot="13648568" flipH="1">
            <a:off x="6032286" y="3480778"/>
            <a:ext cx="575142" cy="339698"/>
          </a:xfrm>
          <a:custGeom>
            <a:avLst/>
            <a:gdLst>
              <a:gd name="G0" fmla="sin 10800 17694720"/>
              <a:gd name="G1" fmla="+- G0 10800 0"/>
              <a:gd name="G2" fmla="cos 10800 17694720"/>
              <a:gd name="G3" fmla="+- G2 10800 0"/>
              <a:gd name="G4" fmla="sin 10800 6365233"/>
              <a:gd name="G5" fmla="+- G4 10800 0"/>
              <a:gd name="G6" fmla="cos 10800 6365233"/>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3424 h 21600"/>
              <a:gd name="T8" fmla="*/ 0 w 21600"/>
              <a:gd name="T9" fmla="*/ -1073796944 h 21600"/>
              <a:gd name="T10" fmla="*/ 0 w 21600"/>
              <a:gd name="T11" fmla="*/ -1073796944 h 21600"/>
              <a:gd name="T12" fmla="*/ 9430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cxnSp>
        <p:nvCxnSpPr>
          <p:cNvPr id="18" name="AutoShape 12"/>
          <p:cNvCxnSpPr>
            <a:cxnSpLocks noChangeShapeType="1"/>
            <a:stCxn id="6" idx="0"/>
            <a:endCxn id="9" idx="3"/>
          </p:cNvCxnSpPr>
          <p:nvPr/>
        </p:nvCxnSpPr>
        <p:spPr bwMode="auto">
          <a:xfrm flipV="1">
            <a:off x="5214877" y="3427863"/>
            <a:ext cx="401709" cy="96240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4" name="Rectangle 23"/>
          <p:cNvSpPr/>
          <p:nvPr/>
        </p:nvSpPr>
        <p:spPr>
          <a:xfrm>
            <a:off x="3921993" y="20343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5" name="TextBox 24"/>
          <p:cNvSpPr txBox="1"/>
          <p:nvPr/>
        </p:nvSpPr>
        <p:spPr>
          <a:xfrm>
            <a:off x="3264249" y="1468060"/>
            <a:ext cx="800407" cy="369332"/>
          </a:xfrm>
          <a:prstGeom prst="rect">
            <a:avLst/>
          </a:prstGeom>
          <a:noFill/>
        </p:spPr>
        <p:txBody>
          <a:bodyPr wrap="none" rtlCol="0">
            <a:spAutoFit/>
          </a:bodyPr>
          <a:lstStyle/>
          <a:p>
            <a:r>
              <a:rPr lang="en-GB" dirty="0"/>
              <a:t>Name</a:t>
            </a:r>
          </a:p>
        </p:txBody>
      </p:sp>
      <p:sp>
        <p:nvSpPr>
          <p:cNvPr id="26" name="TextBox 25"/>
          <p:cNvSpPr txBox="1"/>
          <p:nvPr/>
        </p:nvSpPr>
        <p:spPr>
          <a:xfrm>
            <a:off x="1654336" y="2182605"/>
            <a:ext cx="1210588" cy="369332"/>
          </a:xfrm>
          <a:prstGeom prst="rect">
            <a:avLst/>
          </a:prstGeom>
          <a:noFill/>
        </p:spPr>
        <p:txBody>
          <a:bodyPr wrap="none" rtlCol="0">
            <a:spAutoFit/>
          </a:bodyPr>
          <a:lstStyle/>
          <a:p>
            <a:r>
              <a:rPr lang="en-GB" dirty="0"/>
              <a:t>Birth Date</a:t>
            </a:r>
          </a:p>
        </p:txBody>
      </p:sp>
      <p:sp>
        <p:nvSpPr>
          <p:cNvPr id="28" name="TextBox 27"/>
          <p:cNvSpPr txBox="1"/>
          <p:nvPr/>
        </p:nvSpPr>
        <p:spPr>
          <a:xfrm>
            <a:off x="6189877" y="1787824"/>
            <a:ext cx="659155" cy="369332"/>
          </a:xfrm>
          <a:prstGeom prst="rect">
            <a:avLst/>
          </a:prstGeom>
          <a:noFill/>
        </p:spPr>
        <p:txBody>
          <a:bodyPr wrap="none" rtlCol="0">
            <a:spAutoFit/>
          </a:bodyPr>
          <a:lstStyle/>
          <a:p>
            <a:r>
              <a:rPr lang="en-GB" u="sng" dirty="0"/>
              <a:t>SSN</a:t>
            </a:r>
          </a:p>
        </p:txBody>
      </p:sp>
      <p:sp>
        <p:nvSpPr>
          <p:cNvPr id="29" name="TextBox 28"/>
          <p:cNvSpPr txBox="1"/>
          <p:nvPr/>
        </p:nvSpPr>
        <p:spPr>
          <a:xfrm>
            <a:off x="6314269" y="2551937"/>
            <a:ext cx="1031051" cy="369332"/>
          </a:xfrm>
          <a:prstGeom prst="rect">
            <a:avLst/>
          </a:prstGeom>
          <a:noFill/>
        </p:spPr>
        <p:txBody>
          <a:bodyPr wrap="none" rtlCol="0">
            <a:spAutoFit/>
          </a:bodyPr>
          <a:lstStyle/>
          <a:p>
            <a:r>
              <a:rPr lang="en-GB" dirty="0"/>
              <a:t>Address</a:t>
            </a:r>
          </a:p>
        </p:txBody>
      </p:sp>
      <p:cxnSp>
        <p:nvCxnSpPr>
          <p:cNvPr id="30" name="Straight Connector 29"/>
          <p:cNvCxnSpPr/>
          <p:nvPr/>
        </p:nvCxnSpPr>
        <p:spPr>
          <a:xfrm>
            <a:off x="5591962" y="26044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6141910" y="2452775"/>
            <a:ext cx="140341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rot="10688944">
            <a:off x="5954626" y="1628764"/>
            <a:ext cx="1101262"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flipV="1">
            <a:off x="3687029" y="19844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3136878" y="13192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17" name="Group 316"/>
          <p:cNvGrpSpPr/>
          <p:nvPr/>
        </p:nvGrpSpPr>
        <p:grpSpPr>
          <a:xfrm>
            <a:off x="5094540" y="5297750"/>
            <a:ext cx="1095337" cy="675783"/>
            <a:chOff x="3624799" y="5133716"/>
            <a:chExt cx="1095337" cy="675783"/>
          </a:xfrm>
        </p:grpSpPr>
        <p:sp>
          <p:nvSpPr>
            <p:cNvPr id="27" name="TextBox 26"/>
            <p:cNvSpPr txBox="1"/>
            <p:nvPr/>
          </p:nvSpPr>
          <p:spPr>
            <a:xfrm>
              <a:off x="3733046" y="5262736"/>
              <a:ext cx="838954" cy="369332"/>
            </a:xfrm>
            <a:prstGeom prst="rect">
              <a:avLst/>
            </a:prstGeom>
            <a:noFill/>
          </p:spPr>
          <p:txBody>
            <a:bodyPr wrap="none" rtlCol="0">
              <a:spAutoFit/>
            </a:bodyPr>
            <a:lstStyle/>
            <a:p>
              <a:r>
                <a:rPr lang="en-GB" dirty="0"/>
                <a:t>Salary</a:t>
              </a:r>
            </a:p>
          </p:txBody>
        </p:sp>
        <p:sp>
          <p:nvSpPr>
            <p:cNvPr id="37" name="Oval 36"/>
            <p:cNvSpPr/>
            <p:nvPr/>
          </p:nvSpPr>
          <p:spPr>
            <a:xfrm rot="10688944">
              <a:off x="3624799" y="5133716"/>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 name="Oval 38"/>
          <p:cNvSpPr/>
          <p:nvPr/>
        </p:nvSpPr>
        <p:spPr>
          <a:xfrm rot="10688944">
            <a:off x="1328351" y="202192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1" name="Straight Connector 300"/>
          <p:cNvCxnSpPr>
            <a:stCxn id="37" idx="3"/>
            <a:endCxn id="6" idx="2"/>
          </p:cNvCxnSpPr>
          <p:nvPr/>
        </p:nvCxnSpPr>
        <p:spPr>
          <a:xfrm flipH="1" flipV="1">
            <a:off x="5214877" y="4822071"/>
            <a:ext cx="806673" cy="5622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8" name="Group 317"/>
          <p:cNvGrpSpPr/>
          <p:nvPr/>
        </p:nvGrpSpPr>
        <p:grpSpPr>
          <a:xfrm>
            <a:off x="7037286" y="5294176"/>
            <a:ext cx="1580099" cy="675783"/>
            <a:chOff x="5387131" y="5278761"/>
            <a:chExt cx="1580099" cy="675783"/>
          </a:xfrm>
        </p:grpSpPr>
        <p:sp>
          <p:nvSpPr>
            <p:cNvPr id="304" name="TextBox 303"/>
            <p:cNvSpPr txBox="1"/>
            <p:nvPr/>
          </p:nvSpPr>
          <p:spPr>
            <a:xfrm>
              <a:off x="5529140" y="5429806"/>
              <a:ext cx="1287532" cy="369332"/>
            </a:xfrm>
            <a:prstGeom prst="rect">
              <a:avLst/>
            </a:prstGeom>
            <a:noFill/>
          </p:spPr>
          <p:txBody>
            <a:bodyPr wrap="none" rtlCol="0">
              <a:spAutoFit/>
            </a:bodyPr>
            <a:lstStyle/>
            <a:p>
              <a:r>
                <a:rPr lang="en-GB" dirty="0" err="1"/>
                <a:t>Pay_Scale</a:t>
              </a:r>
              <a:endParaRPr lang="en-GB" dirty="0"/>
            </a:p>
          </p:txBody>
        </p:sp>
        <p:sp>
          <p:nvSpPr>
            <p:cNvPr id="305" name="Oval 304"/>
            <p:cNvSpPr/>
            <p:nvPr/>
          </p:nvSpPr>
          <p:spPr>
            <a:xfrm rot="10688944">
              <a:off x="5387131" y="5278761"/>
              <a:ext cx="158009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306" name="Straight Connector 305"/>
          <p:cNvCxnSpPr>
            <a:stCxn id="305" idx="4"/>
            <a:endCxn id="7" idx="2"/>
          </p:cNvCxnSpPr>
          <p:nvPr/>
        </p:nvCxnSpPr>
        <p:spPr>
          <a:xfrm flipV="1">
            <a:off x="7816421" y="4828459"/>
            <a:ext cx="64401" cy="4658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a:stCxn id="24" idx="3"/>
            <a:endCxn id="33" idx="7"/>
          </p:cNvCxnSpPr>
          <p:nvPr/>
        </p:nvCxnSpPr>
        <p:spPr>
          <a:xfrm flipV="1">
            <a:off x="5597637" y="2218032"/>
            <a:ext cx="526185" cy="2058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a:stCxn id="24" idx="1"/>
            <a:endCxn id="39" idx="2"/>
          </p:cNvCxnSpPr>
          <p:nvPr/>
        </p:nvCxnSpPr>
        <p:spPr>
          <a:xfrm flipH="1" flipV="1">
            <a:off x="3468199" y="23252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Arrow Connector 324"/>
          <p:cNvCxnSpPr/>
          <p:nvPr/>
        </p:nvCxnSpPr>
        <p:spPr>
          <a:xfrm flipV="1">
            <a:off x="3804511" y="3840480"/>
            <a:ext cx="1410366" cy="1779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34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sp>
        <p:nvSpPr>
          <p:cNvPr id="17" name="Rectangle 16"/>
          <p:cNvSpPr/>
          <p:nvPr/>
        </p:nvSpPr>
        <p:spPr>
          <a:xfrm>
            <a:off x="457200" y="4192156"/>
            <a:ext cx="8229600" cy="1261884"/>
          </a:xfrm>
          <a:prstGeom prst="rect">
            <a:avLst/>
          </a:prstGeom>
        </p:spPr>
        <p:txBody>
          <a:bodyPr wrap="square">
            <a:spAutoFit/>
          </a:bodyPr>
          <a:lstStyle/>
          <a:p>
            <a:r>
              <a:rPr lang="en-US" sz="2200" dirty="0"/>
              <a:t>The </a:t>
            </a:r>
            <a:r>
              <a:rPr lang="en-US" sz="2200" b="1" dirty="0"/>
              <a:t>feasibility study </a:t>
            </a:r>
            <a:r>
              <a:rPr lang="en-US" sz="2200" dirty="0"/>
              <a:t>is carried out to;</a:t>
            </a:r>
          </a:p>
          <a:p>
            <a:pPr marL="285750" indent="-285750">
              <a:buFont typeface="Arial" charset="0"/>
              <a:buChar char="•"/>
            </a:pPr>
            <a:r>
              <a:rPr lang="en-US" dirty="0"/>
              <a:t>Define the costs of the various possible solutions</a:t>
            </a:r>
          </a:p>
          <a:p>
            <a:pPr marL="285750" indent="-285750">
              <a:buFont typeface="Arial" charset="0"/>
              <a:buChar char="•"/>
            </a:pPr>
            <a:r>
              <a:rPr lang="en-US" dirty="0"/>
              <a:t>Establish the priorities for the creation of the various components of the system. </a:t>
            </a:r>
          </a:p>
        </p:txBody>
      </p:sp>
    </p:spTree>
    <p:extLst>
      <p:ext uri="{BB962C8B-B14F-4D97-AF65-F5344CB8AC3E}">
        <p14:creationId xmlns:p14="http://schemas.microsoft.com/office/powerpoint/2010/main" val="3175088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22" name="Content Placeholder 21"/>
          <p:cNvSpPr>
            <a:spLocks noGrp="1"/>
          </p:cNvSpPr>
          <p:nvPr>
            <p:ph sz="half" idx="1"/>
          </p:nvPr>
        </p:nvSpPr>
        <p:spPr>
          <a:xfrm>
            <a:off x="176694" y="2983472"/>
            <a:ext cx="3574856" cy="277901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lgn="ctr">
              <a:buNone/>
            </a:pPr>
            <a:r>
              <a:rPr lang="en-IE" dirty="0"/>
              <a:t>The “d” stands for </a:t>
            </a:r>
            <a:r>
              <a:rPr lang="en-IE" b="1" dirty="0"/>
              <a:t>disjoint</a:t>
            </a:r>
            <a:r>
              <a:rPr lang="en-IE" dirty="0"/>
              <a:t>.</a:t>
            </a:r>
          </a:p>
          <a:p>
            <a:pPr marL="0" indent="0" algn="ctr">
              <a:buNone/>
            </a:pPr>
            <a:r>
              <a:rPr lang="en-IE" dirty="0"/>
              <a:t>This means that an employee can be either salaried or hourly, but </a:t>
            </a:r>
            <a:r>
              <a:rPr lang="en-IE" b="1" dirty="0"/>
              <a:t>not both.</a:t>
            </a:r>
            <a:endParaRPr lang="en-IE" dirty="0"/>
          </a:p>
        </p:txBody>
      </p:sp>
      <p:sp>
        <p:nvSpPr>
          <p:cNvPr id="4" name="Footer Placeholder 4"/>
          <p:cNvSpPr>
            <a:spLocks noGrp="1"/>
          </p:cNvSpPr>
          <p:nvPr>
            <p:ph type="ftr" sz="quarter" idx="11"/>
          </p:nvPr>
        </p:nvSpPr>
        <p:spPr/>
        <p:txBody>
          <a:bodyPr/>
          <a:lstStyle/>
          <a:p>
            <a:r>
              <a:rPr lang="en-IE" altLang="en-US"/>
              <a:t>Lecture 6</a:t>
            </a:r>
          </a:p>
        </p:txBody>
      </p:sp>
      <p:sp>
        <p:nvSpPr>
          <p:cNvPr id="6" name="Rectangle 4"/>
          <p:cNvSpPr>
            <a:spLocks noChangeArrowheads="1"/>
          </p:cNvSpPr>
          <p:nvPr/>
        </p:nvSpPr>
        <p:spPr bwMode="auto">
          <a:xfrm>
            <a:off x="3879123" y="4390271"/>
            <a:ext cx="2671507"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SALARIED_EMPLOYEE</a:t>
            </a:r>
          </a:p>
        </p:txBody>
      </p:sp>
      <p:sp>
        <p:nvSpPr>
          <p:cNvPr id="7" name="Rectangle 5"/>
          <p:cNvSpPr>
            <a:spLocks noChangeArrowheads="1"/>
          </p:cNvSpPr>
          <p:nvPr/>
        </p:nvSpPr>
        <p:spPr bwMode="auto">
          <a:xfrm>
            <a:off x="6684871" y="4396659"/>
            <a:ext cx="2391902"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HOURLY_EMPLOYEE</a:t>
            </a:r>
          </a:p>
        </p:txBody>
      </p:sp>
      <p:sp>
        <p:nvSpPr>
          <p:cNvPr id="9" name="Oval 7"/>
          <p:cNvSpPr>
            <a:spLocks noChangeArrowheads="1"/>
          </p:cNvSpPr>
          <p:nvPr/>
        </p:nvSpPr>
        <p:spPr bwMode="auto">
          <a:xfrm>
            <a:off x="5574506" y="3182606"/>
            <a:ext cx="287338" cy="2873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a:t>
            </a:r>
          </a:p>
        </p:txBody>
      </p:sp>
      <p:sp>
        <p:nvSpPr>
          <p:cNvPr id="11" name="Line 9"/>
          <p:cNvSpPr>
            <a:spLocks noChangeShapeType="1"/>
          </p:cNvSpPr>
          <p:nvPr/>
        </p:nvSpPr>
        <p:spPr bwMode="auto">
          <a:xfrm>
            <a:off x="4730764" y="2813333"/>
            <a:ext cx="887148" cy="407122"/>
          </a:xfrm>
          <a:prstGeom prst="line">
            <a:avLst/>
          </a:prstGeom>
          <a:noFill/>
          <a:ln w="762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IE"/>
          </a:p>
        </p:txBody>
      </p:sp>
      <p:cxnSp>
        <p:nvCxnSpPr>
          <p:cNvPr id="14" name="AutoShape 12"/>
          <p:cNvCxnSpPr>
            <a:cxnSpLocks noChangeShapeType="1"/>
            <a:stCxn id="7" idx="0"/>
            <a:endCxn id="9" idx="5"/>
          </p:cNvCxnSpPr>
          <p:nvPr/>
        </p:nvCxnSpPr>
        <p:spPr bwMode="auto">
          <a:xfrm flipH="1" flipV="1">
            <a:off x="5819764" y="3427863"/>
            <a:ext cx="2061058" cy="968796"/>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AutoShape 14"/>
          <p:cNvSpPr>
            <a:spLocks noChangeArrowheads="1"/>
          </p:cNvSpPr>
          <p:nvPr/>
        </p:nvSpPr>
        <p:spPr bwMode="auto">
          <a:xfrm rot="6681527">
            <a:off x="5223249" y="3619243"/>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sp>
        <p:nvSpPr>
          <p:cNvPr id="17" name="AutoShape 15"/>
          <p:cNvSpPr>
            <a:spLocks noChangeArrowheads="1"/>
          </p:cNvSpPr>
          <p:nvPr/>
        </p:nvSpPr>
        <p:spPr bwMode="auto">
          <a:xfrm rot="13648568" flipH="1">
            <a:off x="6032286" y="3480778"/>
            <a:ext cx="575142" cy="339698"/>
          </a:xfrm>
          <a:custGeom>
            <a:avLst/>
            <a:gdLst>
              <a:gd name="G0" fmla="sin 10800 17694720"/>
              <a:gd name="G1" fmla="+- G0 10800 0"/>
              <a:gd name="G2" fmla="cos 10800 17694720"/>
              <a:gd name="G3" fmla="+- G2 10800 0"/>
              <a:gd name="G4" fmla="sin 10800 6365233"/>
              <a:gd name="G5" fmla="+- G4 10800 0"/>
              <a:gd name="G6" fmla="cos 10800 6365233"/>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3424 h 21600"/>
              <a:gd name="T8" fmla="*/ 0 w 21600"/>
              <a:gd name="T9" fmla="*/ -1073796944 h 21600"/>
              <a:gd name="T10" fmla="*/ 0 w 21600"/>
              <a:gd name="T11" fmla="*/ -1073796944 h 21600"/>
              <a:gd name="T12" fmla="*/ 9430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cxnSp>
        <p:nvCxnSpPr>
          <p:cNvPr id="18" name="AutoShape 12"/>
          <p:cNvCxnSpPr>
            <a:cxnSpLocks noChangeShapeType="1"/>
            <a:stCxn id="6" idx="0"/>
            <a:endCxn id="9" idx="3"/>
          </p:cNvCxnSpPr>
          <p:nvPr/>
        </p:nvCxnSpPr>
        <p:spPr bwMode="auto">
          <a:xfrm flipV="1">
            <a:off x="5214877" y="3427863"/>
            <a:ext cx="401709" cy="96240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4" name="Rectangle 23"/>
          <p:cNvSpPr/>
          <p:nvPr/>
        </p:nvSpPr>
        <p:spPr>
          <a:xfrm>
            <a:off x="3921993" y="20343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5" name="TextBox 24"/>
          <p:cNvSpPr txBox="1"/>
          <p:nvPr/>
        </p:nvSpPr>
        <p:spPr>
          <a:xfrm>
            <a:off x="3264249" y="1468060"/>
            <a:ext cx="800407" cy="369332"/>
          </a:xfrm>
          <a:prstGeom prst="rect">
            <a:avLst/>
          </a:prstGeom>
          <a:noFill/>
        </p:spPr>
        <p:txBody>
          <a:bodyPr wrap="none" rtlCol="0">
            <a:spAutoFit/>
          </a:bodyPr>
          <a:lstStyle/>
          <a:p>
            <a:r>
              <a:rPr lang="en-GB" dirty="0"/>
              <a:t>Name</a:t>
            </a:r>
          </a:p>
        </p:txBody>
      </p:sp>
      <p:sp>
        <p:nvSpPr>
          <p:cNvPr id="26" name="TextBox 25"/>
          <p:cNvSpPr txBox="1"/>
          <p:nvPr/>
        </p:nvSpPr>
        <p:spPr>
          <a:xfrm>
            <a:off x="1654336" y="2182605"/>
            <a:ext cx="1210588" cy="369332"/>
          </a:xfrm>
          <a:prstGeom prst="rect">
            <a:avLst/>
          </a:prstGeom>
          <a:noFill/>
        </p:spPr>
        <p:txBody>
          <a:bodyPr wrap="none" rtlCol="0">
            <a:spAutoFit/>
          </a:bodyPr>
          <a:lstStyle/>
          <a:p>
            <a:r>
              <a:rPr lang="en-GB" dirty="0"/>
              <a:t>Birth Date</a:t>
            </a:r>
          </a:p>
        </p:txBody>
      </p:sp>
      <p:sp>
        <p:nvSpPr>
          <p:cNvPr id="28" name="TextBox 27"/>
          <p:cNvSpPr txBox="1"/>
          <p:nvPr/>
        </p:nvSpPr>
        <p:spPr>
          <a:xfrm>
            <a:off x="6189877" y="1787824"/>
            <a:ext cx="659155" cy="369332"/>
          </a:xfrm>
          <a:prstGeom prst="rect">
            <a:avLst/>
          </a:prstGeom>
          <a:noFill/>
        </p:spPr>
        <p:txBody>
          <a:bodyPr wrap="none" rtlCol="0">
            <a:spAutoFit/>
          </a:bodyPr>
          <a:lstStyle/>
          <a:p>
            <a:r>
              <a:rPr lang="en-GB" u="sng" dirty="0"/>
              <a:t>SSN</a:t>
            </a:r>
          </a:p>
        </p:txBody>
      </p:sp>
      <p:sp>
        <p:nvSpPr>
          <p:cNvPr id="29" name="TextBox 28"/>
          <p:cNvSpPr txBox="1"/>
          <p:nvPr/>
        </p:nvSpPr>
        <p:spPr>
          <a:xfrm>
            <a:off x="6314269" y="2551937"/>
            <a:ext cx="1031051" cy="369332"/>
          </a:xfrm>
          <a:prstGeom prst="rect">
            <a:avLst/>
          </a:prstGeom>
          <a:noFill/>
        </p:spPr>
        <p:txBody>
          <a:bodyPr wrap="none" rtlCol="0">
            <a:spAutoFit/>
          </a:bodyPr>
          <a:lstStyle/>
          <a:p>
            <a:r>
              <a:rPr lang="en-GB" dirty="0"/>
              <a:t>Address</a:t>
            </a:r>
          </a:p>
        </p:txBody>
      </p:sp>
      <p:cxnSp>
        <p:nvCxnSpPr>
          <p:cNvPr id="30" name="Straight Connector 29"/>
          <p:cNvCxnSpPr/>
          <p:nvPr/>
        </p:nvCxnSpPr>
        <p:spPr>
          <a:xfrm>
            <a:off x="5591962" y="26044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6141910" y="2452775"/>
            <a:ext cx="140341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rot="10688944">
            <a:off x="5954626" y="1628764"/>
            <a:ext cx="1101262"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flipV="1">
            <a:off x="3687029" y="19844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3136878" y="13192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17" name="Group 316"/>
          <p:cNvGrpSpPr/>
          <p:nvPr/>
        </p:nvGrpSpPr>
        <p:grpSpPr>
          <a:xfrm>
            <a:off x="5094540" y="5297750"/>
            <a:ext cx="1095337" cy="675783"/>
            <a:chOff x="3624799" y="5133716"/>
            <a:chExt cx="1095337" cy="675783"/>
          </a:xfrm>
        </p:grpSpPr>
        <p:sp>
          <p:nvSpPr>
            <p:cNvPr id="27" name="TextBox 26"/>
            <p:cNvSpPr txBox="1"/>
            <p:nvPr/>
          </p:nvSpPr>
          <p:spPr>
            <a:xfrm>
              <a:off x="3733046" y="5262736"/>
              <a:ext cx="838954" cy="369332"/>
            </a:xfrm>
            <a:prstGeom prst="rect">
              <a:avLst/>
            </a:prstGeom>
            <a:noFill/>
          </p:spPr>
          <p:txBody>
            <a:bodyPr wrap="none" rtlCol="0">
              <a:spAutoFit/>
            </a:bodyPr>
            <a:lstStyle/>
            <a:p>
              <a:r>
                <a:rPr lang="en-GB" dirty="0"/>
                <a:t>Salary</a:t>
              </a:r>
            </a:p>
          </p:txBody>
        </p:sp>
        <p:sp>
          <p:nvSpPr>
            <p:cNvPr id="37" name="Oval 36"/>
            <p:cNvSpPr/>
            <p:nvPr/>
          </p:nvSpPr>
          <p:spPr>
            <a:xfrm rot="10688944">
              <a:off x="3624799" y="5133716"/>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 name="Oval 38"/>
          <p:cNvSpPr/>
          <p:nvPr/>
        </p:nvSpPr>
        <p:spPr>
          <a:xfrm rot="10688944">
            <a:off x="1328351" y="202192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1" name="Straight Connector 300"/>
          <p:cNvCxnSpPr>
            <a:stCxn id="37" idx="3"/>
            <a:endCxn id="6" idx="2"/>
          </p:cNvCxnSpPr>
          <p:nvPr/>
        </p:nvCxnSpPr>
        <p:spPr>
          <a:xfrm flipH="1" flipV="1">
            <a:off x="5214877" y="4822071"/>
            <a:ext cx="806673" cy="5622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8" name="Group 317"/>
          <p:cNvGrpSpPr/>
          <p:nvPr/>
        </p:nvGrpSpPr>
        <p:grpSpPr>
          <a:xfrm>
            <a:off x="7037286" y="5294176"/>
            <a:ext cx="1580099" cy="675783"/>
            <a:chOff x="5387131" y="5278761"/>
            <a:chExt cx="1580099" cy="675783"/>
          </a:xfrm>
        </p:grpSpPr>
        <p:sp>
          <p:nvSpPr>
            <p:cNvPr id="304" name="TextBox 303"/>
            <p:cNvSpPr txBox="1"/>
            <p:nvPr/>
          </p:nvSpPr>
          <p:spPr>
            <a:xfrm>
              <a:off x="5529140" y="5429806"/>
              <a:ext cx="1287532" cy="369332"/>
            </a:xfrm>
            <a:prstGeom prst="rect">
              <a:avLst/>
            </a:prstGeom>
            <a:noFill/>
          </p:spPr>
          <p:txBody>
            <a:bodyPr wrap="none" rtlCol="0">
              <a:spAutoFit/>
            </a:bodyPr>
            <a:lstStyle/>
            <a:p>
              <a:r>
                <a:rPr lang="en-GB" dirty="0" err="1"/>
                <a:t>Pay_Scale</a:t>
              </a:r>
              <a:endParaRPr lang="en-GB" dirty="0"/>
            </a:p>
          </p:txBody>
        </p:sp>
        <p:sp>
          <p:nvSpPr>
            <p:cNvPr id="305" name="Oval 304"/>
            <p:cNvSpPr/>
            <p:nvPr/>
          </p:nvSpPr>
          <p:spPr>
            <a:xfrm rot="10688944">
              <a:off x="5387131" y="5278761"/>
              <a:ext cx="158009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306" name="Straight Connector 305"/>
          <p:cNvCxnSpPr>
            <a:stCxn id="305" idx="4"/>
            <a:endCxn id="7" idx="2"/>
          </p:cNvCxnSpPr>
          <p:nvPr/>
        </p:nvCxnSpPr>
        <p:spPr>
          <a:xfrm flipV="1">
            <a:off x="7816421" y="4828459"/>
            <a:ext cx="64401" cy="4658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a:stCxn id="24" idx="3"/>
            <a:endCxn id="33" idx="7"/>
          </p:cNvCxnSpPr>
          <p:nvPr/>
        </p:nvCxnSpPr>
        <p:spPr>
          <a:xfrm flipV="1">
            <a:off x="5597637" y="2218032"/>
            <a:ext cx="526185" cy="2058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a:stCxn id="24" idx="1"/>
            <a:endCxn id="39" idx="2"/>
          </p:cNvCxnSpPr>
          <p:nvPr/>
        </p:nvCxnSpPr>
        <p:spPr>
          <a:xfrm flipH="1" flipV="1">
            <a:off x="3468199" y="23252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Arrow Connector 324"/>
          <p:cNvCxnSpPr/>
          <p:nvPr/>
        </p:nvCxnSpPr>
        <p:spPr>
          <a:xfrm flipV="1">
            <a:off x="3804511" y="3427863"/>
            <a:ext cx="1658296" cy="43041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63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22" name="Content Placeholder 21"/>
          <p:cNvSpPr>
            <a:spLocks noGrp="1"/>
          </p:cNvSpPr>
          <p:nvPr>
            <p:ph sz="half" idx="1"/>
          </p:nvPr>
        </p:nvSpPr>
        <p:spPr>
          <a:xfrm>
            <a:off x="176694" y="2983472"/>
            <a:ext cx="3574856" cy="277901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lgn="ctr">
              <a:buNone/>
            </a:pPr>
            <a:r>
              <a:rPr lang="en-IE" dirty="0"/>
              <a:t>Once again, the double line means </a:t>
            </a:r>
            <a:r>
              <a:rPr lang="en-IE" b="1" dirty="0"/>
              <a:t>mandatory participation</a:t>
            </a:r>
            <a:r>
              <a:rPr lang="en-IE" dirty="0"/>
              <a:t>: Every employee </a:t>
            </a:r>
            <a:r>
              <a:rPr lang="en-IE" b="1" dirty="0"/>
              <a:t>must</a:t>
            </a:r>
            <a:r>
              <a:rPr lang="en-IE" dirty="0"/>
              <a:t> be salaried or hourly</a:t>
            </a:r>
            <a:endParaRPr lang="en-IE" b="1" dirty="0"/>
          </a:p>
        </p:txBody>
      </p:sp>
      <p:sp>
        <p:nvSpPr>
          <p:cNvPr id="4" name="Footer Placeholder 4"/>
          <p:cNvSpPr>
            <a:spLocks noGrp="1"/>
          </p:cNvSpPr>
          <p:nvPr>
            <p:ph type="ftr" sz="quarter" idx="11"/>
          </p:nvPr>
        </p:nvSpPr>
        <p:spPr/>
        <p:txBody>
          <a:bodyPr/>
          <a:lstStyle/>
          <a:p>
            <a:r>
              <a:rPr lang="en-IE" altLang="en-US"/>
              <a:t>Lecture 6</a:t>
            </a:r>
          </a:p>
        </p:txBody>
      </p:sp>
      <p:sp>
        <p:nvSpPr>
          <p:cNvPr id="6" name="Rectangle 4"/>
          <p:cNvSpPr>
            <a:spLocks noChangeArrowheads="1"/>
          </p:cNvSpPr>
          <p:nvPr/>
        </p:nvSpPr>
        <p:spPr bwMode="auto">
          <a:xfrm>
            <a:off x="3879123" y="4390271"/>
            <a:ext cx="2671507"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SALARIED_EMPLOYEE</a:t>
            </a:r>
          </a:p>
        </p:txBody>
      </p:sp>
      <p:sp>
        <p:nvSpPr>
          <p:cNvPr id="7" name="Rectangle 5"/>
          <p:cNvSpPr>
            <a:spLocks noChangeArrowheads="1"/>
          </p:cNvSpPr>
          <p:nvPr/>
        </p:nvSpPr>
        <p:spPr bwMode="auto">
          <a:xfrm>
            <a:off x="6684871" y="4396659"/>
            <a:ext cx="2391902"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HOURLY_EMPLOYEE</a:t>
            </a:r>
          </a:p>
        </p:txBody>
      </p:sp>
      <p:sp>
        <p:nvSpPr>
          <p:cNvPr id="9" name="Oval 7"/>
          <p:cNvSpPr>
            <a:spLocks noChangeArrowheads="1"/>
          </p:cNvSpPr>
          <p:nvPr/>
        </p:nvSpPr>
        <p:spPr bwMode="auto">
          <a:xfrm>
            <a:off x="5574506" y="3182606"/>
            <a:ext cx="287338" cy="2873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a:t>
            </a:r>
          </a:p>
        </p:txBody>
      </p:sp>
      <p:sp>
        <p:nvSpPr>
          <p:cNvPr id="11" name="Line 9"/>
          <p:cNvSpPr>
            <a:spLocks noChangeShapeType="1"/>
          </p:cNvSpPr>
          <p:nvPr/>
        </p:nvSpPr>
        <p:spPr bwMode="auto">
          <a:xfrm>
            <a:off x="4730764" y="2813333"/>
            <a:ext cx="887148" cy="407122"/>
          </a:xfrm>
          <a:prstGeom prst="line">
            <a:avLst/>
          </a:prstGeom>
          <a:noFill/>
          <a:ln w="762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IE"/>
          </a:p>
        </p:txBody>
      </p:sp>
      <p:cxnSp>
        <p:nvCxnSpPr>
          <p:cNvPr id="14" name="AutoShape 12"/>
          <p:cNvCxnSpPr>
            <a:cxnSpLocks noChangeShapeType="1"/>
            <a:stCxn id="7" idx="0"/>
            <a:endCxn id="9" idx="5"/>
          </p:cNvCxnSpPr>
          <p:nvPr/>
        </p:nvCxnSpPr>
        <p:spPr bwMode="auto">
          <a:xfrm flipH="1" flipV="1">
            <a:off x="5819764" y="3427863"/>
            <a:ext cx="2061058" cy="968796"/>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AutoShape 14"/>
          <p:cNvSpPr>
            <a:spLocks noChangeArrowheads="1"/>
          </p:cNvSpPr>
          <p:nvPr/>
        </p:nvSpPr>
        <p:spPr bwMode="auto">
          <a:xfrm rot="6681527">
            <a:off x="5223249" y="3619243"/>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sp>
        <p:nvSpPr>
          <p:cNvPr id="17" name="AutoShape 15"/>
          <p:cNvSpPr>
            <a:spLocks noChangeArrowheads="1"/>
          </p:cNvSpPr>
          <p:nvPr/>
        </p:nvSpPr>
        <p:spPr bwMode="auto">
          <a:xfrm rot="13648568" flipH="1">
            <a:off x="6032286" y="3480778"/>
            <a:ext cx="575142" cy="339698"/>
          </a:xfrm>
          <a:custGeom>
            <a:avLst/>
            <a:gdLst>
              <a:gd name="G0" fmla="sin 10800 17694720"/>
              <a:gd name="G1" fmla="+- G0 10800 0"/>
              <a:gd name="G2" fmla="cos 10800 17694720"/>
              <a:gd name="G3" fmla="+- G2 10800 0"/>
              <a:gd name="G4" fmla="sin 10800 6365233"/>
              <a:gd name="G5" fmla="+- G4 10800 0"/>
              <a:gd name="G6" fmla="cos 10800 6365233"/>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3424 h 21600"/>
              <a:gd name="T8" fmla="*/ 0 w 21600"/>
              <a:gd name="T9" fmla="*/ -1073796944 h 21600"/>
              <a:gd name="T10" fmla="*/ 0 w 21600"/>
              <a:gd name="T11" fmla="*/ -1073796944 h 21600"/>
              <a:gd name="T12" fmla="*/ 9430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cxnSp>
        <p:nvCxnSpPr>
          <p:cNvPr id="18" name="AutoShape 12"/>
          <p:cNvCxnSpPr>
            <a:cxnSpLocks noChangeShapeType="1"/>
            <a:stCxn id="6" idx="0"/>
            <a:endCxn id="9" idx="3"/>
          </p:cNvCxnSpPr>
          <p:nvPr/>
        </p:nvCxnSpPr>
        <p:spPr bwMode="auto">
          <a:xfrm flipV="1">
            <a:off x="5214877" y="3427863"/>
            <a:ext cx="401709" cy="96240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4" name="Rectangle 23"/>
          <p:cNvSpPr/>
          <p:nvPr/>
        </p:nvSpPr>
        <p:spPr>
          <a:xfrm>
            <a:off x="3921993" y="20343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5" name="TextBox 24"/>
          <p:cNvSpPr txBox="1"/>
          <p:nvPr/>
        </p:nvSpPr>
        <p:spPr>
          <a:xfrm>
            <a:off x="3264249" y="1468060"/>
            <a:ext cx="800407" cy="369332"/>
          </a:xfrm>
          <a:prstGeom prst="rect">
            <a:avLst/>
          </a:prstGeom>
          <a:noFill/>
        </p:spPr>
        <p:txBody>
          <a:bodyPr wrap="none" rtlCol="0">
            <a:spAutoFit/>
          </a:bodyPr>
          <a:lstStyle/>
          <a:p>
            <a:r>
              <a:rPr lang="en-GB" dirty="0"/>
              <a:t>Name</a:t>
            </a:r>
          </a:p>
        </p:txBody>
      </p:sp>
      <p:sp>
        <p:nvSpPr>
          <p:cNvPr id="26" name="TextBox 25"/>
          <p:cNvSpPr txBox="1"/>
          <p:nvPr/>
        </p:nvSpPr>
        <p:spPr>
          <a:xfrm>
            <a:off x="1654336" y="2182605"/>
            <a:ext cx="1210588" cy="369332"/>
          </a:xfrm>
          <a:prstGeom prst="rect">
            <a:avLst/>
          </a:prstGeom>
          <a:noFill/>
        </p:spPr>
        <p:txBody>
          <a:bodyPr wrap="none" rtlCol="0">
            <a:spAutoFit/>
          </a:bodyPr>
          <a:lstStyle/>
          <a:p>
            <a:r>
              <a:rPr lang="en-GB" dirty="0"/>
              <a:t>Birth Date</a:t>
            </a:r>
          </a:p>
        </p:txBody>
      </p:sp>
      <p:sp>
        <p:nvSpPr>
          <p:cNvPr id="28" name="TextBox 27"/>
          <p:cNvSpPr txBox="1"/>
          <p:nvPr/>
        </p:nvSpPr>
        <p:spPr>
          <a:xfrm>
            <a:off x="6189877" y="1787824"/>
            <a:ext cx="659155" cy="369332"/>
          </a:xfrm>
          <a:prstGeom prst="rect">
            <a:avLst/>
          </a:prstGeom>
          <a:noFill/>
        </p:spPr>
        <p:txBody>
          <a:bodyPr wrap="none" rtlCol="0">
            <a:spAutoFit/>
          </a:bodyPr>
          <a:lstStyle/>
          <a:p>
            <a:r>
              <a:rPr lang="en-GB" u="sng" dirty="0"/>
              <a:t>SSN</a:t>
            </a:r>
          </a:p>
        </p:txBody>
      </p:sp>
      <p:sp>
        <p:nvSpPr>
          <p:cNvPr id="29" name="TextBox 28"/>
          <p:cNvSpPr txBox="1"/>
          <p:nvPr/>
        </p:nvSpPr>
        <p:spPr>
          <a:xfrm>
            <a:off x="6314269" y="2551937"/>
            <a:ext cx="1031051" cy="369332"/>
          </a:xfrm>
          <a:prstGeom prst="rect">
            <a:avLst/>
          </a:prstGeom>
          <a:noFill/>
        </p:spPr>
        <p:txBody>
          <a:bodyPr wrap="none" rtlCol="0">
            <a:spAutoFit/>
          </a:bodyPr>
          <a:lstStyle/>
          <a:p>
            <a:r>
              <a:rPr lang="en-GB" dirty="0"/>
              <a:t>Address</a:t>
            </a:r>
          </a:p>
        </p:txBody>
      </p:sp>
      <p:cxnSp>
        <p:nvCxnSpPr>
          <p:cNvPr id="30" name="Straight Connector 29"/>
          <p:cNvCxnSpPr/>
          <p:nvPr/>
        </p:nvCxnSpPr>
        <p:spPr>
          <a:xfrm>
            <a:off x="5591962" y="26044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6141910" y="2452775"/>
            <a:ext cx="140341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rot="10688944">
            <a:off x="5954626" y="1628764"/>
            <a:ext cx="1101262"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flipV="1">
            <a:off x="3687029" y="19844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3136878" y="13192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17" name="Group 316"/>
          <p:cNvGrpSpPr/>
          <p:nvPr/>
        </p:nvGrpSpPr>
        <p:grpSpPr>
          <a:xfrm>
            <a:off x="5094540" y="5297750"/>
            <a:ext cx="1095337" cy="675783"/>
            <a:chOff x="3624799" y="5133716"/>
            <a:chExt cx="1095337" cy="675783"/>
          </a:xfrm>
        </p:grpSpPr>
        <p:sp>
          <p:nvSpPr>
            <p:cNvPr id="27" name="TextBox 26"/>
            <p:cNvSpPr txBox="1"/>
            <p:nvPr/>
          </p:nvSpPr>
          <p:spPr>
            <a:xfrm>
              <a:off x="3733046" y="5262736"/>
              <a:ext cx="838954" cy="369332"/>
            </a:xfrm>
            <a:prstGeom prst="rect">
              <a:avLst/>
            </a:prstGeom>
            <a:noFill/>
          </p:spPr>
          <p:txBody>
            <a:bodyPr wrap="none" rtlCol="0">
              <a:spAutoFit/>
            </a:bodyPr>
            <a:lstStyle/>
            <a:p>
              <a:r>
                <a:rPr lang="en-GB" dirty="0"/>
                <a:t>Salary</a:t>
              </a:r>
            </a:p>
          </p:txBody>
        </p:sp>
        <p:sp>
          <p:nvSpPr>
            <p:cNvPr id="37" name="Oval 36"/>
            <p:cNvSpPr/>
            <p:nvPr/>
          </p:nvSpPr>
          <p:spPr>
            <a:xfrm rot="10688944">
              <a:off x="3624799" y="5133716"/>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 name="Oval 38"/>
          <p:cNvSpPr/>
          <p:nvPr/>
        </p:nvSpPr>
        <p:spPr>
          <a:xfrm rot="10688944">
            <a:off x="1328351" y="202192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1" name="Straight Connector 300"/>
          <p:cNvCxnSpPr>
            <a:stCxn id="37" idx="3"/>
            <a:endCxn id="6" idx="2"/>
          </p:cNvCxnSpPr>
          <p:nvPr/>
        </p:nvCxnSpPr>
        <p:spPr>
          <a:xfrm flipH="1" flipV="1">
            <a:off x="5214877" y="4822071"/>
            <a:ext cx="806673" cy="5622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8" name="Group 317"/>
          <p:cNvGrpSpPr/>
          <p:nvPr/>
        </p:nvGrpSpPr>
        <p:grpSpPr>
          <a:xfrm>
            <a:off x="7037286" y="5294176"/>
            <a:ext cx="1580099" cy="675783"/>
            <a:chOff x="5387131" y="5278761"/>
            <a:chExt cx="1580099" cy="675783"/>
          </a:xfrm>
        </p:grpSpPr>
        <p:sp>
          <p:nvSpPr>
            <p:cNvPr id="304" name="TextBox 303"/>
            <p:cNvSpPr txBox="1"/>
            <p:nvPr/>
          </p:nvSpPr>
          <p:spPr>
            <a:xfrm>
              <a:off x="5529140" y="5429806"/>
              <a:ext cx="1287532" cy="369332"/>
            </a:xfrm>
            <a:prstGeom prst="rect">
              <a:avLst/>
            </a:prstGeom>
            <a:noFill/>
          </p:spPr>
          <p:txBody>
            <a:bodyPr wrap="none" rtlCol="0">
              <a:spAutoFit/>
            </a:bodyPr>
            <a:lstStyle/>
            <a:p>
              <a:r>
                <a:rPr lang="en-GB" dirty="0" err="1"/>
                <a:t>Pay_Scale</a:t>
              </a:r>
              <a:endParaRPr lang="en-GB" dirty="0"/>
            </a:p>
          </p:txBody>
        </p:sp>
        <p:sp>
          <p:nvSpPr>
            <p:cNvPr id="305" name="Oval 304"/>
            <p:cNvSpPr/>
            <p:nvPr/>
          </p:nvSpPr>
          <p:spPr>
            <a:xfrm rot="10688944">
              <a:off x="5387131" y="5278761"/>
              <a:ext cx="158009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306" name="Straight Connector 305"/>
          <p:cNvCxnSpPr>
            <a:stCxn id="305" idx="4"/>
            <a:endCxn id="7" idx="2"/>
          </p:cNvCxnSpPr>
          <p:nvPr/>
        </p:nvCxnSpPr>
        <p:spPr>
          <a:xfrm flipV="1">
            <a:off x="7816421" y="4828459"/>
            <a:ext cx="64401" cy="4658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a:stCxn id="24" idx="3"/>
            <a:endCxn id="33" idx="7"/>
          </p:cNvCxnSpPr>
          <p:nvPr/>
        </p:nvCxnSpPr>
        <p:spPr>
          <a:xfrm flipV="1">
            <a:off x="5597637" y="2218032"/>
            <a:ext cx="526185" cy="2058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a:stCxn id="24" idx="1"/>
            <a:endCxn id="39" idx="2"/>
          </p:cNvCxnSpPr>
          <p:nvPr/>
        </p:nvCxnSpPr>
        <p:spPr>
          <a:xfrm flipH="1" flipV="1">
            <a:off x="3468199" y="23252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Arrow Connector 324"/>
          <p:cNvCxnSpPr/>
          <p:nvPr/>
        </p:nvCxnSpPr>
        <p:spPr>
          <a:xfrm flipV="1">
            <a:off x="3804511" y="3151047"/>
            <a:ext cx="1279401" cy="70722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843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22" name="Content Placeholder 21"/>
          <p:cNvSpPr>
            <a:spLocks noGrp="1"/>
          </p:cNvSpPr>
          <p:nvPr>
            <p:ph sz="half" idx="1"/>
          </p:nvPr>
        </p:nvSpPr>
        <p:spPr>
          <a:xfrm>
            <a:off x="176694" y="2983472"/>
            <a:ext cx="3574856" cy="3197872"/>
          </a:xfrm>
        </p:spPr>
        <p:style>
          <a:lnRef idx="2">
            <a:schemeClr val="accent3">
              <a:shade val="50000"/>
            </a:schemeClr>
          </a:lnRef>
          <a:fillRef idx="1">
            <a:schemeClr val="accent3"/>
          </a:fillRef>
          <a:effectRef idx="0">
            <a:schemeClr val="accent3"/>
          </a:effectRef>
          <a:fontRef idx="minor">
            <a:schemeClr val="lt1"/>
          </a:fontRef>
        </p:style>
        <p:txBody>
          <a:bodyPr>
            <a:normAutofit fontScale="92500" lnSpcReduction="10000"/>
          </a:bodyPr>
          <a:lstStyle/>
          <a:p>
            <a:pPr marL="0" indent="0" algn="ctr">
              <a:buNone/>
            </a:pPr>
            <a:r>
              <a:rPr lang="en-IE" dirty="0"/>
              <a:t>We can also add a relationship that only applies to one subtype (only hourly employees </a:t>
            </a:r>
            <a:r>
              <a:rPr lang="en-IE"/>
              <a:t>are members of trade unions, in this example)</a:t>
            </a:r>
            <a:endParaRPr lang="en-IE" b="1" dirty="0"/>
          </a:p>
        </p:txBody>
      </p:sp>
      <p:sp>
        <p:nvSpPr>
          <p:cNvPr id="4" name="Footer Placeholder 4"/>
          <p:cNvSpPr>
            <a:spLocks noGrp="1"/>
          </p:cNvSpPr>
          <p:nvPr>
            <p:ph type="ftr" sz="quarter" idx="11"/>
          </p:nvPr>
        </p:nvSpPr>
        <p:spPr/>
        <p:txBody>
          <a:bodyPr/>
          <a:lstStyle/>
          <a:p>
            <a:r>
              <a:rPr lang="en-IE" altLang="en-US"/>
              <a:t>Lecture 6</a:t>
            </a:r>
          </a:p>
        </p:txBody>
      </p:sp>
      <p:sp>
        <p:nvSpPr>
          <p:cNvPr id="6" name="Rectangle 4"/>
          <p:cNvSpPr>
            <a:spLocks noChangeArrowheads="1"/>
          </p:cNvSpPr>
          <p:nvPr/>
        </p:nvSpPr>
        <p:spPr bwMode="auto">
          <a:xfrm>
            <a:off x="3879123" y="4390271"/>
            <a:ext cx="2671507"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SALARIED_EMPLOYEE</a:t>
            </a:r>
          </a:p>
        </p:txBody>
      </p:sp>
      <p:sp>
        <p:nvSpPr>
          <p:cNvPr id="7" name="Rectangle 5"/>
          <p:cNvSpPr>
            <a:spLocks noChangeArrowheads="1"/>
          </p:cNvSpPr>
          <p:nvPr/>
        </p:nvSpPr>
        <p:spPr bwMode="auto">
          <a:xfrm>
            <a:off x="6684871" y="4396659"/>
            <a:ext cx="2391902"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HOURLY_EMPLOYEE</a:t>
            </a:r>
          </a:p>
        </p:txBody>
      </p:sp>
      <p:sp>
        <p:nvSpPr>
          <p:cNvPr id="9" name="Oval 7"/>
          <p:cNvSpPr>
            <a:spLocks noChangeArrowheads="1"/>
          </p:cNvSpPr>
          <p:nvPr/>
        </p:nvSpPr>
        <p:spPr bwMode="auto">
          <a:xfrm>
            <a:off x="5574506" y="3182606"/>
            <a:ext cx="287338" cy="2873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a:t>
            </a:r>
          </a:p>
        </p:txBody>
      </p:sp>
      <p:sp>
        <p:nvSpPr>
          <p:cNvPr id="11" name="Line 9"/>
          <p:cNvSpPr>
            <a:spLocks noChangeShapeType="1"/>
          </p:cNvSpPr>
          <p:nvPr/>
        </p:nvSpPr>
        <p:spPr bwMode="auto">
          <a:xfrm>
            <a:off x="4730764" y="2813333"/>
            <a:ext cx="887148" cy="407122"/>
          </a:xfrm>
          <a:prstGeom prst="line">
            <a:avLst/>
          </a:prstGeom>
          <a:noFill/>
          <a:ln w="762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IE"/>
          </a:p>
        </p:txBody>
      </p:sp>
      <p:cxnSp>
        <p:nvCxnSpPr>
          <p:cNvPr id="14" name="AutoShape 12"/>
          <p:cNvCxnSpPr>
            <a:cxnSpLocks noChangeShapeType="1"/>
            <a:stCxn id="7" idx="0"/>
            <a:endCxn id="9" idx="5"/>
          </p:cNvCxnSpPr>
          <p:nvPr/>
        </p:nvCxnSpPr>
        <p:spPr bwMode="auto">
          <a:xfrm flipH="1" flipV="1">
            <a:off x="5819764" y="3427863"/>
            <a:ext cx="2061058" cy="968796"/>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AutoShape 14"/>
          <p:cNvSpPr>
            <a:spLocks noChangeArrowheads="1"/>
          </p:cNvSpPr>
          <p:nvPr/>
        </p:nvSpPr>
        <p:spPr bwMode="auto">
          <a:xfrm rot="6681527">
            <a:off x="5223249" y="3619243"/>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sp>
        <p:nvSpPr>
          <p:cNvPr id="17" name="AutoShape 15"/>
          <p:cNvSpPr>
            <a:spLocks noChangeArrowheads="1"/>
          </p:cNvSpPr>
          <p:nvPr/>
        </p:nvSpPr>
        <p:spPr bwMode="auto">
          <a:xfrm rot="13648568" flipH="1">
            <a:off x="6032286" y="3480778"/>
            <a:ext cx="575142" cy="339698"/>
          </a:xfrm>
          <a:custGeom>
            <a:avLst/>
            <a:gdLst>
              <a:gd name="G0" fmla="sin 10800 17694720"/>
              <a:gd name="G1" fmla="+- G0 10800 0"/>
              <a:gd name="G2" fmla="cos 10800 17694720"/>
              <a:gd name="G3" fmla="+- G2 10800 0"/>
              <a:gd name="G4" fmla="sin 10800 6365233"/>
              <a:gd name="G5" fmla="+- G4 10800 0"/>
              <a:gd name="G6" fmla="cos 10800 6365233"/>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3424 h 21600"/>
              <a:gd name="T8" fmla="*/ 0 w 21600"/>
              <a:gd name="T9" fmla="*/ -1073796944 h 21600"/>
              <a:gd name="T10" fmla="*/ 0 w 21600"/>
              <a:gd name="T11" fmla="*/ -1073796944 h 21600"/>
              <a:gd name="T12" fmla="*/ 9430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cxnSp>
        <p:nvCxnSpPr>
          <p:cNvPr id="18" name="AutoShape 12"/>
          <p:cNvCxnSpPr>
            <a:cxnSpLocks noChangeShapeType="1"/>
            <a:stCxn id="6" idx="0"/>
            <a:endCxn id="9" idx="3"/>
          </p:cNvCxnSpPr>
          <p:nvPr/>
        </p:nvCxnSpPr>
        <p:spPr bwMode="auto">
          <a:xfrm flipV="1">
            <a:off x="5214877" y="3427863"/>
            <a:ext cx="401709" cy="96240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4" name="Rectangle 23"/>
          <p:cNvSpPr/>
          <p:nvPr/>
        </p:nvSpPr>
        <p:spPr>
          <a:xfrm>
            <a:off x="3921993" y="20343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5" name="TextBox 24"/>
          <p:cNvSpPr txBox="1"/>
          <p:nvPr/>
        </p:nvSpPr>
        <p:spPr>
          <a:xfrm>
            <a:off x="3264249" y="1468060"/>
            <a:ext cx="800407" cy="369332"/>
          </a:xfrm>
          <a:prstGeom prst="rect">
            <a:avLst/>
          </a:prstGeom>
          <a:noFill/>
        </p:spPr>
        <p:txBody>
          <a:bodyPr wrap="none" rtlCol="0">
            <a:spAutoFit/>
          </a:bodyPr>
          <a:lstStyle/>
          <a:p>
            <a:r>
              <a:rPr lang="en-GB" dirty="0"/>
              <a:t>Name</a:t>
            </a:r>
          </a:p>
        </p:txBody>
      </p:sp>
      <p:sp>
        <p:nvSpPr>
          <p:cNvPr id="26" name="TextBox 25"/>
          <p:cNvSpPr txBox="1"/>
          <p:nvPr/>
        </p:nvSpPr>
        <p:spPr>
          <a:xfrm>
            <a:off x="1654336" y="2182605"/>
            <a:ext cx="1210588" cy="369332"/>
          </a:xfrm>
          <a:prstGeom prst="rect">
            <a:avLst/>
          </a:prstGeom>
          <a:noFill/>
        </p:spPr>
        <p:txBody>
          <a:bodyPr wrap="none" rtlCol="0">
            <a:spAutoFit/>
          </a:bodyPr>
          <a:lstStyle/>
          <a:p>
            <a:r>
              <a:rPr lang="en-GB" dirty="0"/>
              <a:t>Birth Date</a:t>
            </a:r>
          </a:p>
        </p:txBody>
      </p:sp>
      <p:sp>
        <p:nvSpPr>
          <p:cNvPr id="28" name="TextBox 27"/>
          <p:cNvSpPr txBox="1"/>
          <p:nvPr/>
        </p:nvSpPr>
        <p:spPr>
          <a:xfrm>
            <a:off x="6189877" y="1787824"/>
            <a:ext cx="659155" cy="369332"/>
          </a:xfrm>
          <a:prstGeom prst="rect">
            <a:avLst/>
          </a:prstGeom>
          <a:noFill/>
        </p:spPr>
        <p:txBody>
          <a:bodyPr wrap="none" rtlCol="0">
            <a:spAutoFit/>
          </a:bodyPr>
          <a:lstStyle/>
          <a:p>
            <a:r>
              <a:rPr lang="en-GB" u="sng" dirty="0"/>
              <a:t>SSN</a:t>
            </a:r>
          </a:p>
        </p:txBody>
      </p:sp>
      <p:sp>
        <p:nvSpPr>
          <p:cNvPr id="29" name="TextBox 28"/>
          <p:cNvSpPr txBox="1"/>
          <p:nvPr/>
        </p:nvSpPr>
        <p:spPr>
          <a:xfrm>
            <a:off x="6314269" y="2551937"/>
            <a:ext cx="1031051" cy="369332"/>
          </a:xfrm>
          <a:prstGeom prst="rect">
            <a:avLst/>
          </a:prstGeom>
          <a:noFill/>
        </p:spPr>
        <p:txBody>
          <a:bodyPr wrap="none" rtlCol="0">
            <a:spAutoFit/>
          </a:bodyPr>
          <a:lstStyle/>
          <a:p>
            <a:r>
              <a:rPr lang="en-GB" dirty="0"/>
              <a:t>Address</a:t>
            </a:r>
          </a:p>
        </p:txBody>
      </p:sp>
      <p:cxnSp>
        <p:nvCxnSpPr>
          <p:cNvPr id="30" name="Straight Connector 29"/>
          <p:cNvCxnSpPr/>
          <p:nvPr/>
        </p:nvCxnSpPr>
        <p:spPr>
          <a:xfrm>
            <a:off x="5591962" y="26044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6141910" y="2452775"/>
            <a:ext cx="140341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rot="10688944">
            <a:off x="5954626" y="1628764"/>
            <a:ext cx="1101262"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flipV="1">
            <a:off x="3687029" y="19844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3136878" y="13192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17" name="Group 316"/>
          <p:cNvGrpSpPr/>
          <p:nvPr/>
        </p:nvGrpSpPr>
        <p:grpSpPr>
          <a:xfrm>
            <a:off x="5094540" y="5297750"/>
            <a:ext cx="1095337" cy="675783"/>
            <a:chOff x="3624799" y="5133716"/>
            <a:chExt cx="1095337" cy="675783"/>
          </a:xfrm>
        </p:grpSpPr>
        <p:sp>
          <p:nvSpPr>
            <p:cNvPr id="27" name="TextBox 26"/>
            <p:cNvSpPr txBox="1"/>
            <p:nvPr/>
          </p:nvSpPr>
          <p:spPr>
            <a:xfrm>
              <a:off x="3733046" y="5262736"/>
              <a:ext cx="838954" cy="369332"/>
            </a:xfrm>
            <a:prstGeom prst="rect">
              <a:avLst/>
            </a:prstGeom>
            <a:noFill/>
          </p:spPr>
          <p:txBody>
            <a:bodyPr wrap="none" rtlCol="0">
              <a:spAutoFit/>
            </a:bodyPr>
            <a:lstStyle/>
            <a:p>
              <a:r>
                <a:rPr lang="en-GB" dirty="0"/>
                <a:t>Salary</a:t>
              </a:r>
            </a:p>
          </p:txBody>
        </p:sp>
        <p:sp>
          <p:nvSpPr>
            <p:cNvPr id="37" name="Oval 36"/>
            <p:cNvSpPr/>
            <p:nvPr/>
          </p:nvSpPr>
          <p:spPr>
            <a:xfrm rot="10688944">
              <a:off x="3624799" y="5133716"/>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 name="Oval 38"/>
          <p:cNvSpPr/>
          <p:nvPr/>
        </p:nvSpPr>
        <p:spPr>
          <a:xfrm rot="10688944">
            <a:off x="1328351" y="202192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1" name="Straight Connector 300"/>
          <p:cNvCxnSpPr>
            <a:stCxn id="37" idx="3"/>
            <a:endCxn id="6" idx="2"/>
          </p:cNvCxnSpPr>
          <p:nvPr/>
        </p:nvCxnSpPr>
        <p:spPr>
          <a:xfrm flipH="1" flipV="1">
            <a:off x="5214877" y="4822071"/>
            <a:ext cx="806673" cy="5622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8" name="Group 317"/>
          <p:cNvGrpSpPr/>
          <p:nvPr/>
        </p:nvGrpSpPr>
        <p:grpSpPr>
          <a:xfrm>
            <a:off x="5002969" y="6137579"/>
            <a:ext cx="1580099" cy="675783"/>
            <a:chOff x="5387131" y="5278761"/>
            <a:chExt cx="1580099" cy="675783"/>
          </a:xfrm>
        </p:grpSpPr>
        <p:sp>
          <p:nvSpPr>
            <p:cNvPr id="304" name="TextBox 303"/>
            <p:cNvSpPr txBox="1"/>
            <p:nvPr/>
          </p:nvSpPr>
          <p:spPr>
            <a:xfrm>
              <a:off x="5529140" y="5429806"/>
              <a:ext cx="1287532" cy="369332"/>
            </a:xfrm>
            <a:prstGeom prst="rect">
              <a:avLst/>
            </a:prstGeom>
            <a:noFill/>
          </p:spPr>
          <p:txBody>
            <a:bodyPr wrap="none" rtlCol="0">
              <a:spAutoFit/>
            </a:bodyPr>
            <a:lstStyle/>
            <a:p>
              <a:r>
                <a:rPr lang="en-GB" dirty="0" err="1"/>
                <a:t>Pay_Scale</a:t>
              </a:r>
              <a:endParaRPr lang="en-GB" dirty="0"/>
            </a:p>
          </p:txBody>
        </p:sp>
        <p:sp>
          <p:nvSpPr>
            <p:cNvPr id="305" name="Oval 304"/>
            <p:cNvSpPr/>
            <p:nvPr/>
          </p:nvSpPr>
          <p:spPr>
            <a:xfrm rot="10688944">
              <a:off x="5387131" y="5278761"/>
              <a:ext cx="158009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306" name="Straight Connector 305"/>
          <p:cNvCxnSpPr>
            <a:stCxn id="305" idx="4"/>
            <a:endCxn id="7" idx="2"/>
          </p:cNvCxnSpPr>
          <p:nvPr/>
        </p:nvCxnSpPr>
        <p:spPr>
          <a:xfrm flipV="1">
            <a:off x="5782104" y="4828459"/>
            <a:ext cx="2098718" cy="13092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a:stCxn id="24" idx="3"/>
            <a:endCxn id="33" idx="7"/>
          </p:cNvCxnSpPr>
          <p:nvPr/>
        </p:nvCxnSpPr>
        <p:spPr>
          <a:xfrm flipV="1">
            <a:off x="5597637" y="2218032"/>
            <a:ext cx="526185" cy="2058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a:stCxn id="24" idx="1"/>
            <a:endCxn id="39" idx="2"/>
          </p:cNvCxnSpPr>
          <p:nvPr/>
        </p:nvCxnSpPr>
        <p:spPr>
          <a:xfrm flipH="1" flipV="1">
            <a:off x="3468199" y="23252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Arrow Connector 324"/>
          <p:cNvCxnSpPr/>
          <p:nvPr/>
        </p:nvCxnSpPr>
        <p:spPr>
          <a:xfrm flipV="1">
            <a:off x="3778030" y="5483107"/>
            <a:ext cx="3499190" cy="15253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a:spLocks noChangeArrowheads="1"/>
          </p:cNvSpPr>
          <p:nvPr/>
        </p:nvSpPr>
        <p:spPr bwMode="auto">
          <a:xfrm>
            <a:off x="7222147" y="5929725"/>
            <a:ext cx="1772479" cy="5032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TRADE_UNION</a:t>
            </a:r>
          </a:p>
        </p:txBody>
      </p:sp>
      <p:sp>
        <p:nvSpPr>
          <p:cNvPr id="38" name="AutoShape 13"/>
          <p:cNvSpPr>
            <a:spLocks noChangeArrowheads="1"/>
          </p:cNvSpPr>
          <p:nvPr/>
        </p:nvSpPr>
        <p:spPr bwMode="auto">
          <a:xfrm>
            <a:off x="7345320" y="4993100"/>
            <a:ext cx="1504843" cy="720725"/>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400" dirty="0">
                <a:latin typeface="Tahoma" charset="0"/>
              </a:rPr>
              <a:t>BELONGS_TO</a:t>
            </a:r>
          </a:p>
        </p:txBody>
      </p:sp>
      <p:cxnSp>
        <p:nvCxnSpPr>
          <p:cNvPr id="40" name="AutoShape 14"/>
          <p:cNvCxnSpPr>
            <a:cxnSpLocks noChangeShapeType="1"/>
            <a:stCxn id="38" idx="0"/>
          </p:cNvCxnSpPr>
          <p:nvPr/>
        </p:nvCxnSpPr>
        <p:spPr bwMode="auto">
          <a:xfrm flipH="1" flipV="1">
            <a:off x="8052105" y="4828460"/>
            <a:ext cx="45637" cy="16464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41" name="AutoShape 15"/>
          <p:cNvCxnSpPr>
            <a:cxnSpLocks noChangeShapeType="1"/>
            <a:stCxn id="38" idx="2"/>
            <a:endCxn id="36" idx="0"/>
          </p:cNvCxnSpPr>
          <p:nvPr/>
        </p:nvCxnSpPr>
        <p:spPr bwMode="auto">
          <a:xfrm>
            <a:off x="8097742" y="5713825"/>
            <a:ext cx="10645" cy="21590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3" name="Text Box 15"/>
          <p:cNvSpPr txBox="1">
            <a:spLocks noChangeArrowheads="1"/>
          </p:cNvSpPr>
          <p:nvPr/>
        </p:nvSpPr>
        <p:spPr bwMode="auto">
          <a:xfrm>
            <a:off x="8124710" y="5619533"/>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1</a:t>
            </a:r>
          </a:p>
        </p:txBody>
      </p:sp>
      <p:sp>
        <p:nvSpPr>
          <p:cNvPr id="44" name="Text Box 15"/>
          <p:cNvSpPr txBox="1">
            <a:spLocks noChangeArrowheads="1"/>
          </p:cNvSpPr>
          <p:nvPr/>
        </p:nvSpPr>
        <p:spPr bwMode="auto">
          <a:xfrm>
            <a:off x="8197669" y="4804989"/>
            <a:ext cx="33564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N</a:t>
            </a:r>
          </a:p>
        </p:txBody>
      </p:sp>
    </p:spTree>
    <p:extLst>
      <p:ext uri="{BB962C8B-B14F-4D97-AF65-F5344CB8AC3E}">
        <p14:creationId xmlns:p14="http://schemas.microsoft.com/office/powerpoint/2010/main" val="3460481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Inheritance</a:t>
            </a:r>
          </a:p>
        </p:txBody>
      </p:sp>
      <p:sp>
        <p:nvSpPr>
          <p:cNvPr id="5" name="Content Placeholder 4"/>
          <p:cNvSpPr>
            <a:spLocks noGrp="1"/>
          </p:cNvSpPr>
          <p:nvPr>
            <p:ph idx="1"/>
          </p:nvPr>
        </p:nvSpPr>
        <p:spPr/>
        <p:txBody>
          <a:bodyPr/>
          <a:lstStyle/>
          <a:p>
            <a:r>
              <a:rPr lang="en-IE" dirty="0"/>
              <a:t>Every occurrence of a subtype is also an occurrence of the </a:t>
            </a:r>
            <a:r>
              <a:rPr lang="en-IE" dirty="0" err="1"/>
              <a:t>supertype</a:t>
            </a:r>
            <a:r>
              <a:rPr lang="en-IE" dirty="0"/>
              <a:t>.</a:t>
            </a:r>
          </a:p>
          <a:p>
            <a:pPr lvl="1"/>
            <a:r>
              <a:rPr lang="en-IE" dirty="0"/>
              <a:t>May seem strange: one particular person is represented both by an EMPLOYEE entity and a SALARIED_EMPLOYEE entity.</a:t>
            </a:r>
          </a:p>
          <a:p>
            <a:endParaRPr lang="en-IE" dirty="0"/>
          </a:p>
          <a:p>
            <a:r>
              <a:rPr lang="en-IE" dirty="0"/>
              <a:t>Every property of the </a:t>
            </a:r>
            <a:r>
              <a:rPr lang="en-IE" dirty="0" err="1"/>
              <a:t>supertype</a:t>
            </a:r>
            <a:r>
              <a:rPr lang="en-IE" dirty="0"/>
              <a:t> (attributes, keys, relationships, etc.) is also a property of the subtype.</a:t>
            </a:r>
          </a:p>
          <a:p>
            <a:endParaRPr lang="en-IE" dirty="0"/>
          </a:p>
          <a:p>
            <a:r>
              <a:rPr lang="en-IE" dirty="0"/>
              <a:t>This is known as </a:t>
            </a:r>
            <a:r>
              <a:rPr lang="en-IE" b="1" dirty="0"/>
              <a:t>inheritance</a:t>
            </a:r>
            <a:r>
              <a:rPr lang="en-IE" dirty="0"/>
              <a:t> (similar to in OOP).</a:t>
            </a:r>
          </a:p>
        </p:txBody>
      </p:sp>
    </p:spTree>
    <p:extLst>
      <p:ext uri="{BB962C8B-B14F-4D97-AF65-F5344CB8AC3E}">
        <p14:creationId xmlns:p14="http://schemas.microsoft.com/office/powerpoint/2010/main" val="864929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072348"/>
            <a:ext cx="4370832" cy="30469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Here is a diagram showing a few types of </a:t>
            </a:r>
            <a:r>
              <a:rPr lang="en-IE" sz="2400" b="1" dirty="0" err="1"/>
              <a:t>supertype</a:t>
            </a:r>
            <a:r>
              <a:rPr lang="en-IE" sz="2400" b="1" dirty="0"/>
              <a:t>/subtype relationship</a:t>
            </a:r>
            <a:r>
              <a:rPr lang="en-IE" sz="2400" dirty="0"/>
              <a:t>.</a:t>
            </a:r>
          </a:p>
          <a:p>
            <a:endParaRPr lang="en-IE" sz="2400" dirty="0"/>
          </a:p>
          <a:p>
            <a:r>
              <a:rPr lang="en-IE" sz="2400" dirty="0"/>
              <a:t>For simplicity, some additional attributes, and the cardinality of relationships are not shown.</a:t>
            </a:r>
          </a:p>
        </p:txBody>
      </p:sp>
    </p:spTree>
    <p:extLst>
      <p:ext uri="{BB962C8B-B14F-4D97-AF65-F5344CB8AC3E}">
        <p14:creationId xmlns:p14="http://schemas.microsoft.com/office/powerpoint/2010/main" val="992277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072348"/>
            <a:ext cx="4370832" cy="30469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There are also subtypes for different types of employee, based on the job they do.</a:t>
            </a:r>
          </a:p>
          <a:p>
            <a:endParaRPr lang="en-IE" sz="2400" dirty="0"/>
          </a:p>
          <a:p>
            <a:r>
              <a:rPr lang="en-IE" sz="2400" dirty="0"/>
              <a:t>SECRETARY, TECHNICIAN and ENGINEER each have some additional attribute that not all employees have.</a:t>
            </a:r>
          </a:p>
        </p:txBody>
      </p:sp>
      <p:sp>
        <p:nvSpPr>
          <p:cNvPr id="6" name="Donut 5"/>
          <p:cNvSpPr/>
          <p:nvPr/>
        </p:nvSpPr>
        <p:spPr>
          <a:xfrm>
            <a:off x="0" y="1353312"/>
            <a:ext cx="4846320" cy="1719036"/>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747587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456164"/>
            <a:ext cx="4370832"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Again, the </a:t>
            </a:r>
            <a:r>
              <a:rPr lang="en-IE" sz="2400" dirty="0" err="1"/>
              <a:t>supertype</a:t>
            </a:r>
            <a:r>
              <a:rPr lang="en-IE" sz="2400" dirty="0"/>
              <a:t>/subtype relationship here is </a:t>
            </a:r>
            <a:r>
              <a:rPr lang="en-IE" sz="2400" b="1" dirty="0"/>
              <a:t>disjoint</a:t>
            </a:r>
            <a:r>
              <a:rPr lang="en-IE" sz="2400" dirty="0"/>
              <a:t>: an employee can be </a:t>
            </a:r>
            <a:r>
              <a:rPr lang="en-IE" sz="2400" b="1" dirty="0"/>
              <a:t>only one of </a:t>
            </a:r>
            <a:r>
              <a:rPr lang="en-IE" sz="2400" dirty="0"/>
              <a:t>secretary, technician or engineer.</a:t>
            </a:r>
          </a:p>
        </p:txBody>
      </p:sp>
      <p:sp>
        <p:nvSpPr>
          <p:cNvPr id="5" name="Donut 4"/>
          <p:cNvSpPr/>
          <p:nvPr/>
        </p:nvSpPr>
        <p:spPr>
          <a:xfrm>
            <a:off x="0" y="1353312"/>
            <a:ext cx="4846320" cy="1719036"/>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345285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456164"/>
            <a:ext cx="4370832" cy="2677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However, this time it has </a:t>
            </a:r>
            <a:r>
              <a:rPr lang="en-IE" sz="2400" b="1" dirty="0"/>
              <a:t>optional participation</a:t>
            </a:r>
            <a:r>
              <a:rPr lang="en-IE" sz="2400" dirty="0"/>
              <a:t> (because of the single line from EMPLOYEE), which means that some employees might not be any of those subtypes.</a:t>
            </a:r>
          </a:p>
        </p:txBody>
      </p:sp>
      <p:sp>
        <p:nvSpPr>
          <p:cNvPr id="4" name="Donut 3"/>
          <p:cNvSpPr/>
          <p:nvPr/>
        </p:nvSpPr>
        <p:spPr>
          <a:xfrm>
            <a:off x="0" y="1353312"/>
            <a:ext cx="4846320" cy="1719036"/>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94209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456164"/>
            <a:ext cx="4370832"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Here is a different subtype. A MANAGER is a type of employee that can manage projects: a relationship that other employees do not share.</a:t>
            </a:r>
          </a:p>
        </p:txBody>
      </p:sp>
      <p:sp>
        <p:nvSpPr>
          <p:cNvPr id="5" name="Donut 4"/>
          <p:cNvSpPr/>
          <p:nvPr/>
        </p:nvSpPr>
        <p:spPr>
          <a:xfrm>
            <a:off x="4005072" y="786383"/>
            <a:ext cx="2066544" cy="4769985"/>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35360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456164"/>
            <a:ext cx="4005072" cy="2677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This time there are no alternatives: an employee is optionally a manager, or is not.</a:t>
            </a:r>
          </a:p>
          <a:p>
            <a:endParaRPr lang="en-IE" sz="2400" dirty="0"/>
          </a:p>
          <a:p>
            <a:r>
              <a:rPr lang="en-IE" sz="2400" dirty="0"/>
              <a:t>Not all employees are managers.</a:t>
            </a:r>
          </a:p>
        </p:txBody>
      </p:sp>
      <p:sp>
        <p:nvSpPr>
          <p:cNvPr id="5" name="Donut 4"/>
          <p:cNvSpPr/>
          <p:nvPr/>
        </p:nvSpPr>
        <p:spPr>
          <a:xfrm>
            <a:off x="4005072" y="786383"/>
            <a:ext cx="2066544" cy="4769985"/>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651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57200" y="4256301"/>
            <a:ext cx="8229600" cy="1384995"/>
          </a:xfrm>
          <a:prstGeom prst="rect">
            <a:avLst/>
          </a:prstGeom>
        </p:spPr>
        <p:txBody>
          <a:bodyPr wrap="square">
            <a:spAutoFit/>
          </a:bodyPr>
          <a:lstStyle/>
          <a:p>
            <a:r>
              <a:rPr lang="en-US" sz="2200" b="1" dirty="0"/>
              <a:t>Collection and analysis of requirements</a:t>
            </a:r>
            <a:r>
              <a:rPr lang="en-US" sz="2200" dirty="0"/>
              <a:t> is the definition and study of the properties and functionality of the information </a:t>
            </a:r>
            <a:r>
              <a:rPr lang="en-US" sz="2200"/>
              <a:t>system.</a:t>
            </a:r>
          </a:p>
          <a:p>
            <a:pPr marL="285750" indent="-285750">
              <a:buFont typeface="Arial" charset="0"/>
              <a:buChar char="•"/>
            </a:pPr>
            <a:r>
              <a:rPr lang="en-US" dirty="0"/>
              <a:t>We work out what the system should be able to do.</a:t>
            </a:r>
          </a:p>
        </p:txBody>
      </p:sp>
    </p:spTree>
    <p:extLst>
      <p:ext uri="{BB962C8B-B14F-4D97-AF65-F5344CB8AC3E}">
        <p14:creationId xmlns:p14="http://schemas.microsoft.com/office/powerpoint/2010/main" val="116819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Disjoint and Overlapping Subtypes</a:t>
            </a:r>
          </a:p>
        </p:txBody>
      </p:sp>
      <p:sp>
        <p:nvSpPr>
          <p:cNvPr id="8" name="Content Placeholder 7"/>
          <p:cNvSpPr>
            <a:spLocks noGrp="1"/>
          </p:cNvSpPr>
          <p:nvPr>
            <p:ph idx="1"/>
          </p:nvPr>
        </p:nvSpPr>
        <p:spPr/>
        <p:txBody>
          <a:bodyPr/>
          <a:lstStyle/>
          <a:p>
            <a:r>
              <a:rPr lang="en-IE" dirty="0"/>
              <a:t>The subtypes we have seen so far have all been </a:t>
            </a:r>
            <a:r>
              <a:rPr lang="en-IE" b="1" dirty="0"/>
              <a:t>disjoint</a:t>
            </a:r>
            <a:r>
              <a:rPr lang="en-IE" dirty="0"/>
              <a:t>: meaning that a particular entity (e.g. an employee) can only belong to one of a group of subclasses.</a:t>
            </a:r>
          </a:p>
          <a:p>
            <a:r>
              <a:rPr lang="en-IE" dirty="0"/>
              <a:t>An alternative is to have </a:t>
            </a:r>
            <a:r>
              <a:rPr lang="en-IE" b="1" dirty="0"/>
              <a:t>overlapping</a:t>
            </a:r>
            <a:r>
              <a:rPr lang="en-IE" dirty="0"/>
              <a:t> subtypes, where an entity could be a member of multiple related entity types.</a:t>
            </a:r>
          </a:p>
          <a:p>
            <a:r>
              <a:rPr lang="en-IE" dirty="0"/>
              <a:t>For example, a student who does work in a university may be a member of a PERSON </a:t>
            </a:r>
            <a:r>
              <a:rPr lang="en-IE" dirty="0" err="1"/>
              <a:t>supertype</a:t>
            </a:r>
            <a:r>
              <a:rPr lang="en-IE" dirty="0"/>
              <a:t>, but be both a STUDENT and an EMPLOYEE.</a:t>
            </a:r>
          </a:p>
          <a:p>
            <a:endParaRPr lang="en-IE" dirty="0"/>
          </a:p>
          <a:p>
            <a:endParaRPr lang="en-IE" dirty="0"/>
          </a:p>
          <a:p>
            <a:r>
              <a:rPr lang="en-IE" dirty="0"/>
              <a:t>Here’s an example</a:t>
            </a:r>
            <a:r>
              <a:rPr lang="is-IS" dirty="0"/>
              <a:t>…</a:t>
            </a:r>
            <a:endParaRPr lang="en-IE" dirty="0"/>
          </a:p>
        </p:txBody>
      </p:sp>
    </p:spTree>
    <p:extLst>
      <p:ext uri="{BB962C8B-B14F-4D97-AF65-F5344CB8AC3E}">
        <p14:creationId xmlns:p14="http://schemas.microsoft.com/office/powerpoint/2010/main" val="1231954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0"/>
            <a:ext cx="8793213" cy="6858000"/>
          </a:xfrm>
          <a:prstGeom prst="rect">
            <a:avLst/>
          </a:prstGeom>
        </p:spPr>
      </p:pic>
    </p:spTree>
    <p:extLst>
      <p:ext uri="{BB962C8B-B14F-4D97-AF65-F5344CB8AC3E}">
        <p14:creationId xmlns:p14="http://schemas.microsoft.com/office/powerpoint/2010/main" val="3928030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0"/>
            <a:ext cx="8793213" cy="6858000"/>
          </a:xfrm>
          <a:prstGeom prst="rect">
            <a:avLst/>
          </a:prstGeom>
        </p:spPr>
      </p:pic>
      <p:sp>
        <p:nvSpPr>
          <p:cNvPr id="5" name="TextBox 4"/>
          <p:cNvSpPr txBox="1"/>
          <p:nvPr/>
        </p:nvSpPr>
        <p:spPr>
          <a:xfrm>
            <a:off x="0" y="4315700"/>
            <a:ext cx="7534656" cy="23083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A PERSON can be an EMPLOYEE, and ALUMNUS or a STUDENT (</a:t>
            </a:r>
            <a:r>
              <a:rPr lang="en-IE" sz="2400" b="1" dirty="0"/>
              <a:t>overlapping subtypes</a:t>
            </a:r>
            <a:r>
              <a:rPr lang="en-IE" sz="2400" dirty="0"/>
              <a:t>).</a:t>
            </a:r>
          </a:p>
          <a:p>
            <a:endParaRPr lang="en-IE" sz="2400" dirty="0"/>
          </a:p>
          <a:p>
            <a:r>
              <a:rPr lang="en-IE" sz="2400" dirty="0"/>
              <a:t>But this relationship also has </a:t>
            </a:r>
            <a:r>
              <a:rPr lang="en-IE" sz="2400" b="1" dirty="0"/>
              <a:t>mandatory participation </a:t>
            </a:r>
            <a:r>
              <a:rPr lang="en-IE" sz="2400" dirty="0"/>
              <a:t>(double line), so every PERSON must be at least one of these.</a:t>
            </a:r>
          </a:p>
        </p:txBody>
      </p:sp>
      <p:cxnSp>
        <p:nvCxnSpPr>
          <p:cNvPr id="6" name="Straight Arrow Connector 5"/>
          <p:cNvCxnSpPr/>
          <p:nvPr/>
        </p:nvCxnSpPr>
        <p:spPr>
          <a:xfrm flipH="1" flipV="1">
            <a:off x="4425696" y="1682496"/>
            <a:ext cx="3054096" cy="265162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894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0"/>
            <a:ext cx="8793213" cy="6858000"/>
          </a:xfrm>
          <a:prstGeom prst="rect">
            <a:avLst/>
          </a:prstGeom>
        </p:spPr>
      </p:pic>
      <p:sp>
        <p:nvSpPr>
          <p:cNvPr id="5" name="TextBox 4"/>
          <p:cNvSpPr txBox="1"/>
          <p:nvPr/>
        </p:nvSpPr>
        <p:spPr>
          <a:xfrm>
            <a:off x="1" y="0"/>
            <a:ext cx="8958312"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Also note that the Enhanced E-R diagram allows for </a:t>
            </a:r>
            <a:r>
              <a:rPr lang="en-IE" sz="2400" b="1" dirty="0"/>
              <a:t>multiple inheritance</a:t>
            </a:r>
            <a:r>
              <a:rPr lang="en-IE" sz="2400" dirty="0"/>
              <a:t>.</a:t>
            </a:r>
          </a:p>
          <a:p>
            <a:endParaRPr lang="en-IE" sz="2400" dirty="0"/>
          </a:p>
          <a:p>
            <a:r>
              <a:rPr lang="en-IE" sz="2400" dirty="0"/>
              <a:t>A STUDENT_ASSISTANT is both a STUDENT and an EMPLOYEE.</a:t>
            </a:r>
          </a:p>
        </p:txBody>
      </p:sp>
      <p:cxnSp>
        <p:nvCxnSpPr>
          <p:cNvPr id="6" name="Straight Arrow Connector 5"/>
          <p:cNvCxnSpPr/>
          <p:nvPr/>
        </p:nvCxnSpPr>
        <p:spPr>
          <a:xfrm>
            <a:off x="4250810" y="1938992"/>
            <a:ext cx="10294" cy="254156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784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Specialisation and Generalisation</a:t>
            </a:r>
          </a:p>
        </p:txBody>
      </p:sp>
      <p:sp>
        <p:nvSpPr>
          <p:cNvPr id="3" name="Content Placeholder 2"/>
          <p:cNvSpPr>
            <a:spLocks noGrp="1"/>
          </p:cNvSpPr>
          <p:nvPr>
            <p:ph idx="1"/>
          </p:nvPr>
        </p:nvSpPr>
        <p:spPr/>
        <p:txBody>
          <a:bodyPr/>
          <a:lstStyle/>
          <a:p>
            <a:r>
              <a:rPr lang="en-IE" b="1" dirty="0"/>
              <a:t>Specialisation</a:t>
            </a:r>
            <a:r>
              <a:rPr lang="en-IE" dirty="0"/>
              <a:t> and </a:t>
            </a:r>
            <a:r>
              <a:rPr lang="en-IE" b="1" dirty="0"/>
              <a:t>Generalisation </a:t>
            </a:r>
            <a:r>
              <a:rPr lang="en-IE" dirty="0"/>
              <a:t>are </a:t>
            </a:r>
            <a:r>
              <a:rPr lang="en-IE" b="1" dirty="0"/>
              <a:t>processes</a:t>
            </a:r>
            <a:r>
              <a:rPr lang="en-IE" dirty="0"/>
              <a:t> that can be used to identify </a:t>
            </a:r>
            <a:r>
              <a:rPr lang="en-IE" dirty="0" err="1"/>
              <a:t>supertypes</a:t>
            </a:r>
            <a:r>
              <a:rPr lang="en-IE" dirty="0"/>
              <a:t> and subtypes.</a:t>
            </a:r>
          </a:p>
          <a:p>
            <a:r>
              <a:rPr lang="en-IE" dirty="0"/>
              <a:t>For </a:t>
            </a:r>
            <a:r>
              <a:rPr lang="en-IE" b="1" dirty="0"/>
              <a:t>specialisation</a:t>
            </a:r>
            <a:r>
              <a:rPr lang="en-IE" dirty="0"/>
              <a:t>, we begin with a </a:t>
            </a:r>
            <a:r>
              <a:rPr lang="en-IE" dirty="0" err="1"/>
              <a:t>supertype</a:t>
            </a:r>
            <a:r>
              <a:rPr lang="en-IE" dirty="0"/>
              <a:t>, and find any attributes/relationships that are particular to certain members. Groups of members with common attributes/relationships become subtypes.</a:t>
            </a:r>
          </a:p>
          <a:p>
            <a:r>
              <a:rPr lang="en-IE" b="1" dirty="0"/>
              <a:t>Generalisation</a:t>
            </a:r>
            <a:r>
              <a:rPr lang="en-IE" dirty="0"/>
              <a:t> is the opposite, where we begin with specific types, and identify attributes and relationships they have in common, so as to create a </a:t>
            </a:r>
            <a:r>
              <a:rPr lang="en-IE" dirty="0" err="1"/>
              <a:t>supertype</a:t>
            </a:r>
            <a:r>
              <a:rPr lang="en-IE" dirty="0"/>
              <a:t>.</a:t>
            </a:r>
            <a:endParaRPr lang="en-IE" b="1" dirty="0"/>
          </a:p>
        </p:txBody>
      </p:sp>
    </p:spTree>
    <p:extLst>
      <p:ext uri="{BB962C8B-B14F-4D97-AF65-F5344CB8AC3E}">
        <p14:creationId xmlns:p14="http://schemas.microsoft.com/office/powerpoint/2010/main" val="3515403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Creating an E-R Model</a:t>
            </a:r>
          </a:p>
        </p:txBody>
      </p:sp>
      <p:sp>
        <p:nvSpPr>
          <p:cNvPr id="5" name="Text Placeholder 4"/>
          <p:cNvSpPr>
            <a:spLocks noGrp="1"/>
          </p:cNvSpPr>
          <p:nvPr>
            <p:ph type="body" idx="1"/>
          </p:nvPr>
        </p:nvSpPr>
        <p:spPr/>
        <p:txBody>
          <a:bodyPr/>
          <a:lstStyle/>
          <a:p>
            <a:endParaRPr lang="en-IE"/>
          </a:p>
        </p:txBody>
      </p:sp>
    </p:spTree>
    <p:extLst>
      <p:ext uri="{BB962C8B-B14F-4D97-AF65-F5344CB8AC3E}">
        <p14:creationId xmlns:p14="http://schemas.microsoft.com/office/powerpoint/2010/main" val="1703435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E" dirty="0"/>
              <a:t>Example of Requirements for a Database</a:t>
            </a:r>
          </a:p>
        </p:txBody>
      </p:sp>
      <p:sp>
        <p:nvSpPr>
          <p:cNvPr id="5" name="Content Placeholder 4"/>
          <p:cNvSpPr>
            <a:spLocks noGrp="1"/>
          </p:cNvSpPr>
          <p:nvPr>
            <p:ph idx="1"/>
          </p:nvPr>
        </p:nvSpPr>
        <p:spPr/>
        <p:txBody>
          <a:bodyPr>
            <a:normAutofit fontScale="77500" lnSpcReduction="20000"/>
          </a:bodyPr>
          <a:lstStyle/>
          <a:p>
            <a:pPr marL="0" indent="0">
              <a:buNone/>
            </a:pPr>
            <a:r>
              <a:rPr lang="en-US" dirty="0"/>
              <a:t>We wish to create a database for a company that runs training courses. For this, we must store data about the trainees and the instructors. For each course participant (about 5000), identified by a code, we want to store the social security number, surname, age, sex, place of birth, employer’ s name, address and telephone number, previous employers (and period employed), the courses attended (there are about 200 courses) and the final assessment of each course. We need also to represent the seminars that each participant is attending at present and, for each day, the places and times the classes are held. Each course has a code and a title and any course can be given any number of times. Each time a particular course is given, we will call it an ‘edition’ of the course. For each edition, we represent the start date, the end date, and the number of participants. If a trainee is a self-employed professional, we need to know his or her area of expertise, and, if appropriate, his or her title. For somebody who works for a company, we store the level and position held. For each instructor (about 300), we will show the surname, age, place of birth, the edition of the course taught, those taught in the past and the courses that the tutor is qualified to teach. All the instructors’ telephone numbers are also stored. An instructor can be permanently employed by the training company or can be freelance. </a:t>
            </a:r>
          </a:p>
          <a:p>
            <a:endParaRPr lang="en-GB" dirty="0"/>
          </a:p>
        </p:txBody>
      </p:sp>
    </p:spTree>
    <p:extLst>
      <p:ext uri="{BB962C8B-B14F-4D97-AF65-F5344CB8AC3E}">
        <p14:creationId xmlns:p14="http://schemas.microsoft.com/office/powerpoint/2010/main" val="3851880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2258568"/>
          <a:ext cx="8229600" cy="4302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GB" dirty="0"/>
                        <a:t>Term</a:t>
                      </a:r>
                    </a:p>
                  </a:txBody>
                  <a:tcPr/>
                </a:tc>
                <a:tc>
                  <a:txBody>
                    <a:bodyPr/>
                    <a:lstStyle/>
                    <a:p>
                      <a:r>
                        <a:rPr lang="en-GB" dirty="0"/>
                        <a:t>Description</a:t>
                      </a:r>
                    </a:p>
                  </a:txBody>
                  <a:tcPr/>
                </a:tc>
                <a:tc>
                  <a:txBody>
                    <a:bodyPr/>
                    <a:lstStyle/>
                    <a:p>
                      <a:r>
                        <a:rPr lang="en-GB" dirty="0"/>
                        <a:t>Synonyms</a:t>
                      </a:r>
                    </a:p>
                  </a:txBody>
                  <a:tcPr/>
                </a:tc>
                <a:tc>
                  <a:txBody>
                    <a:bodyPr/>
                    <a:lstStyle/>
                    <a:p>
                      <a:r>
                        <a:rPr lang="en-GB" dirty="0"/>
                        <a:t>Links</a:t>
                      </a:r>
                    </a:p>
                  </a:txBody>
                  <a:tcPr/>
                </a:tc>
                <a:extLst>
                  <a:ext uri="{0D108BD9-81ED-4DB2-BD59-A6C34878D82A}">
                    <a16:rowId xmlns:a16="http://schemas.microsoft.com/office/drawing/2014/main" val="10000"/>
                  </a:ext>
                </a:extLst>
              </a:tr>
              <a:tr h="370840">
                <a:tc>
                  <a:txBody>
                    <a:bodyPr/>
                    <a:lstStyle/>
                    <a:p>
                      <a:r>
                        <a:rPr lang="en-GB" dirty="0"/>
                        <a:t>Trainee</a:t>
                      </a:r>
                    </a:p>
                  </a:txBody>
                  <a:tcPr/>
                </a:tc>
                <a:tc>
                  <a:txBody>
                    <a:bodyPr/>
                    <a:lstStyle/>
                    <a:p>
                      <a:r>
                        <a:rPr lang="en-GB" dirty="0"/>
                        <a:t>Participant in a course. Can be an</a:t>
                      </a:r>
                      <a:r>
                        <a:rPr lang="en-GB" baseline="0" dirty="0"/>
                        <a:t> employee or self-employed</a:t>
                      </a:r>
                      <a:endParaRPr lang="en-GB" dirty="0"/>
                    </a:p>
                  </a:txBody>
                  <a:tcPr/>
                </a:tc>
                <a:tc>
                  <a:txBody>
                    <a:bodyPr/>
                    <a:lstStyle/>
                    <a:p>
                      <a:r>
                        <a:rPr lang="en-GB" dirty="0"/>
                        <a:t>Participant, Student</a:t>
                      </a:r>
                    </a:p>
                  </a:txBody>
                  <a:tcPr/>
                </a:tc>
                <a:tc>
                  <a:txBody>
                    <a:bodyPr/>
                    <a:lstStyle/>
                    <a:p>
                      <a:r>
                        <a:rPr lang="en-GB" dirty="0"/>
                        <a:t>Course, Employer</a:t>
                      </a:r>
                    </a:p>
                  </a:txBody>
                  <a:tcPr/>
                </a:tc>
                <a:extLst>
                  <a:ext uri="{0D108BD9-81ED-4DB2-BD59-A6C34878D82A}">
                    <a16:rowId xmlns:a16="http://schemas.microsoft.com/office/drawing/2014/main" val="10001"/>
                  </a:ext>
                </a:extLst>
              </a:tr>
              <a:tr h="370840">
                <a:tc>
                  <a:txBody>
                    <a:bodyPr/>
                    <a:lstStyle/>
                    <a:p>
                      <a:r>
                        <a:rPr lang="en-GB" dirty="0"/>
                        <a:t>Instructor</a:t>
                      </a:r>
                    </a:p>
                  </a:txBody>
                  <a:tcPr/>
                </a:tc>
                <a:tc>
                  <a:txBody>
                    <a:bodyPr/>
                    <a:lstStyle/>
                    <a:p>
                      <a:r>
                        <a:rPr lang="en-GB" dirty="0"/>
                        <a:t>Course tutor.</a:t>
                      </a:r>
                      <a:r>
                        <a:rPr lang="en-GB" baseline="0" dirty="0"/>
                        <a:t> Can be freelance.</a:t>
                      </a:r>
                      <a:endParaRPr lang="en-GB" dirty="0"/>
                    </a:p>
                  </a:txBody>
                  <a:tcPr/>
                </a:tc>
                <a:tc>
                  <a:txBody>
                    <a:bodyPr/>
                    <a:lstStyle/>
                    <a:p>
                      <a:r>
                        <a:rPr lang="en-GB" dirty="0"/>
                        <a:t>Tutor, Teacher</a:t>
                      </a:r>
                    </a:p>
                  </a:txBody>
                  <a:tcPr/>
                </a:tc>
                <a:tc>
                  <a:txBody>
                    <a:bodyPr/>
                    <a:lstStyle/>
                    <a:p>
                      <a:r>
                        <a:rPr lang="en-GB" dirty="0"/>
                        <a:t>Course</a:t>
                      </a:r>
                    </a:p>
                  </a:txBody>
                  <a:tcPr/>
                </a:tc>
                <a:extLst>
                  <a:ext uri="{0D108BD9-81ED-4DB2-BD59-A6C34878D82A}">
                    <a16:rowId xmlns:a16="http://schemas.microsoft.com/office/drawing/2014/main" val="10002"/>
                  </a:ext>
                </a:extLst>
              </a:tr>
              <a:tr h="370840">
                <a:tc>
                  <a:txBody>
                    <a:bodyPr/>
                    <a:lstStyle/>
                    <a:p>
                      <a:r>
                        <a:rPr lang="en-GB" dirty="0"/>
                        <a:t>Course</a:t>
                      </a:r>
                    </a:p>
                  </a:txBody>
                  <a:tcPr/>
                </a:tc>
                <a:tc>
                  <a:txBody>
                    <a:bodyPr/>
                    <a:lstStyle/>
                    <a:p>
                      <a:r>
                        <a:rPr lang="en-GB" dirty="0"/>
                        <a:t>Course offered. Can have various editions.</a:t>
                      </a:r>
                    </a:p>
                  </a:txBody>
                  <a:tcPr/>
                </a:tc>
                <a:tc>
                  <a:txBody>
                    <a:bodyPr/>
                    <a:lstStyle/>
                    <a:p>
                      <a:r>
                        <a:rPr lang="en-GB" dirty="0"/>
                        <a:t>Seminar</a:t>
                      </a:r>
                    </a:p>
                  </a:txBody>
                  <a:tcPr/>
                </a:tc>
                <a:tc>
                  <a:txBody>
                    <a:bodyPr/>
                    <a:lstStyle/>
                    <a:p>
                      <a:r>
                        <a:rPr lang="en-GB" dirty="0"/>
                        <a:t>Instructor, Trainee</a:t>
                      </a:r>
                    </a:p>
                  </a:txBody>
                  <a:tcPr/>
                </a:tc>
                <a:extLst>
                  <a:ext uri="{0D108BD9-81ED-4DB2-BD59-A6C34878D82A}">
                    <a16:rowId xmlns:a16="http://schemas.microsoft.com/office/drawing/2014/main" val="10003"/>
                  </a:ext>
                </a:extLst>
              </a:tr>
              <a:tr h="370840">
                <a:tc>
                  <a:txBody>
                    <a:bodyPr/>
                    <a:lstStyle/>
                    <a:p>
                      <a:r>
                        <a:rPr lang="en-GB" dirty="0"/>
                        <a:t>Employer</a:t>
                      </a:r>
                    </a:p>
                  </a:txBody>
                  <a:tcPr/>
                </a:tc>
                <a:tc>
                  <a:txBody>
                    <a:bodyPr/>
                    <a:lstStyle/>
                    <a:p>
                      <a:r>
                        <a:rPr lang="en-GB" dirty="0"/>
                        <a:t>Company by which a trainee</a:t>
                      </a:r>
                      <a:r>
                        <a:rPr lang="en-GB" baseline="0" dirty="0"/>
                        <a:t> is employed or has been employed.</a:t>
                      </a:r>
                      <a:endParaRPr lang="en-GB" dirty="0"/>
                    </a:p>
                  </a:txBody>
                  <a:tcPr/>
                </a:tc>
                <a:tc>
                  <a:txBody>
                    <a:bodyPr/>
                    <a:lstStyle/>
                    <a:p>
                      <a:endParaRPr lang="en-GB"/>
                    </a:p>
                  </a:txBody>
                  <a:tcPr/>
                </a:tc>
                <a:tc>
                  <a:txBody>
                    <a:bodyPr/>
                    <a:lstStyle/>
                    <a:p>
                      <a:r>
                        <a:rPr lang="en-GB" dirty="0"/>
                        <a:t>Trainee</a:t>
                      </a:r>
                    </a:p>
                  </a:txBody>
                  <a:tcPr/>
                </a:tc>
                <a:extLst>
                  <a:ext uri="{0D108BD9-81ED-4DB2-BD59-A6C34878D82A}">
                    <a16:rowId xmlns:a16="http://schemas.microsoft.com/office/drawing/2014/main" val="10004"/>
                  </a:ext>
                </a:extLst>
              </a:tr>
            </a:tbl>
          </a:graphicData>
        </a:graphic>
      </p:graphicFrame>
      <p:sp>
        <p:nvSpPr>
          <p:cNvPr id="5" name="Content Placeholder 2"/>
          <p:cNvSpPr txBox="1">
            <a:spLocks/>
          </p:cNvSpPr>
          <p:nvPr/>
        </p:nvSpPr>
        <p:spPr>
          <a:xfrm>
            <a:off x="457200" y="704088"/>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charset="0"/>
                <a:ea typeface="Helvetica" charset="0"/>
                <a:cs typeface="Helvetica"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charset="0"/>
                <a:ea typeface="Helvetica" charset="0"/>
                <a:cs typeface="Helvetica"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charset="0"/>
                <a:ea typeface="Helvetica" charset="0"/>
                <a:cs typeface="Helvetica"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charset="0"/>
                <a:ea typeface="Helvetica" charset="0"/>
                <a:cs typeface="Helvetica"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charset="0"/>
                <a:ea typeface="Helvetica" charset="0"/>
                <a:cs typeface="Helvetica"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IE" dirty="0"/>
              <a:t>It can be useful to turn this natural language description into a </a:t>
            </a:r>
            <a:r>
              <a:rPr lang="en-IE" b="1" dirty="0"/>
              <a:t>glossary of terms</a:t>
            </a:r>
            <a:r>
              <a:rPr lang="en-IE" dirty="0"/>
              <a:t>, which helps to describe the concepts we want to store data about, and their relationships to one another.</a:t>
            </a:r>
          </a:p>
        </p:txBody>
      </p:sp>
    </p:spTree>
    <p:extLst>
      <p:ext uri="{BB962C8B-B14F-4D97-AF65-F5344CB8AC3E}">
        <p14:creationId xmlns:p14="http://schemas.microsoft.com/office/powerpoint/2010/main" val="2261327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criteria for data representation</a:t>
            </a:r>
            <a:endParaRPr lang="en-GB" dirty="0"/>
          </a:p>
        </p:txBody>
      </p:sp>
      <p:sp>
        <p:nvSpPr>
          <p:cNvPr id="3" name="Content Placeholder 2"/>
          <p:cNvSpPr>
            <a:spLocks noGrp="1"/>
          </p:cNvSpPr>
          <p:nvPr>
            <p:ph idx="1"/>
          </p:nvPr>
        </p:nvSpPr>
        <p:spPr/>
        <p:txBody>
          <a:bodyPr/>
          <a:lstStyle/>
          <a:p>
            <a:r>
              <a:rPr lang="en-US" dirty="0"/>
              <a:t>If a concept has significant properties and/or describes classes of objects with an autonomous existence, it is appropriate to represent it by an entity. </a:t>
            </a:r>
          </a:p>
          <a:p>
            <a:r>
              <a:rPr lang="en-US" dirty="0"/>
              <a:t>If a concept has a simple structure, and has no relevant properties associated with it, it is convenient to represent it by an attribute of another concept to which it refers. </a:t>
            </a:r>
          </a:p>
          <a:p>
            <a:r>
              <a:rPr lang="en-US" dirty="0"/>
              <a:t>If the requirements contain a concept that provides a logical link between two (or more) entities, it is convenient to represent this concept by a relationship. </a:t>
            </a:r>
          </a:p>
          <a:p>
            <a:r>
              <a:rPr lang="en-US" dirty="0"/>
              <a:t>If one or more concepts are particular cases of another concept, it is convenient to represent them by means of a </a:t>
            </a:r>
            <a:r>
              <a:rPr lang="en-US" dirty="0" err="1"/>
              <a:t>supertype</a:t>
            </a:r>
            <a:r>
              <a:rPr lang="en-US" dirty="0"/>
              <a:t>/subtype relationship. </a:t>
            </a:r>
          </a:p>
          <a:p>
            <a:endParaRPr lang="en-GB" dirty="0"/>
          </a:p>
        </p:txBody>
      </p:sp>
    </p:spTree>
    <p:extLst>
      <p:ext uri="{BB962C8B-B14F-4D97-AF65-F5344CB8AC3E}">
        <p14:creationId xmlns:p14="http://schemas.microsoft.com/office/powerpoint/2010/main" val="3510984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fontScale="90000"/>
          </a:bodyPr>
          <a:lstStyle/>
          <a:p>
            <a:r>
              <a:rPr lang="en-US" dirty="0"/>
              <a:t>Basic schema and strategy for a training company </a:t>
            </a:r>
            <a:endParaRPr lang="en-GB" dirty="0"/>
          </a:p>
        </p:txBody>
      </p:sp>
      <p:sp>
        <p:nvSpPr>
          <p:cNvPr id="10" name="Content Placeholder 9"/>
          <p:cNvSpPr>
            <a:spLocks noGrp="1"/>
          </p:cNvSpPr>
          <p:nvPr>
            <p:ph sz="half" idx="2"/>
          </p:nvPr>
        </p:nvSpPr>
        <p:spPr>
          <a:xfrm>
            <a:off x="38006" y="1818970"/>
            <a:ext cx="6446173" cy="3527334"/>
          </a:xfrm>
        </p:spPr>
        <p:txBody>
          <a:bodyPr>
            <a:normAutofit fontScale="85000" lnSpcReduction="20000"/>
          </a:bodyPr>
          <a:lstStyle/>
          <a:p>
            <a:r>
              <a:rPr lang="en-IE" dirty="0"/>
              <a:t>Because E-R diagrams can get quite large, we do not need to squeeze everything into one diagram.</a:t>
            </a:r>
          </a:p>
          <a:p>
            <a:r>
              <a:rPr lang="en-IE" dirty="0"/>
              <a:t>We can divide our work into three sections:</a:t>
            </a:r>
          </a:p>
          <a:p>
            <a:pPr lvl="1"/>
            <a:r>
              <a:rPr lang="en-IE" dirty="0"/>
              <a:t>Trainee section.</a:t>
            </a:r>
          </a:p>
          <a:p>
            <a:pPr lvl="1"/>
            <a:r>
              <a:rPr lang="en-IE" dirty="0"/>
              <a:t>Course section.</a:t>
            </a:r>
          </a:p>
          <a:p>
            <a:pPr lvl="1"/>
            <a:r>
              <a:rPr lang="en-IE" dirty="0"/>
              <a:t>Instructor section.</a:t>
            </a:r>
          </a:p>
          <a:p>
            <a:r>
              <a:rPr lang="en-IE" dirty="0"/>
              <a:t>After completing these, we can draw a diagram to connect these together.</a:t>
            </a:r>
          </a:p>
          <a:p>
            <a:r>
              <a:rPr lang="en-IE" dirty="0"/>
              <a:t>We will finish with 4 diagrams in total</a:t>
            </a:r>
          </a:p>
        </p:txBody>
      </p:sp>
      <p:grpSp>
        <p:nvGrpSpPr>
          <p:cNvPr id="3" name="Group 2"/>
          <p:cNvGrpSpPr/>
          <p:nvPr/>
        </p:nvGrpSpPr>
        <p:grpSpPr>
          <a:xfrm>
            <a:off x="4338165" y="3215502"/>
            <a:ext cx="4805835" cy="2272362"/>
            <a:chOff x="457200" y="1873849"/>
            <a:chExt cx="6750993" cy="2935314"/>
          </a:xfrm>
        </p:grpSpPr>
        <p:sp>
          <p:nvSpPr>
            <p:cNvPr id="4" name="Rectangle 3"/>
            <p:cNvSpPr/>
            <p:nvPr/>
          </p:nvSpPr>
          <p:spPr>
            <a:xfrm>
              <a:off x="5279612" y="195151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chemeClr val="tx1"/>
                  </a:solidFill>
                </a:rPr>
                <a:t>Course</a:t>
              </a:r>
            </a:p>
          </p:txBody>
        </p:sp>
        <p:sp>
          <p:nvSpPr>
            <p:cNvPr id="5" name="Rectangle 4"/>
            <p:cNvSpPr/>
            <p:nvPr/>
          </p:nvSpPr>
          <p:spPr>
            <a:xfrm>
              <a:off x="457200" y="1951366"/>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chemeClr val="tx1"/>
                  </a:solidFill>
                </a:rPr>
                <a:t>Trainee</a:t>
              </a:r>
            </a:p>
          </p:txBody>
        </p:sp>
        <p:cxnSp>
          <p:nvCxnSpPr>
            <p:cNvPr id="6" name="Straight Connector 5"/>
            <p:cNvCxnSpPr>
              <a:stCxn id="4" idx="1"/>
              <a:endCxn id="8" idx="3"/>
            </p:cNvCxnSpPr>
            <p:nvPr/>
          </p:nvCxnSpPr>
          <p:spPr>
            <a:xfrm flipH="1">
              <a:off x="4550688" y="2341035"/>
              <a:ext cx="728924" cy="1425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8" idx="1"/>
              <a:endCxn id="5" idx="3"/>
            </p:cNvCxnSpPr>
            <p:nvPr/>
          </p:nvCxnSpPr>
          <p:spPr>
            <a:xfrm flipH="1" flipV="1">
              <a:off x="2132844" y="2340889"/>
              <a:ext cx="501146" cy="144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2633990" y="1873849"/>
              <a:ext cx="1916698"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rgbClr val="000000"/>
                  </a:solidFill>
                </a:rPr>
                <a:t>Attends</a:t>
              </a:r>
            </a:p>
          </p:txBody>
        </p:sp>
        <p:sp>
          <p:nvSpPr>
            <p:cNvPr id="17" name="Diamond 16"/>
            <p:cNvSpPr/>
            <p:nvPr/>
          </p:nvSpPr>
          <p:spPr>
            <a:xfrm>
              <a:off x="5068078" y="3846281"/>
              <a:ext cx="2140115"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rgbClr val="000000"/>
                  </a:solidFill>
                </a:rPr>
                <a:t>Teaches</a:t>
              </a:r>
            </a:p>
          </p:txBody>
        </p:sp>
        <p:cxnSp>
          <p:nvCxnSpPr>
            <p:cNvPr id="19" name="Straight Connector 18"/>
            <p:cNvCxnSpPr>
              <a:stCxn id="4" idx="2"/>
              <a:endCxn id="17" idx="0"/>
            </p:cNvCxnSpPr>
            <p:nvPr/>
          </p:nvCxnSpPr>
          <p:spPr>
            <a:xfrm>
              <a:off x="6117434" y="2730557"/>
              <a:ext cx="20702" cy="11157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3990" y="3938199"/>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chemeClr val="tx1"/>
                  </a:solidFill>
                </a:rPr>
                <a:t>Instructor</a:t>
              </a:r>
            </a:p>
          </p:txBody>
        </p:sp>
        <p:cxnSp>
          <p:nvCxnSpPr>
            <p:cNvPr id="27" name="Straight Connector 26"/>
            <p:cNvCxnSpPr>
              <a:stCxn id="17" idx="1"/>
              <a:endCxn id="25" idx="3"/>
            </p:cNvCxnSpPr>
            <p:nvPr/>
          </p:nvCxnSpPr>
          <p:spPr>
            <a:xfrm flipH="1">
              <a:off x="4309634" y="4327722"/>
              <a:ext cx="7584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5219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08371" y="1887420"/>
            <a:ext cx="2841969" cy="853749"/>
            <a:chOff x="5208371" y="1887420"/>
            <a:chExt cx="2841969" cy="853749"/>
          </a:xfrm>
        </p:grpSpPr>
        <p:sp>
          <p:nvSpPr>
            <p:cNvPr id="6" name="Rounded Rectangle 5"/>
            <p:cNvSpPr/>
            <p:nvPr/>
          </p:nvSpPr>
          <p:spPr>
            <a:xfrm>
              <a:off x="6353350"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Design</a:t>
              </a:r>
              <a:endParaRPr lang="en-GB" sz="2400" dirty="0"/>
            </a:p>
          </p:txBody>
        </p:sp>
        <p:cxnSp>
          <p:nvCxnSpPr>
            <p:cNvPr id="15" name="Straight Arrow Connector 14"/>
            <p:cNvCxnSpPr>
              <a:stCxn id="5" idx="3"/>
              <a:endCxn id="6" idx="1"/>
            </p:cNvCxnSpPr>
            <p:nvPr/>
          </p:nvCxnSpPr>
          <p:spPr>
            <a:xfrm>
              <a:off x="5208371" y="2314295"/>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57200" y="3859644"/>
            <a:ext cx="8229600" cy="1323439"/>
          </a:xfrm>
          <a:prstGeom prst="rect">
            <a:avLst/>
          </a:prstGeom>
        </p:spPr>
        <p:txBody>
          <a:bodyPr wrap="square">
            <a:spAutoFit/>
          </a:bodyPr>
          <a:lstStyle/>
          <a:p>
            <a:endParaRPr lang="en-US" sz="2200" dirty="0"/>
          </a:p>
          <a:p>
            <a:r>
              <a:rPr lang="en-US" sz="2200" b="1" dirty="0"/>
              <a:t>Design</a:t>
            </a:r>
            <a:r>
              <a:rPr lang="en-US" sz="2200" dirty="0"/>
              <a:t> is generally divided into two tasks: </a:t>
            </a:r>
          </a:p>
          <a:p>
            <a:pPr marL="617220" lvl="1" indent="-342900">
              <a:buFont typeface="+mj-lt"/>
              <a:buAutoNum type="arabicPeriod"/>
            </a:pPr>
            <a:r>
              <a:rPr lang="en-US" dirty="0"/>
              <a:t>database design and </a:t>
            </a:r>
          </a:p>
          <a:p>
            <a:pPr marL="617220" lvl="1" indent="-342900">
              <a:buFont typeface="+mj-lt"/>
              <a:buAutoNum type="arabicPeriod"/>
            </a:pPr>
            <a:r>
              <a:rPr lang="en-US" dirty="0"/>
              <a:t>operational design. </a:t>
            </a:r>
          </a:p>
        </p:txBody>
      </p:sp>
    </p:spTree>
    <p:extLst>
      <p:ext uri="{BB962C8B-B14F-4D97-AF65-F5344CB8AC3E}">
        <p14:creationId xmlns:p14="http://schemas.microsoft.com/office/powerpoint/2010/main" val="859069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Trainee Section</a:t>
            </a:r>
          </a:p>
        </p:txBody>
      </p:sp>
      <p:sp>
        <p:nvSpPr>
          <p:cNvPr id="3" name="Content Placeholder 2"/>
          <p:cNvSpPr>
            <a:spLocks noGrp="1"/>
          </p:cNvSpPr>
          <p:nvPr>
            <p:ph idx="1"/>
          </p:nvPr>
        </p:nvSpPr>
        <p:spPr/>
        <p:txBody>
          <a:bodyPr/>
          <a:lstStyle/>
          <a:p>
            <a:r>
              <a:rPr lang="en-US" dirty="0"/>
              <a:t>For each course participant (about 5000), identified by a code, we want to store the </a:t>
            </a:r>
            <a:r>
              <a:rPr lang="en-US" b="1" dirty="0"/>
              <a:t>social security number</a:t>
            </a:r>
            <a:r>
              <a:rPr lang="en-US" dirty="0"/>
              <a:t>, </a:t>
            </a:r>
            <a:r>
              <a:rPr lang="en-US" b="1" dirty="0"/>
              <a:t>surname</a:t>
            </a:r>
            <a:r>
              <a:rPr lang="en-US" dirty="0"/>
              <a:t>, </a:t>
            </a:r>
            <a:r>
              <a:rPr lang="en-US" b="1" dirty="0"/>
              <a:t>age</a:t>
            </a:r>
            <a:r>
              <a:rPr lang="en-US" dirty="0"/>
              <a:t>, </a:t>
            </a:r>
            <a:r>
              <a:rPr lang="en-US" b="1" dirty="0"/>
              <a:t>sex</a:t>
            </a:r>
            <a:r>
              <a:rPr lang="en-US" dirty="0"/>
              <a:t>, </a:t>
            </a:r>
            <a:r>
              <a:rPr lang="en-US" b="1" dirty="0"/>
              <a:t>place of birth</a:t>
            </a:r>
            <a:r>
              <a:rPr lang="en-US" dirty="0"/>
              <a:t>, </a:t>
            </a:r>
            <a:r>
              <a:rPr lang="en-US" b="1" dirty="0"/>
              <a:t>employer’ s name</a:t>
            </a:r>
            <a:r>
              <a:rPr lang="en-US" dirty="0"/>
              <a:t>, </a:t>
            </a:r>
            <a:r>
              <a:rPr lang="en-US" b="1" dirty="0"/>
              <a:t>address </a:t>
            </a:r>
            <a:r>
              <a:rPr lang="en-US" dirty="0"/>
              <a:t>and </a:t>
            </a:r>
            <a:r>
              <a:rPr lang="en-US" b="1" dirty="0"/>
              <a:t>telephone number</a:t>
            </a:r>
            <a:r>
              <a:rPr lang="en-US" dirty="0"/>
              <a:t>, </a:t>
            </a:r>
            <a:r>
              <a:rPr lang="en-US" b="1" dirty="0"/>
              <a:t>previous employers </a:t>
            </a:r>
            <a:r>
              <a:rPr lang="en-US" dirty="0"/>
              <a:t>(and </a:t>
            </a:r>
            <a:r>
              <a:rPr lang="en-US" b="1" dirty="0"/>
              <a:t>period employed</a:t>
            </a:r>
            <a:r>
              <a:rPr lang="en-US" dirty="0"/>
              <a:t>), the courses attended (there are about 200 courses) and the final assessment of each course. </a:t>
            </a:r>
          </a:p>
          <a:p>
            <a:r>
              <a:rPr lang="en-US" dirty="0"/>
              <a:t>If a trainee is a </a:t>
            </a:r>
            <a:r>
              <a:rPr lang="en-US" b="1" dirty="0"/>
              <a:t>self-employed professional</a:t>
            </a:r>
            <a:r>
              <a:rPr lang="en-US" dirty="0"/>
              <a:t>, we need to know his or her </a:t>
            </a:r>
            <a:r>
              <a:rPr lang="en-US" b="1" dirty="0"/>
              <a:t>area of expertise</a:t>
            </a:r>
            <a:r>
              <a:rPr lang="en-US" dirty="0"/>
              <a:t>, and, if appropriate, his or her </a:t>
            </a:r>
            <a:r>
              <a:rPr lang="en-US" b="1" dirty="0"/>
              <a:t>title</a:t>
            </a:r>
            <a:r>
              <a:rPr lang="en-US" dirty="0"/>
              <a:t>. For somebody who </a:t>
            </a:r>
            <a:r>
              <a:rPr lang="en-US" b="1" dirty="0"/>
              <a:t>works for a company</a:t>
            </a:r>
            <a:r>
              <a:rPr lang="en-US" dirty="0"/>
              <a:t>, we store the </a:t>
            </a:r>
            <a:r>
              <a:rPr lang="en-US" b="1" dirty="0"/>
              <a:t>level</a:t>
            </a:r>
            <a:r>
              <a:rPr lang="en-US" dirty="0"/>
              <a:t> and </a:t>
            </a:r>
            <a:r>
              <a:rPr lang="en-US" b="1" dirty="0"/>
              <a:t>position</a:t>
            </a:r>
            <a:r>
              <a:rPr lang="en-US" dirty="0"/>
              <a:t> held. </a:t>
            </a:r>
          </a:p>
          <a:p>
            <a:endParaRPr lang="en-US" dirty="0"/>
          </a:p>
          <a:p>
            <a:endParaRPr lang="en-GB" dirty="0"/>
          </a:p>
        </p:txBody>
      </p:sp>
    </p:spTree>
    <p:extLst>
      <p:ext uri="{BB962C8B-B14F-4D97-AF65-F5344CB8AC3E}">
        <p14:creationId xmlns:p14="http://schemas.microsoft.com/office/powerpoint/2010/main" val="4121414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822800" y="6191532"/>
            <a:ext cx="736500" cy="369332"/>
          </a:xfrm>
          <a:prstGeom prst="rect">
            <a:avLst/>
          </a:prstGeom>
          <a:noFill/>
          <a:effectLst/>
        </p:spPr>
        <p:txBody>
          <a:bodyPr wrap="none" rtlCol="0">
            <a:spAutoFit/>
          </a:bodyPr>
          <a:lstStyle/>
          <a:p>
            <a:r>
              <a:rPr lang="en-GB" dirty="0"/>
              <a:t>Level</a:t>
            </a:r>
          </a:p>
        </p:txBody>
      </p:sp>
      <p:sp>
        <p:nvSpPr>
          <p:cNvPr id="38" name="TextBox 37"/>
          <p:cNvSpPr txBox="1"/>
          <p:nvPr/>
        </p:nvSpPr>
        <p:spPr>
          <a:xfrm>
            <a:off x="5251143" y="321788"/>
            <a:ext cx="800407" cy="369332"/>
          </a:xfrm>
          <a:prstGeom prst="rect">
            <a:avLst/>
          </a:prstGeom>
          <a:noFill/>
          <a:effectLst/>
        </p:spPr>
        <p:txBody>
          <a:bodyPr wrap="none" rtlCol="0">
            <a:spAutoFit/>
          </a:bodyPr>
          <a:lstStyle/>
          <a:p>
            <a:r>
              <a:rPr lang="en-GB" u="sng" dirty="0"/>
              <a:t>Name</a:t>
            </a:r>
          </a:p>
        </p:txBody>
      </p:sp>
      <p:sp>
        <p:nvSpPr>
          <p:cNvPr id="27" name="TextBox 26"/>
          <p:cNvSpPr txBox="1"/>
          <p:nvPr/>
        </p:nvSpPr>
        <p:spPr>
          <a:xfrm>
            <a:off x="5728106" y="6188042"/>
            <a:ext cx="612179" cy="369332"/>
          </a:xfrm>
          <a:prstGeom prst="rect">
            <a:avLst/>
          </a:prstGeom>
          <a:noFill/>
          <a:effectLst/>
        </p:spPr>
        <p:txBody>
          <a:bodyPr wrap="none" rtlCol="0">
            <a:spAutoFit/>
          </a:bodyPr>
          <a:lstStyle/>
          <a:p>
            <a:r>
              <a:rPr lang="en-GB" dirty="0"/>
              <a:t>Title</a:t>
            </a:r>
          </a:p>
        </p:txBody>
      </p:sp>
      <p:sp>
        <p:nvSpPr>
          <p:cNvPr id="62" name="TextBox 61"/>
          <p:cNvSpPr txBox="1"/>
          <p:nvPr/>
        </p:nvSpPr>
        <p:spPr>
          <a:xfrm>
            <a:off x="6823932" y="6210375"/>
            <a:ext cx="1146881" cy="369332"/>
          </a:xfrm>
          <a:prstGeom prst="rect">
            <a:avLst/>
          </a:prstGeom>
          <a:noFill/>
          <a:effectLst/>
        </p:spPr>
        <p:txBody>
          <a:bodyPr wrap="none" rtlCol="0">
            <a:spAutoFit/>
          </a:bodyPr>
          <a:lstStyle/>
          <a:p>
            <a:r>
              <a:rPr lang="en-GB" dirty="0"/>
              <a:t>Expertise</a:t>
            </a:r>
          </a:p>
        </p:txBody>
      </p:sp>
      <p:sp>
        <p:nvSpPr>
          <p:cNvPr id="2" name="Title 1"/>
          <p:cNvSpPr>
            <a:spLocks noGrp="1"/>
          </p:cNvSpPr>
          <p:nvPr>
            <p:ph type="title"/>
          </p:nvPr>
        </p:nvSpPr>
        <p:spPr>
          <a:xfrm>
            <a:off x="457200" y="533400"/>
            <a:ext cx="3591027" cy="990600"/>
          </a:xfrm>
          <a:effectLst/>
        </p:spPr>
        <p:txBody>
          <a:bodyPr/>
          <a:lstStyle/>
          <a:p>
            <a:r>
              <a:rPr lang="en-GB" dirty="0"/>
              <a:t>Trainee Section</a:t>
            </a:r>
          </a:p>
        </p:txBody>
      </p:sp>
      <p:sp>
        <p:nvSpPr>
          <p:cNvPr id="5" name="Rectangle 4"/>
          <p:cNvSpPr/>
          <p:nvPr/>
        </p:nvSpPr>
        <p:spPr>
          <a:xfrm>
            <a:off x="5117311" y="3561996"/>
            <a:ext cx="1059695"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Trainee</a:t>
            </a:r>
          </a:p>
        </p:txBody>
      </p:sp>
      <p:sp>
        <p:nvSpPr>
          <p:cNvPr id="4" name="Oval 3"/>
          <p:cNvSpPr/>
          <p:nvPr/>
        </p:nvSpPr>
        <p:spPr>
          <a:xfrm>
            <a:off x="3290996" y="3194170"/>
            <a:ext cx="1181720" cy="392163"/>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 name="Straight Connector 5"/>
          <p:cNvCxnSpPr>
            <a:stCxn id="10" idx="5"/>
          </p:cNvCxnSpPr>
          <p:nvPr/>
        </p:nvCxnSpPr>
        <p:spPr>
          <a:xfrm>
            <a:off x="4657699" y="3129484"/>
            <a:ext cx="459612" cy="43251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573838" y="3674192"/>
            <a:ext cx="682521" cy="30425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p:cNvSpPr/>
          <p:nvPr/>
        </p:nvSpPr>
        <p:spPr>
          <a:xfrm>
            <a:off x="2771122" y="4026186"/>
            <a:ext cx="1691990" cy="38418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Oval 9"/>
          <p:cNvSpPr/>
          <p:nvPr/>
        </p:nvSpPr>
        <p:spPr>
          <a:xfrm>
            <a:off x="4048227" y="2872832"/>
            <a:ext cx="714041" cy="3006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2" name="Straight Connector 11"/>
          <p:cNvCxnSpPr>
            <a:stCxn id="8" idx="6"/>
            <a:endCxn id="5" idx="1"/>
          </p:cNvCxnSpPr>
          <p:nvPr/>
        </p:nvCxnSpPr>
        <p:spPr>
          <a:xfrm>
            <a:off x="4256359" y="3826318"/>
            <a:ext cx="860952" cy="63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6"/>
          </p:cNvCxnSpPr>
          <p:nvPr/>
        </p:nvCxnSpPr>
        <p:spPr>
          <a:xfrm>
            <a:off x="4472716" y="3390252"/>
            <a:ext cx="644595" cy="32414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p:cNvCxnSpPr>
          <p:nvPr/>
        </p:nvCxnSpPr>
        <p:spPr>
          <a:xfrm flipV="1">
            <a:off x="4463112" y="3970521"/>
            <a:ext cx="654199" cy="24775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8" idx="7"/>
          </p:cNvCxnSpPr>
          <p:nvPr/>
        </p:nvCxnSpPr>
        <p:spPr>
          <a:xfrm flipV="1">
            <a:off x="4555580" y="4103379"/>
            <a:ext cx="561731" cy="34538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048227" y="2840670"/>
            <a:ext cx="659293" cy="369332"/>
          </a:xfrm>
          <a:prstGeom prst="rect">
            <a:avLst/>
          </a:prstGeom>
          <a:noFill/>
          <a:effectLst/>
        </p:spPr>
        <p:txBody>
          <a:bodyPr wrap="none" rtlCol="0">
            <a:spAutoFit/>
          </a:bodyPr>
          <a:lstStyle/>
          <a:p>
            <a:r>
              <a:rPr lang="en-GB" dirty="0"/>
              <a:t>SSN</a:t>
            </a:r>
          </a:p>
        </p:txBody>
      </p:sp>
      <p:sp>
        <p:nvSpPr>
          <p:cNvPr id="33" name="TextBox 32"/>
          <p:cNvSpPr txBox="1"/>
          <p:nvPr/>
        </p:nvSpPr>
        <p:spPr>
          <a:xfrm>
            <a:off x="3351420" y="3210002"/>
            <a:ext cx="1121296" cy="369332"/>
          </a:xfrm>
          <a:prstGeom prst="rect">
            <a:avLst/>
          </a:prstGeom>
          <a:noFill/>
          <a:effectLst/>
        </p:spPr>
        <p:txBody>
          <a:bodyPr wrap="none" rtlCol="0">
            <a:spAutoFit/>
          </a:bodyPr>
          <a:lstStyle/>
          <a:p>
            <a:r>
              <a:rPr lang="en-GB" dirty="0"/>
              <a:t>Surname</a:t>
            </a:r>
          </a:p>
        </p:txBody>
      </p:sp>
      <p:sp>
        <p:nvSpPr>
          <p:cNvPr id="34" name="TextBox 33"/>
          <p:cNvSpPr txBox="1"/>
          <p:nvPr/>
        </p:nvSpPr>
        <p:spPr>
          <a:xfrm>
            <a:off x="3648150" y="3648021"/>
            <a:ext cx="608209" cy="369332"/>
          </a:xfrm>
          <a:prstGeom prst="rect">
            <a:avLst/>
          </a:prstGeom>
          <a:noFill/>
          <a:effectLst/>
        </p:spPr>
        <p:txBody>
          <a:bodyPr wrap="none" rtlCol="0">
            <a:spAutoFit/>
          </a:bodyPr>
          <a:lstStyle/>
          <a:p>
            <a:r>
              <a:rPr lang="en-GB" dirty="0"/>
              <a:t>Age</a:t>
            </a:r>
          </a:p>
        </p:txBody>
      </p:sp>
      <p:sp>
        <p:nvSpPr>
          <p:cNvPr id="35" name="TextBox 34"/>
          <p:cNvSpPr txBox="1"/>
          <p:nvPr/>
        </p:nvSpPr>
        <p:spPr>
          <a:xfrm>
            <a:off x="2880227" y="4050523"/>
            <a:ext cx="1557488" cy="369332"/>
          </a:xfrm>
          <a:prstGeom prst="rect">
            <a:avLst/>
          </a:prstGeom>
          <a:noFill/>
          <a:effectLst/>
        </p:spPr>
        <p:txBody>
          <a:bodyPr wrap="none" rtlCol="0">
            <a:spAutoFit/>
          </a:bodyPr>
          <a:lstStyle/>
          <a:p>
            <a:r>
              <a:rPr lang="en-GB" dirty="0"/>
              <a:t>Place of Birth</a:t>
            </a:r>
          </a:p>
        </p:txBody>
      </p:sp>
      <p:sp>
        <p:nvSpPr>
          <p:cNvPr id="36" name="TextBox 35"/>
          <p:cNvSpPr txBox="1"/>
          <p:nvPr/>
        </p:nvSpPr>
        <p:spPr>
          <a:xfrm>
            <a:off x="3888109" y="4391512"/>
            <a:ext cx="736500" cy="369332"/>
          </a:xfrm>
          <a:prstGeom prst="rect">
            <a:avLst/>
          </a:prstGeom>
          <a:noFill/>
          <a:effectLst/>
        </p:spPr>
        <p:txBody>
          <a:bodyPr wrap="none" rtlCol="0">
            <a:spAutoFit/>
          </a:bodyPr>
          <a:lstStyle/>
          <a:p>
            <a:r>
              <a:rPr lang="en-GB" u="sng" dirty="0"/>
              <a:t>Code</a:t>
            </a:r>
          </a:p>
        </p:txBody>
      </p:sp>
      <p:sp>
        <p:nvSpPr>
          <p:cNvPr id="19" name="Rectangle 18"/>
          <p:cNvSpPr/>
          <p:nvPr/>
        </p:nvSpPr>
        <p:spPr>
          <a:xfrm>
            <a:off x="4942325" y="1362037"/>
            <a:ext cx="1372194"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Employer</a:t>
            </a:r>
          </a:p>
        </p:txBody>
      </p:sp>
      <p:sp>
        <p:nvSpPr>
          <p:cNvPr id="21" name="Diamond 20"/>
          <p:cNvSpPr/>
          <p:nvPr/>
        </p:nvSpPr>
        <p:spPr>
          <a:xfrm>
            <a:off x="4547050" y="2247120"/>
            <a:ext cx="2171239"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Worked</a:t>
            </a:r>
          </a:p>
          <a:p>
            <a:pPr algn="ctr"/>
            <a:r>
              <a:rPr lang="en-GB" dirty="0">
                <a:solidFill>
                  <a:srgbClr val="000000"/>
                </a:solidFill>
              </a:rPr>
              <a:t>for</a:t>
            </a:r>
          </a:p>
        </p:txBody>
      </p:sp>
      <p:sp>
        <p:nvSpPr>
          <p:cNvPr id="22" name="Oval 21"/>
          <p:cNvSpPr/>
          <p:nvPr/>
        </p:nvSpPr>
        <p:spPr>
          <a:xfrm>
            <a:off x="3985667" y="485658"/>
            <a:ext cx="1159554" cy="332803"/>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Oval 23"/>
          <p:cNvSpPr/>
          <p:nvPr/>
        </p:nvSpPr>
        <p:spPr>
          <a:xfrm>
            <a:off x="6233276" y="496017"/>
            <a:ext cx="1057230" cy="322444"/>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6" name="Straight Connector 25"/>
          <p:cNvCxnSpPr>
            <a:stCxn id="22" idx="5"/>
          </p:cNvCxnSpPr>
          <p:nvPr/>
        </p:nvCxnSpPr>
        <p:spPr>
          <a:xfrm>
            <a:off x="4975408" y="769723"/>
            <a:ext cx="398401" cy="59231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38" idx="2"/>
            <a:endCxn id="19" idx="0"/>
          </p:cNvCxnSpPr>
          <p:nvPr/>
        </p:nvCxnSpPr>
        <p:spPr>
          <a:xfrm flipH="1">
            <a:off x="5628422" y="691120"/>
            <a:ext cx="22925" cy="6709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4" idx="3"/>
          </p:cNvCxnSpPr>
          <p:nvPr/>
        </p:nvCxnSpPr>
        <p:spPr>
          <a:xfrm flipH="1">
            <a:off x="5879444" y="771240"/>
            <a:ext cx="508660" cy="5907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048227" y="476796"/>
            <a:ext cx="1044289" cy="369332"/>
          </a:xfrm>
          <a:prstGeom prst="rect">
            <a:avLst/>
          </a:prstGeom>
          <a:noFill/>
          <a:effectLst/>
        </p:spPr>
        <p:txBody>
          <a:bodyPr wrap="none" rtlCol="0">
            <a:spAutoFit/>
          </a:bodyPr>
          <a:lstStyle/>
          <a:p>
            <a:r>
              <a:rPr lang="en-GB" dirty="0"/>
              <a:t>Address</a:t>
            </a:r>
          </a:p>
        </p:txBody>
      </p:sp>
      <p:sp>
        <p:nvSpPr>
          <p:cNvPr id="37" name="TextBox 36"/>
          <p:cNvSpPr txBox="1"/>
          <p:nvPr/>
        </p:nvSpPr>
        <p:spPr>
          <a:xfrm>
            <a:off x="6332443" y="476796"/>
            <a:ext cx="852141" cy="369332"/>
          </a:xfrm>
          <a:prstGeom prst="rect">
            <a:avLst/>
          </a:prstGeom>
          <a:noFill/>
          <a:effectLst/>
        </p:spPr>
        <p:txBody>
          <a:bodyPr wrap="none" rtlCol="0">
            <a:spAutoFit/>
          </a:bodyPr>
          <a:lstStyle/>
          <a:p>
            <a:r>
              <a:rPr lang="en-GB" dirty="0"/>
              <a:t>Phone</a:t>
            </a:r>
          </a:p>
        </p:txBody>
      </p:sp>
      <p:cxnSp>
        <p:nvCxnSpPr>
          <p:cNvPr id="30" name="Straight Connector 29"/>
          <p:cNvCxnSpPr>
            <a:stCxn id="21" idx="2"/>
            <a:endCxn id="5" idx="0"/>
          </p:cNvCxnSpPr>
          <p:nvPr/>
        </p:nvCxnSpPr>
        <p:spPr>
          <a:xfrm>
            <a:off x="5632670" y="3210002"/>
            <a:ext cx="14489" cy="3519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9" idx="2"/>
            <a:endCxn id="21" idx="0"/>
          </p:cNvCxnSpPr>
          <p:nvPr/>
        </p:nvCxnSpPr>
        <p:spPr>
          <a:xfrm>
            <a:off x="5628422" y="1903419"/>
            <a:ext cx="4248" cy="3437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650566" y="3138771"/>
            <a:ext cx="351378" cy="369332"/>
          </a:xfrm>
          <a:prstGeom prst="rect">
            <a:avLst/>
          </a:prstGeom>
          <a:noFill/>
          <a:effectLst/>
        </p:spPr>
        <p:txBody>
          <a:bodyPr wrap="none" rtlCol="0">
            <a:spAutoFit/>
          </a:bodyPr>
          <a:lstStyle/>
          <a:p>
            <a:r>
              <a:rPr lang="en-GB" dirty="0"/>
              <a:t>N</a:t>
            </a:r>
          </a:p>
        </p:txBody>
      </p:sp>
      <p:sp>
        <p:nvSpPr>
          <p:cNvPr id="41" name="TextBox 40"/>
          <p:cNvSpPr txBox="1"/>
          <p:nvPr/>
        </p:nvSpPr>
        <p:spPr>
          <a:xfrm>
            <a:off x="5650566" y="1903419"/>
            <a:ext cx="351378" cy="369332"/>
          </a:xfrm>
          <a:prstGeom prst="rect">
            <a:avLst/>
          </a:prstGeom>
          <a:noFill/>
          <a:effectLst/>
        </p:spPr>
        <p:txBody>
          <a:bodyPr wrap="none" rtlCol="0">
            <a:spAutoFit/>
          </a:bodyPr>
          <a:lstStyle/>
          <a:p>
            <a:r>
              <a:rPr lang="en-GB" dirty="0"/>
              <a:t>N</a:t>
            </a:r>
          </a:p>
        </p:txBody>
      </p:sp>
      <p:sp>
        <p:nvSpPr>
          <p:cNvPr id="42" name="Oval 41"/>
          <p:cNvSpPr/>
          <p:nvPr/>
        </p:nvSpPr>
        <p:spPr>
          <a:xfrm>
            <a:off x="3283743" y="1705134"/>
            <a:ext cx="1229227" cy="37037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3" name="Straight Connector 42"/>
          <p:cNvCxnSpPr>
            <a:stCxn id="42" idx="5"/>
          </p:cNvCxnSpPr>
          <p:nvPr/>
        </p:nvCxnSpPr>
        <p:spPr>
          <a:xfrm>
            <a:off x="4332954" y="2021266"/>
            <a:ext cx="682494" cy="5185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6777535" y="1731657"/>
            <a:ext cx="1458667" cy="31131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8" name="Straight Connector 47"/>
          <p:cNvCxnSpPr>
            <a:stCxn id="47" idx="3"/>
          </p:cNvCxnSpPr>
          <p:nvPr/>
        </p:nvCxnSpPr>
        <p:spPr>
          <a:xfrm flipH="1">
            <a:off x="6407430" y="1997378"/>
            <a:ext cx="583722" cy="5891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6941334" y="1718753"/>
            <a:ext cx="1267226" cy="369332"/>
          </a:xfrm>
          <a:prstGeom prst="rect">
            <a:avLst/>
          </a:prstGeom>
          <a:noFill/>
          <a:effectLst/>
        </p:spPr>
        <p:txBody>
          <a:bodyPr wrap="square" rtlCol="0">
            <a:spAutoFit/>
          </a:bodyPr>
          <a:lstStyle/>
          <a:p>
            <a:r>
              <a:rPr lang="en-GB" dirty="0"/>
              <a:t>Start Date</a:t>
            </a:r>
          </a:p>
        </p:txBody>
      </p:sp>
      <p:sp>
        <p:nvSpPr>
          <p:cNvPr id="52" name="TextBox 51"/>
          <p:cNvSpPr txBox="1"/>
          <p:nvPr/>
        </p:nvSpPr>
        <p:spPr>
          <a:xfrm>
            <a:off x="3316005" y="1696654"/>
            <a:ext cx="1147106" cy="369332"/>
          </a:xfrm>
          <a:prstGeom prst="rect">
            <a:avLst/>
          </a:prstGeom>
          <a:noFill/>
          <a:effectLst/>
        </p:spPr>
        <p:txBody>
          <a:bodyPr wrap="none" rtlCol="0">
            <a:spAutoFit/>
          </a:bodyPr>
          <a:lstStyle/>
          <a:p>
            <a:r>
              <a:rPr lang="en-GB" dirty="0"/>
              <a:t>End Date</a:t>
            </a:r>
          </a:p>
        </p:txBody>
      </p:sp>
      <p:cxnSp>
        <p:nvCxnSpPr>
          <p:cNvPr id="46" name="Straight Connector 45"/>
          <p:cNvCxnSpPr>
            <a:stCxn id="50" idx="0"/>
            <a:endCxn id="105" idx="3"/>
          </p:cNvCxnSpPr>
          <p:nvPr/>
        </p:nvCxnSpPr>
        <p:spPr>
          <a:xfrm flipV="1">
            <a:off x="4756468" y="4984586"/>
            <a:ext cx="775869" cy="5526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4139126" y="5537195"/>
            <a:ext cx="1234683"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53" name="Rectangle 52"/>
          <p:cNvSpPr/>
          <p:nvPr/>
        </p:nvSpPr>
        <p:spPr>
          <a:xfrm>
            <a:off x="5745824" y="5547424"/>
            <a:ext cx="1544682"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Professional</a:t>
            </a:r>
          </a:p>
        </p:txBody>
      </p:sp>
      <p:sp>
        <p:nvSpPr>
          <p:cNvPr id="54" name="Oval 53"/>
          <p:cNvSpPr/>
          <p:nvPr/>
        </p:nvSpPr>
        <p:spPr>
          <a:xfrm>
            <a:off x="3506871" y="6215472"/>
            <a:ext cx="1010466" cy="35924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5" name="Straight Connector 54"/>
          <p:cNvCxnSpPr/>
          <p:nvPr/>
        </p:nvCxnSpPr>
        <p:spPr>
          <a:xfrm flipV="1">
            <a:off x="4092546" y="6088099"/>
            <a:ext cx="441078" cy="1273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5728106" y="6220954"/>
            <a:ext cx="586413" cy="30215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7" name="Straight Connector 56"/>
          <p:cNvCxnSpPr>
            <a:stCxn id="56" idx="7"/>
          </p:cNvCxnSpPr>
          <p:nvPr/>
        </p:nvCxnSpPr>
        <p:spPr>
          <a:xfrm flipV="1">
            <a:off x="6228641" y="6078579"/>
            <a:ext cx="103802" cy="1866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4793175" y="6220953"/>
            <a:ext cx="816252" cy="33474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9" name="Straight Connector 58"/>
          <p:cNvCxnSpPr>
            <a:stCxn id="58" idx="0"/>
          </p:cNvCxnSpPr>
          <p:nvPr/>
        </p:nvCxnSpPr>
        <p:spPr>
          <a:xfrm flipH="1" flipV="1">
            <a:off x="4907940" y="6078580"/>
            <a:ext cx="293361" cy="1423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6777535" y="6210375"/>
            <a:ext cx="1186583" cy="36933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1" name="Straight Connector 60"/>
          <p:cNvCxnSpPr>
            <a:stCxn id="60" idx="1"/>
          </p:cNvCxnSpPr>
          <p:nvPr/>
        </p:nvCxnSpPr>
        <p:spPr>
          <a:xfrm flipH="1" flipV="1">
            <a:off x="6740918" y="6078578"/>
            <a:ext cx="210388" cy="1858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474841" y="6205386"/>
            <a:ext cx="1005879" cy="369332"/>
          </a:xfrm>
          <a:prstGeom prst="rect">
            <a:avLst/>
          </a:prstGeom>
          <a:noFill/>
          <a:effectLst/>
        </p:spPr>
        <p:txBody>
          <a:bodyPr wrap="none" rtlCol="0">
            <a:spAutoFit/>
          </a:bodyPr>
          <a:lstStyle/>
          <a:p>
            <a:r>
              <a:rPr lang="en-GB" dirty="0"/>
              <a:t>Position</a:t>
            </a:r>
          </a:p>
        </p:txBody>
      </p:sp>
      <p:sp>
        <p:nvSpPr>
          <p:cNvPr id="63" name="Diamond 62"/>
          <p:cNvSpPr/>
          <p:nvPr/>
        </p:nvSpPr>
        <p:spPr>
          <a:xfrm>
            <a:off x="1256561" y="2247120"/>
            <a:ext cx="2171239"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Works</a:t>
            </a:r>
          </a:p>
          <a:p>
            <a:pPr algn="ctr"/>
            <a:r>
              <a:rPr lang="en-GB" dirty="0">
                <a:solidFill>
                  <a:srgbClr val="000000"/>
                </a:solidFill>
              </a:rPr>
              <a:t>for</a:t>
            </a:r>
          </a:p>
        </p:txBody>
      </p:sp>
      <p:cxnSp>
        <p:nvCxnSpPr>
          <p:cNvPr id="65" name="Elbow Connector 64"/>
          <p:cNvCxnSpPr>
            <a:stCxn id="50" idx="1"/>
            <a:endCxn id="63" idx="2"/>
          </p:cNvCxnSpPr>
          <p:nvPr/>
        </p:nvCxnSpPr>
        <p:spPr>
          <a:xfrm rot="10800000">
            <a:off x="2342182" y="3210002"/>
            <a:ext cx="1796945" cy="2597884"/>
          </a:xfrm>
          <a:prstGeom prst="bentConnector2">
            <a:avLst/>
          </a:prstGeom>
          <a:ln w="101600" cmpd="dbl">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a:stCxn id="19" idx="1"/>
            <a:endCxn id="63" idx="0"/>
          </p:cNvCxnSpPr>
          <p:nvPr/>
        </p:nvCxnSpPr>
        <p:spPr>
          <a:xfrm rot="10800000" flipV="1">
            <a:off x="2342181" y="1632728"/>
            <a:ext cx="2600144" cy="614392"/>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422330" y="3249268"/>
            <a:ext cx="351378" cy="369332"/>
          </a:xfrm>
          <a:prstGeom prst="rect">
            <a:avLst/>
          </a:prstGeom>
          <a:noFill/>
          <a:effectLst/>
        </p:spPr>
        <p:txBody>
          <a:bodyPr wrap="none" rtlCol="0">
            <a:spAutoFit/>
          </a:bodyPr>
          <a:lstStyle/>
          <a:p>
            <a:r>
              <a:rPr lang="en-GB" dirty="0"/>
              <a:t>N</a:t>
            </a:r>
          </a:p>
        </p:txBody>
      </p:sp>
      <p:sp>
        <p:nvSpPr>
          <p:cNvPr id="64" name="TextBox 63"/>
          <p:cNvSpPr txBox="1"/>
          <p:nvPr/>
        </p:nvSpPr>
        <p:spPr>
          <a:xfrm>
            <a:off x="2422330" y="1811541"/>
            <a:ext cx="312906" cy="369332"/>
          </a:xfrm>
          <a:prstGeom prst="rect">
            <a:avLst/>
          </a:prstGeom>
          <a:noFill/>
          <a:effectLst/>
        </p:spPr>
        <p:txBody>
          <a:bodyPr wrap="none" rtlCol="0">
            <a:spAutoFit/>
          </a:bodyPr>
          <a:lstStyle/>
          <a:p>
            <a:r>
              <a:rPr lang="en-GB" dirty="0"/>
              <a:t>1</a:t>
            </a:r>
          </a:p>
        </p:txBody>
      </p:sp>
      <p:sp>
        <p:nvSpPr>
          <p:cNvPr id="78" name="Oval 77"/>
          <p:cNvSpPr/>
          <p:nvPr/>
        </p:nvSpPr>
        <p:spPr>
          <a:xfrm>
            <a:off x="3846885" y="4393586"/>
            <a:ext cx="830288" cy="37677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3" name="Oval 82"/>
          <p:cNvSpPr/>
          <p:nvPr/>
        </p:nvSpPr>
        <p:spPr>
          <a:xfrm>
            <a:off x="5244389" y="363722"/>
            <a:ext cx="807162" cy="32739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98" name="Straight Connector 97"/>
          <p:cNvCxnSpPr>
            <a:stCxn id="105" idx="5"/>
            <a:endCxn id="53" idx="0"/>
          </p:cNvCxnSpPr>
          <p:nvPr/>
        </p:nvCxnSpPr>
        <p:spPr>
          <a:xfrm>
            <a:off x="5760303" y="4984586"/>
            <a:ext cx="757862" cy="5628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9" name="AutoShape 14"/>
          <p:cNvSpPr>
            <a:spLocks noChangeArrowheads="1"/>
          </p:cNvSpPr>
          <p:nvPr/>
        </p:nvSpPr>
        <p:spPr bwMode="auto">
          <a:xfrm rot="8093449">
            <a:off x="5041603" y="4973394"/>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104" name="AutoShape 14"/>
          <p:cNvSpPr>
            <a:spLocks noChangeArrowheads="1"/>
          </p:cNvSpPr>
          <p:nvPr/>
        </p:nvSpPr>
        <p:spPr bwMode="auto">
          <a:xfrm rot="2523808">
            <a:off x="5740130" y="4970972"/>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105" name="Oval 104"/>
          <p:cNvSpPr/>
          <p:nvPr/>
        </p:nvSpPr>
        <p:spPr>
          <a:xfrm>
            <a:off x="5485123" y="4710947"/>
            <a:ext cx="322394" cy="320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9" name="TextBox 108"/>
          <p:cNvSpPr txBox="1"/>
          <p:nvPr/>
        </p:nvSpPr>
        <p:spPr>
          <a:xfrm>
            <a:off x="5507297" y="4705781"/>
            <a:ext cx="201455" cy="307777"/>
          </a:xfrm>
          <a:prstGeom prst="rect">
            <a:avLst/>
          </a:prstGeom>
          <a:noFill/>
          <a:effectLst/>
        </p:spPr>
        <p:txBody>
          <a:bodyPr wrap="square" rtlCol="0">
            <a:spAutoFit/>
          </a:bodyPr>
          <a:lstStyle/>
          <a:p>
            <a:r>
              <a:rPr lang="en-IE" sz="1400" dirty="0"/>
              <a:t>d</a:t>
            </a:r>
          </a:p>
        </p:txBody>
      </p:sp>
      <p:cxnSp>
        <p:nvCxnSpPr>
          <p:cNvPr id="110" name="Straight Connector 109"/>
          <p:cNvCxnSpPr>
            <a:stCxn id="5" idx="2"/>
            <a:endCxn id="105" idx="0"/>
          </p:cNvCxnSpPr>
          <p:nvPr/>
        </p:nvCxnSpPr>
        <p:spPr>
          <a:xfrm flipH="1">
            <a:off x="5646320" y="4103378"/>
            <a:ext cx="839" cy="607569"/>
          </a:xfrm>
          <a:prstGeom prst="line">
            <a:avLst/>
          </a:prstGeom>
          <a:ln w="76200" cmpd="dbl">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680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Instructor Section</a:t>
            </a:r>
            <a:endParaRPr lang="en-GB" dirty="0"/>
          </a:p>
        </p:txBody>
      </p:sp>
      <p:sp>
        <p:nvSpPr>
          <p:cNvPr id="3" name="Content Placeholder 2"/>
          <p:cNvSpPr>
            <a:spLocks noGrp="1"/>
          </p:cNvSpPr>
          <p:nvPr>
            <p:ph idx="1"/>
          </p:nvPr>
        </p:nvSpPr>
        <p:spPr/>
        <p:txBody>
          <a:bodyPr>
            <a:normAutofit/>
          </a:bodyPr>
          <a:lstStyle/>
          <a:p>
            <a:pPr marL="0" indent="0">
              <a:buNone/>
            </a:pPr>
            <a:r>
              <a:rPr lang="en-US" dirty="0"/>
              <a:t>For each instructor (about 300), we will show the </a:t>
            </a:r>
            <a:r>
              <a:rPr lang="en-US" b="1" dirty="0"/>
              <a:t>name</a:t>
            </a:r>
            <a:r>
              <a:rPr lang="en-US" dirty="0"/>
              <a:t>, </a:t>
            </a:r>
            <a:r>
              <a:rPr lang="en-US" b="1" dirty="0"/>
              <a:t>age</a:t>
            </a:r>
            <a:r>
              <a:rPr lang="en-US" dirty="0"/>
              <a:t>, </a:t>
            </a:r>
            <a:r>
              <a:rPr lang="en-US" b="1" dirty="0"/>
              <a:t>place of birth</a:t>
            </a:r>
            <a:r>
              <a:rPr lang="en-US" dirty="0"/>
              <a:t>, the </a:t>
            </a:r>
            <a:r>
              <a:rPr lang="en-US" b="1" dirty="0"/>
              <a:t>edition</a:t>
            </a:r>
            <a:r>
              <a:rPr lang="en-US" dirty="0"/>
              <a:t> of the course taught, those </a:t>
            </a:r>
            <a:r>
              <a:rPr lang="en-US" b="1" dirty="0"/>
              <a:t>taught in the past </a:t>
            </a:r>
            <a:r>
              <a:rPr lang="en-US" dirty="0"/>
              <a:t>and the courses that the tutor is </a:t>
            </a:r>
            <a:r>
              <a:rPr lang="en-US" b="1" dirty="0"/>
              <a:t>qualified to teach</a:t>
            </a:r>
            <a:r>
              <a:rPr lang="en-US" dirty="0"/>
              <a:t>. All the instructors’ </a:t>
            </a:r>
            <a:r>
              <a:rPr lang="en-US" b="1" dirty="0"/>
              <a:t>telephone numbers </a:t>
            </a:r>
            <a:r>
              <a:rPr lang="en-US" dirty="0"/>
              <a:t>are also stored. An instructor can be </a:t>
            </a:r>
            <a:r>
              <a:rPr lang="en-US" b="1" dirty="0"/>
              <a:t>permanently employed </a:t>
            </a:r>
            <a:r>
              <a:rPr lang="en-US" dirty="0"/>
              <a:t>by the training company or can be </a:t>
            </a:r>
            <a:r>
              <a:rPr lang="en-US" b="1" dirty="0"/>
              <a:t>freelance</a:t>
            </a:r>
            <a:r>
              <a:rPr lang="en-US" dirty="0"/>
              <a:t>. </a:t>
            </a:r>
          </a:p>
          <a:p>
            <a:endParaRPr lang="en-GB" dirty="0"/>
          </a:p>
        </p:txBody>
      </p:sp>
    </p:spTree>
    <p:extLst>
      <p:ext uri="{BB962C8B-B14F-4D97-AF65-F5344CB8AC3E}">
        <p14:creationId xmlns:p14="http://schemas.microsoft.com/office/powerpoint/2010/main" val="1287102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GB" dirty="0"/>
              <a:t>Instructor Section</a:t>
            </a:r>
          </a:p>
        </p:txBody>
      </p:sp>
      <p:sp>
        <p:nvSpPr>
          <p:cNvPr id="5" name="Rectangle 4"/>
          <p:cNvSpPr/>
          <p:nvPr/>
        </p:nvSpPr>
        <p:spPr>
          <a:xfrm>
            <a:off x="4950489" y="3561996"/>
            <a:ext cx="1226517"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Instructor</a:t>
            </a:r>
          </a:p>
        </p:txBody>
      </p:sp>
      <p:sp>
        <p:nvSpPr>
          <p:cNvPr id="4" name="Oval 3"/>
          <p:cNvSpPr/>
          <p:nvPr/>
        </p:nvSpPr>
        <p:spPr>
          <a:xfrm>
            <a:off x="5231015" y="2195609"/>
            <a:ext cx="624908" cy="36933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 name="Straight Connector 5"/>
          <p:cNvCxnSpPr>
            <a:stCxn id="4" idx="4"/>
          </p:cNvCxnSpPr>
          <p:nvPr/>
        </p:nvCxnSpPr>
        <p:spPr>
          <a:xfrm flipH="1">
            <a:off x="5510443" y="2564941"/>
            <a:ext cx="33026" cy="99705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559963" y="2564942"/>
            <a:ext cx="567282" cy="374804"/>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 name="Straight Connector 7"/>
          <p:cNvCxnSpPr>
            <a:stCxn id="7" idx="5"/>
          </p:cNvCxnSpPr>
          <p:nvPr/>
        </p:nvCxnSpPr>
        <p:spPr>
          <a:xfrm>
            <a:off x="5044168" y="2884857"/>
            <a:ext cx="265668" cy="6771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966565" y="2986685"/>
            <a:ext cx="1820804" cy="49311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Straight Connector 9"/>
          <p:cNvCxnSpPr>
            <a:stCxn id="9" idx="5"/>
          </p:cNvCxnSpPr>
          <p:nvPr/>
        </p:nvCxnSpPr>
        <p:spPr>
          <a:xfrm>
            <a:off x="4520718" y="3407581"/>
            <a:ext cx="529116" cy="1661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6559641" y="3037226"/>
            <a:ext cx="909122" cy="33995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Connector 17"/>
          <p:cNvCxnSpPr>
            <a:stCxn id="17" idx="3"/>
          </p:cNvCxnSpPr>
          <p:nvPr/>
        </p:nvCxnSpPr>
        <p:spPr>
          <a:xfrm flipH="1">
            <a:off x="6006468" y="3327397"/>
            <a:ext cx="686311" cy="23459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6006468" y="2650278"/>
            <a:ext cx="800220" cy="369333"/>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1" name="Straight Connector 20"/>
          <p:cNvCxnSpPr>
            <a:stCxn id="20" idx="3"/>
          </p:cNvCxnSpPr>
          <p:nvPr/>
        </p:nvCxnSpPr>
        <p:spPr>
          <a:xfrm flipH="1">
            <a:off x="5714820" y="2965523"/>
            <a:ext cx="408838" cy="57987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559641" y="3007851"/>
            <a:ext cx="852141" cy="369332"/>
          </a:xfrm>
          <a:prstGeom prst="rect">
            <a:avLst/>
          </a:prstGeom>
          <a:noFill/>
          <a:effectLst/>
        </p:spPr>
        <p:txBody>
          <a:bodyPr wrap="none" rtlCol="0">
            <a:spAutoFit/>
          </a:bodyPr>
          <a:lstStyle/>
          <a:p>
            <a:r>
              <a:rPr lang="en-GB" dirty="0"/>
              <a:t>Phone</a:t>
            </a:r>
          </a:p>
        </p:txBody>
      </p:sp>
      <p:sp>
        <p:nvSpPr>
          <p:cNvPr id="27" name="TextBox 26"/>
          <p:cNvSpPr txBox="1"/>
          <p:nvPr/>
        </p:nvSpPr>
        <p:spPr>
          <a:xfrm>
            <a:off x="6006468" y="2650278"/>
            <a:ext cx="800219" cy="369332"/>
          </a:xfrm>
          <a:prstGeom prst="rect">
            <a:avLst/>
          </a:prstGeom>
          <a:noFill/>
          <a:effectLst/>
        </p:spPr>
        <p:txBody>
          <a:bodyPr wrap="none" rtlCol="0">
            <a:spAutoFit/>
          </a:bodyPr>
          <a:lstStyle/>
          <a:p>
            <a:r>
              <a:rPr lang="en-GB" dirty="0"/>
              <a:t>Name</a:t>
            </a:r>
          </a:p>
        </p:txBody>
      </p:sp>
      <p:sp>
        <p:nvSpPr>
          <p:cNvPr id="28" name="TextBox 27"/>
          <p:cNvSpPr txBox="1"/>
          <p:nvPr/>
        </p:nvSpPr>
        <p:spPr>
          <a:xfrm>
            <a:off x="5231016" y="2195609"/>
            <a:ext cx="659293" cy="369332"/>
          </a:xfrm>
          <a:prstGeom prst="rect">
            <a:avLst/>
          </a:prstGeom>
          <a:noFill/>
          <a:effectLst/>
        </p:spPr>
        <p:txBody>
          <a:bodyPr wrap="none" rtlCol="0">
            <a:spAutoFit/>
          </a:bodyPr>
          <a:lstStyle/>
          <a:p>
            <a:r>
              <a:rPr lang="en-GB" u="sng" dirty="0"/>
              <a:t>SSN</a:t>
            </a:r>
          </a:p>
        </p:txBody>
      </p:sp>
      <p:sp>
        <p:nvSpPr>
          <p:cNvPr id="29" name="TextBox 28"/>
          <p:cNvSpPr txBox="1"/>
          <p:nvPr/>
        </p:nvSpPr>
        <p:spPr>
          <a:xfrm>
            <a:off x="4519035" y="2557854"/>
            <a:ext cx="608209" cy="369332"/>
          </a:xfrm>
          <a:prstGeom prst="rect">
            <a:avLst/>
          </a:prstGeom>
          <a:noFill/>
          <a:effectLst/>
        </p:spPr>
        <p:txBody>
          <a:bodyPr wrap="none" rtlCol="0">
            <a:spAutoFit/>
          </a:bodyPr>
          <a:lstStyle/>
          <a:p>
            <a:r>
              <a:rPr lang="en-GB" dirty="0"/>
              <a:t>Age</a:t>
            </a:r>
          </a:p>
        </p:txBody>
      </p:sp>
      <p:sp>
        <p:nvSpPr>
          <p:cNvPr id="30" name="TextBox 29"/>
          <p:cNvSpPr txBox="1"/>
          <p:nvPr/>
        </p:nvSpPr>
        <p:spPr>
          <a:xfrm>
            <a:off x="3114998" y="3031457"/>
            <a:ext cx="1641469" cy="369332"/>
          </a:xfrm>
          <a:prstGeom prst="rect">
            <a:avLst/>
          </a:prstGeom>
          <a:noFill/>
          <a:effectLst/>
        </p:spPr>
        <p:txBody>
          <a:bodyPr wrap="square" rtlCol="0">
            <a:spAutoFit/>
          </a:bodyPr>
          <a:lstStyle/>
          <a:p>
            <a:r>
              <a:rPr lang="en-GB"/>
              <a:t>Place of </a:t>
            </a:r>
            <a:r>
              <a:rPr lang="en-GB" dirty="0"/>
              <a:t>Birth</a:t>
            </a:r>
          </a:p>
        </p:txBody>
      </p:sp>
      <p:sp>
        <p:nvSpPr>
          <p:cNvPr id="32" name="Rectangle 31"/>
          <p:cNvSpPr/>
          <p:nvPr/>
        </p:nvSpPr>
        <p:spPr>
          <a:xfrm>
            <a:off x="4139126" y="5537195"/>
            <a:ext cx="1234683"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Freelance</a:t>
            </a:r>
          </a:p>
        </p:txBody>
      </p:sp>
      <p:sp>
        <p:nvSpPr>
          <p:cNvPr id="33" name="Rectangle 32"/>
          <p:cNvSpPr/>
          <p:nvPr/>
        </p:nvSpPr>
        <p:spPr>
          <a:xfrm>
            <a:off x="5745824" y="5547424"/>
            <a:ext cx="1544682"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Permanent</a:t>
            </a:r>
          </a:p>
        </p:txBody>
      </p:sp>
      <p:cxnSp>
        <p:nvCxnSpPr>
          <p:cNvPr id="38" name="Straight Connector 37"/>
          <p:cNvCxnSpPr/>
          <p:nvPr/>
        </p:nvCxnSpPr>
        <p:spPr>
          <a:xfrm flipV="1">
            <a:off x="4756468" y="4984586"/>
            <a:ext cx="775869" cy="5526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760303" y="4984586"/>
            <a:ext cx="757862" cy="5628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AutoShape 14"/>
          <p:cNvSpPr>
            <a:spLocks noChangeArrowheads="1"/>
          </p:cNvSpPr>
          <p:nvPr/>
        </p:nvSpPr>
        <p:spPr bwMode="auto">
          <a:xfrm rot="8093449">
            <a:off x="5041603" y="4973394"/>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41" name="AutoShape 14"/>
          <p:cNvSpPr>
            <a:spLocks noChangeArrowheads="1"/>
          </p:cNvSpPr>
          <p:nvPr/>
        </p:nvSpPr>
        <p:spPr bwMode="auto">
          <a:xfrm rot="2523808">
            <a:off x="5740130" y="4970972"/>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42" name="Oval 41"/>
          <p:cNvSpPr/>
          <p:nvPr/>
        </p:nvSpPr>
        <p:spPr>
          <a:xfrm>
            <a:off x="5485123" y="4710947"/>
            <a:ext cx="322394" cy="320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3" name="Straight Connector 42"/>
          <p:cNvCxnSpPr>
            <a:stCxn id="41" idx="2"/>
          </p:cNvCxnSpPr>
          <p:nvPr/>
        </p:nvCxnSpPr>
        <p:spPr>
          <a:xfrm flipH="1">
            <a:off x="5646320" y="4103378"/>
            <a:ext cx="839" cy="607569"/>
          </a:xfrm>
          <a:prstGeom prst="line">
            <a:avLst/>
          </a:prstGeom>
          <a:ln w="76200" cmpd="dbl">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514690" y="4710947"/>
            <a:ext cx="284052" cy="307777"/>
          </a:xfrm>
          <a:prstGeom prst="rect">
            <a:avLst/>
          </a:prstGeom>
          <a:noFill/>
        </p:spPr>
        <p:txBody>
          <a:bodyPr wrap="none" rtlCol="0">
            <a:spAutoFit/>
          </a:bodyPr>
          <a:lstStyle/>
          <a:p>
            <a:r>
              <a:rPr lang="en-IE" sz="1400" dirty="0"/>
              <a:t>d</a:t>
            </a:r>
          </a:p>
        </p:txBody>
      </p:sp>
    </p:spTree>
    <p:extLst>
      <p:ext uri="{BB962C8B-B14F-4D97-AF65-F5344CB8AC3E}">
        <p14:creationId xmlns:p14="http://schemas.microsoft.com/office/powerpoint/2010/main" val="3403935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Section</a:t>
            </a:r>
          </a:p>
        </p:txBody>
      </p:sp>
      <p:sp>
        <p:nvSpPr>
          <p:cNvPr id="3" name="Content Placeholder 2"/>
          <p:cNvSpPr>
            <a:spLocks noGrp="1"/>
          </p:cNvSpPr>
          <p:nvPr>
            <p:ph idx="1"/>
          </p:nvPr>
        </p:nvSpPr>
        <p:spPr/>
        <p:txBody>
          <a:bodyPr/>
          <a:lstStyle/>
          <a:p>
            <a:r>
              <a:rPr lang="en-US" dirty="0"/>
              <a:t>We need also to represent the </a:t>
            </a:r>
            <a:r>
              <a:rPr lang="en-US" b="1" dirty="0"/>
              <a:t>seminars</a:t>
            </a:r>
            <a:r>
              <a:rPr lang="en-US" dirty="0"/>
              <a:t> that each participant is attending at present and, for each </a:t>
            </a:r>
            <a:r>
              <a:rPr lang="en-US" b="1" dirty="0"/>
              <a:t>day</a:t>
            </a:r>
            <a:r>
              <a:rPr lang="en-US" dirty="0"/>
              <a:t>, the </a:t>
            </a:r>
            <a:r>
              <a:rPr lang="en-US" b="1" dirty="0"/>
              <a:t>places</a:t>
            </a:r>
            <a:r>
              <a:rPr lang="en-US" dirty="0"/>
              <a:t> and </a:t>
            </a:r>
            <a:r>
              <a:rPr lang="en-US" b="1" dirty="0"/>
              <a:t>times</a:t>
            </a:r>
            <a:r>
              <a:rPr lang="en-US" dirty="0"/>
              <a:t> the </a:t>
            </a:r>
            <a:r>
              <a:rPr lang="en-US" b="1" dirty="0"/>
              <a:t>classes</a:t>
            </a:r>
            <a:r>
              <a:rPr lang="en-US" dirty="0"/>
              <a:t> are held. Each course has a </a:t>
            </a:r>
            <a:r>
              <a:rPr lang="en-US" b="1" dirty="0"/>
              <a:t>code</a:t>
            </a:r>
            <a:r>
              <a:rPr lang="en-US" dirty="0"/>
              <a:t> and a </a:t>
            </a:r>
            <a:r>
              <a:rPr lang="en-US" b="1" dirty="0"/>
              <a:t>title</a:t>
            </a:r>
            <a:r>
              <a:rPr lang="en-US" dirty="0"/>
              <a:t> and any course can be given any number of times. Each time a particular course is given, we will call it an ‘</a:t>
            </a:r>
            <a:r>
              <a:rPr lang="en-US" b="1" dirty="0"/>
              <a:t>edition</a:t>
            </a:r>
            <a:r>
              <a:rPr lang="en-US" dirty="0"/>
              <a:t>’ of the course. For each edition, we represent the </a:t>
            </a:r>
            <a:r>
              <a:rPr lang="en-US" b="1" dirty="0"/>
              <a:t>start date</a:t>
            </a:r>
            <a:r>
              <a:rPr lang="en-US" dirty="0"/>
              <a:t>, the </a:t>
            </a:r>
            <a:r>
              <a:rPr lang="en-US" b="1" dirty="0"/>
              <a:t>end date</a:t>
            </a:r>
            <a:r>
              <a:rPr lang="en-US" dirty="0"/>
              <a:t>, and the </a:t>
            </a:r>
            <a:r>
              <a:rPr lang="en-US" b="1" dirty="0"/>
              <a:t>number of participants</a:t>
            </a:r>
            <a:r>
              <a:rPr lang="en-US" dirty="0"/>
              <a:t>.</a:t>
            </a:r>
            <a:endParaRPr lang="en-GB" dirty="0"/>
          </a:p>
        </p:txBody>
      </p:sp>
    </p:spTree>
    <p:extLst>
      <p:ext uri="{BB962C8B-B14F-4D97-AF65-F5344CB8AC3E}">
        <p14:creationId xmlns:p14="http://schemas.microsoft.com/office/powerpoint/2010/main" val="353592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632232" y="4099847"/>
            <a:ext cx="1374003" cy="369332"/>
          </a:xfrm>
          <a:prstGeom prst="rect">
            <a:avLst/>
          </a:prstGeom>
          <a:noFill/>
          <a:effectLst/>
        </p:spPr>
        <p:txBody>
          <a:bodyPr wrap="square" rtlCol="0">
            <a:spAutoFit/>
          </a:bodyPr>
          <a:lstStyle/>
          <a:p>
            <a:r>
              <a:rPr lang="en-GB" dirty="0"/>
              <a:t>Start Date</a:t>
            </a:r>
          </a:p>
        </p:txBody>
      </p:sp>
      <p:sp>
        <p:nvSpPr>
          <p:cNvPr id="9" name="TextBox 8"/>
          <p:cNvSpPr txBox="1"/>
          <p:nvPr/>
        </p:nvSpPr>
        <p:spPr>
          <a:xfrm>
            <a:off x="4772527" y="6294728"/>
            <a:ext cx="739159" cy="369331"/>
          </a:xfrm>
          <a:prstGeom prst="rect">
            <a:avLst/>
          </a:prstGeom>
          <a:noFill/>
          <a:effectLst/>
        </p:spPr>
        <p:txBody>
          <a:bodyPr wrap="square" rtlCol="0">
            <a:spAutoFit/>
          </a:bodyPr>
          <a:lstStyle/>
          <a:p>
            <a:r>
              <a:rPr lang="en-GB" u="sng" dirty="0"/>
              <a:t>Code</a:t>
            </a:r>
          </a:p>
        </p:txBody>
      </p:sp>
      <p:sp>
        <p:nvSpPr>
          <p:cNvPr id="10" name="TextBox 9"/>
          <p:cNvSpPr txBox="1"/>
          <p:nvPr/>
        </p:nvSpPr>
        <p:spPr>
          <a:xfrm>
            <a:off x="5834248" y="6294729"/>
            <a:ext cx="612179" cy="369332"/>
          </a:xfrm>
          <a:prstGeom prst="rect">
            <a:avLst/>
          </a:prstGeom>
          <a:noFill/>
          <a:effectLst/>
        </p:spPr>
        <p:txBody>
          <a:bodyPr wrap="none" rtlCol="0">
            <a:spAutoFit/>
          </a:bodyPr>
          <a:lstStyle/>
          <a:p>
            <a:r>
              <a:rPr lang="en-GB" dirty="0"/>
              <a:t>Title</a:t>
            </a:r>
          </a:p>
        </p:txBody>
      </p:sp>
      <p:sp>
        <p:nvSpPr>
          <p:cNvPr id="2" name="Title 1"/>
          <p:cNvSpPr>
            <a:spLocks noGrp="1"/>
          </p:cNvSpPr>
          <p:nvPr>
            <p:ph type="title"/>
          </p:nvPr>
        </p:nvSpPr>
        <p:spPr>
          <a:effectLst/>
        </p:spPr>
        <p:txBody>
          <a:bodyPr/>
          <a:lstStyle/>
          <a:p>
            <a:r>
              <a:rPr lang="en-GB" dirty="0"/>
              <a:t>Course Section</a:t>
            </a:r>
          </a:p>
        </p:txBody>
      </p:sp>
      <p:sp>
        <p:nvSpPr>
          <p:cNvPr id="4" name="Rectangle 3"/>
          <p:cNvSpPr/>
          <p:nvPr/>
        </p:nvSpPr>
        <p:spPr>
          <a:xfrm>
            <a:off x="4950489" y="5572657"/>
            <a:ext cx="1226517"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a:t>
            </a:r>
          </a:p>
        </p:txBody>
      </p:sp>
      <p:cxnSp>
        <p:nvCxnSpPr>
          <p:cNvPr id="6" name="Straight Connector 5"/>
          <p:cNvCxnSpPr>
            <a:stCxn id="9" idx="0"/>
          </p:cNvCxnSpPr>
          <p:nvPr/>
        </p:nvCxnSpPr>
        <p:spPr>
          <a:xfrm flipV="1">
            <a:off x="5142107" y="6112323"/>
            <a:ext cx="258186" cy="18240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5834248" y="6306289"/>
            <a:ext cx="612179" cy="35777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 name="Straight Connector 7"/>
          <p:cNvCxnSpPr>
            <a:stCxn id="7" idx="1"/>
          </p:cNvCxnSpPr>
          <p:nvPr/>
        </p:nvCxnSpPr>
        <p:spPr>
          <a:xfrm flipH="1" flipV="1">
            <a:off x="5808768" y="6112323"/>
            <a:ext cx="115132" cy="2463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950489" y="3320589"/>
            <a:ext cx="1226517" cy="541382"/>
          </a:xfrm>
          <a:prstGeom prst="rect">
            <a:avLst/>
          </a:prstGeom>
          <a:noFill/>
          <a:ln w="38100"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 Edition</a:t>
            </a:r>
          </a:p>
        </p:txBody>
      </p:sp>
      <p:sp>
        <p:nvSpPr>
          <p:cNvPr id="12" name="Oval 11"/>
          <p:cNvSpPr/>
          <p:nvPr/>
        </p:nvSpPr>
        <p:spPr>
          <a:xfrm>
            <a:off x="2882310" y="3347751"/>
            <a:ext cx="1390450" cy="412853"/>
          </a:xfrm>
          <a:prstGeom prst="ellipse">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Connector 12"/>
          <p:cNvCxnSpPr>
            <a:stCxn id="12" idx="6"/>
          </p:cNvCxnSpPr>
          <p:nvPr/>
        </p:nvCxnSpPr>
        <p:spPr>
          <a:xfrm>
            <a:off x="4272760" y="3554178"/>
            <a:ext cx="677729" cy="119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6529457" y="4047797"/>
            <a:ext cx="1394911" cy="479434"/>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5" name="Straight Connector 14"/>
          <p:cNvCxnSpPr>
            <a:stCxn id="14" idx="2"/>
          </p:cNvCxnSpPr>
          <p:nvPr/>
        </p:nvCxnSpPr>
        <p:spPr>
          <a:xfrm flipH="1" flipV="1">
            <a:off x="5990105" y="3861971"/>
            <a:ext cx="539352" cy="4255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3273548" y="4031972"/>
            <a:ext cx="1205654" cy="36933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Connector 16"/>
          <p:cNvCxnSpPr>
            <a:stCxn id="16" idx="7"/>
          </p:cNvCxnSpPr>
          <p:nvPr/>
        </p:nvCxnSpPr>
        <p:spPr>
          <a:xfrm flipV="1">
            <a:off x="4302638" y="3873532"/>
            <a:ext cx="658377" cy="2125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882310" y="3391272"/>
            <a:ext cx="1390124" cy="369332"/>
          </a:xfrm>
          <a:prstGeom prst="rect">
            <a:avLst/>
          </a:prstGeom>
          <a:noFill/>
          <a:effectLst/>
        </p:spPr>
        <p:txBody>
          <a:bodyPr wrap="none" rtlCol="0">
            <a:spAutoFit/>
          </a:bodyPr>
          <a:lstStyle/>
          <a:p>
            <a:r>
              <a:rPr lang="en-GB" dirty="0"/>
              <a:t>Participants</a:t>
            </a:r>
          </a:p>
        </p:txBody>
      </p:sp>
      <p:sp>
        <p:nvSpPr>
          <p:cNvPr id="24" name="TextBox 23"/>
          <p:cNvSpPr txBox="1"/>
          <p:nvPr/>
        </p:nvSpPr>
        <p:spPr>
          <a:xfrm>
            <a:off x="3311188" y="4031972"/>
            <a:ext cx="1147106" cy="369332"/>
          </a:xfrm>
          <a:prstGeom prst="rect">
            <a:avLst/>
          </a:prstGeom>
          <a:noFill/>
          <a:effectLst/>
        </p:spPr>
        <p:txBody>
          <a:bodyPr wrap="none" rtlCol="0">
            <a:spAutoFit/>
          </a:bodyPr>
          <a:lstStyle/>
          <a:p>
            <a:r>
              <a:rPr lang="en-GB" dirty="0"/>
              <a:t>End Date</a:t>
            </a:r>
          </a:p>
        </p:txBody>
      </p:sp>
      <p:sp>
        <p:nvSpPr>
          <p:cNvPr id="25" name="Diamond 24"/>
          <p:cNvSpPr/>
          <p:nvPr/>
        </p:nvSpPr>
        <p:spPr>
          <a:xfrm>
            <a:off x="4479202" y="4216638"/>
            <a:ext cx="2171239" cy="962882"/>
          </a:xfrm>
          <a:prstGeom prst="diamond">
            <a:avLst/>
          </a:prstGeom>
          <a:noFill/>
          <a:ln w="38100"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course type</a:t>
            </a:r>
          </a:p>
        </p:txBody>
      </p:sp>
      <p:cxnSp>
        <p:nvCxnSpPr>
          <p:cNvPr id="18" name="Straight Connector 17"/>
          <p:cNvCxnSpPr>
            <a:stCxn id="11" idx="2"/>
            <a:endCxn id="25" idx="0"/>
          </p:cNvCxnSpPr>
          <p:nvPr/>
        </p:nvCxnSpPr>
        <p:spPr>
          <a:xfrm>
            <a:off x="5563748" y="3861971"/>
            <a:ext cx="1074" cy="354667"/>
          </a:xfrm>
          <a:prstGeom prst="line">
            <a:avLst/>
          </a:prstGeom>
          <a:ln w="101600" cmpd="dbl">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25" idx="2"/>
            <a:endCxn id="4" idx="0"/>
          </p:cNvCxnSpPr>
          <p:nvPr/>
        </p:nvCxnSpPr>
        <p:spPr>
          <a:xfrm flipH="1">
            <a:off x="5563748" y="5179520"/>
            <a:ext cx="1074" cy="39313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561899" y="5226841"/>
            <a:ext cx="312906" cy="369332"/>
          </a:xfrm>
          <a:prstGeom prst="rect">
            <a:avLst/>
          </a:prstGeom>
          <a:noFill/>
          <a:effectLst/>
        </p:spPr>
        <p:txBody>
          <a:bodyPr wrap="none" rtlCol="0">
            <a:spAutoFit/>
          </a:bodyPr>
          <a:lstStyle/>
          <a:p>
            <a:r>
              <a:rPr lang="en-GB" dirty="0"/>
              <a:t>1</a:t>
            </a:r>
          </a:p>
        </p:txBody>
      </p:sp>
      <p:sp>
        <p:nvSpPr>
          <p:cNvPr id="29" name="TextBox 28"/>
          <p:cNvSpPr txBox="1"/>
          <p:nvPr/>
        </p:nvSpPr>
        <p:spPr>
          <a:xfrm>
            <a:off x="5178043" y="3916478"/>
            <a:ext cx="351378" cy="369332"/>
          </a:xfrm>
          <a:prstGeom prst="rect">
            <a:avLst/>
          </a:prstGeom>
          <a:noFill/>
          <a:effectLst/>
        </p:spPr>
        <p:txBody>
          <a:bodyPr wrap="none" rtlCol="0">
            <a:spAutoFit/>
          </a:bodyPr>
          <a:lstStyle/>
          <a:p>
            <a:r>
              <a:rPr lang="en-GB" dirty="0"/>
              <a:t>N</a:t>
            </a:r>
          </a:p>
        </p:txBody>
      </p:sp>
      <p:sp>
        <p:nvSpPr>
          <p:cNvPr id="30" name="Rectangle 29"/>
          <p:cNvSpPr/>
          <p:nvPr/>
        </p:nvSpPr>
        <p:spPr>
          <a:xfrm>
            <a:off x="4948640" y="1662218"/>
            <a:ext cx="1226517"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Class</a:t>
            </a:r>
          </a:p>
        </p:txBody>
      </p:sp>
      <p:sp>
        <p:nvSpPr>
          <p:cNvPr id="31" name="Oval 30"/>
          <p:cNvSpPr/>
          <p:nvPr/>
        </p:nvSpPr>
        <p:spPr>
          <a:xfrm>
            <a:off x="4068501" y="1002917"/>
            <a:ext cx="824818" cy="36933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2" name="Straight Connector 31"/>
          <p:cNvCxnSpPr>
            <a:stCxn id="31" idx="5"/>
          </p:cNvCxnSpPr>
          <p:nvPr/>
        </p:nvCxnSpPr>
        <p:spPr>
          <a:xfrm>
            <a:off x="4772527" y="1318162"/>
            <a:ext cx="416216" cy="34405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5508436" y="713302"/>
            <a:ext cx="869214" cy="35938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6" name="Straight Connector 35"/>
          <p:cNvCxnSpPr/>
          <p:nvPr/>
        </p:nvCxnSpPr>
        <p:spPr>
          <a:xfrm flipH="1">
            <a:off x="5493091" y="1044872"/>
            <a:ext cx="180779" cy="61003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6377650" y="1044872"/>
            <a:ext cx="869214" cy="32737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8" name="Straight Connector 37"/>
          <p:cNvCxnSpPr>
            <a:stCxn id="37" idx="3"/>
          </p:cNvCxnSpPr>
          <p:nvPr/>
        </p:nvCxnSpPr>
        <p:spPr>
          <a:xfrm flipH="1">
            <a:off x="6073301" y="1324306"/>
            <a:ext cx="431642" cy="33791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432462" y="1002917"/>
            <a:ext cx="672254" cy="369332"/>
          </a:xfrm>
          <a:prstGeom prst="rect">
            <a:avLst/>
          </a:prstGeom>
          <a:noFill/>
          <a:effectLst/>
        </p:spPr>
        <p:txBody>
          <a:bodyPr wrap="none" rtlCol="0">
            <a:spAutoFit/>
          </a:bodyPr>
          <a:lstStyle/>
          <a:p>
            <a:r>
              <a:rPr lang="en-GB" u="sng" dirty="0"/>
              <a:t>Date</a:t>
            </a:r>
          </a:p>
        </p:txBody>
      </p:sp>
      <p:sp>
        <p:nvSpPr>
          <p:cNvPr id="42" name="TextBox 41"/>
          <p:cNvSpPr txBox="1"/>
          <p:nvPr/>
        </p:nvSpPr>
        <p:spPr>
          <a:xfrm>
            <a:off x="5561899" y="679835"/>
            <a:ext cx="800407" cy="369332"/>
          </a:xfrm>
          <a:prstGeom prst="rect">
            <a:avLst/>
          </a:prstGeom>
          <a:noFill/>
          <a:effectLst/>
        </p:spPr>
        <p:txBody>
          <a:bodyPr wrap="none" rtlCol="0">
            <a:spAutoFit/>
          </a:bodyPr>
          <a:lstStyle/>
          <a:p>
            <a:r>
              <a:rPr lang="en-GB" u="sng" dirty="0"/>
              <a:t>Room</a:t>
            </a:r>
          </a:p>
        </p:txBody>
      </p:sp>
      <p:sp>
        <p:nvSpPr>
          <p:cNvPr id="43" name="TextBox 42"/>
          <p:cNvSpPr txBox="1"/>
          <p:nvPr/>
        </p:nvSpPr>
        <p:spPr>
          <a:xfrm>
            <a:off x="4115608" y="1003043"/>
            <a:ext cx="689048" cy="369332"/>
          </a:xfrm>
          <a:prstGeom prst="rect">
            <a:avLst/>
          </a:prstGeom>
          <a:noFill/>
          <a:effectLst/>
        </p:spPr>
        <p:txBody>
          <a:bodyPr wrap="none" rtlCol="0">
            <a:spAutoFit/>
          </a:bodyPr>
          <a:lstStyle/>
          <a:p>
            <a:r>
              <a:rPr lang="en-GB" u="sng" dirty="0"/>
              <a:t>Time</a:t>
            </a:r>
          </a:p>
        </p:txBody>
      </p:sp>
      <p:sp>
        <p:nvSpPr>
          <p:cNvPr id="47" name="Diamond 46"/>
          <p:cNvSpPr/>
          <p:nvPr/>
        </p:nvSpPr>
        <p:spPr>
          <a:xfrm>
            <a:off x="4733241" y="2410442"/>
            <a:ext cx="1657315" cy="661974"/>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has</a:t>
            </a:r>
          </a:p>
        </p:txBody>
      </p:sp>
      <p:cxnSp>
        <p:nvCxnSpPr>
          <p:cNvPr id="33" name="Straight Connector 32"/>
          <p:cNvCxnSpPr>
            <a:stCxn id="11" idx="0"/>
            <a:endCxn id="47" idx="2"/>
          </p:cNvCxnSpPr>
          <p:nvPr/>
        </p:nvCxnSpPr>
        <p:spPr>
          <a:xfrm flipH="1" flipV="1">
            <a:off x="5561899" y="3072416"/>
            <a:ext cx="1849" cy="248173"/>
          </a:xfrm>
          <a:prstGeom prst="line">
            <a:avLst/>
          </a:prstGeom>
          <a:ln w="101600" cmpd="dbl">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7" idx="0"/>
            <a:endCxn id="30" idx="2"/>
          </p:cNvCxnSpPr>
          <p:nvPr/>
        </p:nvCxnSpPr>
        <p:spPr>
          <a:xfrm flipV="1">
            <a:off x="5561899" y="2203600"/>
            <a:ext cx="0" cy="206842"/>
          </a:xfrm>
          <a:prstGeom prst="line">
            <a:avLst/>
          </a:prstGeom>
          <a:ln w="101600" cmpd="dbl">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36683" y="2978419"/>
            <a:ext cx="312906" cy="369332"/>
          </a:xfrm>
          <a:prstGeom prst="rect">
            <a:avLst/>
          </a:prstGeom>
          <a:noFill/>
          <a:effectLst/>
        </p:spPr>
        <p:txBody>
          <a:bodyPr wrap="none" rtlCol="0">
            <a:spAutoFit/>
          </a:bodyPr>
          <a:lstStyle/>
          <a:p>
            <a:r>
              <a:rPr lang="en-GB" dirty="0"/>
              <a:t>1</a:t>
            </a:r>
          </a:p>
        </p:txBody>
      </p:sp>
      <p:sp>
        <p:nvSpPr>
          <p:cNvPr id="49" name="TextBox 48"/>
          <p:cNvSpPr txBox="1"/>
          <p:nvPr/>
        </p:nvSpPr>
        <p:spPr>
          <a:xfrm>
            <a:off x="5564822" y="2203600"/>
            <a:ext cx="351378" cy="369332"/>
          </a:xfrm>
          <a:prstGeom prst="rect">
            <a:avLst/>
          </a:prstGeom>
          <a:noFill/>
          <a:effectLst/>
        </p:spPr>
        <p:txBody>
          <a:bodyPr wrap="none" rtlCol="0">
            <a:spAutoFit/>
          </a:bodyPr>
          <a:lstStyle/>
          <a:p>
            <a:r>
              <a:rPr lang="en-GB" dirty="0"/>
              <a:t>N</a:t>
            </a:r>
          </a:p>
        </p:txBody>
      </p:sp>
      <p:sp>
        <p:nvSpPr>
          <p:cNvPr id="63" name="Oval 62"/>
          <p:cNvSpPr/>
          <p:nvPr/>
        </p:nvSpPr>
        <p:spPr>
          <a:xfrm>
            <a:off x="4772527" y="6306289"/>
            <a:ext cx="735909" cy="35777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6" name="Straight Connector 65"/>
          <p:cNvCxnSpPr/>
          <p:nvPr/>
        </p:nvCxnSpPr>
        <p:spPr>
          <a:xfrm flipV="1">
            <a:off x="6752562" y="4401303"/>
            <a:ext cx="979782" cy="12676"/>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8786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Full Schema</a:t>
            </a:r>
          </a:p>
        </p:txBody>
      </p:sp>
      <p:sp>
        <p:nvSpPr>
          <p:cNvPr id="4" name="Rectangle 3"/>
          <p:cNvSpPr/>
          <p:nvPr/>
        </p:nvSpPr>
        <p:spPr>
          <a:xfrm>
            <a:off x="3727565" y="4736549"/>
            <a:ext cx="1226517" cy="5413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a:t>
            </a:r>
          </a:p>
        </p:txBody>
      </p:sp>
      <p:sp>
        <p:nvSpPr>
          <p:cNvPr id="11" name="Rectangle 10"/>
          <p:cNvSpPr/>
          <p:nvPr/>
        </p:nvSpPr>
        <p:spPr>
          <a:xfrm>
            <a:off x="3727565" y="2484481"/>
            <a:ext cx="1226517" cy="5413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 Edition</a:t>
            </a:r>
          </a:p>
        </p:txBody>
      </p:sp>
      <p:sp>
        <p:nvSpPr>
          <p:cNvPr id="25" name="Diamond 24"/>
          <p:cNvSpPr/>
          <p:nvPr/>
        </p:nvSpPr>
        <p:spPr>
          <a:xfrm>
            <a:off x="3256278" y="3380530"/>
            <a:ext cx="2171239"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course type</a:t>
            </a:r>
          </a:p>
        </p:txBody>
      </p:sp>
      <p:cxnSp>
        <p:nvCxnSpPr>
          <p:cNvPr id="18" name="Straight Connector 17"/>
          <p:cNvCxnSpPr>
            <a:stCxn id="11" idx="2"/>
            <a:endCxn id="25" idx="0"/>
          </p:cNvCxnSpPr>
          <p:nvPr/>
        </p:nvCxnSpPr>
        <p:spPr>
          <a:xfrm>
            <a:off x="4340824" y="3025863"/>
            <a:ext cx="1074" cy="3546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25" idx="2"/>
            <a:endCxn id="4" idx="0"/>
          </p:cNvCxnSpPr>
          <p:nvPr/>
        </p:nvCxnSpPr>
        <p:spPr>
          <a:xfrm flipH="1">
            <a:off x="4340824" y="4343412"/>
            <a:ext cx="1074" cy="3931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25419" y="3591172"/>
            <a:ext cx="1059695" cy="5413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Trainee</a:t>
            </a:r>
          </a:p>
        </p:txBody>
      </p:sp>
      <p:sp>
        <p:nvSpPr>
          <p:cNvPr id="51" name="Rectangle 50"/>
          <p:cNvSpPr/>
          <p:nvPr/>
        </p:nvSpPr>
        <p:spPr>
          <a:xfrm>
            <a:off x="7055329" y="3561996"/>
            <a:ext cx="1226517" cy="5413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Instructor</a:t>
            </a:r>
          </a:p>
        </p:txBody>
      </p:sp>
    </p:spTree>
    <p:extLst>
      <p:ext uri="{BB962C8B-B14F-4D97-AF65-F5344CB8AC3E}">
        <p14:creationId xmlns:p14="http://schemas.microsoft.com/office/powerpoint/2010/main" val="2088824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Full Schema</a:t>
            </a:r>
          </a:p>
        </p:txBody>
      </p:sp>
      <p:sp>
        <p:nvSpPr>
          <p:cNvPr id="3" name="Content Placeholder 2"/>
          <p:cNvSpPr>
            <a:spLocks noGrp="1"/>
          </p:cNvSpPr>
          <p:nvPr>
            <p:ph idx="1"/>
          </p:nvPr>
        </p:nvSpPr>
        <p:spPr/>
        <p:txBody>
          <a:bodyPr>
            <a:normAutofit/>
          </a:bodyPr>
          <a:lstStyle/>
          <a:p>
            <a:pPr marL="0" indent="0">
              <a:buNone/>
            </a:pPr>
            <a:r>
              <a:rPr lang="en-US" dirty="0"/>
              <a:t>We wish to create a database for a company that runs training courses. For this, we must store data about the trainees and the instructors. For each course participant (about 5000), identified by a code, we want to store the … the </a:t>
            </a:r>
            <a:r>
              <a:rPr lang="en-US" b="1" dirty="0"/>
              <a:t>courses attended</a:t>
            </a:r>
            <a:r>
              <a:rPr lang="en-US" dirty="0"/>
              <a:t> (there are about 200 courses) and the </a:t>
            </a:r>
            <a:r>
              <a:rPr lang="en-US" b="1" dirty="0"/>
              <a:t>final assessment</a:t>
            </a:r>
            <a:r>
              <a:rPr lang="en-US" dirty="0"/>
              <a:t> of each course. We need also to represent the </a:t>
            </a:r>
            <a:r>
              <a:rPr lang="en-US" b="1" dirty="0"/>
              <a:t>seminars</a:t>
            </a:r>
            <a:r>
              <a:rPr lang="en-US" dirty="0"/>
              <a:t> that each participant </a:t>
            </a:r>
            <a:r>
              <a:rPr lang="en-US" b="1" dirty="0"/>
              <a:t>is attending </a:t>
            </a:r>
            <a:r>
              <a:rPr lang="en-US" dirty="0"/>
              <a:t>at present and, for each day, the places and times the classes are held. For each </a:t>
            </a:r>
            <a:r>
              <a:rPr lang="en-US" b="1" dirty="0"/>
              <a:t>instructor</a:t>
            </a:r>
            <a:r>
              <a:rPr lang="en-US" dirty="0"/>
              <a:t> (about 300), we will show …the </a:t>
            </a:r>
            <a:r>
              <a:rPr lang="en-US" b="1" dirty="0"/>
              <a:t>edition of the course taught</a:t>
            </a:r>
            <a:r>
              <a:rPr lang="en-US" dirty="0"/>
              <a:t>, those </a:t>
            </a:r>
            <a:r>
              <a:rPr lang="en-US" b="1" dirty="0"/>
              <a:t>taught in the past</a:t>
            </a:r>
            <a:r>
              <a:rPr lang="en-US" dirty="0"/>
              <a:t> and the courses that the tutor is </a:t>
            </a:r>
            <a:r>
              <a:rPr lang="en-US" b="1" dirty="0"/>
              <a:t>qualified to teach</a:t>
            </a:r>
            <a:r>
              <a:rPr lang="en-US" dirty="0"/>
              <a:t>. </a:t>
            </a:r>
            <a:endParaRPr lang="en-GB" dirty="0"/>
          </a:p>
        </p:txBody>
      </p:sp>
    </p:spTree>
    <p:extLst>
      <p:ext uri="{BB962C8B-B14F-4D97-AF65-F5344CB8AC3E}">
        <p14:creationId xmlns:p14="http://schemas.microsoft.com/office/powerpoint/2010/main" val="2218152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p>
            <a:r>
              <a:rPr lang="en-GB" dirty="0"/>
              <a:t>Full Schema</a:t>
            </a:r>
          </a:p>
        </p:txBody>
      </p:sp>
      <p:sp>
        <p:nvSpPr>
          <p:cNvPr id="4" name="Rectangle 3"/>
          <p:cNvSpPr/>
          <p:nvPr/>
        </p:nvSpPr>
        <p:spPr>
          <a:xfrm>
            <a:off x="4115608" y="4751701"/>
            <a:ext cx="1226517" cy="5262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Course</a:t>
            </a:r>
          </a:p>
        </p:txBody>
      </p:sp>
      <p:sp>
        <p:nvSpPr>
          <p:cNvPr id="11" name="Rectangle 10"/>
          <p:cNvSpPr/>
          <p:nvPr/>
        </p:nvSpPr>
        <p:spPr>
          <a:xfrm>
            <a:off x="4115608" y="2499633"/>
            <a:ext cx="1226517" cy="5262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Course Edition</a:t>
            </a:r>
          </a:p>
        </p:txBody>
      </p:sp>
      <p:sp>
        <p:nvSpPr>
          <p:cNvPr id="25" name="Diamond 24"/>
          <p:cNvSpPr/>
          <p:nvPr/>
        </p:nvSpPr>
        <p:spPr>
          <a:xfrm>
            <a:off x="3644321" y="3407478"/>
            <a:ext cx="2171239" cy="935933"/>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course </a:t>
            </a:r>
            <a:r>
              <a:rPr lang="en-GB" sz="1600" dirty="0">
                <a:solidFill>
                  <a:srgbClr val="000000"/>
                </a:solidFill>
              </a:rPr>
              <a:t>type</a:t>
            </a:r>
          </a:p>
        </p:txBody>
      </p:sp>
      <p:cxnSp>
        <p:nvCxnSpPr>
          <p:cNvPr id="18" name="Straight Connector 17"/>
          <p:cNvCxnSpPr>
            <a:stCxn id="11" idx="2"/>
            <a:endCxn id="25" idx="0"/>
          </p:cNvCxnSpPr>
          <p:nvPr/>
        </p:nvCxnSpPr>
        <p:spPr>
          <a:xfrm>
            <a:off x="4728867" y="3025863"/>
            <a:ext cx="1074" cy="3816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25" idx="2"/>
            <a:endCxn id="4" idx="0"/>
          </p:cNvCxnSpPr>
          <p:nvPr/>
        </p:nvCxnSpPr>
        <p:spPr>
          <a:xfrm flipH="1">
            <a:off x="4728867" y="4343411"/>
            <a:ext cx="1074" cy="4082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0" y="3606324"/>
            <a:ext cx="1059695" cy="5262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Trainee</a:t>
            </a:r>
          </a:p>
        </p:txBody>
      </p:sp>
      <p:sp>
        <p:nvSpPr>
          <p:cNvPr id="51" name="Rectangle 50"/>
          <p:cNvSpPr/>
          <p:nvPr/>
        </p:nvSpPr>
        <p:spPr>
          <a:xfrm>
            <a:off x="7917483" y="3606324"/>
            <a:ext cx="1226517" cy="5262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Instructor</a:t>
            </a:r>
          </a:p>
        </p:txBody>
      </p:sp>
      <p:sp>
        <p:nvSpPr>
          <p:cNvPr id="10" name="Diamond 9"/>
          <p:cNvSpPr/>
          <p:nvPr/>
        </p:nvSpPr>
        <p:spPr>
          <a:xfrm>
            <a:off x="1269494" y="2507633"/>
            <a:ext cx="2139184" cy="804085"/>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attended</a:t>
            </a:r>
          </a:p>
        </p:txBody>
      </p:sp>
      <p:sp>
        <p:nvSpPr>
          <p:cNvPr id="12" name="Diamond 11"/>
          <p:cNvSpPr/>
          <p:nvPr/>
        </p:nvSpPr>
        <p:spPr>
          <a:xfrm>
            <a:off x="1269494" y="4055092"/>
            <a:ext cx="1927059" cy="72823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attends</a:t>
            </a:r>
          </a:p>
        </p:txBody>
      </p:sp>
      <p:cxnSp>
        <p:nvCxnSpPr>
          <p:cNvPr id="7" name="Elbow Connector 6"/>
          <p:cNvCxnSpPr>
            <a:stCxn id="50" idx="3"/>
            <a:endCxn id="10" idx="1"/>
          </p:cNvCxnSpPr>
          <p:nvPr/>
        </p:nvCxnSpPr>
        <p:spPr>
          <a:xfrm flipV="1">
            <a:off x="1059695" y="2909676"/>
            <a:ext cx="209799" cy="95976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50" idx="3"/>
            <a:endCxn id="12" idx="1"/>
          </p:cNvCxnSpPr>
          <p:nvPr/>
        </p:nvCxnSpPr>
        <p:spPr>
          <a:xfrm>
            <a:off x="1059695" y="3869439"/>
            <a:ext cx="209799" cy="549772"/>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0" idx="3"/>
            <a:endCxn id="11" idx="1"/>
          </p:cNvCxnSpPr>
          <p:nvPr/>
        </p:nvCxnSpPr>
        <p:spPr>
          <a:xfrm flipV="1">
            <a:off x="3408678" y="2762748"/>
            <a:ext cx="706930" cy="146928"/>
          </a:xfrm>
          <a:prstGeom prst="bentConnector3">
            <a:avLst>
              <a:gd name="adj1" fmla="val 36177"/>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2" idx="3"/>
            <a:endCxn id="11" idx="1"/>
          </p:cNvCxnSpPr>
          <p:nvPr/>
        </p:nvCxnSpPr>
        <p:spPr>
          <a:xfrm flipV="1">
            <a:off x="3196553" y="2762748"/>
            <a:ext cx="919055" cy="1656463"/>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077872" y="4487819"/>
            <a:ext cx="332142" cy="338554"/>
          </a:xfrm>
          <a:prstGeom prst="rect">
            <a:avLst/>
          </a:prstGeom>
          <a:noFill/>
          <a:effectLst/>
        </p:spPr>
        <p:txBody>
          <a:bodyPr wrap="none" rtlCol="0">
            <a:spAutoFit/>
          </a:bodyPr>
          <a:lstStyle/>
          <a:p>
            <a:r>
              <a:rPr lang="en-GB" sz="1600" dirty="0"/>
              <a:t>N</a:t>
            </a:r>
          </a:p>
        </p:txBody>
      </p:sp>
      <p:sp>
        <p:nvSpPr>
          <p:cNvPr id="19" name="TextBox 18"/>
          <p:cNvSpPr txBox="1"/>
          <p:nvPr/>
        </p:nvSpPr>
        <p:spPr>
          <a:xfrm>
            <a:off x="3292890" y="4487819"/>
            <a:ext cx="209754" cy="338554"/>
          </a:xfrm>
          <a:prstGeom prst="rect">
            <a:avLst/>
          </a:prstGeom>
          <a:noFill/>
          <a:effectLst/>
        </p:spPr>
        <p:txBody>
          <a:bodyPr wrap="square" rtlCol="0">
            <a:spAutoFit/>
          </a:bodyPr>
          <a:lstStyle/>
          <a:p>
            <a:r>
              <a:rPr lang="en-GB" sz="1600" dirty="0"/>
              <a:t>1</a:t>
            </a:r>
          </a:p>
        </p:txBody>
      </p:sp>
      <p:sp>
        <p:nvSpPr>
          <p:cNvPr id="21" name="TextBox 20"/>
          <p:cNvSpPr txBox="1"/>
          <p:nvPr/>
        </p:nvSpPr>
        <p:spPr>
          <a:xfrm>
            <a:off x="1077872" y="2573951"/>
            <a:ext cx="332142" cy="338554"/>
          </a:xfrm>
          <a:prstGeom prst="rect">
            <a:avLst/>
          </a:prstGeom>
          <a:noFill/>
          <a:effectLst/>
        </p:spPr>
        <p:txBody>
          <a:bodyPr wrap="none" rtlCol="0">
            <a:spAutoFit/>
          </a:bodyPr>
          <a:lstStyle/>
          <a:p>
            <a:r>
              <a:rPr lang="en-GB" sz="1600" dirty="0"/>
              <a:t>N</a:t>
            </a:r>
          </a:p>
        </p:txBody>
      </p:sp>
      <p:sp>
        <p:nvSpPr>
          <p:cNvPr id="22" name="TextBox 21"/>
          <p:cNvSpPr txBox="1"/>
          <p:nvPr/>
        </p:nvSpPr>
        <p:spPr>
          <a:xfrm>
            <a:off x="3317364" y="2566654"/>
            <a:ext cx="332142" cy="338554"/>
          </a:xfrm>
          <a:prstGeom prst="rect">
            <a:avLst/>
          </a:prstGeom>
          <a:noFill/>
          <a:effectLst/>
        </p:spPr>
        <p:txBody>
          <a:bodyPr wrap="none" rtlCol="0">
            <a:spAutoFit/>
          </a:bodyPr>
          <a:lstStyle/>
          <a:p>
            <a:r>
              <a:rPr lang="en-GB" sz="1600" dirty="0"/>
              <a:t>N</a:t>
            </a:r>
          </a:p>
        </p:txBody>
      </p:sp>
      <p:cxnSp>
        <p:nvCxnSpPr>
          <p:cNvPr id="24" name="Straight Connector 23"/>
          <p:cNvCxnSpPr/>
          <p:nvPr/>
        </p:nvCxnSpPr>
        <p:spPr>
          <a:xfrm flipV="1">
            <a:off x="2586954" y="2081211"/>
            <a:ext cx="376284" cy="50909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2904630" y="1842973"/>
            <a:ext cx="1143859" cy="33217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a:p>
        </p:txBody>
      </p:sp>
      <p:sp>
        <p:nvSpPr>
          <p:cNvPr id="27" name="TextBox 26"/>
          <p:cNvSpPr txBox="1"/>
          <p:nvPr/>
        </p:nvSpPr>
        <p:spPr>
          <a:xfrm>
            <a:off x="3139435" y="1856591"/>
            <a:ext cx="766255" cy="338554"/>
          </a:xfrm>
          <a:prstGeom prst="rect">
            <a:avLst/>
          </a:prstGeom>
          <a:noFill/>
          <a:effectLst/>
        </p:spPr>
        <p:txBody>
          <a:bodyPr wrap="none" rtlCol="0">
            <a:spAutoFit/>
          </a:bodyPr>
          <a:lstStyle/>
          <a:p>
            <a:r>
              <a:rPr lang="en-GB" sz="1600" dirty="0"/>
              <a:t>Result</a:t>
            </a:r>
          </a:p>
        </p:txBody>
      </p:sp>
      <p:sp>
        <p:nvSpPr>
          <p:cNvPr id="28" name="Diamond 27"/>
          <p:cNvSpPr/>
          <p:nvPr/>
        </p:nvSpPr>
        <p:spPr>
          <a:xfrm>
            <a:off x="5815559" y="1842973"/>
            <a:ext cx="1927059" cy="72823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teaches</a:t>
            </a:r>
          </a:p>
        </p:txBody>
      </p:sp>
      <p:sp>
        <p:nvSpPr>
          <p:cNvPr id="29" name="Diamond 28"/>
          <p:cNvSpPr/>
          <p:nvPr/>
        </p:nvSpPr>
        <p:spPr>
          <a:xfrm>
            <a:off x="5815559" y="2820299"/>
            <a:ext cx="1927059" cy="72823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taught</a:t>
            </a:r>
          </a:p>
        </p:txBody>
      </p:sp>
      <p:sp>
        <p:nvSpPr>
          <p:cNvPr id="30" name="Diamond 29"/>
          <p:cNvSpPr/>
          <p:nvPr/>
        </p:nvSpPr>
        <p:spPr>
          <a:xfrm>
            <a:off x="5815559" y="4074757"/>
            <a:ext cx="1927059" cy="72823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qualified to teach</a:t>
            </a:r>
          </a:p>
        </p:txBody>
      </p:sp>
      <p:cxnSp>
        <p:nvCxnSpPr>
          <p:cNvPr id="13" name="Elbow Connector 12"/>
          <p:cNvCxnSpPr>
            <a:stCxn id="51" idx="1"/>
            <a:endCxn id="30" idx="3"/>
          </p:cNvCxnSpPr>
          <p:nvPr/>
        </p:nvCxnSpPr>
        <p:spPr>
          <a:xfrm rot="10800000" flipV="1">
            <a:off x="7742619" y="3869438"/>
            <a:ext cx="174865" cy="569437"/>
          </a:xfrm>
          <a:prstGeom prst="bentConnector3">
            <a:avLst/>
          </a:prstGeom>
          <a:ln w="76200" cmpd="dbl">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51" idx="1"/>
            <a:endCxn id="29" idx="3"/>
          </p:cNvCxnSpPr>
          <p:nvPr/>
        </p:nvCxnSpPr>
        <p:spPr>
          <a:xfrm rot="10800000">
            <a:off x="7742619" y="3184419"/>
            <a:ext cx="174865" cy="685021"/>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51" idx="1"/>
            <a:endCxn id="28" idx="3"/>
          </p:cNvCxnSpPr>
          <p:nvPr/>
        </p:nvCxnSpPr>
        <p:spPr>
          <a:xfrm rot="10800000">
            <a:off x="7742619" y="2207093"/>
            <a:ext cx="174865" cy="1662347"/>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28" idx="1"/>
            <a:endCxn id="11" idx="3"/>
          </p:cNvCxnSpPr>
          <p:nvPr/>
        </p:nvCxnSpPr>
        <p:spPr>
          <a:xfrm rot="10800000" flipV="1">
            <a:off x="5342125" y="2207092"/>
            <a:ext cx="473434" cy="555656"/>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29" idx="1"/>
            <a:endCxn id="11" idx="3"/>
          </p:cNvCxnSpPr>
          <p:nvPr/>
        </p:nvCxnSpPr>
        <p:spPr>
          <a:xfrm rot="10800000">
            <a:off x="5342125" y="2762748"/>
            <a:ext cx="473434" cy="421670"/>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30" idx="1"/>
            <a:endCxn id="4" idx="3"/>
          </p:cNvCxnSpPr>
          <p:nvPr/>
        </p:nvCxnSpPr>
        <p:spPr>
          <a:xfrm rot="10800000" flipV="1">
            <a:off x="5342125" y="4438876"/>
            <a:ext cx="473434" cy="575940"/>
          </a:xfrm>
          <a:prstGeom prst="bentConnector3">
            <a:avLst/>
          </a:prstGeom>
          <a:ln w="76200" cmpd="dbl">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568677" y="1790720"/>
            <a:ext cx="312906" cy="369332"/>
          </a:xfrm>
          <a:prstGeom prst="rect">
            <a:avLst/>
          </a:prstGeom>
          <a:noFill/>
          <a:effectLst/>
        </p:spPr>
        <p:txBody>
          <a:bodyPr wrap="none" rtlCol="0">
            <a:spAutoFit/>
          </a:bodyPr>
          <a:lstStyle/>
          <a:p>
            <a:r>
              <a:rPr lang="en-GB" dirty="0"/>
              <a:t>1</a:t>
            </a:r>
          </a:p>
        </p:txBody>
      </p:sp>
      <p:sp>
        <p:nvSpPr>
          <p:cNvPr id="33" name="TextBox 32"/>
          <p:cNvSpPr txBox="1"/>
          <p:nvPr/>
        </p:nvSpPr>
        <p:spPr>
          <a:xfrm>
            <a:off x="5228194" y="1790720"/>
            <a:ext cx="351378" cy="369332"/>
          </a:xfrm>
          <a:prstGeom prst="rect">
            <a:avLst/>
          </a:prstGeom>
          <a:noFill/>
          <a:effectLst/>
        </p:spPr>
        <p:txBody>
          <a:bodyPr wrap="none" rtlCol="0">
            <a:spAutoFit/>
          </a:bodyPr>
          <a:lstStyle/>
          <a:p>
            <a:r>
              <a:rPr lang="en-GB" dirty="0"/>
              <a:t>N</a:t>
            </a:r>
          </a:p>
        </p:txBody>
      </p:sp>
      <p:sp>
        <p:nvSpPr>
          <p:cNvPr id="35" name="TextBox 34"/>
          <p:cNvSpPr txBox="1"/>
          <p:nvPr/>
        </p:nvSpPr>
        <p:spPr>
          <a:xfrm>
            <a:off x="5342124" y="3179204"/>
            <a:ext cx="351378" cy="369332"/>
          </a:xfrm>
          <a:prstGeom prst="rect">
            <a:avLst/>
          </a:prstGeom>
          <a:noFill/>
          <a:effectLst/>
        </p:spPr>
        <p:txBody>
          <a:bodyPr wrap="none" rtlCol="0">
            <a:spAutoFit/>
          </a:bodyPr>
          <a:lstStyle/>
          <a:p>
            <a:r>
              <a:rPr lang="en-GB" dirty="0"/>
              <a:t>N</a:t>
            </a:r>
          </a:p>
        </p:txBody>
      </p:sp>
      <p:sp>
        <p:nvSpPr>
          <p:cNvPr id="37" name="TextBox 36"/>
          <p:cNvSpPr txBox="1"/>
          <p:nvPr/>
        </p:nvSpPr>
        <p:spPr>
          <a:xfrm>
            <a:off x="7568677" y="3176598"/>
            <a:ext cx="312906" cy="369332"/>
          </a:xfrm>
          <a:prstGeom prst="rect">
            <a:avLst/>
          </a:prstGeom>
          <a:noFill/>
          <a:effectLst/>
        </p:spPr>
        <p:txBody>
          <a:bodyPr wrap="none" rtlCol="0">
            <a:spAutoFit/>
          </a:bodyPr>
          <a:lstStyle/>
          <a:p>
            <a:r>
              <a:rPr lang="en-GB" dirty="0"/>
              <a:t>1</a:t>
            </a:r>
          </a:p>
        </p:txBody>
      </p:sp>
      <p:sp>
        <p:nvSpPr>
          <p:cNvPr id="39" name="TextBox 38"/>
          <p:cNvSpPr txBox="1"/>
          <p:nvPr/>
        </p:nvSpPr>
        <p:spPr>
          <a:xfrm>
            <a:off x="5587407" y="4592376"/>
            <a:ext cx="351378" cy="369332"/>
          </a:xfrm>
          <a:prstGeom prst="rect">
            <a:avLst/>
          </a:prstGeom>
          <a:noFill/>
          <a:effectLst/>
        </p:spPr>
        <p:txBody>
          <a:bodyPr wrap="none" rtlCol="0">
            <a:spAutoFit/>
          </a:bodyPr>
          <a:lstStyle/>
          <a:p>
            <a:r>
              <a:rPr lang="en-GB"/>
              <a:t>N</a:t>
            </a:r>
            <a:endParaRPr lang="en-GB" dirty="0"/>
          </a:p>
        </p:txBody>
      </p:sp>
      <p:sp>
        <p:nvSpPr>
          <p:cNvPr id="41" name="TextBox 40"/>
          <p:cNvSpPr txBox="1"/>
          <p:nvPr/>
        </p:nvSpPr>
        <p:spPr>
          <a:xfrm>
            <a:off x="7393811" y="4566159"/>
            <a:ext cx="351378" cy="369332"/>
          </a:xfrm>
          <a:prstGeom prst="rect">
            <a:avLst/>
          </a:prstGeom>
          <a:noFill/>
          <a:effectLst/>
        </p:spPr>
        <p:txBody>
          <a:bodyPr wrap="none" rtlCol="0">
            <a:spAutoFit/>
          </a:bodyPr>
          <a:lstStyle/>
          <a:p>
            <a:r>
              <a:rPr lang="en-GB" dirty="0"/>
              <a:t>N</a:t>
            </a:r>
          </a:p>
        </p:txBody>
      </p:sp>
    </p:spTree>
    <p:extLst>
      <p:ext uri="{BB962C8B-B14F-4D97-AF65-F5344CB8AC3E}">
        <p14:creationId xmlns:p14="http://schemas.microsoft.com/office/powerpoint/2010/main" val="415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08371" y="1887420"/>
            <a:ext cx="2841969" cy="853749"/>
            <a:chOff x="5208371" y="1887420"/>
            <a:chExt cx="2841969" cy="853749"/>
          </a:xfrm>
        </p:grpSpPr>
        <p:sp>
          <p:nvSpPr>
            <p:cNvPr id="6" name="Rounded Rectangle 5"/>
            <p:cNvSpPr/>
            <p:nvPr/>
          </p:nvSpPr>
          <p:spPr>
            <a:xfrm>
              <a:off x="6353350"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Design</a:t>
              </a:r>
              <a:endParaRPr lang="en-GB" sz="2400" dirty="0"/>
            </a:p>
          </p:txBody>
        </p:sp>
        <p:cxnSp>
          <p:nvCxnSpPr>
            <p:cNvPr id="15" name="Straight Arrow Connector 14"/>
            <p:cNvCxnSpPr>
              <a:stCxn id="5" idx="3"/>
              <a:endCxn id="6" idx="1"/>
            </p:cNvCxnSpPr>
            <p:nvPr/>
          </p:nvCxnSpPr>
          <p:spPr>
            <a:xfrm>
              <a:off x="5208371" y="2314295"/>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353350" y="2741169"/>
            <a:ext cx="1696990" cy="2000128"/>
            <a:chOff x="6353350" y="2741169"/>
            <a:chExt cx="1696990" cy="2000128"/>
          </a:xfrm>
        </p:grpSpPr>
        <p:sp>
          <p:nvSpPr>
            <p:cNvPr id="7" name="Rounded Rectangle 6"/>
            <p:cNvSpPr/>
            <p:nvPr/>
          </p:nvSpPr>
          <p:spPr>
            <a:xfrm>
              <a:off x="6353350" y="3887548"/>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Implementation</a:t>
              </a:r>
              <a:endParaRPr lang="en-GB" sz="2400" dirty="0"/>
            </a:p>
          </p:txBody>
        </p:sp>
        <p:cxnSp>
          <p:nvCxnSpPr>
            <p:cNvPr id="18" name="Straight Arrow Connector 17"/>
            <p:cNvCxnSpPr>
              <a:stCxn id="6" idx="2"/>
              <a:endCxn id="7" idx="0"/>
            </p:cNvCxnSpPr>
            <p:nvPr/>
          </p:nvCxnSpPr>
          <p:spPr>
            <a:xfrm>
              <a:off x="7201845" y="2741169"/>
              <a:ext cx="0" cy="1146379"/>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9265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08371" y="1887420"/>
            <a:ext cx="2841969" cy="853749"/>
            <a:chOff x="5208371" y="1887420"/>
            <a:chExt cx="2841969" cy="853749"/>
          </a:xfrm>
        </p:grpSpPr>
        <p:sp>
          <p:nvSpPr>
            <p:cNvPr id="6" name="Rounded Rectangle 5"/>
            <p:cNvSpPr/>
            <p:nvPr/>
          </p:nvSpPr>
          <p:spPr>
            <a:xfrm>
              <a:off x="6353350"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Design</a:t>
              </a:r>
              <a:endParaRPr lang="en-GB" sz="2400" dirty="0"/>
            </a:p>
          </p:txBody>
        </p:sp>
        <p:cxnSp>
          <p:nvCxnSpPr>
            <p:cNvPr id="15" name="Straight Arrow Connector 14"/>
            <p:cNvCxnSpPr>
              <a:stCxn id="5" idx="3"/>
              <a:endCxn id="6" idx="1"/>
            </p:cNvCxnSpPr>
            <p:nvPr/>
          </p:nvCxnSpPr>
          <p:spPr>
            <a:xfrm>
              <a:off x="5208371" y="2314295"/>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353350" y="2741169"/>
            <a:ext cx="1696990" cy="2000128"/>
            <a:chOff x="6353350" y="2741169"/>
            <a:chExt cx="1696990" cy="2000128"/>
          </a:xfrm>
        </p:grpSpPr>
        <p:sp>
          <p:nvSpPr>
            <p:cNvPr id="7" name="Rounded Rectangle 6"/>
            <p:cNvSpPr/>
            <p:nvPr/>
          </p:nvSpPr>
          <p:spPr>
            <a:xfrm>
              <a:off x="6353350" y="3887548"/>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Implementation</a:t>
              </a:r>
              <a:endParaRPr lang="en-GB" sz="2400" dirty="0"/>
            </a:p>
          </p:txBody>
        </p:sp>
        <p:cxnSp>
          <p:nvCxnSpPr>
            <p:cNvPr id="18" name="Straight Arrow Connector 17"/>
            <p:cNvCxnSpPr>
              <a:stCxn id="6" idx="2"/>
              <a:endCxn id="7" idx="0"/>
            </p:cNvCxnSpPr>
            <p:nvPr/>
          </p:nvCxnSpPr>
          <p:spPr>
            <a:xfrm>
              <a:off x="7201845" y="2741169"/>
              <a:ext cx="0" cy="1146379"/>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3511380" y="3718296"/>
            <a:ext cx="2841970" cy="1192254"/>
            <a:chOff x="3511380" y="3718296"/>
            <a:chExt cx="2841970" cy="1192254"/>
          </a:xfrm>
        </p:grpSpPr>
        <p:sp>
          <p:nvSpPr>
            <p:cNvPr id="8" name="Rounded Rectangle 7"/>
            <p:cNvSpPr/>
            <p:nvPr/>
          </p:nvSpPr>
          <p:spPr>
            <a:xfrm>
              <a:off x="3511380" y="3718296"/>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Validation and Testing</a:t>
              </a:r>
              <a:endParaRPr lang="en-GB" dirty="0"/>
            </a:p>
          </p:txBody>
        </p:sp>
        <p:cxnSp>
          <p:nvCxnSpPr>
            <p:cNvPr id="19" name="Straight Arrow Connector 18"/>
            <p:cNvCxnSpPr>
              <a:stCxn id="7" idx="1"/>
              <a:endCxn id="8" idx="3"/>
            </p:cNvCxnSpPr>
            <p:nvPr/>
          </p:nvCxnSpPr>
          <p:spPr>
            <a:xfrm flipH="1">
              <a:off x="5208371" y="4314423"/>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57200" y="5460802"/>
            <a:ext cx="8229600" cy="646331"/>
          </a:xfrm>
          <a:prstGeom prst="rect">
            <a:avLst/>
          </a:prstGeom>
        </p:spPr>
        <p:txBody>
          <a:bodyPr wrap="square">
            <a:spAutoFit/>
          </a:bodyPr>
          <a:lstStyle/>
          <a:p>
            <a:r>
              <a:rPr lang="en-US" b="1"/>
              <a:t>Validation and testing</a:t>
            </a:r>
            <a:r>
              <a:rPr lang="en-US"/>
              <a:t> is done to check the correct functioning and quality of the information system.</a:t>
            </a:r>
            <a:endParaRPr lang="en-US" dirty="0"/>
          </a:p>
        </p:txBody>
      </p:sp>
    </p:spTree>
    <p:extLst>
      <p:ext uri="{BB962C8B-B14F-4D97-AF65-F5344CB8AC3E}">
        <p14:creationId xmlns:p14="http://schemas.microsoft.com/office/powerpoint/2010/main" val="185843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08371" y="1887420"/>
            <a:ext cx="2841969" cy="853749"/>
            <a:chOff x="5208371" y="1887420"/>
            <a:chExt cx="2841969" cy="853749"/>
          </a:xfrm>
        </p:grpSpPr>
        <p:sp>
          <p:nvSpPr>
            <p:cNvPr id="6" name="Rounded Rectangle 5"/>
            <p:cNvSpPr/>
            <p:nvPr/>
          </p:nvSpPr>
          <p:spPr>
            <a:xfrm>
              <a:off x="6353350"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Design</a:t>
              </a:r>
              <a:endParaRPr lang="en-GB" sz="2400" dirty="0"/>
            </a:p>
          </p:txBody>
        </p:sp>
        <p:cxnSp>
          <p:nvCxnSpPr>
            <p:cNvPr id="15" name="Straight Arrow Connector 14"/>
            <p:cNvCxnSpPr>
              <a:stCxn id="5" idx="3"/>
              <a:endCxn id="6" idx="1"/>
            </p:cNvCxnSpPr>
            <p:nvPr/>
          </p:nvCxnSpPr>
          <p:spPr>
            <a:xfrm>
              <a:off x="5208371" y="2314295"/>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353350" y="2741169"/>
            <a:ext cx="1696990" cy="2000128"/>
            <a:chOff x="6353350" y="2741169"/>
            <a:chExt cx="1696990" cy="2000128"/>
          </a:xfrm>
        </p:grpSpPr>
        <p:sp>
          <p:nvSpPr>
            <p:cNvPr id="7" name="Rounded Rectangle 6"/>
            <p:cNvSpPr/>
            <p:nvPr/>
          </p:nvSpPr>
          <p:spPr>
            <a:xfrm>
              <a:off x="6353350" y="3887548"/>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Implementation</a:t>
              </a:r>
              <a:endParaRPr lang="en-GB" sz="2400" dirty="0"/>
            </a:p>
          </p:txBody>
        </p:sp>
        <p:cxnSp>
          <p:nvCxnSpPr>
            <p:cNvPr id="18" name="Straight Arrow Connector 17"/>
            <p:cNvCxnSpPr>
              <a:stCxn id="6" idx="2"/>
              <a:endCxn id="7" idx="0"/>
            </p:cNvCxnSpPr>
            <p:nvPr/>
          </p:nvCxnSpPr>
          <p:spPr>
            <a:xfrm>
              <a:off x="7201845" y="2741169"/>
              <a:ext cx="0" cy="1146379"/>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3511380" y="3718296"/>
            <a:ext cx="2841970" cy="1192254"/>
            <a:chOff x="3511380" y="3718296"/>
            <a:chExt cx="2841970" cy="1192254"/>
          </a:xfrm>
        </p:grpSpPr>
        <p:sp>
          <p:nvSpPr>
            <p:cNvPr id="8" name="Rounded Rectangle 7"/>
            <p:cNvSpPr/>
            <p:nvPr/>
          </p:nvSpPr>
          <p:spPr>
            <a:xfrm>
              <a:off x="3511380" y="3718296"/>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Validation and Testing</a:t>
              </a:r>
              <a:endParaRPr lang="en-GB" dirty="0"/>
            </a:p>
          </p:txBody>
        </p:sp>
        <p:cxnSp>
          <p:nvCxnSpPr>
            <p:cNvPr id="19" name="Straight Arrow Connector 18"/>
            <p:cNvCxnSpPr>
              <a:stCxn id="7" idx="1"/>
              <a:endCxn id="8" idx="3"/>
            </p:cNvCxnSpPr>
            <p:nvPr/>
          </p:nvCxnSpPr>
          <p:spPr>
            <a:xfrm flipH="1">
              <a:off x="5208371" y="4314423"/>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789794" y="3887548"/>
            <a:ext cx="2721586" cy="853749"/>
            <a:chOff x="789794" y="3887548"/>
            <a:chExt cx="2721586" cy="853749"/>
          </a:xfrm>
        </p:grpSpPr>
        <p:sp>
          <p:nvSpPr>
            <p:cNvPr id="10" name="Rounded Rectangle 9"/>
            <p:cNvSpPr/>
            <p:nvPr/>
          </p:nvSpPr>
          <p:spPr>
            <a:xfrm>
              <a:off x="789794" y="3887548"/>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Operation</a:t>
              </a:r>
              <a:endParaRPr lang="en-GB" sz="2400" dirty="0"/>
            </a:p>
          </p:txBody>
        </p:sp>
        <p:cxnSp>
          <p:nvCxnSpPr>
            <p:cNvPr id="24" name="Straight Arrow Connector 23"/>
            <p:cNvCxnSpPr>
              <a:stCxn id="8" idx="1"/>
              <a:endCxn id="10" idx="3"/>
            </p:cNvCxnSpPr>
            <p:nvPr/>
          </p:nvCxnSpPr>
          <p:spPr>
            <a:xfrm flipH="1">
              <a:off x="2486784" y="4314423"/>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57200" y="5718424"/>
            <a:ext cx="8229600" cy="646331"/>
          </a:xfrm>
          <a:prstGeom prst="rect">
            <a:avLst/>
          </a:prstGeom>
        </p:spPr>
        <p:txBody>
          <a:bodyPr wrap="square">
            <a:spAutoFit/>
          </a:bodyPr>
          <a:lstStyle/>
          <a:p>
            <a:r>
              <a:rPr lang="en-US"/>
              <a:t>Finally in the </a:t>
            </a:r>
            <a:r>
              <a:rPr lang="en-US" b="1"/>
              <a:t>operation</a:t>
            </a:r>
            <a:r>
              <a:rPr lang="en-US"/>
              <a:t> phase, the information system becomes live and performs the tasks for which it was originally designed. </a:t>
            </a:r>
            <a:endParaRPr lang="en-US" dirty="0"/>
          </a:p>
        </p:txBody>
      </p:sp>
    </p:spTree>
    <p:extLst>
      <p:ext uri="{BB962C8B-B14F-4D97-AF65-F5344CB8AC3E}">
        <p14:creationId xmlns:p14="http://schemas.microsoft.com/office/powerpoint/2010/main" val="236470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Lillis-BDIC">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DLillis-BDIC</Template>
  <TotalTime>7382</TotalTime>
  <Words>3743</Words>
  <Application>Microsoft Macintosh PowerPoint</Application>
  <PresentationFormat>On-screen Show (4:3)</PresentationFormat>
  <Paragraphs>550</Paragraphs>
  <Slides>68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Gill Sans</vt:lpstr>
      <vt:lpstr>Helvetica</vt:lpstr>
      <vt:lpstr>Helvetica Neue</vt:lpstr>
      <vt:lpstr>Tahoma</vt:lpstr>
      <vt:lpstr>DLillis-BDIC</vt:lpstr>
      <vt:lpstr>Lecture 7: Database Design</vt:lpstr>
      <vt:lpstr>Designing a database</vt:lpstr>
      <vt:lpstr>Components of Computer-Based Information Systems (IS)  </vt:lpstr>
      <vt:lpstr>Information System Life Cycle</vt:lpstr>
      <vt:lpstr>Information System Life Cycle</vt:lpstr>
      <vt:lpstr>Information System Life Cycle</vt:lpstr>
      <vt:lpstr>Information System Life Cycle</vt:lpstr>
      <vt:lpstr>Information System Life Cycle</vt:lpstr>
      <vt:lpstr>Information System Life Cycle</vt:lpstr>
      <vt:lpstr>Information systems and databases </vt:lpstr>
      <vt:lpstr>A database design methodology</vt:lpstr>
      <vt:lpstr>The Phases of Database Design</vt:lpstr>
      <vt:lpstr>The Phases of Database Design</vt:lpstr>
      <vt:lpstr>The Phases of Database Design</vt:lpstr>
      <vt:lpstr>Conceptual Design:  The Entity Relationship (E-R) Model</vt:lpstr>
      <vt:lpstr>The Entity Relationship model</vt:lpstr>
      <vt:lpstr>Entities</vt:lpstr>
      <vt:lpstr>Attributes</vt:lpstr>
      <vt:lpstr>Attributes</vt:lpstr>
      <vt:lpstr>Attributes</vt:lpstr>
      <vt:lpstr>Attributes: Keys</vt:lpstr>
      <vt:lpstr>Relationships</vt:lpstr>
      <vt:lpstr>Relationships Examples</vt:lpstr>
      <vt:lpstr>Recursive Relationships Examples</vt:lpstr>
      <vt:lpstr>Ternary Relationships</vt:lpstr>
      <vt:lpstr>Ternary Relationships</vt:lpstr>
      <vt:lpstr>Optionality of Relationships</vt:lpstr>
      <vt:lpstr>Optionality of Relationships</vt:lpstr>
      <vt:lpstr>Cardinality of Relationships</vt:lpstr>
      <vt:lpstr>Cardinality of Relationships</vt:lpstr>
      <vt:lpstr>Strong and Weak Entities</vt:lpstr>
      <vt:lpstr>Strong and Weak Entities</vt:lpstr>
      <vt:lpstr>Strong and Weak Entities</vt:lpstr>
      <vt:lpstr>PowerPoint Presentation</vt:lpstr>
      <vt:lpstr>Enhanced Entity Relationship Model (EER)</vt:lpstr>
      <vt:lpstr>Enhanced Entity Relationship Model</vt:lpstr>
      <vt:lpstr>Supertypes and Subtypes</vt:lpstr>
      <vt:lpstr>Supertypes and Subtypes</vt:lpstr>
      <vt:lpstr>Supertypes and Subtypes</vt:lpstr>
      <vt:lpstr>Supertypes and Subtypes</vt:lpstr>
      <vt:lpstr>Supertypes and Subtypes</vt:lpstr>
      <vt:lpstr>Supertypes and Subtypes</vt:lpstr>
      <vt:lpstr>Inheritance</vt:lpstr>
      <vt:lpstr>PowerPoint Presentation</vt:lpstr>
      <vt:lpstr>PowerPoint Presentation</vt:lpstr>
      <vt:lpstr>PowerPoint Presentation</vt:lpstr>
      <vt:lpstr>PowerPoint Presentation</vt:lpstr>
      <vt:lpstr>PowerPoint Presentation</vt:lpstr>
      <vt:lpstr>PowerPoint Presentation</vt:lpstr>
      <vt:lpstr>Disjoint and Overlapping Subtypes</vt:lpstr>
      <vt:lpstr>PowerPoint Presentation</vt:lpstr>
      <vt:lpstr>PowerPoint Presentation</vt:lpstr>
      <vt:lpstr>PowerPoint Presentation</vt:lpstr>
      <vt:lpstr>Specialisation and Generalisation</vt:lpstr>
      <vt:lpstr>Creating an E-R Model</vt:lpstr>
      <vt:lpstr>Example of Requirements for a Database</vt:lpstr>
      <vt:lpstr>PowerPoint Presentation</vt:lpstr>
      <vt:lpstr>General criteria for data representation</vt:lpstr>
      <vt:lpstr>Basic schema and strategy for a training company </vt:lpstr>
      <vt:lpstr>Trainee Section</vt:lpstr>
      <vt:lpstr>Trainee Section</vt:lpstr>
      <vt:lpstr>Instructor Section</vt:lpstr>
      <vt:lpstr>Instructor Section</vt:lpstr>
      <vt:lpstr>Course Section</vt:lpstr>
      <vt:lpstr>Course Section</vt:lpstr>
      <vt:lpstr>Full Schema</vt:lpstr>
      <vt:lpstr>Full Schema</vt:lpstr>
      <vt:lpstr>Full Schema</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Russell</dc:creator>
  <cp:lastModifiedBy>David Lillis</cp:lastModifiedBy>
  <cp:revision>549</cp:revision>
  <cp:lastPrinted>2016-04-17T15:36:50Z</cp:lastPrinted>
  <dcterms:created xsi:type="dcterms:W3CDTF">2013-09-10T03:54:02Z</dcterms:created>
  <dcterms:modified xsi:type="dcterms:W3CDTF">2019-03-31T09:21:09Z</dcterms:modified>
</cp:coreProperties>
</file>