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451" r:id="rId2"/>
    <p:sldId id="452" r:id="rId3"/>
    <p:sldId id="453" r:id="rId4"/>
    <p:sldId id="454" r:id="rId5"/>
    <p:sldId id="455" r:id="rId6"/>
    <p:sldId id="456" r:id="rId7"/>
    <p:sldId id="423" r:id="rId8"/>
    <p:sldId id="424" r:id="rId9"/>
    <p:sldId id="428" r:id="rId10"/>
    <p:sldId id="429" r:id="rId11"/>
    <p:sldId id="464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5" r:id="rId26"/>
    <p:sldId id="465" r:id="rId27"/>
    <p:sldId id="457" r:id="rId28"/>
    <p:sldId id="458" r:id="rId29"/>
    <p:sldId id="459" r:id="rId30"/>
    <p:sldId id="460" r:id="rId31"/>
    <p:sldId id="461" r:id="rId32"/>
    <p:sldId id="462" r:id="rId33"/>
    <p:sldId id="466" r:id="rId34"/>
    <p:sldId id="46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33213"/>
    <a:srgbClr val="555555"/>
    <a:srgbClr val="0C2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0"/>
    <p:restoredTop sz="93414"/>
  </p:normalViewPr>
  <p:slideViewPr>
    <p:cSldViewPr snapToGrid="0" snapToObjects="1">
      <p:cViewPr varScale="1">
        <p:scale>
          <a:sx n="59" d="100"/>
          <a:sy n="59" d="100"/>
        </p:scale>
        <p:origin x="200" y="4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4885-CCC7-0446-94ED-5E381BDF89DA}" type="datetime1">
              <a:rPr lang="en-IE" smtClean="0"/>
              <a:t>11/05/2019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5CF10-9978-FA4C-9A2B-A99C9B30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5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7B95-7B7E-394D-B686-9DB1E168EA9F}" type="datetime1">
              <a:rPr lang="en-IE" smtClean="0"/>
              <a:t>11/05/2019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5993-BCCA-BA4A-83E1-56093410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5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08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09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36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77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14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1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/>
          <a:lstStyle/>
          <a:p>
            <a:r>
              <a:rPr lang="en-US" sz="300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6318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330843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Ubuntu"/>
                <a:ea typeface="+mn-ea"/>
                <a:cs typeface="Ubuntu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8356" y="6356350"/>
            <a:ext cx="242728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ga-IE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90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3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31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rgbClr val="FFFFFF"/>
                </a:solidFill>
              </a:defRPr>
            </a:lvl1pPr>
          </a:lstStyle>
          <a:p>
            <a:fld id="{E0C3B11F-BB69-5D4A-B4A6-002443704C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3358800" y="6356350"/>
            <a:ext cx="2427288" cy="365125"/>
          </a:xfrm>
          <a:prstGeom prst="rect">
            <a:avLst/>
          </a:prstGeom>
        </p:spPr>
        <p:txBody>
          <a:bodyPr tIns="82800" bIns="4680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ga-IE" dirty="0">
                <a:solidFill>
                  <a:schemeClr val="bg1"/>
                </a:solidFill>
              </a:rPr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87702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52" r:id="rId13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connector-j/en/connector-j-installing.html" TargetMode="External"/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>
            <a:normAutofit/>
          </a:bodyPr>
          <a:lstStyle/>
          <a:p>
            <a:r>
              <a:rPr lang="en-IE" sz="4000" dirty="0"/>
              <a:t>Lecture 11:</a:t>
            </a:r>
            <a:br>
              <a:rPr lang="en-IE" sz="4000" dirty="0"/>
            </a:br>
            <a:r>
              <a:rPr lang="en-IE" dirty="0"/>
              <a:t>Java Database Connectivity </a:t>
            </a:r>
            <a:r>
              <a:rPr lang="en-IE" sz="2800" dirty="0"/>
              <a:t>(JDBC)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8085221" cy="1752600"/>
          </a:xfrm>
        </p:spPr>
        <p:txBody>
          <a:bodyPr>
            <a:normAutofit fontScale="92500" lnSpcReduction="20000"/>
          </a:bodyPr>
          <a:lstStyle/>
          <a:p>
            <a:r>
              <a:rPr lang="en-IE" sz="3200" dirty="0">
                <a:solidFill>
                  <a:schemeClr val="bg1">
                    <a:lumMod val="50000"/>
                  </a:schemeClr>
                </a:solidFill>
              </a:rPr>
              <a:t>COMP2013J: Databases and Information Systems</a:t>
            </a:r>
          </a:p>
          <a:p>
            <a:r>
              <a:rPr lang="en-IE" dirty="0">
                <a:solidFill>
                  <a:schemeClr val="tx1"/>
                </a:solidFill>
              </a:rPr>
              <a:t>Dr. David Lillis (</a:t>
            </a:r>
            <a:r>
              <a:rPr lang="en-IE" dirty="0">
                <a:solidFill>
                  <a:schemeClr val="tx1"/>
                </a:solidFill>
                <a:hlinkClick r:id="rId2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r>
              <a:rPr lang="en-IE" dirty="0"/>
              <a:t>UCD School of Computer Science</a:t>
            </a:r>
          </a:p>
          <a:p>
            <a:r>
              <a:rPr lang="en-IE" dirty="0"/>
              <a:t>Beijing-Dublin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11232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MySQL Connector/J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Connector/J is the official JDBC driver for MySQL. Latest version is available to download at the following link: </a:t>
            </a:r>
            <a:r>
              <a:rPr lang="en-US" sz="2800" dirty="0">
                <a:hlinkClick r:id="rId2"/>
              </a:rPr>
              <a:t>https://dev.mysql.com/downloads/connector/j/</a:t>
            </a:r>
            <a:endParaRPr lang="en-US" sz="2800" dirty="0"/>
          </a:p>
          <a:p>
            <a:r>
              <a:rPr lang="en-US" sz="2800" dirty="0"/>
              <a:t>You will need to download and install the Connector/J driver and add it to the CLASSPATH.</a:t>
            </a:r>
          </a:p>
          <a:p>
            <a:r>
              <a:rPr lang="en-US" sz="2800" dirty="0"/>
              <a:t>Detail regarding Connector/J Installation and configuring the CLASSPATH is available at: </a:t>
            </a:r>
            <a:r>
              <a:rPr lang="en-US" sz="2800" dirty="0">
                <a:hlinkClick r:id="rId3"/>
              </a:rPr>
              <a:t>http://dev.mysql.com/doc/connector-j/en/connector-j-installing.html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36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FEFC-0BD3-E14B-99B9-0150E680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MySQL Connector/J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6D93-CF07-C748-99E2-90627DB2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use the Connector/J driver in Eclipse.</a:t>
            </a:r>
          </a:p>
          <a:p>
            <a:pPr lvl="1"/>
            <a:r>
              <a:rPr lang="en-US" sz="2000" dirty="0"/>
              <a:t>Download the “Platform Independent” version of the driver and extract its contents.</a:t>
            </a:r>
          </a:p>
          <a:p>
            <a:pPr lvl="1"/>
            <a:r>
              <a:rPr lang="en-US" sz="2000" dirty="0"/>
              <a:t>In your Eclipse project, create a folder called “lib” (this is a common name for a folder that is intended to store libraries).</a:t>
            </a:r>
          </a:p>
          <a:p>
            <a:pPr lvl="1"/>
            <a:r>
              <a:rPr lang="en-US" sz="2000" dirty="0"/>
              <a:t>Copy the JAR file into this folder (it will be called something like mysql-connector-java-8.0.16.jar).</a:t>
            </a:r>
          </a:p>
          <a:p>
            <a:pPr lvl="1"/>
            <a:r>
              <a:rPr lang="en-US" sz="2000" dirty="0"/>
              <a:t>Right-click on the name of your project and under “Build Path” choose “Configure Build Path”.</a:t>
            </a:r>
          </a:p>
          <a:p>
            <a:pPr lvl="1"/>
            <a:r>
              <a:rPr lang="en-US" sz="2000" dirty="0"/>
              <a:t>Under the “Libraries” tab, choose “Add JARs…” and then select the .jar file to add it to the CLASSPATH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56765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 with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order to process SQL statements with JDBC, the following steps are considered: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Establish a Connection.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Create a Statement.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Execute the Statement.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Process the </a:t>
            </a:r>
            <a:r>
              <a:rPr lang="en-US" sz="2400" b="1" dirty="0" err="1"/>
              <a:t>ResultSet</a:t>
            </a:r>
            <a:r>
              <a:rPr lang="en-US" sz="2400" dirty="0"/>
              <a:t> Object (if it was a SELECT query)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Close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11078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First, we need to establish a connection with MySQL database management system.</a:t>
            </a:r>
          </a:p>
          <a:p>
            <a:endParaRPr lang="en-US" sz="2800" dirty="0"/>
          </a:p>
          <a:p>
            <a:r>
              <a:rPr lang="en-US" sz="2800" dirty="0"/>
              <a:t>There are two ways to connect: </a:t>
            </a:r>
            <a:r>
              <a:rPr lang="en-US" sz="2800" b="1" dirty="0"/>
              <a:t>DriverManager</a:t>
            </a:r>
            <a:r>
              <a:rPr lang="en-US" sz="2800" dirty="0"/>
              <a:t> class and </a:t>
            </a:r>
            <a:r>
              <a:rPr lang="en-US" sz="2800" b="1" dirty="0"/>
              <a:t>DataSource</a:t>
            </a:r>
            <a:r>
              <a:rPr lang="en-US" sz="2800" dirty="0"/>
              <a:t> interface.</a:t>
            </a:r>
          </a:p>
          <a:p>
            <a:endParaRPr lang="en-US" sz="2800" dirty="0"/>
          </a:p>
          <a:p>
            <a:r>
              <a:rPr lang="en-US" sz="2800" dirty="0"/>
              <a:t>In order to connect with MySQL we will use the DriverManager class as it is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371164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Following code establishes a connection with MySQL.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are three arguments passed to the getConnection method:</a:t>
            </a:r>
          </a:p>
          <a:p>
            <a:pPr lvl="1"/>
            <a:r>
              <a:rPr lang="en-US" sz="1800" dirty="0"/>
              <a:t>DB_URL: is the JDBC URL (see next slide).</a:t>
            </a:r>
          </a:p>
          <a:p>
            <a:pPr lvl="1"/>
            <a:r>
              <a:rPr lang="en-US" sz="1800" dirty="0"/>
              <a:t>USERNAME: database username.</a:t>
            </a:r>
          </a:p>
          <a:p>
            <a:pPr lvl="1"/>
            <a:r>
              <a:rPr lang="en-US" sz="1800" dirty="0"/>
              <a:t>PASSWORD: password for the database username. 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18323" y="2153756"/>
            <a:ext cx="7757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Connection conn = </a:t>
            </a:r>
            <a:r>
              <a:rPr lang="en-US" dirty="0" err="1">
                <a:latin typeface="Courier New"/>
                <a:cs typeface="Courier New"/>
              </a:rPr>
              <a:t>DriverManager.getConnection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>
                <a:latin typeface="Courier New"/>
                <a:cs typeface="Courier New"/>
              </a:rPr>
              <a:t>DB_URL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>
                <a:latin typeface="Courier New"/>
                <a:cs typeface="Courier New"/>
              </a:rPr>
              <a:t>USERNAME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>
                <a:latin typeface="Courier New"/>
                <a:cs typeface="Courier New"/>
              </a:rPr>
              <a:t>PASSWORD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905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JDBC URL contains three main parts, For example: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r>
              <a:rPr lang="en-US" sz="2000" b="1" dirty="0"/>
              <a:t>jdbc:mysql</a:t>
            </a:r>
            <a:r>
              <a:rPr lang="en-US" sz="2000" dirty="0"/>
              <a:t> is the driver name: this doesn’t change.</a:t>
            </a:r>
          </a:p>
          <a:p>
            <a:r>
              <a:rPr lang="en-US" sz="2000" dirty="0"/>
              <a:t>Replace </a:t>
            </a:r>
            <a:r>
              <a:rPr lang="en-US" sz="2000" b="1" dirty="0"/>
              <a:t>hostname </a:t>
            </a:r>
            <a:r>
              <a:rPr lang="en-US" sz="2000" dirty="0"/>
              <a:t>with the IP address or name of the machine that has MySQL server running.</a:t>
            </a:r>
          </a:p>
          <a:p>
            <a:r>
              <a:rPr lang="en-US" sz="2000" dirty="0"/>
              <a:t>Replace </a:t>
            </a:r>
            <a:r>
              <a:rPr lang="en-US" sz="2000" b="1" dirty="0"/>
              <a:t>port </a:t>
            </a:r>
            <a:r>
              <a:rPr lang="en-US" sz="2000" dirty="0"/>
              <a:t>with the port number on which MySQL server is running (default: 3306)</a:t>
            </a:r>
          </a:p>
          <a:p>
            <a:r>
              <a:rPr lang="en-US" sz="2000" dirty="0"/>
              <a:t>Replace </a:t>
            </a:r>
            <a:r>
              <a:rPr lang="en-US" sz="2000" b="1" dirty="0" err="1"/>
              <a:t>database_name</a:t>
            </a:r>
            <a:r>
              <a:rPr lang="en-US" sz="2000" b="1" dirty="0"/>
              <a:t> </a:t>
            </a:r>
            <a:r>
              <a:rPr lang="en-US" sz="2000" dirty="0"/>
              <a:t>with</a:t>
            </a:r>
            <a:r>
              <a:rPr lang="en-US" sz="2000" b="1" dirty="0"/>
              <a:t> </a:t>
            </a:r>
            <a:r>
              <a:rPr lang="en-US" sz="2000" dirty="0"/>
              <a:t>the name of the database to which the connection should be made.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8323" y="2212077"/>
            <a:ext cx="77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"jdbc:mysql://hostname:port/database_name"</a:t>
            </a:r>
          </a:p>
        </p:txBody>
      </p:sp>
    </p:spTree>
    <p:extLst>
      <p:ext uri="{BB962C8B-B14F-4D97-AF65-F5344CB8AC3E}">
        <p14:creationId xmlns:p14="http://schemas.microsoft.com/office/powerpoint/2010/main" val="345646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667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How do we find out hostname (or IP) and the port number of MySQL server?</a:t>
            </a:r>
          </a:p>
          <a:p>
            <a:r>
              <a:rPr lang="en-US" sz="2400" dirty="0"/>
              <a:t>To find out the hostname: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find out the port number: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5667" y="2566931"/>
            <a:ext cx="39613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err="1">
                <a:latin typeface="Consolas" charset="0"/>
                <a:ea typeface="Consolas" charset="0"/>
                <a:cs typeface="Consolas" charset="0"/>
              </a:rPr>
              <a:t>mysql</a:t>
            </a:r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&gt; show variables like 'hostname';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+---------------+--------------------+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n-IE" sz="1400" dirty="0" err="1"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 | Value              |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+---------------+--------------------+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| hostname      | </a:t>
            </a:r>
            <a:r>
              <a:rPr lang="en-IE" sz="1400" dirty="0" err="1">
                <a:latin typeface="Consolas" charset="0"/>
                <a:ea typeface="Consolas" charset="0"/>
                <a:cs typeface="Consolas" charset="0"/>
              </a:rPr>
              <a:t>david-laptop.local</a:t>
            </a:r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 |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+---------------+--------------------+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1 row in set (0.00 sec)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5667" y="4666664"/>
            <a:ext cx="35637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err="1">
                <a:latin typeface="Consolas" charset="0"/>
                <a:ea typeface="Consolas" charset="0"/>
                <a:cs typeface="Consolas" charset="0"/>
              </a:rPr>
              <a:t>mysql</a:t>
            </a:r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&gt; show variables like 'port';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+---------------+-------+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n-IE" sz="1400" dirty="0" err="1"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 | Value |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+---------------+-------+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| port          | 3306  |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+---------------+-------+</a:t>
            </a:r>
          </a:p>
          <a:p>
            <a:r>
              <a:rPr lang="en-IE" sz="1400" dirty="0">
                <a:latin typeface="Consolas" charset="0"/>
                <a:ea typeface="Consolas" charset="0"/>
                <a:cs typeface="Consolas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08202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Connection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Once we know the hostname and the port we can do: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connect to MySQL server running on local machine use the </a:t>
            </a:r>
            <a:r>
              <a:rPr lang="en-US" sz="2400" b="1" dirty="0"/>
              <a:t>localhost</a:t>
            </a:r>
            <a:r>
              <a:rPr lang="en-US" sz="2400" dirty="0"/>
              <a:t> as the hostname. For example:</a:t>
            </a:r>
          </a:p>
        </p:txBody>
      </p:sp>
      <p:sp>
        <p:nvSpPr>
          <p:cNvPr id="8" name="Rectangle 7"/>
          <p:cNvSpPr/>
          <p:nvPr/>
        </p:nvSpPr>
        <p:spPr>
          <a:xfrm>
            <a:off x="818323" y="2075356"/>
            <a:ext cx="77573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private static final String USER_NAME = "user_name";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private static final String PASSWORD = "password";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private static final String DB_URL = "jdbc:mysql://url-to-remote-machine:3306/database_name";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Connection conn = DriverManager.getConnection(DB_URL, USERNAME, PASSWORD);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8323" y="5526872"/>
            <a:ext cx="7757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private static final String DB_URL = "jdbc:mysql://localhost:3306/</a:t>
            </a:r>
            <a:r>
              <a:rPr lang="en-US" dirty="0" err="1">
                <a:latin typeface="Courier New"/>
                <a:cs typeface="Courier New"/>
              </a:rPr>
              <a:t>database_name</a:t>
            </a:r>
            <a:r>
              <a:rPr lang="en-US" dirty="0">
                <a:latin typeface="Courier New"/>
                <a:cs typeface="Courier New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266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/>
              <a:t>Once the connection is established the next step is to create a statement.</a:t>
            </a:r>
          </a:p>
          <a:p>
            <a:r>
              <a:rPr lang="en-US" sz="2400" b="1" dirty="0"/>
              <a:t>Statement</a:t>
            </a:r>
            <a:r>
              <a:rPr lang="en-US" sz="2400" dirty="0"/>
              <a:t> interface is used to create statement. We need a connection object to create a statement.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Statement is an interface that represents a SQL statement. 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18323" y="3408156"/>
            <a:ext cx="77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Statement </a:t>
            </a:r>
            <a:r>
              <a:rPr lang="en-US" b="1" dirty="0">
                <a:latin typeface="Courier New"/>
                <a:cs typeface="Courier New"/>
              </a:rPr>
              <a:t>st</a:t>
            </a:r>
            <a:r>
              <a:rPr lang="en-US" dirty="0">
                <a:latin typeface="Courier New"/>
                <a:cs typeface="Courier New"/>
              </a:rPr>
              <a:t> = conn.createStatement();</a:t>
            </a:r>
          </a:p>
        </p:txBody>
      </p:sp>
    </p:spTree>
    <p:extLst>
      <p:ext uri="{BB962C8B-B14F-4D97-AF65-F5344CB8AC3E}">
        <p14:creationId xmlns:p14="http://schemas.microsoft.com/office/powerpoint/2010/main" val="39670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the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/>
              <a:t>In order to execute a query, we call execute methods from Statement. There are two main methods: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2400" dirty="0"/>
              <a:t>: </a:t>
            </a:r>
          </a:p>
          <a:p>
            <a:pPr lvl="1"/>
            <a:r>
              <a:rPr lang="en-US" sz="1800" dirty="0"/>
              <a:t>Used when using SELECT SQL statements.</a:t>
            </a:r>
          </a:p>
          <a:p>
            <a:pPr lvl="1"/>
            <a:r>
              <a:rPr lang="en-US" sz="1800" dirty="0"/>
              <a:t>Returns one </a:t>
            </a:r>
            <a:r>
              <a:rPr lang="en-US" sz="1800" b="1" dirty="0"/>
              <a:t>ResultSet</a:t>
            </a:r>
            <a:r>
              <a:rPr lang="en-US" sz="1800" dirty="0"/>
              <a:t> object.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Used when using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00" dirty="0"/>
              <a:t>, 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800" dirty="0"/>
              <a:t> SQL statements.</a:t>
            </a:r>
          </a:p>
          <a:p>
            <a:pPr lvl="1"/>
            <a:r>
              <a:rPr lang="en-US" sz="1800" dirty="0"/>
              <a:t>Returns an integer representing the number of rows affected.</a:t>
            </a:r>
          </a:p>
          <a:p>
            <a:r>
              <a:rPr lang="en-US" sz="2400" dirty="0"/>
              <a:t>Each method take a query as an argument. For example: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18323" y="5321100"/>
            <a:ext cx="7757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ResultSet </a:t>
            </a:r>
            <a:r>
              <a:rPr lang="en-US" b="1" dirty="0">
                <a:latin typeface="Courier New"/>
                <a:cs typeface="Courier New"/>
              </a:rPr>
              <a:t>rs</a:t>
            </a:r>
            <a:r>
              <a:rPr lang="en-US" dirty="0">
                <a:latin typeface="Courier New"/>
                <a:cs typeface="Courier New"/>
              </a:rPr>
              <a:t> = st.executeQuery("SELECT * from employee");</a:t>
            </a:r>
          </a:p>
        </p:txBody>
      </p:sp>
    </p:spTree>
    <p:extLst>
      <p:ext uri="{BB962C8B-B14F-4D97-AF65-F5344CB8AC3E}">
        <p14:creationId xmlns:p14="http://schemas.microsoft.com/office/powerpoint/2010/main" val="2443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MySQL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Like most Relational Database Management Systems (RDBMS), MySQL uses a </a:t>
            </a:r>
            <a:r>
              <a:rPr lang="en-IE" sz="2400" b="1" dirty="0"/>
              <a:t>client/server</a:t>
            </a:r>
            <a:r>
              <a:rPr lang="en-IE" sz="2400" dirty="0"/>
              <a:t> architecture.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7374"/>
            <a:ext cx="9144000" cy="3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9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ResultSet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b="1" dirty="0"/>
              <a:t>ResultSet</a:t>
            </a:r>
            <a:r>
              <a:rPr lang="en-US" sz="2400" dirty="0"/>
              <a:t> object contains the data returned by a query.</a:t>
            </a:r>
          </a:p>
          <a:p>
            <a:r>
              <a:rPr lang="en-US" sz="2400" dirty="0"/>
              <a:t>We can access data in a ResultSet object through a </a:t>
            </a:r>
            <a:r>
              <a:rPr lang="en-US" sz="2400" b="1" dirty="0"/>
              <a:t>cursor</a:t>
            </a:r>
            <a:r>
              <a:rPr lang="en-US" sz="2400" dirty="0"/>
              <a:t>. </a:t>
            </a:r>
          </a:p>
          <a:p>
            <a:r>
              <a:rPr lang="en-US" sz="2400" dirty="0"/>
              <a:t>A cursor is a pointer that points to one row of data in the ResultSet object. Initially, the cursor is positioned </a:t>
            </a:r>
            <a:r>
              <a:rPr lang="en-US" sz="2400" b="1" dirty="0"/>
              <a:t>before the first row</a:t>
            </a:r>
            <a:r>
              <a:rPr lang="en-US" sz="2400" dirty="0"/>
              <a:t>. </a:t>
            </a:r>
          </a:p>
          <a:p>
            <a:r>
              <a:rPr lang="en-US" sz="2400" dirty="0"/>
              <a:t>We can call various methods defined in the ResultSet object to move the cursor. For example, </a:t>
            </a:r>
            <a:r>
              <a:rPr lang="en-US" sz="2400" b="1" dirty="0"/>
              <a:t>.next()</a:t>
            </a:r>
            <a:r>
              <a:rPr lang="en-US" sz="2400" dirty="0"/>
              <a:t> can be used to move the cursor forward by one row or </a:t>
            </a:r>
            <a:r>
              <a:rPr lang="en-US" sz="2400" b="1" dirty="0"/>
              <a:t>.last() </a:t>
            </a:r>
            <a:r>
              <a:rPr lang="en-US" sz="2400" dirty="0"/>
              <a:t>to move the cursor to the last row.</a:t>
            </a:r>
          </a:p>
          <a:p>
            <a:pPr lvl="1"/>
            <a:r>
              <a:rPr lang="en-US" sz="2100" dirty="0"/>
              <a:t>Both return a </a:t>
            </a:r>
            <a:r>
              <a:rPr lang="en-US" sz="2100" dirty="0" err="1"/>
              <a:t>boolean</a:t>
            </a:r>
            <a:r>
              <a:rPr lang="en-US" sz="2100" dirty="0"/>
              <a:t> value to say whether it was successful or not (.next() will fail if we’re already on the last line,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13022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ResultSet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loop through the ResultSet object and retrieve values of specific columns. 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8323" y="2608478"/>
            <a:ext cx="77573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ResultSet </a:t>
            </a:r>
            <a:r>
              <a:rPr lang="en-US" b="1" dirty="0">
                <a:latin typeface="Courier New"/>
                <a:cs typeface="Courier New"/>
              </a:rPr>
              <a:t>rs</a:t>
            </a:r>
            <a:r>
              <a:rPr lang="en-US" dirty="0">
                <a:latin typeface="Courier New"/>
                <a:cs typeface="Courier New"/>
              </a:rPr>
              <a:t> = st.executeQuery("SELECT * FROM employees");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while (rs.next()){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employeeID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rs.getInt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empno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r>
              <a:rPr lang="en-US" dirty="0">
                <a:latin typeface="Courier New"/>
                <a:cs typeface="Courier New"/>
              </a:rPr>
              <a:t>	String </a:t>
            </a:r>
            <a:r>
              <a:rPr lang="en-US" dirty="0" err="1">
                <a:latin typeface="Courier New"/>
                <a:cs typeface="Courier New"/>
              </a:rPr>
              <a:t>firstName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rs.getString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firstname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r>
              <a:rPr lang="en-US" dirty="0">
                <a:latin typeface="Courier New"/>
                <a:cs typeface="Courier New"/>
              </a:rPr>
              <a:t>	String </a:t>
            </a:r>
            <a:r>
              <a:rPr lang="en-US" dirty="0" err="1">
                <a:latin typeface="Courier New"/>
                <a:cs typeface="Courier New"/>
              </a:rPr>
              <a:t>familyName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rs.getString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familyname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r>
              <a:rPr lang="en-US" dirty="0">
                <a:latin typeface="Courier New"/>
                <a:cs typeface="Courier New"/>
              </a:rPr>
              <a:t>	String job = </a:t>
            </a:r>
            <a:r>
              <a:rPr lang="en-US" dirty="0" err="1">
                <a:latin typeface="Courier New"/>
                <a:cs typeface="Courier New"/>
              </a:rPr>
              <a:t>rs.getString</a:t>
            </a:r>
            <a:r>
              <a:rPr lang="en-US" dirty="0">
                <a:latin typeface="Courier New"/>
                <a:cs typeface="Courier New"/>
              </a:rPr>
              <a:t>("job");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salary = </a:t>
            </a:r>
            <a:r>
              <a:rPr lang="en-US" dirty="0" err="1">
                <a:latin typeface="Courier New"/>
                <a:cs typeface="Courier New"/>
              </a:rPr>
              <a:t>rs.getInt</a:t>
            </a:r>
            <a:r>
              <a:rPr lang="en-US" dirty="0">
                <a:latin typeface="Courier New"/>
                <a:cs typeface="Courier New"/>
              </a:rPr>
              <a:t>("salary");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System.out.println(</a:t>
            </a:r>
            <a:r>
              <a:rPr lang="en-US" dirty="0" err="1">
                <a:latin typeface="Courier New"/>
                <a:cs typeface="Courier New"/>
              </a:rPr>
              <a:t>employeeID</a:t>
            </a:r>
            <a:r>
              <a:rPr lang="en-US" dirty="0">
                <a:latin typeface="Courier New"/>
                <a:cs typeface="Courier New"/>
              </a:rPr>
              <a:t> + "\t" + </a:t>
            </a:r>
            <a:r>
              <a:rPr lang="en-US" dirty="0" err="1">
                <a:latin typeface="Courier New"/>
                <a:cs typeface="Courier New"/>
              </a:rPr>
              <a:t>firstName</a:t>
            </a:r>
            <a:r>
              <a:rPr lang="en-US" dirty="0">
                <a:latin typeface="Courier New"/>
                <a:cs typeface="Courier New"/>
              </a:rPr>
              <a:t> + 	"\t" + </a:t>
            </a:r>
            <a:r>
              <a:rPr lang="en-US" dirty="0" err="1">
                <a:latin typeface="Courier New"/>
                <a:cs typeface="Courier New"/>
              </a:rPr>
              <a:t>familyName</a:t>
            </a:r>
            <a:r>
              <a:rPr lang="en-US" dirty="0">
                <a:latin typeface="Courier New"/>
                <a:cs typeface="Courier New"/>
              </a:rPr>
              <a:t> + "\t" + job + "\t" + salary);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3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6874"/>
          </a:xfrm>
        </p:spPr>
        <p:txBody>
          <a:bodyPr/>
          <a:lstStyle/>
          <a:p>
            <a:r>
              <a:rPr lang="en-US" dirty="0"/>
              <a:t>When we are finished using a Statement, we should close resultset, statement, and database connections to immediately release the resources it is using.</a:t>
            </a:r>
          </a:p>
          <a:p>
            <a:pPr lvl="1"/>
            <a:r>
              <a:rPr lang="en-US" dirty="0"/>
              <a:t>(these might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if an exception was thrown earlier)</a:t>
            </a:r>
          </a:p>
          <a:p>
            <a:pPr lvl="1"/>
            <a:endParaRPr lang="en-US" dirty="0"/>
          </a:p>
          <a:p>
            <a:r>
              <a:rPr lang="en-US" dirty="0"/>
              <a:t>This can be achieved by calling the close() method. These are done in a reverse order. For example: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323" y="3721751"/>
            <a:ext cx="77573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if (rs != null){</a:t>
            </a:r>
          </a:p>
          <a:p>
            <a:r>
              <a:rPr lang="en-US" dirty="0">
                <a:latin typeface="Courier New"/>
                <a:cs typeface="Courier New"/>
              </a:rPr>
              <a:t>	rs.close();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if (st != null) {</a:t>
            </a:r>
          </a:p>
          <a:p>
            <a:r>
              <a:rPr lang="en-US" dirty="0">
                <a:latin typeface="Courier New"/>
                <a:cs typeface="Courier New"/>
              </a:rPr>
              <a:t>	st.close();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if (conn != null){</a:t>
            </a:r>
          </a:p>
          <a:p>
            <a:r>
              <a:rPr lang="en-US" dirty="0">
                <a:latin typeface="Courier New"/>
                <a:cs typeface="Courier New"/>
              </a:rPr>
              <a:t>	conn.close();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9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685800"/>
            <a:ext cx="38100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Retrieve all the records from the employee table using the Java application. It has this data: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DE6FB-F5B2-2D4A-8441-36B7C9363A4B}"/>
              </a:ext>
            </a:extLst>
          </p:cNvPr>
          <p:cNvSpPr txBox="1"/>
          <p:nvPr/>
        </p:nvSpPr>
        <p:spPr>
          <a:xfrm>
            <a:off x="21771" y="1632857"/>
            <a:ext cx="91454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+-------+-----------+------------+------------+--------+--------+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job        | salary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+-------+-----------+------------+------------+--------+--------+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1234 | Sean      | Russell    | Teacher    |  50000 |     10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1238 | Brendan   | Macken     | Technician |  25000 |     20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1345 | Ronan     | O'Gara     | Manager    |  29000 |     30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1555 | Sean      | O'Brien    | Designer   |  50000 |     20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1585 | Denis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Hickie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Architect  |  20000 |     30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1899 | Brian     | O'Driscoll | Manager    |  45000 |     20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2525 | Peter     | Stringer   | Designer   |  25000 |     30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4567 | Jamie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Manager    |  47000 |     10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6542 | Leo       | Cullen     | Teacher    |  45000 |     10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6675 | Abraham   | Macken     | Designer   |  34000 |     45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7878 | Tommy     | Bowe       | Manager    |  55000 |     60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8888 | Paul      | O'Connell  | Driver     |  42000 |     50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+-------+-----------+------------+------------+--------+--------+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54536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SQLExceptions</a:t>
            </a:r>
            <a:r>
              <a:rPr lang="en-US" dirty="0"/>
              <a:t> will be thrown if something goes wrong.</a:t>
            </a:r>
          </a:p>
          <a:p>
            <a:pPr lvl="1"/>
            <a:r>
              <a:rPr lang="en-US" dirty="0"/>
              <a:t>I won’t deal with these today, but in a real program, they should be caught using try/catch blocks.</a:t>
            </a:r>
          </a:p>
          <a:p>
            <a:endParaRPr lang="en-US" dirty="0"/>
          </a:p>
          <a:p>
            <a:r>
              <a:rPr lang="en-US" dirty="0"/>
              <a:t>Remember the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Establish a Connection.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Statements.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the Statements.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the ResultSet Object.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Close all Connections.</a:t>
            </a:r>
          </a:p>
        </p:txBody>
      </p:sp>
    </p:spTree>
    <p:extLst>
      <p:ext uri="{BB962C8B-B14F-4D97-AF65-F5344CB8AC3E}">
        <p14:creationId xmlns:p14="http://schemas.microsoft.com/office/powerpoint/2010/main" val="498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Statement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3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printEmployees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(Connection conn)</a:t>
            </a:r>
            <a:b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throws Exception {</a:t>
            </a:r>
            <a:b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Statement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conn.createStatement();</a:t>
            </a:r>
            <a:endParaRPr lang="en-US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st.executeQuery(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employees"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familyname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job=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”job"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salary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	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familyName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job + 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salary);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26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10BC-E4ED-4C41-A96B-81939800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8988-2439-9348-9597-10030BB9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Increase salary by 10% for any employee who earns less than 30000.</a:t>
            </a:r>
          </a:p>
          <a:p>
            <a:pPr lvl="1"/>
            <a:r>
              <a:rPr lang="en-US" sz="2000" dirty="0"/>
              <a:t>How many employees where affected?</a:t>
            </a:r>
          </a:p>
          <a:p>
            <a:pPr lvl="1"/>
            <a:endParaRPr lang="en-US" dirty="0"/>
          </a:p>
          <a:p>
            <a:pPr marL="20574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affected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st.executeUpdate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"UPDATE employees SET salary=salary*1.1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salary &lt; 30000" );</a:t>
            </a:r>
          </a:p>
          <a:p>
            <a:pPr marL="20574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74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("Increased salary for " + affected + " employees" );</a:t>
            </a:r>
          </a:p>
          <a:p>
            <a:pPr marL="20574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740" lvl="1" indent="0">
              <a:buNone/>
            </a:pPr>
            <a:r>
              <a:rPr lang="en-US" sz="2400" dirty="0">
                <a:latin typeface="Helvetica" pitchFamily="2" charset="0"/>
                <a:cs typeface="Courier New" panose="02070309020205020404" pitchFamily="49" charset="0"/>
              </a:rPr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2400" dirty="0">
                <a:latin typeface="Helvetica" pitchFamily="2" charset="0"/>
                <a:cs typeface="Courier New" panose="02070309020205020404" pitchFamily="49" charset="0"/>
              </a:rPr>
              <a:t> method also returns the number of rows affected for DELETE and INSERT queries.</a:t>
            </a:r>
          </a:p>
        </p:txBody>
      </p:sp>
    </p:spTree>
    <p:extLst>
      <p:ext uri="{BB962C8B-B14F-4D97-AF65-F5344CB8AC3E}">
        <p14:creationId xmlns:p14="http://schemas.microsoft.com/office/powerpoint/2010/main" val="1361920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PreparedStatements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Often, we want to run the same query again and again, sometimes with different parameters.</a:t>
            </a:r>
          </a:p>
          <a:p>
            <a:endParaRPr lang="en-IE" dirty="0"/>
          </a:p>
          <a:p>
            <a:r>
              <a:rPr lang="en-IE" dirty="0"/>
              <a:t>For this, it is more efficient to prepare the statement beforehand, to get a </a:t>
            </a:r>
            <a:r>
              <a:rPr lang="en-IE" dirty="0" err="1"/>
              <a:t>PreparedStatement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This means that the query is pre-compiled into code that MySQL will understand, so it’s not necessary to do this every time the query runs.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It has another advantage: if there are parameters that can change, we can set </a:t>
            </a:r>
            <a:r>
              <a:rPr lang="en-IE" b="1" dirty="0"/>
              <a:t>placeholders</a:t>
            </a:r>
            <a:r>
              <a:rPr lang="en-IE" dirty="0"/>
              <a:t> so we can fill them in later.</a:t>
            </a:r>
          </a:p>
          <a:p>
            <a:pPr lvl="1"/>
            <a:endParaRPr lang="en-IE" dirty="0"/>
          </a:p>
          <a:p>
            <a:pPr lvl="1"/>
            <a:r>
              <a:rPr lang="en-IE" dirty="0" err="1"/>
              <a:t>PreparedStatement</a:t>
            </a:r>
            <a:r>
              <a:rPr lang="en-IE" dirty="0"/>
              <a:t> </a:t>
            </a:r>
            <a:r>
              <a:rPr lang="en-IE" dirty="0" err="1"/>
              <a:t>ps</a:t>
            </a:r>
            <a:r>
              <a:rPr lang="en-IE" dirty="0"/>
              <a:t> = </a:t>
            </a:r>
            <a:r>
              <a:rPr lang="en-IE" dirty="0" err="1"/>
              <a:t>conn.prepareStatement</a:t>
            </a:r>
            <a:r>
              <a:rPr lang="en-IE" dirty="0"/>
              <a:t>( "SELECT </a:t>
            </a:r>
            <a:r>
              <a:rPr lang="en-IE" dirty="0" err="1"/>
              <a:t>first_name</a:t>
            </a:r>
            <a:r>
              <a:rPr lang="en-IE" dirty="0"/>
              <a:t>, </a:t>
            </a:r>
            <a:r>
              <a:rPr lang="en-IE" dirty="0" err="1"/>
              <a:t>last_name</a:t>
            </a:r>
            <a:r>
              <a:rPr lang="en-IE" dirty="0"/>
              <a:t> FROM employee WHERE </a:t>
            </a:r>
            <a:r>
              <a:rPr lang="en-IE" dirty="0" err="1"/>
              <a:t>emp_id</a:t>
            </a:r>
            <a:r>
              <a:rPr lang="en-IE" dirty="0"/>
              <a:t> = ?;” );</a:t>
            </a:r>
          </a:p>
          <a:p>
            <a:endParaRPr lang="en-IE" dirty="0"/>
          </a:p>
          <a:p>
            <a:pPr lvl="1"/>
            <a:r>
              <a:rPr lang="en-IE" dirty="0"/>
              <a:t>The ? is a placeholder: we will add the employee’s ID later.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665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PreparedStatements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can add </a:t>
            </a:r>
            <a:r>
              <a:rPr lang="en-IE" b="1" dirty="0"/>
              <a:t>bind parameters</a:t>
            </a:r>
            <a:r>
              <a:rPr lang="en-IE" dirty="0"/>
              <a:t> to take the place of placeholders before we execute the query.</a:t>
            </a:r>
          </a:p>
          <a:p>
            <a:endParaRPr lang="en-IE" dirty="0"/>
          </a:p>
          <a:p>
            <a:r>
              <a:rPr lang="en-IE" dirty="0" err="1"/>
              <a:t>ps.setInt</a:t>
            </a:r>
            <a:r>
              <a:rPr lang="en-IE" dirty="0"/>
              <a:t>( 1, 5 ); // sets the value for the first placeholder (?) to be 5</a:t>
            </a:r>
          </a:p>
          <a:p>
            <a:pPr lvl="1"/>
            <a:r>
              <a:rPr lang="en-IE" dirty="0"/>
              <a:t>Also, </a:t>
            </a:r>
            <a:r>
              <a:rPr lang="en-IE" dirty="0" err="1"/>
              <a:t>setString</a:t>
            </a:r>
            <a:r>
              <a:rPr lang="en-IE" dirty="0"/>
              <a:t>, </a:t>
            </a:r>
            <a:r>
              <a:rPr lang="en-IE" dirty="0" err="1"/>
              <a:t>setDouble</a:t>
            </a:r>
            <a:r>
              <a:rPr lang="en-IE" dirty="0"/>
              <a:t>, </a:t>
            </a:r>
            <a:r>
              <a:rPr lang="en-IE" dirty="0" err="1"/>
              <a:t>setDate</a:t>
            </a:r>
            <a:r>
              <a:rPr lang="en-IE" dirty="0"/>
              <a:t>, etc.</a:t>
            </a:r>
          </a:p>
          <a:p>
            <a:pPr lvl="1"/>
            <a:endParaRPr lang="en-IE" dirty="0"/>
          </a:p>
          <a:p>
            <a:r>
              <a:rPr lang="en-IE" dirty="0"/>
              <a:t>The driver </a:t>
            </a:r>
            <a:r>
              <a:rPr lang="en-IE" b="1" dirty="0"/>
              <a:t>automatically</a:t>
            </a:r>
            <a:r>
              <a:rPr lang="en-IE" dirty="0"/>
              <a:t> puts in the appropriate quotes so we don’t have to.</a:t>
            </a:r>
          </a:p>
          <a:p>
            <a:pPr lvl="1"/>
            <a:r>
              <a:rPr lang="en-IE" dirty="0"/>
              <a:t>It also escapes “special” characters that have a particular meaning in SQL.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For example:</a:t>
            </a:r>
          </a:p>
          <a:p>
            <a:pPr lvl="2"/>
            <a:r>
              <a:rPr lang="en-IE" dirty="0"/>
              <a:t>SELECT </a:t>
            </a:r>
            <a:r>
              <a:rPr lang="en-IE" dirty="0" err="1"/>
              <a:t>first_name</a:t>
            </a:r>
            <a:r>
              <a:rPr lang="en-IE" dirty="0"/>
              <a:t> FROM employees WHERE </a:t>
            </a:r>
            <a:r>
              <a:rPr lang="en-IE" dirty="0" err="1"/>
              <a:t>last_name</a:t>
            </a:r>
            <a:r>
              <a:rPr lang="en-IE" dirty="0"/>
              <a:t> = ?;</a:t>
            </a:r>
          </a:p>
          <a:p>
            <a:pPr lvl="2"/>
            <a:r>
              <a:rPr lang="is-IS" dirty="0"/>
              <a:t>… then ...</a:t>
            </a:r>
          </a:p>
          <a:p>
            <a:pPr lvl="3"/>
            <a:r>
              <a:rPr lang="is-IS" dirty="0"/>
              <a:t>ps.setString(1, “O’Hare” );</a:t>
            </a:r>
          </a:p>
          <a:p>
            <a:pPr lvl="2"/>
            <a:r>
              <a:rPr lang="is-IS" dirty="0"/>
              <a:t>... becomes ...</a:t>
            </a:r>
          </a:p>
          <a:p>
            <a:pPr lvl="2"/>
            <a:r>
              <a:rPr lang="is-IS" dirty="0"/>
              <a:t>SELECT first_name FROM employees WHERE last_name=‘O\’Hare’;</a:t>
            </a:r>
          </a:p>
          <a:p>
            <a:pPr lvl="2"/>
            <a:endParaRPr lang="is-IS" dirty="0"/>
          </a:p>
          <a:p>
            <a:pPr lvl="1"/>
            <a:r>
              <a:rPr lang="is-IS" sz="2000" b="1" dirty="0"/>
              <a:t>Why is this particularly useful?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205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00" y="1813230"/>
            <a:ext cx="342273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0" dirty="0">
                <a:latin typeface="Century Gothic" charset="0"/>
                <a:ea typeface="Century Gothic" charset="0"/>
                <a:cs typeface="Century Gothic" charset="0"/>
              </a:rPr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922" y="3598334"/>
            <a:ext cx="881683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0" b="1" dirty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rPr>
              <a:t>DANGEROUS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9315" y="1813230"/>
            <a:ext cx="39068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0" dirty="0">
                <a:latin typeface="Century Gothic" charset="0"/>
                <a:ea typeface="Century Gothic" charset="0"/>
                <a:cs typeface="Century Gothic" charset="0"/>
              </a:rPr>
              <a:t>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6067" y="1813230"/>
            <a:ext cx="120577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0">
                <a:latin typeface="Century Gothic" charset="0"/>
                <a:ea typeface="Century Gothic" charset="0"/>
                <a:cs typeface="Century Gothic" charset="0"/>
              </a:rPr>
              <a:t>IS</a:t>
            </a:r>
            <a:endParaRPr lang="en-IE" sz="1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MySQL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The database itself is a collection of files that is controlled by the MySQL </a:t>
            </a:r>
            <a:r>
              <a:rPr lang="en-IE" sz="2400" b="1" dirty="0"/>
              <a:t>daemon</a:t>
            </a:r>
            <a:r>
              <a:rPr lang="en-IE" sz="2400" dirty="0"/>
              <a:t>: a non-interactive program that runs in the background.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3574"/>
            <a:ext cx="9144000" cy="3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Input is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Any time we allow users to enter data into our program, we have </a:t>
            </a:r>
            <a:r>
              <a:rPr lang="en-IE" b="1" dirty="0"/>
              <a:t>no control</a:t>
            </a:r>
            <a:r>
              <a:rPr lang="en-IE" dirty="0"/>
              <a:t> over what they enter.</a:t>
            </a:r>
          </a:p>
          <a:p>
            <a:endParaRPr lang="en-IE" dirty="0"/>
          </a:p>
          <a:p>
            <a:r>
              <a:rPr lang="en-IE" dirty="0"/>
              <a:t>A  malicious user might try to enter data that will change the meaning of the SQL.</a:t>
            </a:r>
          </a:p>
          <a:p>
            <a:endParaRPr lang="en-IE" dirty="0"/>
          </a:p>
          <a:p>
            <a:r>
              <a:rPr lang="en-IE" dirty="0"/>
              <a:t>Example (without a </a:t>
            </a:r>
            <a:r>
              <a:rPr lang="en-IE" dirty="0" err="1"/>
              <a:t>PreparedStatement</a:t>
            </a:r>
            <a:r>
              <a:rPr lang="en-IE" dirty="0"/>
              <a:t>): assume “</a:t>
            </a:r>
            <a:r>
              <a:rPr lang="en-IE" dirty="0" err="1"/>
              <a:t>uname</a:t>
            </a:r>
            <a:r>
              <a:rPr lang="en-IE" dirty="0"/>
              <a:t>” and “pass” are strings entered by the user. We use the following string for our Statement:</a:t>
            </a:r>
          </a:p>
          <a:p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IE" sz="1600" dirty="0">
                <a:latin typeface="Courier" charset="0"/>
                <a:ea typeface="Courier" charset="0"/>
                <a:cs typeface="Courier" charset="0"/>
              </a:rPr>
              <a:t>String query = "SELECT username FROM users WHERE username='"</a:t>
            </a:r>
            <a:br>
              <a:rPr lang="en-IE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IE" sz="1600" dirty="0">
                <a:latin typeface="Courier" charset="0"/>
                <a:ea typeface="Courier" charset="0"/>
                <a:cs typeface="Courier" charset="0"/>
              </a:rPr>
              <a:t>   + </a:t>
            </a:r>
            <a:r>
              <a:rPr lang="en-IE" sz="1600" dirty="0" err="1">
                <a:latin typeface="Courier" charset="0"/>
                <a:ea typeface="Courier" charset="0"/>
                <a:cs typeface="Courier" charset="0"/>
              </a:rPr>
              <a:t>uname</a:t>
            </a:r>
            <a:r>
              <a:rPr lang="en-IE" sz="1600" dirty="0">
                <a:latin typeface="Courier" charset="0"/>
                <a:ea typeface="Courier" charset="0"/>
                <a:cs typeface="Courier" charset="0"/>
              </a:rPr>
              <a:t> + "' AND password='" + pass + "';";</a:t>
            </a:r>
          </a:p>
          <a:p>
            <a:endParaRPr lang="en-IE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IE" b="1" dirty="0"/>
              <a:t>(Note:</a:t>
            </a:r>
            <a:r>
              <a:rPr lang="en-IE" dirty="0"/>
              <a:t> this is just an example: you should NEVER store passwords in plain text in a database.)</a:t>
            </a:r>
          </a:p>
        </p:txBody>
      </p:sp>
    </p:spTree>
    <p:extLst>
      <p:ext uri="{BB962C8B-B14F-4D97-AF65-F5344CB8AC3E}">
        <p14:creationId xmlns:p14="http://schemas.microsoft.com/office/powerpoint/2010/main" val="72333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Input is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/>
          <a:lstStyle/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String query = "SELECT username FROM users WHERE username='"</a:t>
            </a:r>
            <a:br>
              <a:rPr lang="en-IE" dirty="0">
                <a:latin typeface="Courier" charset="0"/>
                <a:ea typeface="Courier" charset="0"/>
                <a:cs typeface="Courier" charset="0"/>
              </a:rPr>
            </a:br>
            <a:r>
              <a:rPr lang="en-IE" dirty="0">
                <a:latin typeface="Courier" charset="0"/>
                <a:ea typeface="Courier" charset="0"/>
                <a:cs typeface="Courier" charset="0"/>
              </a:rPr>
              <a:t>   + </a:t>
            </a:r>
            <a:r>
              <a:rPr lang="en-IE" dirty="0" err="1">
                <a:latin typeface="Courier" charset="0"/>
                <a:ea typeface="Courier" charset="0"/>
                <a:cs typeface="Courier" charset="0"/>
              </a:rPr>
              <a:t>uname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 + "' AND password='" + pass + "';";</a:t>
            </a:r>
          </a:p>
          <a:p>
            <a:endParaRPr lang="en-IE" dirty="0"/>
          </a:p>
          <a:p>
            <a:r>
              <a:rPr lang="en-IE" dirty="0"/>
              <a:t>What if the user enters the following for the password?</a:t>
            </a:r>
          </a:p>
          <a:p>
            <a:pPr lvl="1"/>
            <a:r>
              <a:rPr lang="en-IE" dirty="0" err="1">
                <a:latin typeface="Courier" charset="0"/>
                <a:ea typeface="Courier" charset="0"/>
                <a:cs typeface="Courier" charset="0"/>
              </a:rPr>
              <a:t>fdsa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' OR '1'='1</a:t>
            </a:r>
          </a:p>
          <a:p>
            <a:pPr lvl="1"/>
            <a:endParaRPr lang="en-IE" dirty="0"/>
          </a:p>
          <a:p>
            <a:r>
              <a:rPr lang="en-IE" dirty="0"/>
              <a:t>Our query now becomes:</a:t>
            </a:r>
          </a:p>
          <a:p>
            <a:endParaRPr lang="en-IE" dirty="0"/>
          </a:p>
          <a:p>
            <a:pPr marL="0" lvl="1" indent="0">
              <a:buNone/>
            </a:pPr>
            <a:r>
              <a:rPr lang="en-IE" dirty="0">
                <a:latin typeface="Courier" charset="0"/>
                <a:ea typeface="Courier" charset="0"/>
                <a:cs typeface="Courier" charset="0"/>
              </a:rPr>
              <a:t>SELECT username FROM users WHERE username='</a:t>
            </a:r>
            <a:r>
              <a:rPr lang="en-IE" dirty="0" err="1">
                <a:latin typeface="Courier" charset="0"/>
                <a:ea typeface="Courier" charset="0"/>
                <a:cs typeface="Courier" charset="0"/>
              </a:rPr>
              <a:t>david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pPr marL="0" lvl="1" indent="0">
              <a:buNone/>
            </a:pPr>
            <a:r>
              <a:rPr lang="en-IE" dirty="0">
                <a:latin typeface="Courier" charset="0"/>
                <a:ea typeface="Courier" charset="0"/>
                <a:cs typeface="Courier" charset="0"/>
              </a:rPr>
              <a:t>   AND password='</a:t>
            </a:r>
            <a:r>
              <a:rPr lang="en-IE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fdsa</a:t>
            </a:r>
            <a:r>
              <a:rPr lang="en-IE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' OR '1'='1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';</a:t>
            </a:r>
          </a:p>
          <a:p>
            <a:pPr marL="0" lvl="1" indent="0">
              <a:buNone/>
            </a:pP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marL="285750" lvl="1" indent="-285750"/>
            <a:r>
              <a:rPr lang="en-IE" dirty="0"/>
              <a:t>Now, a use can gain access </a:t>
            </a:r>
            <a:r>
              <a:rPr lang="en-IE" b="1" dirty="0"/>
              <a:t>without knowing a password!</a:t>
            </a:r>
            <a:endParaRPr lang="en-IE" dirty="0"/>
          </a:p>
          <a:p>
            <a:pPr marL="285750" lvl="1" indent="-285750"/>
            <a:r>
              <a:rPr lang="en-IE" dirty="0"/>
              <a:t>This type of security problem is called an </a:t>
            </a:r>
            <a:r>
              <a:rPr lang="en-IE" b="1" dirty="0"/>
              <a:t>SQL Injection Attack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664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PreparedStatements</a:t>
            </a:r>
            <a:r>
              <a:rPr lang="en-IE" dirty="0"/>
              <a:t> to avoid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Instead, with a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IE" dirty="0"/>
              <a:t>:</a:t>
            </a:r>
          </a:p>
          <a:p>
            <a:r>
              <a:rPr lang="en-IE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String query = "SELECT username FROM users WHERE username=? AND password=?;";</a:t>
            </a:r>
          </a:p>
          <a:p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/>
              <a:t>… after setting the bind parameters, the query becomes:</a:t>
            </a:r>
          </a:p>
          <a:p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pPr marL="137160" lvl="1"/>
            <a:r>
              <a:rPr lang="is-IS" dirty="0">
                <a:latin typeface="Courier" charset="0"/>
                <a:ea typeface="Courier" charset="0"/>
                <a:cs typeface="Courier" charset="0"/>
              </a:rPr>
              <a:t>SELECT username FROM users WHERE username='david' AND </a:t>
            </a:r>
            <a:br>
              <a:rPr lang="is-IS" dirty="0">
                <a:latin typeface="Courier" charset="0"/>
                <a:ea typeface="Courier" charset="0"/>
                <a:cs typeface="Courier" charset="0"/>
              </a:rPr>
            </a:br>
            <a:r>
              <a:rPr lang="is-IS" dirty="0">
                <a:latin typeface="Courier" charset="0"/>
                <a:ea typeface="Courier" charset="0"/>
                <a:cs typeface="Courier" charset="0"/>
              </a:rPr>
              <a:t>   password='</a:t>
            </a:r>
            <a:r>
              <a:rPr lang="en-IE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fdsa</a:t>
            </a:r>
            <a:r>
              <a:rPr lang="en-IE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\' OR \'1\'=\'1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';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478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DBB-D37D-B847-94A9-AD1CD483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PreparedStatements</a:t>
            </a:r>
            <a:r>
              <a:rPr lang="en-US" dirty="0"/>
              <a:t> to Avoid Injection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7F7B-DA6C-9E4D-A9C8-3EEFC8FF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method to increase salaries by X% for all employees earning less than 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E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updateSalaries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(Connection conn,</a:t>
            </a:r>
            <a:b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percentage, </a:t>
            </a:r>
            <a:r>
              <a:rPr lang="en-IE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upperLimit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IE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 {</a:t>
            </a:r>
          </a:p>
          <a:p>
            <a:pPr marL="0" indent="0">
              <a:buNone/>
            </a:pPr>
            <a:endParaRPr lang="en-I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"UPDATE employees SET salary=salary*? WHERE salary &lt; ?");</a:t>
            </a:r>
          </a:p>
          <a:p>
            <a:pPr marL="0" indent="0">
              <a:buNone/>
            </a:pP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st.setDouble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( 1 , (</a:t>
            </a:r>
            <a:r>
              <a:rPr lang="en-IE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( 100 + percentage ) / 100 );</a:t>
            </a:r>
          </a:p>
          <a:p>
            <a:pPr marL="0" indent="0">
              <a:buNone/>
            </a:pP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st.setInt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( 2, 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upperLimit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endParaRPr lang="en-I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affected =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st.executeUpdate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I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IE" sz="17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(affected + " row(s) changed.");</a:t>
            </a:r>
          </a:p>
          <a:p>
            <a:pPr marL="0" indent="0">
              <a:buNone/>
            </a:pP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st.close</a:t>
            </a: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JDBC can be used to allow a Java program to access a MySQL database.</a:t>
            </a:r>
          </a:p>
          <a:p>
            <a:endParaRPr lang="en-IE" sz="2000" dirty="0"/>
          </a:p>
          <a:p>
            <a:r>
              <a:rPr lang="en-IE" sz="2000" dirty="0"/>
              <a:t>Using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IE" sz="2000" dirty="0"/>
              <a:t>,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IE" sz="2000" dirty="0"/>
              <a:t> (or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IE" sz="2000" dirty="0"/>
              <a:t>) and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IE" sz="2000" dirty="0"/>
              <a:t> objects, we can easily run SQL queries on a database and see the results.</a:t>
            </a:r>
          </a:p>
          <a:p>
            <a:endParaRPr lang="en-IE" sz="2000" dirty="0"/>
          </a:p>
          <a:p>
            <a:r>
              <a:rPr lang="en-IE" sz="2000" dirty="0"/>
              <a:t>We need to be very careful, especially when accepting input from users, that our code is not subject to SQL Injection Attacks.</a:t>
            </a:r>
          </a:p>
        </p:txBody>
      </p:sp>
    </p:spTree>
    <p:extLst>
      <p:ext uri="{BB962C8B-B14F-4D97-AF65-F5344CB8AC3E}">
        <p14:creationId xmlns:p14="http://schemas.microsoft.com/office/powerpoint/2010/main" val="13299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MySQL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The MySQL daemon (called </a:t>
            </a:r>
            <a:r>
              <a:rPr lang="en-IE" sz="2400" dirty="0" err="1">
                <a:latin typeface="Courier" charset="0"/>
                <a:ea typeface="Courier" charset="0"/>
                <a:cs typeface="Courier" charset="0"/>
              </a:rPr>
              <a:t>mysqld</a:t>
            </a:r>
            <a:r>
              <a:rPr lang="en-IE" sz="2400" dirty="0"/>
              <a:t>) accepts connections from </a:t>
            </a:r>
            <a:r>
              <a:rPr lang="en-IE" sz="2400" b="1" dirty="0"/>
              <a:t>clients</a:t>
            </a:r>
            <a:r>
              <a:rPr lang="en-IE" sz="2400" dirty="0"/>
              <a:t>, processes SQL queries and returns the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3574"/>
            <a:ext cx="9144000" cy="3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9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MySQL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The MySQL client we have been using is the default client that MySQL provides (it’s called </a:t>
            </a:r>
            <a:r>
              <a:rPr lang="en-IE" sz="2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IE" sz="2400" dirty="0"/>
              <a:t>). By default it connects to a MySQL daemon on the same computer.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3574"/>
            <a:ext cx="9144000" cy="3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MySQL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By using the -h option, the MySQL client can also be used to connect to MySQL servers on other computers.</a:t>
            </a:r>
          </a:p>
          <a:p>
            <a:pPr lvl="1"/>
            <a:r>
              <a:rPr lang="en-IE" sz="2100" dirty="0"/>
              <a:t>The -h stands for “</a:t>
            </a:r>
            <a:r>
              <a:rPr lang="en-IE" sz="2100" b="1" dirty="0"/>
              <a:t>host</a:t>
            </a:r>
            <a:r>
              <a:rPr lang="en-IE" sz="2100" dirty="0"/>
              <a:t>”.</a:t>
            </a:r>
          </a:p>
          <a:p>
            <a:pPr lvl="1"/>
            <a:endParaRPr lang="en-IE" sz="21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IE" sz="2100" dirty="0"/>
          </a:p>
          <a:p>
            <a:pPr lvl="1"/>
            <a:endParaRPr lang="en-IE" sz="2100" dirty="0"/>
          </a:p>
          <a:p>
            <a:r>
              <a:rPr lang="en-IE" sz="2400" dirty="0"/>
              <a:t>Using the default client is very useful when you need manual, direct access to the database (and when you’re learning SQL!).</a:t>
            </a:r>
          </a:p>
          <a:p>
            <a:r>
              <a:rPr lang="en-IE" sz="2400" dirty="0"/>
              <a:t>In a realistic situation, databases are accessed by </a:t>
            </a:r>
            <a:r>
              <a:rPr lang="en-IE" sz="2400" b="1" dirty="0"/>
              <a:t>programs</a:t>
            </a:r>
            <a:r>
              <a:rPr lang="en-IE" sz="2400" dirty="0"/>
              <a:t>.</a:t>
            </a:r>
          </a:p>
          <a:p>
            <a:pPr lvl="1"/>
            <a:endParaRPr lang="en-IE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1484456" y="3200230"/>
            <a:ext cx="6175088" cy="415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n-IE" sz="21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IE" sz="21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-u </a:t>
            </a:r>
            <a:r>
              <a:rPr lang="en-IE" sz="21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david</a:t>
            </a:r>
            <a:r>
              <a:rPr lang="en-IE" sz="21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-h </a:t>
            </a:r>
            <a:r>
              <a:rPr lang="en-IE" sz="21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host.example.com</a:t>
            </a:r>
            <a:r>
              <a:rPr lang="en-IE" sz="21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-p</a:t>
            </a:r>
          </a:p>
        </p:txBody>
      </p:sp>
    </p:spTree>
    <p:extLst>
      <p:ext uri="{BB962C8B-B14F-4D97-AF65-F5344CB8AC3E}">
        <p14:creationId xmlns:p14="http://schemas.microsoft.com/office/powerpoint/2010/main" val="142708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JDBC?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Java-based Application Programming Interface (</a:t>
            </a:r>
            <a:r>
              <a:rPr lang="en-US" sz="2400" b="1" dirty="0"/>
              <a:t>API</a:t>
            </a:r>
            <a:r>
              <a:rPr lang="en-US" sz="2400" dirty="0"/>
              <a:t>) to allow connections to relational database management systems, such as MySQL, Oracle, Microsoft SQL Server etc.</a:t>
            </a:r>
          </a:p>
          <a:p>
            <a:endParaRPr lang="en-US" sz="2400" dirty="0"/>
          </a:p>
          <a:p>
            <a:r>
              <a:rPr lang="en-US" sz="2400" dirty="0"/>
              <a:t>Originally known as the </a:t>
            </a:r>
            <a:r>
              <a:rPr lang="en-US" sz="2400" b="1" dirty="0"/>
              <a:t>Java DataBase Connectivity</a:t>
            </a:r>
            <a:r>
              <a:rPr lang="en-US" sz="2400" dirty="0"/>
              <a:t> API.</a:t>
            </a:r>
          </a:p>
          <a:p>
            <a:endParaRPr lang="en-US" sz="2400" dirty="0"/>
          </a:p>
          <a:p>
            <a:r>
              <a:rPr lang="en-US" sz="2400" dirty="0"/>
              <a:t>Released as part of JDK 1.1 in 1997.</a:t>
            </a:r>
          </a:p>
          <a:p>
            <a:endParaRPr lang="en-US" sz="2400" dirty="0"/>
          </a:p>
          <a:p>
            <a:r>
              <a:rPr lang="en-US" sz="2400" dirty="0"/>
              <a:t>JDBC is used by Java applications that need to connect with local and remote databases.</a:t>
            </a:r>
          </a:p>
        </p:txBody>
      </p:sp>
    </p:spTree>
    <p:extLst>
      <p:ext uri="{BB962C8B-B14F-4D97-AF65-F5344CB8AC3E}">
        <p14:creationId xmlns:p14="http://schemas.microsoft.com/office/powerpoint/2010/main" val="389709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Applications that use the JDBC API require drivers.</a:t>
            </a:r>
          </a:p>
          <a:p>
            <a:endParaRPr lang="en-US" sz="2800" dirty="0"/>
          </a:p>
          <a:p>
            <a:r>
              <a:rPr lang="en-US" sz="2800" dirty="0"/>
              <a:t>JDBC drivers are software libraries that sit between a Java application and a database management system.</a:t>
            </a:r>
          </a:p>
          <a:p>
            <a:pPr lvl="1"/>
            <a:r>
              <a:rPr lang="en-US" sz="2500" dirty="0"/>
              <a:t>Each DBMS will have its own driver (e.g. MySQL, Oracle MS-SQL, etc.)</a:t>
            </a:r>
          </a:p>
          <a:p>
            <a:endParaRPr lang="en-US" sz="2800" dirty="0"/>
          </a:p>
          <a:p>
            <a:r>
              <a:rPr lang="en-US" sz="2800" dirty="0"/>
              <a:t>There are four types of drivers.</a:t>
            </a:r>
          </a:p>
          <a:p>
            <a:pPr lvl="1"/>
            <a:r>
              <a:rPr lang="en-US" sz="2000" dirty="0"/>
              <a:t>Type 1, Type 2, Type 3, and Type 4.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3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drivers – Type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/>
              <a:t>Type 4 driver connects directly to the database server. </a:t>
            </a:r>
          </a:p>
          <a:p>
            <a:r>
              <a:rPr lang="en-US" sz="2400" dirty="0"/>
              <a:t>Today, most JDBC drivers are type 4 drivers.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Written 100% in Java. So it’s portable.</a:t>
            </a:r>
          </a:p>
          <a:p>
            <a:r>
              <a:rPr lang="en-US" sz="2400" dirty="0"/>
              <a:t>This type of driver is installed with the application so there are no separate maintenance issues. </a:t>
            </a:r>
          </a:p>
        </p:txBody>
      </p:sp>
      <p:sp>
        <p:nvSpPr>
          <p:cNvPr id="6" name="Can 5"/>
          <p:cNvSpPr/>
          <p:nvPr/>
        </p:nvSpPr>
        <p:spPr>
          <a:xfrm>
            <a:off x="4984203" y="2977101"/>
            <a:ext cx="1600383" cy="74454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Ubuntu Light"/>
                <a:cs typeface="Ubuntu Light"/>
              </a:rPr>
              <a:t>Database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7373" y="3070546"/>
            <a:ext cx="1533609" cy="5576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Ubuntu Light"/>
                <a:cs typeface="Ubuntu Light"/>
              </a:rPr>
              <a:t>Java driver</a:t>
            </a:r>
          </a:p>
        </p:txBody>
      </p:sp>
      <p:cxnSp>
        <p:nvCxnSpPr>
          <p:cNvPr id="8" name="Straight Arrow Connector 7"/>
          <p:cNvCxnSpPr>
            <a:stCxn id="7" idx="3"/>
            <a:endCxn id="6" idx="2"/>
          </p:cNvCxnSpPr>
          <p:nvPr/>
        </p:nvCxnSpPr>
        <p:spPr>
          <a:xfrm>
            <a:off x="4480982" y="3349372"/>
            <a:ext cx="50322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1862" y="3060997"/>
            <a:ext cx="1533609" cy="5576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Ubuntu Light"/>
                <a:cs typeface="Ubuntu Light"/>
              </a:rPr>
              <a:t>Java application</a:t>
            </a:r>
          </a:p>
        </p:txBody>
      </p:sp>
      <p:cxnSp>
        <p:nvCxnSpPr>
          <p:cNvPr id="17" name="Straight Arrow Connector 16"/>
          <p:cNvCxnSpPr>
            <a:stCxn id="16" idx="3"/>
            <a:endCxn id="7" idx="1"/>
          </p:cNvCxnSpPr>
          <p:nvPr/>
        </p:nvCxnSpPr>
        <p:spPr>
          <a:xfrm>
            <a:off x="2445471" y="3339823"/>
            <a:ext cx="501902" cy="954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ve-BDIC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e-BDIC" id="{2CF73B6D-54F8-C541-89CC-7F63DAA62793}" vid="{6FE9E39E-C0C0-2C43-BE68-8807ED2A88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Dave-BDIC</Template>
  <TotalTime>42634</TotalTime>
  <Words>2265</Words>
  <Application>Microsoft Macintosh PowerPoint</Application>
  <PresentationFormat>On-screen Show (4:3)</PresentationFormat>
  <Paragraphs>324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Ubuntu</vt:lpstr>
      <vt:lpstr>Ubuntu Light</vt:lpstr>
      <vt:lpstr>Arial</vt:lpstr>
      <vt:lpstr>Calibri</vt:lpstr>
      <vt:lpstr>Century Gothic</vt:lpstr>
      <vt:lpstr>Consolas</vt:lpstr>
      <vt:lpstr>Courier</vt:lpstr>
      <vt:lpstr>Courier New</vt:lpstr>
      <vt:lpstr>Gill Sans</vt:lpstr>
      <vt:lpstr>Helvetica</vt:lpstr>
      <vt:lpstr>Helvetica Neue</vt:lpstr>
      <vt:lpstr>Dave-BDIC</vt:lpstr>
      <vt:lpstr>Lecture 11: Java Database Connectivity (JDBC)</vt:lpstr>
      <vt:lpstr>MySQL Architecture</vt:lpstr>
      <vt:lpstr>MySQL Architecture</vt:lpstr>
      <vt:lpstr>MySQL Architecture</vt:lpstr>
      <vt:lpstr>MySQL Architecture</vt:lpstr>
      <vt:lpstr>MySQL Architecture</vt:lpstr>
      <vt:lpstr>What is JDBC?</vt:lpstr>
      <vt:lpstr>JDBC drivers</vt:lpstr>
      <vt:lpstr>JDBC drivers – Type 4</vt:lpstr>
      <vt:lpstr>MySQL Connector/J driver</vt:lpstr>
      <vt:lpstr>MySQL Connector/J driver</vt:lpstr>
      <vt:lpstr>SQL statements with JDBC</vt:lpstr>
      <vt:lpstr>Establish a Connection</vt:lpstr>
      <vt:lpstr>Establish a Connection</vt:lpstr>
      <vt:lpstr>Establish a Connection</vt:lpstr>
      <vt:lpstr>Establish a Connection</vt:lpstr>
      <vt:lpstr>Establish a Connection – Example</vt:lpstr>
      <vt:lpstr>Creating Statements</vt:lpstr>
      <vt:lpstr>Execute the Statements</vt:lpstr>
      <vt:lpstr>Processing ResultSet Objects</vt:lpstr>
      <vt:lpstr>Processing ResultSet Objects</vt:lpstr>
      <vt:lpstr>Closing Connections</vt:lpstr>
      <vt:lpstr>Putting it all together</vt:lpstr>
      <vt:lpstr>Putting it all together</vt:lpstr>
      <vt:lpstr>Executing the Statement – Example</vt:lpstr>
      <vt:lpstr>Example for executeUpdate(…)</vt:lpstr>
      <vt:lpstr>PreparedStatements</vt:lpstr>
      <vt:lpstr>PreparedStatements</vt:lpstr>
      <vt:lpstr>PowerPoint Presentation</vt:lpstr>
      <vt:lpstr>User Input is DANGEROUS</vt:lpstr>
      <vt:lpstr>User Input is DANGEROUS</vt:lpstr>
      <vt:lpstr>PreparedStatements to avoid injection attacks</vt:lpstr>
      <vt:lpstr>PreparedStatements to Avoid Injection Attacks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H. Kazmi</dc:creator>
  <cp:lastModifiedBy>David Lillis</cp:lastModifiedBy>
  <cp:revision>2058</cp:revision>
  <cp:lastPrinted>2016-05-30T00:01:45Z</cp:lastPrinted>
  <dcterms:created xsi:type="dcterms:W3CDTF">2014-09-17T16:20:56Z</dcterms:created>
  <dcterms:modified xsi:type="dcterms:W3CDTF">2019-05-11T08:56:56Z</dcterms:modified>
</cp:coreProperties>
</file>