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1"/>
  </p:sldMasterIdLst>
  <p:notesMasterIdLst>
    <p:notesMasterId r:id="rId23"/>
  </p:notesMasterIdLst>
  <p:handoutMasterIdLst>
    <p:handoutMasterId r:id="rId24"/>
  </p:handoutMasterIdLst>
  <p:sldIdLst>
    <p:sldId id="425" r:id="rId2"/>
    <p:sldId id="290" r:id="rId3"/>
    <p:sldId id="376" r:id="rId4"/>
    <p:sldId id="378" r:id="rId5"/>
    <p:sldId id="377" r:id="rId6"/>
    <p:sldId id="379" r:id="rId7"/>
    <p:sldId id="380" r:id="rId8"/>
    <p:sldId id="381" r:id="rId9"/>
    <p:sldId id="390" r:id="rId10"/>
    <p:sldId id="383" r:id="rId11"/>
    <p:sldId id="384" r:id="rId12"/>
    <p:sldId id="386" r:id="rId13"/>
    <p:sldId id="388" r:id="rId14"/>
    <p:sldId id="387" r:id="rId15"/>
    <p:sldId id="389" r:id="rId16"/>
    <p:sldId id="385" r:id="rId17"/>
    <p:sldId id="391" r:id="rId18"/>
    <p:sldId id="395" r:id="rId19"/>
    <p:sldId id="426" r:id="rId20"/>
    <p:sldId id="396" r:id="rId21"/>
    <p:sldId id="427" r:id="rId22"/>
  </p:sldIdLst>
  <p:sldSz cx="9144000" cy="6858000" type="screen4x3"/>
  <p:notesSz cx="6797675" cy="9874250"/>
  <p:defaultTextStyle>
    <a:defPPr>
      <a:defRPr lang="en-I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804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491"/>
    <p:restoredTop sz="78450"/>
  </p:normalViewPr>
  <p:slideViewPr>
    <p:cSldViewPr>
      <p:cViewPr varScale="1">
        <p:scale>
          <a:sx n="52" d="100"/>
          <a:sy n="52" d="100"/>
        </p:scale>
        <p:origin x="4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3A16AB-8D75-4BF9-86A7-F288E6BD9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59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74B1DFA7-1B62-4419-8477-6A83114E8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8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5172B4-9F59-4918-BD03-774BCB0AA4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42950"/>
            <a:ext cx="4929187" cy="3698875"/>
          </a:xfrm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0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70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A86CD4-FECD-4D56-84AA-CF85C50D507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49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97DB52-DF20-40D3-A5E1-37ABE55BA0E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57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84B88-886D-42F8-8245-34D3BA52C7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81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77721-99E2-4BD0-BF93-5CDC6C977A7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592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85750A-9CC8-4DFB-9438-8EE88023B7F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66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BE363-AD09-4AC0-B024-AB16F225C49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28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3D742C-29BD-41CA-98F3-CB73865275B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55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45CFCBF7-1605-B249-995A-7F403A1FC986}" type="slidenum">
              <a:rPr lang="en-US" b="0"/>
              <a:pPr eaLnBrk="1" hangingPunct="1"/>
              <a:t>18</a:t>
            </a:fld>
            <a:endParaRPr lang="en-US" b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690269"/>
            <a:ext cx="4984962" cy="4443413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513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NB: These interfaces are slightly different to those given in the Goodrich &amp; </a:t>
            </a:r>
            <a:r>
              <a:rPr lang="en-US" dirty="0" err="1"/>
              <a:t>Tamassia</a:t>
            </a:r>
            <a:r>
              <a:rPr lang="en-US" dirty="0"/>
              <a:t> book.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B1DFA7-1B62-4419-8477-6A83114E87C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3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87AAD-DA00-4872-AF3F-A144EC03BE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42950"/>
            <a:ext cx="4929187" cy="3698875"/>
          </a:xfrm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0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8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607CAB-4B99-4A46-B0B2-F89BC1B8C19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42950"/>
            <a:ext cx="4929187" cy="3698875"/>
          </a:xfrm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0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48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2AE581-2CC2-402D-B8D8-3002D87F80E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42950"/>
            <a:ext cx="4929187" cy="3698875"/>
          </a:xfrm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0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63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DB28C-3BDA-466A-A5DB-A011387E43F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79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AF4B0-776B-49A9-9C89-DFDF076B83A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396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47A3BF-3FA3-4351-9EC1-0C5849A923C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50FD10-9798-4749-AD4F-0126FC3C50F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6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282E66-A108-4837-8ECF-42D1052B699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ga-I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February 20,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AEBBC-F65E-48F2-943A-3CBF7938D026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February 20,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44ECB-092B-4514-A4A8-96185B6EE1E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ga-I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February 20,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C1173-DE76-402F-B06B-1E0C3AF047C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February 20,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05A31-650E-4285-9FA5-F15E5AEAEFF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ga-I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February 20,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D65459-7F87-4D0E-BF7D-B085A17ABE2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February 20,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B0AF1-1A3B-4685-9FE7-E3072DE8C19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February 20,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1C83BB-4E46-434D-A154-4AC8B4010A0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February 20,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AE166-CC1C-4056-B08C-D407642A3CA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February 20,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3597A-651A-4C41-A53D-9B34D6D0BED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ga-I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February 20,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5F453-010B-4598-B585-C98DE04BE7F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ga-I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February 20,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EC5C5-66A8-4ED6-9C69-68AEBFDEB42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February 20,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40C97EF-D79D-4E0E-B26D-2D36F73BAD9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"/>
          <a:ea typeface="+mj-ea"/>
          <a:cs typeface="Gill San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Helvetica Neue"/>
          <a:ea typeface="+mn-ea"/>
          <a:cs typeface="Helvetica Neue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.lillis@ucd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4000">
                <a:latin typeface="Gill Sans" charset="0"/>
                <a:ea typeface="Gill Sans" charset="0"/>
                <a:cs typeface="Gill Sans" charset="0"/>
              </a:rPr>
              <a:t>Topic </a:t>
            </a:r>
            <a:r>
              <a:rPr lang="en-IE" sz="4000" dirty="0">
                <a:latin typeface="Gill Sans" charset="0"/>
                <a:ea typeface="Gill Sans" charset="0"/>
                <a:cs typeface="Gill Sans" charset="0"/>
              </a:rPr>
              <a:t>1:</a:t>
            </a:r>
            <a:br>
              <a:rPr lang="en-IE" sz="2400" dirty="0"/>
            </a:br>
            <a:r>
              <a:rPr lang="en-IE" dirty="0">
                <a:latin typeface="Gill Sans" charset="0"/>
                <a:ea typeface="Gill Sans" charset="0"/>
                <a:cs typeface="Gill Sans" charset="0"/>
              </a:rPr>
              <a:t>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001000" cy="1752600"/>
          </a:xfrm>
        </p:spPr>
        <p:txBody>
          <a:bodyPr>
            <a:normAutofit fontScale="85000" lnSpcReduction="10000"/>
          </a:bodyPr>
          <a:lstStyle/>
          <a:p>
            <a:r>
              <a:rPr lang="en-IE" sz="3200">
                <a:solidFill>
                  <a:schemeClr val="bg1">
                    <a:lumMod val="50000"/>
                  </a:schemeClr>
                </a:solidFill>
              </a:rPr>
              <a:t>COMP2014J</a:t>
            </a:r>
            <a:r>
              <a:rPr lang="en-IE" sz="3200" dirty="0">
                <a:solidFill>
                  <a:schemeClr val="bg1">
                    <a:lumMod val="50000"/>
                  </a:schemeClr>
                </a:solidFill>
              </a:rPr>
              <a:t>: Data Structures and Algorithms 2</a:t>
            </a:r>
          </a:p>
          <a:p>
            <a:r>
              <a:rPr lang="en-IE" dirty="0" err="1">
                <a:solidFill>
                  <a:schemeClr val="tx1"/>
                </a:solidFill>
              </a:rPr>
              <a:t>Dr.</a:t>
            </a:r>
            <a:r>
              <a:rPr lang="en-IE" dirty="0">
                <a:solidFill>
                  <a:schemeClr val="tx1"/>
                </a:solidFill>
              </a:rPr>
              <a:t> David Lillis (</a:t>
            </a:r>
            <a:r>
              <a:rPr lang="en-IE" dirty="0">
                <a:solidFill>
                  <a:schemeClr val="tx1"/>
                </a:solidFill>
                <a:hlinkClick r:id="rId2"/>
              </a:rPr>
              <a:t>david.lillis@ucd.ie</a:t>
            </a:r>
            <a:r>
              <a:rPr lang="en-IE" dirty="0">
                <a:solidFill>
                  <a:schemeClr val="tx1"/>
                </a:solidFill>
              </a:rPr>
              <a:t>)</a:t>
            </a:r>
          </a:p>
          <a:p>
            <a:r>
              <a:rPr lang="en-IE" dirty="0"/>
              <a:t>UCD School of Computer Science</a:t>
            </a:r>
          </a:p>
          <a:p>
            <a:r>
              <a:rPr lang="en-IE" dirty="0"/>
              <a:t>Beijing Dublin International College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8589" y="6453336"/>
            <a:ext cx="4201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Based on Chapter 7 of Goodrich and </a:t>
            </a:r>
            <a:r>
              <a:rPr lang="en-US" sz="1200" b="0" dirty="0" err="1"/>
              <a:t>Tamassia</a:t>
            </a:r>
            <a:r>
              <a:rPr lang="en-US" sz="1200" b="0" dirty="0"/>
              <a:t> (5</a:t>
            </a:r>
            <a:r>
              <a:rPr lang="en-US" sz="1200" b="0" baseline="30000" dirty="0"/>
              <a:t>th</a:t>
            </a:r>
            <a:r>
              <a:rPr lang="en-US" sz="1200" b="0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196189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Trees:  Terminology</a:t>
            </a:r>
            <a:endParaRPr lang="en-GB" dirty="0"/>
          </a:p>
        </p:txBody>
      </p:sp>
      <p:sp>
        <p:nvSpPr>
          <p:cNvPr id="12291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000" b="1" dirty="0"/>
              <a:t>Root </a:t>
            </a:r>
            <a:r>
              <a:rPr lang="en-IE" sz="2000" dirty="0"/>
              <a:t>of tree: A</a:t>
            </a:r>
            <a:endParaRPr lang="en-IE" sz="1800" dirty="0"/>
          </a:p>
          <a:p>
            <a:r>
              <a:rPr lang="en-IE" sz="2000" b="1" dirty="0"/>
              <a:t>Parent</a:t>
            </a:r>
            <a:r>
              <a:rPr lang="en-IE" sz="2000" dirty="0"/>
              <a:t> of H: F</a:t>
            </a:r>
            <a:endParaRPr lang="en-IE" sz="1800" b="1" dirty="0"/>
          </a:p>
          <a:p>
            <a:r>
              <a:rPr lang="en-IE" sz="2000" b="1" dirty="0"/>
              <a:t>Children</a:t>
            </a:r>
            <a:r>
              <a:rPr lang="en-IE" sz="2000" dirty="0"/>
              <a:t> of J: K and L</a:t>
            </a:r>
            <a:endParaRPr lang="en-IE" sz="1800" dirty="0"/>
          </a:p>
          <a:p>
            <a:r>
              <a:rPr lang="en-IE" sz="2000" b="1" dirty="0"/>
              <a:t>Sibling</a:t>
            </a:r>
            <a:r>
              <a:rPr lang="en-IE" sz="2000" dirty="0"/>
              <a:t> of F: G</a:t>
            </a:r>
          </a:p>
          <a:p>
            <a:pPr lvl="1"/>
            <a:endParaRPr lang="en-IE" sz="1800" dirty="0">
              <a:ea typeface="ＭＳ Ｐゴシック" charset="-128"/>
            </a:endParaRPr>
          </a:p>
          <a:p>
            <a:r>
              <a:rPr lang="en-IE" sz="2000" b="1" dirty="0"/>
              <a:t>Internal</a:t>
            </a:r>
            <a:r>
              <a:rPr lang="en-IE" sz="2000" dirty="0"/>
              <a:t> </a:t>
            </a:r>
            <a:r>
              <a:rPr lang="en-IE" sz="2000" b="1" dirty="0"/>
              <a:t>Nodes</a:t>
            </a:r>
            <a:r>
              <a:rPr lang="en-IE" sz="2000" dirty="0"/>
              <a:t>: A, B, I</a:t>
            </a:r>
          </a:p>
          <a:p>
            <a:pPr lvl="1"/>
            <a:r>
              <a:rPr lang="en-IE" sz="1800" dirty="0">
                <a:ea typeface="ＭＳ Ｐゴシック" charset="-128"/>
              </a:rPr>
              <a:t>Any node that has children</a:t>
            </a:r>
          </a:p>
          <a:p>
            <a:pPr lvl="1"/>
            <a:r>
              <a:rPr lang="en-IE" sz="1800" dirty="0">
                <a:ea typeface="ＭＳ Ｐゴシック" charset="-128"/>
              </a:rPr>
              <a:t>A,B,I are just examples: there are 7 total internal nodes in this tree.</a:t>
            </a:r>
          </a:p>
        </p:txBody>
      </p:sp>
      <p:sp>
        <p:nvSpPr>
          <p:cNvPr id="12292" name="Oval 9"/>
          <p:cNvSpPr>
            <a:spLocks noChangeArrowheads="1"/>
          </p:cNvSpPr>
          <p:nvPr/>
        </p:nvSpPr>
        <p:spPr bwMode="auto">
          <a:xfrm>
            <a:off x="7881938" y="3957638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2294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2295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2296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2297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2299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2300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2301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2302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2303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04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05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06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07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08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09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10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11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12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2313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2314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15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16" name="Oval 9"/>
          <p:cNvSpPr>
            <a:spLocks noChangeArrowheads="1"/>
          </p:cNvSpPr>
          <p:nvPr/>
        </p:nvSpPr>
        <p:spPr bwMode="auto">
          <a:xfrm>
            <a:off x="5453063" y="1457325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17" name="Oval 9"/>
          <p:cNvSpPr>
            <a:spLocks noChangeArrowheads="1"/>
          </p:cNvSpPr>
          <p:nvPr/>
        </p:nvSpPr>
        <p:spPr bwMode="auto">
          <a:xfrm>
            <a:off x="4643438" y="2314575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Trees:  Terminology</a:t>
            </a:r>
            <a:endParaRPr lang="en-GB" dirty="0"/>
          </a:p>
        </p:txBody>
      </p:sp>
      <p:sp>
        <p:nvSpPr>
          <p:cNvPr id="13315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000" b="1" dirty="0"/>
              <a:t>Root </a:t>
            </a:r>
            <a:r>
              <a:rPr lang="en-IE" sz="2000" dirty="0"/>
              <a:t>of tree: A</a:t>
            </a:r>
            <a:endParaRPr lang="en-IE" sz="1800" dirty="0"/>
          </a:p>
          <a:p>
            <a:r>
              <a:rPr lang="en-IE" sz="2000" b="1" dirty="0"/>
              <a:t>Parent</a:t>
            </a:r>
            <a:r>
              <a:rPr lang="en-IE" sz="2000" dirty="0"/>
              <a:t> of H: F</a:t>
            </a:r>
            <a:endParaRPr lang="en-IE" sz="1800" b="1" dirty="0"/>
          </a:p>
          <a:p>
            <a:r>
              <a:rPr lang="en-IE" sz="2000" b="1" dirty="0"/>
              <a:t>Children</a:t>
            </a:r>
            <a:r>
              <a:rPr lang="en-IE" sz="2000" dirty="0"/>
              <a:t> of J: K and L</a:t>
            </a:r>
            <a:endParaRPr lang="en-IE" sz="1800" dirty="0"/>
          </a:p>
          <a:p>
            <a:r>
              <a:rPr lang="en-IE" sz="2000" b="1" dirty="0"/>
              <a:t>Sibling</a:t>
            </a:r>
            <a:r>
              <a:rPr lang="en-IE" sz="2000" dirty="0"/>
              <a:t> of F: G</a:t>
            </a:r>
            <a:endParaRPr lang="en-IE" sz="1800" dirty="0"/>
          </a:p>
          <a:p>
            <a:r>
              <a:rPr lang="en-IE" sz="2000" b="1" dirty="0"/>
              <a:t>Internal</a:t>
            </a:r>
            <a:r>
              <a:rPr lang="en-IE" sz="2000" dirty="0"/>
              <a:t> </a:t>
            </a:r>
            <a:r>
              <a:rPr lang="en-IE" sz="2000" b="1" dirty="0"/>
              <a:t>Nodes</a:t>
            </a:r>
            <a:r>
              <a:rPr lang="en-IE" sz="2000" dirty="0"/>
              <a:t>: A, B, I</a:t>
            </a:r>
          </a:p>
          <a:p>
            <a:pPr lvl="1"/>
            <a:endParaRPr lang="en-IE" sz="1800" dirty="0">
              <a:ea typeface="ＭＳ Ｐゴシック" charset="-128"/>
            </a:endParaRPr>
          </a:p>
          <a:p>
            <a:r>
              <a:rPr lang="en-IE" sz="2000" b="1" dirty="0"/>
              <a:t>External</a:t>
            </a:r>
            <a:r>
              <a:rPr lang="en-IE" sz="2000" dirty="0"/>
              <a:t> </a:t>
            </a:r>
            <a:r>
              <a:rPr lang="en-IE" sz="2000" b="1" dirty="0"/>
              <a:t>Nodes</a:t>
            </a:r>
            <a:r>
              <a:rPr lang="en-IE" sz="2000" dirty="0"/>
              <a:t>: D, H, L</a:t>
            </a:r>
          </a:p>
          <a:p>
            <a:pPr lvl="1"/>
            <a:r>
              <a:rPr lang="en-IE" sz="1800" dirty="0">
                <a:ea typeface="ＭＳ Ｐゴシック" charset="-128"/>
              </a:rPr>
              <a:t>Any node that has no children</a:t>
            </a:r>
          </a:p>
          <a:p>
            <a:pPr lvl="1"/>
            <a:r>
              <a:rPr lang="en-IE" sz="1800" dirty="0">
                <a:ea typeface="ＭＳ Ｐゴシック" charset="-128"/>
              </a:rPr>
              <a:t>Also known as </a:t>
            </a:r>
            <a:r>
              <a:rPr lang="en-IE" sz="1800" i="1" dirty="0">
                <a:ea typeface="ＭＳ Ｐゴシック" charset="-128"/>
              </a:rPr>
              <a:t>leaf nodes</a:t>
            </a:r>
            <a:r>
              <a:rPr lang="en-IE" sz="1800" dirty="0">
                <a:ea typeface="ＭＳ Ｐゴシック" charset="-128"/>
              </a:rPr>
              <a:t>, or </a:t>
            </a:r>
            <a:r>
              <a:rPr lang="en-IE" sz="1800" i="1" dirty="0">
                <a:ea typeface="ＭＳ Ｐゴシック" charset="-128"/>
              </a:rPr>
              <a:t>leaves.</a:t>
            </a:r>
          </a:p>
          <a:p>
            <a:pPr lvl="1"/>
            <a:r>
              <a:rPr lang="en-IE" sz="1800" dirty="0">
                <a:ea typeface="ＭＳ Ｐゴシック" charset="-128"/>
              </a:rPr>
              <a:t>There are 5 total external nodes in this tree.</a:t>
            </a:r>
          </a:p>
        </p:txBody>
      </p:sp>
      <p:sp>
        <p:nvSpPr>
          <p:cNvPr id="13316" name="Oval 9"/>
          <p:cNvSpPr>
            <a:spLocks noChangeArrowheads="1"/>
          </p:cNvSpPr>
          <p:nvPr/>
        </p:nvSpPr>
        <p:spPr bwMode="auto">
          <a:xfrm>
            <a:off x="3786188" y="3071813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7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3318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3319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3320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3321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3322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3323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3324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3325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3326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3327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28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29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0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1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2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3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4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5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6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3337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3338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9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40" name="Oval 9"/>
          <p:cNvSpPr>
            <a:spLocks noChangeArrowheads="1"/>
          </p:cNvSpPr>
          <p:nvPr/>
        </p:nvSpPr>
        <p:spPr bwMode="auto">
          <a:xfrm>
            <a:off x="5715000" y="4143375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41" name="Oval 9"/>
          <p:cNvSpPr>
            <a:spLocks noChangeArrowheads="1"/>
          </p:cNvSpPr>
          <p:nvPr/>
        </p:nvSpPr>
        <p:spPr bwMode="auto">
          <a:xfrm>
            <a:off x="8143875" y="5643563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Trees:  Terminology</a:t>
            </a:r>
            <a:endParaRPr lang="en-GB" dirty="0"/>
          </a:p>
        </p:txBody>
      </p:sp>
      <p:sp>
        <p:nvSpPr>
          <p:cNvPr id="14339" name="Content Placeholder 15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5819775" cy="5256212"/>
          </a:xfrm>
        </p:spPr>
        <p:txBody>
          <a:bodyPr/>
          <a:lstStyle/>
          <a:p>
            <a:r>
              <a:rPr lang="en-IE" sz="2000" b="1" dirty="0"/>
              <a:t>Root </a:t>
            </a:r>
            <a:r>
              <a:rPr lang="en-IE" sz="2000" dirty="0"/>
              <a:t>of tree: A</a:t>
            </a:r>
            <a:endParaRPr lang="en-IE" sz="1800" dirty="0"/>
          </a:p>
          <a:p>
            <a:r>
              <a:rPr lang="en-IE" sz="2000" b="1" dirty="0"/>
              <a:t>Parent</a:t>
            </a:r>
            <a:r>
              <a:rPr lang="en-IE" sz="2000" dirty="0"/>
              <a:t> of H: F</a:t>
            </a:r>
            <a:endParaRPr lang="en-IE" sz="1800" b="1" dirty="0"/>
          </a:p>
          <a:p>
            <a:r>
              <a:rPr lang="en-IE" sz="2000" b="1" dirty="0"/>
              <a:t>Children</a:t>
            </a:r>
            <a:r>
              <a:rPr lang="en-IE" sz="2000" dirty="0"/>
              <a:t> of J: K and L</a:t>
            </a:r>
            <a:endParaRPr lang="en-IE" sz="1800" dirty="0"/>
          </a:p>
          <a:p>
            <a:r>
              <a:rPr lang="en-IE" sz="2000" b="1" dirty="0"/>
              <a:t>Sibling</a:t>
            </a:r>
            <a:r>
              <a:rPr lang="en-IE" sz="2000" dirty="0"/>
              <a:t> of F: G</a:t>
            </a:r>
            <a:endParaRPr lang="en-IE" sz="1800" dirty="0"/>
          </a:p>
          <a:p>
            <a:r>
              <a:rPr lang="en-IE" sz="2000" b="1" dirty="0"/>
              <a:t>Internal</a:t>
            </a:r>
            <a:r>
              <a:rPr lang="en-IE" sz="2000" dirty="0"/>
              <a:t> </a:t>
            </a:r>
            <a:r>
              <a:rPr lang="en-IE" sz="2000" b="1" dirty="0"/>
              <a:t>Nodes</a:t>
            </a:r>
            <a:r>
              <a:rPr lang="en-IE" sz="2000" dirty="0"/>
              <a:t>: A, B, I</a:t>
            </a:r>
            <a:endParaRPr lang="en-IE" sz="1800" dirty="0"/>
          </a:p>
          <a:p>
            <a:r>
              <a:rPr lang="en-IE" sz="2000" b="1" dirty="0"/>
              <a:t>External</a:t>
            </a:r>
            <a:r>
              <a:rPr lang="en-IE" sz="2000" dirty="0"/>
              <a:t> </a:t>
            </a:r>
            <a:r>
              <a:rPr lang="en-IE" sz="2000" b="1" dirty="0"/>
              <a:t>Nodes</a:t>
            </a:r>
            <a:r>
              <a:rPr lang="en-IE" sz="2000" dirty="0"/>
              <a:t>: D, H, L</a:t>
            </a:r>
          </a:p>
          <a:p>
            <a:pPr lvl="1"/>
            <a:endParaRPr lang="en-IE" sz="1600" i="1" dirty="0">
              <a:ea typeface="ＭＳ Ｐゴシック" charset="-128"/>
            </a:endParaRPr>
          </a:p>
          <a:p>
            <a:r>
              <a:rPr lang="en-IE" sz="2000" b="1" dirty="0"/>
              <a:t>Ancestor </a:t>
            </a:r>
            <a:r>
              <a:rPr lang="en-IE" sz="2000" dirty="0"/>
              <a:t>of I: A, C, G, and I</a:t>
            </a:r>
          </a:p>
          <a:p>
            <a:pPr lvl="1"/>
            <a:r>
              <a:rPr lang="en-IE" sz="1800" dirty="0">
                <a:ea typeface="ＭＳ Ｐゴシック" charset="-128"/>
              </a:rPr>
              <a:t>A node </a:t>
            </a:r>
            <a:r>
              <a:rPr lang="en-IE" sz="1800" i="1" dirty="0">
                <a:ea typeface="ＭＳ Ｐゴシック" charset="-128"/>
              </a:rPr>
              <a:t>u</a:t>
            </a:r>
            <a:r>
              <a:rPr lang="en-IE" sz="1800" dirty="0">
                <a:ea typeface="ＭＳ Ｐゴシック" charset="-128"/>
              </a:rPr>
              <a:t> is an ancestor of </a:t>
            </a:r>
            <a:r>
              <a:rPr lang="en-IE" sz="1800" i="1" dirty="0">
                <a:ea typeface="ＭＳ Ｐゴシック" charset="-128"/>
              </a:rPr>
              <a:t>v</a:t>
            </a:r>
            <a:r>
              <a:rPr lang="en-IE" sz="1800" dirty="0">
                <a:ea typeface="ＭＳ Ｐゴシック" charset="-128"/>
              </a:rPr>
              <a:t> iff </a:t>
            </a:r>
            <a:r>
              <a:rPr lang="en-IE" sz="1800" i="1" dirty="0">
                <a:ea typeface="ＭＳ Ｐゴシック" charset="-128"/>
              </a:rPr>
              <a:t>u = v </a:t>
            </a:r>
            <a:r>
              <a:rPr lang="en-IE" sz="1800" dirty="0">
                <a:ea typeface="ＭＳ Ｐゴシック" charset="-128"/>
              </a:rPr>
              <a:t>or </a:t>
            </a:r>
            <a:r>
              <a:rPr lang="en-IE" sz="1800" i="1" dirty="0">
                <a:ea typeface="ＭＳ Ｐゴシック" charset="-128"/>
              </a:rPr>
              <a:t>u</a:t>
            </a:r>
            <a:r>
              <a:rPr lang="en-IE" sz="1800" dirty="0">
                <a:ea typeface="ＭＳ Ｐゴシック" charset="-128"/>
              </a:rPr>
              <a:t> </a:t>
            </a:r>
            <a:br>
              <a:rPr lang="en-IE" sz="1800" dirty="0">
                <a:ea typeface="ＭＳ Ｐゴシック" charset="-128"/>
              </a:rPr>
            </a:br>
            <a:r>
              <a:rPr lang="en-IE" sz="1800" dirty="0">
                <a:ea typeface="ＭＳ Ｐゴシック" charset="-128"/>
              </a:rPr>
              <a:t>is an ancestor of the parent of </a:t>
            </a:r>
            <a:r>
              <a:rPr lang="en-IE" sz="1800" i="1" dirty="0">
                <a:ea typeface="ＭＳ Ｐゴシック" charset="-128"/>
              </a:rPr>
              <a:t>v</a:t>
            </a:r>
          </a:p>
          <a:p>
            <a:pPr lvl="1"/>
            <a:r>
              <a:rPr lang="en-IE" sz="1800" b="1" dirty="0">
                <a:ea typeface="ＭＳ Ｐゴシック" charset="-128"/>
              </a:rPr>
              <a:t>NB: </a:t>
            </a:r>
            <a:r>
              <a:rPr lang="en-IE" sz="1800" dirty="0">
                <a:ea typeface="ＭＳ Ｐゴシック" charset="-128"/>
              </a:rPr>
              <a:t>This definition means that each node is an ancestor of itself: different to the meaning of “ancestor” in a human family tree.</a:t>
            </a:r>
            <a:endParaRPr lang="en-IE" sz="1800" b="1" dirty="0">
              <a:ea typeface="ＭＳ Ｐゴシック" charset="-128"/>
            </a:endParaRPr>
          </a:p>
        </p:txBody>
      </p:sp>
      <p:sp>
        <p:nvSpPr>
          <p:cNvPr id="14340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4341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4342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4343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4344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4345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4346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4347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4348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4349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4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5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6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7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9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4360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4361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62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63" name="Oval 9"/>
          <p:cNvSpPr>
            <a:spLocks noChangeArrowheads="1"/>
          </p:cNvSpPr>
          <p:nvPr/>
        </p:nvSpPr>
        <p:spPr bwMode="auto">
          <a:xfrm>
            <a:off x="5453063" y="1457325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4" name="Oval 9"/>
          <p:cNvSpPr>
            <a:spLocks noChangeArrowheads="1"/>
          </p:cNvSpPr>
          <p:nvPr/>
        </p:nvSpPr>
        <p:spPr bwMode="auto">
          <a:xfrm>
            <a:off x="6286500" y="2286000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5" name="Oval 9"/>
          <p:cNvSpPr>
            <a:spLocks noChangeArrowheads="1"/>
          </p:cNvSpPr>
          <p:nvPr/>
        </p:nvSpPr>
        <p:spPr bwMode="auto">
          <a:xfrm>
            <a:off x="7143750" y="3143250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6" name="Oval 9"/>
          <p:cNvSpPr>
            <a:spLocks noChangeArrowheads="1"/>
          </p:cNvSpPr>
          <p:nvPr/>
        </p:nvSpPr>
        <p:spPr bwMode="auto">
          <a:xfrm>
            <a:off x="7881938" y="3957638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Trees:  Terminology</a:t>
            </a:r>
            <a:endParaRPr lang="en-GB" dirty="0"/>
          </a:p>
        </p:txBody>
      </p:sp>
      <p:sp>
        <p:nvSpPr>
          <p:cNvPr id="15363" name="Content Placeholder 15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5819775" cy="5256212"/>
          </a:xfrm>
        </p:spPr>
        <p:txBody>
          <a:bodyPr/>
          <a:lstStyle/>
          <a:p>
            <a:r>
              <a:rPr lang="en-IE" sz="2000" b="1" dirty="0"/>
              <a:t>Root </a:t>
            </a:r>
            <a:r>
              <a:rPr lang="en-IE" sz="2000" dirty="0"/>
              <a:t>of tree: A</a:t>
            </a:r>
            <a:endParaRPr lang="en-IE" sz="1800" dirty="0"/>
          </a:p>
          <a:p>
            <a:r>
              <a:rPr lang="en-IE" sz="2000" b="1" dirty="0"/>
              <a:t>Parent</a:t>
            </a:r>
            <a:r>
              <a:rPr lang="en-IE" sz="2000" dirty="0"/>
              <a:t> of H: F</a:t>
            </a:r>
            <a:endParaRPr lang="en-IE" sz="1800" b="1" dirty="0"/>
          </a:p>
          <a:p>
            <a:r>
              <a:rPr lang="en-IE" sz="2000" b="1" dirty="0"/>
              <a:t>Children</a:t>
            </a:r>
            <a:r>
              <a:rPr lang="en-IE" sz="2000" dirty="0"/>
              <a:t> of J: K and L</a:t>
            </a:r>
            <a:endParaRPr lang="en-IE" sz="1800" dirty="0"/>
          </a:p>
          <a:p>
            <a:r>
              <a:rPr lang="en-IE" sz="2000" b="1" dirty="0"/>
              <a:t>Sibling</a:t>
            </a:r>
            <a:r>
              <a:rPr lang="en-IE" sz="2000" dirty="0"/>
              <a:t> of F: G</a:t>
            </a:r>
            <a:endParaRPr lang="en-IE" sz="1800" dirty="0"/>
          </a:p>
          <a:p>
            <a:r>
              <a:rPr lang="en-IE" sz="2000" b="1" dirty="0"/>
              <a:t>Internal</a:t>
            </a:r>
            <a:r>
              <a:rPr lang="en-IE" sz="2000" dirty="0"/>
              <a:t> Nodes: A, B, I</a:t>
            </a:r>
            <a:endParaRPr lang="en-IE" sz="1800" dirty="0"/>
          </a:p>
          <a:p>
            <a:r>
              <a:rPr lang="en-IE" sz="2000" b="1" dirty="0"/>
              <a:t>External</a:t>
            </a:r>
            <a:r>
              <a:rPr lang="en-IE" sz="2000" dirty="0"/>
              <a:t> Nodes: D, H, L</a:t>
            </a:r>
            <a:endParaRPr lang="en-IE" sz="1600" i="1" dirty="0"/>
          </a:p>
          <a:p>
            <a:r>
              <a:rPr lang="en-IE" sz="2000" b="1" dirty="0"/>
              <a:t>Ancestor </a:t>
            </a:r>
            <a:r>
              <a:rPr lang="en-IE" sz="2000" dirty="0"/>
              <a:t>of I: A, C, G, or I</a:t>
            </a:r>
          </a:p>
          <a:p>
            <a:pPr lvl="1"/>
            <a:endParaRPr lang="en-IE" sz="1800" i="1" dirty="0">
              <a:ea typeface="ＭＳ Ｐゴシック" charset="-128"/>
            </a:endParaRPr>
          </a:p>
          <a:p>
            <a:r>
              <a:rPr lang="en-IE" sz="2000" b="1" dirty="0"/>
              <a:t>Descendent</a:t>
            </a:r>
            <a:r>
              <a:rPr lang="en-IE" sz="2000" dirty="0"/>
              <a:t> of I: I, J, K, or L</a:t>
            </a:r>
          </a:p>
          <a:p>
            <a:pPr lvl="1"/>
            <a:r>
              <a:rPr lang="en-IE" sz="1800" dirty="0">
                <a:ea typeface="ＭＳ Ｐゴシック" charset="-128"/>
              </a:rPr>
              <a:t>A node </a:t>
            </a:r>
            <a:r>
              <a:rPr lang="en-IE" sz="1800" i="1" dirty="0">
                <a:ea typeface="ＭＳ Ｐゴシック" charset="-128"/>
              </a:rPr>
              <a:t>v</a:t>
            </a:r>
            <a:r>
              <a:rPr lang="en-IE" sz="1800" dirty="0">
                <a:ea typeface="ＭＳ Ｐゴシック" charset="-128"/>
              </a:rPr>
              <a:t> is a descendent of </a:t>
            </a:r>
            <a:r>
              <a:rPr lang="en-IE" sz="1800" i="1" dirty="0">
                <a:ea typeface="ＭＳ Ｐゴシック" charset="-128"/>
              </a:rPr>
              <a:t>u</a:t>
            </a:r>
            <a:r>
              <a:rPr lang="en-IE" sz="1800" dirty="0">
                <a:ea typeface="ＭＳ Ｐゴシック" charset="-128"/>
              </a:rPr>
              <a:t> </a:t>
            </a:r>
            <a:r>
              <a:rPr lang="en-IE" sz="1800" dirty="0" err="1">
                <a:ea typeface="ＭＳ Ｐゴシック" charset="-128"/>
              </a:rPr>
              <a:t>iff</a:t>
            </a:r>
            <a:r>
              <a:rPr lang="en-IE" sz="1800" dirty="0">
                <a:ea typeface="ＭＳ Ｐゴシック" charset="-128"/>
              </a:rPr>
              <a:t> </a:t>
            </a:r>
            <a:r>
              <a:rPr lang="en-IE" sz="1800" i="1" dirty="0">
                <a:ea typeface="ＭＳ Ｐゴシック" charset="-128"/>
              </a:rPr>
              <a:t>u</a:t>
            </a:r>
            <a:r>
              <a:rPr lang="en-IE" sz="1800" dirty="0">
                <a:ea typeface="ＭＳ Ｐゴシック" charset="-128"/>
              </a:rPr>
              <a:t> is an </a:t>
            </a:r>
            <a:br>
              <a:rPr lang="en-IE" sz="1800" dirty="0">
                <a:ea typeface="ＭＳ Ｐゴシック" charset="-128"/>
              </a:rPr>
            </a:br>
            <a:r>
              <a:rPr lang="en-IE" sz="1800" dirty="0">
                <a:ea typeface="ＭＳ Ｐゴシック" charset="-128"/>
              </a:rPr>
              <a:t>ancestor of </a:t>
            </a:r>
            <a:r>
              <a:rPr lang="en-IE" sz="1800" i="1" dirty="0">
                <a:ea typeface="ＭＳ Ｐゴシック" charset="-128"/>
              </a:rPr>
              <a:t>v</a:t>
            </a:r>
          </a:p>
          <a:p>
            <a:pPr lvl="1"/>
            <a:r>
              <a:rPr lang="en-IE" sz="1800" b="1" dirty="0">
                <a:ea typeface="ＭＳ Ｐゴシック" charset="-128"/>
              </a:rPr>
              <a:t>NB:</a:t>
            </a:r>
            <a:r>
              <a:rPr lang="en-IE" sz="1800" dirty="0">
                <a:ea typeface="ＭＳ Ｐゴシック" charset="-128"/>
              </a:rPr>
              <a:t> In the same way as before, this means that every node is a descendent of itself.</a:t>
            </a:r>
            <a:endParaRPr lang="en-IE" sz="1800" b="1" dirty="0">
              <a:ea typeface="ＭＳ Ｐゴシック" charset="-128"/>
            </a:endParaRPr>
          </a:p>
        </p:txBody>
      </p:sp>
      <p:sp>
        <p:nvSpPr>
          <p:cNvPr id="15364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5365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5366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5367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5368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5369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5370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5371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5373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76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79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80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81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82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83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5384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5385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86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87" name="Oval 9"/>
          <p:cNvSpPr>
            <a:spLocks noChangeArrowheads="1"/>
          </p:cNvSpPr>
          <p:nvPr/>
        </p:nvSpPr>
        <p:spPr bwMode="auto">
          <a:xfrm>
            <a:off x="8096250" y="5643563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88" name="Oval 9"/>
          <p:cNvSpPr>
            <a:spLocks noChangeArrowheads="1"/>
          </p:cNvSpPr>
          <p:nvPr/>
        </p:nvSpPr>
        <p:spPr bwMode="auto">
          <a:xfrm>
            <a:off x="6667500" y="5643563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89" name="Oval 9"/>
          <p:cNvSpPr>
            <a:spLocks noChangeArrowheads="1"/>
          </p:cNvSpPr>
          <p:nvPr/>
        </p:nvSpPr>
        <p:spPr bwMode="auto">
          <a:xfrm>
            <a:off x="7524750" y="4886325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90" name="Oval 9"/>
          <p:cNvSpPr>
            <a:spLocks noChangeArrowheads="1"/>
          </p:cNvSpPr>
          <p:nvPr/>
        </p:nvSpPr>
        <p:spPr bwMode="auto">
          <a:xfrm>
            <a:off x="7881938" y="3957638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Trees:  Terminology</a:t>
            </a:r>
            <a:endParaRPr lang="en-GB" dirty="0"/>
          </a:p>
        </p:txBody>
      </p:sp>
      <p:sp>
        <p:nvSpPr>
          <p:cNvPr id="16387" name="Content Placeholder 15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5819775" cy="5256212"/>
          </a:xfrm>
        </p:spPr>
        <p:txBody>
          <a:bodyPr/>
          <a:lstStyle/>
          <a:p>
            <a:r>
              <a:rPr lang="en-IE" sz="2000" b="1" dirty="0"/>
              <a:t>Root </a:t>
            </a:r>
            <a:r>
              <a:rPr lang="en-IE" sz="2000" dirty="0"/>
              <a:t>of tree: A</a:t>
            </a:r>
            <a:endParaRPr lang="en-IE" sz="1800" dirty="0"/>
          </a:p>
          <a:p>
            <a:r>
              <a:rPr lang="en-IE" sz="2000" b="1" dirty="0"/>
              <a:t>Parent</a:t>
            </a:r>
            <a:r>
              <a:rPr lang="en-IE" sz="2000" dirty="0"/>
              <a:t> of H: F</a:t>
            </a:r>
            <a:endParaRPr lang="en-IE" sz="1800" b="1" dirty="0"/>
          </a:p>
          <a:p>
            <a:r>
              <a:rPr lang="en-IE" sz="2000" b="1" dirty="0"/>
              <a:t>Children</a:t>
            </a:r>
            <a:r>
              <a:rPr lang="en-IE" sz="2000" dirty="0"/>
              <a:t> of J: K and L</a:t>
            </a:r>
            <a:endParaRPr lang="en-IE" sz="1800" dirty="0"/>
          </a:p>
          <a:p>
            <a:r>
              <a:rPr lang="en-IE" sz="2000" b="1" dirty="0"/>
              <a:t>Sibling</a:t>
            </a:r>
            <a:r>
              <a:rPr lang="en-IE" sz="2000" dirty="0"/>
              <a:t> of F: G</a:t>
            </a:r>
            <a:endParaRPr lang="en-IE" sz="1800" dirty="0"/>
          </a:p>
          <a:p>
            <a:r>
              <a:rPr lang="en-IE" sz="2000" b="1" dirty="0"/>
              <a:t>Internal</a:t>
            </a:r>
            <a:r>
              <a:rPr lang="en-IE" sz="2000" dirty="0"/>
              <a:t> Nodes: A, B, I</a:t>
            </a:r>
            <a:endParaRPr lang="en-IE" sz="1800" dirty="0"/>
          </a:p>
          <a:p>
            <a:r>
              <a:rPr lang="en-IE" sz="2000" b="1" dirty="0"/>
              <a:t>External</a:t>
            </a:r>
            <a:r>
              <a:rPr lang="en-IE" sz="2000" dirty="0"/>
              <a:t> Nodes: D, H, L</a:t>
            </a:r>
            <a:endParaRPr lang="en-IE" sz="1600" i="1" dirty="0"/>
          </a:p>
          <a:p>
            <a:r>
              <a:rPr lang="en-IE" sz="2000" b="1" dirty="0"/>
              <a:t>Ancestor </a:t>
            </a:r>
            <a:r>
              <a:rPr lang="en-IE" sz="2000" dirty="0"/>
              <a:t>of I: A, C, G, or I</a:t>
            </a:r>
          </a:p>
          <a:p>
            <a:r>
              <a:rPr lang="en-IE" sz="2000" b="1" dirty="0"/>
              <a:t>Descendent</a:t>
            </a:r>
            <a:r>
              <a:rPr lang="en-IE" sz="2000" dirty="0"/>
              <a:t> of I: I, J, K, or L</a:t>
            </a:r>
          </a:p>
          <a:p>
            <a:pPr lvl="1"/>
            <a:endParaRPr lang="en-IE" sz="1800" i="1" dirty="0">
              <a:ea typeface="ＭＳ Ｐゴシック" charset="-128"/>
            </a:endParaRPr>
          </a:p>
          <a:p>
            <a:r>
              <a:rPr lang="en-IE" sz="2000" b="1" dirty="0"/>
              <a:t>Edge</a:t>
            </a:r>
            <a:r>
              <a:rPr lang="en-IE" sz="2000" dirty="0"/>
              <a:t>: pair (</a:t>
            </a:r>
            <a:r>
              <a:rPr lang="en-IE" sz="2000" i="1" dirty="0"/>
              <a:t>u,v</a:t>
            </a:r>
            <a:r>
              <a:rPr lang="en-IE" sz="2000" dirty="0"/>
              <a:t>) such that </a:t>
            </a:r>
            <a:r>
              <a:rPr lang="en-IE" sz="2000" i="1" dirty="0"/>
              <a:t>u</a:t>
            </a:r>
            <a:r>
              <a:rPr lang="en-IE" sz="2000" dirty="0"/>
              <a:t> is the parent of </a:t>
            </a:r>
            <a:r>
              <a:rPr lang="en-IE" sz="2000" i="1" dirty="0"/>
              <a:t>v</a:t>
            </a:r>
            <a:endParaRPr lang="en-IE" sz="1600" i="1" dirty="0"/>
          </a:p>
          <a:p>
            <a:pPr lvl="1"/>
            <a:r>
              <a:rPr lang="en-IE" sz="1800" dirty="0">
                <a:ea typeface="ＭＳ Ｐゴシック" charset="-128"/>
              </a:rPr>
              <a:t>E.g. (A, B), (G, I) </a:t>
            </a:r>
          </a:p>
          <a:p>
            <a:pPr lvl="1"/>
            <a:r>
              <a:rPr lang="en-IE" sz="1800" dirty="0">
                <a:ea typeface="ＭＳ Ｐゴシック" charset="-128"/>
              </a:rPr>
              <a:t>(A, G) is not an edge</a:t>
            </a:r>
          </a:p>
          <a:p>
            <a:pPr lvl="1"/>
            <a:r>
              <a:rPr lang="en-IE" sz="1800" dirty="0">
                <a:ea typeface="ＭＳ Ｐゴシック" charset="-128"/>
              </a:rPr>
              <a:t>(C, F) is an edge, but (F, C) is not: parent must come first.</a:t>
            </a:r>
          </a:p>
          <a:p>
            <a:pPr lvl="1"/>
            <a:endParaRPr lang="en-IE" sz="1600" i="1" dirty="0">
              <a:ea typeface="ＭＳ Ｐゴシック" charset="-128"/>
            </a:endParaRPr>
          </a:p>
        </p:txBody>
      </p:sp>
      <p:sp>
        <p:nvSpPr>
          <p:cNvPr id="16388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6389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6390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6391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6392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6393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6394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6395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6396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6397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399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1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2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3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4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5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6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7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6408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6409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10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12" name="Oval 9"/>
          <p:cNvSpPr>
            <a:spLocks noChangeArrowheads="1"/>
          </p:cNvSpPr>
          <p:nvPr/>
        </p:nvSpPr>
        <p:spPr bwMode="auto">
          <a:xfrm>
            <a:off x="6286500" y="2286000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13" name="Oval 9"/>
          <p:cNvSpPr>
            <a:spLocks noChangeArrowheads="1"/>
          </p:cNvSpPr>
          <p:nvPr/>
        </p:nvSpPr>
        <p:spPr bwMode="auto">
          <a:xfrm>
            <a:off x="6069806" y="3128963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Trees:  Terminology</a:t>
            </a:r>
            <a:endParaRPr lang="en-GB" dirty="0"/>
          </a:p>
        </p:txBody>
      </p:sp>
      <p:sp>
        <p:nvSpPr>
          <p:cNvPr id="17411" name="Content Placeholder 15"/>
          <p:cNvSpPr>
            <a:spLocks noGrp="1"/>
          </p:cNvSpPr>
          <p:nvPr>
            <p:ph sz="half" idx="1"/>
          </p:nvPr>
        </p:nvSpPr>
        <p:spPr>
          <a:xfrm>
            <a:off x="323850" y="1285875"/>
            <a:ext cx="7605713" cy="5256213"/>
          </a:xfrm>
        </p:spPr>
        <p:txBody>
          <a:bodyPr>
            <a:normAutofit lnSpcReduction="10000"/>
          </a:bodyPr>
          <a:lstStyle/>
          <a:p>
            <a:r>
              <a:rPr lang="en-IE" sz="2000" b="1" dirty="0"/>
              <a:t>Root </a:t>
            </a:r>
            <a:r>
              <a:rPr lang="en-IE" sz="2000" dirty="0"/>
              <a:t>of tree: A</a:t>
            </a:r>
            <a:endParaRPr lang="en-IE" sz="1800" dirty="0"/>
          </a:p>
          <a:p>
            <a:r>
              <a:rPr lang="en-IE" sz="2000" b="1" dirty="0"/>
              <a:t>Parent</a:t>
            </a:r>
            <a:r>
              <a:rPr lang="en-IE" sz="2000" dirty="0"/>
              <a:t> of H: F</a:t>
            </a:r>
            <a:endParaRPr lang="en-IE" sz="1800" b="1" dirty="0"/>
          </a:p>
          <a:p>
            <a:r>
              <a:rPr lang="en-IE" sz="2000" b="1" dirty="0"/>
              <a:t>Children</a:t>
            </a:r>
            <a:r>
              <a:rPr lang="en-IE" sz="2000" dirty="0"/>
              <a:t> of J: K and L</a:t>
            </a:r>
            <a:endParaRPr lang="en-IE" sz="1800" dirty="0"/>
          </a:p>
          <a:p>
            <a:r>
              <a:rPr lang="en-IE" sz="2000" b="1" dirty="0"/>
              <a:t>Sibling</a:t>
            </a:r>
            <a:r>
              <a:rPr lang="en-IE" sz="2000" dirty="0"/>
              <a:t> of F: G</a:t>
            </a:r>
            <a:endParaRPr lang="en-IE" sz="1800" dirty="0"/>
          </a:p>
          <a:p>
            <a:r>
              <a:rPr lang="en-IE" sz="2000" b="1" dirty="0"/>
              <a:t>Internal</a:t>
            </a:r>
            <a:r>
              <a:rPr lang="en-IE" sz="2000" dirty="0"/>
              <a:t> Nodes: A, B, I</a:t>
            </a:r>
            <a:endParaRPr lang="en-IE" sz="1800" dirty="0"/>
          </a:p>
          <a:p>
            <a:r>
              <a:rPr lang="en-IE" sz="2000" b="1" dirty="0"/>
              <a:t>External</a:t>
            </a:r>
            <a:r>
              <a:rPr lang="en-IE" sz="2000" dirty="0"/>
              <a:t> Nodes: D, H, L</a:t>
            </a:r>
            <a:endParaRPr lang="en-IE" sz="1600" i="1" dirty="0"/>
          </a:p>
          <a:p>
            <a:r>
              <a:rPr lang="en-IE" sz="2000" b="1" dirty="0"/>
              <a:t>Ancestor </a:t>
            </a:r>
            <a:r>
              <a:rPr lang="en-IE" sz="2000" dirty="0"/>
              <a:t>of I: A, C, G, or I</a:t>
            </a:r>
          </a:p>
          <a:p>
            <a:r>
              <a:rPr lang="en-IE" sz="2000" b="1" dirty="0"/>
              <a:t>Descendent</a:t>
            </a:r>
            <a:r>
              <a:rPr lang="en-IE" sz="2000" dirty="0"/>
              <a:t> of I: I, J, K, or L</a:t>
            </a:r>
          </a:p>
          <a:p>
            <a:r>
              <a:rPr lang="en-IE" sz="2000" b="1" dirty="0"/>
              <a:t>Edge</a:t>
            </a:r>
            <a:r>
              <a:rPr lang="en-IE" sz="2000" dirty="0"/>
              <a:t>: pair (u,v) s.t. u is the parent of v</a:t>
            </a:r>
          </a:p>
          <a:p>
            <a:pPr lvl="1"/>
            <a:endParaRPr lang="en-IE" sz="1800" dirty="0">
              <a:ea typeface="ＭＳ Ｐゴシック" charset="-128"/>
            </a:endParaRPr>
          </a:p>
          <a:p>
            <a:r>
              <a:rPr lang="en-IE" sz="2000" b="1" dirty="0"/>
              <a:t>Path</a:t>
            </a:r>
            <a:r>
              <a:rPr lang="en-IE" sz="2000" dirty="0"/>
              <a:t>: sequence ( </a:t>
            </a:r>
            <a:r>
              <a:rPr lang="en-IE" sz="2000" i="1" dirty="0"/>
              <a:t>n</a:t>
            </a:r>
            <a:r>
              <a:rPr lang="en-IE" sz="1400" i="1" baseline="-25000" dirty="0"/>
              <a:t>1</a:t>
            </a:r>
            <a:r>
              <a:rPr lang="en-IE" sz="2000" dirty="0"/>
              <a:t>, ..., </a:t>
            </a:r>
            <a:r>
              <a:rPr lang="en-IE" sz="2000" i="1" dirty="0"/>
              <a:t>n</a:t>
            </a:r>
            <a:r>
              <a:rPr lang="en-IE" sz="1400" i="1" baseline="-25000" dirty="0"/>
              <a:t>i </a:t>
            </a:r>
            <a:r>
              <a:rPr lang="en-IE" sz="2000" dirty="0"/>
              <a:t>) such that</a:t>
            </a:r>
            <a:br>
              <a:rPr lang="en-IE" sz="2000" dirty="0"/>
            </a:br>
            <a:r>
              <a:rPr lang="en-IE" sz="2000" dirty="0"/>
              <a:t>consecutive nodes are edges</a:t>
            </a:r>
            <a:endParaRPr lang="en-IE" sz="1600" dirty="0"/>
          </a:p>
          <a:p>
            <a:pPr lvl="1"/>
            <a:r>
              <a:rPr lang="en-IE" sz="1800" dirty="0">
                <a:ea typeface="ＭＳ Ｐゴシック" charset="-128"/>
              </a:rPr>
              <a:t>E.g. (A, C, G, I) </a:t>
            </a:r>
          </a:p>
          <a:p>
            <a:pPr lvl="1"/>
            <a:r>
              <a:rPr lang="en-IE" sz="1800" dirty="0">
                <a:ea typeface="ＭＳ Ｐゴシック" charset="-128"/>
              </a:rPr>
              <a:t>(A, B, G) is not a path</a:t>
            </a:r>
          </a:p>
          <a:p>
            <a:pPr lvl="1"/>
            <a:r>
              <a:rPr lang="en-IE" sz="1800" dirty="0">
                <a:ea typeface="ＭＳ Ｐゴシック" charset="-128"/>
              </a:rPr>
              <a:t>(E, B, A) is not a path: paths must flow from parents </a:t>
            </a:r>
            <a:br>
              <a:rPr lang="en-IE" sz="1800" dirty="0">
                <a:ea typeface="ＭＳ Ｐゴシック" charset="-128"/>
              </a:rPr>
            </a:br>
            <a:r>
              <a:rPr lang="en-IE" sz="1800" dirty="0">
                <a:ea typeface="ＭＳ Ｐゴシック" charset="-128"/>
              </a:rPr>
              <a:t>to children.</a:t>
            </a:r>
          </a:p>
          <a:p>
            <a:pPr lvl="1"/>
            <a:endParaRPr lang="en-IE" sz="1600" i="1" dirty="0">
              <a:ea typeface="ＭＳ Ｐゴシック" charset="-128"/>
            </a:endParaRPr>
          </a:p>
        </p:txBody>
      </p:sp>
      <p:sp>
        <p:nvSpPr>
          <p:cNvPr id="17412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7413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7414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7415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7416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7417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7418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7419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7420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7421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7422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23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24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25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26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27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28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29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30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31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7432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7433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34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35" name="Oval 9"/>
          <p:cNvSpPr>
            <a:spLocks noChangeArrowheads="1"/>
          </p:cNvSpPr>
          <p:nvPr/>
        </p:nvSpPr>
        <p:spPr bwMode="auto">
          <a:xfrm>
            <a:off x="5453063" y="1457325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6" name="Oval 9"/>
          <p:cNvSpPr>
            <a:spLocks noChangeArrowheads="1"/>
          </p:cNvSpPr>
          <p:nvPr/>
        </p:nvSpPr>
        <p:spPr bwMode="auto">
          <a:xfrm>
            <a:off x="6286500" y="2286000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7" name="Oval 9"/>
          <p:cNvSpPr>
            <a:spLocks noChangeArrowheads="1"/>
          </p:cNvSpPr>
          <p:nvPr/>
        </p:nvSpPr>
        <p:spPr bwMode="auto">
          <a:xfrm>
            <a:off x="7143750" y="3143250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8" name="Oval 9"/>
          <p:cNvSpPr>
            <a:spLocks noChangeArrowheads="1"/>
          </p:cNvSpPr>
          <p:nvPr/>
        </p:nvSpPr>
        <p:spPr bwMode="auto">
          <a:xfrm>
            <a:off x="7881938" y="3957638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Trees: Properties</a:t>
            </a:r>
            <a:endParaRPr lang="en-GB" dirty="0"/>
          </a:p>
        </p:txBody>
      </p:sp>
      <p:sp>
        <p:nvSpPr>
          <p:cNvPr id="18435" name="Content Placeholder 15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7177088" cy="5256212"/>
          </a:xfrm>
        </p:spPr>
        <p:txBody>
          <a:bodyPr>
            <a:normAutofit lnSpcReduction="10000"/>
          </a:bodyPr>
          <a:lstStyle/>
          <a:p>
            <a:r>
              <a:rPr lang="en-IE" sz="2000" b="1" dirty="0"/>
              <a:t>Depth </a:t>
            </a:r>
            <a:r>
              <a:rPr lang="en-IE" sz="2000" dirty="0"/>
              <a:t>of a node, </a:t>
            </a:r>
            <a:r>
              <a:rPr lang="en-IE" sz="2000" i="1" dirty="0"/>
              <a:t>v</a:t>
            </a:r>
            <a:r>
              <a:rPr lang="en-IE" sz="2000" dirty="0"/>
              <a:t>: the number of</a:t>
            </a:r>
            <a:br>
              <a:rPr lang="en-IE" sz="2000" dirty="0"/>
            </a:br>
            <a:r>
              <a:rPr lang="en-IE" sz="2000" dirty="0"/>
              <a:t>ancestors of </a:t>
            </a:r>
            <a:r>
              <a:rPr lang="en-IE" sz="2000" i="1" dirty="0"/>
              <a:t>v </a:t>
            </a:r>
            <a:r>
              <a:rPr lang="en-IE" sz="2000" dirty="0"/>
              <a:t>excluding</a:t>
            </a:r>
            <a:r>
              <a:rPr lang="en-IE" sz="2000" i="1" dirty="0"/>
              <a:t> v </a:t>
            </a:r>
            <a:r>
              <a:rPr lang="en-IE" sz="2000" dirty="0"/>
              <a:t>itself.</a:t>
            </a:r>
          </a:p>
          <a:p>
            <a:pPr lvl="1"/>
            <a:r>
              <a:rPr lang="en-IE" sz="1800" dirty="0">
                <a:ea typeface="ＭＳ Ｐゴシック" charset="-128"/>
              </a:rPr>
              <a:t>Depth(A) = 0</a:t>
            </a:r>
          </a:p>
          <a:p>
            <a:pPr lvl="1"/>
            <a:r>
              <a:rPr lang="en-IE" sz="1800" dirty="0">
                <a:ea typeface="ＭＳ Ｐゴシック" charset="-128"/>
              </a:rPr>
              <a:t>Depth(G) = 2</a:t>
            </a:r>
          </a:p>
          <a:p>
            <a:pPr lvl="1"/>
            <a:r>
              <a:rPr lang="en-IE" sz="1800" dirty="0">
                <a:ea typeface="ＭＳ Ｐゴシック" charset="-128"/>
              </a:rPr>
              <a:t>Depth(E) = 2</a:t>
            </a:r>
          </a:p>
          <a:p>
            <a:pPr lvl="1"/>
            <a:r>
              <a:rPr lang="en-IE" sz="1800" dirty="0">
                <a:ea typeface="ＭＳ Ｐゴシック" charset="-128"/>
              </a:rPr>
              <a:t>Depth(K) = 5</a:t>
            </a:r>
          </a:p>
          <a:p>
            <a:pPr>
              <a:buFont typeface="Wingdings" charset="2"/>
              <a:buNone/>
            </a:pPr>
            <a:endParaRPr lang="en-IE" sz="2000" dirty="0"/>
          </a:p>
          <a:p>
            <a:r>
              <a:rPr lang="en-IE" sz="2000" dirty="0"/>
              <a:t>Recursive definition for </a:t>
            </a:r>
            <a:br>
              <a:rPr lang="en-IE" sz="2000" dirty="0"/>
            </a:br>
            <a:r>
              <a:rPr lang="en-IE" sz="2000" dirty="0"/>
              <a:t>depth of a node, </a:t>
            </a:r>
            <a:r>
              <a:rPr lang="en-IE" sz="2000" i="1" dirty="0"/>
              <a:t>u</a:t>
            </a:r>
            <a:r>
              <a:rPr lang="en-IE" sz="2000" dirty="0"/>
              <a:t>:</a:t>
            </a:r>
          </a:p>
          <a:p>
            <a:pPr lvl="1"/>
            <a:r>
              <a:rPr lang="en-IE" sz="1600" i="1" dirty="0">
                <a:ea typeface="ＭＳ Ｐゴシック" charset="-128"/>
              </a:rPr>
              <a:t>u</a:t>
            </a:r>
            <a:r>
              <a:rPr lang="en-IE" sz="1600" dirty="0">
                <a:ea typeface="ＭＳ Ｐゴシック" charset="-128"/>
              </a:rPr>
              <a:t> is the root: depth(</a:t>
            </a:r>
            <a:r>
              <a:rPr lang="en-IE" sz="1600" i="1" dirty="0">
                <a:ea typeface="ＭＳ Ｐゴシック" charset="-128"/>
              </a:rPr>
              <a:t>u</a:t>
            </a:r>
            <a:r>
              <a:rPr lang="en-IE" sz="1600" dirty="0">
                <a:ea typeface="ＭＳ Ｐゴシック" charset="-128"/>
              </a:rPr>
              <a:t>) = 0</a:t>
            </a:r>
            <a:endParaRPr lang="en-IE" sz="1600" i="1" dirty="0">
              <a:ea typeface="ＭＳ Ｐゴシック" charset="-128"/>
            </a:endParaRPr>
          </a:p>
          <a:p>
            <a:pPr lvl="1"/>
            <a:r>
              <a:rPr lang="en-IE" sz="1600" i="1" dirty="0">
                <a:ea typeface="ＭＳ Ｐゴシック" charset="-128"/>
              </a:rPr>
              <a:t>u</a:t>
            </a:r>
            <a:r>
              <a:rPr lang="en-IE" sz="1600" dirty="0">
                <a:ea typeface="ＭＳ Ｐゴシック" charset="-128"/>
              </a:rPr>
              <a:t> is not the root: depth(</a:t>
            </a:r>
            <a:r>
              <a:rPr lang="en-IE" sz="1600" i="1" dirty="0">
                <a:ea typeface="ＭＳ Ｐゴシック" charset="-128"/>
              </a:rPr>
              <a:t>u</a:t>
            </a:r>
            <a:r>
              <a:rPr lang="en-IE" sz="1600" dirty="0">
                <a:ea typeface="ＭＳ Ｐゴシック" charset="-128"/>
              </a:rPr>
              <a:t>) = 1 + depth(parent(</a:t>
            </a:r>
            <a:r>
              <a:rPr lang="en-IE" sz="1600" i="1" dirty="0">
                <a:ea typeface="ＭＳ Ｐゴシック" charset="-128"/>
              </a:rPr>
              <a:t>u</a:t>
            </a:r>
            <a:r>
              <a:rPr lang="en-IE" sz="1600" dirty="0">
                <a:ea typeface="ＭＳ Ｐゴシック" charset="-128"/>
              </a:rPr>
              <a:t>))</a:t>
            </a:r>
          </a:p>
          <a:p>
            <a:pPr lvl="1"/>
            <a:endParaRPr lang="en-IE" sz="1600" dirty="0">
              <a:ea typeface="ＭＳ Ｐゴシック" charset="-128"/>
            </a:endParaRPr>
          </a:p>
          <a:p>
            <a:r>
              <a:rPr lang="en-IE" sz="2000" dirty="0"/>
              <a:t>Depth is sometimes referred to as the </a:t>
            </a:r>
            <a:r>
              <a:rPr lang="en-IE" sz="2000" i="1" dirty="0"/>
              <a:t>level </a:t>
            </a:r>
            <a:r>
              <a:rPr lang="en-IE" sz="2000" dirty="0"/>
              <a:t>of the node in the tree.</a:t>
            </a:r>
          </a:p>
          <a:p>
            <a:pPr lvl="1"/>
            <a:endParaRPr lang="en-IE" sz="1600" dirty="0">
              <a:ea typeface="ＭＳ Ｐゴシック" charset="-128"/>
            </a:endParaRPr>
          </a:p>
          <a:p>
            <a:r>
              <a:rPr lang="en-IE" sz="2000" b="1" dirty="0"/>
              <a:t>Degree </a:t>
            </a:r>
            <a:r>
              <a:rPr lang="en-IE" sz="2000" dirty="0"/>
              <a:t>of a node, </a:t>
            </a:r>
            <a:r>
              <a:rPr lang="en-IE" sz="2000" i="1" dirty="0"/>
              <a:t>v</a:t>
            </a:r>
            <a:r>
              <a:rPr lang="en-IE" sz="2000" dirty="0"/>
              <a:t>: the number of children of </a:t>
            </a:r>
            <a:r>
              <a:rPr lang="en-IE" sz="2000" i="1" dirty="0"/>
              <a:t>v</a:t>
            </a:r>
            <a:r>
              <a:rPr lang="en-IE" sz="2000" dirty="0"/>
              <a:t>.</a:t>
            </a:r>
          </a:p>
          <a:p>
            <a:pPr lvl="1"/>
            <a:r>
              <a:rPr lang="en-IE" sz="1800" dirty="0">
                <a:ea typeface="ＭＳ Ｐゴシック" charset="-128"/>
              </a:rPr>
              <a:t>degree(A) = 2, degree(G) = 1, degree(E) = 0</a:t>
            </a:r>
          </a:p>
          <a:p>
            <a:pPr lvl="1"/>
            <a:endParaRPr lang="en-IE" sz="1800" dirty="0">
              <a:ea typeface="ＭＳ Ｐゴシック" charset="-128"/>
            </a:endParaRPr>
          </a:p>
          <a:p>
            <a:pPr lvl="1"/>
            <a:endParaRPr lang="en-IE" sz="1600" dirty="0">
              <a:ea typeface="ＭＳ Ｐゴシック" charset="-128"/>
            </a:endParaRPr>
          </a:p>
        </p:txBody>
      </p:sp>
      <p:sp>
        <p:nvSpPr>
          <p:cNvPr id="18436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8437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8439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8440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8442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8443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8444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8445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8446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49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50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51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52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53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54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55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8456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Trees: Properties</a:t>
            </a:r>
            <a:endParaRPr lang="en-GB"/>
          </a:p>
        </p:txBody>
      </p:sp>
      <p:sp>
        <p:nvSpPr>
          <p:cNvPr id="19459" name="Content Placeholder 15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7177088" cy="5256212"/>
          </a:xfrm>
        </p:spPr>
        <p:txBody>
          <a:bodyPr/>
          <a:lstStyle/>
          <a:p>
            <a:r>
              <a:rPr lang="en-IE" sz="2000" b="1" dirty="0"/>
              <a:t>Height of a tree </a:t>
            </a:r>
            <a:r>
              <a:rPr lang="en-IE" sz="2000" dirty="0"/>
              <a:t>T: the maximum depth of</a:t>
            </a:r>
            <a:br>
              <a:rPr lang="en-IE" sz="2000" dirty="0"/>
            </a:br>
            <a:r>
              <a:rPr lang="en-IE" sz="2000" dirty="0"/>
              <a:t>an external node of T.</a:t>
            </a:r>
          </a:p>
          <a:p>
            <a:pPr lvl="1"/>
            <a:r>
              <a:rPr lang="en-IE" sz="1800" dirty="0">
                <a:ea typeface="ＭＳ Ｐゴシック" charset="-128"/>
              </a:rPr>
              <a:t>height(</a:t>
            </a:r>
            <a:r>
              <a:rPr lang="en-IE" sz="1800" i="1" dirty="0">
                <a:ea typeface="ＭＳ Ｐゴシック" charset="-128"/>
              </a:rPr>
              <a:t>T</a:t>
            </a:r>
            <a:r>
              <a:rPr lang="en-IE" sz="1800" dirty="0">
                <a:ea typeface="ＭＳ Ｐゴシック" charset="-128"/>
              </a:rPr>
              <a:t>) = 5</a:t>
            </a:r>
          </a:p>
          <a:p>
            <a:pPr lvl="1"/>
            <a:endParaRPr lang="en-IE" sz="1800" dirty="0">
              <a:ea typeface="ＭＳ Ｐゴシック" charset="-128"/>
            </a:endParaRPr>
          </a:p>
          <a:p>
            <a:r>
              <a:rPr lang="en-IE" sz="2000" dirty="0"/>
              <a:t>Mathematically defined in terms</a:t>
            </a:r>
            <a:br>
              <a:rPr lang="en-IE" sz="2000" dirty="0"/>
            </a:br>
            <a:r>
              <a:rPr lang="en-IE" sz="2000" dirty="0"/>
              <a:t> of the </a:t>
            </a:r>
            <a:r>
              <a:rPr lang="en-IE" sz="2000" b="1" dirty="0"/>
              <a:t>height of a node</a:t>
            </a:r>
            <a:r>
              <a:rPr lang="en-IE" sz="2000" dirty="0"/>
              <a:t>, </a:t>
            </a:r>
            <a:r>
              <a:rPr lang="en-IE" sz="2000" i="1" dirty="0"/>
              <a:t>v</a:t>
            </a:r>
            <a:r>
              <a:rPr lang="en-IE" sz="2000" dirty="0"/>
              <a:t>:</a:t>
            </a:r>
          </a:p>
          <a:p>
            <a:pPr lvl="1"/>
            <a:r>
              <a:rPr lang="en-IE" sz="1800" i="1" dirty="0">
                <a:ea typeface="ＭＳ Ｐゴシック" charset="-128"/>
              </a:rPr>
              <a:t>v</a:t>
            </a:r>
            <a:r>
              <a:rPr lang="en-IE" sz="1800" dirty="0">
                <a:ea typeface="ＭＳ Ｐゴシック" charset="-128"/>
              </a:rPr>
              <a:t> is external: height(v) = 0</a:t>
            </a:r>
          </a:p>
          <a:p>
            <a:pPr lvl="1"/>
            <a:r>
              <a:rPr lang="en-IE" sz="1800" i="1" dirty="0">
                <a:ea typeface="ＭＳ Ｐゴシック" charset="-128"/>
              </a:rPr>
              <a:t>v</a:t>
            </a:r>
            <a:r>
              <a:rPr lang="en-IE" sz="1800" dirty="0">
                <a:ea typeface="ＭＳ Ｐゴシック" charset="-128"/>
              </a:rPr>
              <a:t> is internal: height(v) = 1 + max. height</a:t>
            </a:r>
            <a:br>
              <a:rPr lang="en-IE" sz="1800" dirty="0">
                <a:ea typeface="ＭＳ Ｐゴシック" charset="-128"/>
              </a:rPr>
            </a:br>
            <a:r>
              <a:rPr lang="en-IE" sz="1800" dirty="0">
                <a:ea typeface="ＭＳ Ｐゴシック" charset="-128"/>
              </a:rPr>
              <a:t>				of </a:t>
            </a:r>
            <a:r>
              <a:rPr lang="en-IE" sz="1800" i="1" dirty="0">
                <a:ea typeface="ＭＳ Ｐゴシック" charset="-128"/>
              </a:rPr>
              <a:t>v</a:t>
            </a:r>
            <a:r>
              <a:rPr lang="en-IE" sz="1800" dirty="0">
                <a:ea typeface="ＭＳ Ｐゴシック" charset="-128"/>
              </a:rPr>
              <a:t>’s children</a:t>
            </a:r>
          </a:p>
          <a:p>
            <a:endParaRPr lang="en-IE" sz="2200" dirty="0"/>
          </a:p>
          <a:p>
            <a:r>
              <a:rPr lang="en-IE" sz="2000" dirty="0"/>
              <a:t>Example:</a:t>
            </a:r>
          </a:p>
          <a:p>
            <a:pPr lvl="1"/>
            <a:r>
              <a:rPr lang="en-IE" sz="1800" dirty="0">
                <a:ea typeface="ＭＳ Ｐゴシック" charset="-128"/>
              </a:rPr>
              <a:t>height(</a:t>
            </a:r>
            <a:r>
              <a:rPr lang="en-IE" sz="1800" i="1" dirty="0">
                <a:ea typeface="ＭＳ Ｐゴシック" charset="-128"/>
              </a:rPr>
              <a:t>A</a:t>
            </a:r>
            <a:r>
              <a:rPr lang="en-IE" sz="1800" dirty="0">
                <a:ea typeface="ＭＳ Ｐゴシック" charset="-128"/>
              </a:rPr>
              <a:t>) = 1 + max(height(</a:t>
            </a:r>
            <a:r>
              <a:rPr lang="en-IE" sz="1800" i="1" dirty="0">
                <a:ea typeface="ＭＳ Ｐゴシック" charset="-128"/>
              </a:rPr>
              <a:t>B</a:t>
            </a:r>
            <a:r>
              <a:rPr lang="en-IE" sz="1800" dirty="0">
                <a:ea typeface="ＭＳ Ｐゴシック" charset="-128"/>
              </a:rPr>
              <a:t>), height(</a:t>
            </a:r>
            <a:r>
              <a:rPr lang="en-IE" sz="1800" i="1" dirty="0">
                <a:ea typeface="ＭＳ Ｐゴシック" charset="-128"/>
              </a:rPr>
              <a:t>C</a:t>
            </a:r>
            <a:r>
              <a:rPr lang="en-IE" sz="1800" dirty="0">
                <a:ea typeface="ＭＳ Ｐゴシック" charset="-128"/>
              </a:rPr>
              <a:t>))</a:t>
            </a:r>
          </a:p>
          <a:p>
            <a:pPr lvl="1"/>
            <a:r>
              <a:rPr lang="en-IE" sz="1800" dirty="0">
                <a:ea typeface="ＭＳ Ｐゴシック" charset="-128"/>
              </a:rPr>
              <a:t>height(</a:t>
            </a:r>
            <a:r>
              <a:rPr lang="en-IE" sz="1800" i="1" dirty="0">
                <a:ea typeface="ＭＳ Ｐゴシック" charset="-128"/>
              </a:rPr>
              <a:t>B</a:t>
            </a:r>
            <a:r>
              <a:rPr lang="en-IE" sz="1800" dirty="0">
                <a:ea typeface="ＭＳ Ｐゴシック" charset="-128"/>
              </a:rPr>
              <a:t>) = 1 + max(height(</a:t>
            </a:r>
            <a:r>
              <a:rPr lang="en-IE" sz="1800" i="1" dirty="0">
                <a:ea typeface="ＭＳ Ｐゴシック" charset="-128"/>
              </a:rPr>
              <a:t>D</a:t>
            </a:r>
            <a:r>
              <a:rPr lang="en-IE" sz="1800" dirty="0">
                <a:ea typeface="ＭＳ Ｐゴシック" charset="-128"/>
              </a:rPr>
              <a:t>), height(</a:t>
            </a:r>
            <a:r>
              <a:rPr lang="en-IE" sz="1800" i="1" dirty="0">
                <a:ea typeface="ＭＳ Ｐゴシック" charset="-128"/>
              </a:rPr>
              <a:t>E</a:t>
            </a:r>
            <a:r>
              <a:rPr lang="en-IE" sz="1800" dirty="0">
                <a:ea typeface="ＭＳ Ｐゴシック" charset="-128"/>
              </a:rPr>
              <a:t>))</a:t>
            </a:r>
          </a:p>
          <a:p>
            <a:pPr lvl="1"/>
            <a:r>
              <a:rPr lang="en-IE" sz="1800" dirty="0">
                <a:ea typeface="ＭＳ Ｐゴシック" charset="-128"/>
              </a:rPr>
              <a:t>height(</a:t>
            </a:r>
            <a:r>
              <a:rPr lang="en-IE" sz="1800" i="1" dirty="0">
                <a:ea typeface="ＭＳ Ｐゴシック" charset="-128"/>
              </a:rPr>
              <a:t>D</a:t>
            </a:r>
            <a:r>
              <a:rPr lang="en-IE" sz="1800" dirty="0">
                <a:ea typeface="ＭＳ Ｐゴシック" charset="-128"/>
              </a:rPr>
              <a:t>) = height(</a:t>
            </a:r>
            <a:r>
              <a:rPr lang="en-IE" sz="1800" i="1" dirty="0">
                <a:ea typeface="ＭＳ Ｐゴシック" charset="-128"/>
              </a:rPr>
              <a:t>E</a:t>
            </a:r>
            <a:r>
              <a:rPr lang="en-IE" sz="1800" dirty="0">
                <a:ea typeface="ＭＳ Ｐゴシック" charset="-128"/>
              </a:rPr>
              <a:t>) = 0</a:t>
            </a:r>
          </a:p>
          <a:p>
            <a:pPr lvl="1"/>
            <a:r>
              <a:rPr lang="en-IE" sz="1800" dirty="0">
                <a:ea typeface="ＭＳ Ｐゴシック" charset="-128"/>
              </a:rPr>
              <a:t>...</a:t>
            </a:r>
            <a:endParaRPr lang="en-IE" sz="2200" dirty="0">
              <a:ea typeface="ＭＳ Ｐゴシック" charset="-128"/>
            </a:endParaRPr>
          </a:p>
          <a:p>
            <a:pPr lvl="1"/>
            <a:endParaRPr lang="en-IE" sz="1800" dirty="0">
              <a:ea typeface="ＭＳ Ｐゴシック" charset="-128"/>
            </a:endParaRPr>
          </a:p>
          <a:p>
            <a:pPr lvl="1"/>
            <a:endParaRPr lang="en-IE" sz="1800" dirty="0">
              <a:ea typeface="ＭＳ Ｐゴシック" charset="-128"/>
            </a:endParaRPr>
          </a:p>
        </p:txBody>
      </p:sp>
      <p:sp>
        <p:nvSpPr>
          <p:cNvPr id="19460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</a:t>
            </a:r>
          </a:p>
        </p:txBody>
      </p:sp>
      <p:sp>
        <p:nvSpPr>
          <p:cNvPr id="19461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9464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9465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9466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G</a:t>
            </a:r>
          </a:p>
        </p:txBody>
      </p:sp>
      <p:sp>
        <p:nvSpPr>
          <p:cNvPr id="19467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9468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I</a:t>
            </a:r>
          </a:p>
        </p:txBody>
      </p:sp>
      <p:sp>
        <p:nvSpPr>
          <p:cNvPr id="19469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9470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1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2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3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4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5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6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7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8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9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9480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K</a:t>
            </a:r>
          </a:p>
        </p:txBody>
      </p:sp>
      <p:sp>
        <p:nvSpPr>
          <p:cNvPr id="19481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82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ea typeface="MS PGothic" charset="0"/>
              </a:rPr>
              <a:t>Tree ADT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Trees make use of the </a:t>
            </a:r>
            <a:r>
              <a:rPr lang="en-GB" sz="2000" b="1" u="sng" dirty="0">
                <a:latin typeface="Arial" charset="0"/>
                <a:ea typeface="MS PGothic" charset="0"/>
              </a:rPr>
              <a:t>Node ADT</a:t>
            </a:r>
            <a:r>
              <a:rPr lang="en-GB" sz="2000" dirty="0">
                <a:latin typeface="Arial" charset="0"/>
                <a:ea typeface="MS PGothic" charset="0"/>
              </a:rPr>
              <a:t> and have the following operations:</a:t>
            </a:r>
          </a:p>
          <a:p>
            <a:pPr eaLnBrk="1" hangingPunct="1"/>
            <a:endParaRPr lang="en-GB" sz="2000" dirty="0">
              <a:latin typeface="Arial" charset="0"/>
              <a:ea typeface="MS PGothic" charset="0"/>
            </a:endParaRPr>
          </a:p>
          <a:p>
            <a:pPr lvl="1" eaLnBrk="1" hangingPunct="1"/>
            <a:r>
              <a:rPr lang="en-GB" sz="1800" b="1" dirty="0">
                <a:latin typeface="Arial" charset="0"/>
                <a:ea typeface="MS PGothic" charset="0"/>
              </a:rPr>
              <a:t>root()</a:t>
            </a:r>
            <a:r>
              <a:rPr lang="en-GB" sz="1800" dirty="0">
                <a:latin typeface="Arial" charset="0"/>
                <a:ea typeface="MS PGothic" charset="0"/>
              </a:rPr>
              <a:t>		returns the Node for the root of the tree</a:t>
            </a:r>
          </a:p>
          <a:p>
            <a:pPr lvl="1" eaLnBrk="1" hangingPunct="1"/>
            <a:r>
              <a:rPr lang="en-GB" sz="1800" b="1" dirty="0">
                <a:latin typeface="Arial" charset="0"/>
                <a:ea typeface="MS PGothic" charset="0"/>
              </a:rPr>
              <a:t>parent(</a:t>
            </a:r>
            <a:r>
              <a:rPr lang="en-GB" sz="1800" b="1" i="1" dirty="0">
                <a:latin typeface="Arial" charset="0"/>
                <a:ea typeface="MS PGothic" charset="0"/>
              </a:rPr>
              <a:t>n</a:t>
            </a:r>
            <a:r>
              <a:rPr lang="en-GB" sz="1800" b="1" dirty="0">
                <a:latin typeface="Arial" charset="0"/>
                <a:ea typeface="MS PGothic" charset="0"/>
              </a:rPr>
              <a:t>)</a:t>
            </a:r>
            <a:r>
              <a:rPr lang="en-GB" sz="1800" dirty="0">
                <a:latin typeface="Arial" charset="0"/>
                <a:ea typeface="MS PGothic" charset="0"/>
              </a:rPr>
              <a:t> 		returns the Node of </a:t>
            </a:r>
            <a:r>
              <a:rPr lang="en-GB" sz="1800" i="1" dirty="0">
                <a:latin typeface="Arial" charset="0"/>
                <a:ea typeface="MS PGothic" charset="0"/>
              </a:rPr>
              <a:t>n</a:t>
            </a:r>
            <a:r>
              <a:rPr lang="en-GB" sz="1800" dirty="0">
                <a:latin typeface="Arial" charset="0"/>
                <a:ea typeface="MS PGothic" charset="0"/>
              </a:rPr>
              <a:t>’s parent</a:t>
            </a:r>
          </a:p>
          <a:p>
            <a:pPr lvl="1" eaLnBrk="1" hangingPunct="1"/>
            <a:r>
              <a:rPr lang="en-GB" sz="1800" b="1" dirty="0">
                <a:latin typeface="Arial" charset="0"/>
                <a:ea typeface="MS PGothic" charset="0"/>
              </a:rPr>
              <a:t>children(</a:t>
            </a:r>
            <a:r>
              <a:rPr lang="en-GB" sz="1800" b="1" i="1" dirty="0">
                <a:latin typeface="Arial" charset="0"/>
                <a:ea typeface="MS PGothic" charset="0"/>
              </a:rPr>
              <a:t>n</a:t>
            </a:r>
            <a:r>
              <a:rPr lang="en-GB" sz="1800" b="1" dirty="0">
                <a:latin typeface="Arial" charset="0"/>
                <a:ea typeface="MS PGothic" charset="0"/>
              </a:rPr>
              <a:t>)</a:t>
            </a:r>
            <a:r>
              <a:rPr lang="en-GB" sz="1800" dirty="0">
                <a:latin typeface="Arial" charset="0"/>
                <a:ea typeface="MS PGothic" charset="0"/>
              </a:rPr>
              <a:t>		returns an Iterator of the Nodes of </a:t>
            </a:r>
            <a:r>
              <a:rPr lang="en-GB" sz="1800" i="1" dirty="0">
                <a:latin typeface="Arial" charset="0"/>
                <a:ea typeface="MS PGothic" charset="0"/>
              </a:rPr>
              <a:t>n</a:t>
            </a:r>
            <a:r>
              <a:rPr lang="en-GB" sz="1800" dirty="0">
                <a:latin typeface="Arial" charset="0"/>
                <a:ea typeface="MS PGothic" charset="0"/>
              </a:rPr>
              <a:t>’s children</a:t>
            </a:r>
          </a:p>
          <a:p>
            <a:pPr lvl="1" eaLnBrk="1" hangingPunct="1"/>
            <a:r>
              <a:rPr lang="en-GB" sz="1800" b="1" dirty="0" err="1">
                <a:latin typeface="Arial" charset="0"/>
                <a:ea typeface="MS PGothic" charset="0"/>
              </a:rPr>
              <a:t>isInternal</a:t>
            </a:r>
            <a:r>
              <a:rPr lang="en-GB" sz="1800" b="1" dirty="0">
                <a:latin typeface="Arial" charset="0"/>
                <a:ea typeface="MS PGothic" charset="0"/>
              </a:rPr>
              <a:t>(</a:t>
            </a:r>
            <a:r>
              <a:rPr lang="en-GB" sz="1800" b="1" i="1" dirty="0">
                <a:latin typeface="Arial" charset="0"/>
                <a:ea typeface="MS PGothic" charset="0"/>
              </a:rPr>
              <a:t>n</a:t>
            </a:r>
            <a:r>
              <a:rPr lang="en-GB" sz="1800" b="1" dirty="0">
                <a:latin typeface="Arial" charset="0"/>
                <a:ea typeface="MS PGothic" charset="0"/>
              </a:rPr>
              <a:t>)</a:t>
            </a:r>
            <a:r>
              <a:rPr lang="en-GB" sz="1800" dirty="0">
                <a:latin typeface="Arial" charset="0"/>
                <a:ea typeface="MS PGothic" charset="0"/>
              </a:rPr>
              <a:t>		does </a:t>
            </a:r>
            <a:r>
              <a:rPr lang="en-GB" sz="1800" i="1" dirty="0">
                <a:latin typeface="Arial" charset="0"/>
                <a:ea typeface="MS PGothic" charset="0"/>
              </a:rPr>
              <a:t>n</a:t>
            </a:r>
            <a:r>
              <a:rPr lang="en-GB" sz="1800" dirty="0">
                <a:latin typeface="Arial" charset="0"/>
                <a:ea typeface="MS PGothic" charset="0"/>
              </a:rPr>
              <a:t> have children (internal node)?</a:t>
            </a:r>
          </a:p>
          <a:p>
            <a:pPr lvl="1" eaLnBrk="1" hangingPunct="1"/>
            <a:r>
              <a:rPr lang="en-GB" sz="1800" b="1" dirty="0" err="1">
                <a:latin typeface="Arial" charset="0"/>
                <a:ea typeface="MS PGothic" charset="0"/>
              </a:rPr>
              <a:t>isExternal</a:t>
            </a:r>
            <a:r>
              <a:rPr lang="en-GB" sz="1800" b="1" dirty="0">
                <a:latin typeface="Arial" charset="0"/>
                <a:ea typeface="MS PGothic" charset="0"/>
              </a:rPr>
              <a:t>(</a:t>
            </a:r>
            <a:r>
              <a:rPr lang="en-GB" sz="1800" b="1" i="1" dirty="0">
                <a:latin typeface="Arial" charset="0"/>
                <a:ea typeface="MS PGothic" charset="0"/>
              </a:rPr>
              <a:t>n</a:t>
            </a:r>
            <a:r>
              <a:rPr lang="en-GB" sz="1800" b="1" dirty="0">
                <a:latin typeface="Arial" charset="0"/>
                <a:ea typeface="MS PGothic" charset="0"/>
              </a:rPr>
              <a:t>)</a:t>
            </a:r>
            <a:r>
              <a:rPr lang="en-GB" sz="1800" dirty="0">
                <a:latin typeface="Arial" charset="0"/>
                <a:ea typeface="MS PGothic" charset="0"/>
              </a:rPr>
              <a:t>	is </a:t>
            </a:r>
            <a:r>
              <a:rPr lang="en-GB" sz="1800" i="1" dirty="0">
                <a:latin typeface="Arial" charset="0"/>
                <a:ea typeface="MS PGothic" charset="0"/>
              </a:rPr>
              <a:t>n</a:t>
            </a:r>
            <a:r>
              <a:rPr lang="en-GB" sz="1800" dirty="0">
                <a:latin typeface="Arial" charset="0"/>
                <a:ea typeface="MS PGothic" charset="0"/>
              </a:rPr>
              <a:t> a leaf (external node)?</a:t>
            </a:r>
          </a:p>
          <a:p>
            <a:pPr lvl="1" eaLnBrk="1" hangingPunct="1"/>
            <a:r>
              <a:rPr lang="en-GB" sz="1800" b="1" dirty="0" err="1">
                <a:latin typeface="Arial" charset="0"/>
                <a:ea typeface="MS PGothic" charset="0"/>
              </a:rPr>
              <a:t>isRoot</a:t>
            </a:r>
            <a:r>
              <a:rPr lang="en-GB" sz="1800" b="1" dirty="0">
                <a:latin typeface="Arial" charset="0"/>
                <a:ea typeface="MS PGothic" charset="0"/>
              </a:rPr>
              <a:t>(</a:t>
            </a:r>
            <a:r>
              <a:rPr lang="en-GB" sz="1800" b="1" i="1" dirty="0">
                <a:latin typeface="Arial" charset="0"/>
                <a:ea typeface="MS PGothic" charset="0"/>
              </a:rPr>
              <a:t>n</a:t>
            </a:r>
            <a:r>
              <a:rPr lang="en-GB" sz="1800" b="1" dirty="0">
                <a:latin typeface="Arial" charset="0"/>
                <a:ea typeface="MS PGothic" charset="0"/>
              </a:rPr>
              <a:t>)</a:t>
            </a:r>
            <a:r>
              <a:rPr lang="en-GB" sz="1800" dirty="0">
                <a:latin typeface="Arial" charset="0"/>
                <a:ea typeface="MS PGothic" charset="0"/>
              </a:rPr>
              <a:t>		is </a:t>
            </a:r>
            <a:r>
              <a:rPr lang="en-GB" sz="1800" i="1" dirty="0">
                <a:latin typeface="Arial" charset="0"/>
                <a:ea typeface="MS PGothic" charset="0"/>
              </a:rPr>
              <a:t>n</a:t>
            </a:r>
            <a:r>
              <a:rPr lang="en-GB" sz="1800" dirty="0">
                <a:latin typeface="Arial" charset="0"/>
                <a:ea typeface="MS PGothic" charset="0"/>
              </a:rPr>
              <a:t>==root()?</a:t>
            </a:r>
          </a:p>
          <a:p>
            <a:pPr lvl="1" eaLnBrk="1" hangingPunct="1"/>
            <a:r>
              <a:rPr lang="en-GB" sz="1800" b="1" dirty="0">
                <a:latin typeface="Arial" charset="0"/>
                <a:ea typeface="MS PGothic" charset="0"/>
              </a:rPr>
              <a:t>size()</a:t>
            </a:r>
            <a:r>
              <a:rPr lang="en-GB" sz="1800" dirty="0">
                <a:latin typeface="Arial" charset="0"/>
                <a:ea typeface="MS PGothic" charset="0"/>
              </a:rPr>
              <a:t>		number of nodes</a:t>
            </a:r>
          </a:p>
          <a:p>
            <a:pPr lvl="1" eaLnBrk="1" hangingPunct="1"/>
            <a:r>
              <a:rPr lang="en-GB" sz="1800" b="1" dirty="0" err="1">
                <a:latin typeface="Arial" charset="0"/>
                <a:ea typeface="MS PGothic" charset="0"/>
              </a:rPr>
              <a:t>isEmpty</a:t>
            </a:r>
            <a:r>
              <a:rPr lang="en-GB" sz="1800" b="1" dirty="0">
                <a:latin typeface="Arial" charset="0"/>
                <a:ea typeface="MS PGothic" charset="0"/>
              </a:rPr>
              <a:t>()</a:t>
            </a:r>
            <a:r>
              <a:rPr lang="en-GB" sz="1800" dirty="0">
                <a:latin typeface="Arial" charset="0"/>
                <a:ea typeface="MS PGothic" charset="0"/>
              </a:rPr>
              <a:t>		tests whether or not the tree is empty</a:t>
            </a:r>
          </a:p>
          <a:p>
            <a:pPr lvl="1" eaLnBrk="1" hangingPunct="1"/>
            <a:r>
              <a:rPr lang="en-GB" sz="1800" b="1" dirty="0">
                <a:latin typeface="Arial" charset="0"/>
                <a:ea typeface="MS PGothic" charset="0"/>
              </a:rPr>
              <a:t>iterator() </a:t>
            </a:r>
            <a:r>
              <a:rPr lang="en-GB" sz="1800" dirty="0">
                <a:latin typeface="Arial" charset="0"/>
                <a:ea typeface="MS PGothic" charset="0"/>
              </a:rPr>
              <a:t>		returns an Iterator of every element in the tree</a:t>
            </a:r>
          </a:p>
          <a:p>
            <a:pPr lvl="1" eaLnBrk="1" hangingPunct="1"/>
            <a:r>
              <a:rPr lang="en-GB" sz="1800" b="1" dirty="0">
                <a:latin typeface="Arial" charset="0"/>
                <a:ea typeface="MS PGothic" charset="0"/>
              </a:rPr>
              <a:t>nodes() </a:t>
            </a:r>
            <a:r>
              <a:rPr lang="en-GB" sz="1800" dirty="0">
                <a:latin typeface="Arial" charset="0"/>
                <a:ea typeface="MS PGothic" charset="0"/>
              </a:rPr>
              <a:t>		returns an Iterator of every Node in the tree</a:t>
            </a:r>
          </a:p>
          <a:p>
            <a:pPr lvl="1" eaLnBrk="1" hangingPunct="1"/>
            <a:r>
              <a:rPr lang="en-GB" sz="1800" b="1" dirty="0">
                <a:latin typeface="Arial" charset="0"/>
                <a:ea typeface="MS PGothic" charset="0"/>
              </a:rPr>
              <a:t>replace(</a:t>
            </a:r>
            <a:r>
              <a:rPr lang="en-GB" sz="1800" b="1" i="1" dirty="0">
                <a:latin typeface="Arial" charset="0"/>
                <a:ea typeface="MS PGothic" charset="0"/>
              </a:rPr>
              <a:t>n</a:t>
            </a:r>
            <a:r>
              <a:rPr lang="en-GB" sz="1800" b="1" dirty="0">
                <a:latin typeface="Arial" charset="0"/>
                <a:ea typeface="MS PGothic" charset="0"/>
              </a:rPr>
              <a:t>, </a:t>
            </a:r>
            <a:r>
              <a:rPr lang="en-GB" sz="1800" b="1" i="1" dirty="0">
                <a:latin typeface="Arial" charset="0"/>
                <a:ea typeface="MS PGothic" charset="0"/>
              </a:rPr>
              <a:t>e</a:t>
            </a:r>
            <a:r>
              <a:rPr lang="en-GB" sz="1800" b="1" dirty="0">
                <a:latin typeface="Arial" charset="0"/>
                <a:ea typeface="MS PGothic" charset="0"/>
              </a:rPr>
              <a:t>)</a:t>
            </a:r>
            <a:r>
              <a:rPr lang="en-GB" sz="1800" dirty="0">
                <a:latin typeface="Arial" charset="0"/>
                <a:ea typeface="MS PGothic" charset="0"/>
              </a:rPr>
              <a:t>		replaces the element at Node </a:t>
            </a:r>
            <a:r>
              <a:rPr lang="en-GB" sz="1800" i="1" dirty="0">
                <a:latin typeface="Arial" charset="0"/>
                <a:ea typeface="MS PGothic" charset="0"/>
              </a:rPr>
              <a:t>n</a:t>
            </a:r>
            <a:r>
              <a:rPr lang="en-GB" sz="1800" dirty="0">
                <a:latin typeface="Arial" charset="0"/>
                <a:ea typeface="MS PGothic" charset="0"/>
              </a:rPr>
              <a:t> with </a:t>
            </a:r>
            <a:r>
              <a:rPr lang="en-GB" sz="1800" i="1" dirty="0">
                <a:latin typeface="Arial" charset="0"/>
                <a:ea typeface="MS PGothic" charset="0"/>
              </a:rPr>
              <a:t>e</a:t>
            </a:r>
          </a:p>
          <a:p>
            <a:pPr lvl="1" eaLnBrk="1" hangingPunct="1"/>
            <a:endParaRPr lang="en-GB" sz="1800" dirty="0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960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Java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Java programmers use a convention where the name of all interfaces starts with a capital ‘I’.</a:t>
            </a:r>
          </a:p>
          <a:p>
            <a:r>
              <a:rPr lang="en-US" dirty="0"/>
              <a:t>This helps to show the difference between an interface and an implementing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public interface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INode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&lt;T&gt;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public T element();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1350" y="3212976"/>
            <a:ext cx="3312367" cy="3139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Note that we are using generics this semester.</a:t>
            </a:r>
          </a:p>
          <a:p>
            <a:endParaRPr lang="en-US" dirty="0"/>
          </a:p>
          <a:p>
            <a:r>
              <a:rPr lang="en-US" dirty="0"/>
              <a:t>Now that you have covered these in OOP, we can use them to make our data structures more user-friendly.</a:t>
            </a:r>
          </a:p>
          <a:p>
            <a:endParaRPr lang="en-US" dirty="0"/>
          </a:p>
          <a:p>
            <a:r>
              <a:rPr lang="en-US" dirty="0"/>
              <a:t>We will practice this during the early labs.</a:t>
            </a:r>
          </a:p>
        </p:txBody>
      </p:sp>
    </p:spTree>
    <p:extLst>
      <p:ext uri="{BB962C8B-B14F-4D97-AF65-F5344CB8AC3E}">
        <p14:creationId xmlns:p14="http://schemas.microsoft.com/office/powerpoint/2010/main" val="103910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Trees: Introduction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391525" cy="5256212"/>
          </a:xfrm>
        </p:spPr>
        <p:txBody>
          <a:bodyPr>
            <a:normAutofit/>
          </a:bodyPr>
          <a:lstStyle/>
          <a:p>
            <a:pPr eaLnBrk="1" hangingPunct="1"/>
            <a:r>
              <a:rPr lang="en-IE" dirty="0"/>
              <a:t>A Tree is a </a:t>
            </a:r>
            <a:r>
              <a:rPr lang="en-IE" b="1" u="sng" dirty="0"/>
              <a:t>hierarchical ADT</a:t>
            </a:r>
            <a:r>
              <a:rPr lang="en-IE" dirty="0"/>
              <a:t> where data is related in terms of parent-child relationships.</a:t>
            </a:r>
          </a:p>
          <a:p>
            <a:pPr lvl="1" eaLnBrk="1" hangingPunct="1"/>
            <a:r>
              <a:rPr lang="en-IE" dirty="0">
                <a:ea typeface="ＭＳ Ｐゴシック" charset="-128"/>
              </a:rPr>
              <a:t>Each element (node) in the tree has </a:t>
            </a:r>
            <a:r>
              <a:rPr lang="en-IE" b="1" dirty="0">
                <a:ea typeface="ＭＳ Ｐゴシック" charset="-128"/>
              </a:rPr>
              <a:t>at most 1 parent</a:t>
            </a:r>
            <a:r>
              <a:rPr lang="en-IE" dirty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IE" dirty="0">
                <a:ea typeface="ＭＳ Ｐゴシック" charset="-128"/>
              </a:rPr>
              <a:t>Each element (node) may have </a:t>
            </a:r>
            <a:r>
              <a:rPr lang="en-IE" b="1" dirty="0">
                <a:ea typeface="ＭＳ Ｐゴシック" charset="-128"/>
              </a:rPr>
              <a:t>0 or more children</a:t>
            </a:r>
            <a:r>
              <a:rPr lang="en-IE" dirty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IE" dirty="0">
                <a:ea typeface="ＭＳ Ｐゴシック" charset="-128"/>
              </a:rPr>
              <a:t>Each tree will include exactly one element (node), known as the </a:t>
            </a:r>
            <a:r>
              <a:rPr lang="en-IE" b="1" dirty="0">
                <a:ea typeface="ＭＳ Ｐゴシック" charset="-128"/>
              </a:rPr>
              <a:t>root</a:t>
            </a:r>
            <a:r>
              <a:rPr lang="en-IE" dirty="0">
                <a:ea typeface="ＭＳ Ｐゴシック" charset="-128"/>
              </a:rPr>
              <a:t>, which has no parent. All other elements (nodes) have 1 parent.</a:t>
            </a:r>
          </a:p>
          <a:p>
            <a:pPr lvl="2" eaLnBrk="1" hangingPunct="1"/>
            <a:endParaRPr lang="en-IE" sz="1600" dirty="0">
              <a:ea typeface="ＭＳ Ｐゴシック" charset="-128"/>
            </a:endParaRPr>
          </a:p>
          <a:p>
            <a:pPr eaLnBrk="1" hangingPunct="1"/>
            <a:r>
              <a:rPr lang="en-IE" dirty="0"/>
              <a:t>Trees can be defined </a:t>
            </a:r>
            <a:r>
              <a:rPr lang="en-IE" b="1" dirty="0"/>
              <a:t>recursively</a:t>
            </a:r>
            <a:r>
              <a:rPr lang="en-IE" dirty="0"/>
              <a:t>:</a:t>
            </a:r>
          </a:p>
          <a:p>
            <a:pPr lvl="1" eaLnBrk="1" hangingPunct="1"/>
            <a:r>
              <a:rPr lang="en-IE" dirty="0">
                <a:ea typeface="ＭＳ Ｐゴシック" charset="-128"/>
              </a:rPr>
              <a:t>A tree T consists of a root node, </a:t>
            </a:r>
            <a:r>
              <a:rPr lang="en-IE" i="1" dirty="0">
                <a:ea typeface="ＭＳ Ｐゴシック" charset="-128"/>
              </a:rPr>
              <a:t>r</a:t>
            </a:r>
            <a:r>
              <a:rPr lang="en-IE" dirty="0">
                <a:ea typeface="ＭＳ Ｐゴシック" charset="-128"/>
              </a:rPr>
              <a:t>, </a:t>
            </a:r>
            <a:br>
              <a:rPr lang="en-IE" dirty="0">
                <a:ea typeface="ＭＳ Ｐゴシック" charset="-128"/>
              </a:rPr>
            </a:br>
            <a:r>
              <a:rPr lang="en-IE" dirty="0">
                <a:ea typeface="ＭＳ Ｐゴシック" charset="-128"/>
              </a:rPr>
              <a:t>plus a set of </a:t>
            </a:r>
            <a:r>
              <a:rPr lang="en-IE" b="1" dirty="0">
                <a:ea typeface="ＭＳ Ｐゴシック" charset="-128"/>
              </a:rPr>
              <a:t>subtrees</a:t>
            </a:r>
            <a:r>
              <a:rPr lang="en-IE" dirty="0">
                <a:ea typeface="ＭＳ Ｐゴシック" charset="-128"/>
              </a:rPr>
              <a:t> whose roots</a:t>
            </a:r>
            <a:br>
              <a:rPr lang="en-IE" dirty="0">
                <a:ea typeface="ＭＳ Ｐゴシック" charset="-128"/>
              </a:rPr>
            </a:br>
            <a:r>
              <a:rPr lang="en-IE" dirty="0">
                <a:ea typeface="ＭＳ Ｐゴシック" charset="-128"/>
              </a:rPr>
              <a:t>are children of </a:t>
            </a:r>
            <a:r>
              <a:rPr lang="en-IE" i="1" dirty="0">
                <a:ea typeface="ＭＳ Ｐゴシック" charset="-128"/>
              </a:rPr>
              <a:t>r</a:t>
            </a:r>
            <a:r>
              <a:rPr lang="en-IE" dirty="0">
                <a:ea typeface="ＭＳ Ｐゴシック" charset="-128"/>
              </a:rPr>
              <a:t>.</a:t>
            </a:r>
          </a:p>
          <a:p>
            <a:pPr lvl="2" eaLnBrk="1" hangingPunct="1"/>
            <a:endParaRPr lang="en-IE" sz="1400" dirty="0">
              <a:ea typeface="ＭＳ Ｐゴシック" charset="-128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2075" y="3608388"/>
            <a:ext cx="3328988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MS PGothic" charset="0"/>
              </a:rPr>
              <a:t>ITree</a:t>
            </a:r>
            <a:r>
              <a:rPr lang="en-US" dirty="0">
                <a:latin typeface="Arial" charset="0"/>
                <a:ea typeface="MS PGothic" charset="0"/>
              </a:rPr>
              <a:t> Java Interface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64129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public interface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ITree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&lt;T&gt; {</a:t>
            </a:r>
          </a:p>
          <a:p>
            <a:pPr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INode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&lt;T&gt; root();</a:t>
            </a:r>
          </a:p>
          <a:p>
            <a:pPr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INode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&lt;T&gt; parent(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INode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&lt;T&gt; n);</a:t>
            </a:r>
          </a:p>
          <a:p>
            <a:pPr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IIterator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INode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&lt;T&gt;&gt; children(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INode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&lt;T&gt; n);</a:t>
            </a:r>
          </a:p>
          <a:p>
            <a:pPr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isInternal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INode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&lt;T&gt; n);</a:t>
            </a:r>
          </a:p>
          <a:p>
            <a:pPr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isExternal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INode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&lt;T&gt; n);</a:t>
            </a:r>
          </a:p>
          <a:p>
            <a:pPr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isRoot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INode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&lt;T&gt; n);</a:t>
            </a:r>
          </a:p>
          <a:p>
            <a:pPr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size();</a:t>
            </a:r>
          </a:p>
          <a:p>
            <a:pPr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isEmpty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IIterator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&lt;T&gt; iterator();</a:t>
            </a:r>
          </a:p>
          <a:p>
            <a:pPr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IIterator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INode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&lt;T&gt;&gt; nodes();</a:t>
            </a:r>
          </a:p>
          <a:p>
            <a:pPr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public T replace(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INode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&lt;T&gt; n, T e);</a:t>
            </a:r>
          </a:p>
          <a:p>
            <a:pPr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1742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trees.</a:t>
            </a:r>
          </a:p>
          <a:p>
            <a:r>
              <a:rPr lang="en-US" dirty="0"/>
              <a:t>Tree vocabulary (what is a parent/child/subtree/ancestor/descendent/internal nodes/etc.).</a:t>
            </a:r>
          </a:p>
          <a:p>
            <a:r>
              <a:rPr lang="en-US" dirty="0"/>
              <a:t>Some tree properties (depth/height/etc.).</a:t>
            </a:r>
          </a:p>
          <a:p>
            <a:r>
              <a:rPr lang="en-US" dirty="0"/>
              <a:t>Tree ADT.</a:t>
            </a:r>
          </a:p>
          <a:p>
            <a:r>
              <a:rPr lang="en-US" dirty="0"/>
              <a:t>Java </a:t>
            </a:r>
            <a:r>
              <a:rPr lang="en-US"/>
              <a:t>Interface for a tree.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8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Trees: Introduction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391525" cy="5256212"/>
          </a:xfrm>
        </p:spPr>
        <p:txBody>
          <a:bodyPr>
            <a:normAutofit/>
          </a:bodyPr>
          <a:lstStyle/>
          <a:p>
            <a:pPr eaLnBrk="1" hangingPunct="1"/>
            <a:r>
              <a:rPr lang="en-IE" dirty="0"/>
              <a:t>A Tree is a </a:t>
            </a:r>
            <a:r>
              <a:rPr lang="en-IE" b="1" u="sng" dirty="0"/>
              <a:t>hierarchical ADT</a:t>
            </a:r>
            <a:r>
              <a:rPr lang="en-IE" dirty="0"/>
              <a:t> where data is related in terms of parent-child relationships.</a:t>
            </a:r>
          </a:p>
          <a:p>
            <a:pPr lvl="1" eaLnBrk="1" hangingPunct="1"/>
            <a:r>
              <a:rPr lang="en-IE" dirty="0">
                <a:ea typeface="ＭＳ Ｐゴシック" charset="-128"/>
              </a:rPr>
              <a:t>Each element (node) in the tree has </a:t>
            </a:r>
            <a:r>
              <a:rPr lang="en-IE" b="1" dirty="0">
                <a:ea typeface="ＭＳ Ｐゴシック" charset="-128"/>
              </a:rPr>
              <a:t>at most 1 parent</a:t>
            </a:r>
            <a:r>
              <a:rPr lang="en-IE" dirty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IE" dirty="0">
                <a:ea typeface="ＭＳ Ｐゴシック" charset="-128"/>
              </a:rPr>
              <a:t>Each element (node) may have </a:t>
            </a:r>
            <a:r>
              <a:rPr lang="en-IE" b="1" dirty="0">
                <a:ea typeface="ＭＳ Ｐゴシック" charset="-128"/>
              </a:rPr>
              <a:t>0 or more children</a:t>
            </a:r>
            <a:r>
              <a:rPr lang="en-IE" dirty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IE" dirty="0">
                <a:ea typeface="ＭＳ Ｐゴシック" charset="-128"/>
              </a:rPr>
              <a:t>Each tree will include exactly one element (node), known as the </a:t>
            </a:r>
            <a:r>
              <a:rPr lang="en-IE" b="1" dirty="0">
                <a:ea typeface="ＭＳ Ｐゴシック" charset="-128"/>
              </a:rPr>
              <a:t>root</a:t>
            </a:r>
            <a:r>
              <a:rPr lang="en-IE" dirty="0">
                <a:ea typeface="ＭＳ Ｐゴシック" charset="-128"/>
              </a:rPr>
              <a:t>, which has no parent.</a:t>
            </a:r>
          </a:p>
          <a:p>
            <a:pPr lvl="2" eaLnBrk="1" hangingPunct="1"/>
            <a:endParaRPr lang="en-IE" sz="1600" dirty="0">
              <a:ea typeface="ＭＳ Ｐゴシック" charset="-128"/>
            </a:endParaRPr>
          </a:p>
          <a:p>
            <a:pPr eaLnBrk="1" hangingPunct="1"/>
            <a:r>
              <a:rPr lang="en-IE" dirty="0"/>
              <a:t>Trees can be defined </a:t>
            </a:r>
            <a:r>
              <a:rPr lang="en-IE" b="1" dirty="0"/>
              <a:t>recursively</a:t>
            </a:r>
            <a:r>
              <a:rPr lang="en-IE" dirty="0"/>
              <a:t>:</a:t>
            </a:r>
          </a:p>
          <a:p>
            <a:pPr lvl="1" eaLnBrk="1" hangingPunct="1"/>
            <a:r>
              <a:rPr lang="en-IE" dirty="0">
                <a:ea typeface="ＭＳ Ｐゴシック" charset="-128"/>
              </a:rPr>
              <a:t>A tree T consists of a root node, </a:t>
            </a:r>
            <a:r>
              <a:rPr lang="en-IE" i="1" dirty="0">
                <a:ea typeface="ＭＳ Ｐゴシック" charset="-128"/>
              </a:rPr>
              <a:t>r</a:t>
            </a:r>
            <a:r>
              <a:rPr lang="en-IE" dirty="0">
                <a:ea typeface="ＭＳ Ｐゴシック" charset="-128"/>
              </a:rPr>
              <a:t>, </a:t>
            </a:r>
            <a:br>
              <a:rPr lang="en-IE" dirty="0">
                <a:ea typeface="ＭＳ Ｐゴシック" charset="-128"/>
              </a:rPr>
            </a:br>
            <a:r>
              <a:rPr lang="en-IE" dirty="0">
                <a:ea typeface="ＭＳ Ｐゴシック" charset="-128"/>
              </a:rPr>
              <a:t>plus a set of </a:t>
            </a:r>
            <a:r>
              <a:rPr lang="en-IE" b="1" dirty="0">
                <a:ea typeface="ＭＳ Ｐゴシック" charset="-128"/>
              </a:rPr>
              <a:t>subtrees</a:t>
            </a:r>
            <a:r>
              <a:rPr lang="en-IE" dirty="0">
                <a:ea typeface="ＭＳ Ｐゴシック" charset="-128"/>
              </a:rPr>
              <a:t> whose roots</a:t>
            </a:r>
            <a:br>
              <a:rPr lang="en-IE" dirty="0">
                <a:ea typeface="ＭＳ Ｐゴシック" charset="-128"/>
              </a:rPr>
            </a:br>
            <a:r>
              <a:rPr lang="en-IE" dirty="0">
                <a:ea typeface="ＭＳ Ｐゴシック" charset="-128"/>
              </a:rPr>
              <a:t>are children of </a:t>
            </a:r>
            <a:r>
              <a:rPr lang="en-IE" i="1" dirty="0">
                <a:ea typeface="ＭＳ Ｐゴシック" charset="-128"/>
              </a:rPr>
              <a:t>r</a:t>
            </a:r>
            <a:r>
              <a:rPr lang="en-IE" dirty="0">
                <a:ea typeface="ＭＳ Ｐゴシック" charset="-128"/>
              </a:rPr>
              <a:t>.</a:t>
            </a:r>
          </a:p>
          <a:p>
            <a:pPr lvl="2" eaLnBrk="1" hangingPunct="1"/>
            <a:endParaRPr lang="en-IE" sz="1400" dirty="0">
              <a:ea typeface="ＭＳ Ｐゴシック" charset="-128"/>
            </a:endParaRPr>
          </a:p>
          <a:p>
            <a:pPr eaLnBrk="1" hangingPunct="1"/>
            <a:r>
              <a:rPr lang="en-IE" dirty="0"/>
              <a:t>Trees occur throughout the real world:</a:t>
            </a:r>
          </a:p>
          <a:p>
            <a:pPr lvl="1" eaLnBrk="1" hangingPunct="1"/>
            <a:r>
              <a:rPr lang="en-IE" sz="1800" dirty="0">
                <a:ea typeface="ＭＳ Ｐゴシック" charset="-128"/>
              </a:rPr>
              <a:t>Family Trees</a:t>
            </a:r>
          </a:p>
        </p:txBody>
      </p:sp>
      <p:pic>
        <p:nvPicPr>
          <p:cNvPr id="5124" name="Picture 4" descr="kennedy_tree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4850" y="3497263"/>
            <a:ext cx="2501900" cy="293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Trees: Introduction</a:t>
            </a: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2"/>
            <a:ext cx="8391525" cy="5472955"/>
          </a:xfrm>
        </p:spPr>
        <p:txBody>
          <a:bodyPr>
            <a:normAutofit/>
          </a:bodyPr>
          <a:lstStyle/>
          <a:p>
            <a:pPr eaLnBrk="1" hangingPunct="1"/>
            <a:r>
              <a:rPr lang="en-IE" dirty="0"/>
              <a:t>A Tree is a </a:t>
            </a:r>
            <a:r>
              <a:rPr lang="en-IE" b="1" u="sng" dirty="0"/>
              <a:t>hierarchical ADT</a:t>
            </a:r>
            <a:r>
              <a:rPr lang="en-IE" dirty="0"/>
              <a:t> where data is related in terms of parent-child relationships.</a:t>
            </a:r>
          </a:p>
          <a:p>
            <a:pPr lvl="1" eaLnBrk="1" hangingPunct="1"/>
            <a:r>
              <a:rPr lang="en-IE" dirty="0">
                <a:ea typeface="ＭＳ Ｐゴシック" charset="-128"/>
              </a:rPr>
              <a:t>Each element (node) in the tree has </a:t>
            </a:r>
            <a:r>
              <a:rPr lang="en-IE" b="1" dirty="0">
                <a:ea typeface="ＭＳ Ｐゴシック" charset="-128"/>
              </a:rPr>
              <a:t>at most 1 parent</a:t>
            </a:r>
            <a:r>
              <a:rPr lang="en-IE" dirty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IE" dirty="0">
                <a:ea typeface="ＭＳ Ｐゴシック" charset="-128"/>
              </a:rPr>
              <a:t>Each element (node) may have </a:t>
            </a:r>
            <a:r>
              <a:rPr lang="en-IE" b="1" dirty="0">
                <a:ea typeface="ＭＳ Ｐゴシック" charset="-128"/>
              </a:rPr>
              <a:t>0 or more children</a:t>
            </a:r>
            <a:r>
              <a:rPr lang="en-IE" dirty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IE" dirty="0">
                <a:ea typeface="ＭＳ Ｐゴシック" charset="-128"/>
              </a:rPr>
              <a:t>Each tree will include exactly one element (node), known as the </a:t>
            </a:r>
            <a:r>
              <a:rPr lang="en-IE" b="1" dirty="0">
                <a:ea typeface="ＭＳ Ｐゴシック" charset="-128"/>
              </a:rPr>
              <a:t>root</a:t>
            </a:r>
            <a:r>
              <a:rPr lang="en-IE" dirty="0">
                <a:ea typeface="ＭＳ Ｐゴシック" charset="-128"/>
              </a:rPr>
              <a:t>, which has no parent.</a:t>
            </a:r>
          </a:p>
          <a:p>
            <a:pPr lvl="2" eaLnBrk="1" hangingPunct="1"/>
            <a:endParaRPr lang="en-IE" sz="1600" dirty="0">
              <a:ea typeface="ＭＳ Ｐゴシック" charset="-128"/>
            </a:endParaRPr>
          </a:p>
          <a:p>
            <a:pPr eaLnBrk="1" hangingPunct="1"/>
            <a:r>
              <a:rPr lang="en-IE" dirty="0"/>
              <a:t>Trees can be defined </a:t>
            </a:r>
            <a:r>
              <a:rPr lang="en-IE" b="1" dirty="0"/>
              <a:t>recursively</a:t>
            </a:r>
            <a:r>
              <a:rPr lang="en-IE" dirty="0"/>
              <a:t>:</a:t>
            </a:r>
          </a:p>
          <a:p>
            <a:pPr lvl="1" eaLnBrk="1" hangingPunct="1"/>
            <a:r>
              <a:rPr lang="en-IE" dirty="0">
                <a:ea typeface="ＭＳ Ｐゴシック" charset="-128"/>
              </a:rPr>
              <a:t>A tree T consists of a root node, </a:t>
            </a:r>
            <a:r>
              <a:rPr lang="en-IE" i="1" dirty="0">
                <a:ea typeface="ＭＳ Ｐゴシック" charset="-128"/>
              </a:rPr>
              <a:t>r</a:t>
            </a:r>
            <a:r>
              <a:rPr lang="en-IE" dirty="0">
                <a:ea typeface="ＭＳ Ｐゴシック" charset="-128"/>
              </a:rPr>
              <a:t>, </a:t>
            </a:r>
            <a:br>
              <a:rPr lang="en-IE" dirty="0">
                <a:ea typeface="ＭＳ Ｐゴシック" charset="-128"/>
              </a:rPr>
            </a:br>
            <a:r>
              <a:rPr lang="en-IE" dirty="0">
                <a:ea typeface="ＭＳ Ｐゴシック" charset="-128"/>
              </a:rPr>
              <a:t>plus a set of </a:t>
            </a:r>
            <a:r>
              <a:rPr lang="en-IE" b="1" dirty="0">
                <a:ea typeface="ＭＳ Ｐゴシック" charset="-128"/>
              </a:rPr>
              <a:t>subtrees</a:t>
            </a:r>
            <a:r>
              <a:rPr lang="en-IE" dirty="0">
                <a:ea typeface="ＭＳ Ｐゴシック" charset="-128"/>
              </a:rPr>
              <a:t> whose roots</a:t>
            </a:r>
            <a:br>
              <a:rPr lang="en-IE" dirty="0">
                <a:ea typeface="ＭＳ Ｐゴシック" charset="-128"/>
              </a:rPr>
            </a:br>
            <a:r>
              <a:rPr lang="en-IE" dirty="0">
                <a:ea typeface="ＭＳ Ｐゴシック" charset="-128"/>
              </a:rPr>
              <a:t>are children of </a:t>
            </a:r>
            <a:r>
              <a:rPr lang="en-IE" i="1" dirty="0">
                <a:ea typeface="ＭＳ Ｐゴシック" charset="-128"/>
              </a:rPr>
              <a:t>r</a:t>
            </a:r>
            <a:r>
              <a:rPr lang="en-IE" dirty="0">
                <a:ea typeface="ＭＳ Ｐゴシック" charset="-128"/>
              </a:rPr>
              <a:t>.</a:t>
            </a:r>
          </a:p>
          <a:p>
            <a:pPr lvl="2" eaLnBrk="1" hangingPunct="1"/>
            <a:endParaRPr lang="en-IE" sz="1400" dirty="0">
              <a:ea typeface="ＭＳ Ｐゴシック" charset="-128"/>
            </a:endParaRPr>
          </a:p>
          <a:p>
            <a:pPr eaLnBrk="1" hangingPunct="1"/>
            <a:r>
              <a:rPr lang="en-IE" dirty="0"/>
              <a:t>Trees occur throughout the real world:</a:t>
            </a:r>
          </a:p>
          <a:p>
            <a:pPr lvl="1" eaLnBrk="1" hangingPunct="1"/>
            <a:r>
              <a:rPr lang="en-IE" sz="1800" dirty="0">
                <a:ea typeface="ＭＳ Ｐゴシック" charset="-128"/>
              </a:rPr>
              <a:t>Family Trees</a:t>
            </a:r>
          </a:p>
          <a:p>
            <a:pPr lvl="1" eaLnBrk="1" hangingPunct="1"/>
            <a:r>
              <a:rPr lang="en-IE" sz="1800" dirty="0">
                <a:ea typeface="ＭＳ Ｐゴシック" charset="-128"/>
              </a:rPr>
              <a:t>Company Structures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0" y="3500438"/>
            <a:ext cx="3522663" cy="282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Trees: Introduction</a:t>
            </a:r>
            <a:endParaRPr lang="en-GB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2"/>
            <a:ext cx="8391525" cy="5472955"/>
          </a:xfrm>
        </p:spPr>
        <p:txBody>
          <a:bodyPr>
            <a:normAutofit/>
          </a:bodyPr>
          <a:lstStyle/>
          <a:p>
            <a:pPr eaLnBrk="1" hangingPunct="1"/>
            <a:r>
              <a:rPr lang="en-IE" dirty="0"/>
              <a:t>A Tree is a </a:t>
            </a:r>
            <a:r>
              <a:rPr lang="en-IE" b="1" u="sng" dirty="0"/>
              <a:t>hierarchical ADT</a:t>
            </a:r>
            <a:r>
              <a:rPr lang="en-IE" dirty="0"/>
              <a:t> where data is related in terms of parent-child relationships.</a:t>
            </a:r>
          </a:p>
          <a:p>
            <a:pPr lvl="1" eaLnBrk="1" hangingPunct="1"/>
            <a:r>
              <a:rPr lang="en-IE" dirty="0">
                <a:ea typeface="ＭＳ Ｐゴシック" charset="-128"/>
              </a:rPr>
              <a:t>Each element (node) in the tree has </a:t>
            </a:r>
            <a:r>
              <a:rPr lang="en-IE" b="1" dirty="0">
                <a:ea typeface="ＭＳ Ｐゴシック" charset="-128"/>
              </a:rPr>
              <a:t>at most 1 parent</a:t>
            </a:r>
            <a:r>
              <a:rPr lang="en-IE" dirty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IE" dirty="0">
                <a:ea typeface="ＭＳ Ｐゴシック" charset="-128"/>
              </a:rPr>
              <a:t>Each element (node) may have </a:t>
            </a:r>
            <a:r>
              <a:rPr lang="en-IE" b="1" dirty="0">
                <a:ea typeface="ＭＳ Ｐゴシック" charset="-128"/>
              </a:rPr>
              <a:t>0 or more children</a:t>
            </a:r>
            <a:r>
              <a:rPr lang="en-IE" dirty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IE" dirty="0">
                <a:ea typeface="ＭＳ Ｐゴシック" charset="-128"/>
              </a:rPr>
              <a:t>Each tree will include exactly one element (node), known as the </a:t>
            </a:r>
            <a:r>
              <a:rPr lang="en-IE" b="1" dirty="0">
                <a:ea typeface="ＭＳ Ｐゴシック" charset="-128"/>
              </a:rPr>
              <a:t>root</a:t>
            </a:r>
            <a:r>
              <a:rPr lang="en-IE" dirty="0">
                <a:ea typeface="ＭＳ Ｐゴシック" charset="-128"/>
              </a:rPr>
              <a:t>, which has no parent.</a:t>
            </a:r>
          </a:p>
          <a:p>
            <a:pPr lvl="2" eaLnBrk="1" hangingPunct="1"/>
            <a:endParaRPr lang="en-IE" sz="1600" dirty="0">
              <a:ea typeface="ＭＳ Ｐゴシック" charset="-128"/>
            </a:endParaRPr>
          </a:p>
          <a:p>
            <a:pPr eaLnBrk="1" hangingPunct="1"/>
            <a:r>
              <a:rPr lang="en-IE" dirty="0"/>
              <a:t>Trees can be defined </a:t>
            </a:r>
            <a:r>
              <a:rPr lang="en-IE" b="1" dirty="0"/>
              <a:t>recursively</a:t>
            </a:r>
            <a:r>
              <a:rPr lang="en-IE" dirty="0"/>
              <a:t>:</a:t>
            </a:r>
          </a:p>
          <a:p>
            <a:pPr lvl="1" eaLnBrk="1" hangingPunct="1"/>
            <a:r>
              <a:rPr lang="en-IE" dirty="0">
                <a:ea typeface="ＭＳ Ｐゴシック" charset="-128"/>
              </a:rPr>
              <a:t>A tree T consists of a root node, </a:t>
            </a:r>
            <a:r>
              <a:rPr lang="en-IE" i="1" dirty="0">
                <a:ea typeface="ＭＳ Ｐゴシック" charset="-128"/>
              </a:rPr>
              <a:t>r</a:t>
            </a:r>
            <a:r>
              <a:rPr lang="en-IE" dirty="0">
                <a:ea typeface="ＭＳ Ｐゴシック" charset="-128"/>
              </a:rPr>
              <a:t>, </a:t>
            </a:r>
            <a:br>
              <a:rPr lang="en-IE" dirty="0">
                <a:ea typeface="ＭＳ Ｐゴシック" charset="-128"/>
              </a:rPr>
            </a:br>
            <a:r>
              <a:rPr lang="en-IE" dirty="0">
                <a:ea typeface="ＭＳ Ｐゴシック" charset="-128"/>
              </a:rPr>
              <a:t>plus a set of </a:t>
            </a:r>
            <a:r>
              <a:rPr lang="en-IE" b="1" dirty="0">
                <a:ea typeface="ＭＳ Ｐゴシック" charset="-128"/>
              </a:rPr>
              <a:t>subtrees</a:t>
            </a:r>
            <a:r>
              <a:rPr lang="en-IE" dirty="0">
                <a:ea typeface="ＭＳ Ｐゴシック" charset="-128"/>
              </a:rPr>
              <a:t> whose roots</a:t>
            </a:r>
            <a:br>
              <a:rPr lang="en-IE" dirty="0">
                <a:ea typeface="ＭＳ Ｐゴシック" charset="-128"/>
              </a:rPr>
            </a:br>
            <a:r>
              <a:rPr lang="en-IE" dirty="0">
                <a:ea typeface="ＭＳ Ｐゴシック" charset="-128"/>
              </a:rPr>
              <a:t>are children of </a:t>
            </a:r>
            <a:r>
              <a:rPr lang="en-IE" i="1" dirty="0">
                <a:ea typeface="ＭＳ Ｐゴシック" charset="-128"/>
              </a:rPr>
              <a:t>r</a:t>
            </a:r>
            <a:r>
              <a:rPr lang="en-IE" dirty="0">
                <a:ea typeface="ＭＳ Ｐゴシック" charset="-128"/>
              </a:rPr>
              <a:t>.</a:t>
            </a:r>
          </a:p>
          <a:p>
            <a:pPr lvl="2" eaLnBrk="1" hangingPunct="1"/>
            <a:endParaRPr lang="en-IE" sz="1200" dirty="0">
              <a:ea typeface="ＭＳ Ｐゴシック" charset="-128"/>
            </a:endParaRPr>
          </a:p>
          <a:p>
            <a:pPr eaLnBrk="1" hangingPunct="1"/>
            <a:r>
              <a:rPr lang="en-IE" sz="2000" dirty="0"/>
              <a:t>Trees occur throughout the real world:</a:t>
            </a:r>
          </a:p>
          <a:p>
            <a:pPr lvl="1" eaLnBrk="1" hangingPunct="1"/>
            <a:r>
              <a:rPr lang="en-IE" sz="1600" dirty="0">
                <a:ea typeface="ＭＳ Ｐゴシック" charset="-128"/>
              </a:rPr>
              <a:t>Family Trees</a:t>
            </a:r>
          </a:p>
          <a:p>
            <a:pPr lvl="1" eaLnBrk="1" hangingPunct="1"/>
            <a:r>
              <a:rPr lang="en-IE" sz="1600" dirty="0">
                <a:ea typeface="ＭＳ Ｐゴシック" charset="-128"/>
              </a:rPr>
              <a:t>Company Structures</a:t>
            </a:r>
          </a:p>
          <a:p>
            <a:pPr lvl="1" eaLnBrk="1" hangingPunct="1"/>
            <a:r>
              <a:rPr lang="en-IE" sz="1600" dirty="0">
                <a:ea typeface="ＭＳ Ｐゴシック" charset="-128"/>
              </a:rPr>
              <a:t>File Systems</a:t>
            </a:r>
          </a:p>
          <a:p>
            <a:pPr lvl="1" eaLnBrk="1" hangingPunct="1"/>
            <a:endParaRPr lang="en-IE" sz="1800" dirty="0">
              <a:ea typeface="ＭＳ Ｐゴシック" charset="-128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3" y="3605213"/>
            <a:ext cx="36798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Trees:  Terminology</a:t>
            </a:r>
            <a:endParaRPr lang="en-GB" dirty="0"/>
          </a:p>
        </p:txBody>
      </p:sp>
      <p:sp>
        <p:nvSpPr>
          <p:cNvPr id="8195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000" b="1" dirty="0"/>
              <a:t>Root </a:t>
            </a:r>
            <a:r>
              <a:rPr lang="en-IE" sz="2000" dirty="0"/>
              <a:t>of tree: A</a:t>
            </a:r>
          </a:p>
          <a:p>
            <a:pPr lvl="1"/>
            <a:r>
              <a:rPr lang="en-IE" sz="1800" dirty="0">
                <a:ea typeface="ＭＳ Ｐゴシック" charset="-128"/>
              </a:rPr>
              <a:t>The </a:t>
            </a:r>
            <a:r>
              <a:rPr lang="en-IE" sz="1800" b="1" dirty="0">
                <a:ea typeface="ＭＳ Ｐゴシック" charset="-128"/>
              </a:rPr>
              <a:t>only</a:t>
            </a:r>
            <a:r>
              <a:rPr lang="en-IE" sz="1800" dirty="0">
                <a:ea typeface="ＭＳ Ｐゴシック" charset="-128"/>
              </a:rPr>
              <a:t> node with no parent</a:t>
            </a:r>
          </a:p>
        </p:txBody>
      </p:sp>
      <p:sp>
        <p:nvSpPr>
          <p:cNvPr id="8196" name="Oval 9"/>
          <p:cNvSpPr>
            <a:spLocks noChangeArrowheads="1"/>
          </p:cNvSpPr>
          <p:nvPr/>
        </p:nvSpPr>
        <p:spPr bwMode="auto">
          <a:xfrm>
            <a:off x="5453063" y="1452563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7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8198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8199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8200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8201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8202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8203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8204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8205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8206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8207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08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09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0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1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2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3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4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5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6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8217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8218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9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Trees:  Terminology</a:t>
            </a:r>
            <a:endParaRPr lang="en-GB" dirty="0"/>
          </a:p>
        </p:txBody>
      </p:sp>
      <p:sp>
        <p:nvSpPr>
          <p:cNvPr id="9219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000" b="1"/>
              <a:t>Root </a:t>
            </a:r>
            <a:r>
              <a:rPr lang="en-IE" sz="2000"/>
              <a:t>of tree: A</a:t>
            </a:r>
          </a:p>
          <a:p>
            <a:pPr lvl="1"/>
            <a:endParaRPr lang="en-IE" sz="1800">
              <a:ea typeface="ＭＳ Ｐゴシック" charset="-128"/>
            </a:endParaRPr>
          </a:p>
          <a:p>
            <a:r>
              <a:rPr lang="en-IE" sz="2000" b="1"/>
              <a:t>Parent</a:t>
            </a:r>
            <a:r>
              <a:rPr lang="en-IE" sz="2000"/>
              <a:t> of H: F</a:t>
            </a:r>
            <a:endParaRPr lang="en-IE" sz="1800" b="1"/>
          </a:p>
          <a:p>
            <a:pPr lvl="1"/>
            <a:r>
              <a:rPr lang="en-IE" sz="1600">
                <a:ea typeface="ＭＳ Ｐゴシック" charset="-128"/>
              </a:rPr>
              <a:t>C is the parent of F</a:t>
            </a:r>
          </a:p>
          <a:p>
            <a:pPr lvl="1"/>
            <a:r>
              <a:rPr lang="en-IE" sz="1600">
                <a:ea typeface="ＭＳ Ｐゴシック" charset="-128"/>
              </a:rPr>
              <a:t>A is the parent of C</a:t>
            </a:r>
          </a:p>
        </p:txBody>
      </p:sp>
      <p:sp>
        <p:nvSpPr>
          <p:cNvPr id="9220" name="Oval 9"/>
          <p:cNvSpPr>
            <a:spLocks noChangeArrowheads="1"/>
          </p:cNvSpPr>
          <p:nvPr/>
        </p:nvSpPr>
        <p:spPr bwMode="auto">
          <a:xfrm>
            <a:off x="6072188" y="3143250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1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9222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9223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9224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9225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9226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9227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9228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9229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9230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9231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2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3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4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5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6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7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8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9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40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9241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9242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43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Trees:  Terminology</a:t>
            </a:r>
            <a:endParaRPr lang="en-GB" dirty="0"/>
          </a:p>
        </p:txBody>
      </p:sp>
      <p:sp>
        <p:nvSpPr>
          <p:cNvPr id="10243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000" b="1"/>
              <a:t>Root </a:t>
            </a:r>
            <a:r>
              <a:rPr lang="en-IE" sz="2000"/>
              <a:t>of tree: A</a:t>
            </a:r>
            <a:endParaRPr lang="en-IE" sz="1800"/>
          </a:p>
          <a:p>
            <a:r>
              <a:rPr lang="en-IE" sz="2000" b="1"/>
              <a:t>Parent</a:t>
            </a:r>
            <a:r>
              <a:rPr lang="en-IE" sz="2000"/>
              <a:t> of H: F</a:t>
            </a:r>
          </a:p>
          <a:p>
            <a:pPr lvl="1"/>
            <a:endParaRPr lang="en-IE" sz="1800" b="1">
              <a:ea typeface="ＭＳ Ｐゴシック" charset="-128"/>
            </a:endParaRPr>
          </a:p>
          <a:p>
            <a:r>
              <a:rPr lang="en-IE" sz="2000" b="1"/>
              <a:t>Children</a:t>
            </a:r>
            <a:r>
              <a:rPr lang="en-IE" sz="2000"/>
              <a:t> of J: K and L</a:t>
            </a:r>
          </a:p>
          <a:p>
            <a:pPr lvl="1"/>
            <a:r>
              <a:rPr lang="en-IE" sz="1800">
                <a:ea typeface="ＭＳ Ｐゴシック" charset="-128"/>
              </a:rPr>
              <a:t>K is a child of J</a:t>
            </a:r>
          </a:p>
          <a:p>
            <a:pPr lvl="1"/>
            <a:r>
              <a:rPr lang="en-IE" sz="1800">
                <a:ea typeface="ＭＳ Ｐゴシック" charset="-128"/>
              </a:rPr>
              <a:t>L is a child of J</a:t>
            </a:r>
          </a:p>
        </p:txBody>
      </p:sp>
      <p:sp>
        <p:nvSpPr>
          <p:cNvPr id="10244" name="Oval 9"/>
          <p:cNvSpPr>
            <a:spLocks noChangeArrowheads="1"/>
          </p:cNvSpPr>
          <p:nvPr/>
        </p:nvSpPr>
        <p:spPr bwMode="auto">
          <a:xfrm>
            <a:off x="6667500" y="5643563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5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0246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0247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0248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0249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0250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0251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0252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0253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0254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0255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56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57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58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59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60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61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62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63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64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0265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0266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67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68" name="Oval 9"/>
          <p:cNvSpPr>
            <a:spLocks noChangeArrowheads="1"/>
          </p:cNvSpPr>
          <p:nvPr/>
        </p:nvSpPr>
        <p:spPr bwMode="auto">
          <a:xfrm>
            <a:off x="8096250" y="5643563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Trees:  Terminology</a:t>
            </a:r>
            <a:endParaRPr lang="en-GB" dirty="0"/>
          </a:p>
        </p:txBody>
      </p:sp>
      <p:sp>
        <p:nvSpPr>
          <p:cNvPr id="11267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000" b="1" dirty="0"/>
              <a:t>Root </a:t>
            </a:r>
            <a:r>
              <a:rPr lang="en-IE" sz="2000" dirty="0"/>
              <a:t>of tree: A</a:t>
            </a:r>
            <a:endParaRPr lang="en-IE" sz="1800" dirty="0"/>
          </a:p>
          <a:p>
            <a:r>
              <a:rPr lang="en-IE" sz="2000" b="1" dirty="0"/>
              <a:t>Parent</a:t>
            </a:r>
            <a:r>
              <a:rPr lang="en-IE" sz="2000" dirty="0"/>
              <a:t> of H: F</a:t>
            </a:r>
            <a:endParaRPr lang="en-IE" sz="1800" b="1" dirty="0"/>
          </a:p>
          <a:p>
            <a:r>
              <a:rPr lang="en-IE" sz="2000" b="1" dirty="0"/>
              <a:t>Children</a:t>
            </a:r>
            <a:r>
              <a:rPr lang="en-IE" sz="2000" dirty="0"/>
              <a:t> of J: K and L</a:t>
            </a:r>
          </a:p>
          <a:p>
            <a:pPr lvl="1">
              <a:buFont typeface="Wingdings" charset="2"/>
              <a:buNone/>
            </a:pPr>
            <a:endParaRPr lang="en-IE" sz="1800" dirty="0">
              <a:ea typeface="ＭＳ Ｐゴシック" charset="-128"/>
            </a:endParaRPr>
          </a:p>
          <a:p>
            <a:r>
              <a:rPr lang="en-IE" sz="2000" b="1" dirty="0"/>
              <a:t>Siblings</a:t>
            </a:r>
            <a:r>
              <a:rPr lang="en-IE" sz="2000" dirty="0"/>
              <a:t> have the same</a:t>
            </a:r>
            <a:br>
              <a:rPr lang="en-IE" sz="2000" dirty="0"/>
            </a:br>
            <a:r>
              <a:rPr lang="en-IE" sz="2000" dirty="0"/>
              <a:t> parent.</a:t>
            </a:r>
          </a:p>
          <a:p>
            <a:r>
              <a:rPr lang="en-IE" sz="2000" dirty="0"/>
              <a:t>Sibling of F: G</a:t>
            </a:r>
          </a:p>
          <a:p>
            <a:pPr lvl="1"/>
            <a:r>
              <a:rPr lang="en-IE" sz="1800" dirty="0">
                <a:ea typeface="ＭＳ Ｐゴシック" charset="-128"/>
              </a:rPr>
              <a:t>Sibling of G: F</a:t>
            </a:r>
          </a:p>
          <a:p>
            <a:pPr lvl="1"/>
            <a:r>
              <a:rPr lang="en-IE" sz="1800" dirty="0">
                <a:ea typeface="ＭＳ Ｐゴシック" charset="-128"/>
              </a:rPr>
              <a:t>H does not have a sibling!</a:t>
            </a:r>
          </a:p>
          <a:p>
            <a:pPr lvl="1"/>
            <a:r>
              <a:rPr lang="en-IE" sz="1800" dirty="0">
                <a:ea typeface="ＭＳ Ｐゴシック" charset="-128"/>
              </a:rPr>
              <a:t>A node is not </a:t>
            </a:r>
            <a:r>
              <a:rPr lang="en-IE" sz="1800">
                <a:ea typeface="ＭＳ Ｐゴシック" charset="-128"/>
              </a:rPr>
              <a:t>a sibling of itself.</a:t>
            </a:r>
            <a:endParaRPr lang="en-IE" sz="1800" dirty="0">
              <a:ea typeface="ＭＳ Ｐゴシック" charset="-128"/>
            </a:endParaRPr>
          </a:p>
        </p:txBody>
      </p:sp>
      <p:sp>
        <p:nvSpPr>
          <p:cNvPr id="11268" name="Oval 9"/>
          <p:cNvSpPr>
            <a:spLocks noChangeArrowheads="1"/>
          </p:cNvSpPr>
          <p:nvPr/>
        </p:nvSpPr>
        <p:spPr bwMode="auto">
          <a:xfrm>
            <a:off x="7143750" y="3143250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69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1270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1271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1272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1273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1274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1275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1276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1277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1278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1279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0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1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2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3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4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5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6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7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8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1289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1290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91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33435</TotalTime>
  <Words>1444</Words>
  <Application>Microsoft Macintosh PowerPoint</Application>
  <PresentationFormat>On-screen Show (4:3)</PresentationFormat>
  <Paragraphs>385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Consolas</vt:lpstr>
      <vt:lpstr>Gill Sans</vt:lpstr>
      <vt:lpstr>Helvetica Neue</vt:lpstr>
      <vt:lpstr>Wingdings</vt:lpstr>
      <vt:lpstr>Clarity</vt:lpstr>
      <vt:lpstr>Topic 1: Trees</vt:lpstr>
      <vt:lpstr>Trees: Introduction</vt:lpstr>
      <vt:lpstr>Trees: Introduction</vt:lpstr>
      <vt:lpstr>Trees: Introduction</vt:lpstr>
      <vt:lpstr>Trees: Introduction</vt:lpstr>
      <vt:lpstr>Trees:  Terminology</vt:lpstr>
      <vt:lpstr>Trees:  Terminology</vt:lpstr>
      <vt:lpstr>Trees:  Terminology</vt:lpstr>
      <vt:lpstr>Trees:  Terminology</vt:lpstr>
      <vt:lpstr>Trees:  Terminology</vt:lpstr>
      <vt:lpstr>Trees:  Terminology</vt:lpstr>
      <vt:lpstr>Trees:  Terminology</vt:lpstr>
      <vt:lpstr>Trees:  Terminology</vt:lpstr>
      <vt:lpstr>Trees:  Terminology</vt:lpstr>
      <vt:lpstr>Trees:  Terminology</vt:lpstr>
      <vt:lpstr>Trees: Properties</vt:lpstr>
      <vt:lpstr>Trees: Properties</vt:lpstr>
      <vt:lpstr>Tree ADT</vt:lpstr>
      <vt:lpstr>INode Java Interface</vt:lpstr>
      <vt:lpstr>ITree Java Interface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Agents with Agent Factory</dc:title>
  <dc:creator>Rem Collier</dc:creator>
  <cp:lastModifiedBy>David Lillis</cp:lastModifiedBy>
  <cp:revision>738</cp:revision>
  <cp:lastPrinted>2016-02-23T07:20:41Z</cp:lastPrinted>
  <dcterms:created xsi:type="dcterms:W3CDTF">2009-02-10T11:22:06Z</dcterms:created>
  <dcterms:modified xsi:type="dcterms:W3CDTF">2019-02-20T02:08:06Z</dcterms:modified>
</cp:coreProperties>
</file>