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50"/>
  </p:notesMasterIdLst>
  <p:handoutMasterIdLst>
    <p:handoutMasterId r:id="rId51"/>
  </p:handoutMasterIdLst>
  <p:sldIdLst>
    <p:sldId id="328" r:id="rId2"/>
    <p:sldId id="290" r:id="rId3"/>
    <p:sldId id="291" r:id="rId4"/>
    <p:sldId id="292" r:id="rId5"/>
    <p:sldId id="293" r:id="rId6"/>
    <p:sldId id="294" r:id="rId7"/>
    <p:sldId id="295" r:id="rId8"/>
    <p:sldId id="327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3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9" r:id="rId39"/>
    <p:sldId id="330" r:id="rId40"/>
    <p:sldId id="331" r:id="rId41"/>
    <p:sldId id="324" r:id="rId42"/>
    <p:sldId id="325" r:id="rId43"/>
    <p:sldId id="337" r:id="rId44"/>
    <p:sldId id="326" r:id="rId45"/>
    <p:sldId id="333" r:id="rId46"/>
    <p:sldId id="334" r:id="rId47"/>
    <p:sldId id="332" r:id="rId48"/>
    <p:sldId id="335" r:id="rId49"/>
  </p:sldIdLst>
  <p:sldSz cx="9144000" cy="6858000" type="screen4x3"/>
  <p:notesSz cx="6858000" cy="9144000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3"/>
    <p:restoredTop sz="93448"/>
  </p:normalViewPr>
  <p:slideViewPr>
    <p:cSldViewPr>
      <p:cViewPr varScale="1">
        <p:scale>
          <a:sx n="105" d="100"/>
          <a:sy n="105" d="100"/>
        </p:scale>
        <p:origin x="208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C25661-841A-E849-B2C3-3008EBD681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679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3FB19B3C-B131-7449-81ED-44635DE78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721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31FFD00-CC64-2649-BF91-7EE9A876B143}" type="slidenum">
              <a:rPr lang="en-US" altLang="en-US">
                <a:ea typeface="MS PGothic" charset="-128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ea typeface="MS PGothic" charset="-128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248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Finished here 28/03/2018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B19B3C-B131-7449-81ED-44635DE78D69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22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B19B3C-B131-7449-81ED-44635DE78D69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33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5B9E7-F228-E543-9755-7C8699C6BFC0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6253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1737E-875C-C44E-BAC9-89A044459BF7}" type="datetime2">
              <a:rPr lang="en-US" altLang="en-US"/>
              <a:pPr>
                <a:defRPr/>
              </a:pPr>
              <a:t>Wednesday, March 27, 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E04FD-231E-2042-9814-68A2D29D8C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4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D41F8-294B-B746-8DAC-0F6D12AB6969}" type="datetime2">
              <a:rPr lang="en-US" altLang="en-US"/>
              <a:pPr>
                <a:defRPr/>
              </a:pPr>
              <a:t>Wednesday, March 27, 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3285B-DF69-7740-BAC5-B5AC74D1B6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54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E3150-4CCF-A54D-AB8D-3E0C87A56683}" type="datetime2">
              <a:rPr lang="en-US" altLang="en-US"/>
              <a:pPr>
                <a:defRPr/>
              </a:pPr>
              <a:t>Wednesday, March 27, 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2D968-44B0-5242-AFC1-B1CADC102E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27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4CD10-31FD-384C-AB83-365A28B1E546}" type="datetime2">
              <a:rPr lang="en-US" altLang="en-US"/>
              <a:pPr>
                <a:defRPr/>
              </a:pPr>
              <a:t>Wednesday, March 27, 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7887-D3C9-8B4B-9B8E-FBA6A1137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93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E4D52-C5A5-BA4C-B7FB-854AA7C56348}" type="datetime2">
              <a:rPr lang="en-US" altLang="en-US"/>
              <a:pPr>
                <a:defRPr/>
              </a:pPr>
              <a:t>Wednesday, March 27, 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D0E06-A80E-174C-9A19-4155E2C87A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10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2D940-F594-D741-8D62-3E21818FF9B2}" type="datetime2">
              <a:rPr lang="en-US" altLang="en-US"/>
              <a:pPr>
                <a:defRPr/>
              </a:pPr>
              <a:t>Wednesday, March 27, 2019</a:t>
            </a:fld>
            <a:endParaRPr lang="en-US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4B9E0-828B-0543-AC70-0E0182E85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07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550EF-F675-DD41-8D06-F4AA2B4FD5B1}" type="datetime2">
              <a:rPr lang="en-US" altLang="en-US"/>
              <a:pPr>
                <a:defRPr/>
              </a:pPr>
              <a:t>Wednesday, March 27, 2019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30926-8E6F-1540-BB96-40C7D3BF2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63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995B9-C37C-6C47-BE11-9E7C4A2ED266}" type="datetime2">
              <a:rPr lang="en-US" altLang="en-US"/>
              <a:pPr>
                <a:defRPr/>
              </a:pPr>
              <a:t>Wednesday, March 27, 2019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1B7E1-1650-2243-97DC-3B46B06CC7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85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C1F00-742A-264E-96DF-48B4094C3163}" type="datetime2">
              <a:rPr lang="en-US" altLang="en-US"/>
              <a:pPr>
                <a:defRPr/>
              </a:pPr>
              <a:t>Wednesday, March 27, 2019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2DA9C-AC88-1D44-B4E0-A0A092A7DE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21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9730-A46C-F043-A2D2-9A9CCE097558}" type="datetime2">
              <a:rPr lang="en-US" altLang="en-US"/>
              <a:pPr>
                <a:defRPr/>
              </a:pPr>
              <a:t>Wednesday, March 27, 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7BF64-C3C0-7D40-915F-C7BEAA267A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87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835109-F72F-7746-BDC7-9E9F76598E0E}" type="datetime2">
              <a:rPr lang="en-US" altLang="en-US"/>
              <a:pPr>
                <a:defRPr/>
              </a:pPr>
              <a:t>Wednesday, March 27, 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rgbClr val="FFFF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374E4D4-EACC-6A45-8F94-AF1B032C8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7" r:id="rId2"/>
    <p:sldLayoutId id="2147483775" r:id="rId3"/>
    <p:sldLayoutId id="2147483768" r:id="rId4"/>
    <p:sldLayoutId id="2147483776" r:id="rId5"/>
    <p:sldLayoutId id="2147483769" r:id="rId6"/>
    <p:sldLayoutId id="2147483770" r:id="rId7"/>
    <p:sldLayoutId id="2147483777" r:id="rId8"/>
    <p:sldLayoutId id="2147483771" r:id="rId9"/>
    <p:sldLayoutId id="2147483772" r:id="rId10"/>
    <p:sldLayoutId id="214748377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Helvetica" charset="0"/>
          <a:ea typeface="Helvetica" charset="0"/>
          <a:cs typeface="Helvetic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charset="0"/>
          <a:ea typeface="Helvetica" charset="0"/>
          <a:cs typeface="Helvetic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charset="0"/>
          <a:ea typeface="Helvetica" charset="0"/>
          <a:cs typeface="Helvetic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charset="0"/>
          <a:ea typeface="Helvetica" charset="0"/>
          <a:cs typeface="Helvetic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charset="0"/>
          <a:ea typeface="Helvetica" charset="0"/>
          <a:cs typeface="Helvetic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ill Sans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ill Sans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ill Sans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ill Sans" charset="0"/>
          <a:ea typeface="ＭＳ Ｐゴシック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32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lillis@ucd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sz="4000" dirty="0">
                <a:ea typeface="+mj-ea"/>
              </a:rPr>
              <a:t>Topic 5:</a:t>
            </a:r>
            <a:br>
              <a:rPr lang="en-IE" sz="4000" dirty="0">
                <a:ea typeface="+mj-ea"/>
              </a:rPr>
            </a:br>
            <a:r>
              <a:rPr lang="en-IE" dirty="0">
                <a:ea typeface="+mj-ea"/>
              </a:rPr>
              <a:t>Splay Trees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6838950" cy="1752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  <a:ea typeface="+mn-ea"/>
              </a:rPr>
              <a:t>COMP2014J: Data Structures and Algorithms 2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sz="2400" dirty="0">
                <a:ea typeface="+mn-ea"/>
              </a:rPr>
              <a:t>Dr. David Lillis (</a:t>
            </a:r>
            <a:r>
              <a:rPr lang="en-IE" sz="2400" dirty="0">
                <a:ea typeface="+mn-ea"/>
                <a:hlinkClick r:id="rId3"/>
              </a:rPr>
              <a:t>david.lillis@ucd.ie</a:t>
            </a:r>
            <a:r>
              <a:rPr lang="en-IE" sz="2400" dirty="0">
                <a:ea typeface="+mn-ea"/>
              </a:rPr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IE" sz="2400" dirty="0">
                <a:ea typeface="+mn-ea"/>
              </a:rPr>
              <a:t>Beijing-Dublin International College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6309320"/>
            <a:ext cx="750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Reading: Goodrich and </a:t>
            </a:r>
            <a:r>
              <a:rPr lang="en-US" dirty="0" err="1"/>
              <a:t>Tamassia</a:t>
            </a:r>
            <a:r>
              <a:rPr lang="en-US" dirty="0"/>
              <a:t> (6</a:t>
            </a:r>
            <a:r>
              <a:rPr lang="en-US" baseline="30000" dirty="0"/>
              <a:t>th</a:t>
            </a:r>
            <a:r>
              <a:rPr lang="en-US" dirty="0"/>
              <a:t> Edition), Section 11.4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2560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Insert 3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2 nodes, so need to perform a Zig.</a:t>
            </a:r>
          </a:p>
          <a:p>
            <a:pPr lvl="1" eaLnBrk="1" hangingPunct="1"/>
            <a:endParaRPr lang="en-US" altLang="en-US" sz="2600">
              <a:latin typeface="Helvetica Neue" charset="0"/>
              <a:ea typeface="ＭＳ Ｐゴシック" charset="-128"/>
            </a:endParaRPr>
          </a:p>
        </p:txBody>
      </p:sp>
      <p:sp>
        <p:nvSpPr>
          <p:cNvPr id="25603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07" name="Oval 8"/>
          <p:cNvSpPr>
            <a:spLocks noChangeArrowheads="1"/>
          </p:cNvSpPr>
          <p:nvPr/>
        </p:nvSpPr>
        <p:spPr bwMode="auto">
          <a:xfrm>
            <a:off x="60960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rgbClr val="FF0000"/>
                </a:solidFill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solidFill>
                <a:srgbClr val="FF0000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943600" y="32766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6553200" y="32766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 flipH="1">
            <a:off x="6019800" y="29718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>
            <a:off x="6477000" y="29718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5791200" y="2362200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6272213" y="16986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grpSp>
        <p:nvGrpSpPr>
          <p:cNvPr id="36" name="Group 4">
            <a:extLst>
              <a:ext uri="{FF2B5EF4-FFF2-40B4-BE49-F238E27FC236}">
                <a16:creationId xmlns:a16="http://schemas.microsoft.com/office/drawing/2014/main" id="{BBA71BAB-2ACE-FA42-B87B-CDBCE6F517A3}"/>
              </a:ext>
            </a:extLst>
          </p:cNvPr>
          <p:cNvGrpSpPr>
            <a:grpSpLocks/>
          </p:cNvGrpSpPr>
          <p:nvPr/>
        </p:nvGrpSpPr>
        <p:grpSpPr bwMode="auto">
          <a:xfrm>
            <a:off x="1346060" y="4006850"/>
            <a:ext cx="5502796" cy="2216049"/>
            <a:chOff x="2738" y="2426"/>
            <a:chExt cx="2995" cy="1485"/>
          </a:xfrm>
        </p:grpSpPr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154EAC22-7EFD-A54A-BC4D-B1E6DD0D5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2491"/>
              <a:ext cx="2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ahoma" charset="0"/>
                  <a:ea typeface="ＭＳ Ｐゴシック" charset="-128"/>
                </a:rPr>
                <a:t>zig</a:t>
              </a:r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BB386551-2670-DE4C-A698-23C8D6969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2813"/>
              <a:ext cx="185" cy="2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39" name="AutoShape 8">
              <a:extLst>
                <a:ext uri="{FF2B5EF4-FFF2-40B4-BE49-F238E27FC236}">
                  <a16:creationId xmlns:a16="http://schemas.microsoft.com/office/drawing/2014/main" id="{87F2556F-99EE-CF46-A856-398202746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23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0" name="AutoShape 10">
              <a:extLst>
                <a:ext uri="{FF2B5EF4-FFF2-40B4-BE49-F238E27FC236}">
                  <a16:creationId xmlns:a16="http://schemas.microsoft.com/office/drawing/2014/main" id="{F60B1969-A7F6-5D41-9F74-C99614845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3226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41" name="AutoShape 11">
              <a:extLst>
                <a:ext uri="{FF2B5EF4-FFF2-40B4-BE49-F238E27FC236}">
                  <a16:creationId xmlns:a16="http://schemas.microsoft.com/office/drawing/2014/main" id="{8042D05C-F183-3F45-9255-613E5DD9E4AC}"/>
                </a:ext>
              </a:extLst>
            </p:cNvPr>
            <p:cNvCxnSpPr>
              <a:cxnSpLocks noChangeShapeType="1"/>
              <a:stCxn id="38" idx="3"/>
              <a:endCxn id="39" idx="0"/>
            </p:cNvCxnSpPr>
            <p:nvPr/>
          </p:nvCxnSpPr>
          <p:spPr bwMode="auto">
            <a:xfrm flipH="1">
              <a:off x="2929" y="3055"/>
              <a:ext cx="217" cy="1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14">
              <a:extLst>
                <a:ext uri="{FF2B5EF4-FFF2-40B4-BE49-F238E27FC236}">
                  <a16:creationId xmlns:a16="http://schemas.microsoft.com/office/drawing/2014/main" id="{0CA2DE81-5694-0E46-A743-FB8E352668E9}"/>
                </a:ext>
              </a:extLst>
            </p:cNvPr>
            <p:cNvCxnSpPr>
              <a:cxnSpLocks noChangeShapeType="1"/>
              <a:stCxn id="38" idx="5"/>
              <a:endCxn id="40" idx="0"/>
            </p:cNvCxnSpPr>
            <p:nvPr/>
          </p:nvCxnSpPr>
          <p:spPr bwMode="auto">
            <a:xfrm>
              <a:off x="3277" y="3055"/>
              <a:ext cx="278" cy="1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A6B97232-33C2-B344-9697-14EEFA6F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426"/>
              <a:ext cx="185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cxnSp>
          <p:nvCxnSpPr>
            <p:cNvPr id="44" name="AutoShape 16">
              <a:extLst>
                <a:ext uri="{FF2B5EF4-FFF2-40B4-BE49-F238E27FC236}">
                  <a16:creationId xmlns:a16="http://schemas.microsoft.com/office/drawing/2014/main" id="{CC2C7ABA-2B38-FC46-8E07-6F36D80236AF}"/>
                </a:ext>
              </a:extLst>
            </p:cNvPr>
            <p:cNvCxnSpPr>
              <a:cxnSpLocks noChangeShapeType="1"/>
              <a:stCxn id="43" idx="3"/>
              <a:endCxn id="38" idx="7"/>
            </p:cNvCxnSpPr>
            <p:nvPr/>
          </p:nvCxnSpPr>
          <p:spPr bwMode="auto">
            <a:xfrm flipH="1">
              <a:off x="3289" y="2668"/>
              <a:ext cx="236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AutoShape 17">
              <a:extLst>
                <a:ext uri="{FF2B5EF4-FFF2-40B4-BE49-F238E27FC236}">
                  <a16:creationId xmlns:a16="http://schemas.microsoft.com/office/drawing/2014/main" id="{E124791A-58F8-9849-8CF6-FAFD04D87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279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67" name="AutoShape 18">
              <a:extLst>
                <a:ext uri="{FF2B5EF4-FFF2-40B4-BE49-F238E27FC236}">
                  <a16:creationId xmlns:a16="http://schemas.microsoft.com/office/drawing/2014/main" id="{04BD6816-C942-C74C-B7E5-F3EAAEEC9F4A}"/>
                </a:ext>
              </a:extLst>
            </p:cNvPr>
            <p:cNvCxnSpPr>
              <a:cxnSpLocks noChangeShapeType="1"/>
              <a:stCxn id="43" idx="5"/>
              <a:endCxn id="66" idx="0"/>
            </p:cNvCxnSpPr>
            <p:nvPr/>
          </p:nvCxnSpPr>
          <p:spPr bwMode="auto">
            <a:xfrm>
              <a:off x="3667" y="2668"/>
              <a:ext cx="245" cy="1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B10121B4-7A7D-BC4F-A238-27BBF9F8D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162"/>
              <a:ext cx="184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69" name="Oval 20">
              <a:extLst>
                <a:ext uri="{FF2B5EF4-FFF2-40B4-BE49-F238E27FC236}">
                  <a16:creationId xmlns:a16="http://schemas.microsoft.com/office/drawing/2014/main" id="{C080949F-B5F6-1443-AA48-B7306FC92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" y="2762"/>
              <a:ext cx="184" cy="2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70" name="AutoShape 22">
              <a:extLst>
                <a:ext uri="{FF2B5EF4-FFF2-40B4-BE49-F238E27FC236}">
                  <a16:creationId xmlns:a16="http://schemas.microsoft.com/office/drawing/2014/main" id="{F4506396-06D8-A64B-85AE-8AA711738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71" name="AutoShape 23">
              <a:extLst>
                <a:ext uri="{FF2B5EF4-FFF2-40B4-BE49-F238E27FC236}">
                  <a16:creationId xmlns:a16="http://schemas.microsoft.com/office/drawing/2014/main" id="{824DF3C0-0A14-CE42-8238-1185278D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72" name="AutoShape 24">
              <a:extLst>
                <a:ext uri="{FF2B5EF4-FFF2-40B4-BE49-F238E27FC236}">
                  <a16:creationId xmlns:a16="http://schemas.microsoft.com/office/drawing/2014/main" id="{289B6886-8656-4D41-905C-CC6BF87D86B3}"/>
                </a:ext>
              </a:extLst>
            </p:cNvPr>
            <p:cNvCxnSpPr>
              <a:cxnSpLocks noChangeShapeType="1"/>
              <a:stCxn id="68" idx="1"/>
              <a:endCxn id="69" idx="5"/>
            </p:cNvCxnSpPr>
            <p:nvPr/>
          </p:nvCxnSpPr>
          <p:spPr bwMode="auto">
            <a:xfrm flipH="1" flipV="1">
              <a:off x="4876" y="2987"/>
              <a:ext cx="338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26">
              <a:extLst>
                <a:ext uri="{FF2B5EF4-FFF2-40B4-BE49-F238E27FC236}">
                  <a16:creationId xmlns:a16="http://schemas.microsoft.com/office/drawing/2014/main" id="{7460A84D-3351-9941-9ABD-8A758CCC0AFD}"/>
                </a:ext>
              </a:extLst>
            </p:cNvPr>
            <p:cNvCxnSpPr>
              <a:cxnSpLocks noChangeShapeType="1"/>
              <a:stCxn id="68" idx="3"/>
              <a:endCxn id="70" idx="0"/>
            </p:cNvCxnSpPr>
            <p:nvPr/>
          </p:nvCxnSpPr>
          <p:spPr bwMode="auto">
            <a:xfrm flipH="1">
              <a:off x="5065" y="3404"/>
              <a:ext cx="159" cy="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7">
              <a:extLst>
                <a:ext uri="{FF2B5EF4-FFF2-40B4-BE49-F238E27FC236}">
                  <a16:creationId xmlns:a16="http://schemas.microsoft.com/office/drawing/2014/main" id="{96852804-676D-B145-9F1F-B0E21A89A2CF}"/>
                </a:ext>
              </a:extLst>
            </p:cNvPr>
            <p:cNvCxnSpPr>
              <a:cxnSpLocks noChangeShapeType="1"/>
              <a:stCxn id="68" idx="5"/>
              <a:endCxn id="71" idx="0"/>
            </p:cNvCxnSpPr>
            <p:nvPr/>
          </p:nvCxnSpPr>
          <p:spPr bwMode="auto">
            <a:xfrm>
              <a:off x="5354" y="3404"/>
              <a:ext cx="188" cy="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29">
              <a:extLst>
                <a:ext uri="{FF2B5EF4-FFF2-40B4-BE49-F238E27FC236}">
                  <a16:creationId xmlns:a16="http://schemas.microsoft.com/office/drawing/2014/main" id="{7C96139A-6AC9-9547-8D7A-C621CD783197}"/>
                </a:ext>
              </a:extLst>
            </p:cNvPr>
            <p:cNvCxnSpPr>
              <a:cxnSpLocks noChangeShapeType="1"/>
              <a:stCxn id="76" idx="0"/>
              <a:endCxn id="69" idx="3"/>
            </p:cNvCxnSpPr>
            <p:nvPr/>
          </p:nvCxnSpPr>
          <p:spPr bwMode="auto">
            <a:xfrm flipV="1">
              <a:off x="4485" y="3004"/>
              <a:ext cx="256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AutoShape 30">
              <a:extLst>
                <a:ext uri="{FF2B5EF4-FFF2-40B4-BE49-F238E27FC236}">
                  <a16:creationId xmlns:a16="http://schemas.microsoft.com/office/drawing/2014/main" id="{32D627F4-FCDF-5B4E-95BE-FE4918BC8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23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77" name="Line 32">
              <a:extLst>
                <a:ext uri="{FF2B5EF4-FFF2-40B4-BE49-F238E27FC236}">
                  <a16:creationId xmlns:a16="http://schemas.microsoft.com/office/drawing/2014/main" id="{E26C5990-4CD9-E643-A269-C0A445168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736"/>
              <a:ext cx="384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2662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Insert 3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Zig carried out, and x is now root, so stop.</a:t>
            </a:r>
          </a:p>
          <a:p>
            <a:pPr lvl="1" eaLnBrk="1" hangingPunct="1"/>
            <a:endParaRPr lang="en-US" altLang="en-US" sz="2600">
              <a:latin typeface="Helvetica Neue" charset="0"/>
              <a:ea typeface="ＭＳ Ｐゴシック" charset="-128"/>
            </a:endParaRP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63246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68580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67056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73152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67818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7239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7" name="Text Box 14"/>
          <p:cNvSpPr txBox="1">
            <a:spLocks noChangeArrowheads="1"/>
          </p:cNvSpPr>
          <p:nvPr/>
        </p:nvSpPr>
        <p:spPr bwMode="auto">
          <a:xfrm>
            <a:off x="6273800" y="1698625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26638" name="Text Box 15"/>
          <p:cNvSpPr txBox="1">
            <a:spLocks noChangeArrowheads="1"/>
          </p:cNvSpPr>
          <p:nvPr/>
        </p:nvSpPr>
        <p:spPr bwMode="auto">
          <a:xfrm>
            <a:off x="7258050" y="236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grpSp>
        <p:nvGrpSpPr>
          <p:cNvPr id="36" name="Group 4">
            <a:extLst>
              <a:ext uri="{FF2B5EF4-FFF2-40B4-BE49-F238E27FC236}">
                <a16:creationId xmlns:a16="http://schemas.microsoft.com/office/drawing/2014/main" id="{4025A577-4E62-FA47-B8AF-F0F49D21C247}"/>
              </a:ext>
            </a:extLst>
          </p:cNvPr>
          <p:cNvGrpSpPr>
            <a:grpSpLocks/>
          </p:cNvGrpSpPr>
          <p:nvPr/>
        </p:nvGrpSpPr>
        <p:grpSpPr bwMode="auto">
          <a:xfrm>
            <a:off x="1346060" y="4006850"/>
            <a:ext cx="5502796" cy="2216049"/>
            <a:chOff x="2738" y="2426"/>
            <a:chExt cx="2995" cy="1485"/>
          </a:xfrm>
        </p:grpSpPr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58652315-CF6D-9045-9739-1E578D09C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2491"/>
              <a:ext cx="2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ahoma" charset="0"/>
                  <a:ea typeface="ＭＳ Ｐゴシック" charset="-128"/>
                </a:rPr>
                <a:t>zig</a:t>
              </a:r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96AE04B9-C8FB-994D-ACC4-AED672B21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2813"/>
              <a:ext cx="185" cy="2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39" name="AutoShape 8">
              <a:extLst>
                <a:ext uri="{FF2B5EF4-FFF2-40B4-BE49-F238E27FC236}">
                  <a16:creationId xmlns:a16="http://schemas.microsoft.com/office/drawing/2014/main" id="{D47342BA-2036-F040-BFE8-09FAC6D43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23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0" name="AutoShape 10">
              <a:extLst>
                <a:ext uri="{FF2B5EF4-FFF2-40B4-BE49-F238E27FC236}">
                  <a16:creationId xmlns:a16="http://schemas.microsoft.com/office/drawing/2014/main" id="{6452AB65-04A3-1D42-9675-2771C6908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3226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41" name="AutoShape 11">
              <a:extLst>
                <a:ext uri="{FF2B5EF4-FFF2-40B4-BE49-F238E27FC236}">
                  <a16:creationId xmlns:a16="http://schemas.microsoft.com/office/drawing/2014/main" id="{ED1AA72F-D86B-4E4A-BCCE-F753EE5AE546}"/>
                </a:ext>
              </a:extLst>
            </p:cNvPr>
            <p:cNvCxnSpPr>
              <a:cxnSpLocks noChangeShapeType="1"/>
              <a:stCxn id="38" idx="3"/>
              <a:endCxn id="39" idx="0"/>
            </p:cNvCxnSpPr>
            <p:nvPr/>
          </p:nvCxnSpPr>
          <p:spPr bwMode="auto">
            <a:xfrm flipH="1">
              <a:off x="2929" y="3055"/>
              <a:ext cx="217" cy="1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14">
              <a:extLst>
                <a:ext uri="{FF2B5EF4-FFF2-40B4-BE49-F238E27FC236}">
                  <a16:creationId xmlns:a16="http://schemas.microsoft.com/office/drawing/2014/main" id="{EE5F0AE9-E31A-4F4F-9D03-FE563EBA2E73}"/>
                </a:ext>
              </a:extLst>
            </p:cNvPr>
            <p:cNvCxnSpPr>
              <a:cxnSpLocks noChangeShapeType="1"/>
              <a:stCxn id="38" idx="5"/>
              <a:endCxn id="40" idx="0"/>
            </p:cNvCxnSpPr>
            <p:nvPr/>
          </p:nvCxnSpPr>
          <p:spPr bwMode="auto">
            <a:xfrm>
              <a:off x="3277" y="3055"/>
              <a:ext cx="278" cy="1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B8D2D04D-A8BE-094B-9CC0-6A46BD457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426"/>
              <a:ext cx="185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cxnSp>
          <p:nvCxnSpPr>
            <p:cNvPr id="44" name="AutoShape 16">
              <a:extLst>
                <a:ext uri="{FF2B5EF4-FFF2-40B4-BE49-F238E27FC236}">
                  <a16:creationId xmlns:a16="http://schemas.microsoft.com/office/drawing/2014/main" id="{5FB1CE91-204C-E047-B52F-9ABE96E62400}"/>
                </a:ext>
              </a:extLst>
            </p:cNvPr>
            <p:cNvCxnSpPr>
              <a:cxnSpLocks noChangeShapeType="1"/>
              <a:stCxn id="43" idx="3"/>
              <a:endCxn id="38" idx="7"/>
            </p:cNvCxnSpPr>
            <p:nvPr/>
          </p:nvCxnSpPr>
          <p:spPr bwMode="auto">
            <a:xfrm flipH="1">
              <a:off x="3289" y="2668"/>
              <a:ext cx="236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AutoShape 17">
              <a:extLst>
                <a:ext uri="{FF2B5EF4-FFF2-40B4-BE49-F238E27FC236}">
                  <a16:creationId xmlns:a16="http://schemas.microsoft.com/office/drawing/2014/main" id="{9C748F60-5895-B144-9063-528B6C123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279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46" name="AutoShape 18">
              <a:extLst>
                <a:ext uri="{FF2B5EF4-FFF2-40B4-BE49-F238E27FC236}">
                  <a16:creationId xmlns:a16="http://schemas.microsoft.com/office/drawing/2014/main" id="{2C5F2EF4-31F0-B24A-9538-5D4665A91746}"/>
                </a:ext>
              </a:extLst>
            </p:cNvPr>
            <p:cNvCxnSpPr>
              <a:cxnSpLocks noChangeShapeType="1"/>
              <a:stCxn id="43" idx="5"/>
              <a:endCxn id="45" idx="0"/>
            </p:cNvCxnSpPr>
            <p:nvPr/>
          </p:nvCxnSpPr>
          <p:spPr bwMode="auto">
            <a:xfrm>
              <a:off x="3667" y="2668"/>
              <a:ext cx="245" cy="1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19">
              <a:extLst>
                <a:ext uri="{FF2B5EF4-FFF2-40B4-BE49-F238E27FC236}">
                  <a16:creationId xmlns:a16="http://schemas.microsoft.com/office/drawing/2014/main" id="{D5BC34A2-2E0E-E549-8D28-BFCA68AC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162"/>
              <a:ext cx="184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48" name="Oval 20">
              <a:extLst>
                <a:ext uri="{FF2B5EF4-FFF2-40B4-BE49-F238E27FC236}">
                  <a16:creationId xmlns:a16="http://schemas.microsoft.com/office/drawing/2014/main" id="{F027FFA9-856C-3548-8001-657BA1818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" y="2762"/>
              <a:ext cx="184" cy="2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49" name="AutoShape 22">
              <a:extLst>
                <a:ext uri="{FF2B5EF4-FFF2-40B4-BE49-F238E27FC236}">
                  <a16:creationId xmlns:a16="http://schemas.microsoft.com/office/drawing/2014/main" id="{7552EFA2-2D84-7842-9356-4ABC0503C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50" name="AutoShape 23">
              <a:extLst>
                <a:ext uri="{FF2B5EF4-FFF2-40B4-BE49-F238E27FC236}">
                  <a16:creationId xmlns:a16="http://schemas.microsoft.com/office/drawing/2014/main" id="{2E92EFA4-78C3-144D-92A2-C6C5046C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51" name="AutoShape 24">
              <a:extLst>
                <a:ext uri="{FF2B5EF4-FFF2-40B4-BE49-F238E27FC236}">
                  <a16:creationId xmlns:a16="http://schemas.microsoft.com/office/drawing/2014/main" id="{EC648049-E52B-674F-B5CA-C35A3A4FC860}"/>
                </a:ext>
              </a:extLst>
            </p:cNvPr>
            <p:cNvCxnSpPr>
              <a:cxnSpLocks noChangeShapeType="1"/>
              <a:stCxn id="47" idx="1"/>
              <a:endCxn id="48" idx="5"/>
            </p:cNvCxnSpPr>
            <p:nvPr/>
          </p:nvCxnSpPr>
          <p:spPr bwMode="auto">
            <a:xfrm flipH="1" flipV="1">
              <a:off x="4876" y="2987"/>
              <a:ext cx="338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26">
              <a:extLst>
                <a:ext uri="{FF2B5EF4-FFF2-40B4-BE49-F238E27FC236}">
                  <a16:creationId xmlns:a16="http://schemas.microsoft.com/office/drawing/2014/main" id="{8BDC9C43-88A4-6F49-9963-6EBCBCA8EAD1}"/>
                </a:ext>
              </a:extLst>
            </p:cNvPr>
            <p:cNvCxnSpPr>
              <a:cxnSpLocks noChangeShapeType="1"/>
              <a:stCxn id="47" idx="3"/>
              <a:endCxn id="49" idx="0"/>
            </p:cNvCxnSpPr>
            <p:nvPr/>
          </p:nvCxnSpPr>
          <p:spPr bwMode="auto">
            <a:xfrm flipH="1">
              <a:off x="5065" y="3404"/>
              <a:ext cx="159" cy="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27">
              <a:extLst>
                <a:ext uri="{FF2B5EF4-FFF2-40B4-BE49-F238E27FC236}">
                  <a16:creationId xmlns:a16="http://schemas.microsoft.com/office/drawing/2014/main" id="{5CB1AFE0-9A4B-8C48-B125-AF892CC29706}"/>
                </a:ext>
              </a:extLst>
            </p:cNvPr>
            <p:cNvCxnSpPr>
              <a:cxnSpLocks noChangeShapeType="1"/>
              <a:stCxn id="47" idx="5"/>
              <a:endCxn id="50" idx="0"/>
            </p:cNvCxnSpPr>
            <p:nvPr/>
          </p:nvCxnSpPr>
          <p:spPr bwMode="auto">
            <a:xfrm>
              <a:off x="5354" y="3404"/>
              <a:ext cx="188" cy="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29">
              <a:extLst>
                <a:ext uri="{FF2B5EF4-FFF2-40B4-BE49-F238E27FC236}">
                  <a16:creationId xmlns:a16="http://schemas.microsoft.com/office/drawing/2014/main" id="{8A150C3E-D715-B141-8CE4-EB4F12C2A94D}"/>
                </a:ext>
              </a:extLst>
            </p:cNvPr>
            <p:cNvCxnSpPr>
              <a:cxnSpLocks noChangeShapeType="1"/>
              <a:stCxn id="55" idx="0"/>
              <a:endCxn id="48" idx="3"/>
            </p:cNvCxnSpPr>
            <p:nvPr/>
          </p:nvCxnSpPr>
          <p:spPr bwMode="auto">
            <a:xfrm flipV="1">
              <a:off x="4485" y="3004"/>
              <a:ext cx="256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AutoShape 30">
              <a:extLst>
                <a:ext uri="{FF2B5EF4-FFF2-40B4-BE49-F238E27FC236}">
                  <a16:creationId xmlns:a16="http://schemas.microsoft.com/office/drawing/2014/main" id="{C2FD9D7F-6219-8F43-83B3-0525D1060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23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745DF119-53E4-6740-9B0E-8C71A05C1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736"/>
              <a:ext cx="384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2765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Insert 10 into the splay tree.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3 nodes, all right children, so need to do a Zig-Zig.</a:t>
            </a:r>
            <a:endParaRPr lang="en-US" altLang="en-US" dirty="0">
              <a:latin typeface="Helvetica Neue" charset="0"/>
              <a:ea typeface="ＭＳ Ｐゴシック" charset="-128"/>
            </a:endParaRPr>
          </a:p>
        </p:txBody>
      </p:sp>
      <p:sp>
        <p:nvSpPr>
          <p:cNvPr id="27651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63246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7655" name="Oval 8"/>
          <p:cNvSpPr>
            <a:spLocks noChangeArrowheads="1"/>
          </p:cNvSpPr>
          <p:nvPr/>
        </p:nvSpPr>
        <p:spPr bwMode="auto">
          <a:xfrm>
            <a:off x="68580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67056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H="1">
            <a:off x="67818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7239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6858000" y="1752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z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7640638" y="2971800"/>
            <a:ext cx="284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7258050" y="236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27662" name="Oval 15"/>
          <p:cNvSpPr>
            <a:spLocks noChangeArrowheads="1"/>
          </p:cNvSpPr>
          <p:nvPr/>
        </p:nvSpPr>
        <p:spPr bwMode="auto">
          <a:xfrm>
            <a:off x="72390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rgbClr val="FF0000"/>
                </a:solidFill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solidFill>
                <a:srgbClr val="FF0000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7086600" y="38862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7696200" y="38862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>
            <a:off x="7620000" y="35814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 flipH="1">
            <a:off x="7162800" y="35814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52" name="Group 4">
            <a:extLst>
              <a:ext uri="{FF2B5EF4-FFF2-40B4-BE49-F238E27FC236}">
                <a16:creationId xmlns:a16="http://schemas.microsoft.com/office/drawing/2014/main" id="{CD1CE618-A5A7-8240-9C55-4895B160B76C}"/>
              </a:ext>
            </a:extLst>
          </p:cNvPr>
          <p:cNvGrpSpPr>
            <a:grpSpLocks/>
          </p:cNvGrpSpPr>
          <p:nvPr/>
        </p:nvGrpSpPr>
        <p:grpSpPr bwMode="auto">
          <a:xfrm>
            <a:off x="727073" y="4725144"/>
            <a:ext cx="5285087" cy="1568742"/>
            <a:chOff x="1154" y="802"/>
            <a:chExt cx="4534" cy="1443"/>
          </a:xfrm>
        </p:grpSpPr>
        <p:grpSp>
          <p:nvGrpSpPr>
            <p:cNvPr id="53" name="Group 5">
              <a:extLst>
                <a:ext uri="{FF2B5EF4-FFF2-40B4-BE49-F238E27FC236}">
                  <a16:creationId xmlns:a16="http://schemas.microsoft.com/office/drawing/2014/main" id="{8D0C427F-C15E-D344-8B4A-A260C6476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4" y="802"/>
              <a:ext cx="1909" cy="1383"/>
              <a:chOff x="44" y="901"/>
              <a:chExt cx="1909" cy="1799"/>
            </a:xfrm>
          </p:grpSpPr>
          <p:cxnSp>
            <p:nvCxnSpPr>
              <p:cNvPr id="70" name="AutoShape 6">
                <a:extLst>
                  <a:ext uri="{FF2B5EF4-FFF2-40B4-BE49-F238E27FC236}">
                    <a16:creationId xmlns:a16="http://schemas.microsoft.com/office/drawing/2014/main" id="{3F8BFA75-4CFB-7C4F-9095-43720214AD1C}"/>
                  </a:ext>
                </a:extLst>
              </p:cNvPr>
              <p:cNvCxnSpPr>
                <a:cxnSpLocks noChangeShapeType="1"/>
                <a:stCxn id="71" idx="3"/>
                <a:endCxn id="72" idx="0"/>
              </p:cNvCxnSpPr>
              <p:nvPr/>
            </p:nvCxnSpPr>
            <p:spPr bwMode="auto">
              <a:xfrm flipH="1">
                <a:off x="525" y="1570"/>
                <a:ext cx="212" cy="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" name="Oval 7">
                <a:extLst>
                  <a:ext uri="{FF2B5EF4-FFF2-40B4-BE49-F238E27FC236}">
                    <a16:creationId xmlns:a16="http://schemas.microsoft.com/office/drawing/2014/main" id="{BC37B1AF-8721-F742-8F21-8988A861F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" y="1256"/>
                <a:ext cx="214" cy="424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>
                    <a:latin typeface="Times New Roman" charset="0"/>
                    <a:ea typeface="ＭＳ Ｐゴシック" charset="-128"/>
                  </a:rPr>
                  <a:t>y</a:t>
                </a:r>
              </a:p>
            </p:txBody>
          </p:sp>
          <p:sp>
            <p:nvSpPr>
              <p:cNvPr id="72" name="Oval 8">
                <a:extLst>
                  <a:ext uri="{FF2B5EF4-FFF2-40B4-BE49-F238E27FC236}">
                    <a16:creationId xmlns:a16="http://schemas.microsoft.com/office/drawing/2014/main" id="{5F037BF4-97BE-EC4B-B64B-F7E1FD0B0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" y="1579"/>
                <a:ext cx="214" cy="425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charset="0"/>
                    <a:ea typeface="ＭＳ Ｐゴシック" charset="-128"/>
                  </a:rPr>
                  <a:t>x</a:t>
                </a:r>
              </a:p>
            </p:txBody>
          </p:sp>
          <p:sp>
            <p:nvSpPr>
              <p:cNvPr id="73" name="AutoShape 9">
                <a:extLst>
                  <a:ext uri="{FF2B5EF4-FFF2-40B4-BE49-F238E27FC236}">
                    <a16:creationId xmlns:a16="http://schemas.microsoft.com/office/drawing/2014/main" id="{1118CFAC-F732-1F41-8BFA-84BB7AE7F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" y="2077"/>
                <a:ext cx="442" cy="61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0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74" name="AutoShape 10">
                <a:extLst>
                  <a:ext uri="{FF2B5EF4-FFF2-40B4-BE49-F238E27FC236}">
                    <a16:creationId xmlns:a16="http://schemas.microsoft.com/office/drawing/2014/main" id="{6A35B8BD-53FE-C349-BEEE-26941F975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2084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1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75" name="AutoShape 11">
                <a:extLst>
                  <a:ext uri="{FF2B5EF4-FFF2-40B4-BE49-F238E27FC236}">
                    <a16:creationId xmlns:a16="http://schemas.microsoft.com/office/drawing/2014/main" id="{114494FC-C845-F949-88B6-1438F3729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" y="1737"/>
                <a:ext cx="442" cy="61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2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76" name="AutoShape 12">
                <a:extLst>
                  <a:ext uri="{FF2B5EF4-FFF2-40B4-BE49-F238E27FC236}">
                    <a16:creationId xmlns:a16="http://schemas.microsoft.com/office/drawing/2014/main" id="{6AB514E0-4D34-7F49-9926-787E95BEC948}"/>
                  </a:ext>
                </a:extLst>
              </p:cNvPr>
              <p:cNvCxnSpPr>
                <a:cxnSpLocks noChangeShapeType="1"/>
                <a:stCxn id="72" idx="3"/>
                <a:endCxn id="73" idx="0"/>
              </p:cNvCxnSpPr>
              <p:nvPr/>
            </p:nvCxnSpPr>
            <p:spPr bwMode="auto">
              <a:xfrm flipH="1">
                <a:off x="265" y="1942"/>
                <a:ext cx="184" cy="13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13">
                <a:extLst>
                  <a:ext uri="{FF2B5EF4-FFF2-40B4-BE49-F238E27FC236}">
                    <a16:creationId xmlns:a16="http://schemas.microsoft.com/office/drawing/2014/main" id="{969784FE-B3A6-AA4D-ABEC-F205C688CB77}"/>
                  </a:ext>
                </a:extLst>
              </p:cNvPr>
              <p:cNvCxnSpPr>
                <a:cxnSpLocks noChangeShapeType="1"/>
                <a:stCxn id="72" idx="5"/>
                <a:endCxn id="74" idx="0"/>
              </p:cNvCxnSpPr>
              <p:nvPr/>
            </p:nvCxnSpPr>
            <p:spPr bwMode="auto">
              <a:xfrm>
                <a:off x="601" y="1942"/>
                <a:ext cx="198" cy="14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14">
                <a:extLst>
                  <a:ext uri="{FF2B5EF4-FFF2-40B4-BE49-F238E27FC236}">
                    <a16:creationId xmlns:a16="http://schemas.microsoft.com/office/drawing/2014/main" id="{80AA5451-88E2-AE4B-A4DE-EEEA1B97C9BB}"/>
                  </a:ext>
                </a:extLst>
              </p:cNvPr>
              <p:cNvCxnSpPr>
                <a:cxnSpLocks noChangeShapeType="1"/>
                <a:stCxn id="71" idx="5"/>
                <a:endCxn id="75" idx="0"/>
              </p:cNvCxnSpPr>
              <p:nvPr/>
            </p:nvCxnSpPr>
            <p:spPr bwMode="auto">
              <a:xfrm>
                <a:off x="889" y="1618"/>
                <a:ext cx="297" cy="11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9" name="Oval 15">
                <a:extLst>
                  <a:ext uri="{FF2B5EF4-FFF2-40B4-BE49-F238E27FC236}">
                    <a16:creationId xmlns:a16="http://schemas.microsoft.com/office/drawing/2014/main" id="{C22869B1-AE4D-4344-B61F-7C612E3FF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901"/>
                <a:ext cx="206" cy="425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>
                    <a:latin typeface="Times New Roman" charset="0"/>
                    <a:ea typeface="ＭＳ Ｐゴシック" charset="-128"/>
                  </a:rPr>
                  <a:t>z</a:t>
                </a:r>
              </a:p>
            </p:txBody>
          </p:sp>
          <p:cxnSp>
            <p:nvCxnSpPr>
              <p:cNvPr id="80" name="AutoShape 16">
                <a:extLst>
                  <a:ext uri="{FF2B5EF4-FFF2-40B4-BE49-F238E27FC236}">
                    <a16:creationId xmlns:a16="http://schemas.microsoft.com/office/drawing/2014/main" id="{AB61309A-AFD9-AB4B-90E0-6A0329455D28}"/>
                  </a:ext>
                </a:extLst>
              </p:cNvPr>
              <p:cNvCxnSpPr>
                <a:cxnSpLocks noChangeShapeType="1"/>
                <a:stCxn id="79" idx="3"/>
                <a:endCxn id="71" idx="7"/>
              </p:cNvCxnSpPr>
              <p:nvPr/>
            </p:nvCxnSpPr>
            <p:spPr bwMode="auto">
              <a:xfrm flipH="1">
                <a:off x="889" y="1217"/>
                <a:ext cx="239" cy="1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" name="AutoShape 17">
                <a:extLst>
                  <a:ext uri="{FF2B5EF4-FFF2-40B4-BE49-F238E27FC236}">
                    <a16:creationId xmlns:a16="http://schemas.microsoft.com/office/drawing/2014/main" id="{144F3939-18AB-7448-9B40-91ABAF69C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1505"/>
                <a:ext cx="442" cy="61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3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82" name="AutoShape 18">
                <a:extLst>
                  <a:ext uri="{FF2B5EF4-FFF2-40B4-BE49-F238E27FC236}">
                    <a16:creationId xmlns:a16="http://schemas.microsoft.com/office/drawing/2014/main" id="{DAB3D750-1226-8F4E-9B60-378942E09B93}"/>
                  </a:ext>
                </a:extLst>
              </p:cNvPr>
              <p:cNvCxnSpPr>
                <a:cxnSpLocks noChangeShapeType="1"/>
                <a:stCxn id="79" idx="5"/>
                <a:endCxn id="81" idx="0"/>
              </p:cNvCxnSpPr>
              <p:nvPr/>
            </p:nvCxnSpPr>
            <p:spPr bwMode="auto">
              <a:xfrm>
                <a:off x="1274" y="1264"/>
                <a:ext cx="458" cy="24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4" name="Text Box 19">
              <a:extLst>
                <a:ext uri="{FF2B5EF4-FFF2-40B4-BE49-F238E27FC236}">
                  <a16:creationId xmlns:a16="http://schemas.microsoft.com/office/drawing/2014/main" id="{2D2C6269-A941-704B-AEF9-D10E5E0BA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024"/>
              <a:ext cx="65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>
                  <a:latin typeface="Tahoma" charset="0"/>
                  <a:ea typeface="ＭＳ Ｐゴシック" charset="-128"/>
                </a:rPr>
                <a:t>zig-zig</a:t>
              </a:r>
            </a:p>
          </p:txBody>
        </p:sp>
        <p:grpSp>
          <p:nvGrpSpPr>
            <p:cNvPr id="55" name="Group 20">
              <a:extLst>
                <a:ext uri="{FF2B5EF4-FFF2-40B4-BE49-F238E27FC236}">
                  <a16:creationId xmlns:a16="http://schemas.microsoft.com/office/drawing/2014/main" id="{C845718C-DCC7-6D4E-925C-8D5985F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4" y="808"/>
              <a:ext cx="1814" cy="1437"/>
              <a:chOff x="658" y="2404"/>
              <a:chExt cx="1814" cy="1768"/>
            </a:xfrm>
          </p:grpSpPr>
          <p:sp>
            <p:nvSpPr>
              <p:cNvPr id="57" name="Oval 21">
                <a:extLst>
                  <a:ext uri="{FF2B5EF4-FFF2-40B4-BE49-F238E27FC236}">
                    <a16:creationId xmlns:a16="http://schemas.microsoft.com/office/drawing/2014/main" id="{36F44E2F-5135-4B44-9E81-7CD75A896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70" y="2770"/>
                <a:ext cx="214" cy="40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>
                    <a:latin typeface="Times New Roman" charset="0"/>
                    <a:ea typeface="ＭＳ Ｐゴシック" charset="-128"/>
                  </a:rPr>
                  <a:t>y</a:t>
                </a:r>
              </a:p>
            </p:txBody>
          </p:sp>
          <p:sp>
            <p:nvSpPr>
              <p:cNvPr id="58" name="Oval 22">
                <a:extLst>
                  <a:ext uri="{FF2B5EF4-FFF2-40B4-BE49-F238E27FC236}">
                    <a16:creationId xmlns:a16="http://schemas.microsoft.com/office/drawing/2014/main" id="{DCF0460A-CFFB-0F4D-AA8C-F1506CFBD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62" y="3107"/>
                <a:ext cx="206" cy="40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z</a:t>
                </a:r>
              </a:p>
            </p:txBody>
          </p:sp>
          <p:sp>
            <p:nvSpPr>
              <p:cNvPr id="59" name="AutoShape 23">
                <a:extLst>
                  <a:ext uri="{FF2B5EF4-FFF2-40B4-BE49-F238E27FC236}">
                    <a16:creationId xmlns:a16="http://schemas.microsoft.com/office/drawing/2014/main" id="{0AB902D2-F5AF-A444-AB1E-4A80E748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30" y="3590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3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60" name="AutoShape 24">
                <a:extLst>
                  <a:ext uri="{FF2B5EF4-FFF2-40B4-BE49-F238E27FC236}">
                    <a16:creationId xmlns:a16="http://schemas.microsoft.com/office/drawing/2014/main" id="{5F44F6C9-F6B3-9D42-BDF9-27348BD19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23" y="3584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2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61" name="AutoShape 25">
                <a:extLst>
                  <a:ext uri="{FF2B5EF4-FFF2-40B4-BE49-F238E27FC236}">
                    <a16:creationId xmlns:a16="http://schemas.microsoft.com/office/drawing/2014/main" id="{A8C39A08-EA2F-4E4E-A0DE-7AEBAB141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97" y="3213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1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62" name="AutoShape 26">
                <a:extLst>
                  <a:ext uri="{FF2B5EF4-FFF2-40B4-BE49-F238E27FC236}">
                    <a16:creationId xmlns:a16="http://schemas.microsoft.com/office/drawing/2014/main" id="{07076330-6103-DC41-95BD-1118495B0B30}"/>
                  </a:ext>
                </a:extLst>
              </p:cNvPr>
              <p:cNvCxnSpPr>
                <a:cxnSpLocks noChangeShapeType="1"/>
                <a:stCxn id="57" idx="3"/>
                <a:endCxn id="58" idx="0"/>
              </p:cNvCxnSpPr>
              <p:nvPr/>
            </p:nvCxnSpPr>
            <p:spPr bwMode="auto">
              <a:xfrm>
                <a:off x="1748" y="3047"/>
                <a:ext cx="217" cy="1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AutoShape 27">
                <a:extLst>
                  <a:ext uri="{FF2B5EF4-FFF2-40B4-BE49-F238E27FC236}">
                    <a16:creationId xmlns:a16="http://schemas.microsoft.com/office/drawing/2014/main" id="{5B0109F0-9B75-4B46-A6E2-E7E48A28FFFB}"/>
                  </a:ext>
                </a:extLst>
              </p:cNvPr>
              <p:cNvCxnSpPr>
                <a:cxnSpLocks noChangeShapeType="1"/>
                <a:stCxn id="58" idx="3"/>
                <a:endCxn id="59" idx="0"/>
              </p:cNvCxnSpPr>
              <p:nvPr/>
            </p:nvCxnSpPr>
            <p:spPr bwMode="auto">
              <a:xfrm>
                <a:off x="2038" y="3450"/>
                <a:ext cx="213" cy="1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AutoShape 28">
                <a:extLst>
                  <a:ext uri="{FF2B5EF4-FFF2-40B4-BE49-F238E27FC236}">
                    <a16:creationId xmlns:a16="http://schemas.microsoft.com/office/drawing/2014/main" id="{960859E6-A2AB-4E4E-B621-BC674AC31157}"/>
                  </a:ext>
                </a:extLst>
              </p:cNvPr>
              <p:cNvCxnSpPr>
                <a:cxnSpLocks noChangeShapeType="1"/>
                <a:stCxn id="58" idx="5"/>
                <a:endCxn id="60" idx="0"/>
              </p:cNvCxnSpPr>
              <p:nvPr/>
            </p:nvCxnSpPr>
            <p:spPr bwMode="auto">
              <a:xfrm flipH="1">
                <a:off x="1744" y="3450"/>
                <a:ext cx="148" cy="13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AutoShape 29">
                <a:extLst>
                  <a:ext uri="{FF2B5EF4-FFF2-40B4-BE49-F238E27FC236}">
                    <a16:creationId xmlns:a16="http://schemas.microsoft.com/office/drawing/2014/main" id="{4C2D645E-C2D4-D24A-8127-F911A3483C79}"/>
                  </a:ext>
                </a:extLst>
              </p:cNvPr>
              <p:cNvCxnSpPr>
                <a:cxnSpLocks noChangeShapeType="1"/>
                <a:stCxn id="57" idx="5"/>
                <a:endCxn id="61" idx="0"/>
              </p:cNvCxnSpPr>
              <p:nvPr/>
            </p:nvCxnSpPr>
            <p:spPr bwMode="auto">
              <a:xfrm flipH="1">
                <a:off x="1318" y="3113"/>
                <a:ext cx="283" cy="1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6" name="Oval 30">
                <a:extLst>
                  <a:ext uri="{FF2B5EF4-FFF2-40B4-BE49-F238E27FC236}">
                    <a16:creationId xmlns:a16="http://schemas.microsoft.com/office/drawing/2014/main" id="{C6FE5A21-04EF-704A-9106-7BC6018C3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82" y="2404"/>
                <a:ext cx="214" cy="402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charset="0"/>
                    <a:ea typeface="ＭＳ Ｐゴシック" charset="-128"/>
                  </a:rPr>
                  <a:t>x</a:t>
                </a:r>
              </a:p>
            </p:txBody>
          </p:sp>
          <p:cxnSp>
            <p:nvCxnSpPr>
              <p:cNvPr id="67" name="AutoShape 31">
                <a:extLst>
                  <a:ext uri="{FF2B5EF4-FFF2-40B4-BE49-F238E27FC236}">
                    <a16:creationId xmlns:a16="http://schemas.microsoft.com/office/drawing/2014/main" id="{DFCD40EB-76F6-174E-9584-5F743B94C34D}"/>
                  </a:ext>
                </a:extLst>
              </p:cNvPr>
              <p:cNvCxnSpPr>
                <a:cxnSpLocks noChangeShapeType="1"/>
                <a:stCxn id="66" idx="3"/>
                <a:endCxn id="57" idx="7"/>
              </p:cNvCxnSpPr>
              <p:nvPr/>
            </p:nvCxnSpPr>
            <p:spPr bwMode="auto">
              <a:xfrm>
                <a:off x="1360" y="2682"/>
                <a:ext cx="245" cy="21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" name="AutoShape 32">
                <a:extLst>
                  <a:ext uri="{FF2B5EF4-FFF2-40B4-BE49-F238E27FC236}">
                    <a16:creationId xmlns:a16="http://schemas.microsoft.com/office/drawing/2014/main" id="{B796B823-4859-C348-A7E6-6B04BDA83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58" y="2928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0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69" name="AutoShape 33">
                <a:extLst>
                  <a:ext uri="{FF2B5EF4-FFF2-40B4-BE49-F238E27FC236}">
                    <a16:creationId xmlns:a16="http://schemas.microsoft.com/office/drawing/2014/main" id="{7D391087-4939-B74B-97EE-2131BD26316E}"/>
                  </a:ext>
                </a:extLst>
              </p:cNvPr>
              <p:cNvCxnSpPr>
                <a:cxnSpLocks noChangeShapeType="1"/>
                <a:stCxn id="66" idx="5"/>
                <a:endCxn id="68" idx="0"/>
              </p:cNvCxnSpPr>
              <p:nvPr/>
            </p:nvCxnSpPr>
            <p:spPr bwMode="auto">
              <a:xfrm flipH="1">
                <a:off x="879" y="2747"/>
                <a:ext cx="334" cy="18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6" name="Line 34">
              <a:extLst>
                <a:ext uri="{FF2B5EF4-FFF2-40B4-BE49-F238E27FC236}">
                  <a16:creationId xmlns:a16="http://schemas.microsoft.com/office/drawing/2014/main" id="{30BDECD7-3B32-994B-8997-F718E5869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2867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Insert 10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Zig-Zig completed and x is the root, so stop.</a:t>
            </a:r>
          </a:p>
          <a:p>
            <a:pPr eaLnBrk="1" hangingPunct="1"/>
            <a:endParaRPr lang="en-US" altLang="en-US">
              <a:latin typeface="Helvetica Neue" charset="0"/>
              <a:ea typeface="ＭＳ Ｐゴシック" charset="-128"/>
            </a:endParaRPr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8679" name="Oval 8"/>
          <p:cNvSpPr>
            <a:spLocks noChangeArrowheads="1"/>
          </p:cNvSpPr>
          <p:nvPr/>
        </p:nvSpPr>
        <p:spPr bwMode="auto">
          <a:xfrm>
            <a:off x="60960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65532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H="1">
            <a:off x="60198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6477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6269038" y="1752600"/>
            <a:ext cx="284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5562600" y="29718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z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28685" name="Text Box 14"/>
          <p:cNvSpPr txBox="1">
            <a:spLocks noChangeArrowheads="1"/>
          </p:cNvSpPr>
          <p:nvPr/>
        </p:nvSpPr>
        <p:spPr bwMode="auto">
          <a:xfrm>
            <a:off x="5867400" y="236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28686" name="Oval 15"/>
          <p:cNvSpPr>
            <a:spLocks noChangeArrowheads="1"/>
          </p:cNvSpPr>
          <p:nvPr/>
        </p:nvSpPr>
        <p:spPr bwMode="auto">
          <a:xfrm>
            <a:off x="57150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5562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60960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8690" name="Line 19"/>
          <p:cNvSpPr>
            <a:spLocks noChangeShapeType="1"/>
          </p:cNvSpPr>
          <p:nvPr/>
        </p:nvSpPr>
        <p:spPr bwMode="auto">
          <a:xfrm flipH="1">
            <a:off x="56388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51" name="Group 4">
            <a:extLst>
              <a:ext uri="{FF2B5EF4-FFF2-40B4-BE49-F238E27FC236}">
                <a16:creationId xmlns:a16="http://schemas.microsoft.com/office/drawing/2014/main" id="{45DBB93A-79DE-E547-9909-B1697D05B227}"/>
              </a:ext>
            </a:extLst>
          </p:cNvPr>
          <p:cNvGrpSpPr>
            <a:grpSpLocks/>
          </p:cNvGrpSpPr>
          <p:nvPr/>
        </p:nvGrpSpPr>
        <p:grpSpPr bwMode="auto">
          <a:xfrm>
            <a:off x="727073" y="4725144"/>
            <a:ext cx="5285087" cy="1568742"/>
            <a:chOff x="1154" y="802"/>
            <a:chExt cx="4534" cy="1443"/>
          </a:xfrm>
        </p:grpSpPr>
        <p:grpSp>
          <p:nvGrpSpPr>
            <p:cNvPr id="52" name="Group 5">
              <a:extLst>
                <a:ext uri="{FF2B5EF4-FFF2-40B4-BE49-F238E27FC236}">
                  <a16:creationId xmlns:a16="http://schemas.microsoft.com/office/drawing/2014/main" id="{717F0638-CF9D-2D45-A5D0-D6BCC1712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4" y="802"/>
              <a:ext cx="1909" cy="1383"/>
              <a:chOff x="44" y="901"/>
              <a:chExt cx="1909" cy="1799"/>
            </a:xfrm>
          </p:grpSpPr>
          <p:cxnSp>
            <p:nvCxnSpPr>
              <p:cNvPr id="69" name="AutoShape 6">
                <a:extLst>
                  <a:ext uri="{FF2B5EF4-FFF2-40B4-BE49-F238E27FC236}">
                    <a16:creationId xmlns:a16="http://schemas.microsoft.com/office/drawing/2014/main" id="{5CF66E7B-DBA7-8A4E-8905-4412C817F794}"/>
                  </a:ext>
                </a:extLst>
              </p:cNvPr>
              <p:cNvCxnSpPr>
                <a:cxnSpLocks noChangeShapeType="1"/>
                <a:stCxn id="70" idx="3"/>
                <a:endCxn id="71" idx="0"/>
              </p:cNvCxnSpPr>
              <p:nvPr/>
            </p:nvCxnSpPr>
            <p:spPr bwMode="auto">
              <a:xfrm flipH="1">
                <a:off x="525" y="1570"/>
                <a:ext cx="212" cy="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" name="Oval 7">
                <a:extLst>
                  <a:ext uri="{FF2B5EF4-FFF2-40B4-BE49-F238E27FC236}">
                    <a16:creationId xmlns:a16="http://schemas.microsoft.com/office/drawing/2014/main" id="{D6111FE1-FC19-B64C-8F69-DD73C7662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" y="1256"/>
                <a:ext cx="214" cy="424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>
                    <a:latin typeface="Times New Roman" charset="0"/>
                    <a:ea typeface="ＭＳ Ｐゴシック" charset="-128"/>
                  </a:rPr>
                  <a:t>y</a:t>
                </a:r>
              </a:p>
            </p:txBody>
          </p:sp>
          <p:sp>
            <p:nvSpPr>
              <p:cNvPr id="71" name="Oval 8">
                <a:extLst>
                  <a:ext uri="{FF2B5EF4-FFF2-40B4-BE49-F238E27FC236}">
                    <a16:creationId xmlns:a16="http://schemas.microsoft.com/office/drawing/2014/main" id="{8CB14304-1A0C-1A4D-8D46-F4E6554DB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" y="1579"/>
                <a:ext cx="214" cy="425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charset="0"/>
                    <a:ea typeface="ＭＳ Ｐゴシック" charset="-128"/>
                  </a:rPr>
                  <a:t>x</a:t>
                </a:r>
              </a:p>
            </p:txBody>
          </p:sp>
          <p:sp>
            <p:nvSpPr>
              <p:cNvPr id="72" name="AutoShape 9">
                <a:extLst>
                  <a:ext uri="{FF2B5EF4-FFF2-40B4-BE49-F238E27FC236}">
                    <a16:creationId xmlns:a16="http://schemas.microsoft.com/office/drawing/2014/main" id="{8ED145A8-16FC-6941-BEE2-0F52C608E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" y="2077"/>
                <a:ext cx="442" cy="61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0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73" name="AutoShape 10">
                <a:extLst>
                  <a:ext uri="{FF2B5EF4-FFF2-40B4-BE49-F238E27FC236}">
                    <a16:creationId xmlns:a16="http://schemas.microsoft.com/office/drawing/2014/main" id="{C37EFCAD-F601-144D-A0A0-F2D7C7823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2084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1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74" name="AutoShape 11">
                <a:extLst>
                  <a:ext uri="{FF2B5EF4-FFF2-40B4-BE49-F238E27FC236}">
                    <a16:creationId xmlns:a16="http://schemas.microsoft.com/office/drawing/2014/main" id="{0E0D3211-1101-494A-B801-E7F71EE61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" y="1737"/>
                <a:ext cx="442" cy="61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2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75" name="AutoShape 12">
                <a:extLst>
                  <a:ext uri="{FF2B5EF4-FFF2-40B4-BE49-F238E27FC236}">
                    <a16:creationId xmlns:a16="http://schemas.microsoft.com/office/drawing/2014/main" id="{919E575C-5173-3F45-92BB-686616768DF2}"/>
                  </a:ext>
                </a:extLst>
              </p:cNvPr>
              <p:cNvCxnSpPr>
                <a:cxnSpLocks noChangeShapeType="1"/>
                <a:stCxn id="71" idx="3"/>
                <a:endCxn id="72" idx="0"/>
              </p:cNvCxnSpPr>
              <p:nvPr/>
            </p:nvCxnSpPr>
            <p:spPr bwMode="auto">
              <a:xfrm flipH="1">
                <a:off x="265" y="1942"/>
                <a:ext cx="184" cy="13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13">
                <a:extLst>
                  <a:ext uri="{FF2B5EF4-FFF2-40B4-BE49-F238E27FC236}">
                    <a16:creationId xmlns:a16="http://schemas.microsoft.com/office/drawing/2014/main" id="{9FB47EEB-D1B3-7343-A550-3F7BCED95D6B}"/>
                  </a:ext>
                </a:extLst>
              </p:cNvPr>
              <p:cNvCxnSpPr>
                <a:cxnSpLocks noChangeShapeType="1"/>
                <a:stCxn id="71" idx="5"/>
                <a:endCxn id="73" idx="0"/>
              </p:cNvCxnSpPr>
              <p:nvPr/>
            </p:nvCxnSpPr>
            <p:spPr bwMode="auto">
              <a:xfrm>
                <a:off x="601" y="1942"/>
                <a:ext cx="198" cy="14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14">
                <a:extLst>
                  <a:ext uri="{FF2B5EF4-FFF2-40B4-BE49-F238E27FC236}">
                    <a16:creationId xmlns:a16="http://schemas.microsoft.com/office/drawing/2014/main" id="{462B3E90-845F-434D-85A6-05984E588D6B}"/>
                  </a:ext>
                </a:extLst>
              </p:cNvPr>
              <p:cNvCxnSpPr>
                <a:cxnSpLocks noChangeShapeType="1"/>
                <a:stCxn id="70" idx="5"/>
                <a:endCxn id="74" idx="0"/>
              </p:cNvCxnSpPr>
              <p:nvPr/>
            </p:nvCxnSpPr>
            <p:spPr bwMode="auto">
              <a:xfrm>
                <a:off x="889" y="1618"/>
                <a:ext cx="297" cy="11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" name="Oval 15">
                <a:extLst>
                  <a:ext uri="{FF2B5EF4-FFF2-40B4-BE49-F238E27FC236}">
                    <a16:creationId xmlns:a16="http://schemas.microsoft.com/office/drawing/2014/main" id="{A18A1762-1176-724D-8CC2-27AC663D6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901"/>
                <a:ext cx="206" cy="425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>
                    <a:latin typeface="Times New Roman" charset="0"/>
                    <a:ea typeface="ＭＳ Ｐゴシック" charset="-128"/>
                  </a:rPr>
                  <a:t>z</a:t>
                </a:r>
              </a:p>
            </p:txBody>
          </p:sp>
          <p:cxnSp>
            <p:nvCxnSpPr>
              <p:cNvPr id="79" name="AutoShape 16">
                <a:extLst>
                  <a:ext uri="{FF2B5EF4-FFF2-40B4-BE49-F238E27FC236}">
                    <a16:creationId xmlns:a16="http://schemas.microsoft.com/office/drawing/2014/main" id="{9A368879-1FE0-D342-A647-5C80D31FF490}"/>
                  </a:ext>
                </a:extLst>
              </p:cNvPr>
              <p:cNvCxnSpPr>
                <a:cxnSpLocks noChangeShapeType="1"/>
                <a:stCxn id="78" idx="3"/>
                <a:endCxn id="70" idx="7"/>
              </p:cNvCxnSpPr>
              <p:nvPr/>
            </p:nvCxnSpPr>
            <p:spPr bwMode="auto">
              <a:xfrm flipH="1">
                <a:off x="889" y="1217"/>
                <a:ext cx="239" cy="1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0" name="AutoShape 17">
                <a:extLst>
                  <a:ext uri="{FF2B5EF4-FFF2-40B4-BE49-F238E27FC236}">
                    <a16:creationId xmlns:a16="http://schemas.microsoft.com/office/drawing/2014/main" id="{B218AB08-C360-C741-BC2E-DA6EC39CF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1505"/>
                <a:ext cx="442" cy="61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3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81" name="AutoShape 18">
                <a:extLst>
                  <a:ext uri="{FF2B5EF4-FFF2-40B4-BE49-F238E27FC236}">
                    <a16:creationId xmlns:a16="http://schemas.microsoft.com/office/drawing/2014/main" id="{04C18762-67B2-3F42-83A3-996D6D6849AC}"/>
                  </a:ext>
                </a:extLst>
              </p:cNvPr>
              <p:cNvCxnSpPr>
                <a:cxnSpLocks noChangeShapeType="1"/>
                <a:stCxn id="78" idx="5"/>
                <a:endCxn id="80" idx="0"/>
              </p:cNvCxnSpPr>
              <p:nvPr/>
            </p:nvCxnSpPr>
            <p:spPr bwMode="auto">
              <a:xfrm>
                <a:off x="1274" y="1264"/>
                <a:ext cx="458" cy="24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3" name="Text Box 19">
              <a:extLst>
                <a:ext uri="{FF2B5EF4-FFF2-40B4-BE49-F238E27FC236}">
                  <a16:creationId xmlns:a16="http://schemas.microsoft.com/office/drawing/2014/main" id="{24349537-F6FF-0F44-B13E-306348512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024"/>
              <a:ext cx="65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>
                  <a:latin typeface="Tahoma" charset="0"/>
                  <a:ea typeface="ＭＳ Ｐゴシック" charset="-128"/>
                </a:rPr>
                <a:t>zig-zig</a:t>
              </a:r>
            </a:p>
          </p:txBody>
        </p:sp>
        <p:grpSp>
          <p:nvGrpSpPr>
            <p:cNvPr id="54" name="Group 20">
              <a:extLst>
                <a:ext uri="{FF2B5EF4-FFF2-40B4-BE49-F238E27FC236}">
                  <a16:creationId xmlns:a16="http://schemas.microsoft.com/office/drawing/2014/main" id="{7F599200-1E86-8145-B241-2782783EF0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4" y="808"/>
              <a:ext cx="1814" cy="1437"/>
              <a:chOff x="658" y="2404"/>
              <a:chExt cx="1814" cy="1768"/>
            </a:xfrm>
          </p:grpSpPr>
          <p:sp>
            <p:nvSpPr>
              <p:cNvPr id="56" name="Oval 21">
                <a:extLst>
                  <a:ext uri="{FF2B5EF4-FFF2-40B4-BE49-F238E27FC236}">
                    <a16:creationId xmlns:a16="http://schemas.microsoft.com/office/drawing/2014/main" id="{A8DD8C9A-430A-C04B-9121-B050C4ACE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70" y="2770"/>
                <a:ext cx="214" cy="40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>
                    <a:latin typeface="Times New Roman" charset="0"/>
                    <a:ea typeface="ＭＳ Ｐゴシック" charset="-128"/>
                  </a:rPr>
                  <a:t>y</a:t>
                </a:r>
              </a:p>
            </p:txBody>
          </p:sp>
          <p:sp>
            <p:nvSpPr>
              <p:cNvPr id="57" name="Oval 22">
                <a:extLst>
                  <a:ext uri="{FF2B5EF4-FFF2-40B4-BE49-F238E27FC236}">
                    <a16:creationId xmlns:a16="http://schemas.microsoft.com/office/drawing/2014/main" id="{7AAF1E02-6261-B842-9ED1-AA2DF04FE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62" y="3107"/>
                <a:ext cx="206" cy="40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z</a:t>
                </a:r>
              </a:p>
            </p:txBody>
          </p:sp>
          <p:sp>
            <p:nvSpPr>
              <p:cNvPr id="58" name="AutoShape 23">
                <a:extLst>
                  <a:ext uri="{FF2B5EF4-FFF2-40B4-BE49-F238E27FC236}">
                    <a16:creationId xmlns:a16="http://schemas.microsoft.com/office/drawing/2014/main" id="{ABA65842-A0BF-B94F-95A9-80D3D8004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30" y="3590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3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59" name="AutoShape 24">
                <a:extLst>
                  <a:ext uri="{FF2B5EF4-FFF2-40B4-BE49-F238E27FC236}">
                    <a16:creationId xmlns:a16="http://schemas.microsoft.com/office/drawing/2014/main" id="{70D875DA-18C3-E043-82CA-68DF06FF4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23" y="3584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2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60" name="AutoShape 25">
                <a:extLst>
                  <a:ext uri="{FF2B5EF4-FFF2-40B4-BE49-F238E27FC236}">
                    <a16:creationId xmlns:a16="http://schemas.microsoft.com/office/drawing/2014/main" id="{3AF11164-9266-2B4B-8A7C-675B43535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97" y="3213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1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61" name="AutoShape 26">
                <a:extLst>
                  <a:ext uri="{FF2B5EF4-FFF2-40B4-BE49-F238E27FC236}">
                    <a16:creationId xmlns:a16="http://schemas.microsoft.com/office/drawing/2014/main" id="{C63750AF-E671-A945-A89E-D659297782A5}"/>
                  </a:ext>
                </a:extLst>
              </p:cNvPr>
              <p:cNvCxnSpPr>
                <a:cxnSpLocks noChangeShapeType="1"/>
                <a:stCxn id="56" idx="3"/>
                <a:endCxn id="57" idx="0"/>
              </p:cNvCxnSpPr>
              <p:nvPr/>
            </p:nvCxnSpPr>
            <p:spPr bwMode="auto">
              <a:xfrm>
                <a:off x="1748" y="3047"/>
                <a:ext cx="217" cy="1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AutoShape 27">
                <a:extLst>
                  <a:ext uri="{FF2B5EF4-FFF2-40B4-BE49-F238E27FC236}">
                    <a16:creationId xmlns:a16="http://schemas.microsoft.com/office/drawing/2014/main" id="{9E13E3EA-7D0A-AD4A-80A8-009F76F531E2}"/>
                  </a:ext>
                </a:extLst>
              </p:cNvPr>
              <p:cNvCxnSpPr>
                <a:cxnSpLocks noChangeShapeType="1"/>
                <a:stCxn id="57" idx="3"/>
                <a:endCxn id="58" idx="0"/>
              </p:cNvCxnSpPr>
              <p:nvPr/>
            </p:nvCxnSpPr>
            <p:spPr bwMode="auto">
              <a:xfrm>
                <a:off x="2038" y="3450"/>
                <a:ext cx="213" cy="1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AutoShape 28">
                <a:extLst>
                  <a:ext uri="{FF2B5EF4-FFF2-40B4-BE49-F238E27FC236}">
                    <a16:creationId xmlns:a16="http://schemas.microsoft.com/office/drawing/2014/main" id="{C3233339-B26F-A54C-8F8B-2B2EBD8AFA58}"/>
                  </a:ext>
                </a:extLst>
              </p:cNvPr>
              <p:cNvCxnSpPr>
                <a:cxnSpLocks noChangeShapeType="1"/>
                <a:stCxn id="57" idx="5"/>
                <a:endCxn id="59" idx="0"/>
              </p:cNvCxnSpPr>
              <p:nvPr/>
            </p:nvCxnSpPr>
            <p:spPr bwMode="auto">
              <a:xfrm flipH="1">
                <a:off x="1744" y="3450"/>
                <a:ext cx="148" cy="13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AutoShape 29">
                <a:extLst>
                  <a:ext uri="{FF2B5EF4-FFF2-40B4-BE49-F238E27FC236}">
                    <a16:creationId xmlns:a16="http://schemas.microsoft.com/office/drawing/2014/main" id="{D5316DC8-12A8-2249-B08E-4CED755034C7}"/>
                  </a:ext>
                </a:extLst>
              </p:cNvPr>
              <p:cNvCxnSpPr>
                <a:cxnSpLocks noChangeShapeType="1"/>
                <a:stCxn id="56" idx="5"/>
                <a:endCxn id="60" idx="0"/>
              </p:cNvCxnSpPr>
              <p:nvPr/>
            </p:nvCxnSpPr>
            <p:spPr bwMode="auto">
              <a:xfrm flipH="1">
                <a:off x="1318" y="3113"/>
                <a:ext cx="283" cy="1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5" name="Oval 30">
                <a:extLst>
                  <a:ext uri="{FF2B5EF4-FFF2-40B4-BE49-F238E27FC236}">
                    <a16:creationId xmlns:a16="http://schemas.microsoft.com/office/drawing/2014/main" id="{D4709FC3-E14A-4543-B1EC-FEED9E325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82" y="2404"/>
                <a:ext cx="214" cy="402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charset="0"/>
                    <a:ea typeface="ＭＳ Ｐゴシック" charset="-128"/>
                  </a:rPr>
                  <a:t>x</a:t>
                </a:r>
              </a:p>
            </p:txBody>
          </p:sp>
          <p:cxnSp>
            <p:nvCxnSpPr>
              <p:cNvPr id="66" name="AutoShape 31">
                <a:extLst>
                  <a:ext uri="{FF2B5EF4-FFF2-40B4-BE49-F238E27FC236}">
                    <a16:creationId xmlns:a16="http://schemas.microsoft.com/office/drawing/2014/main" id="{81B22C7E-8BE3-6244-9A87-FD80C1CBA1EB}"/>
                  </a:ext>
                </a:extLst>
              </p:cNvPr>
              <p:cNvCxnSpPr>
                <a:cxnSpLocks noChangeShapeType="1"/>
                <a:stCxn id="65" idx="3"/>
                <a:endCxn id="56" idx="7"/>
              </p:cNvCxnSpPr>
              <p:nvPr/>
            </p:nvCxnSpPr>
            <p:spPr bwMode="auto">
              <a:xfrm>
                <a:off x="1360" y="2682"/>
                <a:ext cx="245" cy="21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7" name="AutoShape 32">
                <a:extLst>
                  <a:ext uri="{FF2B5EF4-FFF2-40B4-BE49-F238E27FC236}">
                    <a16:creationId xmlns:a16="http://schemas.microsoft.com/office/drawing/2014/main" id="{D34AB6A5-B019-AA45-83EA-6E895FCFA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58" y="2928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0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68" name="AutoShape 33">
                <a:extLst>
                  <a:ext uri="{FF2B5EF4-FFF2-40B4-BE49-F238E27FC236}">
                    <a16:creationId xmlns:a16="http://schemas.microsoft.com/office/drawing/2014/main" id="{7A11617D-C413-BA47-9D5A-BDB19EB1AD35}"/>
                  </a:ext>
                </a:extLst>
              </p:cNvPr>
              <p:cNvCxnSpPr>
                <a:cxnSpLocks noChangeShapeType="1"/>
                <a:stCxn id="65" idx="5"/>
                <a:endCxn id="67" idx="0"/>
              </p:cNvCxnSpPr>
              <p:nvPr/>
            </p:nvCxnSpPr>
            <p:spPr bwMode="auto">
              <a:xfrm flipH="1">
                <a:off x="879" y="2747"/>
                <a:ext cx="334" cy="18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5" name="Line 34">
              <a:extLst>
                <a:ext uri="{FF2B5EF4-FFF2-40B4-BE49-F238E27FC236}">
                  <a16:creationId xmlns:a16="http://schemas.microsoft.com/office/drawing/2014/main" id="{F943BDC1-CB06-454F-8B44-A7D8F7D6C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2969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Insert 5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x and y are opposite children, so do a Zig-Zag.</a:t>
            </a:r>
            <a:endParaRPr lang="en-US" altLang="en-US">
              <a:latin typeface="Helvetica Neue" charset="0"/>
              <a:ea typeface="ＭＳ Ｐゴシック" charset="-128"/>
            </a:endParaRPr>
          </a:p>
        </p:txBody>
      </p:sp>
      <p:sp>
        <p:nvSpPr>
          <p:cNvPr id="29699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3" name="Oval 8"/>
          <p:cNvSpPr>
            <a:spLocks noChangeArrowheads="1"/>
          </p:cNvSpPr>
          <p:nvPr/>
        </p:nvSpPr>
        <p:spPr bwMode="auto">
          <a:xfrm>
            <a:off x="60960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65532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 flipH="1">
            <a:off x="60198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6477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6024563" y="2286000"/>
            <a:ext cx="27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z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248400" y="3505200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5562600" y="2971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29710" name="Oval 15"/>
          <p:cNvSpPr>
            <a:spLocks noChangeArrowheads="1"/>
          </p:cNvSpPr>
          <p:nvPr/>
        </p:nvSpPr>
        <p:spPr bwMode="auto">
          <a:xfrm>
            <a:off x="57150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5562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>
            <a:off x="60960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3" name="Line 18"/>
          <p:cNvSpPr>
            <a:spLocks noChangeShapeType="1"/>
          </p:cNvSpPr>
          <p:nvPr/>
        </p:nvSpPr>
        <p:spPr bwMode="auto">
          <a:xfrm flipH="1">
            <a:off x="56388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4" name="Oval 19"/>
          <p:cNvSpPr>
            <a:spLocks noChangeArrowheads="1"/>
          </p:cNvSpPr>
          <p:nvPr/>
        </p:nvSpPr>
        <p:spPr bwMode="auto">
          <a:xfrm>
            <a:off x="60960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rgbClr val="FF0000"/>
                </a:solidFill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solidFill>
                <a:srgbClr val="FF0000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5943600" y="44958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9716" name="Rectangle 21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9717" name="Line 22"/>
          <p:cNvSpPr>
            <a:spLocks noChangeShapeType="1"/>
          </p:cNvSpPr>
          <p:nvPr/>
        </p:nvSpPr>
        <p:spPr bwMode="auto">
          <a:xfrm>
            <a:off x="6477000" y="41910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8" name="Line 23"/>
          <p:cNvSpPr>
            <a:spLocks noChangeShapeType="1"/>
          </p:cNvSpPr>
          <p:nvPr/>
        </p:nvSpPr>
        <p:spPr bwMode="auto">
          <a:xfrm flipH="1">
            <a:off x="6019800" y="41910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53" name="Group 4">
            <a:extLst>
              <a:ext uri="{FF2B5EF4-FFF2-40B4-BE49-F238E27FC236}">
                <a16:creationId xmlns:a16="http://schemas.microsoft.com/office/drawing/2014/main" id="{99ECC1A5-4239-AA43-9A51-D6786461EA54}"/>
              </a:ext>
            </a:extLst>
          </p:cNvPr>
          <p:cNvGrpSpPr>
            <a:grpSpLocks/>
          </p:cNvGrpSpPr>
          <p:nvPr/>
        </p:nvGrpSpPr>
        <p:grpSpPr bwMode="auto">
          <a:xfrm>
            <a:off x="704232" y="4464050"/>
            <a:ext cx="5579208" cy="2007650"/>
            <a:chOff x="2538" y="647"/>
            <a:chExt cx="3265" cy="1904"/>
          </a:xfrm>
        </p:grpSpPr>
        <p:cxnSp>
          <p:nvCxnSpPr>
            <p:cNvPr id="54" name="AutoShape 5">
              <a:extLst>
                <a:ext uri="{FF2B5EF4-FFF2-40B4-BE49-F238E27FC236}">
                  <a16:creationId xmlns:a16="http://schemas.microsoft.com/office/drawing/2014/main" id="{EAE8048D-3095-E34E-B882-4DB0E092B504}"/>
                </a:ext>
              </a:extLst>
            </p:cNvPr>
            <p:cNvCxnSpPr>
              <a:cxnSpLocks noChangeShapeType="1"/>
              <a:stCxn id="65" idx="5"/>
              <a:endCxn id="56" idx="1"/>
            </p:cNvCxnSpPr>
            <p:nvPr/>
          </p:nvCxnSpPr>
          <p:spPr bwMode="auto">
            <a:xfrm>
              <a:off x="3089" y="1076"/>
              <a:ext cx="323" cy="1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 Box 6">
              <a:extLst>
                <a:ext uri="{FF2B5EF4-FFF2-40B4-BE49-F238E27FC236}">
                  <a16:creationId xmlns:a16="http://schemas.microsoft.com/office/drawing/2014/main" id="{BF1CE880-218B-0F42-AA52-DEDA9DC47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6" y="647"/>
              <a:ext cx="663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>
                  <a:latin typeface="Tahoma" charset="0"/>
                  <a:ea typeface="ＭＳ Ｐゴシック" charset="-128"/>
                </a:rPr>
                <a:t>zig-zag</a:t>
              </a:r>
            </a:p>
          </p:txBody>
        </p:sp>
        <p:sp>
          <p:nvSpPr>
            <p:cNvPr id="56" name="Oval 7">
              <a:extLst>
                <a:ext uri="{FF2B5EF4-FFF2-40B4-BE49-F238E27FC236}">
                  <a16:creationId xmlns:a16="http://schemas.microsoft.com/office/drawing/2014/main" id="{ECF01C36-D87A-734B-BF06-6D8BA6927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1096"/>
              <a:ext cx="198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5DB97518-9C92-3346-B790-52254DBD7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1430"/>
              <a:ext cx="198" cy="40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58" name="AutoShape 9">
              <a:extLst>
                <a:ext uri="{FF2B5EF4-FFF2-40B4-BE49-F238E27FC236}">
                  <a16:creationId xmlns:a16="http://schemas.microsoft.com/office/drawing/2014/main" id="{5A3BE76A-1FE3-2E45-830B-F16F97B21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71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59" name="AutoShape 10">
              <a:extLst>
                <a:ext uri="{FF2B5EF4-FFF2-40B4-BE49-F238E27FC236}">
                  <a16:creationId xmlns:a16="http://schemas.microsoft.com/office/drawing/2014/main" id="{3DF912C9-BA99-6942-98CD-1F07429A1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1959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60" name="AutoShape 11">
              <a:extLst>
                <a:ext uri="{FF2B5EF4-FFF2-40B4-BE49-F238E27FC236}">
                  <a16:creationId xmlns:a16="http://schemas.microsoft.com/office/drawing/2014/main" id="{4A7300A8-B2F8-A444-A23C-2C8E0A44D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1630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3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61" name="AutoShape 12">
              <a:extLst>
                <a:ext uri="{FF2B5EF4-FFF2-40B4-BE49-F238E27FC236}">
                  <a16:creationId xmlns:a16="http://schemas.microsoft.com/office/drawing/2014/main" id="{F7B6D9B2-E0A7-574B-9641-9A618A5CD2D1}"/>
                </a:ext>
              </a:extLst>
            </p:cNvPr>
            <p:cNvCxnSpPr>
              <a:cxnSpLocks noChangeShapeType="1"/>
              <a:stCxn id="56" idx="3"/>
              <a:endCxn id="57" idx="0"/>
            </p:cNvCxnSpPr>
            <p:nvPr/>
          </p:nvCxnSpPr>
          <p:spPr bwMode="auto">
            <a:xfrm flipH="1">
              <a:off x="3200" y="1398"/>
              <a:ext cx="212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13">
              <a:extLst>
                <a:ext uri="{FF2B5EF4-FFF2-40B4-BE49-F238E27FC236}">
                  <a16:creationId xmlns:a16="http://schemas.microsoft.com/office/drawing/2014/main" id="{F29F2320-F36D-834A-A690-DE14B1355B5A}"/>
                </a:ext>
              </a:extLst>
            </p:cNvPr>
            <p:cNvCxnSpPr>
              <a:cxnSpLocks noChangeShapeType="1"/>
              <a:stCxn id="57" idx="3"/>
              <a:endCxn id="58" idx="0"/>
            </p:cNvCxnSpPr>
            <p:nvPr/>
          </p:nvCxnSpPr>
          <p:spPr bwMode="auto">
            <a:xfrm flipH="1">
              <a:off x="2989" y="1771"/>
              <a:ext cx="141" cy="2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14">
              <a:extLst>
                <a:ext uri="{FF2B5EF4-FFF2-40B4-BE49-F238E27FC236}">
                  <a16:creationId xmlns:a16="http://schemas.microsoft.com/office/drawing/2014/main" id="{97251C9E-A443-9242-9A5A-57136A842B3F}"/>
                </a:ext>
              </a:extLst>
            </p:cNvPr>
            <p:cNvCxnSpPr>
              <a:cxnSpLocks noChangeShapeType="1"/>
              <a:stCxn id="57" idx="5"/>
              <a:endCxn id="59" idx="0"/>
            </p:cNvCxnSpPr>
            <p:nvPr/>
          </p:nvCxnSpPr>
          <p:spPr bwMode="auto">
            <a:xfrm>
              <a:off x="3270" y="1771"/>
              <a:ext cx="186" cy="1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15">
              <a:extLst>
                <a:ext uri="{FF2B5EF4-FFF2-40B4-BE49-F238E27FC236}">
                  <a16:creationId xmlns:a16="http://schemas.microsoft.com/office/drawing/2014/main" id="{195EC4F1-8A8D-4D4A-A098-8038D0516963}"/>
                </a:ext>
              </a:extLst>
            </p:cNvPr>
            <p:cNvCxnSpPr>
              <a:cxnSpLocks noChangeShapeType="1"/>
              <a:stCxn id="56" idx="5"/>
              <a:endCxn id="60" idx="0"/>
            </p:cNvCxnSpPr>
            <p:nvPr/>
          </p:nvCxnSpPr>
          <p:spPr bwMode="auto">
            <a:xfrm>
              <a:off x="3558" y="1437"/>
              <a:ext cx="250" cy="1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16">
              <a:extLst>
                <a:ext uri="{FF2B5EF4-FFF2-40B4-BE49-F238E27FC236}">
                  <a16:creationId xmlns:a16="http://schemas.microsoft.com/office/drawing/2014/main" id="{F473DFD6-2FEE-DA4B-9B23-D34F1AAD4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775"/>
              <a:ext cx="192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z</a:t>
              </a:r>
            </a:p>
          </p:txBody>
        </p:sp>
        <p:sp>
          <p:nvSpPr>
            <p:cNvPr id="66" name="AutoShape 17">
              <a:extLst>
                <a:ext uri="{FF2B5EF4-FFF2-40B4-BE49-F238E27FC236}">
                  <a16:creationId xmlns:a16="http://schemas.microsoft.com/office/drawing/2014/main" id="{0B9E226A-3DFB-9F4C-9D24-CAC924E86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215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67" name="AutoShape 18">
              <a:extLst>
                <a:ext uri="{FF2B5EF4-FFF2-40B4-BE49-F238E27FC236}">
                  <a16:creationId xmlns:a16="http://schemas.microsoft.com/office/drawing/2014/main" id="{A714811F-552B-C54A-99A8-E699600EBB9B}"/>
                </a:ext>
              </a:extLst>
            </p:cNvPr>
            <p:cNvCxnSpPr>
              <a:cxnSpLocks noChangeShapeType="1"/>
              <a:stCxn id="65" idx="3"/>
              <a:endCxn id="66" idx="0"/>
            </p:cNvCxnSpPr>
            <p:nvPr/>
          </p:nvCxnSpPr>
          <p:spPr bwMode="auto">
            <a:xfrm flipH="1">
              <a:off x="2743" y="1116"/>
              <a:ext cx="205" cy="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D4D14D1A-4139-1844-ABBF-1A3A3F185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1115"/>
              <a:ext cx="199" cy="401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69" name="Oval 20">
              <a:extLst>
                <a:ext uri="{FF2B5EF4-FFF2-40B4-BE49-F238E27FC236}">
                  <a16:creationId xmlns:a16="http://schemas.microsoft.com/office/drawing/2014/main" id="{C218AFAD-E53C-854B-B63E-579D5CA8E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730"/>
              <a:ext cx="199" cy="40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70" name="AutoShape 21">
              <a:extLst>
                <a:ext uri="{FF2B5EF4-FFF2-40B4-BE49-F238E27FC236}">
                  <a16:creationId xmlns:a16="http://schemas.microsoft.com/office/drawing/2014/main" id="{90014380-643B-4440-BED5-02E5932FC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1655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71" name="AutoShape 22">
              <a:extLst>
                <a:ext uri="{FF2B5EF4-FFF2-40B4-BE49-F238E27FC236}">
                  <a16:creationId xmlns:a16="http://schemas.microsoft.com/office/drawing/2014/main" id="{EB6BAAEE-1DEC-504A-BCC8-84105405B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1638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72" name="AutoShape 23">
              <a:extLst>
                <a:ext uri="{FF2B5EF4-FFF2-40B4-BE49-F238E27FC236}">
                  <a16:creationId xmlns:a16="http://schemas.microsoft.com/office/drawing/2014/main" id="{80FB2B39-B983-534F-B99D-1CF607271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" y="165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3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73" name="AutoShape 24">
              <a:extLst>
                <a:ext uri="{FF2B5EF4-FFF2-40B4-BE49-F238E27FC236}">
                  <a16:creationId xmlns:a16="http://schemas.microsoft.com/office/drawing/2014/main" id="{EFBCFB5D-F5F8-9A4C-A7B8-47BB0FF2755E}"/>
                </a:ext>
              </a:extLst>
            </p:cNvPr>
            <p:cNvCxnSpPr>
              <a:cxnSpLocks noChangeShapeType="1"/>
              <a:stCxn id="68" idx="1"/>
              <a:endCxn id="69" idx="5"/>
            </p:cNvCxnSpPr>
            <p:nvPr/>
          </p:nvCxnSpPr>
          <p:spPr bwMode="auto">
            <a:xfrm flipH="1" flipV="1">
              <a:off x="4882" y="1011"/>
              <a:ext cx="338" cy="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5">
              <a:extLst>
                <a:ext uri="{FF2B5EF4-FFF2-40B4-BE49-F238E27FC236}">
                  <a16:creationId xmlns:a16="http://schemas.microsoft.com/office/drawing/2014/main" id="{25ABC29C-CC9E-D54A-896C-9F23D0B43520}"/>
                </a:ext>
              </a:extLst>
            </p:cNvPr>
            <p:cNvCxnSpPr>
              <a:cxnSpLocks noChangeShapeType="1"/>
              <a:stCxn id="77" idx="5"/>
              <a:endCxn id="70" idx="0"/>
            </p:cNvCxnSpPr>
            <p:nvPr/>
          </p:nvCxnSpPr>
          <p:spPr bwMode="auto">
            <a:xfrm>
              <a:off x="4490" y="1416"/>
              <a:ext cx="201" cy="2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26">
              <a:extLst>
                <a:ext uri="{FF2B5EF4-FFF2-40B4-BE49-F238E27FC236}">
                  <a16:creationId xmlns:a16="http://schemas.microsoft.com/office/drawing/2014/main" id="{21145634-5DF1-1741-B151-55BC1A963147}"/>
                </a:ext>
              </a:extLst>
            </p:cNvPr>
            <p:cNvCxnSpPr>
              <a:cxnSpLocks noChangeShapeType="1"/>
              <a:stCxn id="68" idx="3"/>
              <a:endCxn id="71" idx="0"/>
            </p:cNvCxnSpPr>
            <p:nvPr/>
          </p:nvCxnSpPr>
          <p:spPr bwMode="auto">
            <a:xfrm flipH="1">
              <a:off x="5136" y="1457"/>
              <a:ext cx="85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27">
              <a:extLst>
                <a:ext uri="{FF2B5EF4-FFF2-40B4-BE49-F238E27FC236}">
                  <a16:creationId xmlns:a16="http://schemas.microsoft.com/office/drawing/2014/main" id="{A36B9E06-A49B-064D-A449-DC02B74D708A}"/>
                </a:ext>
              </a:extLst>
            </p:cNvPr>
            <p:cNvCxnSpPr>
              <a:cxnSpLocks noChangeShapeType="1"/>
              <a:stCxn id="68" idx="5"/>
              <a:endCxn id="72" idx="0"/>
            </p:cNvCxnSpPr>
            <p:nvPr/>
          </p:nvCxnSpPr>
          <p:spPr bwMode="auto">
            <a:xfrm>
              <a:off x="5362" y="1457"/>
              <a:ext cx="236" cy="1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Oval 28">
              <a:extLst>
                <a:ext uri="{FF2B5EF4-FFF2-40B4-BE49-F238E27FC236}">
                  <a16:creationId xmlns:a16="http://schemas.microsoft.com/office/drawing/2014/main" id="{AA6D1F59-F09B-AF47-84EF-5DED02960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1075"/>
              <a:ext cx="191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z</a:t>
              </a:r>
            </a:p>
          </p:txBody>
        </p:sp>
        <p:cxnSp>
          <p:nvCxnSpPr>
            <p:cNvPr id="78" name="AutoShape 29">
              <a:extLst>
                <a:ext uri="{FF2B5EF4-FFF2-40B4-BE49-F238E27FC236}">
                  <a16:creationId xmlns:a16="http://schemas.microsoft.com/office/drawing/2014/main" id="{5198B83B-7DE4-DE4B-9822-8263A875BE53}"/>
                </a:ext>
              </a:extLst>
            </p:cNvPr>
            <p:cNvCxnSpPr>
              <a:cxnSpLocks noChangeShapeType="1"/>
              <a:stCxn id="77" idx="7"/>
              <a:endCxn id="69" idx="3"/>
            </p:cNvCxnSpPr>
            <p:nvPr/>
          </p:nvCxnSpPr>
          <p:spPr bwMode="auto">
            <a:xfrm flipV="1">
              <a:off x="4496" y="1033"/>
              <a:ext cx="239" cy="1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AutoShape 30">
              <a:extLst>
                <a:ext uri="{FF2B5EF4-FFF2-40B4-BE49-F238E27FC236}">
                  <a16:creationId xmlns:a16="http://schemas.microsoft.com/office/drawing/2014/main" id="{C6950C73-611A-B144-A016-04104DFE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640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80" name="AutoShape 31">
              <a:extLst>
                <a:ext uri="{FF2B5EF4-FFF2-40B4-BE49-F238E27FC236}">
                  <a16:creationId xmlns:a16="http://schemas.microsoft.com/office/drawing/2014/main" id="{7E2D4AA0-9267-904C-B331-0BCB862DEFCC}"/>
                </a:ext>
              </a:extLst>
            </p:cNvPr>
            <p:cNvCxnSpPr>
              <a:cxnSpLocks noChangeShapeType="1"/>
              <a:stCxn id="77" idx="3"/>
              <a:endCxn id="79" idx="0"/>
            </p:cNvCxnSpPr>
            <p:nvPr/>
          </p:nvCxnSpPr>
          <p:spPr bwMode="auto">
            <a:xfrm flipH="1">
              <a:off x="4250" y="1416"/>
              <a:ext cx="105" cy="2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Line 32">
              <a:extLst>
                <a:ext uri="{FF2B5EF4-FFF2-40B4-BE49-F238E27FC236}">
                  <a16:creationId xmlns:a16="http://schemas.microsoft.com/office/drawing/2014/main" id="{D70D1D92-FC77-DB4C-8225-6A0B82977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104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Insert 5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Zig-Zag completed, but x is </a:t>
            </a:r>
            <a:r>
              <a:rPr lang="en-GB" altLang="en-US" b="1">
                <a:latin typeface="Helvetica Neue" charset="0"/>
                <a:ea typeface="ＭＳ Ｐゴシック" charset="-128"/>
              </a:rPr>
              <a:t>not the root node</a:t>
            </a:r>
            <a:r>
              <a:rPr lang="en-GB" altLang="en-US">
                <a:latin typeface="Helvetica Neue" charset="0"/>
                <a:ea typeface="ＭＳ Ｐゴシック" charset="-128"/>
              </a:rPr>
              <a:t>…</a:t>
            </a:r>
            <a:endParaRPr lang="en-US" altLang="en-US">
              <a:latin typeface="Helvetica Neue" charset="0"/>
              <a:ea typeface="ＭＳ Ｐゴシック" charset="-128"/>
            </a:endParaRPr>
          </a:p>
        </p:txBody>
      </p:sp>
      <p:sp>
        <p:nvSpPr>
          <p:cNvPr id="30723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727" name="Oval 8"/>
          <p:cNvSpPr>
            <a:spLocks noChangeArrowheads="1"/>
          </p:cNvSpPr>
          <p:nvPr/>
        </p:nvSpPr>
        <p:spPr bwMode="auto">
          <a:xfrm>
            <a:off x="60960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 flipH="1">
            <a:off x="60198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>
            <a:off x="6477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6019800" y="2286000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6710363" y="2895600"/>
            <a:ext cx="27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z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5562600" y="2971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0734" name="Oval 15"/>
          <p:cNvSpPr>
            <a:spLocks noChangeArrowheads="1"/>
          </p:cNvSpPr>
          <p:nvPr/>
        </p:nvSpPr>
        <p:spPr bwMode="auto">
          <a:xfrm>
            <a:off x="57150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0735" name="Rectangle 16"/>
          <p:cNvSpPr>
            <a:spLocks noChangeArrowheads="1"/>
          </p:cNvSpPr>
          <p:nvPr/>
        </p:nvSpPr>
        <p:spPr bwMode="auto">
          <a:xfrm>
            <a:off x="5562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60960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 flipH="1">
            <a:off x="56388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738" name="Oval 19"/>
          <p:cNvSpPr>
            <a:spLocks noChangeArrowheads="1"/>
          </p:cNvSpPr>
          <p:nvPr/>
        </p:nvSpPr>
        <p:spPr bwMode="auto">
          <a:xfrm>
            <a:off x="65532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0739" name="Rectangle 20"/>
          <p:cNvSpPr>
            <a:spLocks noChangeArrowheads="1"/>
          </p:cNvSpPr>
          <p:nvPr/>
        </p:nvSpPr>
        <p:spPr bwMode="auto">
          <a:xfrm>
            <a:off x="64008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0740" name="Rectangle 21"/>
          <p:cNvSpPr>
            <a:spLocks noChangeArrowheads="1"/>
          </p:cNvSpPr>
          <p:nvPr/>
        </p:nvSpPr>
        <p:spPr bwMode="auto">
          <a:xfrm>
            <a:off x="70104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0741" name="Line 22"/>
          <p:cNvSpPr>
            <a:spLocks noChangeShapeType="1"/>
          </p:cNvSpPr>
          <p:nvPr/>
        </p:nvSpPr>
        <p:spPr bwMode="auto">
          <a:xfrm>
            <a:off x="6934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742" name="Line 23"/>
          <p:cNvSpPr>
            <a:spLocks noChangeShapeType="1"/>
          </p:cNvSpPr>
          <p:nvPr/>
        </p:nvSpPr>
        <p:spPr bwMode="auto">
          <a:xfrm flipH="1">
            <a:off x="64770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53" name="Group 4">
            <a:extLst>
              <a:ext uri="{FF2B5EF4-FFF2-40B4-BE49-F238E27FC236}">
                <a16:creationId xmlns:a16="http://schemas.microsoft.com/office/drawing/2014/main" id="{A4820EF5-0DEA-EF4A-BD86-5095C784E76C}"/>
              </a:ext>
            </a:extLst>
          </p:cNvPr>
          <p:cNvGrpSpPr>
            <a:grpSpLocks/>
          </p:cNvGrpSpPr>
          <p:nvPr/>
        </p:nvGrpSpPr>
        <p:grpSpPr bwMode="auto">
          <a:xfrm>
            <a:off x="704232" y="4464050"/>
            <a:ext cx="5579208" cy="2007650"/>
            <a:chOff x="2538" y="647"/>
            <a:chExt cx="3265" cy="1904"/>
          </a:xfrm>
        </p:grpSpPr>
        <p:cxnSp>
          <p:nvCxnSpPr>
            <p:cNvPr id="54" name="AutoShape 5">
              <a:extLst>
                <a:ext uri="{FF2B5EF4-FFF2-40B4-BE49-F238E27FC236}">
                  <a16:creationId xmlns:a16="http://schemas.microsoft.com/office/drawing/2014/main" id="{88F73B06-4756-1944-ADC0-51892B1480E4}"/>
                </a:ext>
              </a:extLst>
            </p:cNvPr>
            <p:cNvCxnSpPr>
              <a:cxnSpLocks noChangeShapeType="1"/>
              <a:stCxn id="65" idx="5"/>
              <a:endCxn id="56" idx="1"/>
            </p:cNvCxnSpPr>
            <p:nvPr/>
          </p:nvCxnSpPr>
          <p:spPr bwMode="auto">
            <a:xfrm>
              <a:off x="3089" y="1076"/>
              <a:ext cx="323" cy="1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 Box 6">
              <a:extLst>
                <a:ext uri="{FF2B5EF4-FFF2-40B4-BE49-F238E27FC236}">
                  <a16:creationId xmlns:a16="http://schemas.microsoft.com/office/drawing/2014/main" id="{B28DC87B-28BA-F646-9A40-C9D69BA8A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6" y="647"/>
              <a:ext cx="663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>
                  <a:latin typeface="Tahoma" charset="0"/>
                  <a:ea typeface="ＭＳ Ｐゴシック" charset="-128"/>
                </a:rPr>
                <a:t>zig-zag</a:t>
              </a:r>
            </a:p>
          </p:txBody>
        </p:sp>
        <p:sp>
          <p:nvSpPr>
            <p:cNvPr id="56" name="Oval 7">
              <a:extLst>
                <a:ext uri="{FF2B5EF4-FFF2-40B4-BE49-F238E27FC236}">
                  <a16:creationId xmlns:a16="http://schemas.microsoft.com/office/drawing/2014/main" id="{AEE3154C-1290-1C4E-BEEB-667625246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1096"/>
              <a:ext cx="198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92C23762-044D-D749-9D02-931F7C25A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1430"/>
              <a:ext cx="198" cy="40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58" name="AutoShape 9">
              <a:extLst>
                <a:ext uri="{FF2B5EF4-FFF2-40B4-BE49-F238E27FC236}">
                  <a16:creationId xmlns:a16="http://schemas.microsoft.com/office/drawing/2014/main" id="{2B4D1A59-17E1-7E42-872A-77649D8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71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59" name="AutoShape 10">
              <a:extLst>
                <a:ext uri="{FF2B5EF4-FFF2-40B4-BE49-F238E27FC236}">
                  <a16:creationId xmlns:a16="http://schemas.microsoft.com/office/drawing/2014/main" id="{31DDD547-D42E-0E40-8A3E-F5D64ACBF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1959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60" name="AutoShape 11">
              <a:extLst>
                <a:ext uri="{FF2B5EF4-FFF2-40B4-BE49-F238E27FC236}">
                  <a16:creationId xmlns:a16="http://schemas.microsoft.com/office/drawing/2014/main" id="{5C7D2D9F-9D0E-7646-AF38-07F623E8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1630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3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61" name="AutoShape 12">
              <a:extLst>
                <a:ext uri="{FF2B5EF4-FFF2-40B4-BE49-F238E27FC236}">
                  <a16:creationId xmlns:a16="http://schemas.microsoft.com/office/drawing/2014/main" id="{F21DE214-2334-AA4F-BCC5-9AF13F88327B}"/>
                </a:ext>
              </a:extLst>
            </p:cNvPr>
            <p:cNvCxnSpPr>
              <a:cxnSpLocks noChangeShapeType="1"/>
              <a:stCxn id="56" idx="3"/>
              <a:endCxn id="57" idx="0"/>
            </p:cNvCxnSpPr>
            <p:nvPr/>
          </p:nvCxnSpPr>
          <p:spPr bwMode="auto">
            <a:xfrm flipH="1">
              <a:off x="3200" y="1398"/>
              <a:ext cx="212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13">
              <a:extLst>
                <a:ext uri="{FF2B5EF4-FFF2-40B4-BE49-F238E27FC236}">
                  <a16:creationId xmlns:a16="http://schemas.microsoft.com/office/drawing/2014/main" id="{F5EAC466-91C0-484A-8EAF-E108CDDAA21B}"/>
                </a:ext>
              </a:extLst>
            </p:cNvPr>
            <p:cNvCxnSpPr>
              <a:cxnSpLocks noChangeShapeType="1"/>
              <a:stCxn id="57" idx="3"/>
              <a:endCxn id="58" idx="0"/>
            </p:cNvCxnSpPr>
            <p:nvPr/>
          </p:nvCxnSpPr>
          <p:spPr bwMode="auto">
            <a:xfrm flipH="1">
              <a:off x="2989" y="1771"/>
              <a:ext cx="141" cy="2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14">
              <a:extLst>
                <a:ext uri="{FF2B5EF4-FFF2-40B4-BE49-F238E27FC236}">
                  <a16:creationId xmlns:a16="http://schemas.microsoft.com/office/drawing/2014/main" id="{BE58EC18-3024-CC40-8564-1C61AF4649A5}"/>
                </a:ext>
              </a:extLst>
            </p:cNvPr>
            <p:cNvCxnSpPr>
              <a:cxnSpLocks noChangeShapeType="1"/>
              <a:stCxn id="57" idx="5"/>
              <a:endCxn id="59" idx="0"/>
            </p:cNvCxnSpPr>
            <p:nvPr/>
          </p:nvCxnSpPr>
          <p:spPr bwMode="auto">
            <a:xfrm>
              <a:off x="3270" y="1771"/>
              <a:ext cx="186" cy="1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15">
              <a:extLst>
                <a:ext uri="{FF2B5EF4-FFF2-40B4-BE49-F238E27FC236}">
                  <a16:creationId xmlns:a16="http://schemas.microsoft.com/office/drawing/2014/main" id="{85542732-2550-0741-9686-087EC6E86798}"/>
                </a:ext>
              </a:extLst>
            </p:cNvPr>
            <p:cNvCxnSpPr>
              <a:cxnSpLocks noChangeShapeType="1"/>
              <a:stCxn id="56" idx="5"/>
              <a:endCxn id="60" idx="0"/>
            </p:cNvCxnSpPr>
            <p:nvPr/>
          </p:nvCxnSpPr>
          <p:spPr bwMode="auto">
            <a:xfrm>
              <a:off x="3558" y="1437"/>
              <a:ext cx="250" cy="1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16">
              <a:extLst>
                <a:ext uri="{FF2B5EF4-FFF2-40B4-BE49-F238E27FC236}">
                  <a16:creationId xmlns:a16="http://schemas.microsoft.com/office/drawing/2014/main" id="{03036E75-44ED-0B48-96A4-C78626B8D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775"/>
              <a:ext cx="192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z</a:t>
              </a:r>
            </a:p>
          </p:txBody>
        </p:sp>
        <p:sp>
          <p:nvSpPr>
            <p:cNvPr id="66" name="AutoShape 17">
              <a:extLst>
                <a:ext uri="{FF2B5EF4-FFF2-40B4-BE49-F238E27FC236}">
                  <a16:creationId xmlns:a16="http://schemas.microsoft.com/office/drawing/2014/main" id="{D74ED666-EC8D-8C47-8E3D-2FB6949A9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215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67" name="AutoShape 18">
              <a:extLst>
                <a:ext uri="{FF2B5EF4-FFF2-40B4-BE49-F238E27FC236}">
                  <a16:creationId xmlns:a16="http://schemas.microsoft.com/office/drawing/2014/main" id="{F72EF270-1A97-794B-936C-917BB4F9476C}"/>
                </a:ext>
              </a:extLst>
            </p:cNvPr>
            <p:cNvCxnSpPr>
              <a:cxnSpLocks noChangeShapeType="1"/>
              <a:stCxn id="65" idx="3"/>
              <a:endCxn id="66" idx="0"/>
            </p:cNvCxnSpPr>
            <p:nvPr/>
          </p:nvCxnSpPr>
          <p:spPr bwMode="auto">
            <a:xfrm flipH="1">
              <a:off x="2743" y="1116"/>
              <a:ext cx="205" cy="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93A807E6-4825-7346-9EF6-D6817DF71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1115"/>
              <a:ext cx="199" cy="401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69" name="Oval 20">
              <a:extLst>
                <a:ext uri="{FF2B5EF4-FFF2-40B4-BE49-F238E27FC236}">
                  <a16:creationId xmlns:a16="http://schemas.microsoft.com/office/drawing/2014/main" id="{A4601320-8F83-C14B-86A1-0D108EA74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730"/>
              <a:ext cx="199" cy="40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70" name="AutoShape 21">
              <a:extLst>
                <a:ext uri="{FF2B5EF4-FFF2-40B4-BE49-F238E27FC236}">
                  <a16:creationId xmlns:a16="http://schemas.microsoft.com/office/drawing/2014/main" id="{4BE25835-494D-3C45-BC77-1FC47FA0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1655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71" name="AutoShape 22">
              <a:extLst>
                <a:ext uri="{FF2B5EF4-FFF2-40B4-BE49-F238E27FC236}">
                  <a16:creationId xmlns:a16="http://schemas.microsoft.com/office/drawing/2014/main" id="{F2E91BC1-B32F-2B43-807A-279FCF281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1638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72" name="AutoShape 23">
              <a:extLst>
                <a:ext uri="{FF2B5EF4-FFF2-40B4-BE49-F238E27FC236}">
                  <a16:creationId xmlns:a16="http://schemas.microsoft.com/office/drawing/2014/main" id="{0CF25768-9EF1-BD41-A9FC-BBA03D35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" y="165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3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73" name="AutoShape 24">
              <a:extLst>
                <a:ext uri="{FF2B5EF4-FFF2-40B4-BE49-F238E27FC236}">
                  <a16:creationId xmlns:a16="http://schemas.microsoft.com/office/drawing/2014/main" id="{C5E4192F-BCAC-D441-88AE-6999C5D20FDD}"/>
                </a:ext>
              </a:extLst>
            </p:cNvPr>
            <p:cNvCxnSpPr>
              <a:cxnSpLocks noChangeShapeType="1"/>
              <a:stCxn id="68" idx="1"/>
              <a:endCxn id="69" idx="5"/>
            </p:cNvCxnSpPr>
            <p:nvPr/>
          </p:nvCxnSpPr>
          <p:spPr bwMode="auto">
            <a:xfrm flipH="1" flipV="1">
              <a:off x="4882" y="1011"/>
              <a:ext cx="338" cy="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5">
              <a:extLst>
                <a:ext uri="{FF2B5EF4-FFF2-40B4-BE49-F238E27FC236}">
                  <a16:creationId xmlns:a16="http://schemas.microsoft.com/office/drawing/2014/main" id="{AE4238AB-E18B-8142-8DAB-C9C10FAEAFB3}"/>
                </a:ext>
              </a:extLst>
            </p:cNvPr>
            <p:cNvCxnSpPr>
              <a:cxnSpLocks noChangeShapeType="1"/>
              <a:stCxn id="77" idx="5"/>
              <a:endCxn id="70" idx="0"/>
            </p:cNvCxnSpPr>
            <p:nvPr/>
          </p:nvCxnSpPr>
          <p:spPr bwMode="auto">
            <a:xfrm>
              <a:off x="4490" y="1416"/>
              <a:ext cx="201" cy="2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26">
              <a:extLst>
                <a:ext uri="{FF2B5EF4-FFF2-40B4-BE49-F238E27FC236}">
                  <a16:creationId xmlns:a16="http://schemas.microsoft.com/office/drawing/2014/main" id="{53AA0D29-4F71-864F-A56D-E1681739E249}"/>
                </a:ext>
              </a:extLst>
            </p:cNvPr>
            <p:cNvCxnSpPr>
              <a:cxnSpLocks noChangeShapeType="1"/>
              <a:stCxn id="68" idx="3"/>
              <a:endCxn id="71" idx="0"/>
            </p:cNvCxnSpPr>
            <p:nvPr/>
          </p:nvCxnSpPr>
          <p:spPr bwMode="auto">
            <a:xfrm flipH="1">
              <a:off x="5136" y="1457"/>
              <a:ext cx="85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27">
              <a:extLst>
                <a:ext uri="{FF2B5EF4-FFF2-40B4-BE49-F238E27FC236}">
                  <a16:creationId xmlns:a16="http://schemas.microsoft.com/office/drawing/2014/main" id="{2562D442-013F-034E-8B67-E20912C1C703}"/>
                </a:ext>
              </a:extLst>
            </p:cNvPr>
            <p:cNvCxnSpPr>
              <a:cxnSpLocks noChangeShapeType="1"/>
              <a:stCxn id="68" idx="5"/>
              <a:endCxn id="72" idx="0"/>
            </p:cNvCxnSpPr>
            <p:nvPr/>
          </p:nvCxnSpPr>
          <p:spPr bwMode="auto">
            <a:xfrm>
              <a:off x="5362" y="1457"/>
              <a:ext cx="236" cy="1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Oval 28">
              <a:extLst>
                <a:ext uri="{FF2B5EF4-FFF2-40B4-BE49-F238E27FC236}">
                  <a16:creationId xmlns:a16="http://schemas.microsoft.com/office/drawing/2014/main" id="{8557FAA1-6E94-AB41-AA85-CCF056072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1075"/>
              <a:ext cx="191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z</a:t>
              </a:r>
            </a:p>
          </p:txBody>
        </p:sp>
        <p:cxnSp>
          <p:nvCxnSpPr>
            <p:cNvPr id="78" name="AutoShape 29">
              <a:extLst>
                <a:ext uri="{FF2B5EF4-FFF2-40B4-BE49-F238E27FC236}">
                  <a16:creationId xmlns:a16="http://schemas.microsoft.com/office/drawing/2014/main" id="{4305B606-517D-304C-AFFC-AC10E1D6C41E}"/>
                </a:ext>
              </a:extLst>
            </p:cNvPr>
            <p:cNvCxnSpPr>
              <a:cxnSpLocks noChangeShapeType="1"/>
              <a:stCxn id="77" idx="7"/>
              <a:endCxn id="69" idx="3"/>
            </p:cNvCxnSpPr>
            <p:nvPr/>
          </p:nvCxnSpPr>
          <p:spPr bwMode="auto">
            <a:xfrm flipV="1">
              <a:off x="4496" y="1033"/>
              <a:ext cx="239" cy="1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AutoShape 30">
              <a:extLst>
                <a:ext uri="{FF2B5EF4-FFF2-40B4-BE49-F238E27FC236}">
                  <a16:creationId xmlns:a16="http://schemas.microsoft.com/office/drawing/2014/main" id="{3F8960DD-5716-E54D-BA4A-F3B5C7C32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640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80" name="AutoShape 31">
              <a:extLst>
                <a:ext uri="{FF2B5EF4-FFF2-40B4-BE49-F238E27FC236}">
                  <a16:creationId xmlns:a16="http://schemas.microsoft.com/office/drawing/2014/main" id="{A2A05400-0B87-0743-AAB3-130DC45DE60B}"/>
                </a:ext>
              </a:extLst>
            </p:cNvPr>
            <p:cNvCxnSpPr>
              <a:cxnSpLocks noChangeShapeType="1"/>
              <a:stCxn id="77" idx="3"/>
              <a:endCxn id="79" idx="0"/>
            </p:cNvCxnSpPr>
            <p:nvPr/>
          </p:nvCxnSpPr>
          <p:spPr bwMode="auto">
            <a:xfrm flipH="1">
              <a:off x="4250" y="1416"/>
              <a:ext cx="105" cy="2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Line 32">
              <a:extLst>
                <a:ext uri="{FF2B5EF4-FFF2-40B4-BE49-F238E27FC236}">
                  <a16:creationId xmlns:a16="http://schemas.microsoft.com/office/drawing/2014/main" id="{D17F5C8B-B140-6848-9720-7898D824B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104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3174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Insert 5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Also need to do a Zig splay</a:t>
            </a:r>
            <a:endParaRPr lang="en-US" altLang="en-US">
              <a:latin typeface="Helvetica Neue" charset="0"/>
              <a:ea typeface="ＭＳ Ｐゴシック" charset="-128"/>
            </a:endParaRPr>
          </a:p>
        </p:txBody>
      </p:sp>
      <p:sp>
        <p:nvSpPr>
          <p:cNvPr id="31748" name="Oval 33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1749" name="Rectangle 34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1750" name="Line 35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1" name="Line 36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2" name="Oval 37"/>
          <p:cNvSpPr>
            <a:spLocks noChangeArrowheads="1"/>
          </p:cNvSpPr>
          <p:nvPr/>
        </p:nvSpPr>
        <p:spPr bwMode="auto">
          <a:xfrm>
            <a:off x="60960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1753" name="Rectangle 3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1754" name="Line 39"/>
          <p:cNvSpPr>
            <a:spLocks noChangeShapeType="1"/>
          </p:cNvSpPr>
          <p:nvPr/>
        </p:nvSpPr>
        <p:spPr bwMode="auto">
          <a:xfrm flipH="1">
            <a:off x="60198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5" name="Line 40"/>
          <p:cNvSpPr>
            <a:spLocks noChangeShapeType="1"/>
          </p:cNvSpPr>
          <p:nvPr/>
        </p:nvSpPr>
        <p:spPr bwMode="auto">
          <a:xfrm>
            <a:off x="6477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6" name="Text Box 41"/>
          <p:cNvSpPr txBox="1">
            <a:spLocks noChangeArrowheads="1"/>
          </p:cNvSpPr>
          <p:nvPr/>
        </p:nvSpPr>
        <p:spPr bwMode="auto">
          <a:xfrm>
            <a:off x="6019800" y="2286000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1757" name="Text Box 42"/>
          <p:cNvSpPr txBox="1">
            <a:spLocks noChangeArrowheads="1"/>
          </p:cNvSpPr>
          <p:nvPr/>
        </p:nvSpPr>
        <p:spPr bwMode="auto">
          <a:xfrm>
            <a:off x="6396038" y="167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1759" name="Oval 44"/>
          <p:cNvSpPr>
            <a:spLocks noChangeArrowheads="1"/>
          </p:cNvSpPr>
          <p:nvPr/>
        </p:nvSpPr>
        <p:spPr bwMode="auto">
          <a:xfrm>
            <a:off x="57150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1760" name="Rectangle 45"/>
          <p:cNvSpPr>
            <a:spLocks noChangeArrowheads="1"/>
          </p:cNvSpPr>
          <p:nvPr/>
        </p:nvSpPr>
        <p:spPr bwMode="auto">
          <a:xfrm>
            <a:off x="5562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1761" name="Line 46"/>
          <p:cNvSpPr>
            <a:spLocks noChangeShapeType="1"/>
          </p:cNvSpPr>
          <p:nvPr/>
        </p:nvSpPr>
        <p:spPr bwMode="auto">
          <a:xfrm>
            <a:off x="60960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62" name="Line 47"/>
          <p:cNvSpPr>
            <a:spLocks noChangeShapeType="1"/>
          </p:cNvSpPr>
          <p:nvPr/>
        </p:nvSpPr>
        <p:spPr bwMode="auto">
          <a:xfrm flipH="1">
            <a:off x="56388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63" name="Oval 48"/>
          <p:cNvSpPr>
            <a:spLocks noChangeArrowheads="1"/>
          </p:cNvSpPr>
          <p:nvPr/>
        </p:nvSpPr>
        <p:spPr bwMode="auto">
          <a:xfrm>
            <a:off x="65532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1764" name="Rectangle 49"/>
          <p:cNvSpPr>
            <a:spLocks noChangeArrowheads="1"/>
          </p:cNvSpPr>
          <p:nvPr/>
        </p:nvSpPr>
        <p:spPr bwMode="auto">
          <a:xfrm>
            <a:off x="64008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1765" name="Rectangle 50"/>
          <p:cNvSpPr>
            <a:spLocks noChangeArrowheads="1"/>
          </p:cNvSpPr>
          <p:nvPr/>
        </p:nvSpPr>
        <p:spPr bwMode="auto">
          <a:xfrm>
            <a:off x="70104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1766" name="Line 51"/>
          <p:cNvSpPr>
            <a:spLocks noChangeShapeType="1"/>
          </p:cNvSpPr>
          <p:nvPr/>
        </p:nvSpPr>
        <p:spPr bwMode="auto">
          <a:xfrm>
            <a:off x="6934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67" name="Line 52"/>
          <p:cNvSpPr>
            <a:spLocks noChangeShapeType="1"/>
          </p:cNvSpPr>
          <p:nvPr/>
        </p:nvSpPr>
        <p:spPr bwMode="auto">
          <a:xfrm flipH="1">
            <a:off x="64770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537FBCC5-1D5A-C54F-B281-15B086F8B66F}"/>
              </a:ext>
            </a:extLst>
          </p:cNvPr>
          <p:cNvGrpSpPr>
            <a:grpSpLocks/>
          </p:cNvGrpSpPr>
          <p:nvPr/>
        </p:nvGrpSpPr>
        <p:grpSpPr bwMode="auto">
          <a:xfrm>
            <a:off x="1346060" y="4006850"/>
            <a:ext cx="5502796" cy="2216049"/>
            <a:chOff x="2738" y="2426"/>
            <a:chExt cx="2995" cy="1485"/>
          </a:xfrm>
        </p:grpSpPr>
        <p:sp>
          <p:nvSpPr>
            <p:cNvPr id="45" name="Text Box 5">
              <a:extLst>
                <a:ext uri="{FF2B5EF4-FFF2-40B4-BE49-F238E27FC236}">
                  <a16:creationId xmlns:a16="http://schemas.microsoft.com/office/drawing/2014/main" id="{ABDBA42F-150F-0A42-B4D1-F51337CED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2491"/>
              <a:ext cx="2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ahoma" charset="0"/>
                  <a:ea typeface="ＭＳ Ｐゴシック" charset="-128"/>
                </a:rPr>
                <a:t>zig</a:t>
              </a:r>
            </a:p>
          </p:txBody>
        </p:sp>
        <p:sp>
          <p:nvSpPr>
            <p:cNvPr id="46" name="Oval 6">
              <a:extLst>
                <a:ext uri="{FF2B5EF4-FFF2-40B4-BE49-F238E27FC236}">
                  <a16:creationId xmlns:a16="http://schemas.microsoft.com/office/drawing/2014/main" id="{167BAE02-0450-1D46-AEA0-A4D4C4B7D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2813"/>
              <a:ext cx="185" cy="2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47" name="AutoShape 8">
              <a:extLst>
                <a:ext uri="{FF2B5EF4-FFF2-40B4-BE49-F238E27FC236}">
                  <a16:creationId xmlns:a16="http://schemas.microsoft.com/office/drawing/2014/main" id="{C1D2C159-BB67-8249-B3D5-4F34997F3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23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8" name="AutoShape 10">
              <a:extLst>
                <a:ext uri="{FF2B5EF4-FFF2-40B4-BE49-F238E27FC236}">
                  <a16:creationId xmlns:a16="http://schemas.microsoft.com/office/drawing/2014/main" id="{823D58F9-110A-F847-B3C4-3B2F793A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3226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49" name="AutoShape 11">
              <a:extLst>
                <a:ext uri="{FF2B5EF4-FFF2-40B4-BE49-F238E27FC236}">
                  <a16:creationId xmlns:a16="http://schemas.microsoft.com/office/drawing/2014/main" id="{26EFB8F7-F7AD-CF48-BFA4-BB39C24EA1C3}"/>
                </a:ext>
              </a:extLst>
            </p:cNvPr>
            <p:cNvCxnSpPr>
              <a:cxnSpLocks noChangeShapeType="1"/>
              <a:stCxn id="46" idx="3"/>
              <a:endCxn id="47" idx="0"/>
            </p:cNvCxnSpPr>
            <p:nvPr/>
          </p:nvCxnSpPr>
          <p:spPr bwMode="auto">
            <a:xfrm flipH="1">
              <a:off x="2929" y="3055"/>
              <a:ext cx="217" cy="1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4">
              <a:extLst>
                <a:ext uri="{FF2B5EF4-FFF2-40B4-BE49-F238E27FC236}">
                  <a16:creationId xmlns:a16="http://schemas.microsoft.com/office/drawing/2014/main" id="{E4B2CD83-DACC-214F-8AFB-BA417AE60B42}"/>
                </a:ext>
              </a:extLst>
            </p:cNvPr>
            <p:cNvCxnSpPr>
              <a:cxnSpLocks noChangeShapeType="1"/>
              <a:stCxn id="46" idx="5"/>
              <a:endCxn id="48" idx="0"/>
            </p:cNvCxnSpPr>
            <p:nvPr/>
          </p:nvCxnSpPr>
          <p:spPr bwMode="auto">
            <a:xfrm>
              <a:off x="3277" y="3055"/>
              <a:ext cx="278" cy="1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5">
              <a:extLst>
                <a:ext uri="{FF2B5EF4-FFF2-40B4-BE49-F238E27FC236}">
                  <a16:creationId xmlns:a16="http://schemas.microsoft.com/office/drawing/2014/main" id="{6DDB5DDB-5839-5E48-9D62-A668F5E3B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426"/>
              <a:ext cx="185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cxnSp>
          <p:nvCxnSpPr>
            <p:cNvPr id="52" name="AutoShape 16">
              <a:extLst>
                <a:ext uri="{FF2B5EF4-FFF2-40B4-BE49-F238E27FC236}">
                  <a16:creationId xmlns:a16="http://schemas.microsoft.com/office/drawing/2014/main" id="{F6A1423B-6AC3-2549-93BD-C49B867906CA}"/>
                </a:ext>
              </a:extLst>
            </p:cNvPr>
            <p:cNvCxnSpPr>
              <a:cxnSpLocks noChangeShapeType="1"/>
              <a:stCxn id="51" idx="3"/>
              <a:endCxn id="46" idx="7"/>
            </p:cNvCxnSpPr>
            <p:nvPr/>
          </p:nvCxnSpPr>
          <p:spPr bwMode="auto">
            <a:xfrm flipH="1">
              <a:off x="3289" y="2668"/>
              <a:ext cx="236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AutoShape 17">
              <a:extLst>
                <a:ext uri="{FF2B5EF4-FFF2-40B4-BE49-F238E27FC236}">
                  <a16:creationId xmlns:a16="http://schemas.microsoft.com/office/drawing/2014/main" id="{1C8ADE37-9758-B144-955B-3322CA0AE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279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75" name="AutoShape 18">
              <a:extLst>
                <a:ext uri="{FF2B5EF4-FFF2-40B4-BE49-F238E27FC236}">
                  <a16:creationId xmlns:a16="http://schemas.microsoft.com/office/drawing/2014/main" id="{7D55F73D-CE11-6646-8132-FB154CB19A1A}"/>
                </a:ext>
              </a:extLst>
            </p:cNvPr>
            <p:cNvCxnSpPr>
              <a:cxnSpLocks noChangeShapeType="1"/>
              <a:stCxn id="51" idx="5"/>
              <a:endCxn id="74" idx="0"/>
            </p:cNvCxnSpPr>
            <p:nvPr/>
          </p:nvCxnSpPr>
          <p:spPr bwMode="auto">
            <a:xfrm>
              <a:off x="3667" y="2668"/>
              <a:ext cx="245" cy="1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Oval 19">
              <a:extLst>
                <a:ext uri="{FF2B5EF4-FFF2-40B4-BE49-F238E27FC236}">
                  <a16:creationId xmlns:a16="http://schemas.microsoft.com/office/drawing/2014/main" id="{5E940112-8CE5-7B4F-BC47-A0CC691EE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162"/>
              <a:ext cx="184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77" name="Oval 20">
              <a:extLst>
                <a:ext uri="{FF2B5EF4-FFF2-40B4-BE49-F238E27FC236}">
                  <a16:creationId xmlns:a16="http://schemas.microsoft.com/office/drawing/2014/main" id="{26D50220-EFEB-654F-9A50-FE927B900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" y="2762"/>
              <a:ext cx="184" cy="2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78" name="AutoShape 22">
              <a:extLst>
                <a:ext uri="{FF2B5EF4-FFF2-40B4-BE49-F238E27FC236}">
                  <a16:creationId xmlns:a16="http://schemas.microsoft.com/office/drawing/2014/main" id="{A0644052-1EED-164F-AA34-0E3F8FBCC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79" name="AutoShape 23">
              <a:extLst>
                <a:ext uri="{FF2B5EF4-FFF2-40B4-BE49-F238E27FC236}">
                  <a16:creationId xmlns:a16="http://schemas.microsoft.com/office/drawing/2014/main" id="{CDB431BA-F98B-494E-B570-E747E7C7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80" name="AutoShape 24">
              <a:extLst>
                <a:ext uri="{FF2B5EF4-FFF2-40B4-BE49-F238E27FC236}">
                  <a16:creationId xmlns:a16="http://schemas.microsoft.com/office/drawing/2014/main" id="{5280DF67-2F4D-7F46-BA04-2FD16D494A44}"/>
                </a:ext>
              </a:extLst>
            </p:cNvPr>
            <p:cNvCxnSpPr>
              <a:cxnSpLocks noChangeShapeType="1"/>
              <a:stCxn id="76" idx="1"/>
              <a:endCxn id="77" idx="5"/>
            </p:cNvCxnSpPr>
            <p:nvPr/>
          </p:nvCxnSpPr>
          <p:spPr bwMode="auto">
            <a:xfrm flipH="1" flipV="1">
              <a:off x="4876" y="2987"/>
              <a:ext cx="338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26">
              <a:extLst>
                <a:ext uri="{FF2B5EF4-FFF2-40B4-BE49-F238E27FC236}">
                  <a16:creationId xmlns:a16="http://schemas.microsoft.com/office/drawing/2014/main" id="{AFF2F277-9DA6-6B44-A96E-91C5A20AD46C}"/>
                </a:ext>
              </a:extLst>
            </p:cNvPr>
            <p:cNvCxnSpPr>
              <a:cxnSpLocks noChangeShapeType="1"/>
              <a:stCxn id="76" idx="3"/>
              <a:endCxn id="78" idx="0"/>
            </p:cNvCxnSpPr>
            <p:nvPr/>
          </p:nvCxnSpPr>
          <p:spPr bwMode="auto">
            <a:xfrm flipH="1">
              <a:off x="5065" y="3404"/>
              <a:ext cx="159" cy="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27">
              <a:extLst>
                <a:ext uri="{FF2B5EF4-FFF2-40B4-BE49-F238E27FC236}">
                  <a16:creationId xmlns:a16="http://schemas.microsoft.com/office/drawing/2014/main" id="{136C00E3-0503-BE44-9442-0910F3B9558E}"/>
                </a:ext>
              </a:extLst>
            </p:cNvPr>
            <p:cNvCxnSpPr>
              <a:cxnSpLocks noChangeShapeType="1"/>
              <a:stCxn id="76" idx="5"/>
              <a:endCxn id="79" idx="0"/>
            </p:cNvCxnSpPr>
            <p:nvPr/>
          </p:nvCxnSpPr>
          <p:spPr bwMode="auto">
            <a:xfrm>
              <a:off x="5354" y="3404"/>
              <a:ext cx="188" cy="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29">
              <a:extLst>
                <a:ext uri="{FF2B5EF4-FFF2-40B4-BE49-F238E27FC236}">
                  <a16:creationId xmlns:a16="http://schemas.microsoft.com/office/drawing/2014/main" id="{0C67A1D0-8C7A-A44F-9265-B4D9C8943175}"/>
                </a:ext>
              </a:extLst>
            </p:cNvPr>
            <p:cNvCxnSpPr>
              <a:cxnSpLocks noChangeShapeType="1"/>
              <a:stCxn id="84" idx="0"/>
              <a:endCxn id="77" idx="3"/>
            </p:cNvCxnSpPr>
            <p:nvPr/>
          </p:nvCxnSpPr>
          <p:spPr bwMode="auto">
            <a:xfrm flipV="1">
              <a:off x="4485" y="3004"/>
              <a:ext cx="256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AutoShape 30">
              <a:extLst>
                <a:ext uri="{FF2B5EF4-FFF2-40B4-BE49-F238E27FC236}">
                  <a16:creationId xmlns:a16="http://schemas.microsoft.com/office/drawing/2014/main" id="{74821C11-A17B-BD4A-9966-DD20D71C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23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85" name="Line 32">
              <a:extLst>
                <a:ext uri="{FF2B5EF4-FFF2-40B4-BE49-F238E27FC236}">
                  <a16:creationId xmlns:a16="http://schemas.microsoft.com/office/drawing/2014/main" id="{53F60CF7-98B8-7146-8411-C103B022D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736"/>
              <a:ext cx="384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3277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Insert 5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Zig completed and x is root, so stop splaying…</a:t>
            </a:r>
            <a:endParaRPr lang="en-US" altLang="en-US">
              <a:latin typeface="Helvetica Neue" charset="0"/>
              <a:ea typeface="ＭＳ Ｐゴシック" charset="-128"/>
            </a:endParaRPr>
          </a:p>
        </p:txBody>
      </p:sp>
      <p:sp>
        <p:nvSpPr>
          <p:cNvPr id="32771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79248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>
            <a:off x="6858000" y="2362200"/>
            <a:ext cx="685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75" name="Oval 8"/>
          <p:cNvSpPr>
            <a:spLocks noChangeArrowheads="1"/>
          </p:cNvSpPr>
          <p:nvPr/>
        </p:nvSpPr>
        <p:spPr bwMode="auto">
          <a:xfrm>
            <a:off x="74676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65532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2777" name="Line 10"/>
          <p:cNvSpPr>
            <a:spLocks noChangeShapeType="1"/>
          </p:cNvSpPr>
          <p:nvPr/>
        </p:nvSpPr>
        <p:spPr bwMode="auto">
          <a:xfrm flipH="1">
            <a:off x="73914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>
            <a:off x="6477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79" name="Text Box 12"/>
          <p:cNvSpPr txBox="1">
            <a:spLocks noChangeArrowheads="1"/>
          </p:cNvSpPr>
          <p:nvPr/>
        </p:nvSpPr>
        <p:spPr bwMode="auto">
          <a:xfrm>
            <a:off x="6477000" y="1676400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2780" name="Text Box 13"/>
          <p:cNvSpPr txBox="1">
            <a:spLocks noChangeArrowheads="1"/>
          </p:cNvSpPr>
          <p:nvPr/>
        </p:nvSpPr>
        <p:spPr bwMode="auto">
          <a:xfrm>
            <a:off x="7867650" y="24066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2782" name="Oval 15"/>
          <p:cNvSpPr>
            <a:spLocks noChangeArrowheads="1"/>
          </p:cNvSpPr>
          <p:nvPr/>
        </p:nvSpPr>
        <p:spPr bwMode="auto">
          <a:xfrm>
            <a:off x="60960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2783" name="Rectangle 16"/>
          <p:cNvSpPr>
            <a:spLocks noChangeArrowheads="1"/>
          </p:cNvSpPr>
          <p:nvPr/>
        </p:nvSpPr>
        <p:spPr bwMode="auto">
          <a:xfrm>
            <a:off x="59436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2784" name="Line 17"/>
          <p:cNvSpPr>
            <a:spLocks noChangeShapeType="1"/>
          </p:cNvSpPr>
          <p:nvPr/>
        </p:nvSpPr>
        <p:spPr bwMode="auto">
          <a:xfrm>
            <a:off x="78486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85" name="Line 18"/>
          <p:cNvSpPr>
            <a:spLocks noChangeShapeType="1"/>
          </p:cNvSpPr>
          <p:nvPr/>
        </p:nvSpPr>
        <p:spPr bwMode="auto">
          <a:xfrm flipH="1">
            <a:off x="60198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86" name="Oval 19"/>
          <p:cNvSpPr>
            <a:spLocks noChangeArrowheads="1"/>
          </p:cNvSpPr>
          <p:nvPr/>
        </p:nvSpPr>
        <p:spPr bwMode="auto">
          <a:xfrm>
            <a:off x="71628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2787" name="Rectangle 20"/>
          <p:cNvSpPr>
            <a:spLocks noChangeArrowheads="1"/>
          </p:cNvSpPr>
          <p:nvPr/>
        </p:nvSpPr>
        <p:spPr bwMode="auto">
          <a:xfrm>
            <a:off x="70104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2788" name="Rectangle 21"/>
          <p:cNvSpPr>
            <a:spLocks noChangeArrowheads="1"/>
          </p:cNvSpPr>
          <p:nvPr/>
        </p:nvSpPr>
        <p:spPr bwMode="auto">
          <a:xfrm>
            <a:off x="76200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2789" name="Line 22"/>
          <p:cNvSpPr>
            <a:spLocks noChangeShapeType="1"/>
          </p:cNvSpPr>
          <p:nvPr/>
        </p:nvSpPr>
        <p:spPr bwMode="auto">
          <a:xfrm>
            <a:off x="75438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790" name="Line 23"/>
          <p:cNvSpPr>
            <a:spLocks noChangeShapeType="1"/>
          </p:cNvSpPr>
          <p:nvPr/>
        </p:nvSpPr>
        <p:spPr bwMode="auto">
          <a:xfrm flipH="1">
            <a:off x="70866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E090517D-6F62-8D42-AA0E-5C124727BD2E}"/>
              </a:ext>
            </a:extLst>
          </p:cNvPr>
          <p:cNvGrpSpPr>
            <a:grpSpLocks/>
          </p:cNvGrpSpPr>
          <p:nvPr/>
        </p:nvGrpSpPr>
        <p:grpSpPr bwMode="auto">
          <a:xfrm>
            <a:off x="1346060" y="4006850"/>
            <a:ext cx="5502796" cy="2216049"/>
            <a:chOff x="2738" y="2426"/>
            <a:chExt cx="2995" cy="1485"/>
          </a:xfrm>
        </p:grpSpPr>
        <p:sp>
          <p:nvSpPr>
            <p:cNvPr id="45" name="Text Box 5">
              <a:extLst>
                <a:ext uri="{FF2B5EF4-FFF2-40B4-BE49-F238E27FC236}">
                  <a16:creationId xmlns:a16="http://schemas.microsoft.com/office/drawing/2014/main" id="{5CA064F5-E33C-AC49-A49C-430D7CE99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2491"/>
              <a:ext cx="2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ahoma" charset="0"/>
                  <a:ea typeface="ＭＳ Ｐゴシック" charset="-128"/>
                </a:rPr>
                <a:t>zig</a:t>
              </a:r>
            </a:p>
          </p:txBody>
        </p:sp>
        <p:sp>
          <p:nvSpPr>
            <p:cNvPr id="46" name="Oval 6">
              <a:extLst>
                <a:ext uri="{FF2B5EF4-FFF2-40B4-BE49-F238E27FC236}">
                  <a16:creationId xmlns:a16="http://schemas.microsoft.com/office/drawing/2014/main" id="{1F2A553B-C22A-394D-BE8F-BE5F4C900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2813"/>
              <a:ext cx="185" cy="2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47" name="AutoShape 8">
              <a:extLst>
                <a:ext uri="{FF2B5EF4-FFF2-40B4-BE49-F238E27FC236}">
                  <a16:creationId xmlns:a16="http://schemas.microsoft.com/office/drawing/2014/main" id="{167E0EB1-D270-814E-86BC-4C83F051B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23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48" name="AutoShape 10">
              <a:extLst>
                <a:ext uri="{FF2B5EF4-FFF2-40B4-BE49-F238E27FC236}">
                  <a16:creationId xmlns:a16="http://schemas.microsoft.com/office/drawing/2014/main" id="{713C0AE9-38FF-CD43-90B4-49DE6056B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3226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49" name="AutoShape 11">
              <a:extLst>
                <a:ext uri="{FF2B5EF4-FFF2-40B4-BE49-F238E27FC236}">
                  <a16:creationId xmlns:a16="http://schemas.microsoft.com/office/drawing/2014/main" id="{8FD92983-FEE6-D548-A254-BFA9ED55DC9A}"/>
                </a:ext>
              </a:extLst>
            </p:cNvPr>
            <p:cNvCxnSpPr>
              <a:cxnSpLocks noChangeShapeType="1"/>
              <a:stCxn id="46" idx="3"/>
              <a:endCxn id="47" idx="0"/>
            </p:cNvCxnSpPr>
            <p:nvPr/>
          </p:nvCxnSpPr>
          <p:spPr bwMode="auto">
            <a:xfrm flipH="1">
              <a:off x="2929" y="3055"/>
              <a:ext cx="217" cy="1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4">
              <a:extLst>
                <a:ext uri="{FF2B5EF4-FFF2-40B4-BE49-F238E27FC236}">
                  <a16:creationId xmlns:a16="http://schemas.microsoft.com/office/drawing/2014/main" id="{3A1A97CB-A562-9846-ABBB-1A135FC48536}"/>
                </a:ext>
              </a:extLst>
            </p:cNvPr>
            <p:cNvCxnSpPr>
              <a:cxnSpLocks noChangeShapeType="1"/>
              <a:stCxn id="46" idx="5"/>
              <a:endCxn id="48" idx="0"/>
            </p:cNvCxnSpPr>
            <p:nvPr/>
          </p:nvCxnSpPr>
          <p:spPr bwMode="auto">
            <a:xfrm>
              <a:off x="3277" y="3055"/>
              <a:ext cx="278" cy="1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5">
              <a:extLst>
                <a:ext uri="{FF2B5EF4-FFF2-40B4-BE49-F238E27FC236}">
                  <a16:creationId xmlns:a16="http://schemas.microsoft.com/office/drawing/2014/main" id="{FE33966C-9774-874F-ABBE-9C268DAA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426"/>
              <a:ext cx="185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cxnSp>
          <p:nvCxnSpPr>
            <p:cNvPr id="52" name="AutoShape 16">
              <a:extLst>
                <a:ext uri="{FF2B5EF4-FFF2-40B4-BE49-F238E27FC236}">
                  <a16:creationId xmlns:a16="http://schemas.microsoft.com/office/drawing/2014/main" id="{EE6CFFB2-B6F0-7F4D-873D-14D0F9E6ED9C}"/>
                </a:ext>
              </a:extLst>
            </p:cNvPr>
            <p:cNvCxnSpPr>
              <a:cxnSpLocks noChangeShapeType="1"/>
              <a:stCxn id="51" idx="3"/>
              <a:endCxn id="46" idx="7"/>
            </p:cNvCxnSpPr>
            <p:nvPr/>
          </p:nvCxnSpPr>
          <p:spPr bwMode="auto">
            <a:xfrm flipH="1">
              <a:off x="3289" y="2668"/>
              <a:ext cx="236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AutoShape 17">
              <a:extLst>
                <a:ext uri="{FF2B5EF4-FFF2-40B4-BE49-F238E27FC236}">
                  <a16:creationId xmlns:a16="http://schemas.microsoft.com/office/drawing/2014/main" id="{44D34A62-C5D2-4D4C-964C-86B426DF8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279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75" name="AutoShape 18">
              <a:extLst>
                <a:ext uri="{FF2B5EF4-FFF2-40B4-BE49-F238E27FC236}">
                  <a16:creationId xmlns:a16="http://schemas.microsoft.com/office/drawing/2014/main" id="{55B6296D-2660-FE45-B3AB-6CA9CC87CD2A}"/>
                </a:ext>
              </a:extLst>
            </p:cNvPr>
            <p:cNvCxnSpPr>
              <a:cxnSpLocks noChangeShapeType="1"/>
              <a:stCxn id="51" idx="5"/>
              <a:endCxn id="74" idx="0"/>
            </p:cNvCxnSpPr>
            <p:nvPr/>
          </p:nvCxnSpPr>
          <p:spPr bwMode="auto">
            <a:xfrm>
              <a:off x="3667" y="2668"/>
              <a:ext cx="245" cy="1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Oval 19">
              <a:extLst>
                <a:ext uri="{FF2B5EF4-FFF2-40B4-BE49-F238E27FC236}">
                  <a16:creationId xmlns:a16="http://schemas.microsoft.com/office/drawing/2014/main" id="{68151FFD-1387-D846-94AE-B2B33361D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162"/>
              <a:ext cx="184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77" name="Oval 20">
              <a:extLst>
                <a:ext uri="{FF2B5EF4-FFF2-40B4-BE49-F238E27FC236}">
                  <a16:creationId xmlns:a16="http://schemas.microsoft.com/office/drawing/2014/main" id="{796B4044-EED0-FD45-B12C-00866FAC8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" y="2762"/>
              <a:ext cx="184" cy="2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78" name="AutoShape 22">
              <a:extLst>
                <a:ext uri="{FF2B5EF4-FFF2-40B4-BE49-F238E27FC236}">
                  <a16:creationId xmlns:a16="http://schemas.microsoft.com/office/drawing/2014/main" id="{86048561-8455-1242-8D2E-85FE1E5D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79" name="AutoShape 23">
              <a:extLst>
                <a:ext uri="{FF2B5EF4-FFF2-40B4-BE49-F238E27FC236}">
                  <a16:creationId xmlns:a16="http://schemas.microsoft.com/office/drawing/2014/main" id="{A5335F22-A3C8-AA4B-9220-396E073C1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80" name="AutoShape 24">
              <a:extLst>
                <a:ext uri="{FF2B5EF4-FFF2-40B4-BE49-F238E27FC236}">
                  <a16:creationId xmlns:a16="http://schemas.microsoft.com/office/drawing/2014/main" id="{B2947C2B-DB12-E34A-8E1B-C19C3F6672C1}"/>
                </a:ext>
              </a:extLst>
            </p:cNvPr>
            <p:cNvCxnSpPr>
              <a:cxnSpLocks noChangeShapeType="1"/>
              <a:stCxn id="76" idx="1"/>
              <a:endCxn id="77" idx="5"/>
            </p:cNvCxnSpPr>
            <p:nvPr/>
          </p:nvCxnSpPr>
          <p:spPr bwMode="auto">
            <a:xfrm flipH="1" flipV="1">
              <a:off x="4876" y="2987"/>
              <a:ext cx="338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26">
              <a:extLst>
                <a:ext uri="{FF2B5EF4-FFF2-40B4-BE49-F238E27FC236}">
                  <a16:creationId xmlns:a16="http://schemas.microsoft.com/office/drawing/2014/main" id="{6789521F-21E3-5A42-BCF8-244CF46231C5}"/>
                </a:ext>
              </a:extLst>
            </p:cNvPr>
            <p:cNvCxnSpPr>
              <a:cxnSpLocks noChangeShapeType="1"/>
              <a:stCxn id="76" idx="3"/>
              <a:endCxn id="78" idx="0"/>
            </p:cNvCxnSpPr>
            <p:nvPr/>
          </p:nvCxnSpPr>
          <p:spPr bwMode="auto">
            <a:xfrm flipH="1">
              <a:off x="5065" y="3404"/>
              <a:ext cx="159" cy="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27">
              <a:extLst>
                <a:ext uri="{FF2B5EF4-FFF2-40B4-BE49-F238E27FC236}">
                  <a16:creationId xmlns:a16="http://schemas.microsoft.com/office/drawing/2014/main" id="{45E8692E-61C5-644B-926C-CB009DA53E8D}"/>
                </a:ext>
              </a:extLst>
            </p:cNvPr>
            <p:cNvCxnSpPr>
              <a:cxnSpLocks noChangeShapeType="1"/>
              <a:stCxn id="76" idx="5"/>
              <a:endCxn id="79" idx="0"/>
            </p:cNvCxnSpPr>
            <p:nvPr/>
          </p:nvCxnSpPr>
          <p:spPr bwMode="auto">
            <a:xfrm>
              <a:off x="5354" y="3404"/>
              <a:ext cx="188" cy="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29">
              <a:extLst>
                <a:ext uri="{FF2B5EF4-FFF2-40B4-BE49-F238E27FC236}">
                  <a16:creationId xmlns:a16="http://schemas.microsoft.com/office/drawing/2014/main" id="{95685232-87F5-2742-ABC3-A001132406EA}"/>
                </a:ext>
              </a:extLst>
            </p:cNvPr>
            <p:cNvCxnSpPr>
              <a:cxnSpLocks noChangeShapeType="1"/>
              <a:stCxn id="84" idx="0"/>
              <a:endCxn id="77" idx="3"/>
            </p:cNvCxnSpPr>
            <p:nvPr/>
          </p:nvCxnSpPr>
          <p:spPr bwMode="auto">
            <a:xfrm flipV="1">
              <a:off x="4485" y="3004"/>
              <a:ext cx="256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AutoShape 30">
              <a:extLst>
                <a:ext uri="{FF2B5EF4-FFF2-40B4-BE49-F238E27FC236}">
                  <a16:creationId xmlns:a16="http://schemas.microsoft.com/office/drawing/2014/main" id="{BB6C1B3D-2392-514C-887D-638633E50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23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85" name="Line 32">
              <a:extLst>
                <a:ext uri="{FF2B5EF4-FFF2-40B4-BE49-F238E27FC236}">
                  <a16:creationId xmlns:a16="http://schemas.microsoft.com/office/drawing/2014/main" id="{825A18A0-5081-4D4D-A38E-8B516005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736"/>
              <a:ext cx="384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3379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Insert 2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What splay operation?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</p:txBody>
      </p:sp>
      <p:sp>
        <p:nvSpPr>
          <p:cNvPr id="33795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79248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6858000" y="2362200"/>
            <a:ext cx="685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799" name="Oval 8"/>
          <p:cNvSpPr>
            <a:spLocks noChangeArrowheads="1"/>
          </p:cNvSpPr>
          <p:nvPr/>
        </p:nvSpPr>
        <p:spPr bwMode="auto">
          <a:xfrm>
            <a:off x="74676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65532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 flipH="1">
            <a:off x="73914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>
            <a:off x="6477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803" name="Oval 12"/>
          <p:cNvSpPr>
            <a:spLocks noChangeArrowheads="1"/>
          </p:cNvSpPr>
          <p:nvPr/>
        </p:nvSpPr>
        <p:spPr bwMode="auto">
          <a:xfrm>
            <a:off x="60960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3804" name="Line 13"/>
          <p:cNvSpPr>
            <a:spLocks noChangeShapeType="1"/>
          </p:cNvSpPr>
          <p:nvPr/>
        </p:nvSpPr>
        <p:spPr bwMode="auto">
          <a:xfrm>
            <a:off x="78486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 flipH="1">
            <a:off x="60198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806" name="Oval 15"/>
          <p:cNvSpPr>
            <a:spLocks noChangeArrowheads="1"/>
          </p:cNvSpPr>
          <p:nvPr/>
        </p:nvSpPr>
        <p:spPr bwMode="auto">
          <a:xfrm>
            <a:off x="71628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3807" name="Rectangle 16"/>
          <p:cNvSpPr>
            <a:spLocks noChangeArrowheads="1"/>
          </p:cNvSpPr>
          <p:nvPr/>
        </p:nvSpPr>
        <p:spPr bwMode="auto">
          <a:xfrm>
            <a:off x="70104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3808" name="Rectangle 17"/>
          <p:cNvSpPr>
            <a:spLocks noChangeArrowheads="1"/>
          </p:cNvSpPr>
          <p:nvPr/>
        </p:nvSpPr>
        <p:spPr bwMode="auto">
          <a:xfrm>
            <a:off x="76200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3809" name="Line 18"/>
          <p:cNvSpPr>
            <a:spLocks noChangeShapeType="1"/>
          </p:cNvSpPr>
          <p:nvPr/>
        </p:nvSpPr>
        <p:spPr bwMode="auto">
          <a:xfrm>
            <a:off x="75438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810" name="Line 19"/>
          <p:cNvSpPr>
            <a:spLocks noChangeShapeType="1"/>
          </p:cNvSpPr>
          <p:nvPr/>
        </p:nvSpPr>
        <p:spPr bwMode="auto">
          <a:xfrm flipH="1">
            <a:off x="70866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811" name="Rectangle 20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3812" name="Line 21"/>
          <p:cNvSpPr>
            <a:spLocks noChangeShapeType="1"/>
          </p:cNvSpPr>
          <p:nvPr/>
        </p:nvSpPr>
        <p:spPr bwMode="auto">
          <a:xfrm>
            <a:off x="6096000" y="35814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813" name="Oval 22"/>
          <p:cNvSpPr>
            <a:spLocks noChangeArrowheads="1"/>
          </p:cNvSpPr>
          <p:nvPr/>
        </p:nvSpPr>
        <p:spPr bwMode="auto">
          <a:xfrm>
            <a:off x="57150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rgbClr val="FF0000"/>
                </a:solidFill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solidFill>
                <a:srgbClr val="FF0000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33814" name="Rectangle 23"/>
          <p:cNvSpPr>
            <a:spLocks noChangeArrowheads="1"/>
          </p:cNvSpPr>
          <p:nvPr/>
        </p:nvSpPr>
        <p:spPr bwMode="auto">
          <a:xfrm>
            <a:off x="5562600" y="38862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3815" name="Line 24"/>
          <p:cNvSpPr>
            <a:spLocks noChangeShapeType="1"/>
          </p:cNvSpPr>
          <p:nvPr/>
        </p:nvSpPr>
        <p:spPr bwMode="auto">
          <a:xfrm flipH="1">
            <a:off x="5638800" y="35814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3481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Insert 2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Zig-Zig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</p:txBody>
      </p:sp>
      <p:sp>
        <p:nvSpPr>
          <p:cNvPr id="34819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79248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6858000" y="2362200"/>
            <a:ext cx="685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23" name="Oval 8"/>
          <p:cNvSpPr>
            <a:spLocks noChangeArrowheads="1"/>
          </p:cNvSpPr>
          <p:nvPr/>
        </p:nvSpPr>
        <p:spPr bwMode="auto">
          <a:xfrm>
            <a:off x="74676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65532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4825" name="Line 10"/>
          <p:cNvSpPr>
            <a:spLocks noChangeShapeType="1"/>
          </p:cNvSpPr>
          <p:nvPr/>
        </p:nvSpPr>
        <p:spPr bwMode="auto">
          <a:xfrm flipH="1">
            <a:off x="73914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>
            <a:off x="6477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6483350" y="1676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z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5562600" y="2971800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5943600" y="236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4830" name="Oval 15"/>
          <p:cNvSpPr>
            <a:spLocks noChangeArrowheads="1"/>
          </p:cNvSpPr>
          <p:nvPr/>
        </p:nvSpPr>
        <p:spPr bwMode="auto">
          <a:xfrm>
            <a:off x="60960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4831" name="Line 16"/>
          <p:cNvSpPr>
            <a:spLocks noChangeShapeType="1"/>
          </p:cNvSpPr>
          <p:nvPr/>
        </p:nvSpPr>
        <p:spPr bwMode="auto">
          <a:xfrm>
            <a:off x="78486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32" name="Line 17"/>
          <p:cNvSpPr>
            <a:spLocks noChangeShapeType="1"/>
          </p:cNvSpPr>
          <p:nvPr/>
        </p:nvSpPr>
        <p:spPr bwMode="auto">
          <a:xfrm flipH="1">
            <a:off x="60198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33" name="Oval 18"/>
          <p:cNvSpPr>
            <a:spLocks noChangeArrowheads="1"/>
          </p:cNvSpPr>
          <p:nvPr/>
        </p:nvSpPr>
        <p:spPr bwMode="auto">
          <a:xfrm>
            <a:off x="71628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4834" name="Rectangle 19"/>
          <p:cNvSpPr>
            <a:spLocks noChangeArrowheads="1"/>
          </p:cNvSpPr>
          <p:nvPr/>
        </p:nvSpPr>
        <p:spPr bwMode="auto">
          <a:xfrm>
            <a:off x="70104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4835" name="Rectangle 20"/>
          <p:cNvSpPr>
            <a:spLocks noChangeArrowheads="1"/>
          </p:cNvSpPr>
          <p:nvPr/>
        </p:nvSpPr>
        <p:spPr bwMode="auto">
          <a:xfrm>
            <a:off x="76200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4836" name="Line 21"/>
          <p:cNvSpPr>
            <a:spLocks noChangeShapeType="1"/>
          </p:cNvSpPr>
          <p:nvPr/>
        </p:nvSpPr>
        <p:spPr bwMode="auto">
          <a:xfrm>
            <a:off x="75438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37" name="Line 22"/>
          <p:cNvSpPr>
            <a:spLocks noChangeShapeType="1"/>
          </p:cNvSpPr>
          <p:nvPr/>
        </p:nvSpPr>
        <p:spPr bwMode="auto">
          <a:xfrm flipH="1">
            <a:off x="70866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38" name="Rectangle 23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4839" name="Line 24"/>
          <p:cNvSpPr>
            <a:spLocks noChangeShapeType="1"/>
          </p:cNvSpPr>
          <p:nvPr/>
        </p:nvSpPr>
        <p:spPr bwMode="auto">
          <a:xfrm>
            <a:off x="6096000" y="35814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40" name="Oval 25"/>
          <p:cNvSpPr>
            <a:spLocks noChangeArrowheads="1"/>
          </p:cNvSpPr>
          <p:nvPr/>
        </p:nvSpPr>
        <p:spPr bwMode="auto">
          <a:xfrm>
            <a:off x="57150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rgbClr val="FF0000"/>
                </a:solidFill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solidFill>
                <a:srgbClr val="FF0000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34841" name="Rectangle 26"/>
          <p:cNvSpPr>
            <a:spLocks noChangeArrowheads="1"/>
          </p:cNvSpPr>
          <p:nvPr/>
        </p:nvSpPr>
        <p:spPr bwMode="auto">
          <a:xfrm>
            <a:off x="5562600" y="38862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4842" name="Line 27"/>
          <p:cNvSpPr>
            <a:spLocks noChangeShapeType="1"/>
          </p:cNvSpPr>
          <p:nvPr/>
        </p:nvSpPr>
        <p:spPr bwMode="auto">
          <a:xfrm flipH="1">
            <a:off x="5638800" y="35814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ChangeArrowheads="1"/>
          </p:cNvSpPr>
          <p:nvPr/>
        </p:nvSpPr>
        <p:spPr bwMode="auto">
          <a:xfrm>
            <a:off x="5867400" y="304800"/>
            <a:ext cx="251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200" b="0">
              <a:solidFill>
                <a:schemeClr val="tx2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Splay Trees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z="2500" dirty="0"/>
              <a:t>A type of Binary Search Tree that is balanced in an </a:t>
            </a:r>
            <a:r>
              <a:rPr lang="en-US" altLang="en-US" sz="2500" b="1" dirty="0" err="1"/>
              <a:t>amortised</a:t>
            </a:r>
            <a:r>
              <a:rPr lang="en-US" altLang="en-US" sz="2500" dirty="0"/>
              <a:t> sense.</a:t>
            </a:r>
          </a:p>
          <a:p>
            <a:pPr lvl="1" eaLnBrk="1" hangingPunct="1">
              <a:lnSpc>
                <a:spcPct val="70000"/>
              </a:lnSpc>
            </a:pPr>
            <a:r>
              <a:rPr lang="en-IE" altLang="en-US" sz="2200" dirty="0"/>
              <a:t>Developed by </a:t>
            </a:r>
            <a:r>
              <a:rPr lang="en-IE" altLang="en-US" sz="2200" dirty="0" err="1"/>
              <a:t>Sleator</a:t>
            </a:r>
            <a:r>
              <a:rPr lang="en-IE" altLang="en-US" sz="2200" dirty="0"/>
              <a:t> and </a:t>
            </a:r>
            <a:r>
              <a:rPr lang="en-IE" altLang="en-US" sz="2200" dirty="0" err="1"/>
              <a:t>Tarjan</a:t>
            </a:r>
            <a:r>
              <a:rPr lang="en-IE" altLang="en-US" sz="2200" dirty="0"/>
              <a:t> in 1985.</a:t>
            </a:r>
          </a:p>
          <a:p>
            <a:pPr lvl="1" eaLnBrk="1" hangingPunct="1">
              <a:lnSpc>
                <a:spcPct val="70000"/>
              </a:lnSpc>
            </a:pPr>
            <a:endParaRPr lang="en-IE" altLang="en-US" sz="2200" dirty="0"/>
          </a:p>
          <a:p>
            <a:pPr eaLnBrk="1" hangingPunct="1">
              <a:lnSpc>
                <a:spcPct val="70000"/>
              </a:lnSpc>
            </a:pPr>
            <a:r>
              <a:rPr lang="en-IE" altLang="en-US" sz="2500" dirty="0"/>
              <a:t>Interesting Property:</a:t>
            </a:r>
          </a:p>
          <a:p>
            <a:pPr lvl="1" eaLnBrk="1" hangingPunct="1">
              <a:lnSpc>
                <a:spcPct val="70000"/>
              </a:lnSpc>
            </a:pPr>
            <a:r>
              <a:rPr lang="en-IE" altLang="en-US" sz="2200" dirty="0"/>
              <a:t>Recently accessed nodes are quick to access again.</a:t>
            </a:r>
          </a:p>
          <a:p>
            <a:pPr lvl="1" eaLnBrk="1" hangingPunct="1">
              <a:lnSpc>
                <a:spcPct val="70000"/>
              </a:lnSpc>
            </a:pPr>
            <a:r>
              <a:rPr lang="en-IE" altLang="en-US" sz="2200" dirty="0"/>
              <a:t>Used in data compression.</a:t>
            </a:r>
          </a:p>
          <a:p>
            <a:pPr lvl="1" eaLnBrk="1" hangingPunct="1">
              <a:lnSpc>
                <a:spcPct val="70000"/>
              </a:lnSpc>
            </a:pPr>
            <a:endParaRPr lang="en-IE" altLang="en-US" sz="2200" dirty="0"/>
          </a:p>
          <a:p>
            <a:pPr eaLnBrk="1" hangingPunct="1">
              <a:lnSpc>
                <a:spcPct val="70000"/>
              </a:lnSpc>
            </a:pPr>
            <a:r>
              <a:rPr lang="en-GB" altLang="en-US" sz="2500" dirty="0"/>
              <a:t>Rather than using explicit rules to maintain its balance it used a move-to-root operation known as </a:t>
            </a:r>
            <a:r>
              <a:rPr lang="en-GB" altLang="en-US" sz="2500" b="1" dirty="0"/>
              <a:t>splaying</a:t>
            </a:r>
            <a:r>
              <a:rPr lang="en-GB" altLang="en-US" sz="2500" dirty="0"/>
              <a:t>.</a:t>
            </a:r>
          </a:p>
          <a:p>
            <a:pPr lvl="1" eaLnBrk="1" hangingPunct="1">
              <a:lnSpc>
                <a:spcPct val="70000"/>
              </a:lnSpc>
            </a:pPr>
            <a:r>
              <a:rPr lang="en-GB" altLang="en-US" sz="2200" dirty="0"/>
              <a:t>Splaying is a O(1) operation in which the tree is reorganised based on some pre-defined rules.</a:t>
            </a:r>
            <a:endParaRPr lang="en-US" altLang="en-US" sz="2200" dirty="0"/>
          </a:p>
          <a:p>
            <a:pPr lvl="1" eaLnBrk="1" hangingPunct="1">
              <a:lnSpc>
                <a:spcPct val="70000"/>
              </a:lnSpc>
            </a:pPr>
            <a:r>
              <a:rPr lang="en-GB" altLang="en-US" sz="2200" dirty="0"/>
              <a:t>It is performed on the bottom-most node reached during an insertion, removal, or search.</a:t>
            </a:r>
          </a:p>
          <a:p>
            <a:pPr lvl="1" eaLnBrk="1" hangingPunct="1">
              <a:lnSpc>
                <a:spcPct val="70000"/>
              </a:lnSpc>
            </a:pPr>
            <a:r>
              <a:rPr lang="en-GB" altLang="en-US" sz="2200" dirty="0"/>
              <a:t>It is a lot like the rotation operations that are carried out on AVL trees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3584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Insert 2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Zig-Zig done &amp; x is root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</p:txBody>
      </p:sp>
      <p:sp>
        <p:nvSpPr>
          <p:cNvPr id="35843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83058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46" name="Oval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 flipH="1">
            <a:off x="7772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6726238" y="1676400"/>
            <a:ext cx="284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7650163" y="2895600"/>
            <a:ext cx="27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z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7258050" y="2286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5852" name="Oval 13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>
            <a:off x="82296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54" name="Line 15"/>
          <p:cNvSpPr>
            <a:spLocks noChangeShapeType="1"/>
          </p:cNvSpPr>
          <p:nvPr/>
        </p:nvSpPr>
        <p:spPr bwMode="auto">
          <a:xfrm flipH="1">
            <a:off x="6858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55" name="Oval 16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5856" name="Rectangle 17"/>
          <p:cNvSpPr>
            <a:spLocks noChangeArrowheads="1"/>
          </p:cNvSpPr>
          <p:nvPr/>
        </p:nvSpPr>
        <p:spPr bwMode="auto">
          <a:xfrm>
            <a:off x="7391400" y="51054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5857" name="Rectangle 18"/>
          <p:cNvSpPr>
            <a:spLocks noChangeArrowheads="1"/>
          </p:cNvSpPr>
          <p:nvPr/>
        </p:nvSpPr>
        <p:spPr bwMode="auto">
          <a:xfrm>
            <a:off x="8001000" y="51054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5858" name="Line 19"/>
          <p:cNvSpPr>
            <a:spLocks noChangeShapeType="1"/>
          </p:cNvSpPr>
          <p:nvPr/>
        </p:nvSpPr>
        <p:spPr bwMode="auto">
          <a:xfrm>
            <a:off x="7924800" y="48006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59" name="Line 20"/>
          <p:cNvSpPr>
            <a:spLocks noChangeShapeType="1"/>
          </p:cNvSpPr>
          <p:nvPr/>
        </p:nvSpPr>
        <p:spPr bwMode="auto">
          <a:xfrm flipH="1">
            <a:off x="7467600" y="48006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>
            <a:off x="7772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61" name="Oval 22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5862" name="Rectangle 23"/>
          <p:cNvSpPr>
            <a:spLocks noChangeArrowheads="1"/>
          </p:cNvSpPr>
          <p:nvPr/>
        </p:nvSpPr>
        <p:spPr bwMode="auto">
          <a:xfrm>
            <a:off x="72390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 flipH="1">
            <a:off x="7315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64" name="Line 25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65" name="Line 26"/>
          <p:cNvSpPr>
            <a:spLocks noChangeShapeType="1"/>
          </p:cNvSpPr>
          <p:nvPr/>
        </p:nvSpPr>
        <p:spPr bwMode="auto">
          <a:xfrm>
            <a:off x="7315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66" name="Rectangle 27"/>
          <p:cNvSpPr>
            <a:spLocks noChangeArrowheads="1"/>
          </p:cNvSpPr>
          <p:nvPr/>
        </p:nvSpPr>
        <p:spPr bwMode="auto">
          <a:xfrm>
            <a:off x="63246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3686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Last insert 4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What splay operation?</a:t>
            </a:r>
          </a:p>
          <a:p>
            <a:pPr eaLnBrk="1" hangingPunct="1">
              <a:buFont typeface="Wingdings" charset="2"/>
              <a:buNone/>
            </a:pPr>
            <a:endParaRPr lang="en-GB" altLang="en-US">
              <a:latin typeface="Helvetica Neue" charset="0"/>
              <a:ea typeface="ＭＳ Ｐゴシック" charset="-128"/>
            </a:endParaRPr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83058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6872" name="Line 9"/>
          <p:cNvSpPr>
            <a:spLocks noChangeShapeType="1"/>
          </p:cNvSpPr>
          <p:nvPr/>
        </p:nvSpPr>
        <p:spPr bwMode="auto">
          <a:xfrm flipH="1">
            <a:off x="7772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>
            <a:off x="82296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6858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6876" name="Oval 13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6877" name="Rectangle 14"/>
          <p:cNvSpPr>
            <a:spLocks noChangeArrowheads="1"/>
          </p:cNvSpPr>
          <p:nvPr/>
        </p:nvSpPr>
        <p:spPr bwMode="auto">
          <a:xfrm>
            <a:off x="7391400" y="51054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6878" name="Rectangle 15"/>
          <p:cNvSpPr>
            <a:spLocks noChangeArrowheads="1"/>
          </p:cNvSpPr>
          <p:nvPr/>
        </p:nvSpPr>
        <p:spPr bwMode="auto">
          <a:xfrm>
            <a:off x="8001000" y="51054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6879" name="Line 16"/>
          <p:cNvSpPr>
            <a:spLocks noChangeShapeType="1"/>
          </p:cNvSpPr>
          <p:nvPr/>
        </p:nvSpPr>
        <p:spPr bwMode="auto">
          <a:xfrm>
            <a:off x="7924800" y="48006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6880" name="Line 17"/>
          <p:cNvSpPr>
            <a:spLocks noChangeShapeType="1"/>
          </p:cNvSpPr>
          <p:nvPr/>
        </p:nvSpPr>
        <p:spPr bwMode="auto">
          <a:xfrm flipH="1">
            <a:off x="7467600" y="48006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6881" name="Line 18"/>
          <p:cNvSpPr>
            <a:spLocks noChangeShapeType="1"/>
          </p:cNvSpPr>
          <p:nvPr/>
        </p:nvSpPr>
        <p:spPr bwMode="auto">
          <a:xfrm>
            <a:off x="7772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6882" name="Oval 19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6883" name="Line 20"/>
          <p:cNvSpPr>
            <a:spLocks noChangeShapeType="1"/>
          </p:cNvSpPr>
          <p:nvPr/>
        </p:nvSpPr>
        <p:spPr bwMode="auto">
          <a:xfrm flipH="1">
            <a:off x="7086600" y="3581400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6884" name="Line 21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6885" name="Line 22"/>
          <p:cNvSpPr>
            <a:spLocks noChangeShapeType="1"/>
          </p:cNvSpPr>
          <p:nvPr/>
        </p:nvSpPr>
        <p:spPr bwMode="auto">
          <a:xfrm>
            <a:off x="7315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6886" name="Rectangle 23"/>
          <p:cNvSpPr>
            <a:spLocks noChangeArrowheads="1"/>
          </p:cNvSpPr>
          <p:nvPr/>
        </p:nvSpPr>
        <p:spPr bwMode="auto">
          <a:xfrm>
            <a:off x="63246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6887" name="Oval 24"/>
          <p:cNvSpPr>
            <a:spLocks noChangeArrowheads="1"/>
          </p:cNvSpPr>
          <p:nvPr/>
        </p:nvSpPr>
        <p:spPr bwMode="auto">
          <a:xfrm>
            <a:off x="6705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rgbClr val="FF0000"/>
                </a:solidFill>
                <a:latin typeface="Tahoma" charset="0"/>
                <a:ea typeface="ＭＳ Ｐゴシック" charset="-128"/>
              </a:rPr>
              <a:t>4</a:t>
            </a:r>
            <a:endParaRPr lang="en-US" altLang="en-US" sz="1800" b="0">
              <a:solidFill>
                <a:srgbClr val="FF0000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36888" name="Rectangle 25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6889" name="Rectangle 26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6890" name="Line 27"/>
          <p:cNvSpPr>
            <a:spLocks noChangeShapeType="1"/>
          </p:cNvSpPr>
          <p:nvPr/>
        </p:nvSpPr>
        <p:spPr bwMode="auto">
          <a:xfrm>
            <a:off x="7086600" y="41910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6891" name="Line 28"/>
          <p:cNvSpPr>
            <a:spLocks noChangeShapeType="1"/>
          </p:cNvSpPr>
          <p:nvPr/>
        </p:nvSpPr>
        <p:spPr bwMode="auto">
          <a:xfrm flipH="1">
            <a:off x="6629400" y="41910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3789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Last insert 4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Zig-Zag</a:t>
            </a:r>
          </a:p>
          <a:p>
            <a:pPr eaLnBrk="1" hangingPunct="1">
              <a:buFont typeface="Wingdings" charset="2"/>
              <a:buNone/>
            </a:pPr>
            <a:endParaRPr lang="en-GB" altLang="en-US">
              <a:latin typeface="Helvetica Neue" charset="0"/>
              <a:ea typeface="ＭＳ Ｐゴシック" charset="-128"/>
            </a:endParaRPr>
          </a:p>
        </p:txBody>
      </p:sp>
      <p:sp>
        <p:nvSpPr>
          <p:cNvPr id="37891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83058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893" name="Line 6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896" name="Line 9"/>
          <p:cNvSpPr>
            <a:spLocks noChangeShapeType="1"/>
          </p:cNvSpPr>
          <p:nvPr/>
        </p:nvSpPr>
        <p:spPr bwMode="auto">
          <a:xfrm flipH="1">
            <a:off x="7772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897" name="Oval 10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>
            <a:off x="82296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 flipH="1">
            <a:off x="6858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900" name="Oval 13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7901" name="Rectangle 14"/>
          <p:cNvSpPr>
            <a:spLocks noChangeArrowheads="1"/>
          </p:cNvSpPr>
          <p:nvPr/>
        </p:nvSpPr>
        <p:spPr bwMode="auto">
          <a:xfrm>
            <a:off x="7391400" y="51054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8001000" y="51054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>
            <a:off x="7924800" y="48006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 flipH="1">
            <a:off x="7467600" y="48006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>
            <a:off x="7772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906" name="Oval 19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7907" name="Line 20"/>
          <p:cNvSpPr>
            <a:spLocks noChangeShapeType="1"/>
          </p:cNvSpPr>
          <p:nvPr/>
        </p:nvSpPr>
        <p:spPr bwMode="auto">
          <a:xfrm flipH="1">
            <a:off x="7086600" y="3581400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908" name="Line 21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909" name="Line 22"/>
          <p:cNvSpPr>
            <a:spLocks noChangeShapeType="1"/>
          </p:cNvSpPr>
          <p:nvPr/>
        </p:nvSpPr>
        <p:spPr bwMode="auto">
          <a:xfrm>
            <a:off x="7315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910" name="Rectangle 23"/>
          <p:cNvSpPr>
            <a:spLocks noChangeArrowheads="1"/>
          </p:cNvSpPr>
          <p:nvPr/>
        </p:nvSpPr>
        <p:spPr bwMode="auto">
          <a:xfrm>
            <a:off x="63246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911" name="Oval 24"/>
          <p:cNvSpPr>
            <a:spLocks noChangeArrowheads="1"/>
          </p:cNvSpPr>
          <p:nvPr/>
        </p:nvSpPr>
        <p:spPr bwMode="auto">
          <a:xfrm>
            <a:off x="6705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rgbClr val="FF0000"/>
                </a:solidFill>
                <a:latin typeface="Tahoma" charset="0"/>
                <a:ea typeface="ＭＳ Ｐゴシック" charset="-128"/>
              </a:rPr>
              <a:t>4</a:t>
            </a:r>
            <a:endParaRPr lang="en-US" altLang="en-US" sz="1800" b="0">
              <a:solidFill>
                <a:srgbClr val="FF0000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37912" name="Rectangle 25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913" name="Rectangle 26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914" name="Line 27"/>
          <p:cNvSpPr>
            <a:spLocks noChangeShapeType="1"/>
          </p:cNvSpPr>
          <p:nvPr/>
        </p:nvSpPr>
        <p:spPr bwMode="auto">
          <a:xfrm>
            <a:off x="7086600" y="41910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915" name="Line 28"/>
          <p:cNvSpPr>
            <a:spLocks noChangeShapeType="1"/>
          </p:cNvSpPr>
          <p:nvPr/>
        </p:nvSpPr>
        <p:spPr bwMode="auto">
          <a:xfrm flipH="1">
            <a:off x="6629400" y="41910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916" name="Text Box 29"/>
          <p:cNvSpPr txBox="1">
            <a:spLocks noChangeArrowheads="1"/>
          </p:cNvSpPr>
          <p:nvPr/>
        </p:nvSpPr>
        <p:spPr bwMode="auto">
          <a:xfrm>
            <a:off x="6421438" y="3636963"/>
            <a:ext cx="284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7917" name="Text Box 30"/>
          <p:cNvSpPr txBox="1">
            <a:spLocks noChangeArrowheads="1"/>
          </p:cNvSpPr>
          <p:nvPr/>
        </p:nvSpPr>
        <p:spPr bwMode="auto">
          <a:xfrm>
            <a:off x="7715250" y="2895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7918" name="Text Box 31"/>
          <p:cNvSpPr txBox="1">
            <a:spLocks noChangeArrowheads="1"/>
          </p:cNvSpPr>
          <p:nvPr/>
        </p:nvSpPr>
        <p:spPr bwMode="auto">
          <a:xfrm>
            <a:off x="7264400" y="22860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z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3891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Last insert 4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Zig-Zag done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What next?</a:t>
            </a:r>
          </a:p>
        </p:txBody>
      </p:sp>
      <p:sp>
        <p:nvSpPr>
          <p:cNvPr id="38915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83058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8917" name="Line 6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918" name="Oval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8919" name="Line 8"/>
          <p:cNvSpPr>
            <a:spLocks noChangeShapeType="1"/>
          </p:cNvSpPr>
          <p:nvPr/>
        </p:nvSpPr>
        <p:spPr bwMode="auto">
          <a:xfrm flipH="1">
            <a:off x="7772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920" name="Oval 9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4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>
            <a:off x="82296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 flipH="1">
            <a:off x="6858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923" name="Oval 12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8924" name="Rectangle 13"/>
          <p:cNvSpPr>
            <a:spLocks noChangeArrowheads="1"/>
          </p:cNvSpPr>
          <p:nvPr/>
        </p:nvSpPr>
        <p:spPr bwMode="auto">
          <a:xfrm>
            <a:off x="7391400" y="51054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8925" name="Rectangle 14"/>
          <p:cNvSpPr>
            <a:spLocks noChangeArrowheads="1"/>
          </p:cNvSpPr>
          <p:nvPr/>
        </p:nvSpPr>
        <p:spPr bwMode="auto">
          <a:xfrm>
            <a:off x="8001000" y="51054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8926" name="Line 15"/>
          <p:cNvSpPr>
            <a:spLocks noChangeShapeType="1"/>
          </p:cNvSpPr>
          <p:nvPr/>
        </p:nvSpPr>
        <p:spPr bwMode="auto">
          <a:xfrm>
            <a:off x="7924800" y="48006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927" name="Line 16"/>
          <p:cNvSpPr>
            <a:spLocks noChangeShapeType="1"/>
          </p:cNvSpPr>
          <p:nvPr/>
        </p:nvSpPr>
        <p:spPr bwMode="auto">
          <a:xfrm flipH="1">
            <a:off x="7467600" y="48006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928" name="Line 17"/>
          <p:cNvSpPr>
            <a:spLocks noChangeShapeType="1"/>
          </p:cNvSpPr>
          <p:nvPr/>
        </p:nvSpPr>
        <p:spPr bwMode="auto">
          <a:xfrm>
            <a:off x="7772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929" name="Oval 18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8930" name="Line 19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931" name="Line 20"/>
          <p:cNvSpPr>
            <a:spLocks noChangeShapeType="1"/>
          </p:cNvSpPr>
          <p:nvPr/>
        </p:nvSpPr>
        <p:spPr bwMode="auto">
          <a:xfrm>
            <a:off x="7315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932" name="Rectangle 21"/>
          <p:cNvSpPr>
            <a:spLocks noChangeArrowheads="1"/>
          </p:cNvSpPr>
          <p:nvPr/>
        </p:nvSpPr>
        <p:spPr bwMode="auto">
          <a:xfrm>
            <a:off x="63246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8933" name="Oval 22"/>
          <p:cNvSpPr>
            <a:spLocks noChangeArrowheads="1"/>
          </p:cNvSpPr>
          <p:nvPr/>
        </p:nvSpPr>
        <p:spPr bwMode="auto">
          <a:xfrm>
            <a:off x="65532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8934" name="Rectangle 23"/>
          <p:cNvSpPr>
            <a:spLocks noChangeArrowheads="1"/>
          </p:cNvSpPr>
          <p:nvPr/>
        </p:nvSpPr>
        <p:spPr bwMode="auto">
          <a:xfrm>
            <a:off x="64008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8935" name="Rectangle 24"/>
          <p:cNvSpPr>
            <a:spLocks noChangeArrowheads="1"/>
          </p:cNvSpPr>
          <p:nvPr/>
        </p:nvSpPr>
        <p:spPr bwMode="auto">
          <a:xfrm>
            <a:off x="70104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8936" name="Line 25"/>
          <p:cNvSpPr>
            <a:spLocks noChangeShapeType="1"/>
          </p:cNvSpPr>
          <p:nvPr/>
        </p:nvSpPr>
        <p:spPr bwMode="auto">
          <a:xfrm>
            <a:off x="6934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937" name="Line 26"/>
          <p:cNvSpPr>
            <a:spLocks noChangeShapeType="1"/>
          </p:cNvSpPr>
          <p:nvPr/>
        </p:nvSpPr>
        <p:spPr bwMode="auto">
          <a:xfrm flipH="1">
            <a:off x="64770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8938" name="Text Box 27"/>
          <p:cNvSpPr txBox="1">
            <a:spLocks noChangeArrowheads="1"/>
          </p:cNvSpPr>
          <p:nvPr/>
        </p:nvSpPr>
        <p:spPr bwMode="auto">
          <a:xfrm>
            <a:off x="6329363" y="2971800"/>
            <a:ext cx="27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z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8939" name="Text Box 28"/>
          <p:cNvSpPr txBox="1">
            <a:spLocks noChangeArrowheads="1"/>
          </p:cNvSpPr>
          <p:nvPr/>
        </p:nvSpPr>
        <p:spPr bwMode="auto">
          <a:xfrm>
            <a:off x="7715250" y="2895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8940" name="Text Box 29"/>
          <p:cNvSpPr txBox="1">
            <a:spLocks noChangeArrowheads="1"/>
          </p:cNvSpPr>
          <p:nvPr/>
        </p:nvSpPr>
        <p:spPr bwMode="auto">
          <a:xfrm>
            <a:off x="7259638" y="2286000"/>
            <a:ext cx="284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8941" name="Rectangle 30"/>
          <p:cNvSpPr>
            <a:spLocks noChangeArrowheads="1"/>
          </p:cNvSpPr>
          <p:nvPr/>
        </p:nvSpPr>
        <p:spPr bwMode="auto">
          <a:xfrm>
            <a:off x="72390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8942" name="Line 31"/>
          <p:cNvSpPr>
            <a:spLocks noChangeShapeType="1"/>
          </p:cNvSpPr>
          <p:nvPr/>
        </p:nvSpPr>
        <p:spPr bwMode="auto">
          <a:xfrm flipH="1">
            <a:off x="7315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3993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Last insert 4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Need to do a Zig</a:t>
            </a:r>
          </a:p>
        </p:txBody>
      </p:sp>
      <p:sp>
        <p:nvSpPr>
          <p:cNvPr id="39939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83058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42" name="Oval 7"/>
          <p:cNvSpPr>
            <a:spLocks noChangeArrowheads="1"/>
          </p:cNvSpPr>
          <p:nvPr/>
        </p:nvSpPr>
        <p:spPr bwMode="auto">
          <a:xfrm>
            <a:off x="7848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flipH="1">
            <a:off x="7772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44" name="Oval 9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4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9945" name="Line 10"/>
          <p:cNvSpPr>
            <a:spLocks noChangeShapeType="1"/>
          </p:cNvSpPr>
          <p:nvPr/>
        </p:nvSpPr>
        <p:spPr bwMode="auto">
          <a:xfrm>
            <a:off x="82296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46" name="Line 11"/>
          <p:cNvSpPr>
            <a:spLocks noChangeShapeType="1"/>
          </p:cNvSpPr>
          <p:nvPr/>
        </p:nvSpPr>
        <p:spPr bwMode="auto">
          <a:xfrm flipH="1">
            <a:off x="6858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47" name="Oval 12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7391400" y="51054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9949" name="Rectangle 14"/>
          <p:cNvSpPr>
            <a:spLocks noChangeArrowheads="1"/>
          </p:cNvSpPr>
          <p:nvPr/>
        </p:nvSpPr>
        <p:spPr bwMode="auto">
          <a:xfrm>
            <a:off x="8001000" y="51054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9950" name="Line 15"/>
          <p:cNvSpPr>
            <a:spLocks noChangeShapeType="1"/>
          </p:cNvSpPr>
          <p:nvPr/>
        </p:nvSpPr>
        <p:spPr bwMode="auto">
          <a:xfrm>
            <a:off x="7924800" y="48006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 flipH="1">
            <a:off x="7467600" y="48006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52" name="Line 17"/>
          <p:cNvSpPr>
            <a:spLocks noChangeShapeType="1"/>
          </p:cNvSpPr>
          <p:nvPr/>
        </p:nvSpPr>
        <p:spPr bwMode="auto">
          <a:xfrm>
            <a:off x="7772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53" name="Oval 18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9954" name="Line 19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55" name="Line 20"/>
          <p:cNvSpPr>
            <a:spLocks noChangeShapeType="1"/>
          </p:cNvSpPr>
          <p:nvPr/>
        </p:nvSpPr>
        <p:spPr bwMode="auto">
          <a:xfrm>
            <a:off x="7315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56" name="Rectangle 21"/>
          <p:cNvSpPr>
            <a:spLocks noChangeArrowheads="1"/>
          </p:cNvSpPr>
          <p:nvPr/>
        </p:nvSpPr>
        <p:spPr bwMode="auto">
          <a:xfrm>
            <a:off x="63246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9957" name="Oval 22"/>
          <p:cNvSpPr>
            <a:spLocks noChangeArrowheads="1"/>
          </p:cNvSpPr>
          <p:nvPr/>
        </p:nvSpPr>
        <p:spPr bwMode="auto">
          <a:xfrm>
            <a:off x="65532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39958" name="Rectangle 23"/>
          <p:cNvSpPr>
            <a:spLocks noChangeArrowheads="1"/>
          </p:cNvSpPr>
          <p:nvPr/>
        </p:nvSpPr>
        <p:spPr bwMode="auto">
          <a:xfrm>
            <a:off x="64008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9959" name="Rectangle 24"/>
          <p:cNvSpPr>
            <a:spLocks noChangeArrowheads="1"/>
          </p:cNvSpPr>
          <p:nvPr/>
        </p:nvSpPr>
        <p:spPr bwMode="auto">
          <a:xfrm>
            <a:off x="70104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9960" name="Line 25"/>
          <p:cNvSpPr>
            <a:spLocks noChangeShapeType="1"/>
          </p:cNvSpPr>
          <p:nvPr/>
        </p:nvSpPr>
        <p:spPr bwMode="auto">
          <a:xfrm>
            <a:off x="6934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61" name="Line 26"/>
          <p:cNvSpPr>
            <a:spLocks noChangeShapeType="1"/>
          </p:cNvSpPr>
          <p:nvPr/>
        </p:nvSpPr>
        <p:spPr bwMode="auto">
          <a:xfrm flipH="1">
            <a:off x="64770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62" name="Text Box 27"/>
          <p:cNvSpPr txBox="1">
            <a:spLocks noChangeArrowheads="1"/>
          </p:cNvSpPr>
          <p:nvPr/>
        </p:nvSpPr>
        <p:spPr bwMode="auto">
          <a:xfrm>
            <a:off x="6777038" y="167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9964" name="Text Box 29"/>
          <p:cNvSpPr txBox="1">
            <a:spLocks noChangeArrowheads="1"/>
          </p:cNvSpPr>
          <p:nvPr/>
        </p:nvSpPr>
        <p:spPr bwMode="auto">
          <a:xfrm>
            <a:off x="7259638" y="2286000"/>
            <a:ext cx="284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39965" name="Rectangle 30"/>
          <p:cNvSpPr>
            <a:spLocks noChangeArrowheads="1"/>
          </p:cNvSpPr>
          <p:nvPr/>
        </p:nvSpPr>
        <p:spPr bwMode="auto">
          <a:xfrm>
            <a:off x="72390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9966" name="Line 31"/>
          <p:cNvSpPr>
            <a:spLocks noChangeShapeType="1"/>
          </p:cNvSpPr>
          <p:nvPr/>
        </p:nvSpPr>
        <p:spPr bwMode="auto">
          <a:xfrm flipH="1">
            <a:off x="7315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4096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Last insert 4 into the splay tree.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Zig done &amp; x is now root</a:t>
            </a:r>
          </a:p>
        </p:txBody>
      </p:sp>
      <p:sp>
        <p:nvSpPr>
          <p:cNvPr id="40963" name="Oval 4"/>
          <p:cNvSpPr>
            <a:spLocks noChangeArrowheads="1"/>
          </p:cNvSpPr>
          <p:nvPr/>
        </p:nvSpPr>
        <p:spPr bwMode="auto">
          <a:xfrm>
            <a:off x="55626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7848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 flipH="1">
            <a:off x="54864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966" name="Oval 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 flipH="1">
            <a:off x="7315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968" name="Oval 9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4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0969" name="Line 10"/>
          <p:cNvSpPr>
            <a:spLocks noChangeShapeType="1"/>
          </p:cNvSpPr>
          <p:nvPr/>
        </p:nvSpPr>
        <p:spPr bwMode="auto">
          <a:xfrm>
            <a:off x="7772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970" name="Line 11"/>
          <p:cNvSpPr>
            <a:spLocks noChangeShapeType="1"/>
          </p:cNvSpPr>
          <p:nvPr/>
        </p:nvSpPr>
        <p:spPr bwMode="auto">
          <a:xfrm flipH="1">
            <a:off x="5943600" y="23622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971" name="Oval 12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0972" name="Rectangle 13"/>
          <p:cNvSpPr>
            <a:spLocks noChangeArrowheads="1"/>
          </p:cNvSpPr>
          <p:nvPr/>
        </p:nvSpPr>
        <p:spPr bwMode="auto">
          <a:xfrm>
            <a:off x="69342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0973" name="Rectangle 14"/>
          <p:cNvSpPr>
            <a:spLocks noChangeArrowheads="1"/>
          </p:cNvSpPr>
          <p:nvPr/>
        </p:nvSpPr>
        <p:spPr bwMode="auto">
          <a:xfrm>
            <a:off x="75438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0974" name="Line 15"/>
          <p:cNvSpPr>
            <a:spLocks noChangeShapeType="1"/>
          </p:cNvSpPr>
          <p:nvPr/>
        </p:nvSpPr>
        <p:spPr bwMode="auto">
          <a:xfrm>
            <a:off x="74676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975" name="Line 16"/>
          <p:cNvSpPr>
            <a:spLocks noChangeShapeType="1"/>
          </p:cNvSpPr>
          <p:nvPr/>
        </p:nvSpPr>
        <p:spPr bwMode="auto">
          <a:xfrm flipH="1">
            <a:off x="7010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976" name="Line 17"/>
          <p:cNvSpPr>
            <a:spLocks noChangeShapeType="1"/>
          </p:cNvSpPr>
          <p:nvPr/>
        </p:nvSpPr>
        <p:spPr bwMode="auto">
          <a:xfrm>
            <a:off x="7315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977" name="Oval 18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0978" name="Line 19"/>
          <p:cNvSpPr>
            <a:spLocks noChangeShapeType="1"/>
          </p:cNvSpPr>
          <p:nvPr/>
        </p:nvSpPr>
        <p:spPr bwMode="auto">
          <a:xfrm>
            <a:off x="59436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979" name="Line 20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980" name="Rectangle 21"/>
          <p:cNvSpPr>
            <a:spLocks noChangeArrowheads="1"/>
          </p:cNvSpPr>
          <p:nvPr/>
        </p:nvSpPr>
        <p:spPr bwMode="auto">
          <a:xfrm>
            <a:off x="54102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0981" name="Oval 22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0982" name="Rectangle 23"/>
          <p:cNvSpPr>
            <a:spLocks noChangeArrowheads="1"/>
          </p:cNvSpPr>
          <p:nvPr/>
        </p:nvSpPr>
        <p:spPr bwMode="auto">
          <a:xfrm>
            <a:off x="5791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0983" name="Rectangle 24"/>
          <p:cNvSpPr>
            <a:spLocks noChangeArrowheads="1"/>
          </p:cNvSpPr>
          <p:nvPr/>
        </p:nvSpPr>
        <p:spPr bwMode="auto">
          <a:xfrm>
            <a:off x="64008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0984" name="Line 25"/>
          <p:cNvSpPr>
            <a:spLocks noChangeShapeType="1"/>
          </p:cNvSpPr>
          <p:nvPr/>
        </p:nvSpPr>
        <p:spPr bwMode="auto">
          <a:xfrm>
            <a:off x="63246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985" name="Line 26"/>
          <p:cNvSpPr>
            <a:spLocks noChangeShapeType="1"/>
          </p:cNvSpPr>
          <p:nvPr/>
        </p:nvSpPr>
        <p:spPr bwMode="auto">
          <a:xfrm flipH="1">
            <a:off x="5867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986" name="Text Box 27"/>
          <p:cNvSpPr txBox="1">
            <a:spLocks noChangeArrowheads="1"/>
          </p:cNvSpPr>
          <p:nvPr/>
        </p:nvSpPr>
        <p:spPr bwMode="auto">
          <a:xfrm>
            <a:off x="5410200" y="2286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40988" name="Text Box 29"/>
          <p:cNvSpPr txBox="1">
            <a:spLocks noChangeArrowheads="1"/>
          </p:cNvSpPr>
          <p:nvPr/>
        </p:nvSpPr>
        <p:spPr bwMode="auto">
          <a:xfrm>
            <a:off x="6802438" y="1676400"/>
            <a:ext cx="284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40989" name="Rectangle 30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0990" name="Line 31"/>
          <p:cNvSpPr>
            <a:spLocks noChangeShapeType="1"/>
          </p:cNvSpPr>
          <p:nvPr/>
        </p:nvSpPr>
        <p:spPr bwMode="auto">
          <a:xfrm flipH="1">
            <a:off x="6858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</a:t>
            </a:r>
            <a:endParaRPr lang="en-US" altLang="en-US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Now search for 11</a:t>
            </a:r>
          </a:p>
        </p:txBody>
      </p:sp>
      <p:sp>
        <p:nvSpPr>
          <p:cNvPr id="41987" name="Oval 4"/>
          <p:cNvSpPr>
            <a:spLocks noChangeArrowheads="1"/>
          </p:cNvSpPr>
          <p:nvPr/>
        </p:nvSpPr>
        <p:spPr bwMode="auto">
          <a:xfrm>
            <a:off x="55626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7848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 flipH="1">
            <a:off x="54864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1990" name="Oval 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1991" name="Line 8"/>
          <p:cNvSpPr>
            <a:spLocks noChangeShapeType="1"/>
          </p:cNvSpPr>
          <p:nvPr/>
        </p:nvSpPr>
        <p:spPr bwMode="auto">
          <a:xfrm flipH="1">
            <a:off x="7315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1992" name="Oval 9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4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1993" name="Line 10"/>
          <p:cNvSpPr>
            <a:spLocks noChangeShapeType="1"/>
          </p:cNvSpPr>
          <p:nvPr/>
        </p:nvSpPr>
        <p:spPr bwMode="auto">
          <a:xfrm>
            <a:off x="7772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1994" name="Line 11"/>
          <p:cNvSpPr>
            <a:spLocks noChangeShapeType="1"/>
          </p:cNvSpPr>
          <p:nvPr/>
        </p:nvSpPr>
        <p:spPr bwMode="auto">
          <a:xfrm flipH="1">
            <a:off x="5943600" y="23622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1995" name="Oval 12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1996" name="Rectangle 13"/>
          <p:cNvSpPr>
            <a:spLocks noChangeArrowheads="1"/>
          </p:cNvSpPr>
          <p:nvPr/>
        </p:nvSpPr>
        <p:spPr bwMode="auto">
          <a:xfrm>
            <a:off x="69342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1997" name="Rectangle 14"/>
          <p:cNvSpPr>
            <a:spLocks noChangeArrowheads="1"/>
          </p:cNvSpPr>
          <p:nvPr/>
        </p:nvSpPr>
        <p:spPr bwMode="auto">
          <a:xfrm>
            <a:off x="75438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1998" name="Line 15"/>
          <p:cNvSpPr>
            <a:spLocks noChangeShapeType="1"/>
          </p:cNvSpPr>
          <p:nvPr/>
        </p:nvSpPr>
        <p:spPr bwMode="auto">
          <a:xfrm>
            <a:off x="74676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1999" name="Line 16"/>
          <p:cNvSpPr>
            <a:spLocks noChangeShapeType="1"/>
          </p:cNvSpPr>
          <p:nvPr/>
        </p:nvSpPr>
        <p:spPr bwMode="auto">
          <a:xfrm flipH="1">
            <a:off x="7010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2000" name="Line 17"/>
          <p:cNvSpPr>
            <a:spLocks noChangeShapeType="1"/>
          </p:cNvSpPr>
          <p:nvPr/>
        </p:nvSpPr>
        <p:spPr bwMode="auto">
          <a:xfrm>
            <a:off x="7315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2001" name="Oval 18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2002" name="Line 19"/>
          <p:cNvSpPr>
            <a:spLocks noChangeShapeType="1"/>
          </p:cNvSpPr>
          <p:nvPr/>
        </p:nvSpPr>
        <p:spPr bwMode="auto">
          <a:xfrm>
            <a:off x="59436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2003" name="Line 20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2004" name="Rectangle 21"/>
          <p:cNvSpPr>
            <a:spLocks noChangeArrowheads="1"/>
          </p:cNvSpPr>
          <p:nvPr/>
        </p:nvSpPr>
        <p:spPr bwMode="auto">
          <a:xfrm>
            <a:off x="54102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2005" name="Oval 22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2006" name="Rectangle 23"/>
          <p:cNvSpPr>
            <a:spLocks noChangeArrowheads="1"/>
          </p:cNvSpPr>
          <p:nvPr/>
        </p:nvSpPr>
        <p:spPr bwMode="auto">
          <a:xfrm>
            <a:off x="5791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2007" name="Rectangle 24"/>
          <p:cNvSpPr>
            <a:spLocks noChangeArrowheads="1"/>
          </p:cNvSpPr>
          <p:nvPr/>
        </p:nvSpPr>
        <p:spPr bwMode="auto">
          <a:xfrm>
            <a:off x="64008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2008" name="Line 25"/>
          <p:cNvSpPr>
            <a:spLocks noChangeShapeType="1"/>
          </p:cNvSpPr>
          <p:nvPr/>
        </p:nvSpPr>
        <p:spPr bwMode="auto">
          <a:xfrm>
            <a:off x="63246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2009" name="Line 26"/>
          <p:cNvSpPr>
            <a:spLocks noChangeShapeType="1"/>
          </p:cNvSpPr>
          <p:nvPr/>
        </p:nvSpPr>
        <p:spPr bwMode="auto">
          <a:xfrm flipH="1">
            <a:off x="5867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2010" name="Rectangle 27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2011" name="Line 28"/>
          <p:cNvSpPr>
            <a:spLocks noChangeShapeType="1"/>
          </p:cNvSpPr>
          <p:nvPr/>
        </p:nvSpPr>
        <p:spPr bwMode="auto">
          <a:xfrm flipH="1">
            <a:off x="6858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430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Now search for 11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Node is 4 not 11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11 &gt; 4 so go right</a:t>
            </a:r>
          </a:p>
        </p:txBody>
      </p:sp>
      <p:sp>
        <p:nvSpPr>
          <p:cNvPr id="43011" name="Oval 4"/>
          <p:cNvSpPr>
            <a:spLocks noChangeArrowheads="1"/>
          </p:cNvSpPr>
          <p:nvPr/>
        </p:nvSpPr>
        <p:spPr bwMode="auto">
          <a:xfrm>
            <a:off x="55626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7848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3013" name="Line 6"/>
          <p:cNvSpPr>
            <a:spLocks noChangeShapeType="1"/>
          </p:cNvSpPr>
          <p:nvPr/>
        </p:nvSpPr>
        <p:spPr bwMode="auto">
          <a:xfrm flipH="1">
            <a:off x="54864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3014" name="Oval 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 flipH="1">
            <a:off x="7315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3016" name="Oval 9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4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>
            <a:off x="7772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>
            <a:off x="5943600" y="23622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3019" name="Oval 12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69342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3021" name="Rectangle 14"/>
          <p:cNvSpPr>
            <a:spLocks noChangeArrowheads="1"/>
          </p:cNvSpPr>
          <p:nvPr/>
        </p:nvSpPr>
        <p:spPr bwMode="auto">
          <a:xfrm>
            <a:off x="75438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>
            <a:off x="74676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3023" name="Line 16"/>
          <p:cNvSpPr>
            <a:spLocks noChangeShapeType="1"/>
          </p:cNvSpPr>
          <p:nvPr/>
        </p:nvSpPr>
        <p:spPr bwMode="auto">
          <a:xfrm flipH="1">
            <a:off x="7010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3024" name="Line 17"/>
          <p:cNvSpPr>
            <a:spLocks noChangeShapeType="1"/>
          </p:cNvSpPr>
          <p:nvPr/>
        </p:nvSpPr>
        <p:spPr bwMode="auto">
          <a:xfrm>
            <a:off x="7315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3025" name="Oval 18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3026" name="Line 19"/>
          <p:cNvSpPr>
            <a:spLocks noChangeShapeType="1"/>
          </p:cNvSpPr>
          <p:nvPr/>
        </p:nvSpPr>
        <p:spPr bwMode="auto">
          <a:xfrm>
            <a:off x="59436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3027" name="Line 20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3028" name="Rectangle 21"/>
          <p:cNvSpPr>
            <a:spLocks noChangeArrowheads="1"/>
          </p:cNvSpPr>
          <p:nvPr/>
        </p:nvSpPr>
        <p:spPr bwMode="auto">
          <a:xfrm>
            <a:off x="54102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3029" name="Oval 22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3030" name="Rectangle 23"/>
          <p:cNvSpPr>
            <a:spLocks noChangeArrowheads="1"/>
          </p:cNvSpPr>
          <p:nvPr/>
        </p:nvSpPr>
        <p:spPr bwMode="auto">
          <a:xfrm>
            <a:off x="5791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3031" name="Rectangle 24"/>
          <p:cNvSpPr>
            <a:spLocks noChangeArrowheads="1"/>
          </p:cNvSpPr>
          <p:nvPr/>
        </p:nvSpPr>
        <p:spPr bwMode="auto">
          <a:xfrm>
            <a:off x="64008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3032" name="Line 25"/>
          <p:cNvSpPr>
            <a:spLocks noChangeShapeType="1"/>
          </p:cNvSpPr>
          <p:nvPr/>
        </p:nvSpPr>
        <p:spPr bwMode="auto">
          <a:xfrm>
            <a:off x="63246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3033" name="Line 26"/>
          <p:cNvSpPr>
            <a:spLocks noChangeShapeType="1"/>
          </p:cNvSpPr>
          <p:nvPr/>
        </p:nvSpPr>
        <p:spPr bwMode="auto">
          <a:xfrm flipH="1">
            <a:off x="5867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3034" name="Rectangle 27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3035" name="Line 28"/>
          <p:cNvSpPr>
            <a:spLocks noChangeShapeType="1"/>
          </p:cNvSpPr>
          <p:nvPr/>
        </p:nvSpPr>
        <p:spPr bwMode="auto">
          <a:xfrm flipH="1">
            <a:off x="6858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3036" name="Oval 29"/>
          <p:cNvSpPr>
            <a:spLocks noChangeArrowheads="1"/>
          </p:cNvSpPr>
          <p:nvPr/>
        </p:nvSpPr>
        <p:spPr bwMode="auto"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4403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Now search for 1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Node is 5 not 1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11 &gt; 5 so go right</a:t>
            </a:r>
          </a:p>
        </p:txBody>
      </p:sp>
      <p:sp>
        <p:nvSpPr>
          <p:cNvPr id="44035" name="Oval 4"/>
          <p:cNvSpPr>
            <a:spLocks noChangeArrowheads="1"/>
          </p:cNvSpPr>
          <p:nvPr/>
        </p:nvSpPr>
        <p:spPr bwMode="auto">
          <a:xfrm>
            <a:off x="55626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7848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4037" name="Line 6"/>
          <p:cNvSpPr>
            <a:spLocks noChangeShapeType="1"/>
          </p:cNvSpPr>
          <p:nvPr/>
        </p:nvSpPr>
        <p:spPr bwMode="auto">
          <a:xfrm flipH="1">
            <a:off x="54864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38" name="Oval 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H="1">
            <a:off x="7315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40" name="Oval 9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4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>
            <a:off x="7772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42" name="Line 11"/>
          <p:cNvSpPr>
            <a:spLocks noChangeShapeType="1"/>
          </p:cNvSpPr>
          <p:nvPr/>
        </p:nvSpPr>
        <p:spPr bwMode="auto">
          <a:xfrm flipH="1">
            <a:off x="5943600" y="23622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43" name="Oval 12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69342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75438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4046" name="Line 15"/>
          <p:cNvSpPr>
            <a:spLocks noChangeShapeType="1"/>
          </p:cNvSpPr>
          <p:nvPr/>
        </p:nvSpPr>
        <p:spPr bwMode="auto">
          <a:xfrm>
            <a:off x="74676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 flipH="1">
            <a:off x="7010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>
            <a:off x="7315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49" name="Oval 18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4050" name="Line 19"/>
          <p:cNvSpPr>
            <a:spLocks noChangeShapeType="1"/>
          </p:cNvSpPr>
          <p:nvPr/>
        </p:nvSpPr>
        <p:spPr bwMode="auto">
          <a:xfrm>
            <a:off x="59436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52" name="Rectangle 21"/>
          <p:cNvSpPr>
            <a:spLocks noChangeArrowheads="1"/>
          </p:cNvSpPr>
          <p:nvPr/>
        </p:nvSpPr>
        <p:spPr bwMode="auto">
          <a:xfrm>
            <a:off x="54102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4053" name="Oval 22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4054" name="Rectangle 23"/>
          <p:cNvSpPr>
            <a:spLocks noChangeArrowheads="1"/>
          </p:cNvSpPr>
          <p:nvPr/>
        </p:nvSpPr>
        <p:spPr bwMode="auto">
          <a:xfrm>
            <a:off x="5791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4055" name="Rectangle 24"/>
          <p:cNvSpPr>
            <a:spLocks noChangeArrowheads="1"/>
          </p:cNvSpPr>
          <p:nvPr/>
        </p:nvSpPr>
        <p:spPr bwMode="auto">
          <a:xfrm>
            <a:off x="64008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4056" name="Line 25"/>
          <p:cNvSpPr>
            <a:spLocks noChangeShapeType="1"/>
          </p:cNvSpPr>
          <p:nvPr/>
        </p:nvSpPr>
        <p:spPr bwMode="auto">
          <a:xfrm>
            <a:off x="63246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57" name="Line 26"/>
          <p:cNvSpPr>
            <a:spLocks noChangeShapeType="1"/>
          </p:cNvSpPr>
          <p:nvPr/>
        </p:nvSpPr>
        <p:spPr bwMode="auto">
          <a:xfrm flipH="1">
            <a:off x="5867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58" name="Rectangle 27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4059" name="Line 28"/>
          <p:cNvSpPr>
            <a:spLocks noChangeShapeType="1"/>
          </p:cNvSpPr>
          <p:nvPr/>
        </p:nvSpPr>
        <p:spPr bwMode="auto">
          <a:xfrm flipH="1">
            <a:off x="6858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60" name="Oval 29"/>
          <p:cNvSpPr>
            <a:spLocks noChangeArrowheads="1"/>
          </p:cNvSpPr>
          <p:nvPr/>
        </p:nvSpPr>
        <p:spPr bwMode="auto">
          <a:xfrm>
            <a:off x="7086600" y="24384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4505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Now search for 11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Node is 10 not 11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11 &gt; 10 so go right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</p:txBody>
      </p:sp>
      <p:sp>
        <p:nvSpPr>
          <p:cNvPr id="45059" name="Oval 4"/>
          <p:cNvSpPr>
            <a:spLocks noChangeArrowheads="1"/>
          </p:cNvSpPr>
          <p:nvPr/>
        </p:nvSpPr>
        <p:spPr bwMode="auto">
          <a:xfrm>
            <a:off x="55626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848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 flipH="1">
            <a:off x="54864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62" name="Oval 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 flipH="1">
            <a:off x="7315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64" name="Oval 9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4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>
            <a:off x="7772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 flipH="1">
            <a:off x="5943600" y="23622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67" name="Oval 12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5068" name="Rectangle 13"/>
          <p:cNvSpPr>
            <a:spLocks noChangeArrowheads="1"/>
          </p:cNvSpPr>
          <p:nvPr/>
        </p:nvSpPr>
        <p:spPr bwMode="auto">
          <a:xfrm>
            <a:off x="69342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5069" name="Rectangle 14"/>
          <p:cNvSpPr>
            <a:spLocks noChangeArrowheads="1"/>
          </p:cNvSpPr>
          <p:nvPr/>
        </p:nvSpPr>
        <p:spPr bwMode="auto">
          <a:xfrm>
            <a:off x="75438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>
            <a:off x="74676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71" name="Line 16"/>
          <p:cNvSpPr>
            <a:spLocks noChangeShapeType="1"/>
          </p:cNvSpPr>
          <p:nvPr/>
        </p:nvSpPr>
        <p:spPr bwMode="auto">
          <a:xfrm flipH="1">
            <a:off x="7010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>
            <a:off x="7315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73" name="Oval 18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5074" name="Line 19"/>
          <p:cNvSpPr>
            <a:spLocks noChangeShapeType="1"/>
          </p:cNvSpPr>
          <p:nvPr/>
        </p:nvSpPr>
        <p:spPr bwMode="auto">
          <a:xfrm>
            <a:off x="59436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75" name="Line 20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76" name="Rectangle 21"/>
          <p:cNvSpPr>
            <a:spLocks noChangeArrowheads="1"/>
          </p:cNvSpPr>
          <p:nvPr/>
        </p:nvSpPr>
        <p:spPr bwMode="auto">
          <a:xfrm>
            <a:off x="54102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5077" name="Oval 22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5078" name="Rectangle 23"/>
          <p:cNvSpPr>
            <a:spLocks noChangeArrowheads="1"/>
          </p:cNvSpPr>
          <p:nvPr/>
        </p:nvSpPr>
        <p:spPr bwMode="auto">
          <a:xfrm>
            <a:off x="5791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5079" name="Rectangle 24"/>
          <p:cNvSpPr>
            <a:spLocks noChangeArrowheads="1"/>
          </p:cNvSpPr>
          <p:nvPr/>
        </p:nvSpPr>
        <p:spPr bwMode="auto">
          <a:xfrm>
            <a:off x="64008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5080" name="Line 25"/>
          <p:cNvSpPr>
            <a:spLocks noChangeShapeType="1"/>
          </p:cNvSpPr>
          <p:nvPr/>
        </p:nvSpPr>
        <p:spPr bwMode="auto">
          <a:xfrm>
            <a:off x="63246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81" name="Line 26"/>
          <p:cNvSpPr>
            <a:spLocks noChangeShapeType="1"/>
          </p:cNvSpPr>
          <p:nvPr/>
        </p:nvSpPr>
        <p:spPr bwMode="auto">
          <a:xfrm flipH="1">
            <a:off x="5867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82" name="Rectangle 27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5083" name="Line 28"/>
          <p:cNvSpPr>
            <a:spLocks noChangeShapeType="1"/>
          </p:cNvSpPr>
          <p:nvPr/>
        </p:nvSpPr>
        <p:spPr bwMode="auto">
          <a:xfrm flipH="1">
            <a:off x="6858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84" name="Oval 29"/>
          <p:cNvSpPr>
            <a:spLocks noChangeArrowheads="1"/>
          </p:cNvSpPr>
          <p:nvPr/>
        </p:nvSpPr>
        <p:spPr bwMode="auto">
          <a:xfrm>
            <a:off x="7543800" y="2971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Splaying</a:t>
            </a:r>
            <a:endParaRPr lang="en-US" altLang="en-US"/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Given an internal node x of a binary search tree T, we splay x by </a:t>
            </a:r>
            <a:r>
              <a:rPr lang="en-GB" altLang="en-US" sz="2400" b="1"/>
              <a:t>moving x to the root of T</a:t>
            </a:r>
            <a:r>
              <a:rPr lang="en-GB" altLang="en-US" sz="2400"/>
              <a:t> through a </a:t>
            </a:r>
            <a:r>
              <a:rPr lang="en-GB" altLang="en-US" sz="2400" b="1"/>
              <a:t>sequence of restructurings</a:t>
            </a:r>
            <a:r>
              <a:rPr lang="en-GB" altLang="en-US" sz="2400"/>
              <a:t> (i.e. we keep restructuring until x is the root of the tree).</a:t>
            </a:r>
          </a:p>
          <a:p>
            <a:pPr eaLnBrk="1" hangingPunct="1"/>
            <a:endParaRPr lang="en-GB" altLang="en-US" sz="2400"/>
          </a:p>
          <a:p>
            <a:pPr eaLnBrk="1" hangingPunct="1"/>
            <a:r>
              <a:rPr lang="en-GB" altLang="en-US" sz="2400"/>
              <a:t>The type of restructuring performed depends upon the positions of x, its parent y, and (if it exists) its grandparent z.</a:t>
            </a:r>
          </a:p>
          <a:p>
            <a:pPr eaLnBrk="1" hangingPunct="1"/>
            <a:endParaRPr lang="en-GB" altLang="en-US" sz="2400"/>
          </a:p>
          <a:p>
            <a:pPr eaLnBrk="1" hangingPunct="1"/>
            <a:r>
              <a:rPr lang="en-GB" altLang="en-US" sz="2400"/>
              <a:t>A restructuring operation may be a:</a:t>
            </a:r>
          </a:p>
          <a:p>
            <a:pPr lvl="1" eaLnBrk="1" hangingPunct="1"/>
            <a:r>
              <a:rPr lang="en-GB" altLang="en-US" sz="2000"/>
              <a:t>Zig (used if no grandparent exists).</a:t>
            </a:r>
          </a:p>
          <a:p>
            <a:pPr lvl="1" eaLnBrk="1" hangingPunct="1"/>
            <a:r>
              <a:rPr lang="en-GB" altLang="en-US" sz="2000"/>
              <a:t>Zig-Zig (similar to AVL tree single rotation)</a:t>
            </a:r>
          </a:p>
          <a:p>
            <a:pPr lvl="1" eaLnBrk="1" hangingPunct="1"/>
            <a:r>
              <a:rPr lang="en-GB" altLang="en-US" sz="2000"/>
              <a:t>Zig-Zag (similar to AVL tree double rotation)</a:t>
            </a:r>
          </a:p>
          <a:p>
            <a:pPr lvl="1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4505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Now search for 11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Found an external node so 11 is not found.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Can return “false”.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BUT first, have to splay: which node?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</p:txBody>
      </p:sp>
      <p:sp>
        <p:nvSpPr>
          <p:cNvPr id="45059" name="Oval 4"/>
          <p:cNvSpPr>
            <a:spLocks noChangeArrowheads="1"/>
          </p:cNvSpPr>
          <p:nvPr/>
        </p:nvSpPr>
        <p:spPr bwMode="auto">
          <a:xfrm>
            <a:off x="55626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848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 flipH="1">
            <a:off x="54864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62" name="Oval 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 flipH="1">
            <a:off x="7315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64" name="Oval 9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4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>
            <a:off x="7772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 flipH="1">
            <a:off x="5943600" y="23622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67" name="Oval 12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5068" name="Rectangle 13"/>
          <p:cNvSpPr>
            <a:spLocks noChangeArrowheads="1"/>
          </p:cNvSpPr>
          <p:nvPr/>
        </p:nvSpPr>
        <p:spPr bwMode="auto">
          <a:xfrm>
            <a:off x="69342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5069" name="Rectangle 14"/>
          <p:cNvSpPr>
            <a:spLocks noChangeArrowheads="1"/>
          </p:cNvSpPr>
          <p:nvPr/>
        </p:nvSpPr>
        <p:spPr bwMode="auto">
          <a:xfrm>
            <a:off x="75438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>
            <a:off x="74676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71" name="Line 16"/>
          <p:cNvSpPr>
            <a:spLocks noChangeShapeType="1"/>
          </p:cNvSpPr>
          <p:nvPr/>
        </p:nvSpPr>
        <p:spPr bwMode="auto">
          <a:xfrm flipH="1">
            <a:off x="7010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>
            <a:off x="7315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73" name="Oval 18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5074" name="Line 19"/>
          <p:cNvSpPr>
            <a:spLocks noChangeShapeType="1"/>
          </p:cNvSpPr>
          <p:nvPr/>
        </p:nvSpPr>
        <p:spPr bwMode="auto">
          <a:xfrm>
            <a:off x="59436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75" name="Line 20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76" name="Rectangle 21"/>
          <p:cNvSpPr>
            <a:spLocks noChangeArrowheads="1"/>
          </p:cNvSpPr>
          <p:nvPr/>
        </p:nvSpPr>
        <p:spPr bwMode="auto">
          <a:xfrm>
            <a:off x="54102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5077" name="Oval 22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5078" name="Rectangle 23"/>
          <p:cNvSpPr>
            <a:spLocks noChangeArrowheads="1"/>
          </p:cNvSpPr>
          <p:nvPr/>
        </p:nvSpPr>
        <p:spPr bwMode="auto">
          <a:xfrm>
            <a:off x="5791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5079" name="Rectangle 24"/>
          <p:cNvSpPr>
            <a:spLocks noChangeArrowheads="1"/>
          </p:cNvSpPr>
          <p:nvPr/>
        </p:nvSpPr>
        <p:spPr bwMode="auto">
          <a:xfrm>
            <a:off x="64008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5080" name="Line 25"/>
          <p:cNvSpPr>
            <a:spLocks noChangeShapeType="1"/>
          </p:cNvSpPr>
          <p:nvPr/>
        </p:nvSpPr>
        <p:spPr bwMode="auto">
          <a:xfrm>
            <a:off x="63246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81" name="Line 26"/>
          <p:cNvSpPr>
            <a:spLocks noChangeShapeType="1"/>
          </p:cNvSpPr>
          <p:nvPr/>
        </p:nvSpPr>
        <p:spPr bwMode="auto">
          <a:xfrm flipH="1">
            <a:off x="5867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82" name="Rectangle 27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5083" name="Line 28"/>
          <p:cNvSpPr>
            <a:spLocks noChangeShapeType="1"/>
          </p:cNvSpPr>
          <p:nvPr/>
        </p:nvSpPr>
        <p:spPr bwMode="auto">
          <a:xfrm flipH="1">
            <a:off x="6858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5084" name="Oval 29"/>
          <p:cNvSpPr>
            <a:spLocks noChangeArrowheads="1"/>
          </p:cNvSpPr>
          <p:nvPr/>
        </p:nvSpPr>
        <p:spPr bwMode="auto">
          <a:xfrm flipH="1" flipV="1">
            <a:off x="7924800" y="3657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3588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</a:t>
            </a:r>
            <a:endParaRPr lang="en-US" altLang="en-US" dirty="0"/>
          </a:p>
        </p:txBody>
      </p:sp>
      <p:sp>
        <p:nvSpPr>
          <p:cNvPr id="4608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4767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>
                <a:latin typeface="Helvetica Neue" charset="0"/>
                <a:ea typeface="ＭＳ Ｐゴシック" charset="-128"/>
              </a:rPr>
              <a:t>Now search for 11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dirty="0">
                <a:latin typeface="Helvetica Neue" charset="0"/>
                <a:ea typeface="ＭＳ Ｐゴシック" charset="-128"/>
              </a:rPr>
              <a:t>“</a:t>
            </a:r>
            <a:r>
              <a:rPr lang="en-US" altLang="en-US" dirty="0">
                <a:latin typeface="Helvetica Neue" charset="0"/>
                <a:ea typeface="ＭＳ Ｐゴシック" charset="-128"/>
              </a:rPr>
              <a:t>if element not found, use parent of ending external node”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dirty="0">
                <a:latin typeface="Helvetica Neue" charset="0"/>
                <a:ea typeface="ＭＳ Ｐゴシック" charset="-128"/>
              </a:rPr>
              <a:t>What operation?</a:t>
            </a:r>
          </a:p>
        </p:txBody>
      </p:sp>
      <p:sp>
        <p:nvSpPr>
          <p:cNvPr id="46083" name="Oval 4"/>
          <p:cNvSpPr>
            <a:spLocks noChangeArrowheads="1"/>
          </p:cNvSpPr>
          <p:nvPr/>
        </p:nvSpPr>
        <p:spPr bwMode="auto">
          <a:xfrm>
            <a:off x="55626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7848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6085" name="Line 6"/>
          <p:cNvSpPr>
            <a:spLocks noChangeShapeType="1"/>
          </p:cNvSpPr>
          <p:nvPr/>
        </p:nvSpPr>
        <p:spPr bwMode="auto">
          <a:xfrm flipH="1">
            <a:off x="54864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6086" name="Oval 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6087" name="Line 8"/>
          <p:cNvSpPr>
            <a:spLocks noChangeShapeType="1"/>
          </p:cNvSpPr>
          <p:nvPr/>
        </p:nvSpPr>
        <p:spPr bwMode="auto">
          <a:xfrm flipH="1">
            <a:off x="7315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6088" name="Oval 9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4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6089" name="Line 10"/>
          <p:cNvSpPr>
            <a:spLocks noChangeShapeType="1"/>
          </p:cNvSpPr>
          <p:nvPr/>
        </p:nvSpPr>
        <p:spPr bwMode="auto">
          <a:xfrm>
            <a:off x="7772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6090" name="Line 11"/>
          <p:cNvSpPr>
            <a:spLocks noChangeShapeType="1"/>
          </p:cNvSpPr>
          <p:nvPr/>
        </p:nvSpPr>
        <p:spPr bwMode="auto">
          <a:xfrm flipH="1">
            <a:off x="5943600" y="23622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6091" name="Oval 12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6092" name="Rectangle 13"/>
          <p:cNvSpPr>
            <a:spLocks noChangeArrowheads="1"/>
          </p:cNvSpPr>
          <p:nvPr/>
        </p:nvSpPr>
        <p:spPr bwMode="auto">
          <a:xfrm>
            <a:off x="69342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75438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6094" name="Line 15"/>
          <p:cNvSpPr>
            <a:spLocks noChangeShapeType="1"/>
          </p:cNvSpPr>
          <p:nvPr/>
        </p:nvSpPr>
        <p:spPr bwMode="auto">
          <a:xfrm>
            <a:off x="74676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6095" name="Line 16"/>
          <p:cNvSpPr>
            <a:spLocks noChangeShapeType="1"/>
          </p:cNvSpPr>
          <p:nvPr/>
        </p:nvSpPr>
        <p:spPr bwMode="auto">
          <a:xfrm flipH="1">
            <a:off x="7010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6096" name="Line 17"/>
          <p:cNvSpPr>
            <a:spLocks noChangeShapeType="1"/>
          </p:cNvSpPr>
          <p:nvPr/>
        </p:nvSpPr>
        <p:spPr bwMode="auto">
          <a:xfrm>
            <a:off x="7315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6097" name="Oval 18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6098" name="Line 19"/>
          <p:cNvSpPr>
            <a:spLocks noChangeShapeType="1"/>
          </p:cNvSpPr>
          <p:nvPr/>
        </p:nvSpPr>
        <p:spPr bwMode="auto">
          <a:xfrm>
            <a:off x="59436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6099" name="Line 20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6100" name="Rectangle 21"/>
          <p:cNvSpPr>
            <a:spLocks noChangeArrowheads="1"/>
          </p:cNvSpPr>
          <p:nvPr/>
        </p:nvSpPr>
        <p:spPr bwMode="auto">
          <a:xfrm>
            <a:off x="54102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6101" name="Oval 22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6102" name="Rectangle 23"/>
          <p:cNvSpPr>
            <a:spLocks noChangeArrowheads="1"/>
          </p:cNvSpPr>
          <p:nvPr/>
        </p:nvSpPr>
        <p:spPr bwMode="auto">
          <a:xfrm>
            <a:off x="5791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6103" name="Rectangle 24"/>
          <p:cNvSpPr>
            <a:spLocks noChangeArrowheads="1"/>
          </p:cNvSpPr>
          <p:nvPr/>
        </p:nvSpPr>
        <p:spPr bwMode="auto">
          <a:xfrm>
            <a:off x="64008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63246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 flipH="1">
            <a:off x="5867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 flipH="1">
            <a:off x="6858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4710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Now search for 11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Need to Zig-Zig </a:t>
            </a:r>
          </a:p>
        </p:txBody>
      </p:sp>
      <p:sp>
        <p:nvSpPr>
          <p:cNvPr id="47107" name="Oval 4"/>
          <p:cNvSpPr>
            <a:spLocks noChangeArrowheads="1"/>
          </p:cNvSpPr>
          <p:nvPr/>
        </p:nvSpPr>
        <p:spPr bwMode="auto">
          <a:xfrm>
            <a:off x="55626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7848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7109" name="Line 6"/>
          <p:cNvSpPr>
            <a:spLocks noChangeShapeType="1"/>
          </p:cNvSpPr>
          <p:nvPr/>
        </p:nvSpPr>
        <p:spPr bwMode="auto">
          <a:xfrm flipH="1">
            <a:off x="54864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7110" name="Oval 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7111" name="Line 8"/>
          <p:cNvSpPr>
            <a:spLocks noChangeShapeType="1"/>
          </p:cNvSpPr>
          <p:nvPr/>
        </p:nvSpPr>
        <p:spPr bwMode="auto">
          <a:xfrm flipH="1">
            <a:off x="73152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7112" name="Oval 9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4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>
            <a:off x="7772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7114" name="Line 11"/>
          <p:cNvSpPr>
            <a:spLocks noChangeShapeType="1"/>
          </p:cNvSpPr>
          <p:nvPr/>
        </p:nvSpPr>
        <p:spPr bwMode="auto">
          <a:xfrm flipH="1">
            <a:off x="5943600" y="23622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7115" name="Oval 12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7116" name="Rectangle 13"/>
          <p:cNvSpPr>
            <a:spLocks noChangeArrowheads="1"/>
          </p:cNvSpPr>
          <p:nvPr/>
        </p:nvSpPr>
        <p:spPr bwMode="auto">
          <a:xfrm>
            <a:off x="69342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7117" name="Rectangle 14"/>
          <p:cNvSpPr>
            <a:spLocks noChangeArrowheads="1"/>
          </p:cNvSpPr>
          <p:nvPr/>
        </p:nvSpPr>
        <p:spPr bwMode="auto">
          <a:xfrm>
            <a:off x="75438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7118" name="Line 15"/>
          <p:cNvSpPr>
            <a:spLocks noChangeShapeType="1"/>
          </p:cNvSpPr>
          <p:nvPr/>
        </p:nvSpPr>
        <p:spPr bwMode="auto">
          <a:xfrm>
            <a:off x="74676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7119" name="Line 16"/>
          <p:cNvSpPr>
            <a:spLocks noChangeShapeType="1"/>
          </p:cNvSpPr>
          <p:nvPr/>
        </p:nvSpPr>
        <p:spPr bwMode="auto">
          <a:xfrm flipH="1">
            <a:off x="7010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7120" name="Line 17"/>
          <p:cNvSpPr>
            <a:spLocks noChangeShapeType="1"/>
          </p:cNvSpPr>
          <p:nvPr/>
        </p:nvSpPr>
        <p:spPr bwMode="auto">
          <a:xfrm>
            <a:off x="7315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7121" name="Oval 18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7122" name="Line 19"/>
          <p:cNvSpPr>
            <a:spLocks noChangeShapeType="1"/>
          </p:cNvSpPr>
          <p:nvPr/>
        </p:nvSpPr>
        <p:spPr bwMode="auto">
          <a:xfrm>
            <a:off x="59436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7123" name="Line 20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7124" name="Rectangle 21"/>
          <p:cNvSpPr>
            <a:spLocks noChangeArrowheads="1"/>
          </p:cNvSpPr>
          <p:nvPr/>
        </p:nvSpPr>
        <p:spPr bwMode="auto">
          <a:xfrm>
            <a:off x="54102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7125" name="Oval 22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7126" name="Rectangle 23"/>
          <p:cNvSpPr>
            <a:spLocks noChangeArrowheads="1"/>
          </p:cNvSpPr>
          <p:nvPr/>
        </p:nvSpPr>
        <p:spPr bwMode="auto">
          <a:xfrm>
            <a:off x="5791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7127" name="Rectangle 24"/>
          <p:cNvSpPr>
            <a:spLocks noChangeArrowheads="1"/>
          </p:cNvSpPr>
          <p:nvPr/>
        </p:nvSpPr>
        <p:spPr bwMode="auto">
          <a:xfrm>
            <a:off x="64008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7128" name="Line 25"/>
          <p:cNvSpPr>
            <a:spLocks noChangeShapeType="1"/>
          </p:cNvSpPr>
          <p:nvPr/>
        </p:nvSpPr>
        <p:spPr bwMode="auto">
          <a:xfrm>
            <a:off x="63246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7129" name="Line 26"/>
          <p:cNvSpPr>
            <a:spLocks noChangeShapeType="1"/>
          </p:cNvSpPr>
          <p:nvPr/>
        </p:nvSpPr>
        <p:spPr bwMode="auto">
          <a:xfrm flipH="1">
            <a:off x="5867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7130" name="Rectangle 27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7131" name="Line 28"/>
          <p:cNvSpPr>
            <a:spLocks noChangeShapeType="1"/>
          </p:cNvSpPr>
          <p:nvPr/>
        </p:nvSpPr>
        <p:spPr bwMode="auto">
          <a:xfrm flipH="1">
            <a:off x="68580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7132" name="Text Box 29"/>
          <p:cNvSpPr txBox="1">
            <a:spLocks noChangeArrowheads="1"/>
          </p:cNvSpPr>
          <p:nvPr/>
        </p:nvSpPr>
        <p:spPr bwMode="auto">
          <a:xfrm>
            <a:off x="6781800" y="1676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z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47133" name="Text Box 30"/>
          <p:cNvSpPr txBox="1">
            <a:spLocks noChangeArrowheads="1"/>
          </p:cNvSpPr>
          <p:nvPr/>
        </p:nvSpPr>
        <p:spPr bwMode="auto">
          <a:xfrm>
            <a:off x="7697788" y="2895600"/>
            <a:ext cx="284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47134" name="Text Box 31"/>
          <p:cNvSpPr txBox="1">
            <a:spLocks noChangeArrowheads="1"/>
          </p:cNvSpPr>
          <p:nvPr/>
        </p:nvSpPr>
        <p:spPr bwMode="auto">
          <a:xfrm>
            <a:off x="7259638" y="2286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4813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Now search for 11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Zig-Zig done and x is root</a:t>
            </a:r>
          </a:p>
        </p:txBody>
      </p:sp>
      <p:sp>
        <p:nvSpPr>
          <p:cNvPr id="48131" name="Oval 4"/>
          <p:cNvSpPr>
            <a:spLocks noChangeArrowheads="1"/>
          </p:cNvSpPr>
          <p:nvPr/>
        </p:nvSpPr>
        <p:spPr bwMode="auto">
          <a:xfrm>
            <a:off x="47244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56388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8133" name="Line 6"/>
          <p:cNvSpPr>
            <a:spLocks noChangeShapeType="1"/>
          </p:cNvSpPr>
          <p:nvPr/>
        </p:nvSpPr>
        <p:spPr bwMode="auto">
          <a:xfrm flipH="1">
            <a:off x="46482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8134" name="Oval 7"/>
          <p:cNvSpPr>
            <a:spLocks noChangeArrowheads="1"/>
          </p:cNvSpPr>
          <p:nvPr/>
        </p:nvSpPr>
        <p:spPr bwMode="auto">
          <a:xfrm>
            <a:off x="51816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4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 flipH="1">
            <a:off x="5105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8136" name="Oval 9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55626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 flipH="1">
            <a:off x="5943600" y="23622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8139" name="Oval 12"/>
          <p:cNvSpPr>
            <a:spLocks noChangeArrowheads="1"/>
          </p:cNvSpPr>
          <p:nvPr/>
        </p:nvSpPr>
        <p:spPr bwMode="auto">
          <a:xfrm>
            <a:off x="60960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6553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8142" name="Line 15"/>
          <p:cNvSpPr>
            <a:spLocks noChangeShapeType="1"/>
          </p:cNvSpPr>
          <p:nvPr/>
        </p:nvSpPr>
        <p:spPr bwMode="auto">
          <a:xfrm>
            <a:off x="64770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8143" name="Line 16"/>
          <p:cNvSpPr>
            <a:spLocks noChangeShapeType="1"/>
          </p:cNvSpPr>
          <p:nvPr/>
        </p:nvSpPr>
        <p:spPr bwMode="auto">
          <a:xfrm flipH="1">
            <a:off x="60198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8144" name="Line 17"/>
          <p:cNvSpPr>
            <a:spLocks noChangeShapeType="1"/>
          </p:cNvSpPr>
          <p:nvPr/>
        </p:nvSpPr>
        <p:spPr bwMode="auto">
          <a:xfrm>
            <a:off x="60198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8145" name="Oval 18"/>
          <p:cNvSpPr>
            <a:spLocks noChangeArrowheads="1"/>
          </p:cNvSpPr>
          <p:nvPr/>
        </p:nvSpPr>
        <p:spPr bwMode="auto">
          <a:xfrm>
            <a:off x="56388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8146" name="Line 19"/>
          <p:cNvSpPr>
            <a:spLocks noChangeShapeType="1"/>
          </p:cNvSpPr>
          <p:nvPr/>
        </p:nvSpPr>
        <p:spPr bwMode="auto">
          <a:xfrm>
            <a:off x="5105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8147" name="Line 20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8148" name="Rectangle 21"/>
          <p:cNvSpPr>
            <a:spLocks noChangeArrowheads="1"/>
          </p:cNvSpPr>
          <p:nvPr/>
        </p:nvSpPr>
        <p:spPr bwMode="auto">
          <a:xfrm>
            <a:off x="45720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8149" name="Oval 22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4953000" y="51054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5562600" y="51054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5486400" y="48006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8153" name="Line 26"/>
          <p:cNvSpPr>
            <a:spLocks noChangeShapeType="1"/>
          </p:cNvSpPr>
          <p:nvPr/>
        </p:nvSpPr>
        <p:spPr bwMode="auto">
          <a:xfrm flipH="1">
            <a:off x="5029200" y="48006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8155" name="Line 28"/>
          <p:cNvSpPr>
            <a:spLocks noChangeShapeType="1"/>
          </p:cNvSpPr>
          <p:nvPr/>
        </p:nvSpPr>
        <p:spPr bwMode="auto">
          <a:xfrm flipH="1">
            <a:off x="55626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6324600" y="1676400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48157" name="Text Box 30"/>
          <p:cNvSpPr txBox="1">
            <a:spLocks noChangeArrowheads="1"/>
          </p:cNvSpPr>
          <p:nvPr/>
        </p:nvSpPr>
        <p:spPr bwMode="auto">
          <a:xfrm>
            <a:off x="5059363" y="2895600"/>
            <a:ext cx="274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z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48158" name="Text Box 31"/>
          <p:cNvSpPr txBox="1">
            <a:spLocks noChangeArrowheads="1"/>
          </p:cNvSpPr>
          <p:nvPr/>
        </p:nvSpPr>
        <p:spPr bwMode="auto">
          <a:xfrm>
            <a:off x="5507038" y="2286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4915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Remove 4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</p:txBody>
      </p:sp>
      <p:sp>
        <p:nvSpPr>
          <p:cNvPr id="49155" name="Oval 4"/>
          <p:cNvSpPr>
            <a:spLocks noChangeArrowheads="1"/>
          </p:cNvSpPr>
          <p:nvPr/>
        </p:nvSpPr>
        <p:spPr bwMode="auto">
          <a:xfrm>
            <a:off x="4724400" y="3810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56388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9157" name="Line 6"/>
          <p:cNvSpPr>
            <a:spLocks noChangeShapeType="1"/>
          </p:cNvSpPr>
          <p:nvPr/>
        </p:nvSpPr>
        <p:spPr bwMode="auto">
          <a:xfrm flipH="1">
            <a:off x="46482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9158" name="Oval 7"/>
          <p:cNvSpPr>
            <a:spLocks noChangeArrowheads="1"/>
          </p:cNvSpPr>
          <p:nvPr/>
        </p:nvSpPr>
        <p:spPr bwMode="auto">
          <a:xfrm>
            <a:off x="51816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4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 flipH="1">
            <a:off x="51054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9160" name="Oval 9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9161" name="Line 10"/>
          <p:cNvSpPr>
            <a:spLocks noChangeShapeType="1"/>
          </p:cNvSpPr>
          <p:nvPr/>
        </p:nvSpPr>
        <p:spPr bwMode="auto">
          <a:xfrm>
            <a:off x="55626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9162" name="Line 11"/>
          <p:cNvSpPr>
            <a:spLocks noChangeShapeType="1"/>
          </p:cNvSpPr>
          <p:nvPr/>
        </p:nvSpPr>
        <p:spPr bwMode="auto">
          <a:xfrm flipH="1">
            <a:off x="5943600" y="23622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9163" name="Oval 12"/>
          <p:cNvSpPr>
            <a:spLocks noChangeArrowheads="1"/>
          </p:cNvSpPr>
          <p:nvPr/>
        </p:nvSpPr>
        <p:spPr bwMode="auto">
          <a:xfrm>
            <a:off x="60960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9165" name="Rectangle 14"/>
          <p:cNvSpPr>
            <a:spLocks noChangeArrowheads="1"/>
          </p:cNvSpPr>
          <p:nvPr/>
        </p:nvSpPr>
        <p:spPr bwMode="auto">
          <a:xfrm>
            <a:off x="6553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9166" name="Line 15"/>
          <p:cNvSpPr>
            <a:spLocks noChangeShapeType="1"/>
          </p:cNvSpPr>
          <p:nvPr/>
        </p:nvSpPr>
        <p:spPr bwMode="auto">
          <a:xfrm>
            <a:off x="64770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9167" name="Line 16"/>
          <p:cNvSpPr>
            <a:spLocks noChangeShapeType="1"/>
          </p:cNvSpPr>
          <p:nvPr/>
        </p:nvSpPr>
        <p:spPr bwMode="auto">
          <a:xfrm flipH="1">
            <a:off x="60198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9168" name="Line 17"/>
          <p:cNvSpPr>
            <a:spLocks noChangeShapeType="1"/>
          </p:cNvSpPr>
          <p:nvPr/>
        </p:nvSpPr>
        <p:spPr bwMode="auto">
          <a:xfrm>
            <a:off x="60198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9169" name="Oval 18"/>
          <p:cNvSpPr>
            <a:spLocks noChangeArrowheads="1"/>
          </p:cNvSpPr>
          <p:nvPr/>
        </p:nvSpPr>
        <p:spPr bwMode="auto">
          <a:xfrm>
            <a:off x="56388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9170" name="Line 19"/>
          <p:cNvSpPr>
            <a:spLocks noChangeShapeType="1"/>
          </p:cNvSpPr>
          <p:nvPr/>
        </p:nvSpPr>
        <p:spPr bwMode="auto">
          <a:xfrm>
            <a:off x="5105400" y="41910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9171" name="Line 20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9172" name="Rectangle 21"/>
          <p:cNvSpPr>
            <a:spLocks noChangeArrowheads="1"/>
          </p:cNvSpPr>
          <p:nvPr/>
        </p:nvSpPr>
        <p:spPr bwMode="auto">
          <a:xfrm>
            <a:off x="4572000" y="4495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9173" name="Oval 22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49174" name="Rectangle 23"/>
          <p:cNvSpPr>
            <a:spLocks noChangeArrowheads="1"/>
          </p:cNvSpPr>
          <p:nvPr/>
        </p:nvSpPr>
        <p:spPr bwMode="auto">
          <a:xfrm>
            <a:off x="4953000" y="51054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9175" name="Rectangle 24"/>
          <p:cNvSpPr>
            <a:spLocks noChangeArrowheads="1"/>
          </p:cNvSpPr>
          <p:nvPr/>
        </p:nvSpPr>
        <p:spPr bwMode="auto">
          <a:xfrm>
            <a:off x="5562600" y="51054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9176" name="Line 25"/>
          <p:cNvSpPr>
            <a:spLocks noChangeShapeType="1"/>
          </p:cNvSpPr>
          <p:nvPr/>
        </p:nvSpPr>
        <p:spPr bwMode="auto">
          <a:xfrm>
            <a:off x="5486400" y="48006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9177" name="Line 26"/>
          <p:cNvSpPr>
            <a:spLocks noChangeShapeType="1"/>
          </p:cNvSpPr>
          <p:nvPr/>
        </p:nvSpPr>
        <p:spPr bwMode="auto">
          <a:xfrm flipH="1">
            <a:off x="5029200" y="48006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9178" name="Rectangle 27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49179" name="Line 28"/>
          <p:cNvSpPr>
            <a:spLocks noChangeShapeType="1"/>
          </p:cNvSpPr>
          <p:nvPr/>
        </p:nvSpPr>
        <p:spPr bwMode="auto">
          <a:xfrm flipH="1">
            <a:off x="55626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990600"/>
          </a:xfrm>
        </p:spPr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5017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Remove 4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4 has an external child, so can be removed directly (replaced with its other child: 2).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</p:txBody>
      </p:sp>
      <p:sp>
        <p:nvSpPr>
          <p:cNvPr id="50179" name="Oval 4"/>
          <p:cNvSpPr>
            <a:spLocks noChangeArrowheads="1"/>
          </p:cNvSpPr>
          <p:nvPr/>
        </p:nvSpPr>
        <p:spPr bwMode="auto">
          <a:xfrm>
            <a:off x="4949825" y="3565525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0180" name="Line 6"/>
          <p:cNvSpPr>
            <a:spLocks noChangeShapeType="1"/>
          </p:cNvSpPr>
          <p:nvPr/>
        </p:nvSpPr>
        <p:spPr bwMode="auto">
          <a:xfrm flipH="1">
            <a:off x="4873625" y="3946525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0181" name="Oval 9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0182" name="Line 11"/>
          <p:cNvSpPr>
            <a:spLocks noChangeShapeType="1"/>
          </p:cNvSpPr>
          <p:nvPr/>
        </p:nvSpPr>
        <p:spPr bwMode="auto">
          <a:xfrm flipH="1">
            <a:off x="5943600" y="23622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0183" name="Oval 12"/>
          <p:cNvSpPr>
            <a:spLocks noChangeArrowheads="1"/>
          </p:cNvSpPr>
          <p:nvPr/>
        </p:nvSpPr>
        <p:spPr bwMode="auto">
          <a:xfrm>
            <a:off x="60960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0184" name="Rectangle 13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0185" name="Rectangle 14"/>
          <p:cNvSpPr>
            <a:spLocks noChangeArrowheads="1"/>
          </p:cNvSpPr>
          <p:nvPr/>
        </p:nvSpPr>
        <p:spPr bwMode="auto">
          <a:xfrm>
            <a:off x="6553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0186" name="Line 15"/>
          <p:cNvSpPr>
            <a:spLocks noChangeShapeType="1"/>
          </p:cNvSpPr>
          <p:nvPr/>
        </p:nvSpPr>
        <p:spPr bwMode="auto">
          <a:xfrm>
            <a:off x="64770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0187" name="Line 16"/>
          <p:cNvSpPr>
            <a:spLocks noChangeShapeType="1"/>
          </p:cNvSpPr>
          <p:nvPr/>
        </p:nvSpPr>
        <p:spPr bwMode="auto">
          <a:xfrm flipH="1">
            <a:off x="60198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0188" name="Line 17"/>
          <p:cNvSpPr>
            <a:spLocks noChangeShapeType="1"/>
          </p:cNvSpPr>
          <p:nvPr/>
        </p:nvSpPr>
        <p:spPr bwMode="auto">
          <a:xfrm>
            <a:off x="60198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0189" name="Oval 18"/>
          <p:cNvSpPr>
            <a:spLocks noChangeArrowheads="1"/>
          </p:cNvSpPr>
          <p:nvPr/>
        </p:nvSpPr>
        <p:spPr bwMode="auto">
          <a:xfrm>
            <a:off x="56388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0190" name="Line 19"/>
          <p:cNvSpPr>
            <a:spLocks noChangeShapeType="1"/>
          </p:cNvSpPr>
          <p:nvPr/>
        </p:nvSpPr>
        <p:spPr bwMode="auto">
          <a:xfrm>
            <a:off x="5330825" y="3946525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0191" name="Line 20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0192" name="Rectangle 21"/>
          <p:cNvSpPr>
            <a:spLocks noChangeArrowheads="1"/>
          </p:cNvSpPr>
          <p:nvPr/>
        </p:nvSpPr>
        <p:spPr bwMode="auto">
          <a:xfrm>
            <a:off x="4797425" y="42513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0193" name="Oval 22"/>
          <p:cNvSpPr>
            <a:spLocks noChangeArrowheads="1"/>
          </p:cNvSpPr>
          <p:nvPr/>
        </p:nvSpPr>
        <p:spPr bwMode="auto">
          <a:xfrm>
            <a:off x="5330825" y="4175125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0194" name="Rectangle 23"/>
          <p:cNvSpPr>
            <a:spLocks noChangeArrowheads="1"/>
          </p:cNvSpPr>
          <p:nvPr/>
        </p:nvSpPr>
        <p:spPr bwMode="auto">
          <a:xfrm>
            <a:off x="5178425" y="48609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0195" name="Rectangle 24"/>
          <p:cNvSpPr>
            <a:spLocks noChangeArrowheads="1"/>
          </p:cNvSpPr>
          <p:nvPr/>
        </p:nvSpPr>
        <p:spPr bwMode="auto">
          <a:xfrm>
            <a:off x="5788025" y="48609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0196" name="Line 25"/>
          <p:cNvSpPr>
            <a:spLocks noChangeShapeType="1"/>
          </p:cNvSpPr>
          <p:nvPr/>
        </p:nvSpPr>
        <p:spPr bwMode="auto">
          <a:xfrm>
            <a:off x="5711825" y="4556125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0197" name="Line 26"/>
          <p:cNvSpPr>
            <a:spLocks noChangeShapeType="1"/>
          </p:cNvSpPr>
          <p:nvPr/>
        </p:nvSpPr>
        <p:spPr bwMode="auto">
          <a:xfrm flipH="1">
            <a:off x="5254625" y="4556125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0198" name="Rectangle 27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0199" name="Line 28"/>
          <p:cNvSpPr>
            <a:spLocks noChangeShapeType="1"/>
          </p:cNvSpPr>
          <p:nvPr/>
        </p:nvSpPr>
        <p:spPr bwMode="auto">
          <a:xfrm flipH="1">
            <a:off x="5292725" y="2971800"/>
            <a:ext cx="422275" cy="601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5120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Remove 4</a:t>
            </a:r>
          </a:p>
          <a:p>
            <a:pPr eaLnBrk="1" hangingPunct="1"/>
            <a:endParaRPr lang="en-GB" altLang="en-US">
              <a:ea typeface="ＭＳ Ｐゴシック" charset="-128"/>
            </a:endParaRPr>
          </a:p>
          <a:p>
            <a:pPr eaLnBrk="1" hangingPunct="1"/>
            <a:r>
              <a:rPr lang="en-GB" altLang="en-US">
                <a:ea typeface="ＭＳ Ｐゴシック" charset="-128"/>
              </a:rPr>
              <a:t>Splay from the parent of the node that was removed (i.e. from 5)</a:t>
            </a:r>
          </a:p>
          <a:p>
            <a:pPr eaLnBrk="1" hangingPunct="1"/>
            <a:endParaRPr lang="en-GB" altLang="en-US">
              <a:ea typeface="ＭＳ Ｐゴシック" charset="-128"/>
            </a:endParaRPr>
          </a:p>
          <a:p>
            <a:pPr eaLnBrk="1" hangingPunct="1"/>
            <a:r>
              <a:rPr lang="en-GB" altLang="en-US">
                <a:ea typeface="ＭＳ Ｐゴシック" charset="-128"/>
              </a:rPr>
              <a:t>Zig</a:t>
            </a:r>
          </a:p>
        </p:txBody>
      </p:sp>
      <p:sp>
        <p:nvSpPr>
          <p:cNvPr id="51203" name="Text Box 25"/>
          <p:cNvSpPr txBox="1">
            <a:spLocks noChangeArrowheads="1"/>
          </p:cNvSpPr>
          <p:nvPr/>
        </p:nvSpPr>
        <p:spPr bwMode="auto">
          <a:xfrm>
            <a:off x="6316663" y="1676400"/>
            <a:ext cx="3000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4949825" y="3565525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 flipH="1">
            <a:off x="4873625" y="3946525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1206" name="Oval 9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1207" name="Line 11"/>
          <p:cNvSpPr>
            <a:spLocks noChangeShapeType="1"/>
          </p:cNvSpPr>
          <p:nvPr/>
        </p:nvSpPr>
        <p:spPr bwMode="auto">
          <a:xfrm flipH="1">
            <a:off x="5943600" y="23622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1208" name="Oval 12"/>
          <p:cNvSpPr>
            <a:spLocks noChangeArrowheads="1"/>
          </p:cNvSpPr>
          <p:nvPr/>
        </p:nvSpPr>
        <p:spPr bwMode="auto">
          <a:xfrm>
            <a:off x="6096000" y="3200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1209" name="Rectangle 13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1210" name="Rectangle 14"/>
          <p:cNvSpPr>
            <a:spLocks noChangeArrowheads="1"/>
          </p:cNvSpPr>
          <p:nvPr/>
        </p:nvSpPr>
        <p:spPr bwMode="auto">
          <a:xfrm>
            <a:off x="6553200" y="38862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1211" name="Line 15"/>
          <p:cNvSpPr>
            <a:spLocks noChangeShapeType="1"/>
          </p:cNvSpPr>
          <p:nvPr/>
        </p:nvSpPr>
        <p:spPr bwMode="auto">
          <a:xfrm>
            <a:off x="64770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1212" name="Line 16"/>
          <p:cNvSpPr>
            <a:spLocks noChangeShapeType="1"/>
          </p:cNvSpPr>
          <p:nvPr/>
        </p:nvSpPr>
        <p:spPr bwMode="auto">
          <a:xfrm flipH="1">
            <a:off x="6019800" y="3581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1213" name="Line 17"/>
          <p:cNvSpPr>
            <a:spLocks noChangeShapeType="1"/>
          </p:cNvSpPr>
          <p:nvPr/>
        </p:nvSpPr>
        <p:spPr bwMode="auto">
          <a:xfrm>
            <a:off x="60198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1214" name="Oval 18"/>
          <p:cNvSpPr>
            <a:spLocks noChangeArrowheads="1"/>
          </p:cNvSpPr>
          <p:nvPr/>
        </p:nvSpPr>
        <p:spPr bwMode="auto">
          <a:xfrm>
            <a:off x="56388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1215" name="Line 19"/>
          <p:cNvSpPr>
            <a:spLocks noChangeShapeType="1"/>
          </p:cNvSpPr>
          <p:nvPr/>
        </p:nvSpPr>
        <p:spPr bwMode="auto">
          <a:xfrm>
            <a:off x="5330825" y="3946525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1216" name="Line 20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1217" name="Rectangle 21"/>
          <p:cNvSpPr>
            <a:spLocks noChangeArrowheads="1"/>
          </p:cNvSpPr>
          <p:nvPr/>
        </p:nvSpPr>
        <p:spPr bwMode="auto">
          <a:xfrm>
            <a:off x="4797425" y="42513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1218" name="Oval 22"/>
          <p:cNvSpPr>
            <a:spLocks noChangeArrowheads="1"/>
          </p:cNvSpPr>
          <p:nvPr/>
        </p:nvSpPr>
        <p:spPr bwMode="auto">
          <a:xfrm>
            <a:off x="5330825" y="4175125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1219" name="Rectangle 23"/>
          <p:cNvSpPr>
            <a:spLocks noChangeArrowheads="1"/>
          </p:cNvSpPr>
          <p:nvPr/>
        </p:nvSpPr>
        <p:spPr bwMode="auto">
          <a:xfrm>
            <a:off x="5178425" y="48609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1220" name="Rectangle 24"/>
          <p:cNvSpPr>
            <a:spLocks noChangeArrowheads="1"/>
          </p:cNvSpPr>
          <p:nvPr/>
        </p:nvSpPr>
        <p:spPr bwMode="auto">
          <a:xfrm>
            <a:off x="5788025" y="48609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1221" name="Line 25"/>
          <p:cNvSpPr>
            <a:spLocks noChangeShapeType="1"/>
          </p:cNvSpPr>
          <p:nvPr/>
        </p:nvSpPr>
        <p:spPr bwMode="auto">
          <a:xfrm>
            <a:off x="5711825" y="4556125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1222" name="Line 26"/>
          <p:cNvSpPr>
            <a:spLocks noChangeShapeType="1"/>
          </p:cNvSpPr>
          <p:nvPr/>
        </p:nvSpPr>
        <p:spPr bwMode="auto">
          <a:xfrm flipH="1">
            <a:off x="5254625" y="4556125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1223" name="Rectangle 27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1224" name="Line 28"/>
          <p:cNvSpPr>
            <a:spLocks noChangeShapeType="1"/>
          </p:cNvSpPr>
          <p:nvPr/>
        </p:nvSpPr>
        <p:spPr bwMode="auto">
          <a:xfrm flipH="1">
            <a:off x="5292725" y="2971800"/>
            <a:ext cx="422275" cy="601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5443538" y="2349500"/>
            <a:ext cx="285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5222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Remove 4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Zig done and x is root</a:t>
            </a:r>
          </a:p>
        </p:txBody>
      </p:sp>
      <p:sp>
        <p:nvSpPr>
          <p:cNvPr id="52227" name="Oval 4"/>
          <p:cNvSpPr>
            <a:spLocks noChangeArrowheads="1"/>
          </p:cNvSpPr>
          <p:nvPr/>
        </p:nvSpPr>
        <p:spPr bwMode="auto">
          <a:xfrm>
            <a:off x="47244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4851400" y="39973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 flipH="1">
            <a:off x="4648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2230" name="Oval 7"/>
          <p:cNvSpPr>
            <a:spLocks noChangeArrowheads="1"/>
          </p:cNvSpPr>
          <p:nvPr/>
        </p:nvSpPr>
        <p:spPr bwMode="auto">
          <a:xfrm>
            <a:off x="5435600" y="1628775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2231" name="Line 8"/>
          <p:cNvSpPr>
            <a:spLocks noChangeShapeType="1"/>
          </p:cNvSpPr>
          <p:nvPr/>
        </p:nvSpPr>
        <p:spPr bwMode="auto">
          <a:xfrm flipH="1">
            <a:off x="5105400" y="2060575"/>
            <a:ext cx="403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2232" name="Oval 9"/>
          <p:cNvSpPr>
            <a:spLocks noChangeArrowheads="1"/>
          </p:cNvSpPr>
          <p:nvPr/>
        </p:nvSpPr>
        <p:spPr bwMode="auto">
          <a:xfrm>
            <a:off x="5003800" y="3284538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2233" name="Line 10"/>
          <p:cNvSpPr>
            <a:spLocks noChangeShapeType="1"/>
          </p:cNvSpPr>
          <p:nvPr/>
        </p:nvSpPr>
        <p:spPr bwMode="auto">
          <a:xfrm>
            <a:off x="5795963" y="2060575"/>
            <a:ext cx="43180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2234" name="Oval 11"/>
          <p:cNvSpPr>
            <a:spLocks noChangeArrowheads="1"/>
          </p:cNvSpPr>
          <p:nvPr/>
        </p:nvSpPr>
        <p:spPr bwMode="auto">
          <a:xfrm>
            <a:off x="5915025" y="3284538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2235" name="Rectangle 12"/>
          <p:cNvSpPr>
            <a:spLocks noChangeArrowheads="1"/>
          </p:cNvSpPr>
          <p:nvPr/>
        </p:nvSpPr>
        <p:spPr bwMode="auto">
          <a:xfrm>
            <a:off x="5788025" y="39973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2236" name="Rectangle 13"/>
          <p:cNvSpPr>
            <a:spLocks noChangeArrowheads="1"/>
          </p:cNvSpPr>
          <p:nvPr/>
        </p:nvSpPr>
        <p:spPr bwMode="auto">
          <a:xfrm>
            <a:off x="6372225" y="4005263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2237" name="Line 14"/>
          <p:cNvSpPr>
            <a:spLocks noChangeShapeType="1"/>
          </p:cNvSpPr>
          <p:nvPr/>
        </p:nvSpPr>
        <p:spPr bwMode="auto">
          <a:xfrm>
            <a:off x="6291263" y="3716338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2238" name="Line 15"/>
          <p:cNvSpPr>
            <a:spLocks noChangeShapeType="1"/>
          </p:cNvSpPr>
          <p:nvPr/>
        </p:nvSpPr>
        <p:spPr bwMode="auto">
          <a:xfrm flipH="1">
            <a:off x="5867400" y="3716338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2239" name="Line 16"/>
          <p:cNvSpPr>
            <a:spLocks noChangeShapeType="1"/>
          </p:cNvSpPr>
          <p:nvPr/>
        </p:nvSpPr>
        <p:spPr bwMode="auto">
          <a:xfrm>
            <a:off x="6516688" y="2997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2240" name="Oval 17"/>
          <p:cNvSpPr>
            <a:spLocks noChangeArrowheads="1"/>
          </p:cNvSpPr>
          <p:nvPr/>
        </p:nvSpPr>
        <p:spPr bwMode="auto">
          <a:xfrm>
            <a:off x="6156325" y="2565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2241" name="Line 18"/>
          <p:cNvSpPr>
            <a:spLocks noChangeShapeType="1"/>
          </p:cNvSpPr>
          <p:nvPr/>
        </p:nvSpPr>
        <p:spPr bwMode="auto">
          <a:xfrm>
            <a:off x="51054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2242" name="Line 19"/>
          <p:cNvSpPr>
            <a:spLocks noChangeShapeType="1"/>
          </p:cNvSpPr>
          <p:nvPr/>
        </p:nvSpPr>
        <p:spPr bwMode="auto">
          <a:xfrm>
            <a:off x="5292725" y="3700463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2243" name="Rectangle 20"/>
          <p:cNvSpPr>
            <a:spLocks noChangeArrowheads="1"/>
          </p:cNvSpPr>
          <p:nvPr/>
        </p:nvSpPr>
        <p:spPr bwMode="auto">
          <a:xfrm>
            <a:off x="45720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2244" name="Rectangle 22"/>
          <p:cNvSpPr>
            <a:spLocks noChangeArrowheads="1"/>
          </p:cNvSpPr>
          <p:nvPr/>
        </p:nvSpPr>
        <p:spPr bwMode="auto">
          <a:xfrm>
            <a:off x="5364163" y="39973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2245" name="Line 23"/>
          <p:cNvSpPr>
            <a:spLocks noChangeShapeType="1"/>
          </p:cNvSpPr>
          <p:nvPr/>
        </p:nvSpPr>
        <p:spPr bwMode="auto">
          <a:xfrm flipH="1">
            <a:off x="6219825" y="2997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2247" name="Text Box 25"/>
          <p:cNvSpPr txBox="1">
            <a:spLocks noChangeArrowheads="1"/>
          </p:cNvSpPr>
          <p:nvPr/>
        </p:nvSpPr>
        <p:spPr bwMode="auto">
          <a:xfrm>
            <a:off x="5580063" y="1341438"/>
            <a:ext cx="284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52248" name="Text Box 26"/>
          <p:cNvSpPr txBox="1">
            <a:spLocks noChangeArrowheads="1"/>
          </p:cNvSpPr>
          <p:nvPr/>
        </p:nvSpPr>
        <p:spPr bwMode="auto">
          <a:xfrm>
            <a:off x="6446838" y="22764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52249" name="Line 27"/>
          <p:cNvSpPr>
            <a:spLocks noChangeShapeType="1"/>
          </p:cNvSpPr>
          <p:nvPr/>
        </p:nvSpPr>
        <p:spPr bwMode="auto">
          <a:xfrm flipH="1">
            <a:off x="4932363" y="3716338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2250" name="Rectangle 13"/>
          <p:cNvSpPr>
            <a:spLocks noChangeArrowheads="1"/>
          </p:cNvSpPr>
          <p:nvPr/>
        </p:nvSpPr>
        <p:spPr bwMode="auto">
          <a:xfrm>
            <a:off x="6651625" y="3284538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5325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Finally, Remove 5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This time, 5 has two internal children, so it cannot be removed directly.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It is swapped with 8, and the node containing 8 is removed.</a:t>
            </a:r>
          </a:p>
        </p:txBody>
      </p:sp>
      <p:sp>
        <p:nvSpPr>
          <p:cNvPr id="53251" name="Oval 4"/>
          <p:cNvSpPr>
            <a:spLocks noChangeArrowheads="1"/>
          </p:cNvSpPr>
          <p:nvPr/>
        </p:nvSpPr>
        <p:spPr bwMode="auto">
          <a:xfrm>
            <a:off x="47244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4851400" y="39973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3253" name="Line 6"/>
          <p:cNvSpPr>
            <a:spLocks noChangeShapeType="1"/>
          </p:cNvSpPr>
          <p:nvPr/>
        </p:nvSpPr>
        <p:spPr bwMode="auto">
          <a:xfrm flipH="1">
            <a:off x="4648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>
            <a:off x="5435600" y="1628775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5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3255" name="Line 8"/>
          <p:cNvSpPr>
            <a:spLocks noChangeShapeType="1"/>
          </p:cNvSpPr>
          <p:nvPr/>
        </p:nvSpPr>
        <p:spPr bwMode="auto">
          <a:xfrm flipH="1">
            <a:off x="5105400" y="2060575"/>
            <a:ext cx="403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3256" name="Oval 9"/>
          <p:cNvSpPr>
            <a:spLocks noChangeArrowheads="1"/>
          </p:cNvSpPr>
          <p:nvPr/>
        </p:nvSpPr>
        <p:spPr bwMode="auto">
          <a:xfrm>
            <a:off x="5003800" y="3284538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>
            <a:off x="5795963" y="2060575"/>
            <a:ext cx="43180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3258" name="Oval 11"/>
          <p:cNvSpPr>
            <a:spLocks noChangeArrowheads="1"/>
          </p:cNvSpPr>
          <p:nvPr/>
        </p:nvSpPr>
        <p:spPr bwMode="auto">
          <a:xfrm>
            <a:off x="5915025" y="3284538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5788025" y="39973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6372225" y="4005263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3261" name="Line 14"/>
          <p:cNvSpPr>
            <a:spLocks noChangeShapeType="1"/>
          </p:cNvSpPr>
          <p:nvPr/>
        </p:nvSpPr>
        <p:spPr bwMode="auto">
          <a:xfrm>
            <a:off x="6291263" y="3716338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3262" name="Line 15"/>
          <p:cNvSpPr>
            <a:spLocks noChangeShapeType="1"/>
          </p:cNvSpPr>
          <p:nvPr/>
        </p:nvSpPr>
        <p:spPr bwMode="auto">
          <a:xfrm flipH="1">
            <a:off x="5867400" y="3716338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3263" name="Line 16"/>
          <p:cNvSpPr>
            <a:spLocks noChangeShapeType="1"/>
          </p:cNvSpPr>
          <p:nvPr/>
        </p:nvSpPr>
        <p:spPr bwMode="auto">
          <a:xfrm>
            <a:off x="6516688" y="2997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3264" name="Oval 17"/>
          <p:cNvSpPr>
            <a:spLocks noChangeArrowheads="1"/>
          </p:cNvSpPr>
          <p:nvPr/>
        </p:nvSpPr>
        <p:spPr bwMode="auto">
          <a:xfrm>
            <a:off x="6156325" y="2565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3265" name="Line 18"/>
          <p:cNvSpPr>
            <a:spLocks noChangeShapeType="1"/>
          </p:cNvSpPr>
          <p:nvPr/>
        </p:nvSpPr>
        <p:spPr bwMode="auto">
          <a:xfrm>
            <a:off x="51054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3266" name="Line 19"/>
          <p:cNvSpPr>
            <a:spLocks noChangeShapeType="1"/>
          </p:cNvSpPr>
          <p:nvPr/>
        </p:nvSpPr>
        <p:spPr bwMode="auto">
          <a:xfrm>
            <a:off x="5292725" y="3700463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3267" name="Rectangle 20"/>
          <p:cNvSpPr>
            <a:spLocks noChangeArrowheads="1"/>
          </p:cNvSpPr>
          <p:nvPr/>
        </p:nvSpPr>
        <p:spPr bwMode="auto">
          <a:xfrm>
            <a:off x="45720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3268" name="Rectangle 22"/>
          <p:cNvSpPr>
            <a:spLocks noChangeArrowheads="1"/>
          </p:cNvSpPr>
          <p:nvPr/>
        </p:nvSpPr>
        <p:spPr bwMode="auto">
          <a:xfrm>
            <a:off x="5364163" y="39973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3269" name="Line 23"/>
          <p:cNvSpPr>
            <a:spLocks noChangeShapeType="1"/>
          </p:cNvSpPr>
          <p:nvPr/>
        </p:nvSpPr>
        <p:spPr bwMode="auto">
          <a:xfrm flipH="1">
            <a:off x="6219825" y="2997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3270" name="Line 27"/>
          <p:cNvSpPr>
            <a:spLocks noChangeShapeType="1"/>
          </p:cNvSpPr>
          <p:nvPr/>
        </p:nvSpPr>
        <p:spPr bwMode="auto">
          <a:xfrm flipH="1">
            <a:off x="4932363" y="3716338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3271" name="Rectangle 13"/>
          <p:cNvSpPr>
            <a:spLocks noChangeArrowheads="1"/>
          </p:cNvSpPr>
          <p:nvPr/>
        </p:nvSpPr>
        <p:spPr bwMode="auto">
          <a:xfrm>
            <a:off x="6651625" y="3284538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5427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Finally, Remove 5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Splay from the parent of the node that was actually removed (i.e. x is 10)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Another Zig splay.</a:t>
            </a:r>
          </a:p>
        </p:txBody>
      </p:sp>
      <p:sp>
        <p:nvSpPr>
          <p:cNvPr id="54275" name="Oval 4"/>
          <p:cNvSpPr>
            <a:spLocks noChangeArrowheads="1"/>
          </p:cNvSpPr>
          <p:nvPr/>
        </p:nvSpPr>
        <p:spPr bwMode="auto">
          <a:xfrm>
            <a:off x="47244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4851400" y="39973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4277" name="Line 6"/>
          <p:cNvSpPr>
            <a:spLocks noChangeShapeType="1"/>
          </p:cNvSpPr>
          <p:nvPr/>
        </p:nvSpPr>
        <p:spPr bwMode="auto">
          <a:xfrm flipH="1">
            <a:off x="46482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4278" name="Oval 7"/>
          <p:cNvSpPr>
            <a:spLocks noChangeArrowheads="1"/>
          </p:cNvSpPr>
          <p:nvPr/>
        </p:nvSpPr>
        <p:spPr bwMode="auto">
          <a:xfrm>
            <a:off x="5435600" y="1628775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 flipH="1">
            <a:off x="5105400" y="2060575"/>
            <a:ext cx="403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>
            <a:off x="5003800" y="3284538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5795963" y="2060575"/>
            <a:ext cx="43180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4282" name="Rectangle 12"/>
          <p:cNvSpPr>
            <a:spLocks noChangeArrowheads="1"/>
          </p:cNvSpPr>
          <p:nvPr/>
        </p:nvSpPr>
        <p:spPr bwMode="auto">
          <a:xfrm>
            <a:off x="6148388" y="3284538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4283" name="Line 15"/>
          <p:cNvSpPr>
            <a:spLocks noChangeShapeType="1"/>
          </p:cNvSpPr>
          <p:nvPr/>
        </p:nvSpPr>
        <p:spPr bwMode="auto">
          <a:xfrm flipH="1">
            <a:off x="6219825" y="2997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4284" name="Line 16"/>
          <p:cNvSpPr>
            <a:spLocks noChangeShapeType="1"/>
          </p:cNvSpPr>
          <p:nvPr/>
        </p:nvSpPr>
        <p:spPr bwMode="auto">
          <a:xfrm>
            <a:off x="6516688" y="29972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4285" name="Oval 17"/>
          <p:cNvSpPr>
            <a:spLocks noChangeArrowheads="1"/>
          </p:cNvSpPr>
          <p:nvPr/>
        </p:nvSpPr>
        <p:spPr bwMode="auto">
          <a:xfrm>
            <a:off x="6156325" y="2565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4286" name="Line 18"/>
          <p:cNvSpPr>
            <a:spLocks noChangeShapeType="1"/>
          </p:cNvSpPr>
          <p:nvPr/>
        </p:nvSpPr>
        <p:spPr bwMode="auto">
          <a:xfrm>
            <a:off x="5105400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4287" name="Line 19"/>
          <p:cNvSpPr>
            <a:spLocks noChangeShapeType="1"/>
          </p:cNvSpPr>
          <p:nvPr/>
        </p:nvSpPr>
        <p:spPr bwMode="auto">
          <a:xfrm>
            <a:off x="5292725" y="3700463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4288" name="Rectangle 20"/>
          <p:cNvSpPr>
            <a:spLocks noChangeArrowheads="1"/>
          </p:cNvSpPr>
          <p:nvPr/>
        </p:nvSpPr>
        <p:spPr bwMode="auto">
          <a:xfrm>
            <a:off x="4572000" y="32766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4289" name="Rectangle 22"/>
          <p:cNvSpPr>
            <a:spLocks noChangeArrowheads="1"/>
          </p:cNvSpPr>
          <p:nvPr/>
        </p:nvSpPr>
        <p:spPr bwMode="auto">
          <a:xfrm>
            <a:off x="5364163" y="39973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4290" name="Line 27"/>
          <p:cNvSpPr>
            <a:spLocks noChangeShapeType="1"/>
          </p:cNvSpPr>
          <p:nvPr/>
        </p:nvSpPr>
        <p:spPr bwMode="auto">
          <a:xfrm flipH="1">
            <a:off x="4932363" y="3716338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4291" name="Rectangle 13"/>
          <p:cNvSpPr>
            <a:spLocks noChangeArrowheads="1"/>
          </p:cNvSpPr>
          <p:nvPr/>
        </p:nvSpPr>
        <p:spPr bwMode="auto">
          <a:xfrm>
            <a:off x="6651625" y="3284538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4292" name="Text Box 26"/>
          <p:cNvSpPr txBox="1">
            <a:spLocks noChangeArrowheads="1"/>
          </p:cNvSpPr>
          <p:nvPr/>
        </p:nvSpPr>
        <p:spPr bwMode="auto">
          <a:xfrm>
            <a:off x="5940425" y="13636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54293" name="Text Box 26"/>
          <p:cNvSpPr txBox="1">
            <a:spLocks noChangeArrowheads="1"/>
          </p:cNvSpPr>
          <p:nvPr/>
        </p:nvSpPr>
        <p:spPr bwMode="auto">
          <a:xfrm>
            <a:off x="6446838" y="2276475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GB" altLang="en-US" sz="2200" dirty="0"/>
          </a:p>
          <a:p>
            <a:pPr eaLnBrk="1" hangingPunct="1">
              <a:lnSpc>
                <a:spcPct val="80000"/>
              </a:lnSpc>
            </a:pPr>
            <a:endParaRPr lang="en-GB" altLang="en-US" sz="2200" dirty="0"/>
          </a:p>
          <a:p>
            <a:pPr eaLnBrk="1" hangingPunct="1">
              <a:lnSpc>
                <a:spcPct val="80000"/>
              </a:lnSpc>
            </a:pPr>
            <a:endParaRPr lang="en-GB" altLang="en-US" sz="2200" dirty="0"/>
          </a:p>
          <a:p>
            <a:pPr eaLnBrk="1" hangingPunct="1">
              <a:lnSpc>
                <a:spcPct val="80000"/>
              </a:lnSpc>
            </a:pPr>
            <a:endParaRPr lang="en-GB" altLang="en-US" sz="2200" dirty="0"/>
          </a:p>
          <a:p>
            <a:pPr eaLnBrk="1" hangingPunct="1">
              <a:lnSpc>
                <a:spcPct val="80000"/>
              </a:lnSpc>
            </a:pPr>
            <a:endParaRPr lang="en-GB" altLang="en-US" sz="2200" dirty="0"/>
          </a:p>
          <a:p>
            <a:pPr eaLnBrk="1" hangingPunct="1">
              <a:lnSpc>
                <a:spcPct val="80000"/>
              </a:lnSpc>
            </a:pPr>
            <a:endParaRPr lang="en-GB" altLang="en-US" sz="2200" dirty="0"/>
          </a:p>
          <a:p>
            <a:pPr eaLnBrk="1" hangingPunct="1">
              <a:lnSpc>
                <a:spcPct val="80000"/>
              </a:lnSpc>
            </a:pPr>
            <a:endParaRPr lang="en-GB" altLang="en-US" sz="22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200" dirty="0"/>
              <a:t>x has no grandparent.</a:t>
            </a:r>
          </a:p>
          <a:p>
            <a:pPr eaLnBrk="1" hangingPunct="1">
              <a:lnSpc>
                <a:spcPct val="80000"/>
              </a:lnSpc>
            </a:pPr>
            <a:endParaRPr lang="en-GB" altLang="en-US" sz="2200" dirty="0"/>
          </a:p>
          <a:p>
            <a:pPr eaLnBrk="1" hangingPunct="1">
              <a:lnSpc>
                <a:spcPct val="80000"/>
              </a:lnSpc>
            </a:pPr>
            <a:endParaRPr lang="en-GB" altLang="en-US" sz="22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200" dirty="0"/>
              <a:t>A symmetric restructuring exists where x is a right child.</a:t>
            </a:r>
            <a:endParaRPr lang="en-US" altLang="en-US" sz="2200" dirty="0"/>
          </a:p>
        </p:txBody>
      </p:sp>
      <p:grpSp>
        <p:nvGrpSpPr>
          <p:cNvPr id="19457" name="Group 4"/>
          <p:cNvGrpSpPr>
            <a:grpSpLocks/>
          </p:cNvGrpSpPr>
          <p:nvPr/>
        </p:nvGrpSpPr>
        <p:grpSpPr bwMode="auto">
          <a:xfrm>
            <a:off x="1848797" y="1219200"/>
            <a:ext cx="5502796" cy="2216049"/>
            <a:chOff x="2738" y="2426"/>
            <a:chExt cx="2995" cy="1485"/>
          </a:xfrm>
        </p:grpSpPr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4102" y="2491"/>
              <a:ext cx="2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ahoma" charset="0"/>
                  <a:ea typeface="ＭＳ Ｐゴシック" charset="-128"/>
                </a:rPr>
                <a:t>zig</a:t>
              </a:r>
            </a:p>
          </p:txBody>
        </p:sp>
        <p:sp>
          <p:nvSpPr>
            <p:cNvPr id="19461" name="Oval 6"/>
            <p:cNvSpPr>
              <a:spLocks noChangeArrowheads="1"/>
            </p:cNvSpPr>
            <p:nvPr/>
          </p:nvSpPr>
          <p:spPr bwMode="auto">
            <a:xfrm>
              <a:off x="3119" y="2813"/>
              <a:ext cx="185" cy="2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19463" name="AutoShape 8"/>
            <p:cNvSpPr>
              <a:spLocks noChangeArrowheads="1"/>
            </p:cNvSpPr>
            <p:nvPr/>
          </p:nvSpPr>
          <p:spPr bwMode="auto">
            <a:xfrm>
              <a:off x="2738" y="323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9465" name="AutoShape 10"/>
            <p:cNvSpPr>
              <a:spLocks noChangeArrowheads="1"/>
            </p:cNvSpPr>
            <p:nvPr/>
          </p:nvSpPr>
          <p:spPr bwMode="auto">
            <a:xfrm>
              <a:off x="3364" y="3226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19466" name="AutoShape 11"/>
            <p:cNvCxnSpPr>
              <a:cxnSpLocks noChangeShapeType="1"/>
              <a:stCxn id="19461" idx="3"/>
              <a:endCxn id="19463" idx="0"/>
            </p:cNvCxnSpPr>
            <p:nvPr/>
          </p:nvCxnSpPr>
          <p:spPr bwMode="auto">
            <a:xfrm flipH="1">
              <a:off x="2929" y="3055"/>
              <a:ext cx="217" cy="1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AutoShape 14"/>
            <p:cNvCxnSpPr>
              <a:cxnSpLocks noChangeShapeType="1"/>
              <a:stCxn id="19461" idx="5"/>
              <a:endCxn id="19465" idx="0"/>
            </p:cNvCxnSpPr>
            <p:nvPr/>
          </p:nvCxnSpPr>
          <p:spPr bwMode="auto">
            <a:xfrm>
              <a:off x="3277" y="3055"/>
              <a:ext cx="278" cy="1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0" name="Oval 15"/>
            <p:cNvSpPr>
              <a:spLocks noChangeArrowheads="1"/>
            </p:cNvSpPr>
            <p:nvPr/>
          </p:nvSpPr>
          <p:spPr bwMode="auto">
            <a:xfrm>
              <a:off x="3509" y="2426"/>
              <a:ext cx="185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cxnSp>
          <p:nvCxnSpPr>
            <p:cNvPr id="19471" name="AutoShape 16"/>
            <p:cNvCxnSpPr>
              <a:cxnSpLocks noChangeShapeType="1"/>
              <a:stCxn id="19470" idx="3"/>
              <a:endCxn id="19461" idx="7"/>
            </p:cNvCxnSpPr>
            <p:nvPr/>
          </p:nvCxnSpPr>
          <p:spPr bwMode="auto">
            <a:xfrm flipH="1">
              <a:off x="3289" y="2668"/>
              <a:ext cx="236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2" name="AutoShape 17"/>
            <p:cNvSpPr>
              <a:spLocks noChangeArrowheads="1"/>
            </p:cNvSpPr>
            <p:nvPr/>
          </p:nvSpPr>
          <p:spPr bwMode="auto">
            <a:xfrm>
              <a:off x="3721" y="279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19473" name="AutoShape 18"/>
            <p:cNvCxnSpPr>
              <a:cxnSpLocks noChangeShapeType="1"/>
              <a:stCxn id="19470" idx="5"/>
              <a:endCxn id="19472" idx="0"/>
            </p:cNvCxnSpPr>
            <p:nvPr/>
          </p:nvCxnSpPr>
          <p:spPr bwMode="auto">
            <a:xfrm>
              <a:off x="3667" y="2668"/>
              <a:ext cx="245" cy="1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4" name="Oval 19"/>
            <p:cNvSpPr>
              <a:spLocks noChangeArrowheads="1"/>
            </p:cNvSpPr>
            <p:nvPr/>
          </p:nvSpPr>
          <p:spPr bwMode="auto">
            <a:xfrm>
              <a:off x="5197" y="3162"/>
              <a:ext cx="184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19475" name="Oval 20"/>
            <p:cNvSpPr>
              <a:spLocks noChangeArrowheads="1"/>
            </p:cNvSpPr>
            <p:nvPr/>
          </p:nvSpPr>
          <p:spPr bwMode="auto">
            <a:xfrm>
              <a:off x="4714" y="2762"/>
              <a:ext cx="184" cy="2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19477" name="AutoShape 22"/>
            <p:cNvSpPr>
              <a:spLocks noChangeArrowheads="1"/>
            </p:cNvSpPr>
            <p:nvPr/>
          </p:nvSpPr>
          <p:spPr bwMode="auto">
            <a:xfrm>
              <a:off x="4874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9478" name="AutoShape 23"/>
            <p:cNvSpPr>
              <a:spLocks noChangeArrowheads="1"/>
            </p:cNvSpPr>
            <p:nvPr/>
          </p:nvSpPr>
          <p:spPr bwMode="auto">
            <a:xfrm>
              <a:off x="5351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19479" name="AutoShape 24"/>
            <p:cNvCxnSpPr>
              <a:cxnSpLocks noChangeShapeType="1"/>
              <a:stCxn id="19474" idx="1"/>
              <a:endCxn id="19475" idx="5"/>
            </p:cNvCxnSpPr>
            <p:nvPr/>
          </p:nvCxnSpPr>
          <p:spPr bwMode="auto">
            <a:xfrm flipH="1" flipV="1">
              <a:off x="4876" y="2987"/>
              <a:ext cx="338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1" name="AutoShape 26"/>
            <p:cNvCxnSpPr>
              <a:cxnSpLocks noChangeShapeType="1"/>
              <a:stCxn id="19474" idx="3"/>
              <a:endCxn id="19477" idx="0"/>
            </p:cNvCxnSpPr>
            <p:nvPr/>
          </p:nvCxnSpPr>
          <p:spPr bwMode="auto">
            <a:xfrm flipH="1">
              <a:off x="5065" y="3404"/>
              <a:ext cx="159" cy="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2" name="AutoShape 27"/>
            <p:cNvCxnSpPr>
              <a:cxnSpLocks noChangeShapeType="1"/>
              <a:stCxn id="19474" idx="5"/>
              <a:endCxn id="19478" idx="0"/>
            </p:cNvCxnSpPr>
            <p:nvPr/>
          </p:nvCxnSpPr>
          <p:spPr bwMode="auto">
            <a:xfrm>
              <a:off x="5354" y="3404"/>
              <a:ext cx="188" cy="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4" name="AutoShape 29"/>
            <p:cNvCxnSpPr>
              <a:cxnSpLocks noChangeShapeType="1"/>
              <a:stCxn id="19485" idx="0"/>
              <a:endCxn id="19475" idx="3"/>
            </p:cNvCxnSpPr>
            <p:nvPr/>
          </p:nvCxnSpPr>
          <p:spPr bwMode="auto">
            <a:xfrm flipV="1">
              <a:off x="4485" y="3004"/>
              <a:ext cx="256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5" name="AutoShape 30"/>
            <p:cNvSpPr>
              <a:spLocks noChangeArrowheads="1"/>
            </p:cNvSpPr>
            <p:nvPr/>
          </p:nvSpPr>
          <p:spPr bwMode="auto">
            <a:xfrm>
              <a:off x="4294" y="323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9487" name="Line 32"/>
            <p:cNvSpPr>
              <a:spLocks noChangeShapeType="1"/>
            </p:cNvSpPr>
            <p:nvPr/>
          </p:nvSpPr>
          <p:spPr bwMode="auto">
            <a:xfrm>
              <a:off x="4032" y="2736"/>
              <a:ext cx="384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614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Zig Splaying</a:t>
            </a: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5529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Finally, Remove 5</a:t>
            </a:r>
          </a:p>
          <a:p>
            <a:pPr eaLnBrk="1" hangingPunct="1"/>
            <a:endParaRPr lang="en-GB" altLang="en-US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10 is root, so we are finished</a:t>
            </a: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6188075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5724525" y="4005263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5301" name="Line 6"/>
          <p:cNvSpPr>
            <a:spLocks noChangeShapeType="1"/>
          </p:cNvSpPr>
          <p:nvPr/>
        </p:nvSpPr>
        <p:spPr bwMode="auto">
          <a:xfrm flipH="1">
            <a:off x="6111875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5302" name="Oval 7"/>
          <p:cNvSpPr>
            <a:spLocks noChangeArrowheads="1"/>
          </p:cNvSpPr>
          <p:nvPr/>
        </p:nvSpPr>
        <p:spPr bwMode="auto">
          <a:xfrm>
            <a:off x="6899275" y="1628775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10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5303" name="Line 8"/>
          <p:cNvSpPr>
            <a:spLocks noChangeShapeType="1"/>
          </p:cNvSpPr>
          <p:nvPr/>
        </p:nvSpPr>
        <p:spPr bwMode="auto">
          <a:xfrm flipH="1">
            <a:off x="6569075" y="2060575"/>
            <a:ext cx="401638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5304" name="Oval 9"/>
          <p:cNvSpPr>
            <a:spLocks noChangeArrowheads="1"/>
          </p:cNvSpPr>
          <p:nvPr/>
        </p:nvSpPr>
        <p:spPr bwMode="auto">
          <a:xfrm>
            <a:off x="6227763" y="3979863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3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>
            <a:off x="7259638" y="2060575"/>
            <a:ext cx="43180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5306" name="Rectangle 12"/>
          <p:cNvSpPr>
            <a:spLocks noChangeArrowheads="1"/>
          </p:cNvSpPr>
          <p:nvPr/>
        </p:nvSpPr>
        <p:spPr bwMode="auto">
          <a:xfrm>
            <a:off x="6651625" y="4652963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5307" name="Line 15"/>
          <p:cNvSpPr>
            <a:spLocks noChangeShapeType="1"/>
          </p:cNvSpPr>
          <p:nvPr/>
        </p:nvSpPr>
        <p:spPr bwMode="auto">
          <a:xfrm flipH="1">
            <a:off x="6156325" y="4365625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5308" name="Line 16"/>
          <p:cNvSpPr>
            <a:spLocks noChangeShapeType="1"/>
          </p:cNvSpPr>
          <p:nvPr/>
        </p:nvSpPr>
        <p:spPr bwMode="auto">
          <a:xfrm>
            <a:off x="6588125" y="4365625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5309" name="Oval 17"/>
          <p:cNvSpPr>
            <a:spLocks noChangeArrowheads="1"/>
          </p:cNvSpPr>
          <p:nvPr/>
        </p:nvSpPr>
        <p:spPr bwMode="auto">
          <a:xfrm>
            <a:off x="5867400" y="3284538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latin typeface="Tahoma" charset="0"/>
                <a:ea typeface="ＭＳ Ｐゴシック" charset="-128"/>
              </a:rPr>
              <a:t>2</a:t>
            </a:r>
            <a:endParaRPr lang="en-US" altLang="en-US" sz="1800" b="0">
              <a:latin typeface="Tahoma" charset="0"/>
              <a:ea typeface="ＭＳ Ｐゴシック" charset="-128"/>
            </a:endParaRPr>
          </a:p>
        </p:txBody>
      </p:sp>
      <p:sp>
        <p:nvSpPr>
          <p:cNvPr id="55310" name="Line 18"/>
          <p:cNvSpPr>
            <a:spLocks noChangeShapeType="1"/>
          </p:cNvSpPr>
          <p:nvPr/>
        </p:nvSpPr>
        <p:spPr bwMode="auto">
          <a:xfrm>
            <a:off x="6569075" y="29718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5311" name="Line 19"/>
          <p:cNvSpPr>
            <a:spLocks noChangeShapeType="1"/>
          </p:cNvSpPr>
          <p:nvPr/>
        </p:nvSpPr>
        <p:spPr bwMode="auto">
          <a:xfrm>
            <a:off x="6227763" y="3716338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5312" name="Rectangle 20"/>
          <p:cNvSpPr>
            <a:spLocks noChangeArrowheads="1"/>
          </p:cNvSpPr>
          <p:nvPr/>
        </p:nvSpPr>
        <p:spPr bwMode="auto">
          <a:xfrm>
            <a:off x="6084888" y="4645025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5313" name="Rectangle 22"/>
          <p:cNvSpPr>
            <a:spLocks noChangeArrowheads="1"/>
          </p:cNvSpPr>
          <p:nvPr/>
        </p:nvSpPr>
        <p:spPr bwMode="auto">
          <a:xfrm>
            <a:off x="6659563" y="3284538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5314" name="Line 27"/>
          <p:cNvSpPr>
            <a:spLocks noChangeShapeType="1"/>
          </p:cNvSpPr>
          <p:nvPr/>
        </p:nvSpPr>
        <p:spPr bwMode="auto">
          <a:xfrm flipH="1">
            <a:off x="5795963" y="3716338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5315" name="Rectangle 13"/>
          <p:cNvSpPr>
            <a:spLocks noChangeArrowheads="1"/>
          </p:cNvSpPr>
          <p:nvPr/>
        </p:nvSpPr>
        <p:spPr bwMode="auto">
          <a:xfrm>
            <a:off x="7659688" y="2636838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5316" name="Text Box 26"/>
          <p:cNvSpPr txBox="1">
            <a:spLocks noChangeArrowheads="1"/>
          </p:cNvSpPr>
          <p:nvPr/>
        </p:nvSpPr>
        <p:spPr bwMode="auto">
          <a:xfrm>
            <a:off x="6084888" y="22050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y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  <p:sp>
        <p:nvSpPr>
          <p:cNvPr id="55317" name="Text Box 26"/>
          <p:cNvSpPr txBox="1">
            <a:spLocks noChangeArrowheads="1"/>
          </p:cNvSpPr>
          <p:nvPr/>
        </p:nvSpPr>
        <p:spPr bwMode="auto">
          <a:xfrm>
            <a:off x="6948488" y="1268413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0">
                <a:latin typeface="Tahoma" charset="0"/>
                <a:ea typeface="ＭＳ Ｐゴシック" charset="-128"/>
              </a:rPr>
              <a:t>x</a:t>
            </a:r>
            <a:endParaRPr lang="en-US" altLang="en-US" sz="1600" b="0">
              <a:latin typeface="Tahoma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Splay Tree Performance Analysis</a:t>
            </a:r>
            <a:endParaRPr lang="en-US" altLang="en-US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Create a splay tree with the following values:</a:t>
            </a:r>
          </a:p>
          <a:p>
            <a:pPr lvl="1"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1, 2, 3, 4</a:t>
            </a:r>
          </a:p>
          <a:p>
            <a:pPr lvl="1"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What happens to the height of the splay tree?</a:t>
            </a:r>
          </a:p>
          <a:p>
            <a:pPr eaLnBrk="1" hangingPunct="1"/>
            <a:endParaRPr lang="en-GB" altLang="en-US" dirty="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 dirty="0">
                <a:latin typeface="Helvetica Neue" charset="0"/>
                <a:ea typeface="ＭＳ Ｐゴシック" charset="-128"/>
              </a:rPr>
              <a:t>What is the consequence of this for performance?</a:t>
            </a:r>
            <a:endParaRPr lang="en-US" altLang="en-US" dirty="0">
              <a:latin typeface="Helvetica Neue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Splay Tree Performance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Helvetica Neue" charset="0"/>
                <a:ea typeface="ＭＳ Ｐゴシック" charset="-128"/>
              </a:rPr>
              <a:t>Each splaying operation takes O(1) time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>
              <a:latin typeface="Helvetica Neue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Helvetica Neue" charset="0"/>
                <a:ea typeface="ＭＳ Ｐゴシック" charset="-128"/>
              </a:rPr>
              <a:t>For a node of depth </a:t>
            </a:r>
            <a:r>
              <a:rPr lang="en-GB" altLang="en-US" sz="2400" i="1" dirty="0">
                <a:latin typeface="Helvetica Neue" charset="0"/>
                <a:ea typeface="ＭＳ Ｐゴシック" charset="-128"/>
              </a:rPr>
              <a:t>d</a:t>
            </a:r>
            <a:r>
              <a:rPr lang="en-GB" altLang="en-US" sz="2400" dirty="0">
                <a:latin typeface="Helvetica Neue" charset="0"/>
                <a:ea typeface="ＭＳ Ｐゴシック" charset="-128"/>
              </a:rPr>
              <a:t>, splaying consists of </a:t>
            </a:r>
            <a:r>
              <a:rPr lang="en-GB" altLang="en-US" sz="2400" dirty="0">
                <a:latin typeface="Helvetica Neue" charset="0"/>
                <a:ea typeface="ＭＳ Ｐゴシック" charset="-128"/>
                <a:sym typeface="Symbol" charset="2"/>
              </a:rPr>
              <a:t></a:t>
            </a:r>
            <a:r>
              <a:rPr lang="en-GB" altLang="en-US" sz="2400" i="1" dirty="0">
                <a:latin typeface="Helvetica Neue" charset="0"/>
                <a:ea typeface="ＭＳ Ｐゴシック" charset="-128"/>
              </a:rPr>
              <a:t>d</a:t>
            </a:r>
            <a:r>
              <a:rPr lang="en-GB" altLang="en-US" sz="2400" dirty="0">
                <a:latin typeface="Helvetica Neue" charset="0"/>
                <a:ea typeface="ＭＳ Ｐゴシック" charset="-128"/>
              </a:rPr>
              <a:t>/2</a:t>
            </a:r>
            <a:r>
              <a:rPr lang="en-GB" altLang="en-US" sz="2400" dirty="0">
                <a:latin typeface="Helvetica Neue" charset="0"/>
                <a:ea typeface="ＭＳ Ｐゴシック" charset="-128"/>
                <a:sym typeface="Symbol" charset="2"/>
              </a:rPr>
              <a:t></a:t>
            </a:r>
            <a:r>
              <a:rPr lang="en-GB" altLang="en-US" sz="2400" dirty="0">
                <a:latin typeface="Helvetica Neue" charset="0"/>
                <a:ea typeface="ＭＳ Ｐゴシック" charset="-128"/>
              </a:rPr>
              <a:t> zig-zig or zig-zag operations plus one additional operation if </a:t>
            </a:r>
            <a:r>
              <a:rPr lang="en-GB" altLang="en-US" sz="2400" i="1" dirty="0">
                <a:latin typeface="Helvetica Neue" charset="0"/>
                <a:ea typeface="ＭＳ Ｐゴシック" charset="-128"/>
              </a:rPr>
              <a:t>d</a:t>
            </a:r>
            <a:r>
              <a:rPr lang="en-GB" altLang="en-US" sz="2400" dirty="0">
                <a:latin typeface="Helvetica Neue" charset="0"/>
                <a:ea typeface="ＭＳ Ｐゴシック" charset="-128"/>
              </a:rPr>
              <a:t> is odd.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>
                <a:latin typeface="Helvetica Neue" charset="0"/>
                <a:ea typeface="ＭＳ Ｐゴシック" charset="-128"/>
              </a:rPr>
              <a:t>A zig-zig or a zig-zag moves you two nodes closer to the root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>
                <a:latin typeface="Helvetica Neue" charset="0"/>
                <a:ea typeface="ＭＳ Ｐゴシック" charset="-128"/>
              </a:rPr>
              <a:t>A zig moves you one node closer to the root.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>
              <a:latin typeface="Helvetica Neue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Helvetica Neue" charset="0"/>
                <a:ea typeface="ＭＳ Ｐゴシック" charset="-128"/>
              </a:rPr>
              <a:t>This means that the performance of this operation is O(d)…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>
              <a:latin typeface="Helvetica Neue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Helvetica Neue" charset="0"/>
                <a:ea typeface="ＭＳ Ｐゴシック" charset="-128"/>
              </a:rPr>
              <a:t>In the worst case, the deepest internal node is splayed</a:t>
            </a:r>
            <a:endParaRPr lang="en-US" altLang="en-US" sz="2400" dirty="0">
              <a:latin typeface="Helvetica Neue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Helvetica Neue" charset="0"/>
                <a:ea typeface="ＭＳ Ｐゴシック" charset="-128"/>
              </a:rPr>
              <a:t>splaying costs O(h), where h is height of the tree – which is still O(n) in the worst-case!!!!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4668-3644-8245-88EA-FE2B738C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C288-4D50-084C-BDE8-F5665AC1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 “worst case” performance only, it seems like a Splay Tree is much worse than an AVL Tree.</a:t>
            </a:r>
          </a:p>
          <a:p>
            <a:r>
              <a:rPr lang="en-US" dirty="0"/>
              <a:t>This leads to </a:t>
            </a:r>
            <a:r>
              <a:rPr lang="en-US" b="1" dirty="0" err="1"/>
              <a:t>amortised</a:t>
            </a:r>
            <a:r>
              <a:rPr lang="en-US" b="1" dirty="0"/>
              <a:t> performance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, which does not look at individual operations, but instead examines the </a:t>
            </a:r>
            <a:r>
              <a:rPr lang="en-US" b="1" dirty="0"/>
              <a:t>overall </a:t>
            </a:r>
            <a:r>
              <a:rPr lang="en-US" dirty="0"/>
              <a:t>performance of the data structure, with a mixture of insert, remove and search operations.</a:t>
            </a:r>
          </a:p>
        </p:txBody>
      </p:sp>
    </p:spTree>
    <p:extLst>
      <p:ext uri="{BB962C8B-B14F-4D97-AF65-F5344CB8AC3E}">
        <p14:creationId xmlns:p14="http://schemas.microsoft.com/office/powerpoint/2010/main" val="1822957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Note on Amortised Analysis</a:t>
            </a:r>
            <a:endParaRPr lang="en-US" altLang="en-US" dirty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800" dirty="0">
                <a:latin typeface="Helvetica Neue" charset="0"/>
                <a:ea typeface="ＭＳ Ｐゴシック" charset="-128"/>
              </a:rPr>
              <a:t>We analyse a given algorithm by </a:t>
            </a:r>
            <a:r>
              <a:rPr lang="en-IE" altLang="en-US" sz="2800" dirty="0">
                <a:latin typeface="Helvetica Neue" charset="0"/>
                <a:ea typeface="ＭＳ Ｐゴシック" charset="-128"/>
              </a:rPr>
              <a:t>adopting a view of the computer as a coin-operated appliance that uses a currency called “cyber-dollars”.</a:t>
            </a:r>
          </a:p>
          <a:p>
            <a:pPr lvl="1" eaLnBrk="1" hangingPunct="1">
              <a:lnSpc>
                <a:spcPct val="80000"/>
              </a:lnSpc>
            </a:pPr>
            <a:r>
              <a:rPr lang="en-IE" altLang="en-US" sz="2400" dirty="0">
                <a:latin typeface="Helvetica Neue" charset="0"/>
                <a:ea typeface="ＭＳ Ｐゴシック" charset="-128"/>
              </a:rPr>
              <a:t>It takes one cyber-dollar as payment for a fixed amount of computing time.</a:t>
            </a:r>
          </a:p>
          <a:p>
            <a:pPr lvl="1" eaLnBrk="1" hangingPunct="1">
              <a:lnSpc>
                <a:spcPct val="80000"/>
              </a:lnSpc>
            </a:pPr>
            <a:r>
              <a:rPr lang="en-IE" altLang="en-US" sz="2400" dirty="0">
                <a:latin typeface="Helvetica Neue" charset="0"/>
                <a:ea typeface="ＭＳ Ｐゴシック" charset="-128"/>
              </a:rPr>
              <a:t>When an operation is executed, we should have enough cyber-dollars in the </a:t>
            </a:r>
            <a:r>
              <a:rPr lang="ja-JP" altLang="en-IE" sz="2400" dirty="0">
                <a:latin typeface="Helvetica Neue" charset="0"/>
                <a:ea typeface="ＭＳ Ｐゴシック" charset="-128"/>
              </a:rPr>
              <a:t>“</a:t>
            </a:r>
            <a:r>
              <a:rPr lang="en-IE" altLang="ja-JP" sz="2400" dirty="0">
                <a:latin typeface="Helvetica Neue" charset="0"/>
                <a:ea typeface="ＭＳ Ｐゴシック" charset="-128"/>
              </a:rPr>
              <a:t>account</a:t>
            </a:r>
            <a:r>
              <a:rPr lang="ja-JP" altLang="en-IE" sz="2400" dirty="0">
                <a:latin typeface="Helvetica Neue" charset="0"/>
                <a:ea typeface="ＭＳ Ｐゴシック" charset="-128"/>
              </a:rPr>
              <a:t>”</a:t>
            </a:r>
            <a:r>
              <a:rPr lang="en-IE" altLang="ja-JP" sz="2400" dirty="0">
                <a:latin typeface="Helvetica Neue" charset="0"/>
                <a:ea typeface="ＭＳ Ｐゴシック" charset="-128"/>
              </a:rPr>
              <a:t> to pay for that operations running-time.</a:t>
            </a:r>
          </a:p>
          <a:p>
            <a:pPr lvl="1" eaLnBrk="1" hangingPunct="1">
              <a:lnSpc>
                <a:spcPct val="80000"/>
              </a:lnSpc>
            </a:pPr>
            <a:endParaRPr lang="en-IE" altLang="en-US" sz="2400" dirty="0">
              <a:latin typeface="Helvetica Neue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IE" altLang="en-US" sz="2800" b="1" dirty="0">
                <a:latin typeface="Helvetica Neue" charset="0"/>
                <a:ea typeface="ＭＳ Ｐゴシック" charset="-128"/>
              </a:rPr>
              <a:t>NOTE:</a:t>
            </a:r>
          </a:p>
          <a:p>
            <a:pPr lvl="1" eaLnBrk="1" hangingPunct="1">
              <a:lnSpc>
                <a:spcPct val="80000"/>
              </a:lnSpc>
            </a:pPr>
            <a:r>
              <a:rPr lang="en-IE" altLang="en-US" sz="2400" dirty="0">
                <a:latin typeface="Helvetica Neue" charset="0"/>
                <a:ea typeface="ＭＳ Ｐゴシック" charset="-128"/>
              </a:rPr>
              <a:t>The idea behind this approach is to spread out the payments so that we get an idea for the overall performance of the algorithm.</a:t>
            </a:r>
          </a:p>
          <a:p>
            <a:pPr lvl="1" eaLnBrk="1" hangingPunct="1">
              <a:lnSpc>
                <a:spcPct val="80000"/>
              </a:lnSpc>
            </a:pPr>
            <a:endParaRPr lang="en-IE" altLang="en-US" sz="2400" dirty="0">
              <a:latin typeface="Helvetica Neue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en-IE" dirty="0"/>
              <a:t>Amortised Analysis of Splay Trees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400" dirty="0">
                <a:latin typeface="Helvetica Neue" charset="0"/>
                <a:ea typeface="ＭＳ Ｐゴシック" charset="-128"/>
              </a:rPr>
              <a:t>We assume that one cyber-dollars pays for a zig operation, and two cyber-dollars pay for a zig-zig or zig-zag operation.</a:t>
            </a:r>
          </a:p>
          <a:p>
            <a:pPr lvl="1"/>
            <a:r>
              <a:rPr lang="en-IE" altLang="en-US" sz="2000" dirty="0">
                <a:latin typeface="Helvetica Neue" charset="0"/>
                <a:ea typeface="ＭＳ Ｐゴシック" charset="-128"/>
              </a:rPr>
              <a:t>The cost of splaying a node at depth </a:t>
            </a:r>
            <a:r>
              <a:rPr lang="en-IE" altLang="en-US" sz="2000" i="1" dirty="0">
                <a:latin typeface="Helvetica Neue" charset="0"/>
                <a:ea typeface="ＭＳ Ｐゴシック" charset="-128"/>
              </a:rPr>
              <a:t>d </a:t>
            </a:r>
            <a:r>
              <a:rPr lang="en-IE" altLang="en-US" sz="2000" dirty="0">
                <a:latin typeface="Helvetica Neue" charset="0"/>
                <a:ea typeface="ＭＳ Ｐゴシック" charset="-128"/>
              </a:rPr>
              <a:t>is </a:t>
            </a:r>
            <a:r>
              <a:rPr lang="en-IE" altLang="en-US" sz="2000" i="1" dirty="0">
                <a:latin typeface="Helvetica Neue" charset="0"/>
                <a:ea typeface="ＭＳ Ｐゴシック" charset="-128"/>
              </a:rPr>
              <a:t>d </a:t>
            </a:r>
            <a:r>
              <a:rPr lang="en-IE" altLang="en-US" sz="2000" dirty="0">
                <a:latin typeface="Helvetica Neue" charset="0"/>
                <a:ea typeface="ＭＳ Ｐゴシック" charset="-128"/>
              </a:rPr>
              <a:t>cyber-dollars.</a:t>
            </a:r>
          </a:p>
          <a:p>
            <a:r>
              <a:rPr lang="en-IE" altLang="en-US" sz="2400" dirty="0">
                <a:latin typeface="Helvetica Neue" charset="0"/>
                <a:ea typeface="ＭＳ Ｐゴシック" charset="-128"/>
              </a:rPr>
              <a:t>Each internal node is assumed to have its own account that contains its money.</a:t>
            </a:r>
          </a:p>
          <a:p>
            <a:r>
              <a:rPr lang="en-IE" altLang="en-US" sz="2400" dirty="0">
                <a:latin typeface="Helvetica Neue" charset="0"/>
                <a:ea typeface="ＭＳ Ｐゴシック" charset="-128"/>
              </a:rPr>
              <a:t>This virtual account is only for analysis purposes; it is not included in the actual implementation of the data structure.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Amortised</a:t>
            </a:r>
            <a:r>
              <a:rPr lang="en-US" dirty="0"/>
              <a:t> Analysis of Splay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400" dirty="0">
                <a:latin typeface="Helvetica Neue" charset="0"/>
                <a:ea typeface="ＭＳ Ｐゴシック" charset="-128"/>
              </a:rPr>
              <a:t>Every time we perform splaying, we pay a certain number of cyber-dollars.</a:t>
            </a:r>
          </a:p>
          <a:p>
            <a:r>
              <a:rPr lang="en-IE" altLang="en-US" sz="2400" dirty="0">
                <a:latin typeface="Helvetica Neue" charset="0"/>
                <a:ea typeface="ＭＳ Ｐゴシック" charset="-128"/>
              </a:rPr>
              <a:t>The problem is to calculate how many cyber-dollars we would need to pay each time so that it covers the cost of all splaying operations during the lifetime of the tree.</a:t>
            </a:r>
          </a:p>
          <a:p>
            <a:pPr lvl="1"/>
            <a:r>
              <a:rPr lang="en-IE" altLang="en-US" sz="2000" dirty="0">
                <a:latin typeface="Helvetica Neue" charset="0"/>
                <a:ea typeface="ＭＳ Ｐゴシック" charset="-128"/>
              </a:rPr>
              <a:t>If the payment equals the splaying work, it pays for the splaying.</a:t>
            </a:r>
          </a:p>
          <a:p>
            <a:pPr lvl="1"/>
            <a:r>
              <a:rPr lang="en-IE" altLang="en-US" sz="2000" dirty="0">
                <a:latin typeface="Helvetica Neue" charset="0"/>
                <a:ea typeface="ＭＳ Ｐゴシック" charset="-128"/>
              </a:rPr>
              <a:t>If the payment is more than the splaying work, we put the remainder in the accounts of several nodes.</a:t>
            </a:r>
          </a:p>
          <a:p>
            <a:pPr lvl="1"/>
            <a:r>
              <a:rPr lang="en-IE" altLang="en-US" sz="2000" dirty="0">
                <a:latin typeface="Helvetica Neue" charset="0"/>
                <a:ea typeface="ＭＳ Ｐゴシック" charset="-128"/>
              </a:rPr>
              <a:t>If the payment is less than the splaying work, we take what is needed from the accounts of several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8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defRPr/>
            </a:pPr>
            <a:r>
              <a:rPr lang="en-IE" dirty="0"/>
              <a:t>Amortised Analysis of Splay Trees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By adopting this approach, we can show that the cost of splaying is O(log n) cyber-dollars.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Based on this, it can be shown that the cost of insertion and deletion is O(log n).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BUT this is hard to prove (see pp. 495-499 in Goodrich &amp; </a:t>
            </a:r>
            <a:r>
              <a:rPr lang="en-US" altLang="en-US" dirty="0" err="1"/>
              <a:t>Tamassia</a:t>
            </a:r>
            <a:r>
              <a:rPr lang="en-US" altLang="en-US" dirty="0"/>
              <a:t>: 6</a:t>
            </a:r>
            <a:r>
              <a:rPr lang="en-US" altLang="en-US" baseline="30000" dirty="0"/>
              <a:t>th</a:t>
            </a:r>
            <a:r>
              <a:rPr lang="en-US" altLang="en-US" dirty="0"/>
              <a:t> Edition)</a:t>
            </a:r>
          </a:p>
          <a:p>
            <a:endParaRPr lang="en-IE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502A-CB04-114B-967B-85C37C04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Splay Tree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CEB4-A430-3540-806E-A7A03169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A type of binary search tree that is balanced in the amortised sense.</a:t>
            </a:r>
          </a:p>
          <a:p>
            <a:pPr lvl="1"/>
            <a:r>
              <a:rPr lang="en-IE" sz="2000" dirty="0"/>
              <a:t>A node is splayed to root for a find, insert or remove operation.</a:t>
            </a:r>
          </a:p>
          <a:p>
            <a:pPr lvl="1"/>
            <a:r>
              <a:rPr lang="en-IE" sz="2000" dirty="0"/>
              <a:t>zig, zig-zig or zig-zag operations.</a:t>
            </a:r>
          </a:p>
          <a:p>
            <a:r>
              <a:rPr lang="en-IE" sz="2400" dirty="0"/>
              <a:t>Advantages</a:t>
            </a:r>
          </a:p>
          <a:p>
            <a:pPr lvl="1"/>
            <a:r>
              <a:rPr lang="en-IE" sz="2000" dirty="0"/>
              <a:t>Balanced (in the amortised sense)</a:t>
            </a:r>
          </a:p>
          <a:p>
            <a:pPr lvl="1"/>
            <a:r>
              <a:rPr lang="en-IE" sz="2000" dirty="0"/>
              <a:t>Efficient (expected performance of insert/remove/find is O(log N)</a:t>
            </a:r>
          </a:p>
          <a:p>
            <a:pPr lvl="1"/>
            <a:r>
              <a:rPr lang="en-IE" sz="2000" dirty="0"/>
              <a:t>Recently accessed items are quick to access again.</a:t>
            </a:r>
          </a:p>
          <a:p>
            <a:r>
              <a:rPr lang="en-IE" sz="2400" dirty="0"/>
              <a:t>Disadvantages</a:t>
            </a:r>
          </a:p>
          <a:p>
            <a:pPr lvl="1"/>
            <a:r>
              <a:rPr lang="en-IE" sz="2000" dirty="0"/>
              <a:t>Worst-case scenario: height can be = N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80688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Zig-Zig Splaying</a:t>
            </a:r>
            <a:endParaRPr lang="en-US" altLang="en-US"/>
          </a:p>
        </p:txBody>
      </p:sp>
      <p:sp>
        <p:nvSpPr>
          <p:cNvPr id="20482" name="Rectangle 3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GB" altLang="en-US" sz="2500" dirty="0"/>
          </a:p>
          <a:p>
            <a:pPr eaLnBrk="1" hangingPunct="1">
              <a:lnSpc>
                <a:spcPct val="80000"/>
              </a:lnSpc>
            </a:pPr>
            <a:endParaRPr lang="en-GB" altLang="en-US" sz="2500" dirty="0"/>
          </a:p>
          <a:p>
            <a:pPr eaLnBrk="1" hangingPunct="1">
              <a:lnSpc>
                <a:spcPct val="80000"/>
              </a:lnSpc>
            </a:pPr>
            <a:endParaRPr lang="en-GB" altLang="en-US" sz="2500" dirty="0"/>
          </a:p>
          <a:p>
            <a:pPr eaLnBrk="1" hangingPunct="1">
              <a:lnSpc>
                <a:spcPct val="80000"/>
              </a:lnSpc>
            </a:pPr>
            <a:endParaRPr lang="en-GB" altLang="en-US" sz="2500" dirty="0"/>
          </a:p>
          <a:p>
            <a:pPr eaLnBrk="1" hangingPunct="1">
              <a:lnSpc>
                <a:spcPct val="80000"/>
              </a:lnSpc>
            </a:pPr>
            <a:endParaRPr lang="en-GB" altLang="en-US" sz="2500" dirty="0"/>
          </a:p>
          <a:p>
            <a:pPr eaLnBrk="1" hangingPunct="1">
              <a:lnSpc>
                <a:spcPct val="80000"/>
              </a:lnSpc>
            </a:pPr>
            <a:endParaRPr lang="en-GB" altLang="en-US" sz="25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500" dirty="0"/>
              <a:t>x and y are both left children or both right children.</a:t>
            </a:r>
          </a:p>
          <a:p>
            <a:pPr eaLnBrk="1" hangingPunct="1">
              <a:lnSpc>
                <a:spcPct val="80000"/>
              </a:lnSpc>
            </a:pPr>
            <a:endParaRPr lang="en-GB" altLang="en-US" sz="25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500" dirty="0"/>
              <a:t>We replace z by x, making y a child of x and z a child of y.</a:t>
            </a:r>
          </a:p>
          <a:p>
            <a:pPr eaLnBrk="1" hangingPunct="1">
              <a:lnSpc>
                <a:spcPct val="80000"/>
              </a:lnSpc>
            </a:pPr>
            <a:endParaRPr lang="en-GB" altLang="en-US" sz="25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500" dirty="0"/>
              <a:t>This is done in a way that maintains the in-order relationships of the nodes of T</a:t>
            </a:r>
            <a:endParaRPr lang="en-US" altLang="en-US" sz="2500" dirty="0"/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841376" y="1719263"/>
            <a:ext cx="7197727" cy="1864766"/>
            <a:chOff x="1154" y="802"/>
            <a:chExt cx="4534" cy="1443"/>
          </a:xfrm>
        </p:grpSpPr>
        <p:grpSp>
          <p:nvGrpSpPr>
            <p:cNvPr id="20484" name="Group 5"/>
            <p:cNvGrpSpPr>
              <a:grpSpLocks/>
            </p:cNvGrpSpPr>
            <p:nvPr/>
          </p:nvGrpSpPr>
          <p:grpSpPr bwMode="auto">
            <a:xfrm>
              <a:off x="1154" y="802"/>
              <a:ext cx="1909" cy="1383"/>
              <a:chOff x="44" y="901"/>
              <a:chExt cx="1909" cy="1799"/>
            </a:xfrm>
          </p:grpSpPr>
          <p:cxnSp>
            <p:nvCxnSpPr>
              <p:cNvPr id="20501" name="AutoShape 6"/>
              <p:cNvCxnSpPr>
                <a:cxnSpLocks noChangeShapeType="1"/>
                <a:stCxn id="20502" idx="3"/>
                <a:endCxn id="20503" idx="0"/>
              </p:cNvCxnSpPr>
              <p:nvPr/>
            </p:nvCxnSpPr>
            <p:spPr bwMode="auto">
              <a:xfrm flipH="1">
                <a:off x="525" y="1570"/>
                <a:ext cx="212" cy="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2" name="Oval 7"/>
              <p:cNvSpPr>
                <a:spLocks noChangeArrowheads="1"/>
              </p:cNvSpPr>
              <p:nvPr/>
            </p:nvSpPr>
            <p:spPr bwMode="auto">
              <a:xfrm>
                <a:off x="706" y="1256"/>
                <a:ext cx="214" cy="424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>
                    <a:latin typeface="Times New Roman" charset="0"/>
                    <a:ea typeface="ＭＳ Ｐゴシック" charset="-128"/>
                  </a:rPr>
                  <a:t>y</a:t>
                </a:r>
              </a:p>
            </p:txBody>
          </p:sp>
          <p:sp>
            <p:nvSpPr>
              <p:cNvPr id="20503" name="Oval 8"/>
              <p:cNvSpPr>
                <a:spLocks noChangeArrowheads="1"/>
              </p:cNvSpPr>
              <p:nvPr/>
            </p:nvSpPr>
            <p:spPr bwMode="auto">
              <a:xfrm>
                <a:off x="418" y="1579"/>
                <a:ext cx="214" cy="425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charset="0"/>
                    <a:ea typeface="ＭＳ Ｐゴシック" charset="-128"/>
                  </a:rPr>
                  <a:t>x</a:t>
                </a:r>
              </a:p>
            </p:txBody>
          </p:sp>
          <p:sp>
            <p:nvSpPr>
              <p:cNvPr id="20504" name="AutoShape 9"/>
              <p:cNvSpPr>
                <a:spLocks noChangeArrowheads="1"/>
              </p:cNvSpPr>
              <p:nvPr/>
            </p:nvSpPr>
            <p:spPr bwMode="auto">
              <a:xfrm>
                <a:off x="44" y="2077"/>
                <a:ext cx="442" cy="61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0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20505" name="AutoShape 10"/>
              <p:cNvSpPr>
                <a:spLocks noChangeArrowheads="1"/>
              </p:cNvSpPr>
              <p:nvPr/>
            </p:nvSpPr>
            <p:spPr bwMode="auto">
              <a:xfrm>
                <a:off x="578" y="2084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1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20506" name="AutoShape 11"/>
              <p:cNvSpPr>
                <a:spLocks noChangeArrowheads="1"/>
              </p:cNvSpPr>
              <p:nvPr/>
            </p:nvSpPr>
            <p:spPr bwMode="auto">
              <a:xfrm>
                <a:off x="965" y="1737"/>
                <a:ext cx="442" cy="61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2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20507" name="AutoShape 12"/>
              <p:cNvCxnSpPr>
                <a:cxnSpLocks noChangeShapeType="1"/>
                <a:stCxn id="20503" idx="3"/>
                <a:endCxn id="20504" idx="0"/>
              </p:cNvCxnSpPr>
              <p:nvPr/>
            </p:nvCxnSpPr>
            <p:spPr bwMode="auto">
              <a:xfrm flipH="1">
                <a:off x="265" y="1942"/>
                <a:ext cx="184" cy="13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8" name="AutoShape 13"/>
              <p:cNvCxnSpPr>
                <a:cxnSpLocks noChangeShapeType="1"/>
                <a:stCxn id="20503" idx="5"/>
                <a:endCxn id="20505" idx="0"/>
              </p:cNvCxnSpPr>
              <p:nvPr/>
            </p:nvCxnSpPr>
            <p:spPr bwMode="auto">
              <a:xfrm>
                <a:off x="601" y="1942"/>
                <a:ext cx="198" cy="14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9" name="AutoShape 14"/>
              <p:cNvCxnSpPr>
                <a:cxnSpLocks noChangeShapeType="1"/>
                <a:stCxn id="20502" idx="5"/>
                <a:endCxn id="20506" idx="0"/>
              </p:cNvCxnSpPr>
              <p:nvPr/>
            </p:nvCxnSpPr>
            <p:spPr bwMode="auto">
              <a:xfrm>
                <a:off x="889" y="1618"/>
                <a:ext cx="297" cy="11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0" name="Oval 15"/>
              <p:cNvSpPr>
                <a:spLocks noChangeArrowheads="1"/>
              </p:cNvSpPr>
              <p:nvPr/>
            </p:nvSpPr>
            <p:spPr bwMode="auto">
              <a:xfrm>
                <a:off x="1098" y="901"/>
                <a:ext cx="206" cy="425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>
                    <a:latin typeface="Times New Roman" charset="0"/>
                    <a:ea typeface="ＭＳ Ｐゴシック" charset="-128"/>
                  </a:rPr>
                  <a:t>z</a:t>
                </a:r>
              </a:p>
            </p:txBody>
          </p:sp>
          <p:cxnSp>
            <p:nvCxnSpPr>
              <p:cNvPr id="20511" name="AutoShape 16"/>
              <p:cNvCxnSpPr>
                <a:cxnSpLocks noChangeShapeType="1"/>
                <a:stCxn id="20510" idx="3"/>
                <a:endCxn id="20502" idx="7"/>
              </p:cNvCxnSpPr>
              <p:nvPr/>
            </p:nvCxnSpPr>
            <p:spPr bwMode="auto">
              <a:xfrm flipH="1">
                <a:off x="889" y="1217"/>
                <a:ext cx="239" cy="1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2" name="AutoShape 17"/>
              <p:cNvSpPr>
                <a:spLocks noChangeArrowheads="1"/>
              </p:cNvSpPr>
              <p:nvPr/>
            </p:nvSpPr>
            <p:spPr bwMode="auto">
              <a:xfrm>
                <a:off x="1511" y="1505"/>
                <a:ext cx="442" cy="61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3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20513" name="AutoShape 18"/>
              <p:cNvCxnSpPr>
                <a:cxnSpLocks noChangeShapeType="1"/>
                <a:stCxn id="20510" idx="5"/>
                <a:endCxn id="20512" idx="0"/>
              </p:cNvCxnSpPr>
              <p:nvPr/>
            </p:nvCxnSpPr>
            <p:spPr bwMode="auto">
              <a:xfrm>
                <a:off x="1274" y="1264"/>
                <a:ext cx="458" cy="24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072" y="1024"/>
              <a:ext cx="65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>
                  <a:latin typeface="Tahoma" charset="0"/>
                  <a:ea typeface="ＭＳ Ｐゴシック" charset="-128"/>
                </a:rPr>
                <a:t>zig-zig</a:t>
              </a:r>
            </a:p>
          </p:txBody>
        </p:sp>
        <p:grpSp>
          <p:nvGrpSpPr>
            <p:cNvPr id="20486" name="Group 20"/>
            <p:cNvGrpSpPr>
              <a:grpSpLocks/>
            </p:cNvGrpSpPr>
            <p:nvPr/>
          </p:nvGrpSpPr>
          <p:grpSpPr bwMode="auto">
            <a:xfrm>
              <a:off x="3874" y="808"/>
              <a:ext cx="1814" cy="1437"/>
              <a:chOff x="658" y="2404"/>
              <a:chExt cx="1814" cy="1768"/>
            </a:xfrm>
          </p:grpSpPr>
          <p:sp>
            <p:nvSpPr>
              <p:cNvPr id="20488" name="Oval 21"/>
              <p:cNvSpPr>
                <a:spLocks noChangeArrowheads="1"/>
              </p:cNvSpPr>
              <p:nvPr/>
            </p:nvSpPr>
            <p:spPr bwMode="auto">
              <a:xfrm flipH="1">
                <a:off x="1570" y="2770"/>
                <a:ext cx="214" cy="40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>
                    <a:latin typeface="Times New Roman" charset="0"/>
                    <a:ea typeface="ＭＳ Ｐゴシック" charset="-128"/>
                  </a:rPr>
                  <a:t>y</a:t>
                </a:r>
              </a:p>
            </p:txBody>
          </p:sp>
          <p:sp>
            <p:nvSpPr>
              <p:cNvPr id="20489" name="Oval 22"/>
              <p:cNvSpPr>
                <a:spLocks noChangeArrowheads="1"/>
              </p:cNvSpPr>
              <p:nvPr/>
            </p:nvSpPr>
            <p:spPr bwMode="auto">
              <a:xfrm flipH="1">
                <a:off x="1862" y="3107"/>
                <a:ext cx="206" cy="40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>
                    <a:latin typeface="Times New Roman" charset="0"/>
                    <a:ea typeface="ＭＳ Ｐゴシック" charset="-128"/>
                  </a:rPr>
                  <a:t>z</a:t>
                </a:r>
              </a:p>
            </p:txBody>
          </p:sp>
          <p:sp>
            <p:nvSpPr>
              <p:cNvPr id="20490" name="AutoShape 23"/>
              <p:cNvSpPr>
                <a:spLocks noChangeArrowheads="1"/>
              </p:cNvSpPr>
              <p:nvPr/>
            </p:nvSpPr>
            <p:spPr bwMode="auto">
              <a:xfrm flipH="1">
                <a:off x="2030" y="3590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3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20491" name="AutoShape 24"/>
              <p:cNvSpPr>
                <a:spLocks noChangeArrowheads="1"/>
              </p:cNvSpPr>
              <p:nvPr/>
            </p:nvSpPr>
            <p:spPr bwMode="auto">
              <a:xfrm flipH="1">
                <a:off x="1523" y="3584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2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20492" name="AutoShape 25"/>
              <p:cNvSpPr>
                <a:spLocks noChangeArrowheads="1"/>
              </p:cNvSpPr>
              <p:nvPr/>
            </p:nvSpPr>
            <p:spPr bwMode="auto">
              <a:xfrm flipH="1">
                <a:off x="1097" y="3213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1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20493" name="AutoShape 26"/>
              <p:cNvCxnSpPr>
                <a:cxnSpLocks noChangeShapeType="1"/>
                <a:stCxn id="20488" idx="3"/>
                <a:endCxn id="20489" idx="0"/>
              </p:cNvCxnSpPr>
              <p:nvPr/>
            </p:nvCxnSpPr>
            <p:spPr bwMode="auto">
              <a:xfrm>
                <a:off x="1748" y="3047"/>
                <a:ext cx="217" cy="1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94" name="AutoShape 27"/>
              <p:cNvCxnSpPr>
                <a:cxnSpLocks noChangeShapeType="1"/>
                <a:stCxn id="20489" idx="3"/>
                <a:endCxn id="20490" idx="0"/>
              </p:cNvCxnSpPr>
              <p:nvPr/>
            </p:nvCxnSpPr>
            <p:spPr bwMode="auto">
              <a:xfrm>
                <a:off x="2038" y="3450"/>
                <a:ext cx="213" cy="1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95" name="AutoShape 28"/>
              <p:cNvCxnSpPr>
                <a:cxnSpLocks noChangeShapeType="1"/>
                <a:stCxn id="20489" idx="5"/>
                <a:endCxn id="20491" idx="0"/>
              </p:cNvCxnSpPr>
              <p:nvPr/>
            </p:nvCxnSpPr>
            <p:spPr bwMode="auto">
              <a:xfrm flipH="1">
                <a:off x="1744" y="3450"/>
                <a:ext cx="148" cy="13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96" name="AutoShape 29"/>
              <p:cNvCxnSpPr>
                <a:cxnSpLocks noChangeShapeType="1"/>
                <a:stCxn id="20488" idx="5"/>
                <a:endCxn id="20492" idx="0"/>
              </p:cNvCxnSpPr>
              <p:nvPr/>
            </p:nvCxnSpPr>
            <p:spPr bwMode="auto">
              <a:xfrm flipH="1">
                <a:off x="1318" y="3113"/>
                <a:ext cx="283" cy="1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97" name="Oval 30"/>
              <p:cNvSpPr>
                <a:spLocks noChangeArrowheads="1"/>
              </p:cNvSpPr>
              <p:nvPr/>
            </p:nvSpPr>
            <p:spPr bwMode="auto">
              <a:xfrm flipH="1">
                <a:off x="1182" y="2404"/>
                <a:ext cx="214" cy="402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charset="0"/>
                    <a:ea typeface="ＭＳ Ｐゴシック" charset="-128"/>
                  </a:rPr>
                  <a:t>x</a:t>
                </a:r>
              </a:p>
            </p:txBody>
          </p:sp>
          <p:cxnSp>
            <p:nvCxnSpPr>
              <p:cNvPr id="20498" name="AutoShape 31"/>
              <p:cNvCxnSpPr>
                <a:cxnSpLocks noChangeShapeType="1"/>
                <a:stCxn id="20497" idx="3"/>
                <a:endCxn id="20488" idx="7"/>
              </p:cNvCxnSpPr>
              <p:nvPr/>
            </p:nvCxnSpPr>
            <p:spPr bwMode="auto">
              <a:xfrm>
                <a:off x="1360" y="2682"/>
                <a:ext cx="245" cy="21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99" name="AutoShape 32"/>
              <p:cNvSpPr>
                <a:spLocks noChangeArrowheads="1"/>
              </p:cNvSpPr>
              <p:nvPr/>
            </p:nvSpPr>
            <p:spPr bwMode="auto">
              <a:xfrm flipH="1">
                <a:off x="658" y="2928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0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20500" name="AutoShape 33"/>
              <p:cNvCxnSpPr>
                <a:cxnSpLocks noChangeShapeType="1"/>
                <a:stCxn id="20497" idx="5"/>
                <a:endCxn id="20499" idx="0"/>
              </p:cNvCxnSpPr>
              <p:nvPr/>
            </p:nvCxnSpPr>
            <p:spPr bwMode="auto">
              <a:xfrm flipH="1">
                <a:off x="879" y="2747"/>
                <a:ext cx="334" cy="18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487" name="Line 34"/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Zig-Zag Splaying</a:t>
            </a:r>
            <a:endParaRPr lang="en-US" altLang="en-US" dirty="0"/>
          </a:p>
        </p:txBody>
      </p:sp>
      <p:sp>
        <p:nvSpPr>
          <p:cNvPr id="2150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endParaRPr lang="en-GB" altLang="en-US" sz="2500" dirty="0"/>
          </a:p>
          <a:p>
            <a:pPr eaLnBrk="1" hangingPunct="1">
              <a:lnSpc>
                <a:spcPct val="70000"/>
              </a:lnSpc>
            </a:pPr>
            <a:endParaRPr lang="en-GB" altLang="en-US" sz="2500" dirty="0"/>
          </a:p>
          <a:p>
            <a:pPr eaLnBrk="1" hangingPunct="1">
              <a:lnSpc>
                <a:spcPct val="70000"/>
              </a:lnSpc>
            </a:pPr>
            <a:endParaRPr lang="en-GB" altLang="en-US" sz="2500" dirty="0"/>
          </a:p>
          <a:p>
            <a:pPr eaLnBrk="1" hangingPunct="1">
              <a:lnSpc>
                <a:spcPct val="70000"/>
              </a:lnSpc>
            </a:pPr>
            <a:endParaRPr lang="en-GB" altLang="en-US" sz="2500" dirty="0"/>
          </a:p>
          <a:p>
            <a:pPr eaLnBrk="1" hangingPunct="1">
              <a:lnSpc>
                <a:spcPct val="70000"/>
              </a:lnSpc>
            </a:pPr>
            <a:endParaRPr lang="en-GB" altLang="en-US" sz="2500" dirty="0"/>
          </a:p>
          <a:p>
            <a:pPr eaLnBrk="1" hangingPunct="1">
              <a:lnSpc>
                <a:spcPct val="70000"/>
              </a:lnSpc>
            </a:pPr>
            <a:endParaRPr lang="en-GB" altLang="en-US" sz="2500" dirty="0"/>
          </a:p>
          <a:p>
            <a:pPr eaLnBrk="1" hangingPunct="1">
              <a:lnSpc>
                <a:spcPct val="70000"/>
              </a:lnSpc>
            </a:pPr>
            <a:r>
              <a:rPr lang="en-GB" altLang="en-US" sz="2500" dirty="0"/>
              <a:t>One of x and y is a left child and the other is a right child.</a:t>
            </a:r>
          </a:p>
          <a:p>
            <a:pPr eaLnBrk="1" hangingPunct="1">
              <a:lnSpc>
                <a:spcPct val="70000"/>
              </a:lnSpc>
            </a:pPr>
            <a:endParaRPr lang="en-GB" altLang="en-US" sz="2500" dirty="0"/>
          </a:p>
          <a:p>
            <a:pPr eaLnBrk="1" hangingPunct="1">
              <a:lnSpc>
                <a:spcPct val="70000"/>
              </a:lnSpc>
            </a:pPr>
            <a:r>
              <a:rPr lang="en-GB" altLang="en-US" sz="2500" dirty="0"/>
              <a:t>In this case, we replace z by x and make x have y and z as its children</a:t>
            </a:r>
          </a:p>
          <a:p>
            <a:pPr eaLnBrk="1" hangingPunct="1">
              <a:lnSpc>
                <a:spcPct val="70000"/>
              </a:lnSpc>
            </a:pPr>
            <a:endParaRPr lang="en-GB" altLang="en-US" sz="2500" dirty="0"/>
          </a:p>
          <a:p>
            <a:pPr eaLnBrk="1" hangingPunct="1">
              <a:lnSpc>
                <a:spcPct val="70000"/>
              </a:lnSpc>
            </a:pPr>
            <a:r>
              <a:rPr lang="en-GB" altLang="en-US" sz="2500" dirty="0"/>
              <a:t>Again, the in-order relationships of the nodes of T are maintained.</a:t>
            </a:r>
            <a:endParaRPr lang="en-US" altLang="en-US" sz="2500" dirty="0"/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1907704" y="1340768"/>
            <a:ext cx="5579208" cy="2007650"/>
            <a:chOff x="2538" y="647"/>
            <a:chExt cx="3265" cy="1904"/>
          </a:xfrm>
        </p:grpSpPr>
        <p:cxnSp>
          <p:nvCxnSpPr>
            <p:cNvPr id="21508" name="AutoShape 5"/>
            <p:cNvCxnSpPr>
              <a:cxnSpLocks noChangeShapeType="1"/>
              <a:stCxn id="21519" idx="5"/>
              <a:endCxn id="21510" idx="1"/>
            </p:cNvCxnSpPr>
            <p:nvPr/>
          </p:nvCxnSpPr>
          <p:spPr bwMode="auto">
            <a:xfrm>
              <a:off x="3089" y="1076"/>
              <a:ext cx="323" cy="1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09" name="Text Box 6"/>
            <p:cNvSpPr txBox="1">
              <a:spLocks noChangeArrowheads="1"/>
            </p:cNvSpPr>
            <p:nvPr/>
          </p:nvSpPr>
          <p:spPr bwMode="auto">
            <a:xfrm>
              <a:off x="3626" y="647"/>
              <a:ext cx="663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>
                  <a:latin typeface="Tahoma" charset="0"/>
                  <a:ea typeface="ＭＳ Ｐゴシック" charset="-128"/>
                </a:rPr>
                <a:t>zig-zag</a:t>
              </a:r>
            </a:p>
          </p:txBody>
        </p:sp>
        <p:sp>
          <p:nvSpPr>
            <p:cNvPr id="21510" name="Oval 7"/>
            <p:cNvSpPr>
              <a:spLocks noChangeArrowheads="1"/>
            </p:cNvSpPr>
            <p:nvPr/>
          </p:nvSpPr>
          <p:spPr bwMode="auto">
            <a:xfrm>
              <a:off x="3389" y="1096"/>
              <a:ext cx="198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21511" name="Oval 8"/>
            <p:cNvSpPr>
              <a:spLocks noChangeArrowheads="1"/>
            </p:cNvSpPr>
            <p:nvPr/>
          </p:nvSpPr>
          <p:spPr bwMode="auto">
            <a:xfrm>
              <a:off x="3101" y="1430"/>
              <a:ext cx="198" cy="40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21512" name="AutoShape 9"/>
            <p:cNvSpPr>
              <a:spLocks noChangeArrowheads="1"/>
            </p:cNvSpPr>
            <p:nvPr/>
          </p:nvSpPr>
          <p:spPr bwMode="auto">
            <a:xfrm>
              <a:off x="2784" y="1971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1513" name="AutoShape 10"/>
            <p:cNvSpPr>
              <a:spLocks noChangeArrowheads="1"/>
            </p:cNvSpPr>
            <p:nvPr/>
          </p:nvSpPr>
          <p:spPr bwMode="auto">
            <a:xfrm>
              <a:off x="3251" y="1959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1514" name="AutoShape 11"/>
            <p:cNvSpPr>
              <a:spLocks noChangeArrowheads="1"/>
            </p:cNvSpPr>
            <p:nvPr/>
          </p:nvSpPr>
          <p:spPr bwMode="auto">
            <a:xfrm>
              <a:off x="3603" y="1630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3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21515" name="AutoShape 12"/>
            <p:cNvCxnSpPr>
              <a:cxnSpLocks noChangeShapeType="1"/>
              <a:stCxn id="21510" idx="3"/>
              <a:endCxn id="21511" idx="0"/>
            </p:cNvCxnSpPr>
            <p:nvPr/>
          </p:nvCxnSpPr>
          <p:spPr bwMode="auto">
            <a:xfrm flipH="1">
              <a:off x="3200" y="1398"/>
              <a:ext cx="212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AutoShape 13"/>
            <p:cNvCxnSpPr>
              <a:cxnSpLocks noChangeShapeType="1"/>
              <a:stCxn id="21511" idx="3"/>
              <a:endCxn id="21512" idx="0"/>
            </p:cNvCxnSpPr>
            <p:nvPr/>
          </p:nvCxnSpPr>
          <p:spPr bwMode="auto">
            <a:xfrm flipH="1">
              <a:off x="2989" y="1771"/>
              <a:ext cx="141" cy="2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AutoShape 14"/>
            <p:cNvCxnSpPr>
              <a:cxnSpLocks noChangeShapeType="1"/>
              <a:stCxn id="21511" idx="5"/>
              <a:endCxn id="21513" idx="0"/>
            </p:cNvCxnSpPr>
            <p:nvPr/>
          </p:nvCxnSpPr>
          <p:spPr bwMode="auto">
            <a:xfrm>
              <a:off x="3270" y="1771"/>
              <a:ext cx="186" cy="1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AutoShape 15"/>
            <p:cNvCxnSpPr>
              <a:cxnSpLocks noChangeShapeType="1"/>
              <a:stCxn id="21510" idx="5"/>
              <a:endCxn id="21514" idx="0"/>
            </p:cNvCxnSpPr>
            <p:nvPr/>
          </p:nvCxnSpPr>
          <p:spPr bwMode="auto">
            <a:xfrm>
              <a:off x="3558" y="1437"/>
              <a:ext cx="250" cy="1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9" name="Oval 16"/>
            <p:cNvSpPr>
              <a:spLocks noChangeArrowheads="1"/>
            </p:cNvSpPr>
            <p:nvPr/>
          </p:nvSpPr>
          <p:spPr bwMode="auto">
            <a:xfrm>
              <a:off x="2920" y="775"/>
              <a:ext cx="192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z</a:t>
              </a:r>
            </a:p>
          </p:txBody>
        </p:sp>
        <p:sp>
          <p:nvSpPr>
            <p:cNvPr id="21520" name="AutoShape 17"/>
            <p:cNvSpPr>
              <a:spLocks noChangeArrowheads="1"/>
            </p:cNvSpPr>
            <p:nvPr/>
          </p:nvSpPr>
          <p:spPr bwMode="auto">
            <a:xfrm>
              <a:off x="2538" y="1215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21521" name="AutoShape 18"/>
            <p:cNvCxnSpPr>
              <a:cxnSpLocks noChangeShapeType="1"/>
              <a:stCxn id="21519" idx="3"/>
              <a:endCxn id="21520" idx="0"/>
            </p:cNvCxnSpPr>
            <p:nvPr/>
          </p:nvCxnSpPr>
          <p:spPr bwMode="auto">
            <a:xfrm flipH="1">
              <a:off x="2743" y="1116"/>
              <a:ext cx="205" cy="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2" name="Oval 19"/>
            <p:cNvSpPr>
              <a:spLocks noChangeArrowheads="1"/>
            </p:cNvSpPr>
            <p:nvPr/>
          </p:nvSpPr>
          <p:spPr bwMode="auto">
            <a:xfrm>
              <a:off x="5192" y="1115"/>
              <a:ext cx="199" cy="401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21523" name="Oval 20"/>
            <p:cNvSpPr>
              <a:spLocks noChangeArrowheads="1"/>
            </p:cNvSpPr>
            <p:nvPr/>
          </p:nvSpPr>
          <p:spPr bwMode="auto">
            <a:xfrm>
              <a:off x="4712" y="730"/>
              <a:ext cx="199" cy="40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21524" name="AutoShape 21"/>
            <p:cNvSpPr>
              <a:spLocks noChangeArrowheads="1"/>
            </p:cNvSpPr>
            <p:nvPr/>
          </p:nvSpPr>
          <p:spPr bwMode="auto">
            <a:xfrm>
              <a:off x="4486" y="1655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1525" name="AutoShape 22"/>
            <p:cNvSpPr>
              <a:spLocks noChangeArrowheads="1"/>
            </p:cNvSpPr>
            <p:nvPr/>
          </p:nvSpPr>
          <p:spPr bwMode="auto">
            <a:xfrm>
              <a:off x="4931" y="1638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1526" name="AutoShape 23"/>
            <p:cNvSpPr>
              <a:spLocks noChangeArrowheads="1"/>
            </p:cNvSpPr>
            <p:nvPr/>
          </p:nvSpPr>
          <p:spPr bwMode="auto">
            <a:xfrm>
              <a:off x="5393" y="165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3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21527" name="AutoShape 24"/>
            <p:cNvCxnSpPr>
              <a:cxnSpLocks noChangeShapeType="1"/>
              <a:stCxn id="21522" idx="1"/>
              <a:endCxn id="21523" idx="5"/>
            </p:cNvCxnSpPr>
            <p:nvPr/>
          </p:nvCxnSpPr>
          <p:spPr bwMode="auto">
            <a:xfrm flipH="1" flipV="1">
              <a:off x="4882" y="1011"/>
              <a:ext cx="338" cy="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8" name="AutoShape 25"/>
            <p:cNvCxnSpPr>
              <a:cxnSpLocks noChangeShapeType="1"/>
              <a:stCxn id="21531" idx="5"/>
              <a:endCxn id="21524" idx="0"/>
            </p:cNvCxnSpPr>
            <p:nvPr/>
          </p:nvCxnSpPr>
          <p:spPr bwMode="auto">
            <a:xfrm>
              <a:off x="4490" y="1416"/>
              <a:ext cx="201" cy="2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9" name="AutoShape 26"/>
            <p:cNvCxnSpPr>
              <a:cxnSpLocks noChangeShapeType="1"/>
              <a:stCxn id="21522" idx="3"/>
              <a:endCxn id="21525" idx="0"/>
            </p:cNvCxnSpPr>
            <p:nvPr/>
          </p:nvCxnSpPr>
          <p:spPr bwMode="auto">
            <a:xfrm flipH="1">
              <a:off x="5136" y="1457"/>
              <a:ext cx="85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0" name="AutoShape 27"/>
            <p:cNvCxnSpPr>
              <a:cxnSpLocks noChangeShapeType="1"/>
              <a:stCxn id="21522" idx="5"/>
              <a:endCxn id="21526" idx="0"/>
            </p:cNvCxnSpPr>
            <p:nvPr/>
          </p:nvCxnSpPr>
          <p:spPr bwMode="auto">
            <a:xfrm>
              <a:off x="5362" y="1457"/>
              <a:ext cx="236" cy="1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1" name="Oval 28"/>
            <p:cNvSpPr>
              <a:spLocks noChangeArrowheads="1"/>
            </p:cNvSpPr>
            <p:nvPr/>
          </p:nvSpPr>
          <p:spPr bwMode="auto">
            <a:xfrm>
              <a:off x="4327" y="1075"/>
              <a:ext cx="191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z</a:t>
              </a:r>
            </a:p>
          </p:txBody>
        </p:sp>
        <p:cxnSp>
          <p:nvCxnSpPr>
            <p:cNvPr id="21532" name="AutoShape 29"/>
            <p:cNvCxnSpPr>
              <a:cxnSpLocks noChangeShapeType="1"/>
              <a:stCxn id="21531" idx="7"/>
              <a:endCxn id="21523" idx="3"/>
            </p:cNvCxnSpPr>
            <p:nvPr/>
          </p:nvCxnSpPr>
          <p:spPr bwMode="auto">
            <a:xfrm flipV="1">
              <a:off x="4496" y="1033"/>
              <a:ext cx="239" cy="1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3" name="AutoShape 30"/>
            <p:cNvSpPr>
              <a:spLocks noChangeArrowheads="1"/>
            </p:cNvSpPr>
            <p:nvPr/>
          </p:nvSpPr>
          <p:spPr bwMode="auto">
            <a:xfrm>
              <a:off x="4045" y="1640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21534" name="AutoShape 31"/>
            <p:cNvCxnSpPr>
              <a:cxnSpLocks noChangeShapeType="1"/>
              <a:stCxn id="21531" idx="3"/>
              <a:endCxn id="21533" idx="0"/>
            </p:cNvCxnSpPr>
            <p:nvPr/>
          </p:nvCxnSpPr>
          <p:spPr bwMode="auto">
            <a:xfrm flipH="1">
              <a:off x="4250" y="1416"/>
              <a:ext cx="105" cy="2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5" name="Line 32"/>
            <p:cNvSpPr>
              <a:spLocks noChangeShapeType="1"/>
            </p:cNvSpPr>
            <p:nvPr/>
          </p:nvSpPr>
          <p:spPr bwMode="auto">
            <a:xfrm>
              <a:off x="3750" y="1104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ChangeArrowheads="1"/>
          </p:cNvSpPr>
          <p:nvPr/>
        </p:nvSpPr>
        <p:spPr bwMode="auto">
          <a:xfrm>
            <a:off x="2424113" y="5268913"/>
            <a:ext cx="6072187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charset="2"/>
              <a:buNone/>
            </a:pPr>
            <a:r>
              <a:rPr lang="en-US" altLang="en-US" sz="2000" b="0" dirty="0">
                <a:latin typeface="Helvetica Neue" charset="0"/>
                <a:ea typeface="ＭＳ Ｐゴシック" charset="-128"/>
              </a:rPr>
              <a:t>use the parent of the internal node that was actually removed from the tree (if a swap occurred, it's the parent of the node that was actually removed, not the node that originally contained </a:t>
            </a:r>
            <a:r>
              <a:rPr lang="en-US" altLang="en-US" sz="2000" b="0" i="1" dirty="0">
                <a:latin typeface="Helvetica Neue" charset="0"/>
                <a:ea typeface="ＭＳ Ｐゴシック" charset="-128"/>
              </a:rPr>
              <a:t>e</a:t>
            </a:r>
            <a:r>
              <a:rPr lang="en-US" altLang="en-US" sz="2000" b="0" dirty="0">
                <a:latin typeface="Helvetica Neue" charset="0"/>
                <a:ea typeface="ＭＳ Ｐゴシック" charset="-128"/>
              </a:rPr>
              <a:t>)</a:t>
            </a:r>
          </a:p>
        </p:txBody>
      </p:sp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533400" y="5321300"/>
            <a:ext cx="19446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charset="2"/>
              <a:buNone/>
            </a:pPr>
            <a:r>
              <a:rPr lang="en-US" altLang="en-US" sz="2000" b="0">
                <a:latin typeface="Helvetica Neue" charset="0"/>
                <a:ea typeface="ＭＳ Ｐゴシック" charset="-128"/>
              </a:rPr>
              <a:t>remove(e)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2470150" y="4751388"/>
            <a:ext cx="59721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charset="2"/>
              <a:buNone/>
            </a:pPr>
            <a:r>
              <a:rPr lang="en-US" altLang="en-US" sz="2000" b="0" dirty="0">
                <a:latin typeface="Helvetica Neue" charset="0"/>
                <a:ea typeface="ＭＳ Ｐゴシック" charset="-128"/>
              </a:rPr>
              <a:t>use the new node containing the element inserted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533400" y="4784725"/>
            <a:ext cx="1944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charset="2"/>
              <a:buNone/>
            </a:pPr>
            <a:r>
              <a:rPr lang="en-US" altLang="en-US" sz="2000" b="0">
                <a:latin typeface="Helvetica Neue" charset="0"/>
                <a:ea typeface="ＭＳ Ｐゴシック" charset="-128"/>
              </a:rPr>
              <a:t>insert(e)</a:t>
            </a: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2424113" y="2955925"/>
            <a:ext cx="628491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charset="2"/>
              <a:buNone/>
            </a:pPr>
            <a:r>
              <a:rPr lang="en-US" altLang="en-US" sz="2000" b="0" dirty="0">
                <a:latin typeface="Helvetica Neue" charset="0"/>
                <a:ea typeface="ＭＳ Ｐゴシック" charset="-128"/>
              </a:rPr>
              <a:t>if element is found, use that node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charset="2"/>
              <a:buNone/>
            </a:pPr>
            <a:r>
              <a:rPr lang="en-US" altLang="en-US" sz="2000" b="0" dirty="0">
                <a:latin typeface="Helvetica Neue" charset="0"/>
                <a:ea typeface="ＭＳ Ｐゴシック" charset="-128"/>
              </a:rPr>
              <a:t>if element not found, use parent of ending external node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charset="2"/>
              <a:buNone/>
            </a:pPr>
            <a:r>
              <a:rPr lang="en-US" altLang="en-US" sz="2000" dirty="0">
                <a:latin typeface="Helvetica Neue" charset="0"/>
                <a:ea typeface="ＭＳ Ｐゴシック" charset="-128"/>
              </a:rPr>
              <a:t>NOTE:</a:t>
            </a:r>
            <a:r>
              <a:rPr lang="en-US" altLang="en-US" sz="2000" b="0" dirty="0">
                <a:latin typeface="Helvetica Neue" charset="0"/>
                <a:ea typeface="ＭＳ Ｐゴシック" charset="-128"/>
              </a:rPr>
              <a:t> This is very different to an AVL tree, where we only restructure for insert and remove.</a:t>
            </a:r>
            <a:endParaRPr lang="en-US" altLang="en-US" sz="2000" dirty="0">
              <a:latin typeface="Helvetica Neue" charset="0"/>
              <a:ea typeface="ＭＳ Ｐゴシック" charset="-128"/>
            </a:endParaRPr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531813" y="3060700"/>
            <a:ext cx="15906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charset="2"/>
              <a:buNone/>
            </a:pPr>
            <a:r>
              <a:rPr lang="en-US" altLang="en-US" sz="2000" b="0" dirty="0">
                <a:latin typeface="Helvetica Neue" charset="0"/>
                <a:ea typeface="ＭＳ Ｐゴシック" charset="-128"/>
              </a:rPr>
              <a:t>contains(e)</a:t>
            </a:r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2325688" y="2362200"/>
            <a:ext cx="62849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buClr>
                <a:schemeClr val="hlink"/>
              </a:buClr>
              <a:buSzPct val="80000"/>
              <a:buFont typeface="Wingdings" charset="2"/>
              <a:buNone/>
            </a:pPr>
            <a:r>
              <a:rPr lang="en-US" altLang="en-US" sz="2000">
                <a:latin typeface="Gill Sans" charset="0"/>
                <a:ea typeface="ＭＳ Ｐゴシック" charset="-128"/>
              </a:rPr>
              <a:t>splay node</a:t>
            </a:r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381000" y="2362200"/>
            <a:ext cx="1944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buClr>
                <a:schemeClr val="hlink"/>
              </a:buClr>
              <a:buSzPct val="80000"/>
              <a:buFont typeface="Wingdings" charset="2"/>
              <a:buNone/>
            </a:pPr>
            <a:r>
              <a:rPr lang="en-US" altLang="en-US" sz="2000">
                <a:latin typeface="Gill Sans" charset="0"/>
                <a:ea typeface="ＭＳ Ｐゴシック" charset="-128"/>
              </a:rPr>
              <a:t>method</a:t>
            </a:r>
          </a:p>
        </p:txBody>
      </p:sp>
      <p:sp>
        <p:nvSpPr>
          <p:cNvPr id="22537" name="Line 12"/>
          <p:cNvSpPr>
            <a:spLocks noChangeShapeType="1"/>
          </p:cNvSpPr>
          <p:nvPr/>
        </p:nvSpPr>
        <p:spPr bwMode="auto">
          <a:xfrm>
            <a:off x="381000" y="2362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22538" name="Line 13"/>
          <p:cNvSpPr>
            <a:spLocks noChangeShapeType="1"/>
          </p:cNvSpPr>
          <p:nvPr/>
        </p:nvSpPr>
        <p:spPr bwMode="auto">
          <a:xfrm>
            <a:off x="381000" y="28194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22539" name="Line 14"/>
          <p:cNvSpPr>
            <a:spLocks noChangeShapeType="1"/>
          </p:cNvSpPr>
          <p:nvPr/>
        </p:nvSpPr>
        <p:spPr bwMode="auto">
          <a:xfrm>
            <a:off x="381000" y="526891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22540" name="Line 15"/>
          <p:cNvSpPr>
            <a:spLocks noChangeShapeType="1"/>
          </p:cNvSpPr>
          <p:nvPr/>
        </p:nvSpPr>
        <p:spPr bwMode="auto">
          <a:xfrm>
            <a:off x="381000" y="6669088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22541" name="Line 16"/>
          <p:cNvSpPr>
            <a:spLocks noChangeShapeType="1"/>
          </p:cNvSpPr>
          <p:nvPr/>
        </p:nvSpPr>
        <p:spPr bwMode="auto">
          <a:xfrm>
            <a:off x="323850" y="2362200"/>
            <a:ext cx="6350" cy="42783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22542" name="Line 17"/>
          <p:cNvSpPr>
            <a:spLocks noChangeShapeType="1"/>
          </p:cNvSpPr>
          <p:nvPr/>
        </p:nvSpPr>
        <p:spPr bwMode="auto">
          <a:xfrm flipH="1">
            <a:off x="2266950" y="2362200"/>
            <a:ext cx="30163" cy="432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22543" name="Line 18"/>
          <p:cNvSpPr>
            <a:spLocks noChangeShapeType="1"/>
          </p:cNvSpPr>
          <p:nvPr/>
        </p:nvSpPr>
        <p:spPr bwMode="auto">
          <a:xfrm>
            <a:off x="8623300" y="2362200"/>
            <a:ext cx="12700" cy="42799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22544" name="Line 19"/>
          <p:cNvSpPr>
            <a:spLocks noChangeShapeType="1"/>
          </p:cNvSpPr>
          <p:nvPr/>
        </p:nvSpPr>
        <p:spPr bwMode="auto">
          <a:xfrm>
            <a:off x="330200" y="4784725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9234" name="Rectangle 21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Splay Trees</a:t>
            </a:r>
          </a:p>
        </p:txBody>
      </p:sp>
      <p:sp>
        <p:nvSpPr>
          <p:cNvPr id="22546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Helvetica Neue" charset="0"/>
                <a:ea typeface="ＭＳ Ｐゴシック" charset="-128"/>
              </a:rPr>
              <a:t>which nodes are splayed after each operation?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dirty="0">
                <a:latin typeface="Arial" charset="0"/>
              </a:rPr>
              <a:t>Summary of Splaying Operations</a:t>
            </a:r>
          </a:p>
        </p:txBody>
      </p:sp>
      <p:sp>
        <p:nvSpPr>
          <p:cNvPr id="23557" name="TextBox 92"/>
          <p:cNvSpPr txBox="1">
            <a:spLocks noChangeArrowheads="1"/>
          </p:cNvSpPr>
          <p:nvPr/>
        </p:nvSpPr>
        <p:spPr bwMode="auto">
          <a:xfrm>
            <a:off x="5292725" y="1412875"/>
            <a:ext cx="38766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800" dirty="0">
                <a:latin typeface="Helvetica Neue" charset="0"/>
                <a:ea typeface="ＭＳ Ｐゴシック" charset="-128"/>
              </a:rPr>
              <a:t>Perform the following operations: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r>
              <a:rPr lang="en-IE" altLang="en-US" sz="1800" b="0" dirty="0">
                <a:latin typeface="Helvetica Neue" charset="0"/>
                <a:ea typeface="ＭＳ Ｐゴシック" charset="-128"/>
              </a:rPr>
              <a:t>Insert(8), Insert(3), Insert(10)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r>
              <a:rPr lang="en-IE" altLang="en-US" sz="1800" b="0" dirty="0">
                <a:latin typeface="Helvetica Neue" charset="0"/>
                <a:ea typeface="ＭＳ Ｐゴシック" charset="-128"/>
              </a:rPr>
              <a:t>Insert(5), Insert(2), Insert(4)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r>
              <a:rPr lang="en-IE" altLang="en-US" sz="1800" b="0" dirty="0">
                <a:latin typeface="Helvetica Neue" charset="0"/>
                <a:ea typeface="ＭＳ Ｐゴシック" charset="-128"/>
              </a:rPr>
              <a:t>Contains(11)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r>
              <a:rPr lang="en-IE" altLang="en-US" sz="1800" b="0" dirty="0">
                <a:latin typeface="Helvetica Neue" charset="0"/>
                <a:ea typeface="ＭＳ Ｐゴシック" charset="-128"/>
              </a:rPr>
              <a:t>Remove(4), Remove(5)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endParaRPr lang="en-IE" altLang="en-US" sz="1800" b="0" dirty="0">
              <a:latin typeface="Helvetica Neue" charset="0"/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</a:pPr>
            <a:endParaRPr lang="en-IE" altLang="en-US" sz="1800" b="0" dirty="0">
              <a:latin typeface="Helvetica Neue" charset="0"/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</a:pPr>
            <a:endParaRPr lang="en-IE" altLang="en-US" sz="1800" b="0" dirty="0">
              <a:latin typeface="Helvetica Neue" charset="0"/>
              <a:ea typeface="ＭＳ Ｐゴシック" charset="-128"/>
            </a:endParaRPr>
          </a:p>
        </p:txBody>
      </p:sp>
      <p:grpSp>
        <p:nvGrpSpPr>
          <p:cNvPr id="85" name="Group 4">
            <a:extLst>
              <a:ext uri="{FF2B5EF4-FFF2-40B4-BE49-F238E27FC236}">
                <a16:creationId xmlns:a16="http://schemas.microsoft.com/office/drawing/2014/main" id="{B38336D5-00BB-A445-BCDE-94E7774433A9}"/>
              </a:ext>
            </a:extLst>
          </p:cNvPr>
          <p:cNvGrpSpPr>
            <a:grpSpLocks/>
          </p:cNvGrpSpPr>
          <p:nvPr/>
        </p:nvGrpSpPr>
        <p:grpSpPr bwMode="auto">
          <a:xfrm>
            <a:off x="627815" y="1734129"/>
            <a:ext cx="3206132" cy="1677238"/>
            <a:chOff x="2738" y="2426"/>
            <a:chExt cx="2995" cy="1485"/>
          </a:xfrm>
        </p:grpSpPr>
        <p:sp>
          <p:nvSpPr>
            <p:cNvPr id="86" name="Text Box 5">
              <a:extLst>
                <a:ext uri="{FF2B5EF4-FFF2-40B4-BE49-F238E27FC236}">
                  <a16:creationId xmlns:a16="http://schemas.microsoft.com/office/drawing/2014/main" id="{8F5BB787-2459-1C47-A2F1-151929D81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2491"/>
              <a:ext cx="2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ahoma" charset="0"/>
                  <a:ea typeface="ＭＳ Ｐゴシック" charset="-128"/>
                </a:rPr>
                <a:t>zig</a:t>
              </a:r>
            </a:p>
          </p:txBody>
        </p:sp>
        <p:sp>
          <p:nvSpPr>
            <p:cNvPr id="87" name="Oval 6">
              <a:extLst>
                <a:ext uri="{FF2B5EF4-FFF2-40B4-BE49-F238E27FC236}">
                  <a16:creationId xmlns:a16="http://schemas.microsoft.com/office/drawing/2014/main" id="{74151A1A-40E8-E546-BAC2-1EE97EF95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2813"/>
              <a:ext cx="185" cy="2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88" name="AutoShape 8">
              <a:extLst>
                <a:ext uri="{FF2B5EF4-FFF2-40B4-BE49-F238E27FC236}">
                  <a16:creationId xmlns:a16="http://schemas.microsoft.com/office/drawing/2014/main" id="{CDBEBEE8-DDF8-7D48-A0A0-4C512B487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23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89" name="AutoShape 10">
              <a:extLst>
                <a:ext uri="{FF2B5EF4-FFF2-40B4-BE49-F238E27FC236}">
                  <a16:creationId xmlns:a16="http://schemas.microsoft.com/office/drawing/2014/main" id="{783E2F66-04E0-B248-B1E3-F83A97F6C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3226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90" name="AutoShape 11">
              <a:extLst>
                <a:ext uri="{FF2B5EF4-FFF2-40B4-BE49-F238E27FC236}">
                  <a16:creationId xmlns:a16="http://schemas.microsoft.com/office/drawing/2014/main" id="{20F68DFD-6E07-7F46-A747-A3C8658F50E7}"/>
                </a:ext>
              </a:extLst>
            </p:cNvPr>
            <p:cNvCxnSpPr>
              <a:cxnSpLocks noChangeShapeType="1"/>
              <a:stCxn id="87" idx="3"/>
              <a:endCxn id="88" idx="0"/>
            </p:cNvCxnSpPr>
            <p:nvPr/>
          </p:nvCxnSpPr>
          <p:spPr bwMode="auto">
            <a:xfrm flipH="1">
              <a:off x="2929" y="3055"/>
              <a:ext cx="217" cy="1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AutoShape 14">
              <a:extLst>
                <a:ext uri="{FF2B5EF4-FFF2-40B4-BE49-F238E27FC236}">
                  <a16:creationId xmlns:a16="http://schemas.microsoft.com/office/drawing/2014/main" id="{7E12E865-83F3-B945-AF6E-8AD69EF072F1}"/>
                </a:ext>
              </a:extLst>
            </p:cNvPr>
            <p:cNvCxnSpPr>
              <a:cxnSpLocks noChangeShapeType="1"/>
              <a:stCxn id="87" idx="5"/>
              <a:endCxn id="89" idx="0"/>
            </p:cNvCxnSpPr>
            <p:nvPr/>
          </p:nvCxnSpPr>
          <p:spPr bwMode="auto">
            <a:xfrm>
              <a:off x="3277" y="3055"/>
              <a:ext cx="278" cy="1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Oval 15">
              <a:extLst>
                <a:ext uri="{FF2B5EF4-FFF2-40B4-BE49-F238E27FC236}">
                  <a16:creationId xmlns:a16="http://schemas.microsoft.com/office/drawing/2014/main" id="{D8365E33-FF29-B640-A446-E1953832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426"/>
              <a:ext cx="185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cxnSp>
          <p:nvCxnSpPr>
            <p:cNvPr id="114" name="AutoShape 16">
              <a:extLst>
                <a:ext uri="{FF2B5EF4-FFF2-40B4-BE49-F238E27FC236}">
                  <a16:creationId xmlns:a16="http://schemas.microsoft.com/office/drawing/2014/main" id="{126B169C-FC7F-5044-98C8-843B467A751E}"/>
                </a:ext>
              </a:extLst>
            </p:cNvPr>
            <p:cNvCxnSpPr>
              <a:cxnSpLocks noChangeShapeType="1"/>
              <a:stCxn id="92" idx="3"/>
              <a:endCxn id="87" idx="7"/>
            </p:cNvCxnSpPr>
            <p:nvPr/>
          </p:nvCxnSpPr>
          <p:spPr bwMode="auto">
            <a:xfrm flipH="1">
              <a:off x="3289" y="2668"/>
              <a:ext cx="236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AutoShape 17">
              <a:extLst>
                <a:ext uri="{FF2B5EF4-FFF2-40B4-BE49-F238E27FC236}">
                  <a16:creationId xmlns:a16="http://schemas.microsoft.com/office/drawing/2014/main" id="{A2552767-CFFD-8E4E-9EF6-B57BA238A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279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116" name="AutoShape 18">
              <a:extLst>
                <a:ext uri="{FF2B5EF4-FFF2-40B4-BE49-F238E27FC236}">
                  <a16:creationId xmlns:a16="http://schemas.microsoft.com/office/drawing/2014/main" id="{6AC37C8C-2EEF-6E41-B249-7EEFF1E13996}"/>
                </a:ext>
              </a:extLst>
            </p:cNvPr>
            <p:cNvCxnSpPr>
              <a:cxnSpLocks noChangeShapeType="1"/>
              <a:stCxn id="92" idx="5"/>
              <a:endCxn id="115" idx="0"/>
            </p:cNvCxnSpPr>
            <p:nvPr/>
          </p:nvCxnSpPr>
          <p:spPr bwMode="auto">
            <a:xfrm>
              <a:off x="3667" y="2668"/>
              <a:ext cx="245" cy="1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" name="Oval 19">
              <a:extLst>
                <a:ext uri="{FF2B5EF4-FFF2-40B4-BE49-F238E27FC236}">
                  <a16:creationId xmlns:a16="http://schemas.microsoft.com/office/drawing/2014/main" id="{C52F6CE6-E799-0A4C-B9BE-68B3D38BA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162"/>
              <a:ext cx="184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118" name="Oval 20">
              <a:extLst>
                <a:ext uri="{FF2B5EF4-FFF2-40B4-BE49-F238E27FC236}">
                  <a16:creationId xmlns:a16="http://schemas.microsoft.com/office/drawing/2014/main" id="{A32CE0AC-180B-7442-9DCF-58320459F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" y="2762"/>
              <a:ext cx="184" cy="2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119" name="AutoShape 22">
              <a:extLst>
                <a:ext uri="{FF2B5EF4-FFF2-40B4-BE49-F238E27FC236}">
                  <a16:creationId xmlns:a16="http://schemas.microsoft.com/office/drawing/2014/main" id="{D60C3312-86E5-BD4C-8D4F-80B09FDB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20" name="AutoShape 23">
              <a:extLst>
                <a:ext uri="{FF2B5EF4-FFF2-40B4-BE49-F238E27FC236}">
                  <a16:creationId xmlns:a16="http://schemas.microsoft.com/office/drawing/2014/main" id="{34EF7B32-282C-F743-9B2F-CE195F29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121" name="AutoShape 24">
              <a:extLst>
                <a:ext uri="{FF2B5EF4-FFF2-40B4-BE49-F238E27FC236}">
                  <a16:creationId xmlns:a16="http://schemas.microsoft.com/office/drawing/2014/main" id="{D787CE1B-D766-B040-9A63-0086EED3ADAB}"/>
                </a:ext>
              </a:extLst>
            </p:cNvPr>
            <p:cNvCxnSpPr>
              <a:cxnSpLocks noChangeShapeType="1"/>
              <a:stCxn id="117" idx="1"/>
              <a:endCxn id="118" idx="5"/>
            </p:cNvCxnSpPr>
            <p:nvPr/>
          </p:nvCxnSpPr>
          <p:spPr bwMode="auto">
            <a:xfrm flipH="1" flipV="1">
              <a:off x="4876" y="2987"/>
              <a:ext cx="338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AutoShape 26">
              <a:extLst>
                <a:ext uri="{FF2B5EF4-FFF2-40B4-BE49-F238E27FC236}">
                  <a16:creationId xmlns:a16="http://schemas.microsoft.com/office/drawing/2014/main" id="{8A6D160D-CA2C-6048-A38D-2A49E44FBC6E}"/>
                </a:ext>
              </a:extLst>
            </p:cNvPr>
            <p:cNvCxnSpPr>
              <a:cxnSpLocks noChangeShapeType="1"/>
              <a:stCxn id="117" idx="3"/>
              <a:endCxn id="119" idx="0"/>
            </p:cNvCxnSpPr>
            <p:nvPr/>
          </p:nvCxnSpPr>
          <p:spPr bwMode="auto">
            <a:xfrm flipH="1">
              <a:off x="5065" y="3404"/>
              <a:ext cx="159" cy="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AutoShape 27">
              <a:extLst>
                <a:ext uri="{FF2B5EF4-FFF2-40B4-BE49-F238E27FC236}">
                  <a16:creationId xmlns:a16="http://schemas.microsoft.com/office/drawing/2014/main" id="{2AE62C3B-AFF8-8040-B48B-88E982BB1311}"/>
                </a:ext>
              </a:extLst>
            </p:cNvPr>
            <p:cNvCxnSpPr>
              <a:cxnSpLocks noChangeShapeType="1"/>
              <a:stCxn id="117" idx="5"/>
              <a:endCxn id="120" idx="0"/>
            </p:cNvCxnSpPr>
            <p:nvPr/>
          </p:nvCxnSpPr>
          <p:spPr bwMode="auto">
            <a:xfrm>
              <a:off x="5354" y="3404"/>
              <a:ext cx="188" cy="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AutoShape 29">
              <a:extLst>
                <a:ext uri="{FF2B5EF4-FFF2-40B4-BE49-F238E27FC236}">
                  <a16:creationId xmlns:a16="http://schemas.microsoft.com/office/drawing/2014/main" id="{A787AB36-DEA8-0343-BA7D-D30257C587B9}"/>
                </a:ext>
              </a:extLst>
            </p:cNvPr>
            <p:cNvCxnSpPr>
              <a:cxnSpLocks noChangeShapeType="1"/>
              <a:stCxn id="125" idx="0"/>
              <a:endCxn id="118" idx="3"/>
            </p:cNvCxnSpPr>
            <p:nvPr/>
          </p:nvCxnSpPr>
          <p:spPr bwMode="auto">
            <a:xfrm flipV="1">
              <a:off x="4485" y="3004"/>
              <a:ext cx="256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" name="AutoShape 30">
              <a:extLst>
                <a:ext uri="{FF2B5EF4-FFF2-40B4-BE49-F238E27FC236}">
                  <a16:creationId xmlns:a16="http://schemas.microsoft.com/office/drawing/2014/main" id="{D83C4848-9611-5A43-BB00-B2FA4D33B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23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26" name="Line 32">
              <a:extLst>
                <a:ext uri="{FF2B5EF4-FFF2-40B4-BE49-F238E27FC236}">
                  <a16:creationId xmlns:a16="http://schemas.microsoft.com/office/drawing/2014/main" id="{8E408EA7-B997-1149-A8ED-951D5E749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736"/>
              <a:ext cx="384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127" name="Group 4">
            <a:extLst>
              <a:ext uri="{FF2B5EF4-FFF2-40B4-BE49-F238E27FC236}">
                <a16:creationId xmlns:a16="http://schemas.microsoft.com/office/drawing/2014/main" id="{67B967D3-0346-0A44-BDD7-028D8B805270}"/>
              </a:ext>
            </a:extLst>
          </p:cNvPr>
          <p:cNvGrpSpPr>
            <a:grpSpLocks/>
          </p:cNvGrpSpPr>
          <p:nvPr/>
        </p:nvGrpSpPr>
        <p:grpSpPr bwMode="auto">
          <a:xfrm>
            <a:off x="4245523" y="3411366"/>
            <a:ext cx="4526229" cy="1429201"/>
            <a:chOff x="1154" y="802"/>
            <a:chExt cx="4534" cy="1443"/>
          </a:xfrm>
        </p:grpSpPr>
        <p:grpSp>
          <p:nvGrpSpPr>
            <p:cNvPr id="128" name="Group 5">
              <a:extLst>
                <a:ext uri="{FF2B5EF4-FFF2-40B4-BE49-F238E27FC236}">
                  <a16:creationId xmlns:a16="http://schemas.microsoft.com/office/drawing/2014/main" id="{8C939D88-493C-A646-B90E-EAE4FF6FA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4" y="802"/>
              <a:ext cx="1909" cy="1383"/>
              <a:chOff x="44" y="901"/>
              <a:chExt cx="1909" cy="1799"/>
            </a:xfrm>
          </p:grpSpPr>
          <p:cxnSp>
            <p:nvCxnSpPr>
              <p:cNvPr id="145" name="AutoShape 6">
                <a:extLst>
                  <a:ext uri="{FF2B5EF4-FFF2-40B4-BE49-F238E27FC236}">
                    <a16:creationId xmlns:a16="http://schemas.microsoft.com/office/drawing/2014/main" id="{41DAEC80-76DE-E34D-A465-6403D9391E7F}"/>
                  </a:ext>
                </a:extLst>
              </p:cNvPr>
              <p:cNvCxnSpPr>
                <a:cxnSpLocks noChangeShapeType="1"/>
                <a:stCxn id="146" idx="3"/>
                <a:endCxn id="147" idx="0"/>
              </p:cNvCxnSpPr>
              <p:nvPr/>
            </p:nvCxnSpPr>
            <p:spPr bwMode="auto">
              <a:xfrm flipH="1">
                <a:off x="525" y="1570"/>
                <a:ext cx="212" cy="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6" name="Oval 7">
                <a:extLst>
                  <a:ext uri="{FF2B5EF4-FFF2-40B4-BE49-F238E27FC236}">
                    <a16:creationId xmlns:a16="http://schemas.microsoft.com/office/drawing/2014/main" id="{54156A07-BA34-7744-B4BA-8AF66B213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" y="1256"/>
                <a:ext cx="214" cy="424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>
                    <a:latin typeface="Times New Roman" charset="0"/>
                    <a:ea typeface="ＭＳ Ｐゴシック" charset="-128"/>
                  </a:rPr>
                  <a:t>y</a:t>
                </a:r>
              </a:p>
            </p:txBody>
          </p:sp>
          <p:sp>
            <p:nvSpPr>
              <p:cNvPr id="147" name="Oval 8">
                <a:extLst>
                  <a:ext uri="{FF2B5EF4-FFF2-40B4-BE49-F238E27FC236}">
                    <a16:creationId xmlns:a16="http://schemas.microsoft.com/office/drawing/2014/main" id="{DBA55F5A-6F95-1549-AA88-EFDA12110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" y="1579"/>
                <a:ext cx="214" cy="425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charset="0"/>
                    <a:ea typeface="ＭＳ Ｐゴシック" charset="-128"/>
                  </a:rPr>
                  <a:t>x</a:t>
                </a:r>
              </a:p>
            </p:txBody>
          </p:sp>
          <p:sp>
            <p:nvSpPr>
              <p:cNvPr id="148" name="AutoShape 9">
                <a:extLst>
                  <a:ext uri="{FF2B5EF4-FFF2-40B4-BE49-F238E27FC236}">
                    <a16:creationId xmlns:a16="http://schemas.microsoft.com/office/drawing/2014/main" id="{94B56557-0AC6-C64E-B01A-2F1F24821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" y="2077"/>
                <a:ext cx="442" cy="61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0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9" name="AutoShape 10">
                <a:extLst>
                  <a:ext uri="{FF2B5EF4-FFF2-40B4-BE49-F238E27FC236}">
                    <a16:creationId xmlns:a16="http://schemas.microsoft.com/office/drawing/2014/main" id="{3ED19064-DA37-9243-8218-6172AEDC2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2084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1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50" name="AutoShape 11">
                <a:extLst>
                  <a:ext uri="{FF2B5EF4-FFF2-40B4-BE49-F238E27FC236}">
                    <a16:creationId xmlns:a16="http://schemas.microsoft.com/office/drawing/2014/main" id="{BA874639-9D48-9A4B-9F47-42AB5F923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" y="1737"/>
                <a:ext cx="442" cy="61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2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151" name="AutoShape 12">
                <a:extLst>
                  <a:ext uri="{FF2B5EF4-FFF2-40B4-BE49-F238E27FC236}">
                    <a16:creationId xmlns:a16="http://schemas.microsoft.com/office/drawing/2014/main" id="{CC56ECCA-00C3-AE42-BE32-E9088146C4A9}"/>
                  </a:ext>
                </a:extLst>
              </p:cNvPr>
              <p:cNvCxnSpPr>
                <a:cxnSpLocks noChangeShapeType="1"/>
                <a:stCxn id="147" idx="3"/>
                <a:endCxn id="148" idx="0"/>
              </p:cNvCxnSpPr>
              <p:nvPr/>
            </p:nvCxnSpPr>
            <p:spPr bwMode="auto">
              <a:xfrm flipH="1">
                <a:off x="265" y="1942"/>
                <a:ext cx="184" cy="13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2" name="AutoShape 13">
                <a:extLst>
                  <a:ext uri="{FF2B5EF4-FFF2-40B4-BE49-F238E27FC236}">
                    <a16:creationId xmlns:a16="http://schemas.microsoft.com/office/drawing/2014/main" id="{879E282F-E302-2D4E-9B00-96CAD3493665}"/>
                  </a:ext>
                </a:extLst>
              </p:cNvPr>
              <p:cNvCxnSpPr>
                <a:cxnSpLocks noChangeShapeType="1"/>
                <a:stCxn id="147" idx="5"/>
                <a:endCxn id="149" idx="0"/>
              </p:cNvCxnSpPr>
              <p:nvPr/>
            </p:nvCxnSpPr>
            <p:spPr bwMode="auto">
              <a:xfrm>
                <a:off x="601" y="1942"/>
                <a:ext cx="198" cy="14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" name="AutoShape 14">
                <a:extLst>
                  <a:ext uri="{FF2B5EF4-FFF2-40B4-BE49-F238E27FC236}">
                    <a16:creationId xmlns:a16="http://schemas.microsoft.com/office/drawing/2014/main" id="{8D168F26-0BCE-2548-8DB0-FEDD01DD83F4}"/>
                  </a:ext>
                </a:extLst>
              </p:cNvPr>
              <p:cNvCxnSpPr>
                <a:cxnSpLocks noChangeShapeType="1"/>
                <a:stCxn id="146" idx="5"/>
                <a:endCxn id="150" idx="0"/>
              </p:cNvCxnSpPr>
              <p:nvPr/>
            </p:nvCxnSpPr>
            <p:spPr bwMode="auto">
              <a:xfrm>
                <a:off x="889" y="1618"/>
                <a:ext cx="297" cy="11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4" name="Oval 15">
                <a:extLst>
                  <a:ext uri="{FF2B5EF4-FFF2-40B4-BE49-F238E27FC236}">
                    <a16:creationId xmlns:a16="http://schemas.microsoft.com/office/drawing/2014/main" id="{F5005076-10D4-6D4B-B895-2BE4C97B4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901"/>
                <a:ext cx="206" cy="425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>
                    <a:latin typeface="Times New Roman" charset="0"/>
                    <a:ea typeface="ＭＳ Ｐゴシック" charset="-128"/>
                  </a:rPr>
                  <a:t>z</a:t>
                </a:r>
              </a:p>
            </p:txBody>
          </p:sp>
          <p:cxnSp>
            <p:nvCxnSpPr>
              <p:cNvPr id="155" name="AutoShape 16">
                <a:extLst>
                  <a:ext uri="{FF2B5EF4-FFF2-40B4-BE49-F238E27FC236}">
                    <a16:creationId xmlns:a16="http://schemas.microsoft.com/office/drawing/2014/main" id="{FE82D4E3-304A-B142-9876-101EF2445FC3}"/>
                  </a:ext>
                </a:extLst>
              </p:cNvPr>
              <p:cNvCxnSpPr>
                <a:cxnSpLocks noChangeShapeType="1"/>
                <a:stCxn id="154" idx="3"/>
                <a:endCxn id="146" idx="7"/>
              </p:cNvCxnSpPr>
              <p:nvPr/>
            </p:nvCxnSpPr>
            <p:spPr bwMode="auto">
              <a:xfrm flipH="1">
                <a:off x="889" y="1217"/>
                <a:ext cx="239" cy="1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6" name="AutoShape 17">
                <a:extLst>
                  <a:ext uri="{FF2B5EF4-FFF2-40B4-BE49-F238E27FC236}">
                    <a16:creationId xmlns:a16="http://schemas.microsoft.com/office/drawing/2014/main" id="{1C994AD4-2228-5247-AEAA-C63140189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1505"/>
                <a:ext cx="442" cy="61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3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157" name="AutoShape 18">
                <a:extLst>
                  <a:ext uri="{FF2B5EF4-FFF2-40B4-BE49-F238E27FC236}">
                    <a16:creationId xmlns:a16="http://schemas.microsoft.com/office/drawing/2014/main" id="{A8847306-4C29-344E-A8FE-301C3BC3D47E}"/>
                  </a:ext>
                </a:extLst>
              </p:cNvPr>
              <p:cNvCxnSpPr>
                <a:cxnSpLocks noChangeShapeType="1"/>
                <a:stCxn id="154" idx="5"/>
                <a:endCxn id="156" idx="0"/>
              </p:cNvCxnSpPr>
              <p:nvPr/>
            </p:nvCxnSpPr>
            <p:spPr bwMode="auto">
              <a:xfrm>
                <a:off x="1274" y="1264"/>
                <a:ext cx="458" cy="24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9" name="Text Box 19">
              <a:extLst>
                <a:ext uri="{FF2B5EF4-FFF2-40B4-BE49-F238E27FC236}">
                  <a16:creationId xmlns:a16="http://schemas.microsoft.com/office/drawing/2014/main" id="{0D675D57-4DAF-CF44-A9CE-1B5B87225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024"/>
              <a:ext cx="65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>
                  <a:latin typeface="Tahoma" charset="0"/>
                  <a:ea typeface="ＭＳ Ｐゴシック" charset="-128"/>
                </a:rPr>
                <a:t>zig-zig</a:t>
              </a:r>
            </a:p>
          </p:txBody>
        </p:sp>
        <p:grpSp>
          <p:nvGrpSpPr>
            <p:cNvPr id="130" name="Group 20">
              <a:extLst>
                <a:ext uri="{FF2B5EF4-FFF2-40B4-BE49-F238E27FC236}">
                  <a16:creationId xmlns:a16="http://schemas.microsoft.com/office/drawing/2014/main" id="{A91772AC-3839-A34C-BDE8-2931333E5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4" y="808"/>
              <a:ext cx="1814" cy="1437"/>
              <a:chOff x="658" y="2404"/>
              <a:chExt cx="1814" cy="1768"/>
            </a:xfrm>
          </p:grpSpPr>
          <p:sp>
            <p:nvSpPr>
              <p:cNvPr id="132" name="Oval 21">
                <a:extLst>
                  <a:ext uri="{FF2B5EF4-FFF2-40B4-BE49-F238E27FC236}">
                    <a16:creationId xmlns:a16="http://schemas.microsoft.com/office/drawing/2014/main" id="{89E9A1D1-53A0-2742-8079-CE9B0EBEF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70" y="2770"/>
                <a:ext cx="214" cy="40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>
                    <a:latin typeface="Times New Roman" charset="0"/>
                    <a:ea typeface="ＭＳ Ｐゴシック" charset="-128"/>
                  </a:rPr>
                  <a:t>y</a:t>
                </a:r>
              </a:p>
            </p:txBody>
          </p:sp>
          <p:sp>
            <p:nvSpPr>
              <p:cNvPr id="133" name="Oval 22">
                <a:extLst>
                  <a:ext uri="{FF2B5EF4-FFF2-40B4-BE49-F238E27FC236}">
                    <a16:creationId xmlns:a16="http://schemas.microsoft.com/office/drawing/2014/main" id="{9E1FCEEB-814D-264F-AFFA-3D41BD9DE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62" y="3107"/>
                <a:ext cx="206" cy="40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>
                    <a:latin typeface="Times New Roman" charset="0"/>
                    <a:ea typeface="ＭＳ Ｐゴシック" charset="-128"/>
                  </a:rPr>
                  <a:t>z</a:t>
                </a:r>
              </a:p>
            </p:txBody>
          </p:sp>
          <p:sp>
            <p:nvSpPr>
              <p:cNvPr id="134" name="AutoShape 23">
                <a:extLst>
                  <a:ext uri="{FF2B5EF4-FFF2-40B4-BE49-F238E27FC236}">
                    <a16:creationId xmlns:a16="http://schemas.microsoft.com/office/drawing/2014/main" id="{25469239-0D85-6B4B-862F-602670CE3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30" y="3590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3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35" name="AutoShape 24">
                <a:extLst>
                  <a:ext uri="{FF2B5EF4-FFF2-40B4-BE49-F238E27FC236}">
                    <a16:creationId xmlns:a16="http://schemas.microsoft.com/office/drawing/2014/main" id="{63FD1BF1-676E-5845-926B-A21455D2B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23" y="3584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2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36" name="AutoShape 25">
                <a:extLst>
                  <a:ext uri="{FF2B5EF4-FFF2-40B4-BE49-F238E27FC236}">
                    <a16:creationId xmlns:a16="http://schemas.microsoft.com/office/drawing/2014/main" id="{631EFACB-8E3C-7942-9016-D1DA45265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97" y="3213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1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137" name="AutoShape 26">
                <a:extLst>
                  <a:ext uri="{FF2B5EF4-FFF2-40B4-BE49-F238E27FC236}">
                    <a16:creationId xmlns:a16="http://schemas.microsoft.com/office/drawing/2014/main" id="{7399EED1-B120-BF48-BFC5-3BADCC61D5A3}"/>
                  </a:ext>
                </a:extLst>
              </p:cNvPr>
              <p:cNvCxnSpPr>
                <a:cxnSpLocks noChangeShapeType="1"/>
                <a:stCxn id="132" idx="3"/>
                <a:endCxn id="133" idx="0"/>
              </p:cNvCxnSpPr>
              <p:nvPr/>
            </p:nvCxnSpPr>
            <p:spPr bwMode="auto">
              <a:xfrm>
                <a:off x="1748" y="3047"/>
                <a:ext cx="217" cy="1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AutoShape 27">
                <a:extLst>
                  <a:ext uri="{FF2B5EF4-FFF2-40B4-BE49-F238E27FC236}">
                    <a16:creationId xmlns:a16="http://schemas.microsoft.com/office/drawing/2014/main" id="{46673FD2-8BE3-4644-B064-8E1F94A3FAAF}"/>
                  </a:ext>
                </a:extLst>
              </p:cNvPr>
              <p:cNvCxnSpPr>
                <a:cxnSpLocks noChangeShapeType="1"/>
                <a:stCxn id="133" idx="3"/>
                <a:endCxn id="134" idx="0"/>
              </p:cNvCxnSpPr>
              <p:nvPr/>
            </p:nvCxnSpPr>
            <p:spPr bwMode="auto">
              <a:xfrm>
                <a:off x="2038" y="3450"/>
                <a:ext cx="213" cy="1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28">
                <a:extLst>
                  <a:ext uri="{FF2B5EF4-FFF2-40B4-BE49-F238E27FC236}">
                    <a16:creationId xmlns:a16="http://schemas.microsoft.com/office/drawing/2014/main" id="{66B4A23E-9691-9349-A49E-C26019BCC753}"/>
                  </a:ext>
                </a:extLst>
              </p:cNvPr>
              <p:cNvCxnSpPr>
                <a:cxnSpLocks noChangeShapeType="1"/>
                <a:stCxn id="133" idx="5"/>
                <a:endCxn id="135" idx="0"/>
              </p:cNvCxnSpPr>
              <p:nvPr/>
            </p:nvCxnSpPr>
            <p:spPr bwMode="auto">
              <a:xfrm flipH="1">
                <a:off x="1744" y="3450"/>
                <a:ext cx="148" cy="13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AutoShape 29">
                <a:extLst>
                  <a:ext uri="{FF2B5EF4-FFF2-40B4-BE49-F238E27FC236}">
                    <a16:creationId xmlns:a16="http://schemas.microsoft.com/office/drawing/2014/main" id="{0692766F-486C-1B43-973C-98998FD8E058}"/>
                  </a:ext>
                </a:extLst>
              </p:cNvPr>
              <p:cNvCxnSpPr>
                <a:cxnSpLocks noChangeShapeType="1"/>
                <a:stCxn id="132" idx="5"/>
                <a:endCxn id="136" idx="0"/>
              </p:cNvCxnSpPr>
              <p:nvPr/>
            </p:nvCxnSpPr>
            <p:spPr bwMode="auto">
              <a:xfrm flipH="1">
                <a:off x="1318" y="3113"/>
                <a:ext cx="283" cy="1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1" name="Oval 30">
                <a:extLst>
                  <a:ext uri="{FF2B5EF4-FFF2-40B4-BE49-F238E27FC236}">
                    <a16:creationId xmlns:a16="http://schemas.microsoft.com/office/drawing/2014/main" id="{73542DA9-96D7-694F-A06E-CE23EC5E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82" y="2404"/>
                <a:ext cx="214" cy="402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charset="0"/>
                    <a:ea typeface="ＭＳ Ｐゴシック" charset="-128"/>
                  </a:rPr>
                  <a:t>x</a:t>
                </a:r>
              </a:p>
            </p:txBody>
          </p:sp>
          <p:cxnSp>
            <p:nvCxnSpPr>
              <p:cNvPr id="142" name="AutoShape 31">
                <a:extLst>
                  <a:ext uri="{FF2B5EF4-FFF2-40B4-BE49-F238E27FC236}">
                    <a16:creationId xmlns:a16="http://schemas.microsoft.com/office/drawing/2014/main" id="{45C86B7E-7C5F-894B-926E-2FEDD8648A69}"/>
                  </a:ext>
                </a:extLst>
              </p:cNvPr>
              <p:cNvCxnSpPr>
                <a:cxnSpLocks noChangeShapeType="1"/>
                <a:stCxn id="141" idx="3"/>
                <a:endCxn id="132" idx="7"/>
              </p:cNvCxnSpPr>
              <p:nvPr/>
            </p:nvCxnSpPr>
            <p:spPr bwMode="auto">
              <a:xfrm>
                <a:off x="1360" y="2682"/>
                <a:ext cx="245" cy="21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" name="AutoShape 32">
                <a:extLst>
                  <a:ext uri="{FF2B5EF4-FFF2-40B4-BE49-F238E27FC236}">
                    <a16:creationId xmlns:a16="http://schemas.microsoft.com/office/drawing/2014/main" id="{DB82A580-7732-EA4F-8DDF-772FDF3DE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58" y="2928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0" dirty="0">
                    <a:latin typeface="Times New Roman" charset="0"/>
                    <a:ea typeface="ＭＳ Ｐゴシック" charset="-128"/>
                  </a:rPr>
                  <a:t>T</a:t>
                </a:r>
                <a:r>
                  <a:rPr lang="en-US" altLang="en-US" sz="1400" b="0" baseline="-25000" dirty="0">
                    <a:latin typeface="Times New Roman" charset="0"/>
                    <a:ea typeface="ＭＳ Ｐゴシック" charset="-128"/>
                  </a:rPr>
                  <a:t>0</a:t>
                </a:r>
                <a:endParaRPr lang="en-US" altLang="en-US" sz="1400" b="0" dirty="0">
                  <a:latin typeface="Times New Roman" charset="0"/>
                  <a:ea typeface="ＭＳ Ｐゴシック" charset="-128"/>
                </a:endParaRPr>
              </a:p>
            </p:txBody>
          </p:sp>
          <p:cxnSp>
            <p:nvCxnSpPr>
              <p:cNvPr id="144" name="AutoShape 33">
                <a:extLst>
                  <a:ext uri="{FF2B5EF4-FFF2-40B4-BE49-F238E27FC236}">
                    <a16:creationId xmlns:a16="http://schemas.microsoft.com/office/drawing/2014/main" id="{6C5266DB-909B-4045-AFA5-A37D502929DC}"/>
                  </a:ext>
                </a:extLst>
              </p:cNvPr>
              <p:cNvCxnSpPr>
                <a:cxnSpLocks noChangeShapeType="1"/>
                <a:stCxn id="141" idx="5"/>
                <a:endCxn id="143" idx="0"/>
              </p:cNvCxnSpPr>
              <p:nvPr/>
            </p:nvCxnSpPr>
            <p:spPr bwMode="auto">
              <a:xfrm flipH="1">
                <a:off x="879" y="2747"/>
                <a:ext cx="334" cy="18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1" name="Line 34">
              <a:extLst>
                <a:ext uri="{FF2B5EF4-FFF2-40B4-BE49-F238E27FC236}">
                  <a16:creationId xmlns:a16="http://schemas.microsoft.com/office/drawing/2014/main" id="{408EC1AF-E581-7C4F-A999-EDFBEC325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158" name="Group 4">
            <a:extLst>
              <a:ext uri="{FF2B5EF4-FFF2-40B4-BE49-F238E27FC236}">
                <a16:creationId xmlns:a16="http://schemas.microsoft.com/office/drawing/2014/main" id="{BADA5388-DBF1-6A49-8E01-7DFDC4B187C8}"/>
              </a:ext>
            </a:extLst>
          </p:cNvPr>
          <p:cNvGrpSpPr>
            <a:grpSpLocks/>
          </p:cNvGrpSpPr>
          <p:nvPr/>
        </p:nvGrpSpPr>
        <p:grpSpPr bwMode="auto">
          <a:xfrm>
            <a:off x="414356" y="4617748"/>
            <a:ext cx="4299362" cy="1790356"/>
            <a:chOff x="2538" y="647"/>
            <a:chExt cx="3265" cy="1904"/>
          </a:xfrm>
        </p:grpSpPr>
        <p:cxnSp>
          <p:nvCxnSpPr>
            <p:cNvPr id="159" name="AutoShape 5">
              <a:extLst>
                <a:ext uri="{FF2B5EF4-FFF2-40B4-BE49-F238E27FC236}">
                  <a16:creationId xmlns:a16="http://schemas.microsoft.com/office/drawing/2014/main" id="{E06CB969-7E8E-2F49-A5F8-8DB6870F8CB9}"/>
                </a:ext>
              </a:extLst>
            </p:cNvPr>
            <p:cNvCxnSpPr>
              <a:cxnSpLocks noChangeShapeType="1"/>
              <a:stCxn id="170" idx="5"/>
              <a:endCxn id="161" idx="1"/>
            </p:cNvCxnSpPr>
            <p:nvPr/>
          </p:nvCxnSpPr>
          <p:spPr bwMode="auto">
            <a:xfrm>
              <a:off x="3089" y="1076"/>
              <a:ext cx="323" cy="1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Text Box 6">
              <a:extLst>
                <a:ext uri="{FF2B5EF4-FFF2-40B4-BE49-F238E27FC236}">
                  <a16:creationId xmlns:a16="http://schemas.microsoft.com/office/drawing/2014/main" id="{A5F02433-1874-1C47-A395-5F06670D3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6" y="647"/>
              <a:ext cx="663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>
                  <a:latin typeface="Tahoma" charset="0"/>
                  <a:ea typeface="ＭＳ Ｐゴシック" charset="-128"/>
                </a:rPr>
                <a:t>zig-zag</a:t>
              </a:r>
            </a:p>
          </p:txBody>
        </p:sp>
        <p:sp>
          <p:nvSpPr>
            <p:cNvPr id="161" name="Oval 7">
              <a:extLst>
                <a:ext uri="{FF2B5EF4-FFF2-40B4-BE49-F238E27FC236}">
                  <a16:creationId xmlns:a16="http://schemas.microsoft.com/office/drawing/2014/main" id="{70AE7619-9EBB-804D-932D-7EBD48DA3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1096"/>
              <a:ext cx="198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162" name="Oval 8">
              <a:extLst>
                <a:ext uri="{FF2B5EF4-FFF2-40B4-BE49-F238E27FC236}">
                  <a16:creationId xmlns:a16="http://schemas.microsoft.com/office/drawing/2014/main" id="{0C1441C9-BCA5-C84D-840A-0F89DBEF1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1430"/>
              <a:ext cx="198" cy="40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163" name="AutoShape 9">
              <a:extLst>
                <a:ext uri="{FF2B5EF4-FFF2-40B4-BE49-F238E27FC236}">
                  <a16:creationId xmlns:a16="http://schemas.microsoft.com/office/drawing/2014/main" id="{59772D78-90AF-7E44-98EE-5AAEAC303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71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64" name="AutoShape 10">
              <a:extLst>
                <a:ext uri="{FF2B5EF4-FFF2-40B4-BE49-F238E27FC236}">
                  <a16:creationId xmlns:a16="http://schemas.microsoft.com/office/drawing/2014/main" id="{E3EDBFB1-7E5E-9941-B4F9-DB197911F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1959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65" name="AutoShape 11">
              <a:extLst>
                <a:ext uri="{FF2B5EF4-FFF2-40B4-BE49-F238E27FC236}">
                  <a16:creationId xmlns:a16="http://schemas.microsoft.com/office/drawing/2014/main" id="{E88B4137-D557-8C4A-BD18-AF80D965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1630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3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166" name="AutoShape 12">
              <a:extLst>
                <a:ext uri="{FF2B5EF4-FFF2-40B4-BE49-F238E27FC236}">
                  <a16:creationId xmlns:a16="http://schemas.microsoft.com/office/drawing/2014/main" id="{C7CCB1EF-F5FA-A047-B1E9-E788A01EEB65}"/>
                </a:ext>
              </a:extLst>
            </p:cNvPr>
            <p:cNvCxnSpPr>
              <a:cxnSpLocks noChangeShapeType="1"/>
              <a:stCxn id="161" idx="3"/>
              <a:endCxn id="162" idx="0"/>
            </p:cNvCxnSpPr>
            <p:nvPr/>
          </p:nvCxnSpPr>
          <p:spPr bwMode="auto">
            <a:xfrm flipH="1">
              <a:off x="3200" y="1398"/>
              <a:ext cx="212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AutoShape 13">
              <a:extLst>
                <a:ext uri="{FF2B5EF4-FFF2-40B4-BE49-F238E27FC236}">
                  <a16:creationId xmlns:a16="http://schemas.microsoft.com/office/drawing/2014/main" id="{27C36B80-4078-BF4D-934E-BE3CB3DB4953}"/>
                </a:ext>
              </a:extLst>
            </p:cNvPr>
            <p:cNvCxnSpPr>
              <a:cxnSpLocks noChangeShapeType="1"/>
              <a:stCxn id="162" idx="3"/>
              <a:endCxn id="163" idx="0"/>
            </p:cNvCxnSpPr>
            <p:nvPr/>
          </p:nvCxnSpPr>
          <p:spPr bwMode="auto">
            <a:xfrm flipH="1">
              <a:off x="2989" y="1771"/>
              <a:ext cx="141" cy="2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" name="AutoShape 14">
              <a:extLst>
                <a:ext uri="{FF2B5EF4-FFF2-40B4-BE49-F238E27FC236}">
                  <a16:creationId xmlns:a16="http://schemas.microsoft.com/office/drawing/2014/main" id="{19D8EC34-3992-AB47-8D97-E9AF32C3C63B}"/>
                </a:ext>
              </a:extLst>
            </p:cNvPr>
            <p:cNvCxnSpPr>
              <a:cxnSpLocks noChangeShapeType="1"/>
              <a:stCxn id="162" idx="5"/>
              <a:endCxn id="164" idx="0"/>
            </p:cNvCxnSpPr>
            <p:nvPr/>
          </p:nvCxnSpPr>
          <p:spPr bwMode="auto">
            <a:xfrm>
              <a:off x="3270" y="1771"/>
              <a:ext cx="186" cy="1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" name="AutoShape 15">
              <a:extLst>
                <a:ext uri="{FF2B5EF4-FFF2-40B4-BE49-F238E27FC236}">
                  <a16:creationId xmlns:a16="http://schemas.microsoft.com/office/drawing/2014/main" id="{048D3329-DEBB-F24E-B5C1-089FE036CBD4}"/>
                </a:ext>
              </a:extLst>
            </p:cNvPr>
            <p:cNvCxnSpPr>
              <a:cxnSpLocks noChangeShapeType="1"/>
              <a:stCxn id="161" idx="5"/>
              <a:endCxn id="165" idx="0"/>
            </p:cNvCxnSpPr>
            <p:nvPr/>
          </p:nvCxnSpPr>
          <p:spPr bwMode="auto">
            <a:xfrm>
              <a:off x="3558" y="1437"/>
              <a:ext cx="250" cy="1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0" name="Oval 16">
              <a:extLst>
                <a:ext uri="{FF2B5EF4-FFF2-40B4-BE49-F238E27FC236}">
                  <a16:creationId xmlns:a16="http://schemas.microsoft.com/office/drawing/2014/main" id="{51986CB5-115C-584A-9D8B-E7098FE1C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775"/>
              <a:ext cx="192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z</a:t>
              </a:r>
            </a:p>
          </p:txBody>
        </p:sp>
        <p:sp>
          <p:nvSpPr>
            <p:cNvPr id="171" name="AutoShape 17">
              <a:extLst>
                <a:ext uri="{FF2B5EF4-FFF2-40B4-BE49-F238E27FC236}">
                  <a16:creationId xmlns:a16="http://schemas.microsoft.com/office/drawing/2014/main" id="{D474A4C4-AD3F-0640-A0C3-49881B0A1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215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172" name="AutoShape 18">
              <a:extLst>
                <a:ext uri="{FF2B5EF4-FFF2-40B4-BE49-F238E27FC236}">
                  <a16:creationId xmlns:a16="http://schemas.microsoft.com/office/drawing/2014/main" id="{B5B9A135-0FD2-B94C-96A2-D374E06680BE}"/>
                </a:ext>
              </a:extLst>
            </p:cNvPr>
            <p:cNvCxnSpPr>
              <a:cxnSpLocks noChangeShapeType="1"/>
              <a:stCxn id="170" idx="3"/>
              <a:endCxn id="171" idx="0"/>
            </p:cNvCxnSpPr>
            <p:nvPr/>
          </p:nvCxnSpPr>
          <p:spPr bwMode="auto">
            <a:xfrm flipH="1">
              <a:off x="2743" y="1116"/>
              <a:ext cx="205" cy="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3" name="Oval 19">
              <a:extLst>
                <a:ext uri="{FF2B5EF4-FFF2-40B4-BE49-F238E27FC236}">
                  <a16:creationId xmlns:a16="http://schemas.microsoft.com/office/drawing/2014/main" id="{949043AB-75D4-0D42-8CD9-0C02BD70A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1115"/>
              <a:ext cx="199" cy="401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174" name="Oval 20">
              <a:extLst>
                <a:ext uri="{FF2B5EF4-FFF2-40B4-BE49-F238E27FC236}">
                  <a16:creationId xmlns:a16="http://schemas.microsoft.com/office/drawing/2014/main" id="{831DE177-EA56-6B4D-B804-C05653060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730"/>
              <a:ext cx="199" cy="40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175" name="AutoShape 21">
              <a:extLst>
                <a:ext uri="{FF2B5EF4-FFF2-40B4-BE49-F238E27FC236}">
                  <a16:creationId xmlns:a16="http://schemas.microsoft.com/office/drawing/2014/main" id="{AA8B34BB-DF56-6D4A-9140-054646BDB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1655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1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6" name="AutoShape 22">
              <a:extLst>
                <a:ext uri="{FF2B5EF4-FFF2-40B4-BE49-F238E27FC236}">
                  <a16:creationId xmlns:a16="http://schemas.microsoft.com/office/drawing/2014/main" id="{554F7790-1B6C-9747-ABBB-704E1CDE9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1638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2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77" name="AutoShape 23">
              <a:extLst>
                <a:ext uri="{FF2B5EF4-FFF2-40B4-BE49-F238E27FC236}">
                  <a16:creationId xmlns:a16="http://schemas.microsoft.com/office/drawing/2014/main" id="{B0D0F260-7B9B-8848-8050-EFE864399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" y="165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3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178" name="AutoShape 24">
              <a:extLst>
                <a:ext uri="{FF2B5EF4-FFF2-40B4-BE49-F238E27FC236}">
                  <a16:creationId xmlns:a16="http://schemas.microsoft.com/office/drawing/2014/main" id="{813E54DE-0FDD-7842-A367-2648645038EA}"/>
                </a:ext>
              </a:extLst>
            </p:cNvPr>
            <p:cNvCxnSpPr>
              <a:cxnSpLocks noChangeShapeType="1"/>
              <a:stCxn id="173" idx="1"/>
              <a:endCxn id="174" idx="5"/>
            </p:cNvCxnSpPr>
            <p:nvPr/>
          </p:nvCxnSpPr>
          <p:spPr bwMode="auto">
            <a:xfrm flipH="1" flipV="1">
              <a:off x="4882" y="1011"/>
              <a:ext cx="338" cy="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AutoShape 25">
              <a:extLst>
                <a:ext uri="{FF2B5EF4-FFF2-40B4-BE49-F238E27FC236}">
                  <a16:creationId xmlns:a16="http://schemas.microsoft.com/office/drawing/2014/main" id="{BBEE086A-751E-624D-8755-658849F7198B}"/>
                </a:ext>
              </a:extLst>
            </p:cNvPr>
            <p:cNvCxnSpPr>
              <a:cxnSpLocks noChangeShapeType="1"/>
              <a:stCxn id="182" idx="5"/>
              <a:endCxn id="175" idx="0"/>
            </p:cNvCxnSpPr>
            <p:nvPr/>
          </p:nvCxnSpPr>
          <p:spPr bwMode="auto">
            <a:xfrm>
              <a:off x="4490" y="1416"/>
              <a:ext cx="201" cy="2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" name="AutoShape 26">
              <a:extLst>
                <a:ext uri="{FF2B5EF4-FFF2-40B4-BE49-F238E27FC236}">
                  <a16:creationId xmlns:a16="http://schemas.microsoft.com/office/drawing/2014/main" id="{97C846C0-6CDD-604A-90B3-4EB7AEB4DB36}"/>
                </a:ext>
              </a:extLst>
            </p:cNvPr>
            <p:cNvCxnSpPr>
              <a:cxnSpLocks noChangeShapeType="1"/>
              <a:stCxn id="173" idx="3"/>
              <a:endCxn id="176" idx="0"/>
            </p:cNvCxnSpPr>
            <p:nvPr/>
          </p:nvCxnSpPr>
          <p:spPr bwMode="auto">
            <a:xfrm flipH="1">
              <a:off x="5136" y="1457"/>
              <a:ext cx="85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" name="AutoShape 27">
              <a:extLst>
                <a:ext uri="{FF2B5EF4-FFF2-40B4-BE49-F238E27FC236}">
                  <a16:creationId xmlns:a16="http://schemas.microsoft.com/office/drawing/2014/main" id="{A9424B75-C5BE-0B40-B871-68E1E1D08E9C}"/>
                </a:ext>
              </a:extLst>
            </p:cNvPr>
            <p:cNvCxnSpPr>
              <a:cxnSpLocks noChangeShapeType="1"/>
              <a:stCxn id="173" idx="5"/>
              <a:endCxn id="177" idx="0"/>
            </p:cNvCxnSpPr>
            <p:nvPr/>
          </p:nvCxnSpPr>
          <p:spPr bwMode="auto">
            <a:xfrm>
              <a:off x="5362" y="1457"/>
              <a:ext cx="236" cy="1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Oval 28">
              <a:extLst>
                <a:ext uri="{FF2B5EF4-FFF2-40B4-BE49-F238E27FC236}">
                  <a16:creationId xmlns:a16="http://schemas.microsoft.com/office/drawing/2014/main" id="{389DC09F-31D2-D144-AC7F-34197E804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1075"/>
              <a:ext cx="191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Times New Roman" charset="0"/>
                  <a:ea typeface="ＭＳ Ｐゴシック" charset="-128"/>
                </a:rPr>
                <a:t>z</a:t>
              </a:r>
            </a:p>
          </p:txBody>
        </p:sp>
        <p:cxnSp>
          <p:nvCxnSpPr>
            <p:cNvPr id="183" name="AutoShape 29">
              <a:extLst>
                <a:ext uri="{FF2B5EF4-FFF2-40B4-BE49-F238E27FC236}">
                  <a16:creationId xmlns:a16="http://schemas.microsoft.com/office/drawing/2014/main" id="{626C6549-64A7-984B-8FC6-4EF74DBF1830}"/>
                </a:ext>
              </a:extLst>
            </p:cNvPr>
            <p:cNvCxnSpPr>
              <a:cxnSpLocks noChangeShapeType="1"/>
              <a:stCxn id="182" idx="7"/>
              <a:endCxn id="174" idx="3"/>
            </p:cNvCxnSpPr>
            <p:nvPr/>
          </p:nvCxnSpPr>
          <p:spPr bwMode="auto">
            <a:xfrm flipV="1">
              <a:off x="4496" y="1033"/>
              <a:ext cx="239" cy="1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AutoShape 30">
              <a:extLst>
                <a:ext uri="{FF2B5EF4-FFF2-40B4-BE49-F238E27FC236}">
                  <a16:creationId xmlns:a16="http://schemas.microsoft.com/office/drawing/2014/main" id="{3873FEFF-CA1A-E14F-9764-A4889EA9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640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Times New Roman" charset="0"/>
                  <a:ea typeface="ＭＳ Ｐゴシック" charset="-128"/>
                </a:rPr>
                <a:t>T</a:t>
              </a:r>
              <a:r>
                <a:rPr lang="en-US" altLang="en-US" sz="1400" b="0" baseline="-25000" dirty="0">
                  <a:latin typeface="Times New Roman" charset="0"/>
                  <a:ea typeface="ＭＳ Ｐゴシック" charset="-128"/>
                </a:rPr>
                <a:t>0</a:t>
              </a:r>
              <a:endParaRPr lang="en-US" altLang="en-US" sz="1400" b="0" dirty="0">
                <a:latin typeface="Times New Roman" charset="0"/>
                <a:ea typeface="ＭＳ Ｐゴシック" charset="-128"/>
              </a:endParaRPr>
            </a:p>
          </p:txBody>
        </p:sp>
        <p:cxnSp>
          <p:nvCxnSpPr>
            <p:cNvPr id="185" name="AutoShape 31">
              <a:extLst>
                <a:ext uri="{FF2B5EF4-FFF2-40B4-BE49-F238E27FC236}">
                  <a16:creationId xmlns:a16="http://schemas.microsoft.com/office/drawing/2014/main" id="{D99DAD55-B98B-704D-AEC9-13F3718A2DF2}"/>
                </a:ext>
              </a:extLst>
            </p:cNvPr>
            <p:cNvCxnSpPr>
              <a:cxnSpLocks noChangeShapeType="1"/>
              <a:stCxn id="182" idx="3"/>
              <a:endCxn id="184" idx="0"/>
            </p:cNvCxnSpPr>
            <p:nvPr/>
          </p:nvCxnSpPr>
          <p:spPr bwMode="auto">
            <a:xfrm flipH="1">
              <a:off x="4250" y="1416"/>
              <a:ext cx="105" cy="2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6" name="Line 32">
              <a:extLst>
                <a:ext uri="{FF2B5EF4-FFF2-40B4-BE49-F238E27FC236}">
                  <a16:creationId xmlns:a16="http://schemas.microsoft.com/office/drawing/2014/main" id="{E8D57794-04CA-FF46-9B93-5EDBD1197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104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2457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4165600" cy="5256212"/>
          </a:xfrm>
        </p:spPr>
        <p:txBody>
          <a:bodyPr/>
          <a:lstStyle/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Insert 8 into the splay tree.</a:t>
            </a:r>
          </a:p>
          <a:p>
            <a:pPr lvl="1" eaLnBrk="1" hangingPunct="1"/>
            <a:endParaRPr lang="en-GB" altLang="en-US" sz="2600">
              <a:latin typeface="Helvetica Neue" charset="0"/>
              <a:ea typeface="ＭＳ Ｐゴシック" charset="-128"/>
            </a:endParaRPr>
          </a:p>
          <a:p>
            <a:pPr eaLnBrk="1" hangingPunct="1"/>
            <a:r>
              <a:rPr lang="en-GB" altLang="en-US">
                <a:latin typeface="Helvetica Neue" charset="0"/>
                <a:ea typeface="ＭＳ Ｐゴシック" charset="-128"/>
              </a:rPr>
              <a:t>Only one node so no splaying required.</a:t>
            </a:r>
            <a:endParaRPr lang="en-US" altLang="en-US">
              <a:latin typeface="Helvetica Neue" charset="0"/>
              <a:ea typeface="ＭＳ Ｐゴシック" charset="-128"/>
            </a:endParaRPr>
          </a:p>
        </p:txBody>
      </p:sp>
      <p:sp>
        <p:nvSpPr>
          <p:cNvPr id="24579" name="Oval 4"/>
          <p:cNvSpPr>
            <a:spLocks noChangeArrowheads="1"/>
          </p:cNvSpPr>
          <p:nvPr/>
        </p:nvSpPr>
        <p:spPr bwMode="auto">
          <a:xfrm>
            <a:off x="6477000" y="1981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0">
                <a:solidFill>
                  <a:srgbClr val="FF0000"/>
                </a:solidFill>
                <a:latin typeface="Tahoma" charset="0"/>
                <a:ea typeface="ＭＳ Ｐゴシック" charset="-128"/>
              </a:rPr>
              <a:t>8</a:t>
            </a:r>
            <a:endParaRPr lang="en-US" altLang="en-US" sz="1800" b="0">
              <a:solidFill>
                <a:srgbClr val="FF0000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6324600" y="26670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>
            <a:off x="6400800" y="23622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6858000" y="2362200"/>
            <a:ext cx="152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SplayTrees" id="{C1E5733B-C67E-1945-BB15-25F0F9E8EC4E}" vid="{30FE9B55-C629-5249-8131-899256ACFB2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05_SplayTrees</Template>
  <TotalTime>1996</TotalTime>
  <Words>2092</Words>
  <Application>Microsoft Macintosh PowerPoint</Application>
  <PresentationFormat>On-screen Show (4:3)</PresentationFormat>
  <Paragraphs>683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Gill Sans</vt:lpstr>
      <vt:lpstr>Helvetica</vt:lpstr>
      <vt:lpstr>Helvetica Neue</vt:lpstr>
      <vt:lpstr>Tahoma</vt:lpstr>
      <vt:lpstr>Times New Roman</vt:lpstr>
      <vt:lpstr>Wingdings</vt:lpstr>
      <vt:lpstr>Clarity</vt:lpstr>
      <vt:lpstr>Topic 5: Splay Trees</vt:lpstr>
      <vt:lpstr>Splay Trees</vt:lpstr>
      <vt:lpstr>Splaying</vt:lpstr>
      <vt:lpstr>Zig Splaying</vt:lpstr>
      <vt:lpstr>Zig-Zig Splaying</vt:lpstr>
      <vt:lpstr>Zig-Zag Splaying</vt:lpstr>
      <vt:lpstr>Splay Trees</vt:lpstr>
      <vt:lpstr>Summary of Splaying Operations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Splay Tree Performance Analysis</vt:lpstr>
      <vt:lpstr>Splay Tree Performance</vt:lpstr>
      <vt:lpstr>Splay Tree Performance</vt:lpstr>
      <vt:lpstr>Note on Amortised Analysis</vt:lpstr>
      <vt:lpstr>Amortised Analysis of Splay Trees</vt:lpstr>
      <vt:lpstr>Amortised Analysis of Splay Trees</vt:lpstr>
      <vt:lpstr>Amortised Analysis of Splay Trees</vt:lpstr>
      <vt:lpstr>Splay Tree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5: Splay Trees</dc:title>
  <dc:creator>Dave Lillis</dc:creator>
  <cp:lastModifiedBy>David Lillis</cp:lastModifiedBy>
  <cp:revision>23</cp:revision>
  <cp:lastPrinted>2008-03-04T14:26:47Z</cp:lastPrinted>
  <dcterms:created xsi:type="dcterms:W3CDTF">2016-04-19T02:26:36Z</dcterms:created>
  <dcterms:modified xsi:type="dcterms:W3CDTF">2019-03-27T00:03:46Z</dcterms:modified>
</cp:coreProperties>
</file>