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401" r:id="rId2"/>
    <p:sldId id="392" r:id="rId3"/>
    <p:sldId id="402" r:id="rId4"/>
    <p:sldId id="397" r:id="rId5"/>
    <p:sldId id="398" r:id="rId6"/>
    <p:sldId id="395" r:id="rId7"/>
    <p:sldId id="404" r:id="rId8"/>
    <p:sldId id="396" r:id="rId9"/>
    <p:sldId id="403" r:id="rId10"/>
    <p:sldId id="399" r:id="rId11"/>
    <p:sldId id="391" r:id="rId1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77670"/>
  </p:normalViewPr>
  <p:slideViewPr>
    <p:cSldViewPr>
      <p:cViewPr varScale="1">
        <p:scale>
          <a:sx n="51" d="100"/>
          <a:sy n="51" d="100"/>
        </p:scale>
        <p:origin x="13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43585A94-6976-5141-ADE0-E8321A7496F9}" type="datetime8">
              <a:rPr lang="en-US" altLang="en-US"/>
              <a:pPr/>
              <a:t>5/9/19 3:36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2A762062-8113-EE48-A530-6E331EE62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762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3BF7BE06-33AA-6148-86E3-FB08586C65AA}" type="datetime8">
              <a:rPr lang="en-US" altLang="en-US"/>
              <a:pPr/>
              <a:t>5/9/19 3:36 PM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A5D491FB-5D3A-2F4D-824B-6F7DFBE20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350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66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Decode this: 10110 100 111011 11110 00 100 111111 100 </a:t>
            </a:r>
            <a:r>
              <a:rPr lang="en-IE"/>
              <a:t>011 (”best</a:t>
            </a:r>
            <a:r>
              <a:rPr lang="en-IE" baseline="0"/>
              <a:t> ever”</a:t>
            </a:r>
            <a:r>
              <a:rPr lang="en-IE"/>
              <a:t>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197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7386-8A40-BD4F-ABA1-916885292868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26D5-E905-8E4E-9812-2247E33503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9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C7CA-B85E-9046-8A27-00D5A135A54E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91D9-1D36-C24D-AC44-3D9DCC7A63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7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18AE-A7F4-2044-BC4C-2DF4F355563D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A87A-AD72-C342-8FB1-7892CC9F2B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476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43117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Click to enter text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0D8D-9D05-914C-821B-C8D35A6098DB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7DBD-3F39-A348-93AF-1FA855A3CBE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434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5410-E87C-4A4F-B77C-92600DA96716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A7E8-DC31-D844-B03B-75FC008811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9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51E0-4469-C642-82BE-75AF6EAC21E6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D45-9F3E-9A42-A23C-7E1C557B4D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2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E626-18C2-E247-8700-E21FB5BF0C0B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9D1E-E249-024A-9CF5-3F9F3260AD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9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C004-394C-3C47-9A35-26568171F63D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4193-475F-0641-8B62-E89D7249EF5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12AE-2936-424E-B3AA-49C9A66C69C8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0007-29B3-3B4B-9FE7-AF81640302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4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95A1-5F2B-B846-94E3-659366AD7AB6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09C3-3825-0746-8E9F-78EE6A110A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8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890A-35EB-4C41-BA39-BF2F41BF6AA8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3B9C-0BD9-9747-926F-E5D45CEAF1C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DDE5-5440-8C43-85A2-C8E54781C00C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9919-5903-524D-BF68-A868E2A50A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17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4955F1-68B2-EC41-A83C-912CDE2CF407}" type="datetime8">
              <a:rPr lang="en-IE" altLang="en-US" smtClean="0"/>
              <a:t>09/05/2019 15:36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Greedy Method and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83F7DBD-3F39-A348-93AF-1FA855A3C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lillis@ucd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4000" dirty="0">
                <a:ea typeface="+mj-ea"/>
              </a:rPr>
              <a:t>Topic 10:</a:t>
            </a:r>
            <a:br>
              <a:rPr lang="en-IE" sz="4000" dirty="0">
                <a:ea typeface="+mj-ea"/>
              </a:rPr>
            </a:br>
            <a:r>
              <a:rPr lang="en-IE" dirty="0">
                <a:ea typeface="+mj-ea"/>
              </a:rPr>
              <a:t>Text Compression: Huffman Encoding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683895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  <a:ea typeface="+mn-ea"/>
              </a:rPr>
              <a:t>COMP2014J: Data Structures and Algorithms 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dirty="0">
                <a:ea typeface="+mn-ea"/>
              </a:rPr>
              <a:t>Dr. David Lillis (</a:t>
            </a:r>
            <a:r>
              <a:rPr lang="en-IE" dirty="0">
                <a:ea typeface="+mn-ea"/>
                <a:hlinkClick r:id="rId3"/>
              </a:rPr>
              <a:t>david.lillis@ucd.ie</a:t>
            </a:r>
            <a:r>
              <a:rPr lang="en-IE" dirty="0">
                <a:ea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dirty="0">
                <a:ea typeface="+mn-ea"/>
              </a:rPr>
              <a:t>Beijing-Dublin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+mj-ea"/>
                <a:cs typeface="+mj-cs"/>
              </a:rPr>
              <a:t>Extended Huffman Tree Example</a:t>
            </a:r>
          </a:p>
        </p:txBody>
      </p:sp>
      <p:pic>
        <p:nvPicPr>
          <p:cNvPr id="172038" name="Picture 6" descr="huf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8078" r="31482" b="74626"/>
          <a:stretch>
            <a:fillRect/>
          </a:stretch>
        </p:blipFill>
        <p:spPr>
          <a:xfrm>
            <a:off x="761999" y="1524000"/>
            <a:ext cx="7999109" cy="16002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ea typeface="+mj-ea"/>
                <a:cs typeface="+mj-cs"/>
              </a:rPr>
              <a:t>Extended Huffman Tree Example</a:t>
            </a:r>
          </a:p>
        </p:txBody>
      </p:sp>
      <p:pic>
        <p:nvPicPr>
          <p:cNvPr id="172038" name="Picture 6" descr="huf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46" b="26250"/>
          <a:stretch/>
        </p:blipFill>
        <p:spPr>
          <a:xfrm>
            <a:off x="609600" y="571500"/>
            <a:ext cx="7484598" cy="550454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Text Compression</a:t>
            </a:r>
          </a:p>
        </p:txBody>
      </p:sp>
      <p:sp>
        <p:nvSpPr>
          <p:cNvPr id="17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Characters are usually </a:t>
            </a:r>
            <a:r>
              <a:rPr lang="en-US" sz="2800" b="1" dirty="0"/>
              <a:t>encoded</a:t>
            </a:r>
            <a:r>
              <a:rPr lang="en-US" sz="2800" dirty="0"/>
              <a:t> in some way, with each character mapped to some binary code.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ASCII (or extended ASCII): 7 or 8 bits per character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UTF-8: variable-length code: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Minimum 8 bits per character (For the Latin alphabet, the codes are the same as ASCII).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Up to 32 bits per character.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ea typeface="+mn-ea"/>
                <a:cs typeface="+mn-cs"/>
              </a:rPr>
              <a:t>Compression: given a string X, efficiently encode X into a smaller string Y.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Saves memory and/or bandwidth.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Text Compression</a:t>
            </a:r>
          </a:p>
        </p:txBody>
      </p:sp>
      <p:sp>
        <p:nvSpPr>
          <p:cNvPr id="17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ea typeface="+mn-ea"/>
                <a:cs typeface="+mn-cs"/>
              </a:rPr>
              <a:t>A good approach: </a:t>
            </a:r>
            <a:r>
              <a:rPr lang="en-US" sz="2800" b="1" dirty="0">
                <a:ea typeface="+mn-ea"/>
                <a:cs typeface="+mn-cs"/>
              </a:rPr>
              <a:t>Huffman encoding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  <a:cs typeface="+mn-cs"/>
              </a:rPr>
              <a:t>Uses a </a:t>
            </a:r>
            <a:r>
              <a:rPr lang="en-US" sz="2400" b="1" dirty="0">
                <a:ea typeface="+mn-ea"/>
                <a:cs typeface="+mn-cs"/>
              </a:rPr>
              <a:t>variable-length</a:t>
            </a:r>
            <a:r>
              <a:rPr lang="en-US" sz="2400" dirty="0">
                <a:ea typeface="+mn-ea"/>
                <a:cs typeface="+mn-cs"/>
              </a:rPr>
              <a:t> binary “code word” to represent each character.</a:t>
            </a:r>
            <a:endParaRPr lang="en-US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Compute frequency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f(c)</a:t>
            </a:r>
            <a:r>
              <a:rPr lang="en-US" sz="2400" dirty="0">
                <a:ea typeface="+mn-ea"/>
              </a:rPr>
              <a:t> for each character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400" dirty="0">
                <a:ea typeface="+mn-ea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Encode </a:t>
            </a:r>
            <a:r>
              <a:rPr lang="en-US" sz="2400" b="1" dirty="0">
                <a:ea typeface="+mn-ea"/>
              </a:rPr>
              <a:t>high-frequency characters </a:t>
            </a:r>
            <a:r>
              <a:rPr lang="en-US" sz="2400" dirty="0">
                <a:ea typeface="+mn-ea"/>
              </a:rPr>
              <a:t>with </a:t>
            </a:r>
            <a:r>
              <a:rPr lang="en-US" sz="2400" b="1" dirty="0">
                <a:ea typeface="+mn-ea"/>
              </a:rPr>
              <a:t>short code</a:t>
            </a:r>
            <a:r>
              <a:rPr lang="en-US" sz="2400" dirty="0">
                <a:ea typeface="+mn-ea"/>
              </a:rPr>
              <a:t> words.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No code word is a </a:t>
            </a:r>
            <a:r>
              <a:rPr lang="en-US" sz="2400" b="1" dirty="0">
                <a:ea typeface="+mn-ea"/>
              </a:rPr>
              <a:t>prefix</a:t>
            </a:r>
            <a:r>
              <a:rPr lang="en-US" sz="2400" dirty="0">
                <a:ea typeface="+mn-ea"/>
              </a:rPr>
              <a:t> for another code.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>
                <a:ea typeface="+mn-ea"/>
              </a:rPr>
              <a:t>i.e. no code word begins with the same code as another character.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</a:rPr>
              <a:t>Use an optimal </a:t>
            </a:r>
            <a:r>
              <a:rPr lang="en-US" sz="2400" b="1" dirty="0">
                <a:ea typeface="+mn-ea"/>
              </a:rPr>
              <a:t>encoding tree</a:t>
            </a:r>
            <a:r>
              <a:rPr lang="en-US" sz="2400" dirty="0">
                <a:ea typeface="+mn-ea"/>
              </a:rPr>
              <a:t> to determine the code words.</a:t>
            </a:r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Encoding Tree Example</a:t>
            </a:r>
          </a:p>
        </p:txBody>
      </p:sp>
      <p:sp>
        <p:nvSpPr>
          <p:cNvPr id="17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000" dirty="0">
                <a:ea typeface="+mn-ea"/>
                <a:cs typeface="+mn-cs"/>
              </a:rPr>
              <a:t>A </a:t>
            </a:r>
            <a:r>
              <a:rPr lang="en-US" sz="2000" b="1" dirty="0">
                <a:ea typeface="+mn-ea"/>
                <a:cs typeface="+mn-cs"/>
              </a:rPr>
              <a:t>code</a:t>
            </a:r>
            <a:r>
              <a:rPr lang="en-US" sz="2000" dirty="0">
                <a:ea typeface="+mn-ea"/>
                <a:cs typeface="+mn-cs"/>
              </a:rPr>
              <a:t> is a mapping of each character of an alphabet to a binary code-word.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000" dirty="0">
                <a:ea typeface="+mn-ea"/>
                <a:cs typeface="+mn-cs"/>
              </a:rPr>
              <a:t>A </a:t>
            </a:r>
            <a:r>
              <a:rPr lang="en-US" sz="2000" b="1" dirty="0">
                <a:ea typeface="+mn-ea"/>
                <a:cs typeface="+mn-cs"/>
              </a:rPr>
              <a:t>prefix code</a:t>
            </a:r>
            <a:r>
              <a:rPr lang="en-US" sz="2000" dirty="0">
                <a:ea typeface="+mn-ea"/>
                <a:cs typeface="+mn-cs"/>
              </a:rPr>
              <a:t> is a binary code such that no code-word is the prefix of another code-word.</a:t>
            </a:r>
          </a:p>
          <a:p>
            <a:pPr eaLnBrk="1" hangingPunct="1">
              <a:buFont typeface="Wingdings" charset="0"/>
              <a:buBlip>
                <a:blip r:embed="rId2"/>
              </a:buBlip>
              <a:defRPr/>
            </a:pPr>
            <a:r>
              <a:rPr lang="en-US" sz="2000" dirty="0">
                <a:ea typeface="+mn-ea"/>
                <a:cs typeface="+mn-cs"/>
              </a:rPr>
              <a:t>An </a:t>
            </a:r>
            <a:r>
              <a:rPr lang="en-US" sz="2000" b="1" dirty="0">
                <a:ea typeface="+mn-ea"/>
                <a:cs typeface="+mn-cs"/>
              </a:rPr>
              <a:t>encoding tree</a:t>
            </a:r>
            <a:r>
              <a:rPr lang="en-US" sz="2000" dirty="0">
                <a:ea typeface="+mn-ea"/>
                <a:cs typeface="+mn-cs"/>
              </a:rPr>
              <a:t> represents a prefix code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>
                <a:ea typeface="+mn-ea"/>
              </a:rPr>
              <a:t>Each external node stores a character.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>
                <a:ea typeface="+mn-ea"/>
              </a:rPr>
              <a:t>The code word of a character is given by the path from the root to the external node storing the character (0 for a left child and 1 for a right child).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105400" y="4191000"/>
            <a:ext cx="3429000" cy="2286000"/>
            <a:chOff x="2928" y="2256"/>
            <a:chExt cx="2160" cy="1440"/>
          </a:xfrm>
        </p:grpSpPr>
        <p:sp>
          <p:nvSpPr>
            <p:cNvPr id="179205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a</a:t>
              </a:r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b</a:t>
              </a:r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c</a:t>
              </a:r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d</a:t>
              </a:r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e</a:t>
              </a:r>
            </a:p>
          </p:txBody>
        </p:sp>
        <p:cxnSp>
          <p:nvCxnSpPr>
            <p:cNvPr id="179214" name="AutoShape 14"/>
            <p:cNvCxnSpPr>
              <a:cxnSpLocks noChangeShapeType="1"/>
              <a:stCxn id="179205" idx="3"/>
              <a:endCxn id="17920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215" name="AutoShape 15"/>
            <p:cNvCxnSpPr>
              <a:cxnSpLocks noChangeShapeType="1"/>
              <a:stCxn id="179206" idx="1"/>
              <a:endCxn id="17920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216" name="AutoShape 16"/>
            <p:cNvCxnSpPr>
              <a:cxnSpLocks noChangeShapeType="1"/>
              <a:stCxn id="179213" idx="0"/>
              <a:endCxn id="17920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217" name="AutoShape 17"/>
            <p:cNvCxnSpPr>
              <a:cxnSpLocks noChangeShapeType="1"/>
              <a:stCxn id="179212" idx="0"/>
              <a:endCxn id="17920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218" name="AutoShape 18"/>
            <p:cNvCxnSpPr>
              <a:cxnSpLocks noChangeShapeType="1"/>
              <a:stCxn id="179211" idx="0"/>
              <a:endCxn id="17920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219" name="AutoShape 19"/>
            <p:cNvCxnSpPr>
              <a:cxnSpLocks noChangeShapeType="1"/>
              <a:stCxn id="179210" idx="0"/>
              <a:endCxn id="17920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220" name="AutoShape 20"/>
            <p:cNvCxnSpPr>
              <a:cxnSpLocks noChangeShapeType="1"/>
              <a:stCxn id="179209" idx="0"/>
              <a:endCxn id="17920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221" name="AutoShape 21"/>
            <p:cNvCxnSpPr>
              <a:cxnSpLocks noChangeShapeType="1"/>
              <a:stCxn id="179208" idx="1"/>
              <a:endCxn id="17920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7922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37269"/>
              </p:ext>
            </p:extLst>
          </p:nvPr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Encoding Tree Optimization</a:t>
            </a: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z="1800" dirty="0">
                <a:ea typeface="+mn-ea"/>
                <a:cs typeface="+mn-cs"/>
              </a:rPr>
              <a:t>Given a text string </a:t>
            </a:r>
            <a:r>
              <a:rPr lang="en-US" sz="1800" b="1" i="1" dirty="0">
                <a:latin typeface="Times New Roman" charset="0"/>
                <a:ea typeface="+mn-ea"/>
                <a:cs typeface="+mn-cs"/>
              </a:rPr>
              <a:t>X</a:t>
            </a:r>
            <a:r>
              <a:rPr lang="en-US" sz="1800" dirty="0">
                <a:ea typeface="+mn-ea"/>
                <a:cs typeface="+mn-cs"/>
              </a:rPr>
              <a:t>, we want to find a prefix code for the characters of </a:t>
            </a:r>
            <a:r>
              <a:rPr lang="en-US" sz="1800" b="1" i="1" dirty="0">
                <a:latin typeface="Times New Roman" charset="0"/>
                <a:ea typeface="+mn-ea"/>
                <a:cs typeface="+mn-cs"/>
              </a:rPr>
              <a:t>X</a:t>
            </a:r>
            <a:r>
              <a:rPr lang="en-US" sz="1800" dirty="0">
                <a:ea typeface="+mn-ea"/>
                <a:cs typeface="+mn-cs"/>
              </a:rPr>
              <a:t> that causes a small encoding for </a:t>
            </a:r>
            <a:r>
              <a:rPr lang="en-US" sz="1800" b="1" i="1" dirty="0">
                <a:latin typeface="Times New Roman" charset="0"/>
                <a:ea typeface="+mn-ea"/>
                <a:cs typeface="+mn-cs"/>
              </a:rPr>
              <a:t>X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1600" dirty="0">
                <a:ea typeface="+mn-ea"/>
              </a:rPr>
              <a:t>Frequent characters should have short code-words.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1600" dirty="0">
                <a:ea typeface="+mn-ea"/>
              </a:rPr>
              <a:t>Rare characters should have long code-words.</a:t>
            </a:r>
          </a:p>
          <a:p>
            <a:pPr eaLnBrk="1" hangingPunct="1">
              <a:lnSpc>
                <a:spcPct val="9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sz="1800" dirty="0">
                <a:ea typeface="+mn-ea"/>
                <a:cs typeface="+mn-cs"/>
              </a:rPr>
              <a:t>Example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1600" b="1" i="1" dirty="0">
                <a:latin typeface="Times New Roman" charset="0"/>
                <a:ea typeface="+mn-ea"/>
              </a:rPr>
              <a:t>X </a:t>
            </a:r>
            <a:r>
              <a:rPr lang="en-US" sz="1600" dirty="0">
                <a:latin typeface="Times New Roman" charset="0"/>
                <a:ea typeface="+mn-ea"/>
              </a:rPr>
              <a:t>=</a:t>
            </a:r>
            <a:r>
              <a:rPr lang="en-US" sz="1600" b="1" i="1" dirty="0">
                <a:latin typeface="Times New Roman" charset="0"/>
                <a:ea typeface="+mn-ea"/>
              </a:rPr>
              <a:t> </a:t>
            </a:r>
            <a:r>
              <a:rPr lang="en-US" sz="1600" dirty="0">
                <a:ea typeface="+mn-ea"/>
              </a:rPr>
              <a:t>abracadabra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1600" b="1" i="1" dirty="0">
                <a:latin typeface="Times New Roman" charset="0"/>
                <a:ea typeface="+mn-ea"/>
              </a:rPr>
              <a:t>T</a:t>
            </a:r>
            <a:r>
              <a:rPr lang="en-US" sz="1600" baseline="-25000" dirty="0">
                <a:latin typeface="Times New Roman" charset="0"/>
                <a:ea typeface="+mn-ea"/>
              </a:rPr>
              <a:t>1</a:t>
            </a:r>
            <a:r>
              <a:rPr lang="en-US" sz="1600" dirty="0">
                <a:ea typeface="+mn-ea"/>
              </a:rPr>
              <a:t> encodes </a:t>
            </a:r>
            <a:r>
              <a:rPr lang="en-US" sz="1600" b="1" i="1" dirty="0">
                <a:latin typeface="Times New Roman" charset="0"/>
                <a:ea typeface="+mn-ea"/>
              </a:rPr>
              <a:t>X</a:t>
            </a:r>
            <a:r>
              <a:rPr lang="en-US" sz="1600" dirty="0">
                <a:ea typeface="+mn-ea"/>
              </a:rPr>
              <a:t> into </a:t>
            </a:r>
            <a:r>
              <a:rPr lang="en-US" sz="1600" dirty="0">
                <a:latin typeface="Times New Roman" charset="0"/>
                <a:ea typeface="+mn-ea"/>
              </a:rPr>
              <a:t>29</a:t>
            </a:r>
            <a:r>
              <a:rPr lang="en-US" sz="1600" dirty="0">
                <a:ea typeface="+mn-ea"/>
              </a:rPr>
              <a:t> bits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1600" b="1" i="1" dirty="0">
                <a:latin typeface="Times New Roman" charset="0"/>
                <a:ea typeface="+mn-ea"/>
              </a:rPr>
              <a:t>T</a:t>
            </a:r>
            <a:r>
              <a:rPr lang="en-US" sz="1600" baseline="-25000" dirty="0">
                <a:latin typeface="Times New Roman" charset="0"/>
                <a:ea typeface="+mn-ea"/>
              </a:rPr>
              <a:t>2</a:t>
            </a:r>
            <a:r>
              <a:rPr lang="en-US" sz="1600" dirty="0">
                <a:ea typeface="+mn-ea"/>
              </a:rPr>
              <a:t> encodes </a:t>
            </a:r>
            <a:r>
              <a:rPr lang="en-US" sz="1600" b="1" i="1" dirty="0">
                <a:latin typeface="Times New Roman" charset="0"/>
                <a:ea typeface="+mn-ea"/>
              </a:rPr>
              <a:t>X</a:t>
            </a:r>
            <a:r>
              <a:rPr lang="en-US" sz="1600" dirty="0">
                <a:ea typeface="+mn-ea"/>
              </a:rPr>
              <a:t> into </a:t>
            </a:r>
            <a:r>
              <a:rPr lang="en-US" sz="1600" dirty="0">
                <a:latin typeface="Times New Roman" charset="0"/>
                <a:ea typeface="+mn-ea"/>
              </a:rPr>
              <a:t>24</a:t>
            </a:r>
            <a:r>
              <a:rPr lang="en-US" sz="1600" dirty="0">
                <a:ea typeface="+mn-ea"/>
              </a:rPr>
              <a:t> bits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180229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0230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80231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0232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c</a:t>
              </a:r>
            </a:p>
          </p:txBody>
        </p:sp>
        <p:sp>
          <p:nvSpPr>
            <p:cNvPr id="180234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a</a:t>
              </a:r>
            </a:p>
          </p:txBody>
        </p:sp>
        <p:sp>
          <p:nvSpPr>
            <p:cNvPr id="180235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r</a:t>
              </a:r>
            </a:p>
          </p:txBody>
        </p:sp>
        <p:sp>
          <p:nvSpPr>
            <p:cNvPr id="180236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d</a:t>
              </a:r>
            </a:p>
          </p:txBody>
        </p:sp>
        <p:sp>
          <p:nvSpPr>
            <p:cNvPr id="180237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b</a:t>
              </a:r>
            </a:p>
          </p:txBody>
        </p:sp>
        <p:cxnSp>
          <p:nvCxnSpPr>
            <p:cNvPr id="180238" name="AutoShape 14"/>
            <p:cNvCxnSpPr>
              <a:cxnSpLocks noChangeShapeType="1"/>
              <a:stCxn id="180229" idx="3"/>
              <a:endCxn id="18023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39" name="AutoShape 15"/>
            <p:cNvCxnSpPr>
              <a:cxnSpLocks noChangeShapeType="1"/>
              <a:stCxn id="180230" idx="1"/>
              <a:endCxn id="18022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0" name="AutoShape 16"/>
            <p:cNvCxnSpPr>
              <a:cxnSpLocks noChangeShapeType="1"/>
              <a:stCxn id="180237" idx="0"/>
              <a:endCxn id="18023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1" name="AutoShape 17"/>
            <p:cNvCxnSpPr>
              <a:cxnSpLocks noChangeShapeType="1"/>
              <a:stCxn id="180236" idx="0"/>
              <a:endCxn id="18023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2" name="AutoShape 18"/>
            <p:cNvCxnSpPr>
              <a:cxnSpLocks noChangeShapeType="1"/>
              <a:stCxn id="180235" idx="0"/>
              <a:endCxn id="18023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3" name="AutoShape 19"/>
            <p:cNvCxnSpPr>
              <a:cxnSpLocks noChangeShapeType="1"/>
              <a:stCxn id="180234" idx="0"/>
              <a:endCxn id="18023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4" name="AutoShape 20"/>
            <p:cNvCxnSpPr>
              <a:cxnSpLocks noChangeShapeType="1"/>
              <a:stCxn id="180233" idx="0"/>
              <a:endCxn id="18023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/>
            <p:cNvCxnSpPr>
              <a:cxnSpLocks noChangeShapeType="1"/>
              <a:stCxn id="180232" idx="1"/>
              <a:endCxn id="18023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486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180247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0248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  <a:sym typeface="Symbol" charset="0"/>
              </a:endParaRPr>
            </a:p>
          </p:txBody>
        </p:sp>
        <p:sp>
          <p:nvSpPr>
            <p:cNvPr id="180249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0250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endParaRPr lang="en-US">
                <a:latin typeface="Symbol" charset="0"/>
                <a:ea typeface="ＭＳ Ｐゴシック" charset="0"/>
              </a:endParaRPr>
            </a:p>
          </p:txBody>
        </p:sp>
        <p:sp>
          <p:nvSpPr>
            <p:cNvPr id="180251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a</a:t>
              </a:r>
            </a:p>
          </p:txBody>
        </p:sp>
        <p:sp>
          <p:nvSpPr>
            <p:cNvPr id="180252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c</a:t>
              </a:r>
            </a:p>
          </p:txBody>
        </p:sp>
        <p:sp>
          <p:nvSpPr>
            <p:cNvPr id="180253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d</a:t>
              </a:r>
            </a:p>
          </p:txBody>
        </p:sp>
        <p:sp>
          <p:nvSpPr>
            <p:cNvPr id="180254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b</a:t>
              </a:r>
            </a:p>
          </p:txBody>
        </p:sp>
        <p:sp>
          <p:nvSpPr>
            <p:cNvPr id="180255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a typeface="ＭＳ Ｐゴシック" charset="0"/>
                </a:rPr>
                <a:t>r</a:t>
              </a:r>
            </a:p>
          </p:txBody>
        </p:sp>
        <p:cxnSp>
          <p:nvCxnSpPr>
            <p:cNvPr id="180256" name="AutoShape 32"/>
            <p:cNvCxnSpPr>
              <a:cxnSpLocks noChangeShapeType="1"/>
              <a:stCxn id="180247" idx="3"/>
              <a:endCxn id="18024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57" name="AutoShape 33"/>
            <p:cNvCxnSpPr>
              <a:cxnSpLocks noChangeShapeType="1"/>
              <a:stCxn id="180248" idx="1"/>
              <a:endCxn id="18024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58" name="AutoShape 34"/>
            <p:cNvCxnSpPr>
              <a:cxnSpLocks noChangeShapeType="1"/>
              <a:stCxn id="180255" idx="0"/>
              <a:endCxn id="18024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59" name="AutoShape 35"/>
            <p:cNvCxnSpPr>
              <a:cxnSpLocks noChangeShapeType="1"/>
              <a:stCxn id="180254" idx="0"/>
              <a:endCxn id="18024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60" name="AutoShape 36"/>
            <p:cNvCxnSpPr>
              <a:cxnSpLocks noChangeShapeType="1"/>
              <a:stCxn id="180253" idx="0"/>
              <a:endCxn id="18025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61" name="AutoShape 37"/>
            <p:cNvCxnSpPr>
              <a:cxnSpLocks noChangeShapeType="1"/>
              <a:stCxn id="180252" idx="0"/>
              <a:endCxn id="18025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62" name="AutoShape 38"/>
            <p:cNvCxnSpPr>
              <a:cxnSpLocks noChangeShapeType="1"/>
              <a:stCxn id="180251" idx="0"/>
              <a:endCxn id="18024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263" name="AutoShape 39"/>
            <p:cNvCxnSpPr>
              <a:cxnSpLocks noChangeShapeType="1"/>
              <a:stCxn id="180250" idx="1"/>
              <a:endCxn id="18024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latin typeface="Times New Roman" charset="0"/>
                <a:ea typeface="ＭＳ Ｐゴシック" charset="0"/>
              </a:rPr>
              <a:t>T</a:t>
            </a:r>
            <a:r>
              <a:rPr lang="en-US" baseline="-25000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latin typeface="Times New Roman" charset="0"/>
                <a:ea typeface="ＭＳ Ｐゴシック" charset="0"/>
              </a:rPr>
              <a:t>T</a:t>
            </a:r>
            <a:r>
              <a:rPr lang="en-US" baseline="-25000">
                <a:latin typeface="Times New Roman" charset="0"/>
                <a:ea typeface="ＭＳ Ｐゴシック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Huffman</a:t>
            </a:r>
            <a:r>
              <a:rPr lang="en-IE" altLang="en-US" dirty="0">
                <a:latin typeface="Arial" charset="0"/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Algorithm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3276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Given a string 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X</a:t>
            </a:r>
            <a:r>
              <a:rPr lang="en-US" altLang="en-US" sz="2000" dirty="0">
                <a:ea typeface="MS PGothic" charset="-128"/>
              </a:rPr>
              <a:t>, Huffman</a:t>
            </a:r>
            <a:r>
              <a:rPr lang="ja-JP" altLang="en-US" sz="2000" dirty="0">
                <a:latin typeface="Arial" charset="0"/>
                <a:ea typeface="MS PGothic" charset="-128"/>
              </a:rPr>
              <a:t>’</a:t>
            </a:r>
            <a:r>
              <a:rPr lang="en-US" altLang="ja-JP" sz="2000" dirty="0">
                <a:ea typeface="MS PGothic" charset="-128"/>
              </a:rPr>
              <a:t>s algorithm constructs a prefix code that minimizes the size of the encoding of </a:t>
            </a:r>
            <a:r>
              <a:rPr lang="en-US" altLang="ja-JP" sz="2000" b="1" i="1" dirty="0">
                <a:latin typeface="Times New Roman" charset="0"/>
                <a:ea typeface="MS PGothic" charset="-128"/>
              </a:rPr>
              <a:t>X.</a:t>
            </a:r>
          </a:p>
          <a:p>
            <a:pPr eaLnBrk="1" hangingPunct="1">
              <a:lnSpc>
                <a:spcPct val="90000"/>
              </a:lnSpc>
            </a:pPr>
            <a:endParaRPr lang="en-US" altLang="ja-JP" sz="2000" b="1" i="1" dirty="0">
              <a:latin typeface="Times New Roman" charset="0"/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It runs in time</a:t>
            </a:r>
            <a:br>
              <a:rPr lang="en-US" altLang="en-US" sz="2000" dirty="0">
                <a:ea typeface="MS PGothic" charset="-128"/>
              </a:rPr>
            </a:br>
            <a:r>
              <a:rPr lang="en-US" altLang="en-US" sz="2000" b="1" i="1" dirty="0">
                <a:latin typeface="Times New Roman" charset="0"/>
                <a:ea typeface="MS PGothic" charset="-128"/>
              </a:rPr>
              <a:t>O</a:t>
            </a:r>
            <a:r>
              <a:rPr lang="en-US" altLang="en-US" sz="2000" dirty="0">
                <a:latin typeface="Times New Roman" charset="0"/>
                <a:ea typeface="MS PGothic" charset="-128"/>
              </a:rPr>
              <a:t>(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n</a:t>
            </a:r>
            <a:r>
              <a:rPr lang="en-US" altLang="en-US" sz="2000" dirty="0">
                <a:latin typeface="Symbol" charset="2"/>
                <a:ea typeface="MS PGothic" charset="-128"/>
              </a:rPr>
              <a:t> + 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d </a:t>
            </a:r>
            <a:r>
              <a:rPr lang="en-US" altLang="en-US" sz="2000" dirty="0">
                <a:latin typeface="Times New Roman" charset="0"/>
                <a:ea typeface="MS PGothic" charset="-128"/>
              </a:rPr>
              <a:t>log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 d</a:t>
            </a:r>
            <a:r>
              <a:rPr lang="en-US" altLang="en-US" sz="2000" dirty="0">
                <a:latin typeface="Times New Roman" charset="0"/>
                <a:ea typeface="MS PGothic" charset="-128"/>
              </a:rPr>
              <a:t>)</a:t>
            </a:r>
            <a:r>
              <a:rPr lang="en-US" altLang="en-US" sz="2000" dirty="0">
                <a:ea typeface="MS PGothic" charset="-128"/>
              </a:rPr>
              <a:t>, where 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n</a:t>
            </a:r>
            <a:r>
              <a:rPr lang="en-US" altLang="en-US" sz="2000" dirty="0">
                <a:ea typeface="MS PGothic" charset="-128"/>
              </a:rPr>
              <a:t> is the size of 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X</a:t>
            </a:r>
            <a:r>
              <a:rPr lang="en-US" altLang="en-US" sz="2000" dirty="0">
                <a:ea typeface="MS PGothic" charset="-128"/>
              </a:rPr>
              <a:t> and 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d</a:t>
            </a:r>
            <a:r>
              <a:rPr lang="en-US" altLang="en-US" sz="2000" dirty="0">
                <a:ea typeface="MS PGothic" charset="-128"/>
              </a:rPr>
              <a:t> is the number of distinct characters of </a:t>
            </a:r>
            <a:r>
              <a:rPr lang="en-US" altLang="en-US" sz="2000" b="1" i="1" dirty="0">
                <a:latin typeface="Times New Roman" charset="0"/>
                <a:ea typeface="MS PGothic" charset="-128"/>
              </a:rPr>
              <a:t>X.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A heap-based priority queue is used as an helper data structure.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4114800" y="1447800"/>
            <a:ext cx="4572000" cy="495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228600"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Algorithm</a:t>
            </a:r>
            <a:r>
              <a:rPr lang="en-US" sz="1800" dirty="0"/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HuffmanEncoding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b="1" i="1" dirty="0">
                <a:solidFill>
                  <a:schemeClr val="tx2"/>
                </a:solidFill>
              </a:rPr>
              <a:t>X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string </a:t>
            </a:r>
            <a:r>
              <a:rPr lang="en-US" sz="1800" b="1" i="1" dirty="0">
                <a:solidFill>
                  <a:schemeClr val="accent2"/>
                </a:solidFill>
              </a:rPr>
              <a:t>X </a:t>
            </a:r>
            <a:r>
              <a:rPr lang="en-US" sz="1800" dirty="0">
                <a:solidFill>
                  <a:schemeClr val="accent2"/>
                </a:solidFill>
              </a:rPr>
              <a:t>of size </a:t>
            </a:r>
            <a:r>
              <a:rPr lang="en-US" sz="1800" b="1" i="1" dirty="0">
                <a:solidFill>
                  <a:schemeClr val="accent2"/>
                </a:solidFill>
              </a:rPr>
              <a:t>n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optimal encoding tree for 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C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distinctCharacters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endParaRPr lang="en-US" sz="1800" b="1" i="1" dirty="0">
              <a:solidFill>
                <a:schemeClr val="accent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</a:rPr>
              <a:t>computeFrequencies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C, X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Q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new empty heap 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for all </a:t>
            </a:r>
            <a:r>
              <a:rPr lang="en-US" sz="1800" b="1" i="1" dirty="0">
                <a:solidFill>
                  <a:schemeClr val="accent2"/>
                </a:solidFill>
              </a:rPr>
              <a:t>c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	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new single-node tree storing </a:t>
            </a:r>
            <a:r>
              <a:rPr lang="en-US" sz="1800" b="1" i="1" dirty="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Q.insert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</a:rPr>
              <a:t>getFrequency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c</a:t>
            </a:r>
            <a:r>
              <a:rPr lang="en-US" sz="1800" dirty="0">
                <a:solidFill>
                  <a:schemeClr val="accent2"/>
                </a:solidFill>
              </a:rPr>
              <a:t>), 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endParaRPr lang="en-US" sz="1800" b="1" i="1" baseline="-25000" dirty="0">
              <a:solidFill>
                <a:schemeClr val="accent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while </a:t>
            </a:r>
            <a:r>
              <a:rPr lang="en-US" sz="1800" b="1" i="1" dirty="0" err="1">
                <a:solidFill>
                  <a:schemeClr val="accent2"/>
                </a:solidFill>
              </a:rPr>
              <a:t>Q.size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&gt; </a:t>
            </a:r>
            <a:r>
              <a:rPr lang="en-US" sz="1800" dirty="0">
                <a:solidFill>
                  <a:schemeClr val="accent2"/>
                </a:solidFill>
              </a:rPr>
              <a:t>1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Q.minKey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Q.removeMin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Q.minKey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Q.removeMin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join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Q.insert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+ 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endParaRPr lang="en-US" sz="1800" b="1" i="1" baseline="-25000" dirty="0">
              <a:solidFill>
                <a:schemeClr val="accent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return </a:t>
            </a:r>
            <a:r>
              <a:rPr lang="en-US" sz="1800" b="1" i="1" dirty="0" err="1">
                <a:solidFill>
                  <a:schemeClr val="accent2"/>
                </a:solidFill>
              </a:rPr>
              <a:t>Q.removeMin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400050"/>
            <a:ext cx="4648200" cy="99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Huffman</a:t>
            </a:r>
            <a:r>
              <a:rPr lang="en-IE" altLang="en-US" dirty="0">
                <a:latin typeface="Arial" charset="0"/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Algorithm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4114800" y="1447800"/>
            <a:ext cx="4572000" cy="495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228600"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Algorithm</a:t>
            </a:r>
            <a:r>
              <a:rPr lang="en-US" sz="1800" dirty="0"/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HuffmanEncoding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b="1" i="1" dirty="0">
                <a:solidFill>
                  <a:schemeClr val="tx2"/>
                </a:solidFill>
              </a:rPr>
              <a:t>X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string </a:t>
            </a:r>
            <a:r>
              <a:rPr lang="en-US" sz="1800" b="1" i="1" dirty="0">
                <a:solidFill>
                  <a:schemeClr val="accent2"/>
                </a:solidFill>
              </a:rPr>
              <a:t>X </a:t>
            </a:r>
            <a:r>
              <a:rPr lang="en-US" sz="1800" dirty="0">
                <a:solidFill>
                  <a:schemeClr val="accent2"/>
                </a:solidFill>
              </a:rPr>
              <a:t>of size </a:t>
            </a:r>
            <a:r>
              <a:rPr lang="en-US" sz="1800" b="1" i="1" dirty="0">
                <a:solidFill>
                  <a:schemeClr val="accent2"/>
                </a:solidFill>
              </a:rPr>
              <a:t>n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optimal encoding tree for 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C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distinctCharacters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endParaRPr lang="en-US" sz="1800" b="1" i="1" dirty="0">
              <a:solidFill>
                <a:schemeClr val="accent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</a:rPr>
              <a:t>computeFrequencies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C, X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Q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new empty heap 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for all </a:t>
            </a:r>
            <a:r>
              <a:rPr lang="en-US" sz="1800" b="1" i="1" dirty="0">
                <a:solidFill>
                  <a:schemeClr val="accent2"/>
                </a:solidFill>
              </a:rPr>
              <a:t>c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	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new single-node tree storing </a:t>
            </a:r>
            <a:r>
              <a:rPr lang="en-US" sz="1800" b="1" i="1" dirty="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Q.insert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</a:rPr>
              <a:t>getFrequency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c</a:t>
            </a:r>
            <a:r>
              <a:rPr lang="en-US" sz="1800" dirty="0">
                <a:solidFill>
                  <a:schemeClr val="accent2"/>
                </a:solidFill>
              </a:rPr>
              <a:t>), 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endParaRPr lang="en-US" sz="1800" b="1" i="1" baseline="-25000" dirty="0">
              <a:solidFill>
                <a:schemeClr val="accent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i="1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while </a:t>
            </a:r>
            <a:r>
              <a:rPr lang="en-US" sz="1800" b="1" i="1" dirty="0" err="1">
                <a:solidFill>
                  <a:schemeClr val="accent2"/>
                </a:solidFill>
              </a:rPr>
              <a:t>Q.size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&gt; </a:t>
            </a:r>
            <a:r>
              <a:rPr lang="en-US" sz="1800" dirty="0">
                <a:solidFill>
                  <a:schemeClr val="accent2"/>
                </a:solidFill>
              </a:rPr>
              <a:t>1</a:t>
            </a: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Q.minKey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Q.removeMin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Q.minKey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Q.removeMin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Wingdings"/>
              </a:rPr>
              <a:t>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join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Q.insert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1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+ </a:t>
            </a:r>
            <a:r>
              <a:rPr lang="en-US" sz="1800" b="1" i="1" dirty="0">
                <a:solidFill>
                  <a:schemeClr val="accent2"/>
                </a:solidFill>
              </a:rPr>
              <a:t>f</a:t>
            </a:r>
            <a:r>
              <a:rPr lang="en-US" sz="1800" b="1" i="1" baseline="-25000" dirty="0">
                <a:solidFill>
                  <a:schemeClr val="accent2"/>
                </a:solidFill>
              </a:rPr>
              <a:t>2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T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  <a:endParaRPr lang="en-US" sz="1800" b="1" i="1" baseline="-25000" dirty="0">
              <a:solidFill>
                <a:schemeClr val="accent2"/>
              </a:solidFill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00"/>
                </a:solidFill>
              </a:rPr>
              <a:t>	return </a:t>
            </a:r>
            <a:r>
              <a:rPr lang="en-US" sz="1800" b="1" i="1" dirty="0" err="1">
                <a:solidFill>
                  <a:schemeClr val="accent2"/>
                </a:solidFill>
              </a:rPr>
              <a:t>Q.removeMin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0512" y="514350"/>
            <a:ext cx="4052888" cy="2128837"/>
            <a:chOff x="304800" y="1524000"/>
            <a:chExt cx="4052888" cy="2128837"/>
          </a:xfrm>
        </p:grpSpPr>
        <p:sp>
          <p:nvSpPr>
            <p:cNvPr id="2" name="Rectangle 1"/>
            <p:cNvSpPr/>
            <p:nvPr/>
          </p:nvSpPr>
          <p:spPr>
            <a:xfrm>
              <a:off x="304800" y="1524000"/>
              <a:ext cx="3429000" cy="914400"/>
            </a:xfrm>
            <a:prstGeom prst="rect">
              <a:avLst/>
            </a:prstGeom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Count the frequency of every distinct character in X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>
              <a:off x="3733800" y="1981200"/>
              <a:ext cx="623888" cy="16716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0512" y="1581150"/>
            <a:ext cx="4191000" cy="2228850"/>
            <a:chOff x="290512" y="514350"/>
            <a:chExt cx="4191000" cy="2228850"/>
          </a:xfrm>
        </p:grpSpPr>
        <p:sp>
          <p:nvSpPr>
            <p:cNvPr id="10" name="Rectangle 9"/>
            <p:cNvSpPr/>
            <p:nvPr/>
          </p:nvSpPr>
          <p:spPr>
            <a:xfrm>
              <a:off x="290512" y="514350"/>
              <a:ext cx="3429000" cy="1447800"/>
            </a:xfrm>
            <a:prstGeom prst="rect">
              <a:avLst/>
            </a:prstGeom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Create a new binary tree for each character and add to the queue (</a:t>
              </a:r>
              <a:r>
                <a:rPr lang="en-US" sz="1800"/>
                <a:t>with its frequency as the priority)</a:t>
              </a:r>
              <a:endParaRPr lang="en-US" sz="1800" dirty="0"/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3719512" y="1238250"/>
              <a:ext cx="762000" cy="1504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0512" y="3181350"/>
            <a:ext cx="3962400" cy="962025"/>
            <a:chOff x="290512" y="542925"/>
            <a:chExt cx="3962400" cy="962025"/>
          </a:xfrm>
        </p:grpSpPr>
        <p:sp>
          <p:nvSpPr>
            <p:cNvPr id="16" name="Rectangle 15"/>
            <p:cNvSpPr/>
            <p:nvPr/>
          </p:nvSpPr>
          <p:spPr>
            <a:xfrm>
              <a:off x="290512" y="542925"/>
              <a:ext cx="3429000" cy="914400"/>
            </a:xfrm>
            <a:prstGeom prst="rect">
              <a:avLst/>
            </a:prstGeom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Continue until there is only 1 tree left in the queue.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3719512" y="1000125"/>
              <a:ext cx="533400" cy="5048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90512" y="4248150"/>
            <a:ext cx="3290888" cy="2609850"/>
          </a:xfrm>
          <a:prstGeom prst="rect">
            <a:avLst/>
          </a:prstGeom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On each iteration, remove the two trees with highest priority (lowest frequency) from the queue and join them together.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Then re-insert into the queue with the sum of their frequencies as the new priority.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3581400" y="5553075"/>
            <a:ext cx="900112" cy="314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graphicFrame>
        <p:nvGraphicFramePr>
          <p:cNvPr id="1781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83178"/>
              </p:ext>
            </p:extLst>
          </p:nvPr>
        </p:nvGraphicFramePr>
        <p:xfrm>
          <a:off x="762000" y="2413000"/>
          <a:ext cx="2667000" cy="79230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685800" y="1524000"/>
            <a:ext cx="241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latin typeface="Times New Roman" charset="0"/>
                <a:ea typeface="ＭＳ Ｐゴシック" charset="0"/>
              </a:rPr>
              <a:t>X</a:t>
            </a:r>
            <a:r>
              <a:rPr lang="en-US">
                <a:ea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</a:rPr>
              <a:t>=</a:t>
            </a:r>
            <a:r>
              <a:rPr lang="en-US">
                <a:ea typeface="ＭＳ Ｐゴシック" charset="0"/>
              </a:rPr>
              <a:t> abracadabra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685800" y="1905000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</a:rPr>
              <a:t>Frequencies</a:t>
            </a:r>
          </a:p>
        </p:txBody>
      </p:sp>
      <p:grpSp>
        <p:nvGrpSpPr>
          <p:cNvPr id="22554" name="Group 25"/>
          <p:cNvGrpSpPr>
            <a:grpSpLocks/>
          </p:cNvGrpSpPr>
          <p:nvPr/>
        </p:nvGrpSpPr>
        <p:grpSpPr bwMode="auto">
          <a:xfrm>
            <a:off x="685800" y="3698875"/>
            <a:ext cx="2722563" cy="681038"/>
            <a:chOff x="568" y="2400"/>
            <a:chExt cx="1929" cy="482"/>
          </a:xfrm>
        </p:grpSpPr>
        <p:sp>
          <p:nvSpPr>
            <p:cNvPr id="178202" name="Rectangle 26"/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c</a:t>
              </a:r>
            </a:p>
          </p:txBody>
        </p:sp>
        <p:sp>
          <p:nvSpPr>
            <p:cNvPr id="178203" name="Rectangle 27"/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a</a:t>
              </a:r>
            </a:p>
          </p:txBody>
        </p:sp>
        <p:sp>
          <p:nvSpPr>
            <p:cNvPr id="178204" name="Rectangle 28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r</a:t>
              </a:r>
            </a:p>
          </p:txBody>
        </p:sp>
        <p:sp>
          <p:nvSpPr>
            <p:cNvPr id="178205" name="Rectangle 29"/>
            <p:cNvSpPr>
              <a:spLocks noChangeArrowheads="1"/>
            </p:cNvSpPr>
            <p:nvPr/>
          </p:nvSpPr>
          <p:spPr bwMode="auto">
            <a:xfrm>
              <a:off x="1836" y="2400"/>
              <a:ext cx="24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d</a:t>
              </a:r>
            </a:p>
          </p:txBody>
        </p:sp>
        <p:sp>
          <p:nvSpPr>
            <p:cNvPr id="178206" name="Rectangle 30"/>
            <p:cNvSpPr>
              <a:spLocks noChangeArrowheads="1"/>
            </p:cNvSpPr>
            <p:nvPr/>
          </p:nvSpPr>
          <p:spPr bwMode="auto">
            <a:xfrm>
              <a:off x="997" y="2400"/>
              <a:ext cx="241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b</a:t>
              </a:r>
            </a:p>
          </p:txBody>
        </p:sp>
        <p:sp>
          <p:nvSpPr>
            <p:cNvPr id="178207" name="Text Box 31"/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5</a:t>
              </a:r>
            </a:p>
          </p:txBody>
        </p:sp>
        <p:sp>
          <p:nvSpPr>
            <p:cNvPr id="178208" name="Text Box 32"/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  <p:sp>
          <p:nvSpPr>
            <p:cNvPr id="178209" name="Text Box 33"/>
            <p:cNvSpPr txBox="1">
              <a:spLocks noChangeArrowheads="1"/>
            </p:cNvSpPr>
            <p:nvPr/>
          </p:nvSpPr>
          <p:spPr bwMode="auto">
            <a:xfrm>
              <a:off x="1426" y="2622"/>
              <a:ext cx="21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1</a:t>
              </a:r>
            </a:p>
          </p:txBody>
        </p:sp>
        <p:sp>
          <p:nvSpPr>
            <p:cNvPr id="178210" name="Text Box 34"/>
            <p:cNvSpPr txBox="1">
              <a:spLocks noChangeArrowheads="1"/>
            </p:cNvSpPr>
            <p:nvPr/>
          </p:nvSpPr>
          <p:spPr bwMode="auto">
            <a:xfrm>
              <a:off x="1853" y="2622"/>
              <a:ext cx="21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1</a:t>
              </a:r>
            </a:p>
          </p:txBody>
        </p:sp>
        <p:sp>
          <p:nvSpPr>
            <p:cNvPr id="178211" name="Text Box 35"/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2555" name="Group 36"/>
          <p:cNvGrpSpPr>
            <a:grpSpLocks/>
          </p:cNvGrpSpPr>
          <p:nvPr/>
        </p:nvGrpSpPr>
        <p:grpSpPr bwMode="auto">
          <a:xfrm>
            <a:off x="685800" y="5148263"/>
            <a:ext cx="2722563" cy="1292225"/>
            <a:chOff x="568" y="3168"/>
            <a:chExt cx="1929" cy="917"/>
          </a:xfrm>
        </p:grpSpPr>
        <p:cxnSp>
          <p:nvCxnSpPr>
            <p:cNvPr id="178213" name="AutoShape 37"/>
            <p:cNvCxnSpPr>
              <a:cxnSpLocks noChangeShapeType="1"/>
              <a:stCxn id="178214" idx="0"/>
              <a:endCxn id="178219" idx="3"/>
            </p:cNvCxnSpPr>
            <p:nvPr/>
          </p:nvCxnSpPr>
          <p:spPr bwMode="auto">
            <a:xfrm flipV="1">
              <a:off x="1536" y="3379"/>
              <a:ext cx="12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1416" y="3599"/>
              <a:ext cx="240" cy="24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c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576" y="3599"/>
              <a:ext cx="240" cy="24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a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2256" y="3599"/>
              <a:ext cx="240" cy="24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r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1836" y="3599"/>
              <a:ext cx="242" cy="24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d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997" y="3599"/>
              <a:ext cx="241" cy="24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b</a:t>
              </a:r>
            </a:p>
          </p:txBody>
        </p:sp>
        <p:sp>
          <p:nvSpPr>
            <p:cNvPr id="178219" name="Oval 43"/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  <p:cxnSp>
          <p:nvCxnSpPr>
            <p:cNvPr id="178220" name="AutoShape 44"/>
            <p:cNvCxnSpPr>
              <a:cxnSpLocks noChangeShapeType="1"/>
              <a:stCxn id="178217" idx="0"/>
              <a:endCxn id="178219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21" name="Text Box 45"/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5</a:t>
              </a:r>
            </a:p>
          </p:txBody>
        </p:sp>
        <p:sp>
          <p:nvSpPr>
            <p:cNvPr id="178222" name="Text Box 46"/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  <p:sp>
          <p:nvSpPr>
            <p:cNvPr id="178223" name="Text Box 47"/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</p:grpSp>
      <p:sp>
        <p:nvSpPr>
          <p:cNvPr id="178224" name="AutoShape 48"/>
          <p:cNvSpPr>
            <a:spLocks noChangeArrowheads="1"/>
          </p:cNvSpPr>
          <p:nvPr/>
        </p:nvSpPr>
        <p:spPr bwMode="auto">
          <a:xfrm>
            <a:off x="1855788" y="44751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78225" name="AutoShape 49"/>
          <p:cNvSpPr>
            <a:spLocks noChangeArrowheads="1"/>
          </p:cNvSpPr>
          <p:nvPr/>
        </p:nvSpPr>
        <p:spPr bwMode="auto">
          <a:xfrm rot="-8100000">
            <a:off x="5943600" y="4800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pSp>
        <p:nvGrpSpPr>
          <p:cNvPr id="22558" name="Group 50"/>
          <p:cNvGrpSpPr>
            <a:grpSpLocks/>
          </p:cNvGrpSpPr>
          <p:nvPr/>
        </p:nvGrpSpPr>
        <p:grpSpPr bwMode="auto">
          <a:xfrm>
            <a:off x="4191000" y="5138738"/>
            <a:ext cx="3048000" cy="1301750"/>
            <a:chOff x="3312" y="1008"/>
            <a:chExt cx="2160" cy="922"/>
          </a:xfrm>
        </p:grpSpPr>
        <p:cxnSp>
          <p:nvCxnSpPr>
            <p:cNvPr id="178227" name="AutoShape 51"/>
            <p:cNvCxnSpPr>
              <a:cxnSpLocks noChangeShapeType="1"/>
              <a:stCxn id="178228" idx="0"/>
              <a:endCxn id="178233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28" name="Rectangle 52"/>
            <p:cNvSpPr>
              <a:spLocks noChangeArrowheads="1"/>
            </p:cNvSpPr>
            <p:nvPr/>
          </p:nvSpPr>
          <p:spPr bwMode="auto">
            <a:xfrm>
              <a:off x="3840" y="1440"/>
              <a:ext cx="242" cy="24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c</a:t>
              </a:r>
            </a:p>
          </p:txBody>
        </p:sp>
        <p:sp>
          <p:nvSpPr>
            <p:cNvPr id="178229" name="Rectangle 53"/>
            <p:cNvSpPr>
              <a:spLocks noChangeArrowheads="1"/>
            </p:cNvSpPr>
            <p:nvPr/>
          </p:nvSpPr>
          <p:spPr bwMode="auto">
            <a:xfrm>
              <a:off x="3312" y="1440"/>
              <a:ext cx="240" cy="24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a</a:t>
              </a:r>
            </a:p>
          </p:txBody>
        </p:sp>
        <p:sp>
          <p:nvSpPr>
            <p:cNvPr id="178230" name="Rectangle 54"/>
            <p:cNvSpPr>
              <a:spLocks noChangeArrowheads="1"/>
            </p:cNvSpPr>
            <p:nvPr/>
          </p:nvSpPr>
          <p:spPr bwMode="auto">
            <a:xfrm>
              <a:off x="4752" y="1440"/>
              <a:ext cx="240" cy="24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b</a:t>
              </a:r>
            </a:p>
          </p:txBody>
        </p:sp>
        <p:sp>
          <p:nvSpPr>
            <p:cNvPr id="178231" name="Rectangle 55"/>
            <p:cNvSpPr>
              <a:spLocks noChangeArrowheads="1"/>
            </p:cNvSpPr>
            <p:nvPr/>
          </p:nvSpPr>
          <p:spPr bwMode="auto">
            <a:xfrm>
              <a:off x="4260" y="1440"/>
              <a:ext cx="240" cy="24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d</a:t>
              </a:r>
            </a:p>
          </p:txBody>
        </p:sp>
        <p:sp>
          <p:nvSpPr>
            <p:cNvPr id="178232" name="Rectangle 56"/>
            <p:cNvSpPr>
              <a:spLocks noChangeArrowheads="1"/>
            </p:cNvSpPr>
            <p:nvPr/>
          </p:nvSpPr>
          <p:spPr bwMode="auto">
            <a:xfrm>
              <a:off x="5232" y="1440"/>
              <a:ext cx="240" cy="24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r</a:t>
              </a:r>
            </a:p>
          </p:txBody>
        </p:sp>
        <p:sp>
          <p:nvSpPr>
            <p:cNvPr id="178233" name="Oval 57"/>
            <p:cNvSpPr>
              <a:spLocks noChangeArrowheads="1"/>
            </p:cNvSpPr>
            <p:nvPr/>
          </p:nvSpPr>
          <p:spPr bwMode="auto">
            <a:xfrm>
              <a:off x="4056" y="1008"/>
              <a:ext cx="242" cy="23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  <p:cxnSp>
          <p:nvCxnSpPr>
            <p:cNvPr id="178234" name="AutoShape 58"/>
            <p:cNvCxnSpPr>
              <a:cxnSpLocks noChangeShapeType="1"/>
              <a:stCxn id="178231" idx="0"/>
              <a:endCxn id="178233" idx="5"/>
            </p:cNvCxnSpPr>
            <p:nvPr/>
          </p:nvCxnSpPr>
          <p:spPr bwMode="auto">
            <a:xfrm flipH="1" flipV="1">
              <a:off x="4262" y="1219"/>
              <a:ext cx="118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35" name="Text Box 59"/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5</a:t>
              </a:r>
            </a:p>
          </p:txBody>
        </p:sp>
        <p:sp>
          <p:nvSpPr>
            <p:cNvPr id="178236" name="Oval 60"/>
            <p:cNvSpPr>
              <a:spLocks noChangeArrowheads="1"/>
            </p:cNvSpPr>
            <p:nvPr/>
          </p:nvSpPr>
          <p:spPr bwMode="auto">
            <a:xfrm>
              <a:off x="4992" y="1008"/>
              <a:ext cx="242" cy="23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4</a:t>
              </a:r>
            </a:p>
          </p:txBody>
        </p:sp>
        <p:cxnSp>
          <p:nvCxnSpPr>
            <p:cNvPr id="178237" name="AutoShape 61"/>
            <p:cNvCxnSpPr>
              <a:cxnSpLocks noChangeShapeType="1"/>
              <a:stCxn id="178230" idx="0"/>
              <a:endCxn id="178236" idx="3"/>
            </p:cNvCxnSpPr>
            <p:nvPr/>
          </p:nvCxnSpPr>
          <p:spPr bwMode="auto">
            <a:xfrm flipV="1">
              <a:off x="4872" y="1219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38" name="AutoShape 62"/>
            <p:cNvCxnSpPr>
              <a:cxnSpLocks noChangeShapeType="1"/>
              <a:stCxn id="178232" idx="0"/>
              <a:endCxn id="178236" idx="5"/>
            </p:cNvCxnSpPr>
            <p:nvPr/>
          </p:nvCxnSpPr>
          <p:spPr bwMode="auto">
            <a:xfrm flipH="1" flipV="1">
              <a:off x="5198" y="1219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559" name="Group 63"/>
          <p:cNvGrpSpPr>
            <a:grpSpLocks/>
          </p:cNvGrpSpPr>
          <p:nvPr/>
        </p:nvGrpSpPr>
        <p:grpSpPr bwMode="auto">
          <a:xfrm>
            <a:off x="5791200" y="3048000"/>
            <a:ext cx="3048000" cy="1766888"/>
            <a:chOff x="3312" y="2112"/>
            <a:chExt cx="2160" cy="1253"/>
          </a:xfrm>
        </p:grpSpPr>
        <p:cxnSp>
          <p:nvCxnSpPr>
            <p:cNvPr id="178240" name="AutoShape 64"/>
            <p:cNvCxnSpPr>
              <a:cxnSpLocks noChangeShapeType="1"/>
              <a:stCxn id="178241" idx="0"/>
              <a:endCxn id="178246" idx="3"/>
            </p:cNvCxnSpPr>
            <p:nvPr/>
          </p:nvCxnSpPr>
          <p:spPr bwMode="auto">
            <a:xfrm flipV="1">
              <a:off x="3960" y="265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41" name="Rectangle 65"/>
            <p:cNvSpPr>
              <a:spLocks noChangeArrowheads="1"/>
            </p:cNvSpPr>
            <p:nvPr/>
          </p:nvSpPr>
          <p:spPr bwMode="auto">
            <a:xfrm>
              <a:off x="3840" y="2880"/>
              <a:ext cx="24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c</a:t>
              </a:r>
            </a:p>
          </p:txBody>
        </p:sp>
        <p:sp>
          <p:nvSpPr>
            <p:cNvPr id="178242" name="Rectangle 66"/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a</a:t>
              </a:r>
            </a:p>
          </p:txBody>
        </p:sp>
        <p:sp>
          <p:nvSpPr>
            <p:cNvPr id="178243" name="Rectangle 67"/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b</a:t>
              </a:r>
            </a:p>
          </p:txBody>
        </p:sp>
        <p:sp>
          <p:nvSpPr>
            <p:cNvPr id="178244" name="Rectangle 68"/>
            <p:cNvSpPr>
              <a:spLocks noChangeArrowheads="1"/>
            </p:cNvSpPr>
            <p:nvPr/>
          </p:nvSpPr>
          <p:spPr bwMode="auto">
            <a:xfrm>
              <a:off x="4260" y="2880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d</a:t>
              </a:r>
            </a:p>
          </p:txBody>
        </p:sp>
        <p:sp>
          <p:nvSpPr>
            <p:cNvPr id="178245" name="Rectangle 69"/>
            <p:cNvSpPr>
              <a:spLocks noChangeArrowheads="1"/>
            </p:cNvSpPr>
            <p:nvPr/>
          </p:nvSpPr>
          <p:spPr bwMode="auto">
            <a:xfrm>
              <a:off x="5232" y="2880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r</a:t>
              </a:r>
            </a:p>
          </p:txBody>
        </p:sp>
        <p:sp>
          <p:nvSpPr>
            <p:cNvPr id="178246" name="Oval 70"/>
            <p:cNvSpPr>
              <a:spLocks noChangeArrowheads="1"/>
            </p:cNvSpPr>
            <p:nvPr/>
          </p:nvSpPr>
          <p:spPr bwMode="auto">
            <a:xfrm>
              <a:off x="4056" y="2447"/>
              <a:ext cx="242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  <p:cxnSp>
          <p:nvCxnSpPr>
            <p:cNvPr id="178247" name="AutoShape 71"/>
            <p:cNvCxnSpPr>
              <a:cxnSpLocks noChangeShapeType="1"/>
              <a:stCxn id="178244" idx="0"/>
              <a:endCxn id="178246" idx="5"/>
            </p:cNvCxnSpPr>
            <p:nvPr/>
          </p:nvCxnSpPr>
          <p:spPr bwMode="auto">
            <a:xfrm flipH="1" flipV="1">
              <a:off x="4262" y="2659"/>
              <a:ext cx="118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48" name="Text Box 72"/>
            <p:cNvSpPr txBox="1">
              <a:spLocks noChangeArrowheads="1"/>
            </p:cNvSpPr>
            <p:nvPr/>
          </p:nvSpPr>
          <p:spPr bwMode="auto">
            <a:xfrm>
              <a:off x="3322" y="3105"/>
              <a:ext cx="21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5</a:t>
              </a:r>
            </a:p>
          </p:txBody>
        </p:sp>
        <p:sp>
          <p:nvSpPr>
            <p:cNvPr id="178249" name="Oval 73"/>
            <p:cNvSpPr>
              <a:spLocks noChangeArrowheads="1"/>
            </p:cNvSpPr>
            <p:nvPr/>
          </p:nvSpPr>
          <p:spPr bwMode="auto">
            <a:xfrm>
              <a:off x="4992" y="2447"/>
              <a:ext cx="242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4</a:t>
              </a:r>
            </a:p>
          </p:txBody>
        </p:sp>
        <p:cxnSp>
          <p:nvCxnSpPr>
            <p:cNvPr id="178250" name="AutoShape 74"/>
            <p:cNvCxnSpPr>
              <a:cxnSpLocks noChangeShapeType="1"/>
              <a:stCxn id="178243" idx="0"/>
              <a:endCxn id="178249" idx="3"/>
            </p:cNvCxnSpPr>
            <p:nvPr/>
          </p:nvCxnSpPr>
          <p:spPr bwMode="auto">
            <a:xfrm flipV="1">
              <a:off x="4872" y="2659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51" name="AutoShape 75"/>
            <p:cNvCxnSpPr>
              <a:cxnSpLocks noChangeShapeType="1"/>
              <a:stCxn id="178245" idx="0"/>
              <a:endCxn id="178249" idx="5"/>
            </p:cNvCxnSpPr>
            <p:nvPr/>
          </p:nvCxnSpPr>
          <p:spPr bwMode="auto">
            <a:xfrm flipH="1" flipV="1">
              <a:off x="5198" y="2659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52" name="Oval 76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6</a:t>
              </a:r>
            </a:p>
          </p:txBody>
        </p:sp>
        <p:cxnSp>
          <p:nvCxnSpPr>
            <p:cNvPr id="178253" name="AutoShape 77"/>
            <p:cNvCxnSpPr>
              <a:cxnSpLocks noChangeShapeType="1"/>
              <a:stCxn id="178249" idx="1"/>
              <a:endCxn id="178252" idx="5"/>
            </p:cNvCxnSpPr>
            <p:nvPr/>
          </p:nvCxnSpPr>
          <p:spPr bwMode="auto">
            <a:xfrm flipH="1" flipV="1">
              <a:off x="4717" y="2323"/>
              <a:ext cx="309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54" name="AutoShape 78"/>
            <p:cNvCxnSpPr>
              <a:cxnSpLocks noChangeShapeType="1"/>
              <a:stCxn id="178246" idx="7"/>
              <a:endCxn id="178252" idx="3"/>
            </p:cNvCxnSpPr>
            <p:nvPr/>
          </p:nvCxnSpPr>
          <p:spPr bwMode="auto">
            <a:xfrm flipV="1">
              <a:off x="4262" y="2323"/>
              <a:ext cx="287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560" name="Group 79"/>
          <p:cNvGrpSpPr>
            <a:grpSpLocks/>
          </p:cNvGrpSpPr>
          <p:nvPr/>
        </p:nvGrpSpPr>
        <p:grpSpPr bwMode="auto">
          <a:xfrm>
            <a:off x="4191000" y="998538"/>
            <a:ext cx="3048000" cy="1897062"/>
            <a:chOff x="3312" y="2688"/>
            <a:chExt cx="2160" cy="1344"/>
          </a:xfrm>
        </p:grpSpPr>
        <p:cxnSp>
          <p:nvCxnSpPr>
            <p:cNvPr id="178256" name="AutoShape 80"/>
            <p:cNvCxnSpPr>
              <a:cxnSpLocks noChangeShapeType="1"/>
              <a:stCxn id="178257" idx="0"/>
              <a:endCxn id="178262" idx="3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57" name="Rectangle 81"/>
            <p:cNvSpPr>
              <a:spLocks noChangeArrowheads="1"/>
            </p:cNvSpPr>
            <p:nvPr/>
          </p:nvSpPr>
          <p:spPr bwMode="auto">
            <a:xfrm>
              <a:off x="3840" y="3792"/>
              <a:ext cx="24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c</a:t>
              </a:r>
            </a:p>
          </p:txBody>
        </p:sp>
        <p:sp>
          <p:nvSpPr>
            <p:cNvPr id="178258" name="Rectangle 82"/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a</a:t>
              </a:r>
            </a:p>
          </p:txBody>
        </p:sp>
        <p:sp>
          <p:nvSpPr>
            <p:cNvPr id="178259" name="Rectangle 83"/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b</a:t>
              </a:r>
            </a:p>
          </p:txBody>
        </p:sp>
        <p:sp>
          <p:nvSpPr>
            <p:cNvPr id="178260" name="Rectangle 84"/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d</a:t>
              </a:r>
            </a:p>
          </p:txBody>
        </p:sp>
        <p:sp>
          <p:nvSpPr>
            <p:cNvPr id="178261" name="Rectangle 85"/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r</a:t>
              </a:r>
            </a:p>
          </p:txBody>
        </p:sp>
        <p:sp>
          <p:nvSpPr>
            <p:cNvPr id="178262" name="Oval 86"/>
            <p:cNvSpPr>
              <a:spLocks noChangeArrowheads="1"/>
            </p:cNvSpPr>
            <p:nvPr/>
          </p:nvSpPr>
          <p:spPr bwMode="auto">
            <a:xfrm>
              <a:off x="4056" y="3361"/>
              <a:ext cx="242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  <p:cxnSp>
          <p:nvCxnSpPr>
            <p:cNvPr id="178263" name="AutoShape 87"/>
            <p:cNvCxnSpPr>
              <a:cxnSpLocks noChangeShapeType="1"/>
              <a:stCxn id="178260" idx="0"/>
              <a:endCxn id="178262" idx="5"/>
            </p:cNvCxnSpPr>
            <p:nvPr/>
          </p:nvCxnSpPr>
          <p:spPr bwMode="auto">
            <a:xfrm flipH="1" flipV="1">
              <a:off x="4262" y="3571"/>
              <a:ext cx="118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64" name="Oval 88"/>
            <p:cNvSpPr>
              <a:spLocks noChangeArrowheads="1"/>
            </p:cNvSpPr>
            <p:nvPr/>
          </p:nvSpPr>
          <p:spPr bwMode="auto">
            <a:xfrm>
              <a:off x="4992" y="3361"/>
              <a:ext cx="242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4</a:t>
              </a:r>
            </a:p>
          </p:txBody>
        </p:sp>
        <p:cxnSp>
          <p:nvCxnSpPr>
            <p:cNvPr id="178265" name="AutoShape 89"/>
            <p:cNvCxnSpPr>
              <a:cxnSpLocks noChangeShapeType="1"/>
              <a:stCxn id="178259" idx="0"/>
              <a:endCxn id="178264" idx="3"/>
            </p:cNvCxnSpPr>
            <p:nvPr/>
          </p:nvCxnSpPr>
          <p:spPr bwMode="auto">
            <a:xfrm flipV="1">
              <a:off x="4872" y="3571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66" name="AutoShape 90"/>
            <p:cNvCxnSpPr>
              <a:cxnSpLocks noChangeShapeType="1"/>
              <a:stCxn id="178261" idx="0"/>
              <a:endCxn id="178264" idx="5"/>
            </p:cNvCxnSpPr>
            <p:nvPr/>
          </p:nvCxnSpPr>
          <p:spPr bwMode="auto">
            <a:xfrm flipH="1" flipV="1">
              <a:off x="5198" y="3571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67" name="Oval 91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6</a:t>
              </a:r>
            </a:p>
          </p:txBody>
        </p:sp>
        <p:cxnSp>
          <p:nvCxnSpPr>
            <p:cNvPr id="178268" name="AutoShape 92"/>
            <p:cNvCxnSpPr>
              <a:cxnSpLocks noChangeShapeType="1"/>
              <a:stCxn id="178264" idx="1"/>
              <a:endCxn id="178267" idx="5"/>
            </p:cNvCxnSpPr>
            <p:nvPr/>
          </p:nvCxnSpPr>
          <p:spPr bwMode="auto">
            <a:xfrm flipH="1" flipV="1">
              <a:off x="4717" y="3235"/>
              <a:ext cx="309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69" name="AutoShape 93"/>
            <p:cNvCxnSpPr>
              <a:cxnSpLocks noChangeShapeType="1"/>
              <a:stCxn id="178262" idx="7"/>
              <a:endCxn id="178267" idx="3"/>
            </p:cNvCxnSpPr>
            <p:nvPr/>
          </p:nvCxnSpPr>
          <p:spPr bwMode="auto">
            <a:xfrm flipV="1">
              <a:off x="4262" y="3235"/>
              <a:ext cx="287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8270" name="Oval 94"/>
            <p:cNvSpPr>
              <a:spLocks noChangeArrowheads="1"/>
            </p:cNvSpPr>
            <p:nvPr/>
          </p:nvSpPr>
          <p:spPr bwMode="auto">
            <a:xfrm>
              <a:off x="3840" y="2688"/>
              <a:ext cx="24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11</a:t>
              </a:r>
            </a:p>
          </p:txBody>
        </p:sp>
        <p:cxnSp>
          <p:nvCxnSpPr>
            <p:cNvPr id="178271" name="AutoShape 95"/>
            <p:cNvCxnSpPr>
              <a:cxnSpLocks noChangeShapeType="1"/>
              <a:stCxn id="178258" idx="0"/>
              <a:endCxn id="178270" idx="3"/>
            </p:cNvCxnSpPr>
            <p:nvPr/>
          </p:nvCxnSpPr>
          <p:spPr bwMode="auto">
            <a:xfrm flipV="1">
              <a:off x="3432" y="2899"/>
              <a:ext cx="442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272" name="AutoShape 96"/>
            <p:cNvCxnSpPr>
              <a:cxnSpLocks noChangeShapeType="1"/>
              <a:stCxn id="178267" idx="1"/>
              <a:endCxn id="178270" idx="5"/>
            </p:cNvCxnSpPr>
            <p:nvPr/>
          </p:nvCxnSpPr>
          <p:spPr bwMode="auto">
            <a:xfrm flipH="1" flipV="1">
              <a:off x="4046" y="2899"/>
              <a:ext cx="503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8273" name="AutoShape 97"/>
          <p:cNvSpPr>
            <a:spLocks noChangeArrowheads="1"/>
          </p:cNvSpPr>
          <p:nvPr/>
        </p:nvSpPr>
        <p:spPr bwMode="auto">
          <a:xfrm rot="-5400000">
            <a:off x="36576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78274" name="AutoShape 98"/>
          <p:cNvSpPr>
            <a:spLocks noChangeArrowheads="1"/>
          </p:cNvSpPr>
          <p:nvPr/>
        </p:nvSpPr>
        <p:spPr bwMode="auto">
          <a:xfrm rot="8100000">
            <a:off x="5943600" y="3352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24" grpId="0" animBg="1"/>
      <p:bldP spid="178225" grpId="0" animBg="1"/>
      <p:bldP spid="178273" grpId="0" animBg="1"/>
      <p:bldP spid="178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Encoding a String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600200"/>
            <a:ext cx="7690556" cy="4876800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Using this Huffman Tree, the</a:t>
            </a:r>
            <a:br>
              <a:rPr lang="en-IE" dirty="0"/>
            </a:br>
            <a:r>
              <a:rPr lang="en-IE" dirty="0"/>
              <a:t>encoding for “abracadabra” </a:t>
            </a:r>
            <a:br>
              <a:rPr lang="en-IE" dirty="0"/>
            </a:br>
            <a:r>
              <a:rPr lang="en-IE" dirty="0"/>
              <a:t>would be: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a b   r   a c   a d   a b   r   a</a:t>
            </a:r>
          </a:p>
          <a:p>
            <a:r>
              <a:rPr lang="en-IE" dirty="0">
                <a:latin typeface="Courier" charset="0"/>
                <a:ea typeface="Courier" charset="0"/>
                <a:cs typeface="Courier" charset="0"/>
              </a:rPr>
              <a:t>0 110 111 0 100 0 101 0 110 111 0</a:t>
            </a:r>
          </a:p>
          <a:p>
            <a:endParaRPr lang="en-IE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IE" dirty="0"/>
              <a:t>Remember, UTF-8 uses at least 8 bits per character:</a:t>
            </a:r>
          </a:p>
          <a:p>
            <a:pPr lvl="1"/>
            <a:r>
              <a:rPr lang="en-IE" dirty="0"/>
              <a:t>Minimum UTF-8 bit length = length(string) x 8 = 11 x 8 = 88</a:t>
            </a:r>
          </a:p>
          <a:p>
            <a:pPr lvl="1"/>
            <a:endParaRPr lang="en-IE" dirty="0"/>
          </a:p>
          <a:p>
            <a:r>
              <a:rPr lang="en-IE" dirty="0"/>
              <a:t>However, when saving in a file, we must encode the Huffman tree also, which will reduce the space savings.</a:t>
            </a:r>
          </a:p>
          <a:p>
            <a:pPr lvl="1"/>
            <a:endParaRPr lang="en-IE" dirty="0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5486400" y="838200"/>
            <a:ext cx="3048000" cy="1897062"/>
            <a:chOff x="3312" y="2688"/>
            <a:chExt cx="2160" cy="1344"/>
          </a:xfrm>
        </p:grpSpPr>
        <p:cxnSp>
          <p:nvCxnSpPr>
            <p:cNvPr id="4" name="AutoShape 80"/>
            <p:cNvCxnSpPr>
              <a:cxnSpLocks noChangeShapeType="1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" name="Rectangle 81"/>
            <p:cNvSpPr>
              <a:spLocks noChangeArrowheads="1"/>
            </p:cNvSpPr>
            <p:nvPr/>
          </p:nvSpPr>
          <p:spPr bwMode="auto">
            <a:xfrm>
              <a:off x="3840" y="3792"/>
              <a:ext cx="24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c</a:t>
              </a:r>
            </a:p>
          </p:txBody>
        </p:sp>
        <p:sp>
          <p:nvSpPr>
            <p:cNvPr id="6" name="Rectangle 82"/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a</a:t>
              </a:r>
            </a:p>
          </p:txBody>
        </p:sp>
        <p:sp>
          <p:nvSpPr>
            <p:cNvPr id="7" name="Rectangle 83"/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b</a:t>
              </a:r>
            </a:p>
          </p:txBody>
        </p:sp>
        <p:sp>
          <p:nvSpPr>
            <p:cNvPr id="8" name="Rectangle 84"/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d</a:t>
              </a:r>
            </a:p>
          </p:txBody>
        </p:sp>
        <p:sp>
          <p:nvSpPr>
            <p:cNvPr id="9" name="Rectangle 85"/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ea typeface="ＭＳ Ｐゴシック" charset="0"/>
                </a:rPr>
                <a:t>r</a:t>
              </a:r>
            </a:p>
          </p:txBody>
        </p:sp>
        <p:sp>
          <p:nvSpPr>
            <p:cNvPr id="10" name="Oval 86"/>
            <p:cNvSpPr>
              <a:spLocks noChangeArrowheads="1"/>
            </p:cNvSpPr>
            <p:nvPr/>
          </p:nvSpPr>
          <p:spPr bwMode="auto">
            <a:xfrm>
              <a:off x="4056" y="3361"/>
              <a:ext cx="242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2</a:t>
              </a:r>
            </a:p>
          </p:txBody>
        </p:sp>
        <p:cxnSp>
          <p:nvCxnSpPr>
            <p:cNvPr id="11" name="AutoShape 87"/>
            <p:cNvCxnSpPr>
              <a:cxnSpLocks noChangeShapeType="1"/>
            </p:cNvCxnSpPr>
            <p:nvPr/>
          </p:nvCxnSpPr>
          <p:spPr bwMode="auto">
            <a:xfrm flipH="1" flipV="1">
              <a:off x="4262" y="3571"/>
              <a:ext cx="118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Oval 88"/>
            <p:cNvSpPr>
              <a:spLocks noChangeArrowheads="1"/>
            </p:cNvSpPr>
            <p:nvPr/>
          </p:nvSpPr>
          <p:spPr bwMode="auto">
            <a:xfrm>
              <a:off x="4992" y="3361"/>
              <a:ext cx="242" cy="24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4</a:t>
              </a:r>
            </a:p>
          </p:txBody>
        </p:sp>
        <p:cxnSp>
          <p:nvCxnSpPr>
            <p:cNvPr id="13" name="AutoShape 89"/>
            <p:cNvCxnSpPr>
              <a:cxnSpLocks noChangeShapeType="1"/>
            </p:cNvCxnSpPr>
            <p:nvPr/>
          </p:nvCxnSpPr>
          <p:spPr bwMode="auto">
            <a:xfrm flipV="1">
              <a:off x="4872" y="3571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90"/>
            <p:cNvCxnSpPr>
              <a:cxnSpLocks noChangeShapeType="1"/>
            </p:cNvCxnSpPr>
            <p:nvPr/>
          </p:nvCxnSpPr>
          <p:spPr bwMode="auto">
            <a:xfrm flipH="1" flipV="1">
              <a:off x="5198" y="3571"/>
              <a:ext cx="154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Oval 91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6</a:t>
              </a:r>
            </a:p>
          </p:txBody>
        </p:sp>
        <p:cxnSp>
          <p:nvCxnSpPr>
            <p:cNvPr id="16" name="AutoShape 92"/>
            <p:cNvCxnSpPr>
              <a:cxnSpLocks noChangeShapeType="1"/>
            </p:cNvCxnSpPr>
            <p:nvPr/>
          </p:nvCxnSpPr>
          <p:spPr bwMode="auto">
            <a:xfrm flipH="1" flipV="1">
              <a:off x="4717" y="3235"/>
              <a:ext cx="309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93"/>
            <p:cNvCxnSpPr>
              <a:cxnSpLocks noChangeShapeType="1"/>
            </p:cNvCxnSpPr>
            <p:nvPr/>
          </p:nvCxnSpPr>
          <p:spPr bwMode="auto">
            <a:xfrm flipV="1">
              <a:off x="4262" y="3235"/>
              <a:ext cx="287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Oval 94"/>
            <p:cNvSpPr>
              <a:spLocks noChangeArrowheads="1"/>
            </p:cNvSpPr>
            <p:nvPr/>
          </p:nvSpPr>
          <p:spPr bwMode="auto">
            <a:xfrm>
              <a:off x="3840" y="2688"/>
              <a:ext cx="24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>
                <a:defRPr/>
              </a:pPr>
              <a:r>
                <a:rPr lang="en-US" sz="1800">
                  <a:ea typeface="ＭＳ Ｐゴシック" charset="0"/>
                </a:rPr>
                <a:t>11</a:t>
              </a:r>
            </a:p>
          </p:txBody>
        </p:sp>
        <p:cxnSp>
          <p:nvCxnSpPr>
            <p:cNvPr id="19" name="AutoShape 95"/>
            <p:cNvCxnSpPr>
              <a:cxnSpLocks noChangeShapeType="1"/>
            </p:cNvCxnSpPr>
            <p:nvPr/>
          </p:nvCxnSpPr>
          <p:spPr bwMode="auto">
            <a:xfrm flipV="1">
              <a:off x="3432" y="2899"/>
              <a:ext cx="442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96"/>
            <p:cNvCxnSpPr>
              <a:cxnSpLocks noChangeShapeType="1"/>
            </p:cNvCxnSpPr>
            <p:nvPr/>
          </p:nvCxnSpPr>
          <p:spPr bwMode="auto">
            <a:xfrm flipH="1" flipV="1">
              <a:off x="4046" y="2899"/>
              <a:ext cx="503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0521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11096</TotalTime>
  <Words>585</Words>
  <Application>Microsoft Macintosh PowerPoint</Application>
  <PresentationFormat>On-screen Show (4:3)</PresentationFormat>
  <Paragraphs>190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Courier</vt:lpstr>
      <vt:lpstr>Gill Sans</vt:lpstr>
      <vt:lpstr>Helvetica</vt:lpstr>
      <vt:lpstr>Symbol</vt:lpstr>
      <vt:lpstr>Tahoma</vt:lpstr>
      <vt:lpstr>Times New Roman</vt:lpstr>
      <vt:lpstr>Wingdings</vt:lpstr>
      <vt:lpstr>Default Theme</vt:lpstr>
      <vt:lpstr>Topic 10: Text Compression: Huffman Encoding</vt:lpstr>
      <vt:lpstr>Text Compression</vt:lpstr>
      <vt:lpstr>Text Compression</vt:lpstr>
      <vt:lpstr>Encoding Tree Example</vt:lpstr>
      <vt:lpstr>Encoding Tree Optimization</vt:lpstr>
      <vt:lpstr>Huffman’s Algorithm</vt:lpstr>
      <vt:lpstr>Huffman’s Algorithm</vt:lpstr>
      <vt:lpstr>Example</vt:lpstr>
      <vt:lpstr>Encoding a String</vt:lpstr>
      <vt:lpstr>Extended Huffman Tree Example</vt:lpstr>
      <vt:lpstr>Extended Huffman Tree 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David Lillis</cp:lastModifiedBy>
  <cp:revision>986</cp:revision>
  <cp:lastPrinted>2002-04-09T17:11:12Z</cp:lastPrinted>
  <dcterms:created xsi:type="dcterms:W3CDTF">2002-01-21T02:22:10Z</dcterms:created>
  <dcterms:modified xsi:type="dcterms:W3CDTF">2019-05-09T07:36:24Z</dcterms:modified>
</cp:coreProperties>
</file>