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0" r:id="rId24"/>
    <p:sldId id="291" r:id="rId25"/>
    <p:sldId id="292" r:id="rId26"/>
    <p:sldId id="293" r:id="rId27"/>
    <p:sldId id="294" r:id="rId28"/>
    <p:sldId id="295" r:id="rId29"/>
    <p:sldId id="259" r:id="rId30"/>
    <p:sldId id="258" r:id="rId31"/>
    <p:sldId id="260" r:id="rId32"/>
    <p:sldId id="261" r:id="rId33"/>
    <p:sldId id="262" r:id="rId34"/>
    <p:sldId id="296" r:id="rId35"/>
    <p:sldId id="297" r:id="rId36"/>
    <p:sldId id="298" r:id="rId37"/>
  </p:sldIdLst>
  <p:sldSz cx="4572000" cy="3429000"/>
  <p:notesSz cx="4572000" cy="3429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8" d="100"/>
          <a:sy n="298" d="100"/>
        </p:scale>
        <p:origin x="25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82973" y="769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670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052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4434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7670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6052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4434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328159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07670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16052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4434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28159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13503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07670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16052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4434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28159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07670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6052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4434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328159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413503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7670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052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434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8159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07670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052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5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4434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8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8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328159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160520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8159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874" y="71373"/>
            <a:ext cx="4048251" cy="62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774" y="668273"/>
            <a:ext cx="272542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i.cmu.edu/architecture/defini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Software</a:t>
            </a:r>
            <a:r>
              <a:rPr lang="en-US" sz="500" dirty="0">
                <a:latin typeface="Arial"/>
                <a:cs typeface="Arial"/>
              </a:rPr>
              <a:t> Systems</a:t>
            </a:r>
            <a:r>
              <a:rPr sz="500" spc="-7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Architecture</a:t>
            </a:r>
            <a:r>
              <a:rPr lang="en-US" sz="500" dirty="0">
                <a:latin typeface="Arial"/>
                <a:cs typeface="Arial"/>
              </a:rPr>
              <a:t> 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" spc="-5" dirty="0" err="1">
                <a:latin typeface="Arial"/>
                <a:cs typeface="Arial"/>
              </a:rPr>
              <a:t>Xiaobin</a:t>
            </a:r>
            <a:r>
              <a:rPr lang="en-US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51197" y="3133470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28470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"/>
                <a:cs typeface="Arial"/>
              </a:rPr>
              <a:t>Software</a:t>
            </a:r>
            <a:r>
              <a:rPr lang="en-US" altLang="zh-CN" sz="2400" b="0" spc="-5" dirty="0">
                <a:latin typeface="Arial"/>
                <a:cs typeface="Arial"/>
              </a:rPr>
              <a:t> Syste</a:t>
            </a:r>
            <a:r>
              <a:rPr lang="en-US" altLang="zh-CN" sz="2400" b="0" spc="-5" dirty="0"/>
              <a:t>ms</a:t>
            </a:r>
            <a:r>
              <a:rPr sz="2400" b="0" spc="-5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Architecture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3896" y="1931057"/>
            <a:ext cx="1814703" cy="605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lang="en-US" sz="1600" spc="-10" dirty="0" err="1">
                <a:latin typeface="Arial"/>
                <a:cs typeface="Arial"/>
              </a:rPr>
              <a:t>Xiaobin</a:t>
            </a:r>
            <a:r>
              <a:rPr lang="en-US" sz="1600" spc="-10" dirty="0">
                <a:latin typeface="Arial"/>
                <a:cs typeface="Arial"/>
              </a:rPr>
              <a:t> Xu</a:t>
            </a:r>
            <a:endParaRPr sz="1600" dirty="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85"/>
              </a:spcBef>
            </a:pPr>
            <a:r>
              <a:rPr lang="en-US" sz="16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</a:rPr>
              <a:t>doublexb</a:t>
            </a:r>
            <a:r>
              <a:rPr sz="16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</a:rPr>
              <a:t>@</a:t>
            </a:r>
            <a:r>
              <a:rPr lang="en-US" sz="16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</a:rPr>
              <a:t>163</a:t>
            </a:r>
            <a:r>
              <a:rPr sz="16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</a:rPr>
              <a:t>.c</a:t>
            </a:r>
            <a:r>
              <a:rPr lang="en-US" sz="16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</a:rPr>
              <a:t>om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18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25932"/>
            <a:ext cx="36868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Definition of </a:t>
            </a:r>
            <a:r>
              <a:rPr lang="en-US" sz="1750" dirty="0"/>
              <a:t>SA</a:t>
            </a:r>
            <a:endParaRPr sz="1750"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617600"/>
            <a:ext cx="4029710" cy="22205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1150"/>
              </a:lnSpc>
              <a:spcBef>
                <a:spcPts val="380"/>
              </a:spcBef>
              <a:buClr>
                <a:srgbClr val="330066"/>
              </a:buClr>
              <a:buSzPct val="70833"/>
              <a:buFont typeface="Wingdings"/>
              <a:buChar char="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software </a:t>
            </a:r>
            <a:r>
              <a:rPr sz="1200" dirty="0">
                <a:latin typeface="Arial"/>
                <a:cs typeface="Arial"/>
              </a:rPr>
              <a:t>architecture of </a:t>
            </a:r>
            <a:r>
              <a:rPr sz="1200" spc="-5" dirty="0">
                <a:latin typeface="Arial"/>
                <a:cs typeface="Arial"/>
              </a:rPr>
              <a:t>a program or </a:t>
            </a:r>
            <a:r>
              <a:rPr sz="1200" dirty="0">
                <a:latin typeface="Arial"/>
                <a:cs typeface="Arial"/>
              </a:rPr>
              <a:t>computing  </a:t>
            </a:r>
            <a:r>
              <a:rPr sz="1200" spc="-5" dirty="0">
                <a:latin typeface="Arial"/>
                <a:cs typeface="Arial"/>
              </a:rPr>
              <a:t>system 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FF3300"/>
                </a:solidFill>
                <a:latin typeface="Arial"/>
                <a:cs typeface="Arial"/>
              </a:rPr>
              <a:t>structure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dirty="0">
                <a:latin typeface="Arial"/>
                <a:cs typeface="Arial"/>
              </a:rPr>
              <a:t>structures of the </a:t>
            </a:r>
            <a:r>
              <a:rPr sz="1200" spc="-5" dirty="0">
                <a:latin typeface="Arial"/>
                <a:cs typeface="Arial"/>
              </a:rPr>
              <a:t>system,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which  comprise </a:t>
            </a:r>
            <a:r>
              <a:rPr sz="1200" b="1" dirty="0">
                <a:solidFill>
                  <a:srgbClr val="F71F09"/>
                </a:solidFill>
                <a:latin typeface="Arial"/>
                <a:cs typeface="Arial"/>
              </a:rPr>
              <a:t>software elements</a:t>
            </a:r>
            <a:r>
              <a:rPr sz="1200" dirty="0">
                <a:latin typeface="Arial"/>
                <a:cs typeface="Arial"/>
              </a:rPr>
              <a:t>, the </a:t>
            </a:r>
            <a:r>
              <a:rPr sz="1200" spc="-5" dirty="0">
                <a:latin typeface="Arial"/>
                <a:cs typeface="Arial"/>
              </a:rPr>
              <a:t>externally </a:t>
            </a:r>
            <a:r>
              <a:rPr sz="1200" b="1" spc="-5" dirty="0">
                <a:solidFill>
                  <a:srgbClr val="F71F09"/>
                </a:solidFill>
                <a:latin typeface="Arial"/>
                <a:cs typeface="Arial"/>
              </a:rPr>
              <a:t>visible  properties </a:t>
            </a:r>
            <a:r>
              <a:rPr sz="1200" dirty="0">
                <a:latin typeface="Arial"/>
                <a:cs typeface="Arial"/>
              </a:rPr>
              <a:t>of those elements,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F71F09"/>
                </a:solidFill>
                <a:latin typeface="Arial"/>
                <a:cs typeface="Arial"/>
              </a:rPr>
              <a:t>relationships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among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them.</a:t>
            </a:r>
          </a:p>
          <a:p>
            <a:pPr marL="560070">
              <a:lnSpc>
                <a:spcPts val="1290"/>
              </a:lnSpc>
              <a:spcBef>
                <a:spcPts val="30"/>
              </a:spcBef>
            </a:pPr>
            <a:r>
              <a:rPr sz="1200" spc="-5" dirty="0">
                <a:latin typeface="Arial"/>
                <a:cs typeface="Arial"/>
              </a:rPr>
              <a:t>----</a:t>
            </a:r>
            <a:r>
              <a:rPr sz="1200" spc="-5" dirty="0">
                <a:latin typeface="宋体"/>
                <a:cs typeface="宋体"/>
              </a:rPr>
              <a:t>《</a:t>
            </a:r>
            <a:r>
              <a:rPr sz="1200" dirty="0">
                <a:latin typeface="Arial"/>
                <a:cs typeface="Arial"/>
              </a:rPr>
              <a:t>Software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Practice</a:t>
            </a:r>
            <a:r>
              <a:rPr sz="1200" spc="-5" dirty="0">
                <a:latin typeface="宋体"/>
                <a:cs typeface="宋体"/>
              </a:rPr>
              <a:t>》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Addison-</a:t>
            </a:r>
          </a:p>
          <a:p>
            <a:pPr marL="184785">
              <a:lnSpc>
                <a:spcPts val="1290"/>
              </a:lnSpc>
            </a:pPr>
            <a:r>
              <a:rPr sz="1200" dirty="0">
                <a:latin typeface="Arial"/>
                <a:cs typeface="Arial"/>
              </a:rPr>
              <a:t>Wesley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1997</a:t>
            </a:r>
            <a:endParaRPr sz="1200" dirty="0">
              <a:latin typeface="Arial"/>
              <a:cs typeface="Arial"/>
            </a:endParaRPr>
          </a:p>
          <a:p>
            <a:pPr marL="184785" marR="49530" indent="-172720">
              <a:lnSpc>
                <a:spcPts val="1150"/>
              </a:lnSpc>
              <a:spcBef>
                <a:spcPts val="280"/>
              </a:spcBef>
              <a:buClr>
                <a:srgbClr val="330066"/>
              </a:buClr>
              <a:buSzPct val="70833"/>
              <a:buFont typeface="Wingdings"/>
              <a:buChar char="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Architecture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organizational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system.  </a:t>
            </a:r>
            <a:r>
              <a:rPr sz="1200" spc="-5" dirty="0">
                <a:latin typeface="Arial"/>
                <a:cs typeface="Arial"/>
              </a:rPr>
              <a:t>An </a:t>
            </a:r>
            <a:r>
              <a:rPr sz="1200" dirty="0">
                <a:latin typeface="Arial"/>
                <a:cs typeface="Arial"/>
              </a:rPr>
              <a:t>architecture </a:t>
            </a:r>
            <a:r>
              <a:rPr sz="1200" spc="-5" dirty="0">
                <a:latin typeface="Arial"/>
                <a:cs typeface="Arial"/>
              </a:rPr>
              <a:t>can be recursively </a:t>
            </a:r>
            <a:r>
              <a:rPr sz="1200" dirty="0">
                <a:latin typeface="Arial"/>
                <a:cs typeface="Arial"/>
              </a:rPr>
              <a:t>decomposed </a:t>
            </a:r>
            <a:r>
              <a:rPr sz="1200" spc="-5" dirty="0">
                <a:latin typeface="Arial"/>
                <a:cs typeface="Arial"/>
              </a:rPr>
              <a:t>into </a:t>
            </a:r>
            <a:r>
              <a:rPr sz="1200" spc="-5" dirty="0">
                <a:solidFill>
                  <a:srgbClr val="F71F0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71F09"/>
                </a:solidFill>
                <a:latin typeface="Arial"/>
                <a:cs typeface="Arial"/>
              </a:rPr>
              <a:t>parts </a:t>
            </a:r>
            <a:r>
              <a:rPr sz="1200" dirty="0">
                <a:latin typeface="Arial"/>
                <a:cs typeface="Arial"/>
              </a:rPr>
              <a:t>that interact </a:t>
            </a:r>
            <a:r>
              <a:rPr sz="1200" spc="-5" dirty="0">
                <a:latin typeface="Arial"/>
                <a:cs typeface="Arial"/>
              </a:rPr>
              <a:t>through </a:t>
            </a:r>
            <a:r>
              <a:rPr sz="1200" b="1" dirty="0">
                <a:solidFill>
                  <a:srgbClr val="F71F09"/>
                </a:solidFill>
                <a:latin typeface="Arial"/>
                <a:cs typeface="Arial"/>
              </a:rPr>
              <a:t>interfaces</a:t>
            </a:r>
            <a:r>
              <a:rPr sz="1200" b="1" dirty="0">
                <a:latin typeface="Arial"/>
                <a:cs typeface="Arial"/>
              </a:rPr>
              <a:t>, </a:t>
            </a:r>
            <a:r>
              <a:rPr sz="1200" b="1" dirty="0">
                <a:solidFill>
                  <a:srgbClr val="F71F09"/>
                </a:solidFill>
                <a:latin typeface="Arial"/>
                <a:cs typeface="Arial"/>
              </a:rPr>
              <a:t>relationships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connect </a:t>
            </a:r>
            <a:r>
              <a:rPr sz="1200" dirty="0">
                <a:latin typeface="Arial"/>
                <a:cs typeface="Arial"/>
              </a:rPr>
              <a:t>parts,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constraints for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assembling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parts. </a:t>
            </a:r>
            <a:r>
              <a:rPr sz="1200" dirty="0">
                <a:latin typeface="Arial"/>
                <a:cs typeface="Arial"/>
              </a:rPr>
              <a:t> Parts that interact </a:t>
            </a:r>
            <a:r>
              <a:rPr sz="1200" spc="-5" dirty="0">
                <a:latin typeface="Arial"/>
                <a:cs typeface="Arial"/>
              </a:rPr>
              <a:t>through </a:t>
            </a:r>
            <a:r>
              <a:rPr sz="1200" dirty="0">
                <a:latin typeface="Arial"/>
                <a:cs typeface="Arial"/>
              </a:rPr>
              <a:t>interfaces </a:t>
            </a:r>
            <a:r>
              <a:rPr sz="1200" spc="-5" dirty="0">
                <a:latin typeface="Arial"/>
                <a:cs typeface="Arial"/>
              </a:rPr>
              <a:t>include </a:t>
            </a:r>
            <a:r>
              <a:rPr sz="1200" dirty="0">
                <a:latin typeface="Arial"/>
                <a:cs typeface="Arial"/>
              </a:rPr>
              <a:t>classes,  components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subsystems.</a:t>
            </a:r>
            <a:endParaRPr sz="1200" dirty="0">
              <a:latin typeface="Arial"/>
              <a:cs typeface="Arial"/>
            </a:endParaRPr>
          </a:p>
          <a:p>
            <a:pPr marL="643890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Arial"/>
                <a:cs typeface="Arial"/>
              </a:rPr>
              <a:t>----UML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1.3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71373"/>
            <a:ext cx="40482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Definition of</a:t>
            </a:r>
            <a:r>
              <a:rPr sz="2000" spc="-90" dirty="0"/>
              <a:t> </a:t>
            </a:r>
            <a:r>
              <a:rPr lang="en-US" sz="2000" dirty="0"/>
              <a:t>SA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284988" y="939898"/>
            <a:ext cx="100583" cy="10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515" y="766571"/>
            <a:ext cx="2785872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0388" y="961643"/>
            <a:ext cx="2842260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0952" y="1156715"/>
            <a:ext cx="838200" cy="454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6140" y="1156715"/>
            <a:ext cx="992124" cy="454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515" y="1351787"/>
            <a:ext cx="3483864" cy="454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500" y="1546859"/>
            <a:ext cx="2525268" cy="4541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515" y="1741931"/>
            <a:ext cx="1085087" cy="454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708" y="2180843"/>
            <a:ext cx="1242059" cy="4541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2495" y="2180843"/>
            <a:ext cx="338328" cy="454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9551" y="2180843"/>
            <a:ext cx="722376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1874" y="816609"/>
            <a:ext cx="3974465" cy="16833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ct val="80000"/>
              </a:lnSpc>
              <a:spcBef>
                <a:spcPts val="4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Software architecture is the </a:t>
            </a:r>
            <a:r>
              <a:rPr sz="1600" b="1" spc="-5" dirty="0">
                <a:solidFill>
                  <a:srgbClr val="F71F09"/>
                </a:solidFill>
                <a:latin typeface="Arial"/>
                <a:cs typeface="Arial"/>
              </a:rPr>
              <a:t>fundamental  organization </a:t>
            </a:r>
            <a:r>
              <a:rPr sz="1600" spc="-5" dirty="0">
                <a:latin typeface="Arial"/>
                <a:cs typeface="Arial"/>
              </a:rPr>
              <a:t>of a system, embodied in its </a:t>
            </a:r>
            <a:r>
              <a:rPr sz="1600" spc="-5" dirty="0">
                <a:solidFill>
                  <a:srgbClr val="F71F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71F09"/>
                </a:solidFill>
                <a:latin typeface="Arial"/>
                <a:cs typeface="Arial"/>
              </a:rPr>
              <a:t>components</a:t>
            </a:r>
            <a:r>
              <a:rPr sz="1600" spc="-5" dirty="0">
                <a:latin typeface="Arial"/>
                <a:cs typeface="Arial"/>
              </a:rPr>
              <a:t>, their </a:t>
            </a:r>
            <a:r>
              <a:rPr sz="1600" b="1" spc="-5" dirty="0">
                <a:solidFill>
                  <a:srgbClr val="F71F09"/>
                </a:solidFill>
                <a:latin typeface="Arial"/>
                <a:cs typeface="Arial"/>
              </a:rPr>
              <a:t>relationships </a:t>
            </a:r>
            <a:r>
              <a:rPr sz="1600" spc="-5" dirty="0">
                <a:latin typeface="Arial"/>
                <a:cs typeface="Arial"/>
              </a:rPr>
              <a:t>to each  other and the environment, and the </a:t>
            </a:r>
            <a:r>
              <a:rPr sz="1600" spc="-5" dirty="0">
                <a:solidFill>
                  <a:srgbClr val="F71F0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71F09"/>
                </a:solidFill>
                <a:latin typeface="Arial"/>
                <a:cs typeface="Arial"/>
              </a:rPr>
              <a:t>principles </a:t>
            </a:r>
            <a:r>
              <a:rPr sz="1600" spc="-5" dirty="0">
                <a:latin typeface="Arial"/>
                <a:cs typeface="Arial"/>
              </a:rPr>
              <a:t>governing its design and  evolution</a:t>
            </a:r>
            <a:endParaRPr sz="16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535"/>
              </a:spcBef>
            </a:pPr>
            <a:r>
              <a:rPr sz="1600" spc="-10" dirty="0">
                <a:latin typeface="Arial"/>
                <a:cs typeface="Arial"/>
              </a:rPr>
              <a:t>----- </a:t>
            </a:r>
            <a:r>
              <a:rPr sz="1600" spc="-5" dirty="0">
                <a:latin typeface="Arial"/>
                <a:cs typeface="Arial"/>
              </a:rPr>
              <a:t>IEEE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1471-2000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874" y="3133470"/>
            <a:ext cx="1141728" cy="18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400888"/>
            <a:ext cx="368744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/>
              <a:t>Definition of </a:t>
            </a:r>
            <a:r>
              <a:rPr lang="en-US" sz="1750" dirty="0"/>
              <a:t>SA</a:t>
            </a:r>
            <a:endParaRPr sz="1750"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825183"/>
            <a:ext cx="4016375" cy="197421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Software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Architecture</a:t>
            </a:r>
            <a:endParaRPr sz="1300" dirty="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27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dirty="0">
                <a:latin typeface="Arial"/>
                <a:cs typeface="Arial"/>
              </a:rPr>
              <a:t>Software Elements</a:t>
            </a:r>
            <a:r>
              <a:rPr sz="1100" dirty="0">
                <a:latin typeface="Arial"/>
                <a:cs typeface="Arial"/>
              </a:rPr>
              <a:t>: functions, Interfaces, programs,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class  </a:t>
            </a:r>
            <a:r>
              <a:rPr sz="1100" dirty="0">
                <a:latin typeface="Arial"/>
                <a:cs typeface="Arial"/>
              </a:rPr>
              <a:t>modules, </a:t>
            </a:r>
            <a:r>
              <a:rPr sz="1100" spc="-5" dirty="0">
                <a:latin typeface="Arial"/>
                <a:cs typeface="Arial"/>
              </a:rPr>
              <a:t>layers, </a:t>
            </a:r>
            <a:r>
              <a:rPr sz="1100" dirty="0">
                <a:latin typeface="Arial"/>
                <a:cs typeface="Arial"/>
              </a:rPr>
              <a:t>subsystem, </a:t>
            </a:r>
            <a:r>
              <a:rPr sz="1100" spc="-5" dirty="0">
                <a:latin typeface="Arial"/>
                <a:cs typeface="Arial"/>
              </a:rPr>
              <a:t>clients/servers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etc.</a:t>
            </a:r>
          </a:p>
          <a:p>
            <a:pPr marL="358140" marR="27940" lvl="1" indent="-173990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dirty="0">
                <a:latin typeface="Arial"/>
                <a:cs typeface="Arial"/>
              </a:rPr>
              <a:t>Visible Properties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provided services, </a:t>
            </a:r>
            <a:r>
              <a:rPr sz="1100" dirty="0">
                <a:latin typeface="Arial"/>
                <a:cs typeface="Arial"/>
              </a:rPr>
              <a:t>performance  characteristics, fault </a:t>
            </a:r>
            <a:r>
              <a:rPr sz="1100" spc="-5" dirty="0">
                <a:latin typeface="Arial"/>
                <a:cs typeface="Arial"/>
              </a:rPr>
              <a:t>handling, </a:t>
            </a:r>
            <a:r>
              <a:rPr sz="1100" dirty="0">
                <a:latin typeface="Arial"/>
                <a:cs typeface="Arial"/>
              </a:rPr>
              <a:t>shared resource usage,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  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</a:p>
          <a:p>
            <a:pPr marL="358140" marR="306070" lvl="1" indent="-173990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spc="-5" dirty="0">
                <a:latin typeface="Arial"/>
                <a:cs typeface="Arial"/>
              </a:rPr>
              <a:t>Relations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dirty="0">
                <a:latin typeface="Arial"/>
                <a:cs typeface="Arial"/>
              </a:rPr>
              <a:t>composition mechanism and </a:t>
            </a:r>
            <a:r>
              <a:rPr sz="1100" spc="-5" dirty="0">
                <a:latin typeface="Arial"/>
                <a:cs typeface="Arial"/>
              </a:rPr>
              <a:t>style </a:t>
            </a:r>
            <a:r>
              <a:rPr sz="1100" dirty="0">
                <a:latin typeface="Arial"/>
                <a:cs typeface="Arial"/>
              </a:rPr>
              <a:t>of these  elements</a:t>
            </a:r>
          </a:p>
          <a:p>
            <a:pPr marL="184785" marR="29209" indent="-172720">
              <a:lnSpc>
                <a:spcPct val="100000"/>
              </a:lnSpc>
              <a:spcBef>
                <a:spcPts val="3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An architecture is the result of a set of business and  </a:t>
            </a:r>
            <a:r>
              <a:rPr sz="1300" spc="-10" dirty="0">
                <a:latin typeface="Arial"/>
                <a:cs typeface="Arial"/>
              </a:rPr>
              <a:t>technical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decisions.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18617"/>
            <a:ext cx="2390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Definition </a:t>
            </a:r>
            <a:r>
              <a:rPr sz="1800" dirty="0"/>
              <a:t>of</a:t>
            </a:r>
            <a:r>
              <a:rPr sz="1800" spc="-45" dirty="0"/>
              <a:t> </a:t>
            </a:r>
            <a:r>
              <a:rPr lang="en-US" sz="1800" dirty="0"/>
              <a:t>SSA</a:t>
            </a:r>
            <a:endParaRPr sz="1800"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733044"/>
            <a:ext cx="3734435" cy="1575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185420" algn="l"/>
              </a:tabLst>
            </a:pPr>
            <a:r>
              <a:rPr sz="1100" b="1" dirty="0">
                <a:latin typeface="Arial"/>
                <a:cs typeface="Arial"/>
              </a:rPr>
              <a:t>A Software </a:t>
            </a:r>
            <a:r>
              <a:rPr sz="1100" b="1" spc="-5" dirty="0">
                <a:latin typeface="Arial"/>
                <a:cs typeface="Arial"/>
              </a:rPr>
              <a:t>Architecture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Include:</a:t>
            </a:r>
            <a:endParaRPr sz="11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45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58775" algn="l"/>
              </a:tabLst>
            </a:pPr>
            <a:r>
              <a:rPr sz="1000" spc="-5" dirty="0">
                <a:latin typeface="Arial"/>
                <a:cs typeface="Arial"/>
              </a:rPr>
              <a:t>the constituent elements </a:t>
            </a:r>
            <a:r>
              <a:rPr sz="1000" b="1" spc="-5" dirty="0">
                <a:latin typeface="Arial"/>
                <a:cs typeface="Arial"/>
              </a:rPr>
              <a:t>―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0066"/>
                </a:solidFill>
                <a:latin typeface="Arial"/>
                <a:cs typeface="Arial"/>
              </a:rPr>
              <a:t>Component</a:t>
            </a:r>
            <a:endParaRPr sz="1000" dirty="0">
              <a:latin typeface="Arial"/>
              <a:cs typeface="Arial"/>
            </a:endParaRPr>
          </a:p>
          <a:p>
            <a:pPr marL="393700" lvl="1" indent="-208915">
              <a:lnSpc>
                <a:spcPct val="100000"/>
              </a:lnSpc>
              <a:spcBef>
                <a:spcPts val="24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1000" spc="-5" dirty="0">
                <a:latin typeface="Arial"/>
                <a:cs typeface="Arial"/>
              </a:rPr>
              <a:t>the interaction rules/mechanism </a:t>
            </a:r>
            <a:r>
              <a:rPr sz="1000" b="1" spc="-5" dirty="0">
                <a:solidFill>
                  <a:srgbClr val="660066"/>
                </a:solidFill>
                <a:latin typeface="Arial"/>
                <a:cs typeface="Arial"/>
              </a:rPr>
              <a:t>―</a:t>
            </a:r>
            <a:r>
              <a:rPr sz="1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60066"/>
                </a:solidFill>
                <a:latin typeface="Arial"/>
                <a:cs typeface="Arial"/>
              </a:rPr>
              <a:t>Connector</a:t>
            </a:r>
            <a:endParaRPr sz="10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b="1" i="1" spc="-5" dirty="0">
                <a:latin typeface="Arial"/>
                <a:cs typeface="Arial"/>
              </a:rPr>
              <a:t>So, it can be defined briefly</a:t>
            </a:r>
            <a:r>
              <a:rPr sz="1300" b="1" i="1" spc="7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as</a:t>
            </a:r>
            <a:r>
              <a:rPr sz="1300" spc="-10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  <a:p>
            <a:pPr marL="398145" lvl="1" indent="-213995">
              <a:lnSpc>
                <a:spcPct val="100000"/>
              </a:lnSpc>
              <a:spcBef>
                <a:spcPts val="470"/>
              </a:spcBef>
              <a:buClr>
                <a:srgbClr val="669999"/>
              </a:buClr>
              <a:buSzPct val="83333"/>
              <a:buFont typeface="Wingdings"/>
              <a:buChar char=""/>
              <a:tabLst>
                <a:tab pos="398145" algn="l"/>
                <a:tab pos="398780" algn="l"/>
              </a:tabLst>
            </a:pPr>
            <a:r>
              <a:rPr sz="900" dirty="0">
                <a:latin typeface="Arial"/>
                <a:cs typeface="Arial"/>
              </a:rPr>
              <a:t>the </a:t>
            </a:r>
            <a:r>
              <a:rPr sz="900" i="1" spc="-5" dirty="0">
                <a:latin typeface="Arial"/>
                <a:cs typeface="Arial"/>
              </a:rPr>
              <a:t>components comprised in the </a:t>
            </a:r>
            <a:r>
              <a:rPr sz="900" i="1" dirty="0">
                <a:latin typeface="Arial"/>
                <a:cs typeface="Arial"/>
              </a:rPr>
              <a:t>system, </a:t>
            </a:r>
            <a:r>
              <a:rPr sz="900" i="1" spc="-5" dirty="0">
                <a:latin typeface="Arial"/>
                <a:cs typeface="Arial"/>
              </a:rPr>
              <a:t>and the relationships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or</a:t>
            </a:r>
            <a:endParaRPr sz="900" dirty="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50"/>
              </a:spcBef>
            </a:pPr>
            <a:r>
              <a:rPr sz="900" i="1" dirty="0">
                <a:latin typeface="Arial"/>
                <a:cs typeface="Arial"/>
              </a:rPr>
              <a:t>interaction mechanisms of those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components.</a:t>
            </a:r>
            <a:endParaRPr sz="9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20"/>
              </a:spcBef>
              <a:buClr>
                <a:srgbClr val="669999"/>
              </a:buClr>
              <a:buSzPct val="66666"/>
              <a:buFont typeface="Wingdings"/>
              <a:buChar char=""/>
              <a:tabLst>
                <a:tab pos="358775" algn="l"/>
              </a:tabLst>
            </a:pPr>
            <a:r>
              <a:rPr sz="900" i="1" spc="-5" dirty="0">
                <a:latin typeface="Arial"/>
                <a:cs typeface="Arial"/>
              </a:rPr>
              <a:t>Software </a:t>
            </a:r>
            <a:r>
              <a:rPr sz="900" i="1" dirty="0">
                <a:latin typeface="Arial"/>
                <a:cs typeface="Arial"/>
              </a:rPr>
              <a:t>Architecture Design = Decomposition +</a:t>
            </a:r>
            <a:r>
              <a:rPr sz="900" i="1" spc="-1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Composition</a:t>
            </a:r>
            <a:endParaRPr sz="900" dirty="0">
              <a:latin typeface="Arial"/>
              <a:cs typeface="Arial"/>
            </a:endParaRPr>
          </a:p>
          <a:p>
            <a:pPr marR="208279" algn="ctr">
              <a:lnSpc>
                <a:spcPct val="100000"/>
              </a:lnSpc>
              <a:spcBef>
                <a:spcPts val="680"/>
              </a:spcBef>
            </a:pPr>
            <a:r>
              <a:rPr sz="1000" b="1" spc="-5" dirty="0">
                <a:latin typeface="Palatino Linotype"/>
                <a:cs typeface="Palatino Linotype"/>
              </a:rPr>
              <a:t>System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445" y="2743326"/>
            <a:ext cx="765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Palatino Linotype"/>
                <a:cs typeface="Palatino Linotype"/>
              </a:rPr>
              <a:t>Com</a:t>
            </a:r>
            <a:r>
              <a:rPr sz="1000" b="1" spc="-5" dirty="0">
                <a:latin typeface="Palatino Linotype"/>
                <a:cs typeface="Palatino Linotype"/>
              </a:rPr>
              <a:t>p</a:t>
            </a:r>
            <a:r>
              <a:rPr sz="1000" b="1" spc="-10" dirty="0">
                <a:latin typeface="Palatino Linotype"/>
                <a:cs typeface="Palatino Linotype"/>
              </a:rPr>
              <a:t>on</a:t>
            </a:r>
            <a:r>
              <a:rPr sz="1000" b="1" dirty="0">
                <a:latin typeface="Palatino Linotype"/>
                <a:cs typeface="Palatino Linotype"/>
              </a:rPr>
              <a:t>e</a:t>
            </a:r>
            <a:r>
              <a:rPr sz="1000" b="1" spc="-5" dirty="0">
                <a:latin typeface="Palatino Linotype"/>
                <a:cs typeface="Palatino Linotype"/>
              </a:rPr>
              <a:t>nts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5260" y="2235707"/>
            <a:ext cx="294005" cy="550545"/>
          </a:xfrm>
          <a:custGeom>
            <a:avLst/>
            <a:gdLst/>
            <a:ahLst/>
            <a:cxnLst/>
            <a:rect l="l" t="t" r="r" b="b"/>
            <a:pathLst>
              <a:path w="294005" h="550544">
                <a:moveTo>
                  <a:pt x="231888" y="21496"/>
                </a:moveTo>
                <a:lnTo>
                  <a:pt x="186435" y="50037"/>
                </a:lnTo>
                <a:lnTo>
                  <a:pt x="139700" y="81407"/>
                </a:lnTo>
                <a:lnTo>
                  <a:pt x="97281" y="113284"/>
                </a:lnTo>
                <a:lnTo>
                  <a:pt x="60578" y="146050"/>
                </a:lnTo>
                <a:lnTo>
                  <a:pt x="31114" y="179577"/>
                </a:lnTo>
                <a:lnTo>
                  <a:pt x="10159" y="215137"/>
                </a:lnTo>
                <a:lnTo>
                  <a:pt x="381" y="252729"/>
                </a:lnTo>
                <a:lnTo>
                  <a:pt x="0" y="262254"/>
                </a:lnTo>
                <a:lnTo>
                  <a:pt x="381" y="271779"/>
                </a:lnTo>
                <a:lnTo>
                  <a:pt x="9143" y="309752"/>
                </a:lnTo>
                <a:lnTo>
                  <a:pt x="28066" y="347217"/>
                </a:lnTo>
                <a:lnTo>
                  <a:pt x="54737" y="384048"/>
                </a:lnTo>
                <a:lnTo>
                  <a:pt x="87883" y="420877"/>
                </a:lnTo>
                <a:lnTo>
                  <a:pt x="126110" y="457708"/>
                </a:lnTo>
                <a:lnTo>
                  <a:pt x="167894" y="494664"/>
                </a:lnTo>
                <a:lnTo>
                  <a:pt x="233933" y="550037"/>
                </a:lnTo>
                <a:lnTo>
                  <a:pt x="251459" y="528954"/>
                </a:lnTo>
                <a:lnTo>
                  <a:pt x="207137" y="491998"/>
                </a:lnTo>
                <a:lnTo>
                  <a:pt x="185673" y="473710"/>
                </a:lnTo>
                <a:lnTo>
                  <a:pt x="144525" y="437261"/>
                </a:lnTo>
                <a:lnTo>
                  <a:pt x="107314" y="401320"/>
                </a:lnTo>
                <a:lnTo>
                  <a:pt x="75437" y="366140"/>
                </a:lnTo>
                <a:lnTo>
                  <a:pt x="50800" y="331977"/>
                </a:lnTo>
                <a:lnTo>
                  <a:pt x="31876" y="291464"/>
                </a:lnTo>
                <a:lnTo>
                  <a:pt x="27431" y="261238"/>
                </a:lnTo>
                <a:lnTo>
                  <a:pt x="27812" y="254000"/>
                </a:lnTo>
                <a:lnTo>
                  <a:pt x="43433" y="210438"/>
                </a:lnTo>
                <a:lnTo>
                  <a:pt x="80390" y="164846"/>
                </a:lnTo>
                <a:lnTo>
                  <a:pt x="115062" y="134365"/>
                </a:lnTo>
                <a:lnTo>
                  <a:pt x="155828" y="103632"/>
                </a:lnTo>
                <a:lnTo>
                  <a:pt x="201421" y="73025"/>
                </a:lnTo>
                <a:lnTo>
                  <a:pt x="246040" y="44944"/>
                </a:lnTo>
                <a:lnTo>
                  <a:pt x="246760" y="28448"/>
                </a:lnTo>
                <a:lnTo>
                  <a:pt x="231888" y="21496"/>
                </a:lnTo>
                <a:close/>
              </a:path>
              <a:path w="294005" h="550544">
                <a:moveTo>
                  <a:pt x="283067" y="16763"/>
                </a:moveTo>
                <a:lnTo>
                  <a:pt x="239648" y="16763"/>
                </a:lnTo>
                <a:lnTo>
                  <a:pt x="253872" y="40132"/>
                </a:lnTo>
                <a:lnTo>
                  <a:pt x="250316" y="42290"/>
                </a:lnTo>
                <a:lnTo>
                  <a:pt x="246040" y="44944"/>
                </a:lnTo>
                <a:lnTo>
                  <a:pt x="244601" y="77850"/>
                </a:lnTo>
                <a:lnTo>
                  <a:pt x="283067" y="16763"/>
                </a:lnTo>
                <a:close/>
              </a:path>
              <a:path w="294005" h="550544">
                <a:moveTo>
                  <a:pt x="246760" y="28448"/>
                </a:moveTo>
                <a:lnTo>
                  <a:pt x="246040" y="44944"/>
                </a:lnTo>
                <a:lnTo>
                  <a:pt x="250316" y="42290"/>
                </a:lnTo>
                <a:lnTo>
                  <a:pt x="253872" y="40132"/>
                </a:lnTo>
                <a:lnTo>
                  <a:pt x="246760" y="28448"/>
                </a:lnTo>
                <a:close/>
              </a:path>
              <a:path w="294005" h="550544">
                <a:moveTo>
                  <a:pt x="239648" y="16763"/>
                </a:moveTo>
                <a:lnTo>
                  <a:pt x="235838" y="19050"/>
                </a:lnTo>
                <a:lnTo>
                  <a:pt x="231888" y="21496"/>
                </a:lnTo>
                <a:lnTo>
                  <a:pt x="246760" y="28448"/>
                </a:lnTo>
                <a:lnTo>
                  <a:pt x="239648" y="16763"/>
                </a:lnTo>
                <a:close/>
              </a:path>
              <a:path w="294005" h="550544">
                <a:moveTo>
                  <a:pt x="293623" y="0"/>
                </a:moveTo>
                <a:lnTo>
                  <a:pt x="201929" y="7492"/>
                </a:lnTo>
                <a:lnTo>
                  <a:pt x="231888" y="21496"/>
                </a:lnTo>
                <a:lnTo>
                  <a:pt x="235838" y="19050"/>
                </a:lnTo>
                <a:lnTo>
                  <a:pt x="239648" y="16763"/>
                </a:lnTo>
                <a:lnTo>
                  <a:pt x="283067" y="16763"/>
                </a:lnTo>
                <a:lnTo>
                  <a:pt x="293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2029" y="2223515"/>
            <a:ext cx="347345" cy="588645"/>
          </a:xfrm>
          <a:custGeom>
            <a:avLst/>
            <a:gdLst/>
            <a:ahLst/>
            <a:cxnLst/>
            <a:rect l="l" t="t" r="r" b="b"/>
            <a:pathLst>
              <a:path w="347344" h="588644">
                <a:moveTo>
                  <a:pt x="173609" y="499363"/>
                </a:moveTo>
                <a:lnTo>
                  <a:pt x="149987" y="588263"/>
                </a:lnTo>
                <a:lnTo>
                  <a:pt x="229369" y="556132"/>
                </a:lnTo>
                <a:lnTo>
                  <a:pt x="196596" y="556132"/>
                </a:lnTo>
                <a:lnTo>
                  <a:pt x="176022" y="538099"/>
                </a:lnTo>
                <a:lnTo>
                  <a:pt x="177419" y="536320"/>
                </a:lnTo>
                <a:lnTo>
                  <a:pt x="182039" y="531063"/>
                </a:lnTo>
                <a:lnTo>
                  <a:pt x="173609" y="499363"/>
                </a:lnTo>
                <a:close/>
              </a:path>
              <a:path w="347344" h="588644">
                <a:moveTo>
                  <a:pt x="186309" y="547115"/>
                </a:moveTo>
                <a:lnTo>
                  <a:pt x="196596" y="556132"/>
                </a:lnTo>
                <a:lnTo>
                  <a:pt x="198120" y="554481"/>
                </a:lnTo>
                <a:lnTo>
                  <a:pt x="202643" y="549316"/>
                </a:lnTo>
                <a:lnTo>
                  <a:pt x="186309" y="547115"/>
                </a:lnTo>
                <a:close/>
              </a:path>
              <a:path w="347344" h="588644">
                <a:moveTo>
                  <a:pt x="202643" y="549316"/>
                </a:moveTo>
                <a:lnTo>
                  <a:pt x="198120" y="554481"/>
                </a:lnTo>
                <a:lnTo>
                  <a:pt x="196596" y="556132"/>
                </a:lnTo>
                <a:lnTo>
                  <a:pt x="229369" y="556132"/>
                </a:lnTo>
                <a:lnTo>
                  <a:pt x="235331" y="553719"/>
                </a:lnTo>
                <a:lnTo>
                  <a:pt x="202643" y="549316"/>
                </a:lnTo>
                <a:close/>
              </a:path>
              <a:path w="347344" h="588644">
                <a:moveTo>
                  <a:pt x="12700" y="0"/>
                </a:moveTo>
                <a:lnTo>
                  <a:pt x="0" y="24383"/>
                </a:lnTo>
                <a:lnTo>
                  <a:pt x="56007" y="53593"/>
                </a:lnTo>
                <a:lnTo>
                  <a:pt x="83439" y="68199"/>
                </a:lnTo>
                <a:lnTo>
                  <a:pt x="136398" y="97662"/>
                </a:lnTo>
                <a:lnTo>
                  <a:pt x="185420" y="127507"/>
                </a:lnTo>
                <a:lnTo>
                  <a:pt x="228854" y="157733"/>
                </a:lnTo>
                <a:lnTo>
                  <a:pt x="265557" y="188721"/>
                </a:lnTo>
                <a:lnTo>
                  <a:pt x="293370" y="219963"/>
                </a:lnTo>
                <a:lnTo>
                  <a:pt x="314706" y="259587"/>
                </a:lnTo>
                <a:lnTo>
                  <a:pt x="319659" y="300354"/>
                </a:lnTo>
                <a:lnTo>
                  <a:pt x="318770" y="308737"/>
                </a:lnTo>
                <a:lnTo>
                  <a:pt x="306324" y="353949"/>
                </a:lnTo>
                <a:lnTo>
                  <a:pt x="287400" y="392302"/>
                </a:lnTo>
                <a:lnTo>
                  <a:pt x="261747" y="432180"/>
                </a:lnTo>
                <a:lnTo>
                  <a:pt x="230632" y="473201"/>
                </a:lnTo>
                <a:lnTo>
                  <a:pt x="195834" y="515365"/>
                </a:lnTo>
                <a:lnTo>
                  <a:pt x="182039" y="531063"/>
                </a:lnTo>
                <a:lnTo>
                  <a:pt x="186309" y="547115"/>
                </a:lnTo>
                <a:lnTo>
                  <a:pt x="234950" y="511428"/>
                </a:lnTo>
                <a:lnTo>
                  <a:pt x="268859" y="468756"/>
                </a:lnTo>
                <a:lnTo>
                  <a:pt x="298704" y="426338"/>
                </a:lnTo>
                <a:lnTo>
                  <a:pt x="322834" y="384175"/>
                </a:lnTo>
                <a:lnTo>
                  <a:pt x="339471" y="342518"/>
                </a:lnTo>
                <a:lnTo>
                  <a:pt x="347091" y="300863"/>
                </a:lnTo>
                <a:lnTo>
                  <a:pt x="347218" y="290575"/>
                </a:lnTo>
                <a:lnTo>
                  <a:pt x="346710" y="280288"/>
                </a:lnTo>
                <a:lnTo>
                  <a:pt x="336677" y="240283"/>
                </a:lnTo>
                <a:lnTo>
                  <a:pt x="315087" y="203200"/>
                </a:lnTo>
                <a:lnTo>
                  <a:pt x="283845" y="168275"/>
                </a:lnTo>
                <a:lnTo>
                  <a:pt x="244983" y="135636"/>
                </a:lnTo>
                <a:lnTo>
                  <a:pt x="199898" y="104139"/>
                </a:lnTo>
                <a:lnTo>
                  <a:pt x="149860" y="73787"/>
                </a:lnTo>
                <a:lnTo>
                  <a:pt x="96393" y="43941"/>
                </a:lnTo>
                <a:lnTo>
                  <a:pt x="12700" y="0"/>
                </a:lnTo>
                <a:close/>
              </a:path>
              <a:path w="347344" h="588644">
                <a:moveTo>
                  <a:pt x="182039" y="531063"/>
                </a:moveTo>
                <a:lnTo>
                  <a:pt x="177419" y="536320"/>
                </a:lnTo>
                <a:lnTo>
                  <a:pt x="176022" y="538099"/>
                </a:lnTo>
                <a:lnTo>
                  <a:pt x="186309" y="547115"/>
                </a:lnTo>
                <a:lnTo>
                  <a:pt x="182039" y="5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1052" y="2382773"/>
            <a:ext cx="806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0099"/>
                </a:solidFill>
                <a:latin typeface="Arial Black"/>
                <a:cs typeface="Arial Black"/>
              </a:rPr>
              <a:t>Composition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305" y="2382773"/>
            <a:ext cx="958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0099"/>
                </a:solidFill>
                <a:latin typeface="Arial Black"/>
                <a:cs typeface="Arial Black"/>
              </a:rPr>
              <a:t>Decomposition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22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72008"/>
            <a:ext cx="2592705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Definition of</a:t>
            </a:r>
            <a:r>
              <a:rPr spc="-60" dirty="0"/>
              <a:t> </a:t>
            </a:r>
            <a:r>
              <a:rPr lang="en-US" dirty="0"/>
              <a:t>SA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722686"/>
            <a:ext cx="3916679" cy="21590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Decomposition/Composition</a:t>
            </a:r>
            <a:endParaRPr sz="1500" dirty="0">
              <a:latin typeface="Arial"/>
              <a:cs typeface="Arial"/>
            </a:endParaRPr>
          </a:p>
          <a:p>
            <a:pPr marL="358140" marR="104775" lvl="1" indent="-173990">
              <a:lnSpc>
                <a:spcPts val="1400"/>
              </a:lnSpc>
              <a:spcBef>
                <a:spcPts val="33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reducing the complexity of software design and  construction.</a:t>
            </a:r>
            <a:endParaRPr sz="1300" dirty="0">
              <a:latin typeface="Arial"/>
              <a:cs typeface="Arial"/>
            </a:endParaRPr>
          </a:p>
          <a:p>
            <a:pPr marL="403860" lvl="1" indent="-219710">
              <a:lnSpc>
                <a:spcPct val="100000"/>
              </a:lnSpc>
              <a:spcBef>
                <a:spcPts val="1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03860" algn="l"/>
                <a:tab pos="404495" algn="l"/>
              </a:tabLst>
            </a:pPr>
            <a:r>
              <a:rPr sz="1300" spc="-5" dirty="0">
                <a:latin typeface="Arial"/>
                <a:cs typeface="Arial"/>
              </a:rPr>
              <a:t>controlling the risks of software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development</a:t>
            </a:r>
            <a:endParaRPr sz="1300" dirty="0">
              <a:latin typeface="Arial"/>
              <a:cs typeface="Arial"/>
            </a:endParaRPr>
          </a:p>
          <a:p>
            <a:pPr marL="358140" marR="316865" lvl="1" indent="-173990">
              <a:lnSpc>
                <a:spcPts val="1400"/>
              </a:lnSpc>
              <a:spcBef>
                <a:spcPts val="3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03860" algn="l"/>
                <a:tab pos="404495" algn="l"/>
              </a:tabLst>
            </a:pPr>
            <a:r>
              <a:rPr dirty="0"/>
              <a:t>	</a:t>
            </a:r>
            <a:r>
              <a:rPr sz="1300" spc="-5" dirty="0">
                <a:latin typeface="Arial"/>
                <a:cs typeface="Arial"/>
              </a:rPr>
              <a:t>improving the efficiency of organization and  management</a:t>
            </a:r>
            <a:endParaRPr sz="13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140"/>
              </a:spcBef>
            </a:pPr>
            <a:r>
              <a:rPr sz="1300" spc="-5" dirty="0">
                <a:latin typeface="Arial"/>
                <a:cs typeface="Arial"/>
              </a:rPr>
              <a:t>But, </a:t>
            </a:r>
            <a:r>
              <a:rPr sz="1300" spc="-15" dirty="0">
                <a:latin typeface="Arial"/>
                <a:cs typeface="Arial"/>
              </a:rPr>
              <a:t>we </a:t>
            </a:r>
            <a:r>
              <a:rPr sz="1300" spc="-5" dirty="0">
                <a:latin typeface="Arial"/>
                <a:cs typeface="Arial"/>
              </a:rPr>
              <a:t>must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consider</a:t>
            </a:r>
            <a:endParaRPr sz="1300" dirty="0">
              <a:latin typeface="Arial"/>
              <a:cs typeface="Arial"/>
            </a:endParaRPr>
          </a:p>
          <a:p>
            <a:pPr marL="403860" lvl="1" indent="-219710">
              <a:lnSpc>
                <a:spcPct val="100000"/>
              </a:lnSpc>
              <a:spcBef>
                <a:spcPts val="15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03860" algn="l"/>
                <a:tab pos="404495" algn="l"/>
              </a:tabLst>
            </a:pPr>
            <a:r>
              <a:rPr sz="1300" spc="-5" dirty="0">
                <a:latin typeface="Arial"/>
                <a:cs typeface="Arial"/>
              </a:rPr>
              <a:t>How do </a:t>
            </a:r>
            <a:r>
              <a:rPr sz="1300" spc="-10" dirty="0">
                <a:latin typeface="Arial"/>
                <a:cs typeface="Arial"/>
              </a:rPr>
              <a:t>we </a:t>
            </a:r>
            <a:r>
              <a:rPr sz="1300" spc="-5" dirty="0">
                <a:latin typeface="Arial"/>
                <a:cs typeface="Arial"/>
              </a:rPr>
              <a:t>break the system </a:t>
            </a:r>
            <a:r>
              <a:rPr sz="1300" spc="-10" dirty="0">
                <a:latin typeface="Arial"/>
                <a:cs typeface="Arial"/>
              </a:rPr>
              <a:t>down </a:t>
            </a:r>
            <a:r>
              <a:rPr sz="1300" spc="-5" dirty="0">
                <a:latin typeface="Arial"/>
                <a:cs typeface="Arial"/>
              </a:rPr>
              <a:t>into</a:t>
            </a:r>
            <a:r>
              <a:rPr sz="1300" spc="204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pieces?</a:t>
            </a:r>
            <a:endParaRPr sz="1300" dirty="0">
              <a:latin typeface="Arial"/>
              <a:cs typeface="Arial"/>
            </a:endParaRPr>
          </a:p>
          <a:p>
            <a:pPr marL="403860" lvl="1" indent="-219710">
              <a:lnSpc>
                <a:spcPct val="100000"/>
              </a:lnSpc>
              <a:spcBef>
                <a:spcPts val="15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03860" algn="l"/>
                <a:tab pos="404495" algn="l"/>
              </a:tabLst>
            </a:pPr>
            <a:r>
              <a:rPr sz="1300" spc="-5" dirty="0">
                <a:latin typeface="Arial"/>
                <a:cs typeface="Arial"/>
              </a:rPr>
              <a:t>Do </a:t>
            </a:r>
            <a:r>
              <a:rPr sz="1300" spc="-10" dirty="0">
                <a:latin typeface="Arial"/>
                <a:cs typeface="Arial"/>
              </a:rPr>
              <a:t>we </a:t>
            </a:r>
            <a:r>
              <a:rPr sz="1300" spc="-5" dirty="0">
                <a:latin typeface="Arial"/>
                <a:cs typeface="Arial"/>
              </a:rPr>
              <a:t>have all the necessary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pieces?</a:t>
            </a:r>
            <a:endParaRPr sz="1300" dirty="0">
              <a:latin typeface="Arial"/>
              <a:cs typeface="Arial"/>
            </a:endParaRPr>
          </a:p>
          <a:p>
            <a:pPr marL="403860" lvl="1" indent="-219710">
              <a:lnSpc>
                <a:spcPct val="100000"/>
              </a:lnSpc>
              <a:spcBef>
                <a:spcPts val="16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03860" algn="l"/>
                <a:tab pos="404495" algn="l"/>
              </a:tabLst>
            </a:pPr>
            <a:r>
              <a:rPr sz="1300" spc="-5" dirty="0">
                <a:latin typeface="Arial"/>
                <a:cs typeface="Arial"/>
              </a:rPr>
              <a:t>Do the pieces fit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together?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71373"/>
            <a:ext cx="3319526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Definition of</a:t>
            </a:r>
            <a:r>
              <a:rPr spc="-65" dirty="0"/>
              <a:t> </a:t>
            </a:r>
            <a:r>
              <a:rPr lang="en-US" dirty="0"/>
              <a:t>SA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1874" y="863853"/>
            <a:ext cx="40220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Hundreds of definitions on </a:t>
            </a:r>
            <a:r>
              <a:rPr sz="1400" spc="-5" dirty="0">
                <a:latin typeface="Arial"/>
                <a:cs typeface="Arial"/>
              </a:rPr>
              <a:t>CMU web </a:t>
            </a:r>
            <a:r>
              <a:rPr sz="1400" dirty="0">
                <a:latin typeface="Arial"/>
                <a:cs typeface="Arial"/>
              </a:rPr>
              <a:t>page: 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ht</a:t>
            </a:r>
            <a:r>
              <a:rPr sz="1400" u="sng" spc="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t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p:</a:t>
            </a:r>
            <a:r>
              <a:rPr sz="1400" u="sng" spc="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/</a:t>
            </a:r>
            <a:r>
              <a:rPr sz="1400" u="sng" spc="-2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www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.sei.</a:t>
            </a:r>
            <a:r>
              <a:rPr sz="1400" u="sng" spc="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sz="14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m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u.edu/archite</a:t>
            </a:r>
            <a:r>
              <a:rPr sz="1400" u="sng" spc="-1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ct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ur</a:t>
            </a:r>
            <a:r>
              <a:rPr sz="14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/de</a:t>
            </a:r>
            <a:r>
              <a:rPr sz="1400" u="sng" spc="-1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f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inition</a:t>
            </a:r>
            <a:r>
              <a:rPr sz="1400" u="sng" spc="-1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s</a:t>
            </a:r>
            <a:r>
              <a:rPr sz="1400" u="sng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.h </a:t>
            </a:r>
            <a:r>
              <a:rPr sz="1400" dirty="0">
                <a:solidFill>
                  <a:srgbClr val="7D9CE8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sng" spc="-5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2"/>
              </a:rPr>
              <a:t>tml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23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24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3090926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Related </a:t>
            </a:r>
            <a:r>
              <a:rPr spc="5" dirty="0"/>
              <a:t>Concepts </a:t>
            </a:r>
            <a:r>
              <a:rPr dirty="0"/>
              <a:t>of</a:t>
            </a:r>
            <a:r>
              <a:rPr spc="-125" dirty="0"/>
              <a:t> </a:t>
            </a:r>
            <a:r>
              <a:rPr spc="5" dirty="0"/>
              <a:t>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9509"/>
            <a:ext cx="3967479" cy="2113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5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A logical and functional unit of the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system.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8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Note:</a:t>
            </a:r>
            <a:endParaRPr sz="1500">
              <a:latin typeface="Arial"/>
              <a:cs typeface="Arial"/>
            </a:endParaRPr>
          </a:p>
          <a:p>
            <a:pPr marL="358140" marR="123189" lvl="1" indent="-173990">
              <a:lnSpc>
                <a:spcPts val="1400"/>
              </a:lnSpc>
              <a:spcBef>
                <a:spcPts val="33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A component may be </a:t>
            </a:r>
            <a:r>
              <a:rPr sz="1300" b="1" spc="-10" dirty="0">
                <a:latin typeface="Arial"/>
                <a:cs typeface="Arial"/>
              </a:rPr>
              <a:t>divided </a:t>
            </a:r>
            <a:r>
              <a:rPr sz="1300" b="1" spc="-5" dirty="0">
                <a:latin typeface="Arial"/>
                <a:cs typeface="Arial"/>
              </a:rPr>
              <a:t>into more little  unit of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components.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A component </a:t>
            </a:r>
            <a:r>
              <a:rPr sz="1300" b="1" spc="-10" dirty="0">
                <a:latin typeface="Arial"/>
                <a:cs typeface="Arial"/>
              </a:rPr>
              <a:t>serves </a:t>
            </a:r>
            <a:r>
              <a:rPr sz="1300" b="1" spc="-5" dirty="0">
                <a:latin typeface="Arial"/>
                <a:cs typeface="Arial"/>
              </a:rPr>
              <a:t>certain</a:t>
            </a:r>
            <a:r>
              <a:rPr sz="1300" b="1" spc="114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responsibilities.</a:t>
            </a:r>
            <a:endParaRPr sz="1300">
              <a:latin typeface="Arial"/>
              <a:cs typeface="Arial"/>
            </a:endParaRPr>
          </a:p>
          <a:p>
            <a:pPr marL="358140" marR="5080" lvl="1" indent="-173990">
              <a:lnSpc>
                <a:spcPts val="1400"/>
              </a:lnSpc>
              <a:spcBef>
                <a:spcPts val="33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The component is an abstract and conceptual  </a:t>
            </a:r>
            <a:r>
              <a:rPr sz="1300" b="1" dirty="0">
                <a:latin typeface="Arial"/>
                <a:cs typeface="Arial"/>
              </a:rPr>
              <a:t>word, </a:t>
            </a:r>
            <a:r>
              <a:rPr sz="1300" b="1" spc="-5" dirty="0">
                <a:latin typeface="Arial"/>
                <a:cs typeface="Arial"/>
              </a:rPr>
              <a:t>it’ll be different </a:t>
            </a:r>
            <a:r>
              <a:rPr sz="1300" b="1" spc="-10" dirty="0">
                <a:latin typeface="Arial"/>
                <a:cs typeface="Arial"/>
              </a:rPr>
              <a:t>specific </a:t>
            </a:r>
            <a:r>
              <a:rPr sz="1300" b="1" spc="-5" dirty="0">
                <a:latin typeface="Arial"/>
                <a:cs typeface="Arial"/>
              </a:rPr>
              <a:t>objects (for  example, modules, subsystems, </a:t>
            </a:r>
            <a:r>
              <a:rPr sz="1300" b="1" spc="-10" dirty="0">
                <a:latin typeface="Arial"/>
                <a:cs typeface="Arial"/>
              </a:rPr>
              <a:t>layers,  packages, classes </a:t>
            </a:r>
            <a:r>
              <a:rPr sz="1300" b="1" spc="-5" dirty="0">
                <a:latin typeface="Arial"/>
                <a:cs typeface="Arial"/>
              </a:rPr>
              <a:t>etc.) in </a:t>
            </a:r>
            <a:r>
              <a:rPr sz="1300" b="1" spc="-10" dirty="0">
                <a:latin typeface="Arial"/>
                <a:cs typeface="Arial"/>
              </a:rPr>
              <a:t>different</a:t>
            </a:r>
            <a:r>
              <a:rPr sz="1300" b="1" spc="15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scenarios.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837180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Related </a:t>
            </a:r>
            <a:r>
              <a:rPr spc="5" dirty="0"/>
              <a:t>Concepts </a:t>
            </a:r>
            <a:r>
              <a:rPr dirty="0"/>
              <a:t>of</a:t>
            </a:r>
            <a:r>
              <a:rPr spc="-130" dirty="0"/>
              <a:t> </a:t>
            </a:r>
            <a:r>
              <a:rPr dirty="0"/>
              <a:t>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5072"/>
            <a:ext cx="3720465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Connector</a:t>
            </a:r>
            <a:endParaRPr sz="15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815"/>
              </a:spcBef>
            </a:pPr>
            <a:r>
              <a:rPr sz="1050" dirty="0">
                <a:latin typeface="Palatino Linotype"/>
                <a:cs typeface="Palatino Linotype"/>
              </a:rPr>
              <a:t>The interaction rules or mechanisms among</a:t>
            </a:r>
            <a:r>
              <a:rPr sz="1050" spc="-13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components.</a:t>
            </a:r>
            <a:endParaRPr sz="10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134" y="156743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198120" y="0"/>
                </a:moveTo>
                <a:lnTo>
                  <a:pt x="145432" y="5766"/>
                </a:lnTo>
                <a:lnTo>
                  <a:pt x="98100" y="22041"/>
                </a:lnTo>
                <a:lnTo>
                  <a:pt x="58007" y="47291"/>
                </a:lnTo>
                <a:lnTo>
                  <a:pt x="27036" y="79981"/>
                </a:lnTo>
                <a:lnTo>
                  <a:pt x="7073" y="118577"/>
                </a:lnTo>
                <a:lnTo>
                  <a:pt x="0" y="161543"/>
                </a:lnTo>
                <a:lnTo>
                  <a:pt x="7073" y="204510"/>
                </a:lnTo>
                <a:lnTo>
                  <a:pt x="27036" y="243106"/>
                </a:lnTo>
                <a:lnTo>
                  <a:pt x="58007" y="275796"/>
                </a:lnTo>
                <a:lnTo>
                  <a:pt x="98100" y="301046"/>
                </a:lnTo>
                <a:lnTo>
                  <a:pt x="145432" y="317321"/>
                </a:lnTo>
                <a:lnTo>
                  <a:pt x="198120" y="323087"/>
                </a:lnTo>
                <a:lnTo>
                  <a:pt x="250807" y="317321"/>
                </a:lnTo>
                <a:lnTo>
                  <a:pt x="298139" y="301046"/>
                </a:lnTo>
                <a:lnTo>
                  <a:pt x="338232" y="275796"/>
                </a:lnTo>
                <a:lnTo>
                  <a:pt x="369203" y="243106"/>
                </a:lnTo>
                <a:lnTo>
                  <a:pt x="389166" y="204510"/>
                </a:lnTo>
                <a:lnTo>
                  <a:pt x="396240" y="161543"/>
                </a:lnTo>
                <a:lnTo>
                  <a:pt x="389166" y="118577"/>
                </a:lnTo>
                <a:lnTo>
                  <a:pt x="369203" y="79981"/>
                </a:lnTo>
                <a:lnTo>
                  <a:pt x="338232" y="47291"/>
                </a:lnTo>
                <a:lnTo>
                  <a:pt x="298139" y="22041"/>
                </a:lnTo>
                <a:lnTo>
                  <a:pt x="250807" y="5766"/>
                </a:lnTo>
                <a:lnTo>
                  <a:pt x="19812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134" y="156743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0" y="161543"/>
                </a:moveTo>
                <a:lnTo>
                  <a:pt x="7073" y="118577"/>
                </a:lnTo>
                <a:lnTo>
                  <a:pt x="27036" y="79981"/>
                </a:lnTo>
                <a:lnTo>
                  <a:pt x="58007" y="47291"/>
                </a:lnTo>
                <a:lnTo>
                  <a:pt x="98100" y="22041"/>
                </a:lnTo>
                <a:lnTo>
                  <a:pt x="145432" y="5766"/>
                </a:lnTo>
                <a:lnTo>
                  <a:pt x="198120" y="0"/>
                </a:lnTo>
                <a:lnTo>
                  <a:pt x="250807" y="5766"/>
                </a:lnTo>
                <a:lnTo>
                  <a:pt x="298139" y="22041"/>
                </a:lnTo>
                <a:lnTo>
                  <a:pt x="338232" y="47291"/>
                </a:lnTo>
                <a:lnTo>
                  <a:pt x="369203" y="79981"/>
                </a:lnTo>
                <a:lnTo>
                  <a:pt x="389166" y="118577"/>
                </a:lnTo>
                <a:lnTo>
                  <a:pt x="396240" y="161543"/>
                </a:lnTo>
                <a:lnTo>
                  <a:pt x="389166" y="204510"/>
                </a:lnTo>
                <a:lnTo>
                  <a:pt x="369203" y="243106"/>
                </a:lnTo>
                <a:lnTo>
                  <a:pt x="338232" y="275796"/>
                </a:lnTo>
                <a:lnTo>
                  <a:pt x="298139" y="301046"/>
                </a:lnTo>
                <a:lnTo>
                  <a:pt x="250807" y="317321"/>
                </a:lnTo>
                <a:lnTo>
                  <a:pt x="198120" y="323087"/>
                </a:lnTo>
                <a:lnTo>
                  <a:pt x="145432" y="317321"/>
                </a:lnTo>
                <a:lnTo>
                  <a:pt x="98100" y="301046"/>
                </a:lnTo>
                <a:lnTo>
                  <a:pt x="58007" y="275796"/>
                </a:lnTo>
                <a:lnTo>
                  <a:pt x="27036" y="243106"/>
                </a:lnTo>
                <a:lnTo>
                  <a:pt x="7073" y="204510"/>
                </a:lnTo>
                <a:lnTo>
                  <a:pt x="0" y="16154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782" y="156743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198119" y="0"/>
                </a:moveTo>
                <a:lnTo>
                  <a:pt x="145432" y="5766"/>
                </a:lnTo>
                <a:lnTo>
                  <a:pt x="98100" y="22041"/>
                </a:lnTo>
                <a:lnTo>
                  <a:pt x="58007" y="47291"/>
                </a:lnTo>
                <a:lnTo>
                  <a:pt x="27036" y="79981"/>
                </a:lnTo>
                <a:lnTo>
                  <a:pt x="7073" y="118577"/>
                </a:lnTo>
                <a:lnTo>
                  <a:pt x="0" y="161543"/>
                </a:lnTo>
                <a:lnTo>
                  <a:pt x="7073" y="204510"/>
                </a:lnTo>
                <a:lnTo>
                  <a:pt x="27036" y="243106"/>
                </a:lnTo>
                <a:lnTo>
                  <a:pt x="58007" y="275796"/>
                </a:lnTo>
                <a:lnTo>
                  <a:pt x="98100" y="301046"/>
                </a:lnTo>
                <a:lnTo>
                  <a:pt x="145432" y="317321"/>
                </a:lnTo>
                <a:lnTo>
                  <a:pt x="198119" y="323087"/>
                </a:lnTo>
                <a:lnTo>
                  <a:pt x="250807" y="317321"/>
                </a:lnTo>
                <a:lnTo>
                  <a:pt x="298139" y="301046"/>
                </a:lnTo>
                <a:lnTo>
                  <a:pt x="338232" y="275796"/>
                </a:lnTo>
                <a:lnTo>
                  <a:pt x="369203" y="243106"/>
                </a:lnTo>
                <a:lnTo>
                  <a:pt x="389166" y="204510"/>
                </a:lnTo>
                <a:lnTo>
                  <a:pt x="396240" y="161543"/>
                </a:lnTo>
                <a:lnTo>
                  <a:pt x="389166" y="118577"/>
                </a:lnTo>
                <a:lnTo>
                  <a:pt x="369203" y="79981"/>
                </a:lnTo>
                <a:lnTo>
                  <a:pt x="338232" y="47291"/>
                </a:lnTo>
                <a:lnTo>
                  <a:pt x="298139" y="22041"/>
                </a:lnTo>
                <a:lnTo>
                  <a:pt x="250807" y="5766"/>
                </a:lnTo>
                <a:lnTo>
                  <a:pt x="19811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782" y="156743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0" y="161543"/>
                </a:moveTo>
                <a:lnTo>
                  <a:pt x="7073" y="118577"/>
                </a:lnTo>
                <a:lnTo>
                  <a:pt x="27036" y="79981"/>
                </a:lnTo>
                <a:lnTo>
                  <a:pt x="58007" y="47291"/>
                </a:lnTo>
                <a:lnTo>
                  <a:pt x="98100" y="22041"/>
                </a:lnTo>
                <a:lnTo>
                  <a:pt x="145432" y="5766"/>
                </a:lnTo>
                <a:lnTo>
                  <a:pt x="198119" y="0"/>
                </a:lnTo>
                <a:lnTo>
                  <a:pt x="250807" y="5766"/>
                </a:lnTo>
                <a:lnTo>
                  <a:pt x="298139" y="22041"/>
                </a:lnTo>
                <a:lnTo>
                  <a:pt x="338232" y="47291"/>
                </a:lnTo>
                <a:lnTo>
                  <a:pt x="369203" y="79981"/>
                </a:lnTo>
                <a:lnTo>
                  <a:pt x="389166" y="118577"/>
                </a:lnTo>
                <a:lnTo>
                  <a:pt x="396240" y="161543"/>
                </a:lnTo>
                <a:lnTo>
                  <a:pt x="389166" y="204510"/>
                </a:lnTo>
                <a:lnTo>
                  <a:pt x="369203" y="243106"/>
                </a:lnTo>
                <a:lnTo>
                  <a:pt x="338232" y="275796"/>
                </a:lnTo>
                <a:lnTo>
                  <a:pt x="298139" y="301046"/>
                </a:lnTo>
                <a:lnTo>
                  <a:pt x="250807" y="317321"/>
                </a:lnTo>
                <a:lnTo>
                  <a:pt x="198119" y="323087"/>
                </a:lnTo>
                <a:lnTo>
                  <a:pt x="145432" y="317321"/>
                </a:lnTo>
                <a:lnTo>
                  <a:pt x="98100" y="301046"/>
                </a:lnTo>
                <a:lnTo>
                  <a:pt x="58007" y="275796"/>
                </a:lnTo>
                <a:lnTo>
                  <a:pt x="27036" y="243106"/>
                </a:lnTo>
                <a:lnTo>
                  <a:pt x="7073" y="204510"/>
                </a:lnTo>
                <a:lnTo>
                  <a:pt x="0" y="16154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5430" y="156743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39" h="323214">
                <a:moveTo>
                  <a:pt x="198119" y="0"/>
                </a:moveTo>
                <a:lnTo>
                  <a:pt x="145432" y="5766"/>
                </a:lnTo>
                <a:lnTo>
                  <a:pt x="98100" y="22041"/>
                </a:lnTo>
                <a:lnTo>
                  <a:pt x="58007" y="47291"/>
                </a:lnTo>
                <a:lnTo>
                  <a:pt x="27036" y="79981"/>
                </a:lnTo>
                <a:lnTo>
                  <a:pt x="7073" y="118577"/>
                </a:lnTo>
                <a:lnTo>
                  <a:pt x="0" y="161543"/>
                </a:lnTo>
                <a:lnTo>
                  <a:pt x="7073" y="204510"/>
                </a:lnTo>
                <a:lnTo>
                  <a:pt x="27036" y="243106"/>
                </a:lnTo>
                <a:lnTo>
                  <a:pt x="58007" y="275796"/>
                </a:lnTo>
                <a:lnTo>
                  <a:pt x="98100" y="301046"/>
                </a:lnTo>
                <a:lnTo>
                  <a:pt x="145432" y="317321"/>
                </a:lnTo>
                <a:lnTo>
                  <a:pt x="198119" y="323087"/>
                </a:lnTo>
                <a:lnTo>
                  <a:pt x="250807" y="317321"/>
                </a:lnTo>
                <a:lnTo>
                  <a:pt x="298139" y="301046"/>
                </a:lnTo>
                <a:lnTo>
                  <a:pt x="338232" y="275796"/>
                </a:lnTo>
                <a:lnTo>
                  <a:pt x="369203" y="243106"/>
                </a:lnTo>
                <a:lnTo>
                  <a:pt x="389166" y="204510"/>
                </a:lnTo>
                <a:lnTo>
                  <a:pt x="396239" y="161543"/>
                </a:lnTo>
                <a:lnTo>
                  <a:pt x="389166" y="118577"/>
                </a:lnTo>
                <a:lnTo>
                  <a:pt x="369203" y="79981"/>
                </a:lnTo>
                <a:lnTo>
                  <a:pt x="338232" y="47291"/>
                </a:lnTo>
                <a:lnTo>
                  <a:pt x="298139" y="22041"/>
                </a:lnTo>
                <a:lnTo>
                  <a:pt x="250807" y="5766"/>
                </a:lnTo>
                <a:lnTo>
                  <a:pt x="19811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5430" y="156743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39" h="323214">
                <a:moveTo>
                  <a:pt x="0" y="161543"/>
                </a:moveTo>
                <a:lnTo>
                  <a:pt x="7073" y="118577"/>
                </a:lnTo>
                <a:lnTo>
                  <a:pt x="27036" y="79981"/>
                </a:lnTo>
                <a:lnTo>
                  <a:pt x="58007" y="47291"/>
                </a:lnTo>
                <a:lnTo>
                  <a:pt x="98100" y="22041"/>
                </a:lnTo>
                <a:lnTo>
                  <a:pt x="145432" y="5766"/>
                </a:lnTo>
                <a:lnTo>
                  <a:pt x="198119" y="0"/>
                </a:lnTo>
                <a:lnTo>
                  <a:pt x="250807" y="5766"/>
                </a:lnTo>
                <a:lnTo>
                  <a:pt x="298139" y="22041"/>
                </a:lnTo>
                <a:lnTo>
                  <a:pt x="338232" y="47291"/>
                </a:lnTo>
                <a:lnTo>
                  <a:pt x="369203" y="79981"/>
                </a:lnTo>
                <a:lnTo>
                  <a:pt x="389166" y="118577"/>
                </a:lnTo>
                <a:lnTo>
                  <a:pt x="396239" y="161543"/>
                </a:lnTo>
                <a:lnTo>
                  <a:pt x="389166" y="204510"/>
                </a:lnTo>
                <a:lnTo>
                  <a:pt x="369203" y="243106"/>
                </a:lnTo>
                <a:lnTo>
                  <a:pt x="338232" y="275796"/>
                </a:lnTo>
                <a:lnTo>
                  <a:pt x="298139" y="301046"/>
                </a:lnTo>
                <a:lnTo>
                  <a:pt x="250807" y="317321"/>
                </a:lnTo>
                <a:lnTo>
                  <a:pt x="198119" y="323087"/>
                </a:lnTo>
                <a:lnTo>
                  <a:pt x="145432" y="317321"/>
                </a:lnTo>
                <a:lnTo>
                  <a:pt x="98100" y="301046"/>
                </a:lnTo>
                <a:lnTo>
                  <a:pt x="58007" y="275796"/>
                </a:lnTo>
                <a:lnTo>
                  <a:pt x="27036" y="243106"/>
                </a:lnTo>
                <a:lnTo>
                  <a:pt x="7073" y="204510"/>
                </a:lnTo>
                <a:lnTo>
                  <a:pt x="0" y="16154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373" y="1680971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4" h="59689">
                <a:moveTo>
                  <a:pt x="156971" y="0"/>
                </a:moveTo>
                <a:lnTo>
                  <a:pt x="156971" y="59436"/>
                </a:lnTo>
                <a:lnTo>
                  <a:pt x="196596" y="39624"/>
                </a:lnTo>
                <a:lnTo>
                  <a:pt x="166877" y="39624"/>
                </a:lnTo>
                <a:lnTo>
                  <a:pt x="166877" y="19812"/>
                </a:lnTo>
                <a:lnTo>
                  <a:pt x="196596" y="19812"/>
                </a:lnTo>
                <a:lnTo>
                  <a:pt x="156971" y="0"/>
                </a:lnTo>
                <a:close/>
              </a:path>
              <a:path w="216534" h="59689">
                <a:moveTo>
                  <a:pt x="156971" y="19812"/>
                </a:moveTo>
                <a:lnTo>
                  <a:pt x="0" y="19812"/>
                </a:lnTo>
                <a:lnTo>
                  <a:pt x="0" y="39624"/>
                </a:lnTo>
                <a:lnTo>
                  <a:pt x="156971" y="39624"/>
                </a:lnTo>
                <a:lnTo>
                  <a:pt x="156971" y="19812"/>
                </a:lnTo>
                <a:close/>
              </a:path>
              <a:path w="216534" h="59689">
                <a:moveTo>
                  <a:pt x="196596" y="19812"/>
                </a:moveTo>
                <a:lnTo>
                  <a:pt x="166877" y="19812"/>
                </a:lnTo>
                <a:lnTo>
                  <a:pt x="166877" y="39624"/>
                </a:lnTo>
                <a:lnTo>
                  <a:pt x="196596" y="39624"/>
                </a:lnTo>
                <a:lnTo>
                  <a:pt x="216407" y="29718"/>
                </a:lnTo>
                <a:lnTo>
                  <a:pt x="19659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9022" y="1680971"/>
            <a:ext cx="216535" cy="59690"/>
          </a:xfrm>
          <a:custGeom>
            <a:avLst/>
            <a:gdLst/>
            <a:ahLst/>
            <a:cxnLst/>
            <a:rect l="l" t="t" r="r" b="b"/>
            <a:pathLst>
              <a:path w="216534" h="59689">
                <a:moveTo>
                  <a:pt x="156971" y="0"/>
                </a:moveTo>
                <a:lnTo>
                  <a:pt x="156971" y="59436"/>
                </a:lnTo>
                <a:lnTo>
                  <a:pt x="196596" y="39624"/>
                </a:lnTo>
                <a:lnTo>
                  <a:pt x="166877" y="39624"/>
                </a:lnTo>
                <a:lnTo>
                  <a:pt x="166877" y="19812"/>
                </a:lnTo>
                <a:lnTo>
                  <a:pt x="196596" y="19812"/>
                </a:lnTo>
                <a:lnTo>
                  <a:pt x="156971" y="0"/>
                </a:lnTo>
                <a:close/>
              </a:path>
              <a:path w="216534" h="59689">
                <a:moveTo>
                  <a:pt x="156971" y="19812"/>
                </a:moveTo>
                <a:lnTo>
                  <a:pt x="0" y="19812"/>
                </a:lnTo>
                <a:lnTo>
                  <a:pt x="0" y="39624"/>
                </a:lnTo>
                <a:lnTo>
                  <a:pt x="156971" y="39624"/>
                </a:lnTo>
                <a:lnTo>
                  <a:pt x="156971" y="19812"/>
                </a:lnTo>
                <a:close/>
              </a:path>
              <a:path w="216534" h="59689">
                <a:moveTo>
                  <a:pt x="196596" y="19812"/>
                </a:moveTo>
                <a:lnTo>
                  <a:pt x="166877" y="19812"/>
                </a:lnTo>
                <a:lnTo>
                  <a:pt x="166877" y="39624"/>
                </a:lnTo>
                <a:lnTo>
                  <a:pt x="196596" y="39624"/>
                </a:lnTo>
                <a:lnTo>
                  <a:pt x="216407" y="29718"/>
                </a:lnTo>
                <a:lnTo>
                  <a:pt x="19659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8337" y="261137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198119" y="0"/>
                </a:moveTo>
                <a:lnTo>
                  <a:pt x="145432" y="5766"/>
                </a:lnTo>
                <a:lnTo>
                  <a:pt x="98100" y="22041"/>
                </a:lnTo>
                <a:lnTo>
                  <a:pt x="58007" y="47291"/>
                </a:lnTo>
                <a:lnTo>
                  <a:pt x="27036" y="79981"/>
                </a:lnTo>
                <a:lnTo>
                  <a:pt x="7073" y="118577"/>
                </a:lnTo>
                <a:lnTo>
                  <a:pt x="0" y="161544"/>
                </a:lnTo>
                <a:lnTo>
                  <a:pt x="7073" y="204510"/>
                </a:lnTo>
                <a:lnTo>
                  <a:pt x="27036" y="243106"/>
                </a:lnTo>
                <a:lnTo>
                  <a:pt x="58007" y="275796"/>
                </a:lnTo>
                <a:lnTo>
                  <a:pt x="98100" y="301046"/>
                </a:lnTo>
                <a:lnTo>
                  <a:pt x="145432" y="317321"/>
                </a:lnTo>
                <a:lnTo>
                  <a:pt x="198119" y="323088"/>
                </a:lnTo>
                <a:lnTo>
                  <a:pt x="250807" y="317321"/>
                </a:lnTo>
                <a:lnTo>
                  <a:pt x="298139" y="301046"/>
                </a:lnTo>
                <a:lnTo>
                  <a:pt x="338232" y="275796"/>
                </a:lnTo>
                <a:lnTo>
                  <a:pt x="369203" y="243106"/>
                </a:lnTo>
                <a:lnTo>
                  <a:pt x="389166" y="204510"/>
                </a:lnTo>
                <a:lnTo>
                  <a:pt x="396239" y="161544"/>
                </a:lnTo>
                <a:lnTo>
                  <a:pt x="389166" y="118577"/>
                </a:lnTo>
                <a:lnTo>
                  <a:pt x="369203" y="79981"/>
                </a:lnTo>
                <a:lnTo>
                  <a:pt x="338232" y="47291"/>
                </a:lnTo>
                <a:lnTo>
                  <a:pt x="298139" y="22041"/>
                </a:lnTo>
                <a:lnTo>
                  <a:pt x="250807" y="5766"/>
                </a:lnTo>
                <a:lnTo>
                  <a:pt x="19811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337" y="261137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0" y="161544"/>
                </a:moveTo>
                <a:lnTo>
                  <a:pt x="7073" y="118577"/>
                </a:lnTo>
                <a:lnTo>
                  <a:pt x="27036" y="79981"/>
                </a:lnTo>
                <a:lnTo>
                  <a:pt x="58007" y="47291"/>
                </a:lnTo>
                <a:lnTo>
                  <a:pt x="98100" y="22041"/>
                </a:lnTo>
                <a:lnTo>
                  <a:pt x="145432" y="5766"/>
                </a:lnTo>
                <a:lnTo>
                  <a:pt x="198119" y="0"/>
                </a:lnTo>
                <a:lnTo>
                  <a:pt x="250807" y="5766"/>
                </a:lnTo>
                <a:lnTo>
                  <a:pt x="298139" y="22041"/>
                </a:lnTo>
                <a:lnTo>
                  <a:pt x="338232" y="47291"/>
                </a:lnTo>
                <a:lnTo>
                  <a:pt x="369203" y="79981"/>
                </a:lnTo>
                <a:lnTo>
                  <a:pt x="389166" y="118577"/>
                </a:lnTo>
                <a:lnTo>
                  <a:pt x="396239" y="161544"/>
                </a:lnTo>
                <a:lnTo>
                  <a:pt x="389166" y="204510"/>
                </a:lnTo>
                <a:lnTo>
                  <a:pt x="369203" y="243106"/>
                </a:lnTo>
                <a:lnTo>
                  <a:pt x="338232" y="275796"/>
                </a:lnTo>
                <a:lnTo>
                  <a:pt x="298139" y="301046"/>
                </a:lnTo>
                <a:lnTo>
                  <a:pt x="250807" y="317321"/>
                </a:lnTo>
                <a:lnTo>
                  <a:pt x="198119" y="323088"/>
                </a:lnTo>
                <a:lnTo>
                  <a:pt x="145432" y="317321"/>
                </a:lnTo>
                <a:lnTo>
                  <a:pt x="98100" y="301046"/>
                </a:lnTo>
                <a:lnTo>
                  <a:pt x="58007" y="275796"/>
                </a:lnTo>
                <a:lnTo>
                  <a:pt x="27036" y="243106"/>
                </a:lnTo>
                <a:lnTo>
                  <a:pt x="7073" y="204510"/>
                </a:lnTo>
                <a:lnTo>
                  <a:pt x="0" y="161544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9358" y="2106929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198119" y="0"/>
                </a:moveTo>
                <a:lnTo>
                  <a:pt x="145432" y="5766"/>
                </a:lnTo>
                <a:lnTo>
                  <a:pt x="98100" y="22041"/>
                </a:lnTo>
                <a:lnTo>
                  <a:pt x="58007" y="47291"/>
                </a:lnTo>
                <a:lnTo>
                  <a:pt x="27036" y="79981"/>
                </a:lnTo>
                <a:lnTo>
                  <a:pt x="7073" y="118577"/>
                </a:lnTo>
                <a:lnTo>
                  <a:pt x="0" y="161543"/>
                </a:lnTo>
                <a:lnTo>
                  <a:pt x="7073" y="204510"/>
                </a:lnTo>
                <a:lnTo>
                  <a:pt x="27036" y="243106"/>
                </a:lnTo>
                <a:lnTo>
                  <a:pt x="58007" y="275796"/>
                </a:lnTo>
                <a:lnTo>
                  <a:pt x="98100" y="301046"/>
                </a:lnTo>
                <a:lnTo>
                  <a:pt x="145432" y="317321"/>
                </a:lnTo>
                <a:lnTo>
                  <a:pt x="198119" y="323088"/>
                </a:lnTo>
                <a:lnTo>
                  <a:pt x="250807" y="317321"/>
                </a:lnTo>
                <a:lnTo>
                  <a:pt x="298139" y="301046"/>
                </a:lnTo>
                <a:lnTo>
                  <a:pt x="338232" y="275796"/>
                </a:lnTo>
                <a:lnTo>
                  <a:pt x="369203" y="243106"/>
                </a:lnTo>
                <a:lnTo>
                  <a:pt x="389166" y="204510"/>
                </a:lnTo>
                <a:lnTo>
                  <a:pt x="396240" y="161543"/>
                </a:lnTo>
                <a:lnTo>
                  <a:pt x="389166" y="118577"/>
                </a:lnTo>
                <a:lnTo>
                  <a:pt x="369203" y="79981"/>
                </a:lnTo>
                <a:lnTo>
                  <a:pt x="338232" y="47291"/>
                </a:lnTo>
                <a:lnTo>
                  <a:pt x="298139" y="22041"/>
                </a:lnTo>
                <a:lnTo>
                  <a:pt x="250807" y="5766"/>
                </a:lnTo>
                <a:lnTo>
                  <a:pt x="19811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358" y="2106929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40" h="323214">
                <a:moveTo>
                  <a:pt x="0" y="161543"/>
                </a:moveTo>
                <a:lnTo>
                  <a:pt x="7073" y="118577"/>
                </a:lnTo>
                <a:lnTo>
                  <a:pt x="27036" y="79981"/>
                </a:lnTo>
                <a:lnTo>
                  <a:pt x="58007" y="47291"/>
                </a:lnTo>
                <a:lnTo>
                  <a:pt x="98100" y="22041"/>
                </a:lnTo>
                <a:lnTo>
                  <a:pt x="145432" y="5766"/>
                </a:lnTo>
                <a:lnTo>
                  <a:pt x="198119" y="0"/>
                </a:lnTo>
                <a:lnTo>
                  <a:pt x="250807" y="5766"/>
                </a:lnTo>
                <a:lnTo>
                  <a:pt x="298139" y="22041"/>
                </a:lnTo>
                <a:lnTo>
                  <a:pt x="338232" y="47291"/>
                </a:lnTo>
                <a:lnTo>
                  <a:pt x="369203" y="79981"/>
                </a:lnTo>
                <a:lnTo>
                  <a:pt x="389166" y="118577"/>
                </a:lnTo>
                <a:lnTo>
                  <a:pt x="396240" y="161543"/>
                </a:lnTo>
                <a:lnTo>
                  <a:pt x="389166" y="204510"/>
                </a:lnTo>
                <a:lnTo>
                  <a:pt x="369203" y="243106"/>
                </a:lnTo>
                <a:lnTo>
                  <a:pt x="338232" y="275796"/>
                </a:lnTo>
                <a:lnTo>
                  <a:pt x="298139" y="301046"/>
                </a:lnTo>
                <a:lnTo>
                  <a:pt x="250807" y="317321"/>
                </a:lnTo>
                <a:lnTo>
                  <a:pt x="198119" y="323088"/>
                </a:lnTo>
                <a:lnTo>
                  <a:pt x="145432" y="317321"/>
                </a:lnTo>
                <a:lnTo>
                  <a:pt x="98100" y="301046"/>
                </a:lnTo>
                <a:lnTo>
                  <a:pt x="58007" y="275796"/>
                </a:lnTo>
                <a:lnTo>
                  <a:pt x="27036" y="243106"/>
                </a:lnTo>
                <a:lnTo>
                  <a:pt x="7073" y="204510"/>
                </a:lnTo>
                <a:lnTo>
                  <a:pt x="0" y="16154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3802" y="261137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39" h="323214">
                <a:moveTo>
                  <a:pt x="198120" y="0"/>
                </a:moveTo>
                <a:lnTo>
                  <a:pt x="145432" y="5766"/>
                </a:lnTo>
                <a:lnTo>
                  <a:pt x="98100" y="22041"/>
                </a:lnTo>
                <a:lnTo>
                  <a:pt x="58007" y="47291"/>
                </a:lnTo>
                <a:lnTo>
                  <a:pt x="27036" y="79981"/>
                </a:lnTo>
                <a:lnTo>
                  <a:pt x="7073" y="118577"/>
                </a:lnTo>
                <a:lnTo>
                  <a:pt x="0" y="161544"/>
                </a:lnTo>
                <a:lnTo>
                  <a:pt x="7073" y="204510"/>
                </a:lnTo>
                <a:lnTo>
                  <a:pt x="27036" y="243106"/>
                </a:lnTo>
                <a:lnTo>
                  <a:pt x="58007" y="275796"/>
                </a:lnTo>
                <a:lnTo>
                  <a:pt x="98100" y="301046"/>
                </a:lnTo>
                <a:lnTo>
                  <a:pt x="145432" y="317321"/>
                </a:lnTo>
                <a:lnTo>
                  <a:pt x="198120" y="323088"/>
                </a:lnTo>
                <a:lnTo>
                  <a:pt x="250807" y="317321"/>
                </a:lnTo>
                <a:lnTo>
                  <a:pt x="298139" y="301046"/>
                </a:lnTo>
                <a:lnTo>
                  <a:pt x="338232" y="275796"/>
                </a:lnTo>
                <a:lnTo>
                  <a:pt x="369203" y="243106"/>
                </a:lnTo>
                <a:lnTo>
                  <a:pt x="389166" y="204510"/>
                </a:lnTo>
                <a:lnTo>
                  <a:pt x="396240" y="161544"/>
                </a:lnTo>
                <a:lnTo>
                  <a:pt x="389166" y="118577"/>
                </a:lnTo>
                <a:lnTo>
                  <a:pt x="369203" y="79981"/>
                </a:lnTo>
                <a:lnTo>
                  <a:pt x="338232" y="47291"/>
                </a:lnTo>
                <a:lnTo>
                  <a:pt x="298139" y="22041"/>
                </a:lnTo>
                <a:lnTo>
                  <a:pt x="250807" y="5766"/>
                </a:lnTo>
                <a:lnTo>
                  <a:pt x="19812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3802" y="2611373"/>
            <a:ext cx="396240" cy="323215"/>
          </a:xfrm>
          <a:custGeom>
            <a:avLst/>
            <a:gdLst/>
            <a:ahLst/>
            <a:cxnLst/>
            <a:rect l="l" t="t" r="r" b="b"/>
            <a:pathLst>
              <a:path w="396239" h="323214">
                <a:moveTo>
                  <a:pt x="0" y="161544"/>
                </a:moveTo>
                <a:lnTo>
                  <a:pt x="7073" y="118577"/>
                </a:lnTo>
                <a:lnTo>
                  <a:pt x="27036" y="79981"/>
                </a:lnTo>
                <a:lnTo>
                  <a:pt x="58007" y="47291"/>
                </a:lnTo>
                <a:lnTo>
                  <a:pt x="98100" y="22041"/>
                </a:lnTo>
                <a:lnTo>
                  <a:pt x="145432" y="5766"/>
                </a:lnTo>
                <a:lnTo>
                  <a:pt x="198120" y="0"/>
                </a:lnTo>
                <a:lnTo>
                  <a:pt x="250807" y="5766"/>
                </a:lnTo>
                <a:lnTo>
                  <a:pt x="298139" y="22041"/>
                </a:lnTo>
                <a:lnTo>
                  <a:pt x="338232" y="47291"/>
                </a:lnTo>
                <a:lnTo>
                  <a:pt x="369203" y="79981"/>
                </a:lnTo>
                <a:lnTo>
                  <a:pt x="389166" y="118577"/>
                </a:lnTo>
                <a:lnTo>
                  <a:pt x="396240" y="161544"/>
                </a:lnTo>
                <a:lnTo>
                  <a:pt x="389166" y="204510"/>
                </a:lnTo>
                <a:lnTo>
                  <a:pt x="369203" y="243106"/>
                </a:lnTo>
                <a:lnTo>
                  <a:pt x="338232" y="275796"/>
                </a:lnTo>
                <a:lnTo>
                  <a:pt x="298139" y="301046"/>
                </a:lnTo>
                <a:lnTo>
                  <a:pt x="250807" y="317321"/>
                </a:lnTo>
                <a:lnTo>
                  <a:pt x="198120" y="323088"/>
                </a:lnTo>
                <a:lnTo>
                  <a:pt x="145432" y="317321"/>
                </a:lnTo>
                <a:lnTo>
                  <a:pt x="98100" y="301046"/>
                </a:lnTo>
                <a:lnTo>
                  <a:pt x="58007" y="275796"/>
                </a:lnTo>
                <a:lnTo>
                  <a:pt x="27036" y="243106"/>
                </a:lnTo>
                <a:lnTo>
                  <a:pt x="7073" y="204510"/>
                </a:lnTo>
                <a:lnTo>
                  <a:pt x="0" y="161544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3969" y="2394965"/>
            <a:ext cx="251460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473" y="2394965"/>
            <a:ext cx="251459" cy="25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577" y="2761487"/>
            <a:ext cx="649605" cy="59690"/>
          </a:xfrm>
          <a:custGeom>
            <a:avLst/>
            <a:gdLst/>
            <a:ahLst/>
            <a:cxnLst/>
            <a:rect l="l" t="t" r="r" b="b"/>
            <a:pathLst>
              <a:path w="649605" h="59689">
                <a:moveTo>
                  <a:pt x="59436" y="0"/>
                </a:moveTo>
                <a:lnTo>
                  <a:pt x="0" y="29718"/>
                </a:lnTo>
                <a:lnTo>
                  <a:pt x="59436" y="59436"/>
                </a:lnTo>
                <a:lnTo>
                  <a:pt x="59436" y="39624"/>
                </a:lnTo>
                <a:lnTo>
                  <a:pt x="49530" y="39624"/>
                </a:lnTo>
                <a:lnTo>
                  <a:pt x="49530" y="19812"/>
                </a:lnTo>
                <a:lnTo>
                  <a:pt x="59436" y="19812"/>
                </a:lnTo>
                <a:lnTo>
                  <a:pt x="59436" y="0"/>
                </a:lnTo>
                <a:close/>
              </a:path>
              <a:path w="649605" h="59689">
                <a:moveTo>
                  <a:pt x="589788" y="0"/>
                </a:moveTo>
                <a:lnTo>
                  <a:pt x="589788" y="59436"/>
                </a:lnTo>
                <a:lnTo>
                  <a:pt x="629412" y="39624"/>
                </a:lnTo>
                <a:lnTo>
                  <a:pt x="599694" y="39624"/>
                </a:lnTo>
                <a:lnTo>
                  <a:pt x="599694" y="19812"/>
                </a:lnTo>
                <a:lnTo>
                  <a:pt x="629411" y="19812"/>
                </a:lnTo>
                <a:lnTo>
                  <a:pt x="589788" y="0"/>
                </a:lnTo>
                <a:close/>
              </a:path>
              <a:path w="649605" h="59689">
                <a:moveTo>
                  <a:pt x="59436" y="19812"/>
                </a:moveTo>
                <a:lnTo>
                  <a:pt x="49530" y="19812"/>
                </a:lnTo>
                <a:lnTo>
                  <a:pt x="49530" y="39624"/>
                </a:lnTo>
                <a:lnTo>
                  <a:pt x="59436" y="39624"/>
                </a:lnTo>
                <a:lnTo>
                  <a:pt x="59436" y="19812"/>
                </a:lnTo>
                <a:close/>
              </a:path>
              <a:path w="649605" h="59689">
                <a:moveTo>
                  <a:pt x="589788" y="19812"/>
                </a:moveTo>
                <a:lnTo>
                  <a:pt x="59436" y="19812"/>
                </a:lnTo>
                <a:lnTo>
                  <a:pt x="59436" y="39624"/>
                </a:lnTo>
                <a:lnTo>
                  <a:pt x="589788" y="39624"/>
                </a:lnTo>
                <a:lnTo>
                  <a:pt x="589788" y="19812"/>
                </a:lnTo>
                <a:close/>
              </a:path>
              <a:path w="649605" h="59689">
                <a:moveTo>
                  <a:pt x="629411" y="19812"/>
                </a:moveTo>
                <a:lnTo>
                  <a:pt x="599694" y="19812"/>
                </a:lnTo>
                <a:lnTo>
                  <a:pt x="599694" y="39624"/>
                </a:lnTo>
                <a:lnTo>
                  <a:pt x="629412" y="39624"/>
                </a:lnTo>
                <a:lnTo>
                  <a:pt x="649224" y="29718"/>
                </a:lnTo>
                <a:lnTo>
                  <a:pt x="629411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4485" y="1602485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4485" y="1602485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4485" y="1890521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4485" y="1890521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4485" y="2178557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4485" y="2178557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4485" y="2466593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4485" y="2466593"/>
            <a:ext cx="1835150" cy="108585"/>
          </a:xfrm>
          <a:custGeom>
            <a:avLst/>
            <a:gdLst/>
            <a:ahLst/>
            <a:cxnLst/>
            <a:rect l="l" t="t" r="r" b="b"/>
            <a:pathLst>
              <a:path w="1835150" h="108585">
                <a:moveTo>
                  <a:pt x="0" y="108203"/>
                </a:moveTo>
                <a:lnTo>
                  <a:pt x="1834895" y="108203"/>
                </a:lnTo>
                <a:lnTo>
                  <a:pt x="18348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42032" y="2299715"/>
            <a:ext cx="147828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2032" y="2011679"/>
            <a:ext cx="149352" cy="14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35935" y="1722119"/>
            <a:ext cx="147827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4008" y="1722119"/>
            <a:ext cx="147827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4008" y="2010155"/>
            <a:ext cx="147827" cy="149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4008" y="2298191"/>
            <a:ext cx="147827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1874" y="1378965"/>
            <a:ext cx="2533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S</a:t>
            </a:r>
            <a:r>
              <a:rPr sz="800" b="1" spc="-45" dirty="0">
                <a:latin typeface="Arial"/>
                <a:cs typeface="Arial"/>
              </a:rPr>
              <a:t>A</a:t>
            </a:r>
            <a:r>
              <a:rPr sz="800" b="1" spc="-5" dirty="0">
                <a:latin typeface="Arial"/>
                <a:cs typeface="Arial"/>
              </a:rPr>
              <a:t>1</a:t>
            </a:r>
            <a:r>
              <a:rPr sz="800" b="1" dirty="0"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2288" y="2221483"/>
            <a:ext cx="2533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Arial"/>
                <a:cs typeface="Arial"/>
              </a:rPr>
              <a:t>S</a:t>
            </a:r>
            <a:r>
              <a:rPr sz="800" b="1" spc="-45" dirty="0">
                <a:latin typeface="Arial"/>
                <a:cs typeface="Arial"/>
              </a:rPr>
              <a:t>A</a:t>
            </a:r>
            <a:r>
              <a:rPr sz="800" b="1" spc="-5" dirty="0">
                <a:latin typeface="Arial"/>
                <a:cs typeface="Arial"/>
              </a:rPr>
              <a:t>2</a:t>
            </a:r>
            <a:r>
              <a:rPr sz="800" b="1" dirty="0"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6744" y="1393316"/>
            <a:ext cx="2540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" dirty="0">
                <a:latin typeface="Arial"/>
                <a:cs typeface="Arial"/>
              </a:rPr>
              <a:t>S</a:t>
            </a:r>
            <a:r>
              <a:rPr sz="800" b="1" spc="-40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3: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283845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Related </a:t>
            </a:r>
            <a:r>
              <a:rPr spc="5" dirty="0"/>
              <a:t>Concepts </a:t>
            </a:r>
            <a:r>
              <a:rPr dirty="0"/>
              <a:t>of</a:t>
            </a:r>
            <a:r>
              <a:rPr spc="-125" dirty="0"/>
              <a:t> </a:t>
            </a:r>
            <a:r>
              <a:rPr spc="5" dirty="0"/>
              <a:t>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719708"/>
            <a:ext cx="3722370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Palatino Linotype"/>
                <a:cs typeface="Palatino Linotype"/>
              </a:rPr>
              <a:t>Functional Property </a:t>
            </a:r>
            <a:r>
              <a:rPr sz="1500" b="1" dirty="0">
                <a:latin typeface="Palatino Linotype"/>
                <a:cs typeface="Palatino Linotype"/>
              </a:rPr>
              <a:t>of the</a:t>
            </a:r>
            <a:r>
              <a:rPr sz="1500" b="1" spc="-40" dirty="0">
                <a:latin typeface="Palatino Linotype"/>
                <a:cs typeface="Palatino Linotype"/>
              </a:rPr>
              <a:t> </a:t>
            </a:r>
            <a:r>
              <a:rPr sz="1500" b="1" spc="-5" dirty="0">
                <a:latin typeface="Palatino Linotype"/>
                <a:cs typeface="Palatino Linotype"/>
              </a:rPr>
              <a:t>SA</a:t>
            </a:r>
            <a:endParaRPr sz="1500" dirty="0">
              <a:latin typeface="Palatino Linotype"/>
              <a:cs typeface="Palatino Linotype"/>
            </a:endParaRPr>
          </a:p>
          <a:p>
            <a:pPr marL="184785" marR="135255" indent="93980">
              <a:lnSpc>
                <a:spcPct val="80000"/>
              </a:lnSpc>
              <a:spcBef>
                <a:spcPts val="300"/>
              </a:spcBef>
            </a:pPr>
            <a:r>
              <a:rPr sz="1200" spc="-5" dirty="0">
                <a:latin typeface="Palatino Linotype"/>
                <a:cs typeface="Palatino Linotype"/>
              </a:rPr>
              <a:t>the characters </a:t>
            </a:r>
            <a:r>
              <a:rPr sz="1200" dirty="0">
                <a:latin typeface="Palatino Linotype"/>
                <a:cs typeface="Palatino Linotype"/>
              </a:rPr>
              <a:t>of </a:t>
            </a:r>
            <a:r>
              <a:rPr sz="1200" spc="-5" dirty="0">
                <a:latin typeface="Palatino Linotype"/>
                <a:cs typeface="Palatino Linotype"/>
              </a:rPr>
              <a:t>the </a:t>
            </a:r>
            <a:r>
              <a:rPr sz="1200" dirty="0">
                <a:latin typeface="Palatino Linotype"/>
                <a:cs typeface="Palatino Linotype"/>
              </a:rPr>
              <a:t>SA </a:t>
            </a:r>
            <a:r>
              <a:rPr sz="1200" spc="-5" dirty="0">
                <a:latin typeface="Palatino Linotype"/>
                <a:cs typeface="Palatino Linotype"/>
              </a:rPr>
              <a:t>that </a:t>
            </a:r>
            <a:r>
              <a:rPr sz="1200" dirty="0">
                <a:latin typeface="Palatino Linotype"/>
                <a:cs typeface="Palatino Linotype"/>
              </a:rPr>
              <a:t>meets </a:t>
            </a:r>
            <a:r>
              <a:rPr sz="1200" spc="-5" dirty="0">
                <a:latin typeface="Palatino Linotype"/>
                <a:cs typeface="Palatino Linotype"/>
              </a:rPr>
              <a:t>the functional  requirements.</a:t>
            </a:r>
            <a:endParaRPr sz="1200" dirty="0">
              <a:latin typeface="Palatino Linotype"/>
              <a:cs typeface="Palatino Linotype"/>
            </a:endParaRPr>
          </a:p>
          <a:p>
            <a:pPr marL="184785" indent="-172720">
              <a:lnSpc>
                <a:spcPts val="1789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Palatino Linotype"/>
                <a:cs typeface="Palatino Linotype"/>
              </a:rPr>
              <a:t>Non-functional Property </a:t>
            </a:r>
            <a:r>
              <a:rPr sz="1500" b="1" dirty="0">
                <a:latin typeface="Palatino Linotype"/>
                <a:cs typeface="Palatino Linotype"/>
              </a:rPr>
              <a:t>of the</a:t>
            </a:r>
            <a:r>
              <a:rPr sz="1500" b="1" spc="-45" dirty="0">
                <a:latin typeface="Palatino Linotype"/>
                <a:cs typeface="Palatino Linotype"/>
              </a:rPr>
              <a:t> </a:t>
            </a:r>
            <a:r>
              <a:rPr sz="1500" b="1" spc="-5" dirty="0">
                <a:latin typeface="Palatino Linotype"/>
                <a:cs typeface="Palatino Linotype"/>
              </a:rPr>
              <a:t>SA</a:t>
            </a:r>
            <a:endParaRPr sz="1500" dirty="0">
              <a:latin typeface="Palatino Linotype"/>
              <a:cs typeface="Palatino Linotype"/>
            </a:endParaRPr>
          </a:p>
          <a:p>
            <a:pPr marL="184785" marR="5080" indent="114300">
              <a:lnSpc>
                <a:spcPts val="1370"/>
              </a:lnSpc>
              <a:spcBef>
                <a:spcPts val="405"/>
              </a:spcBef>
            </a:pPr>
            <a:r>
              <a:rPr sz="1400" spc="-5" dirty="0">
                <a:latin typeface="Palatino Linotype"/>
                <a:cs typeface="Palatino Linotype"/>
              </a:rPr>
              <a:t>the characters </a:t>
            </a:r>
            <a:r>
              <a:rPr sz="1400" dirty="0">
                <a:latin typeface="Palatino Linotype"/>
                <a:cs typeface="Palatino Linotype"/>
              </a:rPr>
              <a:t>of </a:t>
            </a:r>
            <a:r>
              <a:rPr sz="1400" spc="-5" dirty="0">
                <a:latin typeface="Palatino Linotype"/>
                <a:cs typeface="Palatino Linotype"/>
              </a:rPr>
              <a:t>the SA that </a:t>
            </a:r>
            <a:r>
              <a:rPr sz="1400" dirty="0">
                <a:latin typeface="Palatino Linotype"/>
                <a:cs typeface="Palatino Linotype"/>
              </a:rPr>
              <a:t>meets </a:t>
            </a:r>
            <a:r>
              <a:rPr sz="1400" spc="-5" dirty="0">
                <a:latin typeface="Palatino Linotype"/>
                <a:cs typeface="Palatino Linotype"/>
              </a:rPr>
              <a:t>the </a:t>
            </a:r>
            <a:r>
              <a:rPr sz="1400" dirty="0">
                <a:latin typeface="Palatino Linotype"/>
                <a:cs typeface="Palatino Linotype"/>
              </a:rPr>
              <a:t>non-  </a:t>
            </a:r>
            <a:r>
              <a:rPr sz="1400" spc="-5" dirty="0">
                <a:latin typeface="Palatino Linotype"/>
                <a:cs typeface="Palatino Linotype"/>
              </a:rPr>
              <a:t>functional </a:t>
            </a:r>
            <a:r>
              <a:rPr sz="1400" dirty="0">
                <a:latin typeface="Palatino Linotype"/>
                <a:cs typeface="Palatino Linotype"/>
              </a:rPr>
              <a:t>requirements. </a:t>
            </a:r>
            <a:r>
              <a:rPr sz="1400" spc="-5" dirty="0">
                <a:latin typeface="Palatino Linotype"/>
                <a:cs typeface="Palatino Linotype"/>
              </a:rPr>
              <a:t>For</a:t>
            </a:r>
            <a:r>
              <a:rPr sz="1400" spc="-85" dirty="0">
                <a:latin typeface="Palatino Linotype"/>
                <a:cs typeface="Palatino Linotype"/>
              </a:rPr>
              <a:t> </a:t>
            </a:r>
            <a:r>
              <a:rPr sz="1400" spc="-5" dirty="0">
                <a:latin typeface="Palatino Linotype"/>
                <a:cs typeface="Palatino Linotype"/>
              </a:rPr>
              <a:t>example,</a:t>
            </a:r>
            <a:endParaRPr sz="1400" dirty="0">
              <a:latin typeface="Palatino Linotype"/>
              <a:cs typeface="Palatino Linotype"/>
            </a:endParaRPr>
          </a:p>
          <a:p>
            <a:pPr marL="358140" lvl="1" indent="-173990">
              <a:lnSpc>
                <a:spcPct val="100000"/>
              </a:lnSpc>
              <a:spcBef>
                <a:spcPts val="1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dirty="0">
                <a:latin typeface="Arial"/>
                <a:cs typeface="Arial"/>
              </a:rPr>
              <a:t>performance</a:t>
            </a:r>
          </a:p>
          <a:p>
            <a:pPr marL="407034" lvl="1" indent="-22288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407034" algn="l"/>
                <a:tab pos="407670" algn="l"/>
              </a:tabLst>
            </a:pPr>
            <a:r>
              <a:rPr sz="1400" dirty="0">
                <a:latin typeface="Arial"/>
                <a:cs typeface="Arial"/>
              </a:rPr>
              <a:t>portability</a:t>
            </a:r>
          </a:p>
          <a:p>
            <a:pPr marL="407034" lvl="1" indent="-22288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407034" algn="l"/>
                <a:tab pos="407670" algn="l"/>
              </a:tabLst>
            </a:pPr>
            <a:r>
              <a:rPr sz="1400" dirty="0">
                <a:latin typeface="Arial"/>
                <a:cs typeface="Arial"/>
              </a:rPr>
              <a:t>flexibility/extensibility</a:t>
            </a:r>
          </a:p>
          <a:p>
            <a:pPr marL="407034" lvl="1" indent="-22288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407034" algn="l"/>
                <a:tab pos="407670" algn="l"/>
              </a:tabLst>
            </a:pPr>
            <a:r>
              <a:rPr sz="1400" dirty="0">
                <a:latin typeface="Arial"/>
                <a:cs typeface="Arial"/>
              </a:rPr>
              <a:t>reliability/security</a:t>
            </a:r>
          </a:p>
          <a:p>
            <a:pPr marL="358140" lvl="1" indent="-173990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dirty="0">
                <a:latin typeface="Arial"/>
                <a:cs typeface="Arial"/>
              </a:rPr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8371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Related </a:t>
            </a:r>
            <a:r>
              <a:rPr spc="5" dirty="0"/>
              <a:t>Concepts </a:t>
            </a:r>
            <a:r>
              <a:rPr dirty="0"/>
              <a:t>of</a:t>
            </a:r>
            <a:r>
              <a:rPr spc="-130" dirty="0"/>
              <a:t> </a:t>
            </a:r>
            <a:r>
              <a:rPr lang="en-US" dirty="0"/>
              <a:t>SA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727634"/>
            <a:ext cx="3869690" cy="21596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54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b="1" spc="-5" dirty="0">
                <a:latin typeface="Arial"/>
                <a:cs typeface="Arial"/>
              </a:rPr>
              <a:t>Framework</a:t>
            </a:r>
            <a:endParaRPr sz="1300" dirty="0">
              <a:latin typeface="Arial"/>
              <a:cs typeface="Arial"/>
            </a:endParaRPr>
          </a:p>
          <a:p>
            <a:pPr marL="358140" marR="5080" lvl="1" indent="-173990">
              <a:lnSpc>
                <a:spcPts val="1190"/>
              </a:lnSpc>
              <a:spcBef>
                <a:spcPts val="29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A framework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reusable application </a:t>
            </a:r>
            <a:r>
              <a:rPr sz="1100" dirty="0">
                <a:latin typeface="Arial"/>
                <a:cs typeface="Arial"/>
              </a:rPr>
              <a:t>infrastructure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a  specified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problems.</a:t>
            </a:r>
          </a:p>
          <a:p>
            <a:pPr marL="358140" marR="290195" lvl="1" indent="-173990">
              <a:lnSpc>
                <a:spcPts val="1190"/>
              </a:lnSpc>
              <a:spcBef>
                <a:spcPts val="259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some necessary </a:t>
            </a:r>
            <a:r>
              <a:rPr sz="1100" spc="-5" dirty="0">
                <a:latin typeface="Arial"/>
                <a:cs typeface="Arial"/>
              </a:rPr>
              <a:t>basic </a:t>
            </a:r>
            <a:r>
              <a:rPr sz="1100" dirty="0">
                <a:latin typeface="Arial"/>
                <a:cs typeface="Arial"/>
              </a:rPr>
              <a:t>components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specified  problems</a:t>
            </a:r>
          </a:p>
          <a:p>
            <a:pPr marL="398145" lvl="1" indent="-213995">
              <a:lnSpc>
                <a:spcPts val="1255"/>
              </a:lnSpc>
              <a:spcBef>
                <a:spcPts val="11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98145" algn="l"/>
                <a:tab pos="398780" algn="l"/>
              </a:tabLst>
            </a:pPr>
            <a:r>
              <a:rPr sz="1100" dirty="0">
                <a:latin typeface="Arial"/>
                <a:cs typeface="Arial"/>
              </a:rPr>
              <a:t>interaction mechanism and constraints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among</a:t>
            </a:r>
          </a:p>
          <a:p>
            <a:pPr marL="358140">
              <a:lnSpc>
                <a:spcPts val="1255"/>
              </a:lnSpc>
            </a:pPr>
            <a:r>
              <a:rPr sz="1100" dirty="0">
                <a:latin typeface="Arial"/>
                <a:cs typeface="Arial"/>
              </a:rPr>
              <a:t>components</a:t>
            </a:r>
          </a:p>
          <a:p>
            <a:pPr marL="358140" marR="17780" lvl="1" indent="-173990">
              <a:lnSpc>
                <a:spcPts val="1190"/>
              </a:lnSpc>
              <a:spcBef>
                <a:spcPts val="28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98145" algn="l"/>
                <a:tab pos="398780" algn="l"/>
              </a:tabLst>
            </a:pPr>
            <a:r>
              <a:rPr dirty="0"/>
              <a:t>	</a:t>
            </a:r>
            <a:r>
              <a:rPr sz="1100" dirty="0">
                <a:latin typeface="Arial"/>
                <a:cs typeface="Arial"/>
              </a:rPr>
              <a:t>a context or environment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the applications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developed  based on 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framework</a:t>
            </a:r>
          </a:p>
          <a:p>
            <a:pPr marL="184785" marR="124460" indent="-172720">
              <a:lnSpc>
                <a:spcPts val="1400"/>
              </a:lnSpc>
              <a:spcBef>
                <a:spcPts val="309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Commonly, a framework mainly presents a class  library. For example: .NET Framework, JavaEE  Framework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etc.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361" y="534161"/>
            <a:ext cx="0" cy="2247900"/>
          </a:xfrm>
          <a:custGeom>
            <a:avLst/>
            <a:gdLst/>
            <a:ahLst/>
            <a:cxnLst/>
            <a:rect l="l" t="t" r="r" b="b"/>
            <a:pathLst>
              <a:path h="2247900">
                <a:moveTo>
                  <a:pt x="0" y="0"/>
                </a:moveTo>
                <a:lnTo>
                  <a:pt x="0" y="22479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991" y="1496567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1496567"/>
            <a:ext cx="100584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9247" y="1496567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5991" y="1638299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0979" y="1638299"/>
            <a:ext cx="100584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9247" y="1638299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1638299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5991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9247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0979" y="1780031"/>
            <a:ext cx="10058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444" y="1780031"/>
            <a:ext cx="100583" cy="100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2711" y="1780031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921763"/>
            <a:ext cx="100584" cy="102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247" y="1921763"/>
            <a:ext cx="100584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979" y="1921763"/>
            <a:ext cx="100584" cy="102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2711" y="1921763"/>
            <a:ext cx="100584" cy="102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991" y="2063495"/>
            <a:ext cx="100584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9247" y="2063495"/>
            <a:ext cx="100584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0979" y="2063495"/>
            <a:ext cx="100584" cy="102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2711" y="2063495"/>
            <a:ext cx="100584" cy="102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4444" y="2063495"/>
            <a:ext cx="100583" cy="102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5991" y="2205227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9247" y="2205227"/>
            <a:ext cx="100584" cy="102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0979" y="2205227"/>
            <a:ext cx="100584" cy="1021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2711" y="2205227"/>
            <a:ext cx="100584" cy="102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5991" y="2348483"/>
            <a:ext cx="100584" cy="1005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9247" y="2348483"/>
            <a:ext cx="100584" cy="1005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0979" y="2348483"/>
            <a:ext cx="100584" cy="1005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2711" y="2348483"/>
            <a:ext cx="100584" cy="1005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9247" y="2490215"/>
            <a:ext cx="100584" cy="1005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2711" y="2490215"/>
            <a:ext cx="100584" cy="1005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140969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81050" y="762057"/>
            <a:ext cx="323773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0" spc="-5" dirty="0">
                <a:solidFill>
                  <a:srgbClr val="000000"/>
                </a:solidFill>
                <a:latin typeface="Arial Black"/>
                <a:cs typeface="Arial Black"/>
              </a:rPr>
              <a:t>Module 1: </a:t>
            </a:r>
            <a:r>
              <a:rPr lang="en-US" sz="1600" b="0" spc="-5" dirty="0">
                <a:solidFill>
                  <a:srgbClr val="000000"/>
                </a:solidFill>
                <a:latin typeface="Arial Black"/>
                <a:cs typeface="Arial Black"/>
              </a:rPr>
              <a:t>Software Systems  Architecture</a:t>
            </a:r>
            <a:r>
              <a:rPr sz="1600" b="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Black"/>
                <a:cs typeface="Arial Black"/>
              </a:rPr>
              <a:t>basics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190" y="1409191"/>
            <a:ext cx="3045460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Content: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Font typeface="Wingdings"/>
              <a:buChar char=""/>
              <a:tabLst>
                <a:tab pos="168275" algn="l"/>
              </a:tabLst>
            </a:pPr>
            <a:r>
              <a:rPr sz="1200" spc="-5" dirty="0">
                <a:latin typeface="Arial"/>
                <a:cs typeface="Arial"/>
              </a:rPr>
              <a:t>History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Software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Development</a:t>
            </a:r>
            <a:endParaRPr sz="1200" dirty="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buFont typeface="Wingdings"/>
              <a:buChar char=""/>
              <a:tabLst>
                <a:tab pos="168275" algn="l"/>
              </a:tabLst>
            </a:pPr>
            <a:r>
              <a:rPr sz="1200" dirty="0">
                <a:latin typeface="Arial"/>
                <a:cs typeface="Arial"/>
              </a:rPr>
              <a:t>Definition of </a:t>
            </a:r>
            <a:r>
              <a:rPr sz="1200" spc="-5" dirty="0">
                <a:latin typeface="Arial"/>
                <a:cs typeface="Arial"/>
              </a:rPr>
              <a:t>Software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</a:p>
          <a:p>
            <a:pPr marL="12700" marR="404495">
              <a:lnSpc>
                <a:spcPct val="100000"/>
              </a:lnSpc>
              <a:buFont typeface="Wingdings"/>
              <a:buChar char=""/>
              <a:tabLst>
                <a:tab pos="168275" algn="l"/>
              </a:tabLst>
            </a:pPr>
            <a:r>
              <a:rPr sz="1200" dirty="0">
                <a:latin typeface="Arial"/>
                <a:cs typeface="Arial"/>
              </a:rPr>
              <a:t>Some Related Concepts of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Software Systems  Architecture</a:t>
            </a:r>
            <a:endParaRPr sz="1200" dirty="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buFont typeface="Wingdings"/>
              <a:buChar char=""/>
              <a:tabLst>
                <a:tab pos="167005" algn="l"/>
              </a:tabLst>
            </a:pPr>
            <a:r>
              <a:rPr sz="1200" spc="5" dirty="0">
                <a:latin typeface="Arial"/>
                <a:cs typeface="Arial"/>
              </a:rPr>
              <a:t>Where </a:t>
            </a:r>
            <a:r>
              <a:rPr sz="1200" dirty="0">
                <a:latin typeface="Arial"/>
                <a:cs typeface="Arial"/>
              </a:rPr>
              <a:t>do architectures come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from?</a:t>
            </a:r>
          </a:p>
          <a:p>
            <a:pPr marL="167640" indent="-155575">
              <a:lnSpc>
                <a:spcPct val="100000"/>
              </a:lnSpc>
              <a:buFont typeface="Wingdings"/>
              <a:buChar char=""/>
              <a:tabLst>
                <a:tab pos="168275" algn="l"/>
              </a:tabLst>
            </a:pPr>
            <a:r>
              <a:rPr sz="1200" spc="-15" dirty="0">
                <a:latin typeface="Arial"/>
                <a:cs typeface="Arial"/>
              </a:rPr>
              <a:t>Values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Software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</a:p>
          <a:p>
            <a:pPr marL="12700" marR="5080">
              <a:lnSpc>
                <a:spcPct val="100000"/>
              </a:lnSpc>
              <a:buFont typeface="Wingdings"/>
              <a:buChar char=""/>
              <a:tabLst>
                <a:tab pos="168275" algn="l"/>
              </a:tabLst>
            </a:pPr>
            <a:r>
              <a:rPr sz="1200" spc="-5" dirty="0">
                <a:latin typeface="Arial"/>
                <a:cs typeface="Arial"/>
              </a:rPr>
              <a:t>Current </a:t>
            </a:r>
            <a:r>
              <a:rPr sz="1200" dirty="0">
                <a:latin typeface="Arial"/>
                <a:cs typeface="Arial"/>
              </a:rPr>
              <a:t>Research &amp; </a:t>
            </a:r>
            <a:r>
              <a:rPr sz="1200" spc="-5" dirty="0">
                <a:latin typeface="Arial"/>
                <a:cs typeface="Arial"/>
              </a:rPr>
              <a:t>Practicing in </a:t>
            </a:r>
            <a:r>
              <a:rPr lang="en-US" sz="1200" spc="-5" dirty="0">
                <a:latin typeface="Arial"/>
                <a:cs typeface="Arial"/>
              </a:rPr>
              <a:t>Software Systems  Architecture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28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030" y="80898"/>
            <a:ext cx="303530" cy="2548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60"/>
              </a:lnSpc>
            </a:pPr>
            <a:r>
              <a:rPr sz="1950" dirty="0">
                <a:solidFill>
                  <a:srgbClr val="2200DC"/>
                </a:solidFill>
                <a:latin typeface="Arial"/>
                <a:cs typeface="Arial"/>
              </a:rPr>
              <a:t>Architecture of Struts</a:t>
            </a:r>
            <a:r>
              <a:rPr sz="1950" spc="-85" dirty="0">
                <a:solidFill>
                  <a:srgbClr val="2200DC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14300"/>
            <a:ext cx="2790527" cy="274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29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1177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Comments for</a:t>
            </a:r>
            <a:r>
              <a:rPr spc="-105" dirty="0"/>
              <a:t> </a:t>
            </a:r>
            <a:r>
              <a:rPr dirty="0"/>
              <a:t>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5377"/>
            <a:ext cx="3996690" cy="212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10" dirty="0">
                <a:latin typeface="Arial"/>
                <a:cs typeface="Arial"/>
              </a:rPr>
              <a:t>Architecture </a:t>
            </a:r>
            <a:r>
              <a:rPr sz="1300" spc="-5" dirty="0">
                <a:latin typeface="Arial"/>
                <a:cs typeface="Arial"/>
              </a:rPr>
              <a:t>is at a high-enough level of</a:t>
            </a:r>
            <a:r>
              <a:rPr sz="1300" spc="1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abstraction</a:t>
            </a:r>
            <a:endParaRPr sz="13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that the system can be </a:t>
            </a:r>
            <a:r>
              <a:rPr sz="1300" spc="-10" dirty="0">
                <a:latin typeface="Arial"/>
                <a:cs typeface="Arial"/>
              </a:rPr>
              <a:t>viewed </a:t>
            </a:r>
            <a:r>
              <a:rPr sz="1300" spc="-5" dirty="0">
                <a:latin typeface="Arial"/>
                <a:cs typeface="Arial"/>
              </a:rPr>
              <a:t>as a</a:t>
            </a:r>
            <a:r>
              <a:rPr sz="1300" spc="1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whole.</a:t>
            </a:r>
            <a:endParaRPr sz="1300" dirty="0">
              <a:latin typeface="Arial"/>
              <a:cs typeface="Arial"/>
            </a:endParaRPr>
          </a:p>
          <a:p>
            <a:pPr marL="184785" marR="94615" indent="-17272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At the architectural level, all implementation details  are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hidden.</a:t>
            </a:r>
            <a:endParaRPr sz="1300" dirty="0">
              <a:latin typeface="Arial"/>
              <a:cs typeface="Arial"/>
            </a:endParaRPr>
          </a:p>
          <a:p>
            <a:pPr marL="184785" marR="415925" indent="-172720">
              <a:lnSpc>
                <a:spcPct val="100000"/>
              </a:lnSpc>
              <a:spcBef>
                <a:spcPts val="31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dirty="0">
                <a:latin typeface="Arial"/>
                <a:cs typeface="Arial"/>
              </a:rPr>
              <a:t>The </a:t>
            </a:r>
            <a:r>
              <a:rPr sz="1300" spc="-5" dirty="0">
                <a:latin typeface="Arial"/>
                <a:cs typeface="Arial"/>
              </a:rPr>
              <a:t>architecture must support the functionality  required of the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system.</a:t>
            </a:r>
            <a:endParaRPr sz="130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dirty="0">
                <a:latin typeface="Arial"/>
                <a:cs typeface="Arial"/>
              </a:rPr>
              <a:t>The </a:t>
            </a:r>
            <a:r>
              <a:rPr sz="1300" spc="-5" dirty="0">
                <a:latin typeface="Arial"/>
                <a:cs typeface="Arial"/>
              </a:rPr>
              <a:t>architecture must conform to the system  </a:t>
            </a:r>
            <a:r>
              <a:rPr sz="1300" spc="-10" dirty="0">
                <a:latin typeface="Arial"/>
                <a:cs typeface="Arial"/>
              </a:rPr>
              <a:t>qualities (also known </a:t>
            </a:r>
            <a:r>
              <a:rPr sz="1300" spc="-5" dirty="0">
                <a:latin typeface="Arial"/>
                <a:cs typeface="Arial"/>
              </a:rPr>
              <a:t>as </a:t>
            </a:r>
            <a:r>
              <a:rPr sz="1300" spc="-10" dirty="0">
                <a:latin typeface="Arial"/>
                <a:cs typeface="Arial"/>
              </a:rPr>
              <a:t>non-functional  </a:t>
            </a:r>
            <a:r>
              <a:rPr sz="1300" spc="-5" dirty="0">
                <a:latin typeface="Arial"/>
                <a:cs typeface="Arial"/>
              </a:rPr>
              <a:t>requirements) : performance, security and reliability,  flexibility or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extensibility.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30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00329"/>
            <a:ext cx="323786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Where Do </a:t>
            </a:r>
            <a:r>
              <a:rPr sz="1750" spc="-5" dirty="0"/>
              <a:t>Architectures Come  </a:t>
            </a:r>
            <a:r>
              <a:rPr sz="1750" dirty="0"/>
              <a:t>From?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42847"/>
            <a:ext cx="374777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171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Architectures </a:t>
            </a:r>
            <a:r>
              <a:rPr sz="1500" b="1" dirty="0">
                <a:latin typeface="Arial"/>
                <a:cs typeface="Arial"/>
              </a:rPr>
              <a:t>are influenced by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system</a:t>
            </a:r>
            <a:endParaRPr sz="1500" dirty="0">
              <a:latin typeface="Arial"/>
              <a:cs typeface="Arial"/>
            </a:endParaRPr>
          </a:p>
          <a:p>
            <a:pPr marL="184785">
              <a:lnSpc>
                <a:spcPts val="1710"/>
              </a:lnSpc>
            </a:pPr>
            <a:r>
              <a:rPr sz="1500" b="1" spc="-5" dirty="0">
                <a:latin typeface="Arial"/>
                <a:cs typeface="Arial"/>
              </a:rPr>
              <a:t>stakeholders.</a:t>
            </a:r>
            <a:endParaRPr sz="1500" dirty="0">
              <a:latin typeface="Arial"/>
              <a:cs typeface="Arial"/>
            </a:endParaRPr>
          </a:p>
          <a:p>
            <a:pPr marL="184785" marR="371475" indent="-172720">
              <a:lnSpc>
                <a:spcPts val="1620"/>
              </a:lnSpc>
              <a:spcBef>
                <a:spcPts val="38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Architectures are influenced by the  developing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organization.</a:t>
            </a:r>
            <a:endParaRPr sz="1500" dirty="0">
              <a:latin typeface="Arial"/>
              <a:cs typeface="Arial"/>
            </a:endParaRPr>
          </a:p>
          <a:p>
            <a:pPr marL="184785" marR="371475" indent="-172720">
              <a:lnSpc>
                <a:spcPts val="162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Architectures are influenced by the  background and experience of the  architects.</a:t>
            </a:r>
            <a:endParaRPr sz="1500" dirty="0">
              <a:latin typeface="Arial"/>
              <a:cs typeface="Arial"/>
            </a:endParaRPr>
          </a:p>
          <a:p>
            <a:pPr marL="184785" indent="-172720">
              <a:lnSpc>
                <a:spcPts val="1710"/>
              </a:lnSpc>
              <a:spcBef>
                <a:spcPts val="15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5" dirty="0">
                <a:latin typeface="Arial"/>
                <a:cs typeface="Arial"/>
              </a:rPr>
              <a:t>Architectures are influenced by the</a:t>
            </a:r>
            <a:endParaRPr sz="1500" dirty="0">
              <a:latin typeface="Arial"/>
              <a:cs typeface="Arial"/>
            </a:endParaRPr>
          </a:p>
          <a:p>
            <a:pPr marL="184785">
              <a:lnSpc>
                <a:spcPts val="1710"/>
              </a:lnSpc>
            </a:pPr>
            <a:r>
              <a:rPr sz="1500" b="1" dirty="0">
                <a:latin typeface="Arial"/>
                <a:cs typeface="Arial"/>
              </a:rPr>
              <a:t>technical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environment.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31393"/>
            <a:ext cx="3388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 Business</a:t>
            </a:r>
            <a:r>
              <a:rPr spc="-75" dirty="0"/>
              <a:t> </a:t>
            </a:r>
            <a:r>
              <a:rPr dirty="0"/>
              <a:t>Cycle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655065"/>
            <a:ext cx="3828415" cy="196468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330066"/>
              </a:buClr>
              <a:buSzPct val="70833"/>
              <a:buFont typeface="Wingdings"/>
              <a:buChar char="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Activities </a:t>
            </a:r>
            <a:r>
              <a:rPr sz="1200" dirty="0">
                <a:latin typeface="Arial"/>
                <a:cs typeface="Arial"/>
              </a:rPr>
              <a:t>of architecture business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cycle:</a:t>
            </a:r>
            <a:endParaRPr sz="12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spc="-5" dirty="0">
                <a:latin typeface="Arial"/>
                <a:cs typeface="Arial"/>
              </a:rPr>
              <a:t>Creating the </a:t>
            </a:r>
            <a:r>
              <a:rPr sz="1200" dirty="0">
                <a:latin typeface="Arial"/>
                <a:cs typeface="Arial"/>
              </a:rPr>
              <a:t>business </a:t>
            </a:r>
            <a:r>
              <a:rPr sz="1200" spc="-5" dirty="0">
                <a:latin typeface="Arial"/>
                <a:cs typeface="Arial"/>
              </a:rPr>
              <a:t>case </a:t>
            </a:r>
            <a:r>
              <a:rPr sz="1200" dirty="0">
                <a:latin typeface="Arial"/>
                <a:cs typeface="Arial"/>
              </a:rPr>
              <a:t>for 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dirty="0">
                <a:latin typeface="Arial"/>
                <a:cs typeface="Arial"/>
              </a:rPr>
              <a:t>Understanding 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requirements</a:t>
            </a:r>
            <a:endParaRPr sz="12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85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spc="-5" dirty="0">
                <a:latin typeface="Arial"/>
                <a:cs typeface="Arial"/>
              </a:rPr>
              <a:t>Creating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selecting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</a:p>
          <a:p>
            <a:pPr marL="358140" lvl="1" indent="-17399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dirty="0">
                <a:latin typeface="Arial"/>
                <a:cs typeface="Arial"/>
              </a:rPr>
              <a:t>Documenting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communicating 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</a:p>
          <a:p>
            <a:pPr marL="358140" lvl="1" indent="-17399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spc="-5" dirty="0">
                <a:latin typeface="Arial"/>
                <a:cs typeface="Arial"/>
              </a:rPr>
              <a:t>Analyzing or evaluating 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</a:p>
          <a:p>
            <a:pPr marL="358140" lvl="1" indent="-173990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dirty="0">
                <a:latin typeface="Arial"/>
                <a:cs typeface="Arial"/>
              </a:rPr>
              <a:t>Implementing the </a:t>
            </a:r>
            <a:r>
              <a:rPr sz="1200" spc="-5" dirty="0">
                <a:latin typeface="Arial"/>
                <a:cs typeface="Arial"/>
              </a:rPr>
              <a:t>system </a:t>
            </a:r>
            <a:r>
              <a:rPr sz="1200" dirty="0">
                <a:latin typeface="Arial"/>
                <a:cs typeface="Arial"/>
              </a:rPr>
              <a:t>based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architecture</a:t>
            </a:r>
          </a:p>
          <a:p>
            <a:pPr marL="358140" marR="141605" lvl="1" indent="-173990">
              <a:lnSpc>
                <a:spcPct val="100000"/>
              </a:lnSpc>
              <a:spcBef>
                <a:spcPts val="285"/>
              </a:spcBef>
              <a:buClr>
                <a:srgbClr val="669999"/>
              </a:buClr>
              <a:buSzPct val="70833"/>
              <a:buFont typeface="Wingdings"/>
              <a:buChar char=""/>
              <a:tabLst>
                <a:tab pos="358775" algn="l"/>
              </a:tabLst>
            </a:pPr>
            <a:r>
              <a:rPr sz="1200" spc="-5" dirty="0">
                <a:latin typeface="Arial"/>
                <a:cs typeface="Arial"/>
              </a:rPr>
              <a:t>Ensuring </a:t>
            </a:r>
            <a:r>
              <a:rPr sz="1200" dirty="0">
                <a:latin typeface="Arial"/>
                <a:cs typeface="Arial"/>
              </a:rPr>
              <a:t>that the implementation conforms to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 architecture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669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79628"/>
            <a:ext cx="29197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 </a:t>
            </a:r>
            <a:r>
              <a:rPr dirty="0"/>
              <a:t>lifetime </a:t>
            </a:r>
            <a:r>
              <a:rPr spc="5" dirty="0"/>
              <a:t>model </a:t>
            </a:r>
            <a:r>
              <a:rPr dirty="0"/>
              <a:t>of</a:t>
            </a:r>
            <a:r>
              <a:rPr spc="-130" dirty="0"/>
              <a:t> </a:t>
            </a:r>
            <a:r>
              <a:rPr dirty="0"/>
              <a:t>SA</a:t>
            </a:r>
          </a:p>
        </p:txBody>
      </p:sp>
      <p:sp>
        <p:nvSpPr>
          <p:cNvPr id="6" name="object 6"/>
          <p:cNvSpPr/>
          <p:nvPr/>
        </p:nvSpPr>
        <p:spPr>
          <a:xfrm>
            <a:off x="2215133" y="49148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396239" y="0"/>
                </a:moveTo>
                <a:lnTo>
                  <a:pt x="0" y="0"/>
                </a:lnTo>
                <a:lnTo>
                  <a:pt x="0" y="396239"/>
                </a:lnTo>
                <a:lnTo>
                  <a:pt x="346710" y="396239"/>
                </a:lnTo>
                <a:lnTo>
                  <a:pt x="396239" y="346710"/>
                </a:lnTo>
                <a:lnTo>
                  <a:pt x="39623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1844" y="83819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49529" y="0"/>
                </a:moveTo>
                <a:lnTo>
                  <a:pt x="9905" y="9905"/>
                </a:lnTo>
                <a:lnTo>
                  <a:pt x="0" y="49529"/>
                </a:lnTo>
                <a:lnTo>
                  <a:pt x="49529" y="0"/>
                </a:lnTo>
                <a:close/>
              </a:path>
            </a:pathLst>
          </a:custGeom>
          <a:solidFill>
            <a:srgbClr val="A3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5133" y="491489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346710" y="396239"/>
                </a:moveTo>
                <a:lnTo>
                  <a:pt x="356615" y="356615"/>
                </a:lnTo>
                <a:lnTo>
                  <a:pt x="396239" y="346710"/>
                </a:lnTo>
                <a:lnTo>
                  <a:pt x="346710" y="396239"/>
                </a:lnTo>
                <a:lnTo>
                  <a:pt x="0" y="396239"/>
                </a:lnTo>
                <a:lnTo>
                  <a:pt x="0" y="0"/>
                </a:lnTo>
                <a:lnTo>
                  <a:pt x="396239" y="0"/>
                </a:lnTo>
                <a:lnTo>
                  <a:pt x="396239" y="34671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6191" y="527049"/>
            <a:ext cx="75184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r>
              <a:rPr sz="800" b="1" spc="-1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Information  </a:t>
            </a:r>
            <a:r>
              <a:rPr sz="800" b="1" spc="-5" dirty="0">
                <a:latin typeface="Arial"/>
                <a:cs typeface="Arial"/>
              </a:rPr>
              <a:t>Description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9073" y="1139189"/>
            <a:ext cx="864235" cy="323215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775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r>
              <a:rPr sz="800" b="1" spc="-6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Specification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0485" y="672337"/>
            <a:ext cx="899794" cy="466090"/>
          </a:xfrm>
          <a:custGeom>
            <a:avLst/>
            <a:gdLst/>
            <a:ahLst/>
            <a:cxnLst/>
            <a:rect l="l" t="t" r="r" b="b"/>
            <a:pathLst>
              <a:path w="899795" h="466090">
                <a:moveTo>
                  <a:pt x="837691" y="430910"/>
                </a:moveTo>
                <a:lnTo>
                  <a:pt x="899287" y="466089"/>
                </a:lnTo>
                <a:lnTo>
                  <a:pt x="895714" y="437768"/>
                </a:lnTo>
                <a:lnTo>
                  <a:pt x="873125" y="437768"/>
                </a:lnTo>
                <a:lnTo>
                  <a:pt x="870397" y="433687"/>
                </a:lnTo>
                <a:lnTo>
                  <a:pt x="837691" y="430910"/>
                </a:lnTo>
                <a:close/>
              </a:path>
              <a:path w="899795" h="466090">
                <a:moveTo>
                  <a:pt x="870397" y="433687"/>
                </a:moveTo>
                <a:lnTo>
                  <a:pt x="873125" y="437768"/>
                </a:lnTo>
                <a:lnTo>
                  <a:pt x="878236" y="434339"/>
                </a:lnTo>
                <a:lnTo>
                  <a:pt x="878077" y="434339"/>
                </a:lnTo>
                <a:lnTo>
                  <a:pt x="870397" y="433687"/>
                </a:lnTo>
                <a:close/>
              </a:path>
              <a:path w="899795" h="466090">
                <a:moveTo>
                  <a:pt x="890397" y="395604"/>
                </a:moveTo>
                <a:lnTo>
                  <a:pt x="880431" y="426939"/>
                </a:lnTo>
                <a:lnTo>
                  <a:pt x="883157" y="431038"/>
                </a:lnTo>
                <a:lnTo>
                  <a:pt x="873125" y="437768"/>
                </a:lnTo>
                <a:lnTo>
                  <a:pt x="895714" y="437768"/>
                </a:lnTo>
                <a:lnTo>
                  <a:pt x="890397" y="395604"/>
                </a:lnTo>
                <a:close/>
              </a:path>
              <a:path w="899795" h="466090">
                <a:moveTo>
                  <a:pt x="351739" y="12191"/>
                </a:moveTo>
                <a:lnTo>
                  <a:pt x="145795" y="12191"/>
                </a:lnTo>
                <a:lnTo>
                  <a:pt x="181610" y="12445"/>
                </a:lnTo>
                <a:lnTo>
                  <a:pt x="217042" y="13207"/>
                </a:lnTo>
                <a:lnTo>
                  <a:pt x="286638" y="17017"/>
                </a:lnTo>
                <a:lnTo>
                  <a:pt x="354075" y="24891"/>
                </a:lnTo>
                <a:lnTo>
                  <a:pt x="418718" y="37211"/>
                </a:lnTo>
                <a:lnTo>
                  <a:pt x="480060" y="55371"/>
                </a:lnTo>
                <a:lnTo>
                  <a:pt x="537463" y="80010"/>
                </a:lnTo>
                <a:lnTo>
                  <a:pt x="591057" y="111887"/>
                </a:lnTo>
                <a:lnTo>
                  <a:pt x="640968" y="150494"/>
                </a:lnTo>
                <a:lnTo>
                  <a:pt x="687704" y="194817"/>
                </a:lnTo>
                <a:lnTo>
                  <a:pt x="732154" y="243839"/>
                </a:lnTo>
                <a:lnTo>
                  <a:pt x="774318" y="296799"/>
                </a:lnTo>
                <a:lnTo>
                  <a:pt x="815213" y="352678"/>
                </a:lnTo>
                <a:lnTo>
                  <a:pt x="854963" y="410590"/>
                </a:lnTo>
                <a:lnTo>
                  <a:pt x="870397" y="433687"/>
                </a:lnTo>
                <a:lnTo>
                  <a:pt x="878077" y="434339"/>
                </a:lnTo>
                <a:lnTo>
                  <a:pt x="825118" y="345566"/>
                </a:lnTo>
                <a:lnTo>
                  <a:pt x="783970" y="289305"/>
                </a:lnTo>
                <a:lnTo>
                  <a:pt x="741299" y="235838"/>
                </a:lnTo>
                <a:lnTo>
                  <a:pt x="696340" y="186054"/>
                </a:lnTo>
                <a:lnTo>
                  <a:pt x="648588" y="141096"/>
                </a:lnTo>
                <a:lnTo>
                  <a:pt x="597535" y="101726"/>
                </a:lnTo>
                <a:lnTo>
                  <a:pt x="542670" y="68961"/>
                </a:lnTo>
                <a:lnTo>
                  <a:pt x="483742" y="43814"/>
                </a:lnTo>
                <a:lnTo>
                  <a:pt x="421259" y="25273"/>
                </a:lnTo>
                <a:lnTo>
                  <a:pt x="355600" y="12700"/>
                </a:lnTo>
                <a:lnTo>
                  <a:pt x="351739" y="12191"/>
                </a:lnTo>
                <a:close/>
              </a:path>
              <a:path w="899795" h="466090">
                <a:moveTo>
                  <a:pt x="880431" y="426939"/>
                </a:moveTo>
                <a:lnTo>
                  <a:pt x="878077" y="434339"/>
                </a:lnTo>
                <a:lnTo>
                  <a:pt x="878236" y="434339"/>
                </a:lnTo>
                <a:lnTo>
                  <a:pt x="883157" y="431038"/>
                </a:lnTo>
                <a:lnTo>
                  <a:pt x="880431" y="426939"/>
                </a:lnTo>
                <a:close/>
              </a:path>
              <a:path w="899795" h="466090">
                <a:moveTo>
                  <a:pt x="145668" y="0"/>
                </a:moveTo>
                <a:lnTo>
                  <a:pt x="73025" y="1015"/>
                </a:lnTo>
                <a:lnTo>
                  <a:pt x="0" y="3048"/>
                </a:lnTo>
                <a:lnTo>
                  <a:pt x="253" y="15112"/>
                </a:lnTo>
                <a:lnTo>
                  <a:pt x="73405" y="13207"/>
                </a:lnTo>
                <a:lnTo>
                  <a:pt x="145795" y="12191"/>
                </a:lnTo>
                <a:lnTo>
                  <a:pt x="351739" y="12191"/>
                </a:lnTo>
                <a:lnTo>
                  <a:pt x="321817" y="8254"/>
                </a:lnTo>
                <a:lnTo>
                  <a:pt x="287527" y="4952"/>
                </a:lnTo>
                <a:lnTo>
                  <a:pt x="252602" y="2539"/>
                </a:lnTo>
                <a:lnTo>
                  <a:pt x="217297" y="1015"/>
                </a:lnTo>
                <a:lnTo>
                  <a:pt x="181737" y="253"/>
                </a:lnTo>
                <a:lnTo>
                  <a:pt x="145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82161" y="825499"/>
            <a:ext cx="288925" cy="313055"/>
          </a:xfrm>
          <a:custGeom>
            <a:avLst/>
            <a:gdLst/>
            <a:ahLst/>
            <a:cxnLst/>
            <a:rect l="l" t="t" r="r" b="b"/>
            <a:pathLst>
              <a:path w="288925" h="313055">
                <a:moveTo>
                  <a:pt x="0" y="251078"/>
                </a:moveTo>
                <a:lnTo>
                  <a:pt x="34925" y="312927"/>
                </a:lnTo>
                <a:lnTo>
                  <a:pt x="51556" y="275081"/>
                </a:lnTo>
                <a:lnTo>
                  <a:pt x="26924" y="275081"/>
                </a:lnTo>
                <a:lnTo>
                  <a:pt x="26742" y="270312"/>
                </a:lnTo>
                <a:lnTo>
                  <a:pt x="0" y="251078"/>
                </a:lnTo>
                <a:close/>
              </a:path>
              <a:path w="288925" h="313055">
                <a:moveTo>
                  <a:pt x="26742" y="270312"/>
                </a:moveTo>
                <a:lnTo>
                  <a:pt x="26924" y="275081"/>
                </a:lnTo>
                <a:lnTo>
                  <a:pt x="35051" y="274827"/>
                </a:lnTo>
                <a:lnTo>
                  <a:pt x="33020" y="274827"/>
                </a:lnTo>
                <a:lnTo>
                  <a:pt x="26742" y="270312"/>
                </a:lnTo>
                <a:close/>
              </a:path>
              <a:path w="288925" h="313055">
                <a:moveTo>
                  <a:pt x="63500" y="247903"/>
                </a:moveTo>
                <a:lnTo>
                  <a:pt x="38920" y="269615"/>
                </a:lnTo>
                <a:lnTo>
                  <a:pt x="39115" y="274700"/>
                </a:lnTo>
                <a:lnTo>
                  <a:pt x="26924" y="275081"/>
                </a:lnTo>
                <a:lnTo>
                  <a:pt x="51556" y="275081"/>
                </a:lnTo>
                <a:lnTo>
                  <a:pt x="63500" y="247903"/>
                </a:lnTo>
                <a:close/>
              </a:path>
              <a:path w="288925" h="313055">
                <a:moveTo>
                  <a:pt x="245482" y="23438"/>
                </a:moveTo>
                <a:lnTo>
                  <a:pt x="189229" y="31368"/>
                </a:lnTo>
                <a:lnTo>
                  <a:pt x="144017" y="41528"/>
                </a:lnTo>
                <a:lnTo>
                  <a:pt x="104266" y="56641"/>
                </a:lnTo>
                <a:lnTo>
                  <a:pt x="71754" y="78104"/>
                </a:lnTo>
                <a:lnTo>
                  <a:pt x="42672" y="119506"/>
                </a:lnTo>
                <a:lnTo>
                  <a:pt x="31241" y="158241"/>
                </a:lnTo>
                <a:lnTo>
                  <a:pt x="25780" y="217042"/>
                </a:lnTo>
                <a:lnTo>
                  <a:pt x="25905" y="247903"/>
                </a:lnTo>
                <a:lnTo>
                  <a:pt x="26009" y="251078"/>
                </a:lnTo>
                <a:lnTo>
                  <a:pt x="26742" y="270312"/>
                </a:lnTo>
                <a:lnTo>
                  <a:pt x="33020" y="274827"/>
                </a:lnTo>
                <a:lnTo>
                  <a:pt x="38920" y="269615"/>
                </a:lnTo>
                <a:lnTo>
                  <a:pt x="38098" y="247903"/>
                </a:lnTo>
                <a:lnTo>
                  <a:pt x="37999" y="217042"/>
                </a:lnTo>
                <a:lnTo>
                  <a:pt x="41021" y="174243"/>
                </a:lnTo>
                <a:lnTo>
                  <a:pt x="49402" y="136143"/>
                </a:lnTo>
                <a:lnTo>
                  <a:pt x="71500" y="95630"/>
                </a:lnTo>
                <a:lnTo>
                  <a:pt x="109347" y="67690"/>
                </a:lnTo>
                <a:lnTo>
                  <a:pt x="147192" y="53339"/>
                </a:lnTo>
                <a:lnTo>
                  <a:pt x="191008" y="43433"/>
                </a:lnTo>
                <a:lnTo>
                  <a:pt x="246720" y="35560"/>
                </a:lnTo>
                <a:lnTo>
                  <a:pt x="250951" y="28955"/>
                </a:lnTo>
                <a:lnTo>
                  <a:pt x="245482" y="23438"/>
                </a:lnTo>
                <a:close/>
              </a:path>
              <a:path w="288925" h="313055">
                <a:moveTo>
                  <a:pt x="38920" y="269615"/>
                </a:moveTo>
                <a:lnTo>
                  <a:pt x="33020" y="274827"/>
                </a:lnTo>
                <a:lnTo>
                  <a:pt x="35051" y="274827"/>
                </a:lnTo>
                <a:lnTo>
                  <a:pt x="39115" y="274700"/>
                </a:lnTo>
                <a:lnTo>
                  <a:pt x="38920" y="269615"/>
                </a:lnTo>
                <a:close/>
              </a:path>
              <a:path w="288925" h="313055">
                <a:moveTo>
                  <a:pt x="283365" y="22859"/>
                </a:moveTo>
                <a:lnTo>
                  <a:pt x="250189" y="22859"/>
                </a:lnTo>
                <a:lnTo>
                  <a:pt x="251713" y="34925"/>
                </a:lnTo>
                <a:lnTo>
                  <a:pt x="246720" y="35560"/>
                </a:lnTo>
                <a:lnTo>
                  <a:pt x="228980" y="63245"/>
                </a:lnTo>
                <a:lnTo>
                  <a:pt x="288798" y="24891"/>
                </a:lnTo>
                <a:lnTo>
                  <a:pt x="283365" y="22859"/>
                </a:lnTo>
                <a:close/>
              </a:path>
              <a:path w="288925" h="313055">
                <a:moveTo>
                  <a:pt x="250189" y="22859"/>
                </a:moveTo>
                <a:lnTo>
                  <a:pt x="245482" y="23438"/>
                </a:lnTo>
                <a:lnTo>
                  <a:pt x="250951" y="28955"/>
                </a:lnTo>
                <a:lnTo>
                  <a:pt x="246720" y="35560"/>
                </a:lnTo>
                <a:lnTo>
                  <a:pt x="251713" y="34925"/>
                </a:lnTo>
                <a:lnTo>
                  <a:pt x="250189" y="22859"/>
                </a:lnTo>
                <a:close/>
              </a:path>
              <a:path w="288925" h="313055">
                <a:moveTo>
                  <a:pt x="222250" y="0"/>
                </a:moveTo>
                <a:lnTo>
                  <a:pt x="245482" y="23438"/>
                </a:lnTo>
                <a:lnTo>
                  <a:pt x="250189" y="22859"/>
                </a:lnTo>
                <a:lnTo>
                  <a:pt x="283365" y="22859"/>
                </a:lnTo>
                <a:lnTo>
                  <a:pt x="222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33777" y="1139189"/>
            <a:ext cx="866140" cy="323215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775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r>
              <a:rPr sz="800" b="1" spc="-8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Analysis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77922" y="915923"/>
            <a:ext cx="688975" cy="226695"/>
          </a:xfrm>
          <a:custGeom>
            <a:avLst/>
            <a:gdLst/>
            <a:ahLst/>
            <a:cxnLst/>
            <a:rect l="l" t="t" r="r" b="b"/>
            <a:pathLst>
              <a:path w="688975" h="226694">
                <a:moveTo>
                  <a:pt x="328040" y="0"/>
                </a:moveTo>
                <a:lnTo>
                  <a:pt x="284099" y="5079"/>
                </a:lnTo>
                <a:lnTo>
                  <a:pt x="241553" y="19176"/>
                </a:lnTo>
                <a:lnTo>
                  <a:pt x="199898" y="40893"/>
                </a:lnTo>
                <a:lnTo>
                  <a:pt x="158876" y="68960"/>
                </a:lnTo>
                <a:lnTo>
                  <a:pt x="118744" y="101980"/>
                </a:lnTo>
                <a:lnTo>
                  <a:pt x="78866" y="138683"/>
                </a:lnTo>
                <a:lnTo>
                  <a:pt x="39242" y="177926"/>
                </a:lnTo>
                <a:lnTo>
                  <a:pt x="0" y="218185"/>
                </a:lnTo>
                <a:lnTo>
                  <a:pt x="8636" y="226694"/>
                </a:lnTo>
                <a:lnTo>
                  <a:pt x="48005" y="186308"/>
                </a:lnTo>
                <a:lnTo>
                  <a:pt x="67690" y="166623"/>
                </a:lnTo>
                <a:lnTo>
                  <a:pt x="107061" y="128777"/>
                </a:lnTo>
                <a:lnTo>
                  <a:pt x="146685" y="94233"/>
                </a:lnTo>
                <a:lnTo>
                  <a:pt x="186436" y="64134"/>
                </a:lnTo>
                <a:lnTo>
                  <a:pt x="226567" y="39750"/>
                </a:lnTo>
                <a:lnTo>
                  <a:pt x="267080" y="22478"/>
                </a:lnTo>
                <a:lnTo>
                  <a:pt x="307848" y="13334"/>
                </a:lnTo>
                <a:lnTo>
                  <a:pt x="328422" y="12191"/>
                </a:lnTo>
                <a:lnTo>
                  <a:pt x="398558" y="12191"/>
                </a:lnTo>
                <a:lnTo>
                  <a:pt x="394969" y="10921"/>
                </a:lnTo>
                <a:lnTo>
                  <a:pt x="372617" y="4952"/>
                </a:lnTo>
                <a:lnTo>
                  <a:pt x="361441" y="2793"/>
                </a:lnTo>
                <a:lnTo>
                  <a:pt x="350265" y="1269"/>
                </a:lnTo>
                <a:lnTo>
                  <a:pt x="339216" y="253"/>
                </a:lnTo>
                <a:lnTo>
                  <a:pt x="328040" y="0"/>
                </a:lnTo>
                <a:close/>
              </a:path>
              <a:path w="688975" h="226694">
                <a:moveTo>
                  <a:pt x="652303" y="198731"/>
                </a:moveTo>
                <a:lnTo>
                  <a:pt x="619887" y="204596"/>
                </a:lnTo>
                <a:lnTo>
                  <a:pt x="688593" y="222503"/>
                </a:lnTo>
                <a:lnTo>
                  <a:pt x="680213" y="201929"/>
                </a:lnTo>
                <a:lnTo>
                  <a:pt x="655954" y="201929"/>
                </a:lnTo>
                <a:lnTo>
                  <a:pt x="652303" y="198731"/>
                </a:lnTo>
                <a:close/>
              </a:path>
              <a:path w="688975" h="226694">
                <a:moveTo>
                  <a:pt x="660257" y="189569"/>
                </a:moveTo>
                <a:lnTo>
                  <a:pt x="659891" y="197357"/>
                </a:lnTo>
                <a:lnTo>
                  <a:pt x="652303" y="198731"/>
                </a:lnTo>
                <a:lnTo>
                  <a:pt x="655954" y="201929"/>
                </a:lnTo>
                <a:lnTo>
                  <a:pt x="663955" y="192785"/>
                </a:lnTo>
                <a:lnTo>
                  <a:pt x="660257" y="189569"/>
                </a:lnTo>
                <a:close/>
              </a:path>
              <a:path w="688975" h="226694">
                <a:moveTo>
                  <a:pt x="661797" y="156717"/>
                </a:moveTo>
                <a:lnTo>
                  <a:pt x="660257" y="189569"/>
                </a:lnTo>
                <a:lnTo>
                  <a:pt x="663955" y="192785"/>
                </a:lnTo>
                <a:lnTo>
                  <a:pt x="655954" y="201929"/>
                </a:lnTo>
                <a:lnTo>
                  <a:pt x="680213" y="201929"/>
                </a:lnTo>
                <a:lnTo>
                  <a:pt x="661797" y="156717"/>
                </a:lnTo>
                <a:close/>
              </a:path>
              <a:path w="688975" h="226694">
                <a:moveTo>
                  <a:pt x="398558" y="12191"/>
                </a:moveTo>
                <a:lnTo>
                  <a:pt x="328422" y="12191"/>
                </a:lnTo>
                <a:lnTo>
                  <a:pt x="338836" y="12445"/>
                </a:lnTo>
                <a:lnTo>
                  <a:pt x="349250" y="13462"/>
                </a:lnTo>
                <a:lnTo>
                  <a:pt x="391794" y="22605"/>
                </a:lnTo>
                <a:lnTo>
                  <a:pt x="435228" y="40004"/>
                </a:lnTo>
                <a:lnTo>
                  <a:pt x="479551" y="64388"/>
                </a:lnTo>
                <a:lnTo>
                  <a:pt x="524382" y="94487"/>
                </a:lnTo>
                <a:lnTo>
                  <a:pt x="569722" y="129158"/>
                </a:lnTo>
                <a:lnTo>
                  <a:pt x="615568" y="167004"/>
                </a:lnTo>
                <a:lnTo>
                  <a:pt x="652303" y="198731"/>
                </a:lnTo>
                <a:lnTo>
                  <a:pt x="659891" y="197357"/>
                </a:lnTo>
                <a:lnTo>
                  <a:pt x="623315" y="157606"/>
                </a:lnTo>
                <a:lnTo>
                  <a:pt x="577341" y="119633"/>
                </a:lnTo>
                <a:lnTo>
                  <a:pt x="531367" y="84581"/>
                </a:lnTo>
                <a:lnTo>
                  <a:pt x="485648" y="53847"/>
                </a:lnTo>
                <a:lnTo>
                  <a:pt x="440181" y="28955"/>
                </a:lnTo>
                <a:lnTo>
                  <a:pt x="417575" y="18922"/>
                </a:lnTo>
                <a:lnTo>
                  <a:pt x="39855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2239" y="1457324"/>
            <a:ext cx="688975" cy="226695"/>
          </a:xfrm>
          <a:custGeom>
            <a:avLst/>
            <a:gdLst/>
            <a:ahLst/>
            <a:cxnLst/>
            <a:rect l="l" t="t" r="r" b="b"/>
            <a:pathLst>
              <a:path w="688975" h="226694">
                <a:moveTo>
                  <a:pt x="36290" y="27963"/>
                </a:moveTo>
                <a:lnTo>
                  <a:pt x="28701" y="29337"/>
                </a:lnTo>
                <a:lnTo>
                  <a:pt x="28336" y="37125"/>
                </a:lnTo>
                <a:lnTo>
                  <a:pt x="42163" y="49149"/>
                </a:lnTo>
                <a:lnTo>
                  <a:pt x="88392" y="88392"/>
                </a:lnTo>
                <a:lnTo>
                  <a:pt x="134365" y="125095"/>
                </a:lnTo>
                <a:lnTo>
                  <a:pt x="180212" y="158115"/>
                </a:lnTo>
                <a:lnTo>
                  <a:pt x="225806" y="186055"/>
                </a:lnTo>
                <a:lnTo>
                  <a:pt x="271145" y="207772"/>
                </a:lnTo>
                <a:lnTo>
                  <a:pt x="315975" y="221742"/>
                </a:lnTo>
                <a:lnTo>
                  <a:pt x="360552" y="226695"/>
                </a:lnTo>
                <a:lnTo>
                  <a:pt x="371601" y="226441"/>
                </a:lnTo>
                <a:lnTo>
                  <a:pt x="425958" y="215646"/>
                </a:lnTo>
                <a:lnTo>
                  <a:pt x="428940" y="214503"/>
                </a:lnTo>
                <a:lnTo>
                  <a:pt x="360299" y="214503"/>
                </a:lnTo>
                <a:lnTo>
                  <a:pt x="349885" y="214249"/>
                </a:lnTo>
                <a:lnTo>
                  <a:pt x="296799" y="204089"/>
                </a:lnTo>
                <a:lnTo>
                  <a:pt x="253492" y="186690"/>
                </a:lnTo>
                <a:lnTo>
                  <a:pt x="209169" y="162306"/>
                </a:lnTo>
                <a:lnTo>
                  <a:pt x="164211" y="132206"/>
                </a:lnTo>
                <a:lnTo>
                  <a:pt x="118872" y="97536"/>
                </a:lnTo>
                <a:lnTo>
                  <a:pt x="73025" y="59562"/>
                </a:lnTo>
                <a:lnTo>
                  <a:pt x="50037" y="40005"/>
                </a:lnTo>
                <a:lnTo>
                  <a:pt x="36290" y="27963"/>
                </a:lnTo>
                <a:close/>
              </a:path>
              <a:path w="688975" h="226694">
                <a:moveTo>
                  <a:pt x="679958" y="0"/>
                </a:moveTo>
                <a:lnTo>
                  <a:pt x="640588" y="40386"/>
                </a:lnTo>
                <a:lnTo>
                  <a:pt x="601218" y="79248"/>
                </a:lnTo>
                <a:lnTo>
                  <a:pt x="561848" y="115697"/>
                </a:lnTo>
                <a:lnTo>
                  <a:pt x="522224" y="148209"/>
                </a:lnTo>
                <a:lnTo>
                  <a:pt x="482219" y="175514"/>
                </a:lnTo>
                <a:lnTo>
                  <a:pt x="441960" y="196469"/>
                </a:lnTo>
                <a:lnTo>
                  <a:pt x="401320" y="209931"/>
                </a:lnTo>
                <a:lnTo>
                  <a:pt x="360299" y="214503"/>
                </a:lnTo>
                <a:lnTo>
                  <a:pt x="428940" y="214503"/>
                </a:lnTo>
                <a:lnTo>
                  <a:pt x="468122" y="197485"/>
                </a:lnTo>
                <a:lnTo>
                  <a:pt x="509397" y="172466"/>
                </a:lnTo>
                <a:lnTo>
                  <a:pt x="549910" y="141859"/>
                </a:lnTo>
                <a:lnTo>
                  <a:pt x="590042" y="106680"/>
                </a:lnTo>
                <a:lnTo>
                  <a:pt x="629665" y="68706"/>
                </a:lnTo>
                <a:lnTo>
                  <a:pt x="688594" y="8381"/>
                </a:lnTo>
                <a:lnTo>
                  <a:pt x="679958" y="0"/>
                </a:lnTo>
                <a:close/>
              </a:path>
              <a:path w="688975" h="226694">
                <a:moveTo>
                  <a:pt x="0" y="4191"/>
                </a:moveTo>
                <a:lnTo>
                  <a:pt x="26797" y="69977"/>
                </a:lnTo>
                <a:lnTo>
                  <a:pt x="28336" y="37125"/>
                </a:lnTo>
                <a:lnTo>
                  <a:pt x="24637" y="33909"/>
                </a:lnTo>
                <a:lnTo>
                  <a:pt x="32638" y="24765"/>
                </a:lnTo>
                <a:lnTo>
                  <a:pt x="53968" y="24765"/>
                </a:lnTo>
                <a:lnTo>
                  <a:pt x="68707" y="22098"/>
                </a:lnTo>
                <a:lnTo>
                  <a:pt x="0" y="4191"/>
                </a:lnTo>
                <a:close/>
              </a:path>
              <a:path w="688975" h="226694">
                <a:moveTo>
                  <a:pt x="32638" y="24765"/>
                </a:moveTo>
                <a:lnTo>
                  <a:pt x="24637" y="33909"/>
                </a:lnTo>
                <a:lnTo>
                  <a:pt x="28336" y="37125"/>
                </a:lnTo>
                <a:lnTo>
                  <a:pt x="28701" y="29337"/>
                </a:lnTo>
                <a:lnTo>
                  <a:pt x="36290" y="27963"/>
                </a:lnTo>
                <a:lnTo>
                  <a:pt x="32638" y="24765"/>
                </a:lnTo>
                <a:close/>
              </a:path>
              <a:path w="688975" h="226694">
                <a:moveTo>
                  <a:pt x="53968" y="24765"/>
                </a:moveTo>
                <a:lnTo>
                  <a:pt x="32638" y="24765"/>
                </a:lnTo>
                <a:lnTo>
                  <a:pt x="36290" y="27963"/>
                </a:lnTo>
                <a:lnTo>
                  <a:pt x="53968" y="24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2239" y="3006343"/>
            <a:ext cx="687705" cy="154940"/>
          </a:xfrm>
          <a:custGeom>
            <a:avLst/>
            <a:gdLst/>
            <a:ahLst/>
            <a:cxnLst/>
            <a:rect l="l" t="t" r="r" b="b"/>
            <a:pathLst>
              <a:path w="687704" h="154939">
                <a:moveTo>
                  <a:pt x="40232" y="21368"/>
                </a:moveTo>
                <a:lnTo>
                  <a:pt x="32970" y="24176"/>
                </a:lnTo>
                <a:lnTo>
                  <a:pt x="34059" y="31905"/>
                </a:lnTo>
                <a:lnTo>
                  <a:pt x="89281" y="63017"/>
                </a:lnTo>
                <a:lnTo>
                  <a:pt x="135382" y="87312"/>
                </a:lnTo>
                <a:lnTo>
                  <a:pt x="181101" y="109181"/>
                </a:lnTo>
                <a:lnTo>
                  <a:pt x="226568" y="127622"/>
                </a:lnTo>
                <a:lnTo>
                  <a:pt x="271780" y="141986"/>
                </a:lnTo>
                <a:lnTo>
                  <a:pt x="316484" y="151155"/>
                </a:lnTo>
                <a:lnTo>
                  <a:pt x="360680" y="154432"/>
                </a:lnTo>
                <a:lnTo>
                  <a:pt x="382397" y="153543"/>
                </a:lnTo>
                <a:lnTo>
                  <a:pt x="403987" y="151091"/>
                </a:lnTo>
                <a:lnTo>
                  <a:pt x="425323" y="147193"/>
                </a:lnTo>
                <a:lnTo>
                  <a:pt x="444899" y="142240"/>
                </a:lnTo>
                <a:lnTo>
                  <a:pt x="360172" y="142240"/>
                </a:lnTo>
                <a:lnTo>
                  <a:pt x="339089" y="141389"/>
                </a:lnTo>
                <a:lnTo>
                  <a:pt x="296237" y="135267"/>
                </a:lnTo>
                <a:lnTo>
                  <a:pt x="252730" y="123723"/>
                </a:lnTo>
                <a:lnTo>
                  <a:pt x="208280" y="107505"/>
                </a:lnTo>
                <a:lnTo>
                  <a:pt x="163322" y="87553"/>
                </a:lnTo>
                <a:lnTo>
                  <a:pt x="117856" y="64617"/>
                </a:lnTo>
                <a:lnTo>
                  <a:pt x="49022" y="26530"/>
                </a:lnTo>
                <a:lnTo>
                  <a:pt x="40232" y="21368"/>
                </a:lnTo>
                <a:close/>
              </a:path>
              <a:path w="687704" h="154939">
                <a:moveTo>
                  <a:pt x="680847" y="0"/>
                </a:moveTo>
                <a:lnTo>
                  <a:pt x="641476" y="26809"/>
                </a:lnTo>
                <a:lnTo>
                  <a:pt x="602107" y="52552"/>
                </a:lnTo>
                <a:lnTo>
                  <a:pt x="562737" y="76606"/>
                </a:lnTo>
                <a:lnTo>
                  <a:pt x="523113" y="98171"/>
                </a:lnTo>
                <a:lnTo>
                  <a:pt x="483108" y="116255"/>
                </a:lnTo>
                <a:lnTo>
                  <a:pt x="442722" y="130238"/>
                </a:lnTo>
                <a:lnTo>
                  <a:pt x="401827" y="139103"/>
                </a:lnTo>
                <a:lnTo>
                  <a:pt x="360172" y="142240"/>
                </a:lnTo>
                <a:lnTo>
                  <a:pt x="444899" y="142240"/>
                </a:lnTo>
                <a:lnTo>
                  <a:pt x="487934" y="127457"/>
                </a:lnTo>
                <a:lnTo>
                  <a:pt x="528827" y="108966"/>
                </a:lnTo>
                <a:lnTo>
                  <a:pt x="568960" y="87096"/>
                </a:lnTo>
                <a:lnTo>
                  <a:pt x="608838" y="62763"/>
                </a:lnTo>
                <a:lnTo>
                  <a:pt x="648335" y="36880"/>
                </a:lnTo>
                <a:lnTo>
                  <a:pt x="687705" y="10160"/>
                </a:lnTo>
                <a:lnTo>
                  <a:pt x="680847" y="0"/>
                </a:lnTo>
                <a:close/>
              </a:path>
              <a:path w="687704" h="154939">
                <a:moveTo>
                  <a:pt x="0" y="5080"/>
                </a:moveTo>
                <a:lnTo>
                  <a:pt x="38988" y="64427"/>
                </a:lnTo>
                <a:lnTo>
                  <a:pt x="34059" y="31905"/>
                </a:lnTo>
                <a:lnTo>
                  <a:pt x="29845" y="29476"/>
                </a:lnTo>
                <a:lnTo>
                  <a:pt x="36068" y="18923"/>
                </a:lnTo>
                <a:lnTo>
                  <a:pt x="46558" y="18923"/>
                </a:lnTo>
                <a:lnTo>
                  <a:pt x="70865" y="9525"/>
                </a:lnTo>
                <a:lnTo>
                  <a:pt x="0" y="5080"/>
                </a:lnTo>
                <a:close/>
              </a:path>
              <a:path w="687704" h="154939">
                <a:moveTo>
                  <a:pt x="32905" y="24286"/>
                </a:moveTo>
                <a:lnTo>
                  <a:pt x="29845" y="29476"/>
                </a:lnTo>
                <a:lnTo>
                  <a:pt x="34059" y="31905"/>
                </a:lnTo>
                <a:lnTo>
                  <a:pt x="32905" y="24286"/>
                </a:lnTo>
                <a:close/>
              </a:path>
              <a:path w="687704" h="154939">
                <a:moveTo>
                  <a:pt x="36068" y="18923"/>
                </a:moveTo>
                <a:lnTo>
                  <a:pt x="32970" y="24176"/>
                </a:lnTo>
                <a:lnTo>
                  <a:pt x="40232" y="21368"/>
                </a:lnTo>
                <a:lnTo>
                  <a:pt x="36068" y="18923"/>
                </a:lnTo>
                <a:close/>
              </a:path>
              <a:path w="687704" h="154939">
                <a:moveTo>
                  <a:pt x="46558" y="18923"/>
                </a:moveTo>
                <a:lnTo>
                  <a:pt x="36068" y="18923"/>
                </a:lnTo>
                <a:lnTo>
                  <a:pt x="40232" y="21368"/>
                </a:lnTo>
                <a:lnTo>
                  <a:pt x="46558" y="1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3777" y="2687573"/>
            <a:ext cx="866140" cy="325120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780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r>
              <a:rPr sz="800" b="1" spc="-70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Verification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78810" y="2535935"/>
            <a:ext cx="687705" cy="156210"/>
          </a:xfrm>
          <a:custGeom>
            <a:avLst/>
            <a:gdLst/>
            <a:ahLst/>
            <a:cxnLst/>
            <a:rect l="l" t="t" r="r" b="b"/>
            <a:pathLst>
              <a:path w="687704" h="156210">
                <a:moveTo>
                  <a:pt x="327151" y="0"/>
                </a:moveTo>
                <a:lnTo>
                  <a:pt x="283717" y="3301"/>
                </a:lnTo>
                <a:lnTo>
                  <a:pt x="241426" y="12700"/>
                </a:lnTo>
                <a:lnTo>
                  <a:pt x="199898" y="27305"/>
                </a:lnTo>
                <a:lnTo>
                  <a:pt x="159003" y="45974"/>
                </a:lnTo>
                <a:lnTo>
                  <a:pt x="118744" y="68072"/>
                </a:lnTo>
                <a:lnTo>
                  <a:pt x="78866" y="92582"/>
                </a:lnTo>
                <a:lnTo>
                  <a:pt x="39369" y="118744"/>
                </a:lnTo>
                <a:lnTo>
                  <a:pt x="0" y="145796"/>
                </a:lnTo>
                <a:lnTo>
                  <a:pt x="6858" y="155956"/>
                </a:lnTo>
                <a:lnTo>
                  <a:pt x="46227" y="128905"/>
                </a:lnTo>
                <a:lnTo>
                  <a:pt x="85598" y="102869"/>
                </a:lnTo>
                <a:lnTo>
                  <a:pt x="125094" y="78486"/>
                </a:lnTo>
                <a:lnTo>
                  <a:pt x="164718" y="56768"/>
                </a:lnTo>
                <a:lnTo>
                  <a:pt x="204724" y="38481"/>
                </a:lnTo>
                <a:lnTo>
                  <a:pt x="245110" y="24384"/>
                </a:lnTo>
                <a:lnTo>
                  <a:pt x="286003" y="15367"/>
                </a:lnTo>
                <a:lnTo>
                  <a:pt x="327660" y="12192"/>
                </a:lnTo>
                <a:lnTo>
                  <a:pt x="413960" y="12192"/>
                </a:lnTo>
                <a:lnTo>
                  <a:pt x="393573" y="7238"/>
                </a:lnTo>
                <a:lnTo>
                  <a:pt x="371221" y="3301"/>
                </a:lnTo>
                <a:lnTo>
                  <a:pt x="349123" y="888"/>
                </a:lnTo>
                <a:lnTo>
                  <a:pt x="327151" y="0"/>
                </a:lnTo>
                <a:close/>
              </a:path>
              <a:path w="687704" h="156210">
                <a:moveTo>
                  <a:pt x="647478" y="134392"/>
                </a:moveTo>
                <a:lnTo>
                  <a:pt x="616838" y="146177"/>
                </a:lnTo>
                <a:lnTo>
                  <a:pt x="687704" y="150876"/>
                </a:lnTo>
                <a:lnTo>
                  <a:pt x="678620" y="136906"/>
                </a:lnTo>
                <a:lnTo>
                  <a:pt x="651763" y="136906"/>
                </a:lnTo>
                <a:lnTo>
                  <a:pt x="647478" y="134392"/>
                </a:lnTo>
                <a:close/>
              </a:path>
              <a:path w="687704" h="156210">
                <a:moveTo>
                  <a:pt x="653688" y="123826"/>
                </a:moveTo>
                <a:lnTo>
                  <a:pt x="654812" y="131572"/>
                </a:lnTo>
                <a:lnTo>
                  <a:pt x="647478" y="134392"/>
                </a:lnTo>
                <a:lnTo>
                  <a:pt x="651763" y="136906"/>
                </a:lnTo>
                <a:lnTo>
                  <a:pt x="657987" y="126365"/>
                </a:lnTo>
                <a:lnTo>
                  <a:pt x="653688" y="123826"/>
                </a:lnTo>
                <a:close/>
              </a:path>
              <a:path w="687704" h="156210">
                <a:moveTo>
                  <a:pt x="648969" y="91312"/>
                </a:moveTo>
                <a:lnTo>
                  <a:pt x="653688" y="123826"/>
                </a:lnTo>
                <a:lnTo>
                  <a:pt x="657987" y="126365"/>
                </a:lnTo>
                <a:lnTo>
                  <a:pt x="651763" y="136906"/>
                </a:lnTo>
                <a:lnTo>
                  <a:pt x="678620" y="136906"/>
                </a:lnTo>
                <a:lnTo>
                  <a:pt x="648969" y="91312"/>
                </a:lnTo>
                <a:close/>
              </a:path>
              <a:path w="687704" h="156210">
                <a:moveTo>
                  <a:pt x="413960" y="12192"/>
                </a:moveTo>
                <a:lnTo>
                  <a:pt x="327660" y="12192"/>
                </a:lnTo>
                <a:lnTo>
                  <a:pt x="348614" y="13081"/>
                </a:lnTo>
                <a:lnTo>
                  <a:pt x="369950" y="15367"/>
                </a:lnTo>
                <a:lnTo>
                  <a:pt x="413130" y="24511"/>
                </a:lnTo>
                <a:lnTo>
                  <a:pt x="457200" y="38607"/>
                </a:lnTo>
                <a:lnTo>
                  <a:pt x="501903" y="56895"/>
                </a:lnTo>
                <a:lnTo>
                  <a:pt x="547115" y="78740"/>
                </a:lnTo>
                <a:lnTo>
                  <a:pt x="592709" y="103124"/>
                </a:lnTo>
                <a:lnTo>
                  <a:pt x="638555" y="129159"/>
                </a:lnTo>
                <a:lnTo>
                  <a:pt x="647478" y="134392"/>
                </a:lnTo>
                <a:lnTo>
                  <a:pt x="654812" y="131572"/>
                </a:lnTo>
                <a:lnTo>
                  <a:pt x="598551" y="92329"/>
                </a:lnTo>
                <a:lnTo>
                  <a:pt x="552450" y="67818"/>
                </a:lnTo>
                <a:lnTo>
                  <a:pt x="506602" y="45719"/>
                </a:lnTo>
                <a:lnTo>
                  <a:pt x="461263" y="27050"/>
                </a:lnTo>
                <a:lnTo>
                  <a:pt x="416051" y="12700"/>
                </a:lnTo>
                <a:lnTo>
                  <a:pt x="4139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4126" y="2687573"/>
            <a:ext cx="866140" cy="325120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780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r>
              <a:rPr sz="800" b="1" spc="-7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Refinement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5941" y="1895093"/>
            <a:ext cx="684530" cy="325120"/>
          </a:xfrm>
          <a:custGeom>
            <a:avLst/>
            <a:gdLst/>
            <a:ahLst/>
            <a:cxnLst/>
            <a:rect l="l" t="t" r="r" b="b"/>
            <a:pathLst>
              <a:path w="684529" h="325119">
                <a:moveTo>
                  <a:pt x="342138" y="0"/>
                </a:moveTo>
                <a:lnTo>
                  <a:pt x="0" y="162306"/>
                </a:lnTo>
                <a:lnTo>
                  <a:pt x="342138" y="324612"/>
                </a:lnTo>
                <a:lnTo>
                  <a:pt x="684276" y="162306"/>
                </a:lnTo>
                <a:lnTo>
                  <a:pt x="34213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45941" y="1895093"/>
            <a:ext cx="684530" cy="325120"/>
          </a:xfrm>
          <a:custGeom>
            <a:avLst/>
            <a:gdLst/>
            <a:ahLst/>
            <a:cxnLst/>
            <a:rect l="l" t="t" r="r" b="b"/>
            <a:pathLst>
              <a:path w="684529" h="325119">
                <a:moveTo>
                  <a:pt x="0" y="162306"/>
                </a:moveTo>
                <a:lnTo>
                  <a:pt x="342138" y="0"/>
                </a:lnTo>
                <a:lnTo>
                  <a:pt x="684276" y="162306"/>
                </a:lnTo>
                <a:lnTo>
                  <a:pt x="342138" y="324612"/>
                </a:lnTo>
                <a:lnTo>
                  <a:pt x="0" y="162306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0120" y="1919985"/>
            <a:ext cx="3759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Is</a:t>
            </a:r>
            <a:r>
              <a:rPr sz="800" b="1" spc="-6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need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3964" y="2041905"/>
            <a:ext cx="13493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Verification </a:t>
            </a:r>
            <a:r>
              <a:rPr sz="800" b="1" dirty="0">
                <a:latin typeface="Arial"/>
                <a:cs typeface="Arial"/>
              </a:rPr>
              <a:t>or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Refinement?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3777" y="1858517"/>
            <a:ext cx="866140" cy="325120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80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r>
              <a:rPr sz="800" b="1" spc="-7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Enactment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853" y="1461515"/>
            <a:ext cx="63500" cy="433070"/>
          </a:xfrm>
          <a:custGeom>
            <a:avLst/>
            <a:gdLst/>
            <a:ahLst/>
            <a:cxnLst/>
            <a:rect l="l" t="t" r="r" b="b"/>
            <a:pathLst>
              <a:path w="63500" h="433069">
                <a:moveTo>
                  <a:pt x="0" y="369315"/>
                </a:moveTo>
                <a:lnTo>
                  <a:pt x="31750" y="432815"/>
                </a:lnTo>
                <a:lnTo>
                  <a:pt x="50800" y="394715"/>
                </a:lnTo>
                <a:lnTo>
                  <a:pt x="25654" y="394715"/>
                </a:lnTo>
                <a:lnTo>
                  <a:pt x="25654" y="389839"/>
                </a:lnTo>
                <a:lnTo>
                  <a:pt x="0" y="369315"/>
                </a:lnTo>
                <a:close/>
              </a:path>
              <a:path w="63500" h="433069">
                <a:moveTo>
                  <a:pt x="25654" y="389839"/>
                </a:moveTo>
                <a:lnTo>
                  <a:pt x="25654" y="394715"/>
                </a:lnTo>
                <a:lnTo>
                  <a:pt x="31750" y="394715"/>
                </a:lnTo>
                <a:lnTo>
                  <a:pt x="25654" y="389839"/>
                </a:lnTo>
                <a:close/>
              </a:path>
              <a:path w="63500" h="433069">
                <a:moveTo>
                  <a:pt x="37846" y="0"/>
                </a:moveTo>
                <a:lnTo>
                  <a:pt x="25654" y="0"/>
                </a:lnTo>
                <a:lnTo>
                  <a:pt x="25654" y="389839"/>
                </a:lnTo>
                <a:lnTo>
                  <a:pt x="31750" y="394715"/>
                </a:lnTo>
                <a:lnTo>
                  <a:pt x="37845" y="389839"/>
                </a:lnTo>
                <a:lnTo>
                  <a:pt x="37846" y="0"/>
                </a:lnTo>
                <a:close/>
              </a:path>
              <a:path w="63500" h="433069">
                <a:moveTo>
                  <a:pt x="37846" y="389839"/>
                </a:moveTo>
                <a:lnTo>
                  <a:pt x="31750" y="394715"/>
                </a:lnTo>
                <a:lnTo>
                  <a:pt x="37846" y="394715"/>
                </a:lnTo>
                <a:lnTo>
                  <a:pt x="37846" y="389839"/>
                </a:lnTo>
                <a:close/>
              </a:path>
              <a:path w="63500" h="433069">
                <a:moveTo>
                  <a:pt x="63500" y="369315"/>
                </a:moveTo>
                <a:lnTo>
                  <a:pt x="37846" y="389839"/>
                </a:lnTo>
                <a:lnTo>
                  <a:pt x="37846" y="394715"/>
                </a:lnTo>
                <a:lnTo>
                  <a:pt x="50800" y="394715"/>
                </a:lnTo>
                <a:lnTo>
                  <a:pt x="63500" y="369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7853" y="2218943"/>
            <a:ext cx="63500" cy="467995"/>
          </a:xfrm>
          <a:custGeom>
            <a:avLst/>
            <a:gdLst/>
            <a:ahLst/>
            <a:cxnLst/>
            <a:rect l="l" t="t" r="r" b="b"/>
            <a:pathLst>
              <a:path w="63500" h="467994">
                <a:moveTo>
                  <a:pt x="0" y="404368"/>
                </a:moveTo>
                <a:lnTo>
                  <a:pt x="31750" y="467868"/>
                </a:lnTo>
                <a:lnTo>
                  <a:pt x="50800" y="429768"/>
                </a:lnTo>
                <a:lnTo>
                  <a:pt x="25654" y="429768"/>
                </a:lnTo>
                <a:lnTo>
                  <a:pt x="25654" y="424891"/>
                </a:lnTo>
                <a:lnTo>
                  <a:pt x="0" y="404368"/>
                </a:lnTo>
                <a:close/>
              </a:path>
              <a:path w="63500" h="467994">
                <a:moveTo>
                  <a:pt x="25654" y="424891"/>
                </a:moveTo>
                <a:lnTo>
                  <a:pt x="25654" y="429768"/>
                </a:lnTo>
                <a:lnTo>
                  <a:pt x="31750" y="429768"/>
                </a:lnTo>
                <a:lnTo>
                  <a:pt x="25654" y="424891"/>
                </a:lnTo>
                <a:close/>
              </a:path>
              <a:path w="63500" h="467994">
                <a:moveTo>
                  <a:pt x="37846" y="0"/>
                </a:moveTo>
                <a:lnTo>
                  <a:pt x="25654" y="0"/>
                </a:lnTo>
                <a:lnTo>
                  <a:pt x="25654" y="424891"/>
                </a:lnTo>
                <a:lnTo>
                  <a:pt x="31750" y="429768"/>
                </a:lnTo>
                <a:lnTo>
                  <a:pt x="37845" y="424891"/>
                </a:lnTo>
                <a:lnTo>
                  <a:pt x="37846" y="0"/>
                </a:lnTo>
                <a:close/>
              </a:path>
              <a:path w="63500" h="467994">
                <a:moveTo>
                  <a:pt x="37846" y="424891"/>
                </a:moveTo>
                <a:lnTo>
                  <a:pt x="31750" y="429768"/>
                </a:lnTo>
                <a:lnTo>
                  <a:pt x="37846" y="429768"/>
                </a:lnTo>
                <a:lnTo>
                  <a:pt x="37846" y="424891"/>
                </a:lnTo>
                <a:close/>
              </a:path>
              <a:path w="63500" h="467994">
                <a:moveTo>
                  <a:pt x="63500" y="404368"/>
                </a:moveTo>
                <a:lnTo>
                  <a:pt x="37846" y="424891"/>
                </a:lnTo>
                <a:lnTo>
                  <a:pt x="37846" y="429768"/>
                </a:lnTo>
                <a:lnTo>
                  <a:pt x="50800" y="429768"/>
                </a:lnTo>
                <a:lnTo>
                  <a:pt x="63500" y="404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4744" y="2021077"/>
            <a:ext cx="433070" cy="63500"/>
          </a:xfrm>
          <a:custGeom>
            <a:avLst/>
            <a:gdLst/>
            <a:ahLst/>
            <a:cxnLst/>
            <a:rect l="l" t="t" r="r" b="b"/>
            <a:pathLst>
              <a:path w="433070" h="63500">
                <a:moveTo>
                  <a:pt x="63500" y="0"/>
                </a:moveTo>
                <a:lnTo>
                  <a:pt x="0" y="31750"/>
                </a:lnTo>
                <a:lnTo>
                  <a:pt x="63500" y="63500"/>
                </a:lnTo>
                <a:lnTo>
                  <a:pt x="42976" y="37845"/>
                </a:lnTo>
                <a:lnTo>
                  <a:pt x="38100" y="37845"/>
                </a:lnTo>
                <a:lnTo>
                  <a:pt x="38100" y="25653"/>
                </a:lnTo>
                <a:lnTo>
                  <a:pt x="42976" y="25653"/>
                </a:lnTo>
                <a:lnTo>
                  <a:pt x="63500" y="0"/>
                </a:lnTo>
                <a:close/>
              </a:path>
              <a:path w="433070" h="63500">
                <a:moveTo>
                  <a:pt x="38100" y="31750"/>
                </a:moveTo>
                <a:lnTo>
                  <a:pt x="38100" y="37845"/>
                </a:lnTo>
                <a:lnTo>
                  <a:pt x="42976" y="37845"/>
                </a:lnTo>
                <a:lnTo>
                  <a:pt x="38100" y="31750"/>
                </a:lnTo>
                <a:close/>
              </a:path>
              <a:path w="433070" h="63500">
                <a:moveTo>
                  <a:pt x="432815" y="25653"/>
                </a:moveTo>
                <a:lnTo>
                  <a:pt x="42976" y="25653"/>
                </a:lnTo>
                <a:lnTo>
                  <a:pt x="38100" y="31750"/>
                </a:lnTo>
                <a:lnTo>
                  <a:pt x="42976" y="37845"/>
                </a:lnTo>
                <a:lnTo>
                  <a:pt x="432815" y="37845"/>
                </a:lnTo>
                <a:lnTo>
                  <a:pt x="432815" y="25653"/>
                </a:lnTo>
                <a:close/>
              </a:path>
              <a:path w="433070" h="63500">
                <a:moveTo>
                  <a:pt x="42976" y="25653"/>
                </a:moveTo>
                <a:lnTo>
                  <a:pt x="38100" y="25653"/>
                </a:lnTo>
                <a:lnTo>
                  <a:pt x="38100" y="31750"/>
                </a:lnTo>
                <a:lnTo>
                  <a:pt x="42976" y="25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14115" y="2273045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2135" y="1866391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747" y="283006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39624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747" y="525779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428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747" y="494029"/>
            <a:ext cx="1945005" cy="63500"/>
          </a:xfrm>
          <a:custGeom>
            <a:avLst/>
            <a:gdLst/>
            <a:ahLst/>
            <a:cxnLst/>
            <a:rect l="l" t="t" r="r" b="b"/>
            <a:pathLst>
              <a:path w="1945005" h="63500">
                <a:moveTo>
                  <a:pt x="1906524" y="31750"/>
                </a:moveTo>
                <a:lnTo>
                  <a:pt x="1881124" y="63500"/>
                </a:lnTo>
                <a:lnTo>
                  <a:pt x="1932431" y="37846"/>
                </a:lnTo>
                <a:lnTo>
                  <a:pt x="1906524" y="37846"/>
                </a:lnTo>
                <a:lnTo>
                  <a:pt x="1906524" y="31750"/>
                </a:lnTo>
                <a:close/>
              </a:path>
              <a:path w="1945005" h="63500">
                <a:moveTo>
                  <a:pt x="1901647" y="25653"/>
                </a:moveTo>
                <a:lnTo>
                  <a:pt x="0" y="25653"/>
                </a:lnTo>
                <a:lnTo>
                  <a:pt x="0" y="37846"/>
                </a:lnTo>
                <a:lnTo>
                  <a:pt x="1901647" y="37846"/>
                </a:lnTo>
                <a:lnTo>
                  <a:pt x="1906524" y="31750"/>
                </a:lnTo>
                <a:lnTo>
                  <a:pt x="1901647" y="25653"/>
                </a:lnTo>
                <a:close/>
              </a:path>
              <a:path w="1945005" h="63500">
                <a:moveTo>
                  <a:pt x="1932431" y="25653"/>
                </a:moveTo>
                <a:lnTo>
                  <a:pt x="1906524" y="25653"/>
                </a:lnTo>
                <a:lnTo>
                  <a:pt x="1906524" y="37846"/>
                </a:lnTo>
                <a:lnTo>
                  <a:pt x="1932431" y="37846"/>
                </a:lnTo>
                <a:lnTo>
                  <a:pt x="1944624" y="31750"/>
                </a:lnTo>
                <a:lnTo>
                  <a:pt x="1932431" y="25653"/>
                </a:lnTo>
                <a:close/>
              </a:path>
              <a:path w="1945005" h="63500">
                <a:moveTo>
                  <a:pt x="1881124" y="0"/>
                </a:moveTo>
                <a:lnTo>
                  <a:pt x="1906524" y="31750"/>
                </a:lnTo>
                <a:lnTo>
                  <a:pt x="1906524" y="25653"/>
                </a:lnTo>
                <a:lnTo>
                  <a:pt x="1932431" y="25653"/>
                </a:lnTo>
                <a:lnTo>
                  <a:pt x="1881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377" y="671321"/>
            <a:ext cx="647700" cy="215265"/>
          </a:xfrm>
          <a:custGeom>
            <a:avLst/>
            <a:gdLst/>
            <a:ahLst/>
            <a:cxnLst/>
            <a:rect l="l" t="t" r="r" b="b"/>
            <a:pathLst>
              <a:path w="647700" h="215265">
                <a:moveTo>
                  <a:pt x="543560" y="0"/>
                </a:moveTo>
                <a:lnTo>
                  <a:pt x="104140" y="0"/>
                </a:lnTo>
                <a:lnTo>
                  <a:pt x="63597" y="8447"/>
                </a:lnTo>
                <a:lnTo>
                  <a:pt x="30495" y="31480"/>
                </a:lnTo>
                <a:lnTo>
                  <a:pt x="8181" y="65633"/>
                </a:lnTo>
                <a:lnTo>
                  <a:pt x="0" y="107442"/>
                </a:lnTo>
                <a:lnTo>
                  <a:pt x="8181" y="149250"/>
                </a:lnTo>
                <a:lnTo>
                  <a:pt x="30495" y="183403"/>
                </a:lnTo>
                <a:lnTo>
                  <a:pt x="63597" y="206436"/>
                </a:lnTo>
                <a:lnTo>
                  <a:pt x="104140" y="214884"/>
                </a:lnTo>
                <a:lnTo>
                  <a:pt x="543560" y="214884"/>
                </a:lnTo>
                <a:lnTo>
                  <a:pt x="584102" y="206436"/>
                </a:lnTo>
                <a:lnTo>
                  <a:pt x="617204" y="183403"/>
                </a:lnTo>
                <a:lnTo>
                  <a:pt x="639518" y="149250"/>
                </a:lnTo>
                <a:lnTo>
                  <a:pt x="647700" y="107442"/>
                </a:lnTo>
                <a:lnTo>
                  <a:pt x="639518" y="65633"/>
                </a:lnTo>
                <a:lnTo>
                  <a:pt x="617204" y="31480"/>
                </a:lnTo>
                <a:lnTo>
                  <a:pt x="584102" y="8447"/>
                </a:lnTo>
                <a:lnTo>
                  <a:pt x="54356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8377" y="671321"/>
            <a:ext cx="647700" cy="215265"/>
          </a:xfrm>
          <a:custGeom>
            <a:avLst/>
            <a:gdLst/>
            <a:ahLst/>
            <a:cxnLst/>
            <a:rect l="l" t="t" r="r" b="b"/>
            <a:pathLst>
              <a:path w="647700" h="215265">
                <a:moveTo>
                  <a:pt x="104140" y="0"/>
                </a:moveTo>
                <a:lnTo>
                  <a:pt x="543560" y="0"/>
                </a:lnTo>
                <a:lnTo>
                  <a:pt x="584102" y="8447"/>
                </a:lnTo>
                <a:lnTo>
                  <a:pt x="617204" y="31480"/>
                </a:lnTo>
                <a:lnTo>
                  <a:pt x="639518" y="65633"/>
                </a:lnTo>
                <a:lnTo>
                  <a:pt x="647700" y="107442"/>
                </a:lnTo>
                <a:lnTo>
                  <a:pt x="639518" y="149250"/>
                </a:lnTo>
                <a:lnTo>
                  <a:pt x="617204" y="183403"/>
                </a:lnTo>
                <a:lnTo>
                  <a:pt x="584102" y="206436"/>
                </a:lnTo>
                <a:lnTo>
                  <a:pt x="543560" y="214884"/>
                </a:lnTo>
                <a:lnTo>
                  <a:pt x="104140" y="214884"/>
                </a:lnTo>
                <a:lnTo>
                  <a:pt x="63597" y="206436"/>
                </a:lnTo>
                <a:lnTo>
                  <a:pt x="30495" y="183403"/>
                </a:lnTo>
                <a:lnTo>
                  <a:pt x="8181" y="149250"/>
                </a:lnTo>
                <a:lnTo>
                  <a:pt x="0" y="107442"/>
                </a:lnTo>
                <a:lnTo>
                  <a:pt x="8181" y="65633"/>
                </a:lnTo>
                <a:lnTo>
                  <a:pt x="30495" y="31480"/>
                </a:lnTo>
                <a:lnTo>
                  <a:pt x="63597" y="8447"/>
                </a:lnTo>
                <a:lnTo>
                  <a:pt x="104140" y="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1491" y="702005"/>
            <a:ext cx="60198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75" dirty="0">
                <a:latin typeface="Arial"/>
                <a:cs typeface="Arial"/>
              </a:rPr>
              <a:t>T</a:t>
            </a:r>
            <a:r>
              <a:rPr sz="800" b="1" spc="-5" dirty="0">
                <a:latin typeface="Arial"/>
                <a:cs typeface="Arial"/>
              </a:rPr>
              <a:t>e</a:t>
            </a:r>
            <a:r>
              <a:rPr sz="800" b="1" dirty="0">
                <a:latin typeface="Arial"/>
                <a:cs typeface="Arial"/>
              </a:rPr>
              <a:t>rmin</a:t>
            </a:r>
            <a:r>
              <a:rPr sz="800" b="1" spc="-5" dirty="0">
                <a:latin typeface="Arial"/>
                <a:cs typeface="Arial"/>
              </a:rPr>
              <a:t>at</a:t>
            </a:r>
            <a:r>
              <a:rPr sz="800" b="1" dirty="0">
                <a:latin typeface="Arial"/>
                <a:cs typeface="Arial"/>
              </a:rPr>
              <a:t>ion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0477" y="886967"/>
            <a:ext cx="63500" cy="251460"/>
          </a:xfrm>
          <a:custGeom>
            <a:avLst/>
            <a:gdLst/>
            <a:ahLst/>
            <a:cxnLst/>
            <a:rect l="l" t="t" r="r" b="b"/>
            <a:pathLst>
              <a:path w="63500" h="251459">
                <a:moveTo>
                  <a:pt x="31750" y="38100"/>
                </a:moveTo>
                <a:lnTo>
                  <a:pt x="25654" y="42976"/>
                </a:lnTo>
                <a:lnTo>
                  <a:pt x="25654" y="251460"/>
                </a:lnTo>
                <a:lnTo>
                  <a:pt x="37846" y="251460"/>
                </a:lnTo>
                <a:lnTo>
                  <a:pt x="37846" y="42976"/>
                </a:lnTo>
                <a:lnTo>
                  <a:pt x="31750" y="38100"/>
                </a:lnTo>
                <a:close/>
              </a:path>
              <a:path w="63500" h="251459">
                <a:moveTo>
                  <a:pt x="31750" y="0"/>
                </a:moveTo>
                <a:lnTo>
                  <a:pt x="0" y="63500"/>
                </a:lnTo>
                <a:lnTo>
                  <a:pt x="25654" y="42976"/>
                </a:lnTo>
                <a:lnTo>
                  <a:pt x="25654" y="38100"/>
                </a:lnTo>
                <a:lnTo>
                  <a:pt x="50800" y="38100"/>
                </a:lnTo>
                <a:lnTo>
                  <a:pt x="31750" y="0"/>
                </a:lnTo>
                <a:close/>
              </a:path>
              <a:path w="63500" h="251459">
                <a:moveTo>
                  <a:pt x="50800" y="38100"/>
                </a:moveTo>
                <a:lnTo>
                  <a:pt x="37846" y="38100"/>
                </a:lnTo>
                <a:lnTo>
                  <a:pt x="37846" y="42976"/>
                </a:lnTo>
                <a:lnTo>
                  <a:pt x="63500" y="63500"/>
                </a:lnTo>
                <a:lnTo>
                  <a:pt x="50800" y="38100"/>
                </a:lnTo>
                <a:close/>
              </a:path>
              <a:path w="63500" h="251459">
                <a:moveTo>
                  <a:pt x="31750" y="38100"/>
                </a:moveTo>
                <a:lnTo>
                  <a:pt x="25654" y="38100"/>
                </a:lnTo>
                <a:lnTo>
                  <a:pt x="25654" y="42976"/>
                </a:lnTo>
                <a:lnTo>
                  <a:pt x="31750" y="38100"/>
                </a:lnTo>
                <a:close/>
              </a:path>
              <a:path w="63500" h="251459">
                <a:moveTo>
                  <a:pt x="37846" y="38100"/>
                </a:moveTo>
                <a:lnTo>
                  <a:pt x="31750" y="38100"/>
                </a:lnTo>
                <a:lnTo>
                  <a:pt x="37846" y="42976"/>
                </a:lnTo>
                <a:lnTo>
                  <a:pt x="378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6750" y="2687573"/>
            <a:ext cx="864235" cy="325120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295"/>
              </a:spcBef>
            </a:pPr>
            <a:r>
              <a:rPr sz="800" b="1" dirty="0">
                <a:latin typeface="Arial"/>
                <a:cs typeface="Arial"/>
              </a:rPr>
              <a:t>SA Evolution</a:t>
            </a:r>
            <a:r>
              <a:rPr sz="800" b="1" spc="-10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b="1" dirty="0">
                <a:latin typeface="Arial"/>
                <a:cs typeface="Arial"/>
              </a:rPr>
              <a:t>Extension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1801" y="1895093"/>
            <a:ext cx="684530" cy="325120"/>
          </a:xfrm>
          <a:custGeom>
            <a:avLst/>
            <a:gdLst/>
            <a:ahLst/>
            <a:cxnLst/>
            <a:rect l="l" t="t" r="r" b="b"/>
            <a:pathLst>
              <a:path w="684530" h="325119">
                <a:moveTo>
                  <a:pt x="342138" y="0"/>
                </a:moveTo>
                <a:lnTo>
                  <a:pt x="0" y="162306"/>
                </a:lnTo>
                <a:lnTo>
                  <a:pt x="342138" y="324612"/>
                </a:lnTo>
                <a:lnTo>
                  <a:pt x="684276" y="162306"/>
                </a:lnTo>
                <a:lnTo>
                  <a:pt x="34213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801" y="1895093"/>
            <a:ext cx="684530" cy="325120"/>
          </a:xfrm>
          <a:custGeom>
            <a:avLst/>
            <a:gdLst/>
            <a:ahLst/>
            <a:cxnLst/>
            <a:rect l="l" t="t" r="r" b="b"/>
            <a:pathLst>
              <a:path w="684530" h="325119">
                <a:moveTo>
                  <a:pt x="0" y="162306"/>
                </a:moveTo>
                <a:lnTo>
                  <a:pt x="342138" y="0"/>
                </a:lnTo>
                <a:lnTo>
                  <a:pt x="684276" y="162306"/>
                </a:lnTo>
                <a:lnTo>
                  <a:pt x="342138" y="324612"/>
                </a:lnTo>
                <a:lnTo>
                  <a:pt x="0" y="162306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01801" y="1139189"/>
            <a:ext cx="866140" cy="323215"/>
          </a:xfrm>
          <a:prstGeom prst="rect">
            <a:avLst/>
          </a:prstGeom>
          <a:solidFill>
            <a:srgbClr val="CCCC00"/>
          </a:solidFill>
          <a:ln w="457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1594" marR="53975" indent="27305">
              <a:lnSpc>
                <a:spcPct val="100000"/>
              </a:lnSpc>
              <a:spcBef>
                <a:spcPts val="295"/>
              </a:spcBef>
            </a:pPr>
            <a:r>
              <a:rPr sz="800" b="1" dirty="0">
                <a:latin typeface="Arial"/>
                <a:cs typeface="Arial"/>
              </a:rPr>
              <a:t>SA Provision,  </a:t>
            </a:r>
            <a:r>
              <a:rPr sz="800" b="1" spc="-15" dirty="0">
                <a:latin typeface="Arial"/>
                <a:cs typeface="Arial"/>
              </a:rPr>
              <a:t>And</a:t>
            </a:r>
            <a:r>
              <a:rPr sz="800" b="1" spc="-5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Evaluation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85316" y="2028697"/>
            <a:ext cx="647700" cy="63500"/>
          </a:xfrm>
          <a:custGeom>
            <a:avLst/>
            <a:gdLst/>
            <a:ahLst/>
            <a:cxnLst/>
            <a:rect l="l" t="t" r="r" b="b"/>
            <a:pathLst>
              <a:path w="647700" h="63500">
                <a:moveTo>
                  <a:pt x="63500" y="0"/>
                </a:moveTo>
                <a:lnTo>
                  <a:pt x="0" y="31750"/>
                </a:lnTo>
                <a:lnTo>
                  <a:pt x="63500" y="63500"/>
                </a:lnTo>
                <a:lnTo>
                  <a:pt x="42976" y="37845"/>
                </a:lnTo>
                <a:lnTo>
                  <a:pt x="38100" y="37845"/>
                </a:lnTo>
                <a:lnTo>
                  <a:pt x="38100" y="25654"/>
                </a:lnTo>
                <a:lnTo>
                  <a:pt x="42976" y="25654"/>
                </a:lnTo>
                <a:lnTo>
                  <a:pt x="63500" y="0"/>
                </a:lnTo>
                <a:close/>
              </a:path>
              <a:path w="647700" h="63500">
                <a:moveTo>
                  <a:pt x="38100" y="31750"/>
                </a:moveTo>
                <a:lnTo>
                  <a:pt x="38100" y="37845"/>
                </a:lnTo>
                <a:lnTo>
                  <a:pt x="42976" y="37845"/>
                </a:lnTo>
                <a:lnTo>
                  <a:pt x="38100" y="31750"/>
                </a:lnTo>
                <a:close/>
              </a:path>
              <a:path w="647700" h="63500">
                <a:moveTo>
                  <a:pt x="647700" y="25654"/>
                </a:moveTo>
                <a:lnTo>
                  <a:pt x="42976" y="25654"/>
                </a:lnTo>
                <a:lnTo>
                  <a:pt x="38100" y="31750"/>
                </a:lnTo>
                <a:lnTo>
                  <a:pt x="42976" y="37845"/>
                </a:lnTo>
                <a:lnTo>
                  <a:pt x="647700" y="37845"/>
                </a:lnTo>
                <a:lnTo>
                  <a:pt x="647700" y="25654"/>
                </a:lnTo>
                <a:close/>
              </a:path>
              <a:path w="647700" h="63500">
                <a:moveTo>
                  <a:pt x="42976" y="25654"/>
                </a:moveTo>
                <a:lnTo>
                  <a:pt x="38100" y="25654"/>
                </a:lnTo>
                <a:lnTo>
                  <a:pt x="38100" y="31750"/>
                </a:lnTo>
                <a:lnTo>
                  <a:pt x="42976" y="25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0477" y="1461515"/>
            <a:ext cx="63500" cy="433070"/>
          </a:xfrm>
          <a:custGeom>
            <a:avLst/>
            <a:gdLst/>
            <a:ahLst/>
            <a:cxnLst/>
            <a:rect l="l" t="t" r="r" b="b"/>
            <a:pathLst>
              <a:path w="63500" h="433069">
                <a:moveTo>
                  <a:pt x="31750" y="38100"/>
                </a:moveTo>
                <a:lnTo>
                  <a:pt x="25654" y="42976"/>
                </a:lnTo>
                <a:lnTo>
                  <a:pt x="25654" y="432815"/>
                </a:lnTo>
                <a:lnTo>
                  <a:pt x="37846" y="432815"/>
                </a:lnTo>
                <a:lnTo>
                  <a:pt x="37846" y="42976"/>
                </a:lnTo>
                <a:lnTo>
                  <a:pt x="31750" y="38100"/>
                </a:lnTo>
                <a:close/>
              </a:path>
              <a:path w="63500" h="433069">
                <a:moveTo>
                  <a:pt x="31750" y="0"/>
                </a:moveTo>
                <a:lnTo>
                  <a:pt x="0" y="63500"/>
                </a:lnTo>
                <a:lnTo>
                  <a:pt x="25653" y="42976"/>
                </a:lnTo>
                <a:lnTo>
                  <a:pt x="25654" y="38100"/>
                </a:lnTo>
                <a:lnTo>
                  <a:pt x="50800" y="38100"/>
                </a:lnTo>
                <a:lnTo>
                  <a:pt x="31750" y="0"/>
                </a:lnTo>
                <a:close/>
              </a:path>
              <a:path w="63500" h="433069">
                <a:moveTo>
                  <a:pt x="50800" y="38100"/>
                </a:moveTo>
                <a:lnTo>
                  <a:pt x="37846" y="38100"/>
                </a:lnTo>
                <a:lnTo>
                  <a:pt x="37846" y="42976"/>
                </a:lnTo>
                <a:lnTo>
                  <a:pt x="63500" y="63500"/>
                </a:lnTo>
                <a:lnTo>
                  <a:pt x="50800" y="38100"/>
                </a:lnTo>
                <a:close/>
              </a:path>
              <a:path w="63500" h="433069">
                <a:moveTo>
                  <a:pt x="31750" y="38100"/>
                </a:moveTo>
                <a:lnTo>
                  <a:pt x="25654" y="38100"/>
                </a:lnTo>
                <a:lnTo>
                  <a:pt x="25654" y="42976"/>
                </a:lnTo>
                <a:lnTo>
                  <a:pt x="31750" y="38100"/>
                </a:lnTo>
                <a:close/>
              </a:path>
              <a:path w="63500" h="433069">
                <a:moveTo>
                  <a:pt x="37846" y="38100"/>
                </a:moveTo>
                <a:lnTo>
                  <a:pt x="31750" y="38100"/>
                </a:lnTo>
                <a:lnTo>
                  <a:pt x="37846" y="42976"/>
                </a:lnTo>
                <a:lnTo>
                  <a:pt x="378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0477" y="2218943"/>
            <a:ext cx="63500" cy="467995"/>
          </a:xfrm>
          <a:custGeom>
            <a:avLst/>
            <a:gdLst/>
            <a:ahLst/>
            <a:cxnLst/>
            <a:rect l="l" t="t" r="r" b="b"/>
            <a:pathLst>
              <a:path w="63500" h="467994">
                <a:moveTo>
                  <a:pt x="0" y="404368"/>
                </a:moveTo>
                <a:lnTo>
                  <a:pt x="31750" y="467868"/>
                </a:lnTo>
                <a:lnTo>
                  <a:pt x="50800" y="429768"/>
                </a:lnTo>
                <a:lnTo>
                  <a:pt x="25654" y="429768"/>
                </a:lnTo>
                <a:lnTo>
                  <a:pt x="25654" y="424891"/>
                </a:lnTo>
                <a:lnTo>
                  <a:pt x="0" y="404368"/>
                </a:lnTo>
                <a:close/>
              </a:path>
              <a:path w="63500" h="467994">
                <a:moveTo>
                  <a:pt x="25654" y="424891"/>
                </a:moveTo>
                <a:lnTo>
                  <a:pt x="25654" y="429768"/>
                </a:lnTo>
                <a:lnTo>
                  <a:pt x="31750" y="429768"/>
                </a:lnTo>
                <a:lnTo>
                  <a:pt x="25654" y="424891"/>
                </a:lnTo>
                <a:close/>
              </a:path>
              <a:path w="63500" h="467994">
                <a:moveTo>
                  <a:pt x="37846" y="0"/>
                </a:moveTo>
                <a:lnTo>
                  <a:pt x="25654" y="0"/>
                </a:lnTo>
                <a:lnTo>
                  <a:pt x="25654" y="424891"/>
                </a:lnTo>
                <a:lnTo>
                  <a:pt x="31750" y="429768"/>
                </a:lnTo>
                <a:lnTo>
                  <a:pt x="37845" y="424891"/>
                </a:lnTo>
                <a:lnTo>
                  <a:pt x="37846" y="0"/>
                </a:lnTo>
                <a:close/>
              </a:path>
              <a:path w="63500" h="467994">
                <a:moveTo>
                  <a:pt x="37846" y="424891"/>
                </a:moveTo>
                <a:lnTo>
                  <a:pt x="31750" y="429768"/>
                </a:lnTo>
                <a:lnTo>
                  <a:pt x="37846" y="429768"/>
                </a:lnTo>
                <a:lnTo>
                  <a:pt x="37846" y="424891"/>
                </a:lnTo>
                <a:close/>
              </a:path>
              <a:path w="63500" h="467994">
                <a:moveTo>
                  <a:pt x="63500" y="404368"/>
                </a:moveTo>
                <a:lnTo>
                  <a:pt x="37846" y="424891"/>
                </a:lnTo>
                <a:lnTo>
                  <a:pt x="37846" y="429768"/>
                </a:lnTo>
                <a:lnTo>
                  <a:pt x="50800" y="429768"/>
                </a:lnTo>
                <a:lnTo>
                  <a:pt x="63500" y="404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67764" y="2370581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0598" y="1570864"/>
            <a:ext cx="618490" cy="6800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67945" algn="r">
              <a:lnSpc>
                <a:spcPct val="100000"/>
              </a:lnSpc>
              <a:spcBef>
                <a:spcPts val="725"/>
              </a:spcBef>
            </a:pPr>
            <a:r>
              <a:rPr sz="900" spc="-5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  <a:p>
            <a:pPr marL="12065" marR="5080" indent="1270" algn="ctr">
              <a:lnSpc>
                <a:spcPct val="100000"/>
              </a:lnSpc>
              <a:spcBef>
                <a:spcPts val="565"/>
              </a:spcBef>
            </a:pPr>
            <a:r>
              <a:rPr sz="800" b="1" dirty="0">
                <a:latin typeface="Arial"/>
                <a:cs typeface="Arial"/>
              </a:rPr>
              <a:t>Is </a:t>
            </a:r>
            <a:r>
              <a:rPr sz="800" b="1" spc="-5" dirty="0">
                <a:latin typeface="Arial"/>
                <a:cs typeface="Arial"/>
              </a:rPr>
              <a:t>need  </a:t>
            </a:r>
            <a:r>
              <a:rPr sz="800" b="1" dirty="0">
                <a:latin typeface="Arial"/>
                <a:cs typeface="Arial"/>
              </a:rPr>
              <a:t>Evolution</a:t>
            </a:r>
            <a:r>
              <a:rPr sz="800" b="1" spc="-114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or  Extension?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06773" y="45491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396239" y="0"/>
                </a:moveTo>
                <a:lnTo>
                  <a:pt x="0" y="0"/>
                </a:lnTo>
                <a:lnTo>
                  <a:pt x="0" y="396239"/>
                </a:lnTo>
                <a:lnTo>
                  <a:pt x="346710" y="396239"/>
                </a:lnTo>
                <a:lnTo>
                  <a:pt x="396239" y="346710"/>
                </a:lnTo>
                <a:lnTo>
                  <a:pt x="39623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53484" y="80162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49529" y="0"/>
                </a:moveTo>
                <a:lnTo>
                  <a:pt x="9905" y="9905"/>
                </a:lnTo>
                <a:lnTo>
                  <a:pt x="0" y="49529"/>
                </a:lnTo>
                <a:lnTo>
                  <a:pt x="49529" y="0"/>
                </a:lnTo>
                <a:close/>
              </a:path>
            </a:pathLst>
          </a:custGeom>
          <a:solidFill>
            <a:srgbClr val="A3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6773" y="454913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40">
                <a:moveTo>
                  <a:pt x="346710" y="396239"/>
                </a:moveTo>
                <a:lnTo>
                  <a:pt x="356615" y="356615"/>
                </a:lnTo>
                <a:lnTo>
                  <a:pt x="396239" y="346710"/>
                </a:lnTo>
                <a:lnTo>
                  <a:pt x="346710" y="396239"/>
                </a:lnTo>
                <a:lnTo>
                  <a:pt x="0" y="396239"/>
                </a:lnTo>
                <a:lnTo>
                  <a:pt x="0" y="0"/>
                </a:lnTo>
                <a:lnTo>
                  <a:pt x="396239" y="0"/>
                </a:lnTo>
                <a:lnTo>
                  <a:pt x="396239" y="34671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09135" y="429513"/>
            <a:ext cx="1676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Arial"/>
                <a:cs typeface="Arial"/>
              </a:rPr>
              <a:t>SA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59200" y="551433"/>
            <a:ext cx="69088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Arial"/>
                <a:cs typeface="Arial"/>
              </a:rPr>
              <a:t>Form</a:t>
            </a:r>
            <a:r>
              <a:rPr sz="800" b="1" spc="-5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liz</a:t>
            </a:r>
            <a:r>
              <a:rPr sz="800" b="1" spc="-5" dirty="0">
                <a:latin typeface="Arial"/>
                <a:cs typeface="Arial"/>
              </a:rPr>
              <a:t>at</a:t>
            </a:r>
            <a:r>
              <a:rPr sz="800" b="1" dirty="0">
                <a:latin typeface="Arial"/>
                <a:cs typeface="Arial"/>
              </a:rPr>
              <a:t>ion  </a:t>
            </a:r>
            <a:r>
              <a:rPr sz="800" b="1" spc="-5" dirty="0">
                <a:latin typeface="Arial"/>
                <a:cs typeface="Arial"/>
              </a:rPr>
              <a:t>Description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12800"/>
            <a:ext cx="3476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/>
              <a:t>Why </a:t>
            </a:r>
            <a:r>
              <a:rPr sz="1400" dirty="0"/>
              <a:t>Is Software </a:t>
            </a:r>
            <a:r>
              <a:rPr sz="1400" spc="-5" dirty="0"/>
              <a:t>Architecture</a:t>
            </a:r>
            <a:r>
              <a:rPr sz="1400" spc="-25" dirty="0"/>
              <a:t> </a:t>
            </a:r>
            <a:r>
              <a:rPr sz="1400" spc="-5" dirty="0"/>
              <a:t>Important?</a:t>
            </a:r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865377"/>
            <a:ext cx="381317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833"/>
              <a:buFont typeface="Wingdings"/>
              <a:buChar char="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Architecture is the vehicle for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stakeholder</a:t>
            </a:r>
            <a:endParaRPr sz="12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communication.</a:t>
            </a:r>
            <a:endParaRPr sz="1200" dirty="0">
              <a:latin typeface="Arial"/>
              <a:cs typeface="Arial"/>
            </a:endParaRPr>
          </a:p>
          <a:p>
            <a:pPr marL="184785" marR="140335" indent="-172720">
              <a:lnSpc>
                <a:spcPct val="100000"/>
              </a:lnSpc>
              <a:spcBef>
                <a:spcPts val="290"/>
              </a:spcBef>
              <a:buClr>
                <a:srgbClr val="330066"/>
              </a:buClr>
              <a:buSzPct val="70833"/>
              <a:buFont typeface="Wingdings"/>
              <a:buChar char="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Architecture </a:t>
            </a:r>
            <a:r>
              <a:rPr sz="1200" b="1" dirty="0">
                <a:latin typeface="Arial"/>
                <a:cs typeface="Arial"/>
              </a:rPr>
              <a:t>manifests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earliest </a:t>
            </a:r>
            <a:r>
              <a:rPr sz="1200" b="1" spc="-5" dirty="0">
                <a:latin typeface="Arial"/>
                <a:cs typeface="Arial"/>
              </a:rPr>
              <a:t>set </a:t>
            </a:r>
            <a:r>
              <a:rPr sz="1200" b="1" dirty="0">
                <a:latin typeface="Arial"/>
                <a:cs typeface="Arial"/>
              </a:rPr>
              <a:t>of </a:t>
            </a:r>
            <a:r>
              <a:rPr sz="1200" b="1" spc="-5" dirty="0">
                <a:latin typeface="Arial"/>
                <a:cs typeface="Arial"/>
              </a:rPr>
              <a:t>design  </a:t>
            </a:r>
            <a:r>
              <a:rPr sz="1200" b="1" dirty="0">
                <a:latin typeface="Arial"/>
                <a:cs typeface="Arial"/>
              </a:rPr>
              <a:t>decisions.</a:t>
            </a:r>
            <a:endParaRPr sz="12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5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58775" algn="l"/>
              </a:tabLst>
            </a:pPr>
            <a:r>
              <a:rPr sz="1000" b="1" i="1" spc="-5" dirty="0">
                <a:latin typeface="Arial"/>
                <a:cs typeface="Arial"/>
              </a:rPr>
              <a:t>The Architecture Defines Constraints on</a:t>
            </a:r>
            <a:r>
              <a:rPr sz="1000" b="1" i="1" spc="55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Implementation</a:t>
            </a:r>
            <a:endParaRPr sz="10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4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58775" algn="l"/>
              </a:tabLst>
            </a:pPr>
            <a:r>
              <a:rPr sz="1000" b="1" i="1" spc="-5" dirty="0">
                <a:latin typeface="Arial"/>
                <a:cs typeface="Arial"/>
              </a:rPr>
              <a:t>The Architecture Dictates Organizational</a:t>
            </a:r>
            <a:r>
              <a:rPr sz="1000" b="1" i="1" spc="25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Structure</a:t>
            </a:r>
            <a:endParaRPr sz="1000" dirty="0">
              <a:latin typeface="Arial"/>
              <a:cs typeface="Arial"/>
            </a:endParaRPr>
          </a:p>
          <a:p>
            <a:pPr marL="358140" marR="113030" lvl="1" indent="-173990">
              <a:lnSpc>
                <a:spcPct val="100000"/>
              </a:lnSpc>
              <a:spcBef>
                <a:spcPts val="24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58775" algn="l"/>
              </a:tabLst>
            </a:pPr>
            <a:r>
              <a:rPr sz="1000" b="1" i="1" spc="-5" dirty="0">
                <a:latin typeface="Arial"/>
                <a:cs typeface="Arial"/>
              </a:rPr>
              <a:t>The Architecture Inhibits or Enables a </a:t>
            </a:r>
            <a:r>
              <a:rPr sz="1000" b="1" i="1" spc="-10" dirty="0">
                <a:latin typeface="Arial"/>
                <a:cs typeface="Arial"/>
              </a:rPr>
              <a:t>System's </a:t>
            </a:r>
            <a:r>
              <a:rPr sz="1000" b="1" i="1" spc="-5" dirty="0">
                <a:latin typeface="Arial"/>
                <a:cs typeface="Arial"/>
              </a:rPr>
              <a:t>Quality  Attributes</a:t>
            </a:r>
            <a:endParaRPr sz="10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4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58775" algn="l"/>
              </a:tabLst>
            </a:pPr>
            <a:r>
              <a:rPr sz="1000" b="1" i="1" spc="-5" dirty="0">
                <a:latin typeface="Arial"/>
                <a:cs typeface="Arial"/>
              </a:rPr>
              <a:t>Predicting System Qualities by Studying the</a:t>
            </a:r>
            <a:r>
              <a:rPr sz="1000" b="1" i="1" spc="45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Architecture</a:t>
            </a:r>
            <a:endParaRPr sz="1000" dirty="0">
              <a:latin typeface="Arial"/>
              <a:cs typeface="Arial"/>
            </a:endParaRPr>
          </a:p>
          <a:p>
            <a:pPr marL="358140" marR="199390" lvl="1" indent="-173990">
              <a:lnSpc>
                <a:spcPct val="100000"/>
              </a:lnSpc>
              <a:spcBef>
                <a:spcPts val="24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58775" algn="l"/>
              </a:tabLst>
            </a:pPr>
            <a:r>
              <a:rPr sz="1000" b="1" i="1" spc="-5" dirty="0">
                <a:latin typeface="Arial"/>
                <a:cs typeface="Arial"/>
              </a:rPr>
              <a:t>The Architecture </a:t>
            </a:r>
            <a:r>
              <a:rPr sz="1000" b="1" i="1" spc="-10" dirty="0">
                <a:latin typeface="Arial"/>
                <a:cs typeface="Arial"/>
              </a:rPr>
              <a:t>Makes </a:t>
            </a:r>
            <a:r>
              <a:rPr sz="1000" b="1" i="1" spc="-5" dirty="0">
                <a:latin typeface="Arial"/>
                <a:cs typeface="Arial"/>
              </a:rPr>
              <a:t>It Easier to Reason about and  </a:t>
            </a:r>
            <a:r>
              <a:rPr sz="1000" b="1" i="1" spc="-10" dirty="0">
                <a:latin typeface="Arial"/>
                <a:cs typeface="Arial"/>
              </a:rPr>
              <a:t>Manage</a:t>
            </a:r>
            <a:r>
              <a:rPr sz="1000" b="1" i="1" spc="25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Change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38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832397"/>
            <a:ext cx="3987800" cy="166941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8140" indent="-173990">
              <a:lnSpc>
                <a:spcPct val="100000"/>
              </a:lnSpc>
              <a:spcBef>
                <a:spcPts val="3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i="1" dirty="0">
                <a:latin typeface="Arial"/>
                <a:cs typeface="Arial"/>
              </a:rPr>
              <a:t>The Architecture Helps in Evolutionary</a:t>
            </a:r>
            <a:r>
              <a:rPr sz="1100" b="1" i="1" spc="-9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Prototyping</a:t>
            </a:r>
            <a:endParaRPr sz="1100" dirty="0">
              <a:latin typeface="Arial"/>
              <a:cs typeface="Arial"/>
            </a:endParaRPr>
          </a:p>
          <a:p>
            <a:pPr marL="358140" marR="285115" indent="-173990">
              <a:lnSpc>
                <a:spcPct val="10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i="1" spc="-5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Architecture Enables More Accurate </a:t>
            </a:r>
            <a:r>
              <a:rPr sz="1100" b="1" i="1" spc="-5" dirty="0">
                <a:latin typeface="Arial"/>
                <a:cs typeface="Arial"/>
              </a:rPr>
              <a:t>Cost</a:t>
            </a:r>
            <a:r>
              <a:rPr sz="1100" b="1" i="1" spc="-7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and  Schedule Estimates</a:t>
            </a:r>
            <a:endParaRPr sz="1100" dirty="0">
              <a:latin typeface="Arial"/>
              <a:cs typeface="Arial"/>
            </a:endParaRPr>
          </a:p>
          <a:p>
            <a:pPr marL="184785" marR="153035" indent="-172720">
              <a:lnSpc>
                <a:spcPct val="100000"/>
              </a:lnSpc>
              <a:spcBef>
                <a:spcPts val="35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10" dirty="0">
                <a:latin typeface="Arial"/>
                <a:cs typeface="Arial"/>
              </a:rPr>
              <a:t>Architecture </a:t>
            </a:r>
            <a:r>
              <a:rPr sz="1500" b="1" spc="-5" dirty="0">
                <a:latin typeface="Arial"/>
                <a:cs typeface="Arial"/>
              </a:rPr>
              <a:t>as a transferable, </a:t>
            </a:r>
            <a:r>
              <a:rPr sz="1500" b="1" dirty="0">
                <a:latin typeface="Arial"/>
                <a:cs typeface="Arial"/>
              </a:rPr>
              <a:t>re-usable  </a:t>
            </a:r>
            <a:r>
              <a:rPr sz="1500" b="1" spc="-5" dirty="0">
                <a:latin typeface="Arial"/>
                <a:cs typeface="Arial"/>
              </a:rPr>
              <a:t>model.</a:t>
            </a:r>
            <a:endParaRPr sz="15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i="1" dirty="0">
                <a:latin typeface="Arial"/>
                <a:cs typeface="Arial"/>
              </a:rPr>
              <a:t>Software Product Lines Share a Common</a:t>
            </a:r>
            <a:r>
              <a:rPr sz="1100" b="1" i="1" spc="-9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Architecture</a:t>
            </a:r>
            <a:endParaRPr sz="1100" dirty="0">
              <a:latin typeface="Arial"/>
              <a:cs typeface="Arial"/>
            </a:endParaRPr>
          </a:p>
          <a:p>
            <a:pPr marL="358140" marR="579120" lvl="1" indent="-173990">
              <a:lnSpc>
                <a:spcPct val="10000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b="1" i="1" dirty="0">
                <a:latin typeface="Arial"/>
                <a:cs typeface="Arial"/>
              </a:rPr>
              <a:t>Systems </a:t>
            </a:r>
            <a:r>
              <a:rPr sz="1100" b="1" i="1" spc="-5" dirty="0">
                <a:latin typeface="Arial"/>
                <a:cs typeface="Arial"/>
              </a:rPr>
              <a:t>Can Be </a:t>
            </a:r>
            <a:r>
              <a:rPr sz="1100" b="1" i="1" dirty="0">
                <a:latin typeface="Arial"/>
                <a:cs typeface="Arial"/>
              </a:rPr>
              <a:t>Built Using Large,</a:t>
            </a:r>
            <a:r>
              <a:rPr sz="1100" b="1" i="1" spc="-6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Externally  </a:t>
            </a:r>
            <a:r>
              <a:rPr sz="1100" b="1" i="1" spc="-5" dirty="0">
                <a:latin typeface="Arial"/>
                <a:cs typeface="Arial"/>
              </a:rPr>
              <a:t>Developed </a:t>
            </a:r>
            <a:r>
              <a:rPr sz="1100" b="1" i="1" dirty="0">
                <a:latin typeface="Arial"/>
                <a:cs typeface="Arial"/>
              </a:rPr>
              <a:t>Elements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19B9E61-FB36-4562-B61A-6AD2E5427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74" y="312800"/>
            <a:ext cx="3476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/>
              <a:t>Why </a:t>
            </a:r>
            <a:r>
              <a:rPr sz="1400" dirty="0"/>
              <a:t>Is Software </a:t>
            </a:r>
            <a:r>
              <a:rPr sz="1400" spc="-5" dirty="0"/>
              <a:t>Architecture</a:t>
            </a:r>
            <a:r>
              <a:rPr sz="1400" spc="-25" dirty="0"/>
              <a:t> </a:t>
            </a:r>
            <a:r>
              <a:rPr sz="1400" spc="-5" dirty="0"/>
              <a:t>Important?</a:t>
            </a:r>
            <a:endParaRPr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39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31393"/>
            <a:ext cx="26612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Values of</a:t>
            </a:r>
            <a:r>
              <a:rPr spc="-60" dirty="0"/>
              <a:t> </a:t>
            </a:r>
            <a:r>
              <a:rPr dirty="0"/>
              <a:t>Architecture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609345"/>
            <a:ext cx="3822065" cy="15760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785" marR="346075" indent="-172720">
              <a:lnSpc>
                <a:spcPts val="1340"/>
              </a:lnSpc>
              <a:spcBef>
                <a:spcPts val="430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b="1" spc="-5" dirty="0">
                <a:latin typeface="Arial"/>
                <a:cs typeface="Arial"/>
              </a:rPr>
              <a:t>Architecture serves both technical and  organizational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purposes:</a:t>
            </a: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Organization</a:t>
            </a:r>
            <a:r>
              <a:rPr sz="14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side:</a:t>
            </a:r>
            <a:endParaRPr sz="1400" dirty="0">
              <a:latin typeface="Arial"/>
              <a:cs typeface="Arial"/>
            </a:endParaRPr>
          </a:p>
          <a:p>
            <a:pPr marL="358140" marR="5080" lvl="1" indent="-173990">
              <a:lnSpc>
                <a:spcPts val="1340"/>
              </a:lnSpc>
              <a:spcBef>
                <a:spcPts val="33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07034" algn="l"/>
                <a:tab pos="407670" algn="l"/>
              </a:tabLst>
            </a:pPr>
            <a:r>
              <a:rPr lang="en-US" sz="1400" b="1" i="1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ommunicating inside </a:t>
            </a:r>
            <a:r>
              <a:rPr sz="1400" b="1" i="1" spc="-5" dirty="0">
                <a:latin typeface="Arial"/>
                <a:cs typeface="Arial"/>
              </a:rPr>
              <a:t>organization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b="1" i="1" spc="-5" dirty="0">
                <a:latin typeface="Arial"/>
                <a:cs typeface="Arial"/>
              </a:rPr>
              <a:t>and  </a:t>
            </a:r>
            <a:r>
              <a:rPr sz="1400" b="1" i="1" dirty="0">
                <a:latin typeface="Arial"/>
                <a:cs typeface="Arial"/>
              </a:rPr>
              <a:t>between customers </a:t>
            </a:r>
            <a:r>
              <a:rPr sz="1400" b="1" i="1" spc="-5" dirty="0">
                <a:latin typeface="Arial"/>
                <a:cs typeface="Arial"/>
              </a:rPr>
              <a:t>and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vendors</a:t>
            </a:r>
            <a:endParaRPr sz="1400" dirty="0">
              <a:latin typeface="Arial"/>
              <a:cs typeface="Arial"/>
            </a:endParaRPr>
          </a:p>
          <a:p>
            <a:pPr marL="407034" lvl="1" indent="-222885">
              <a:lnSpc>
                <a:spcPts val="1515"/>
              </a:lnSpc>
              <a:spcBef>
                <a:spcPts val="1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407034" algn="l"/>
                <a:tab pos="407670" algn="l"/>
              </a:tabLst>
            </a:pPr>
            <a:r>
              <a:rPr lang="en-US" sz="1400" b="1" i="1" dirty="0">
                <a:latin typeface="Arial"/>
                <a:cs typeface="Arial"/>
              </a:rPr>
              <a:t>P</a:t>
            </a:r>
            <a:r>
              <a:rPr sz="1400" b="1" i="1" dirty="0">
                <a:latin typeface="Arial"/>
                <a:cs typeface="Arial"/>
              </a:rPr>
              <a:t>roviding the </a:t>
            </a:r>
            <a:r>
              <a:rPr sz="1400" b="1" i="1" spc="-5" dirty="0">
                <a:latin typeface="Arial"/>
                <a:cs typeface="Arial"/>
              </a:rPr>
              <a:t>high-level </a:t>
            </a:r>
            <a:r>
              <a:rPr sz="1400" b="1" i="1" dirty="0">
                <a:latin typeface="Arial"/>
                <a:cs typeface="Arial"/>
              </a:rPr>
              <a:t>information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of</a:t>
            </a:r>
            <a:endParaRPr sz="1400" dirty="0">
              <a:latin typeface="Arial"/>
              <a:cs typeface="Arial"/>
            </a:endParaRPr>
          </a:p>
          <a:p>
            <a:pPr marL="358140">
              <a:lnSpc>
                <a:spcPts val="1515"/>
              </a:lnSpc>
            </a:pPr>
            <a:r>
              <a:rPr lang="en-US" altLang="zh-CN" sz="1400" b="1" i="1" dirty="0">
                <a:latin typeface="Arial"/>
                <a:cs typeface="Arial"/>
              </a:rPr>
              <a:t>s</a:t>
            </a:r>
            <a:r>
              <a:rPr sz="1400" b="1" i="1" dirty="0">
                <a:latin typeface="Arial"/>
                <a:cs typeface="Arial"/>
              </a:rPr>
              <a:t>ystems</a:t>
            </a:r>
            <a:r>
              <a:rPr lang="en-US" altLang="zh-CN" sz="1400" dirty="0">
                <a:latin typeface="Arial"/>
                <a:cs typeface="Arial"/>
              </a:rPr>
              <a:t> </a:t>
            </a:r>
            <a:r>
              <a:rPr lang="en-US" altLang="zh-CN" sz="1400" b="1" i="1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osts and risks</a:t>
            </a:r>
            <a:r>
              <a:rPr lang="en-US" altLang="zh-CN" sz="1400" b="1" i="1" dirty="0">
                <a:latin typeface="Arial"/>
                <a:cs typeface="Arial"/>
              </a:rPr>
              <a:t> evaluating </a:t>
            </a:r>
            <a:endParaRPr lang="en-US" sz="1400" dirty="0">
              <a:latin typeface="Arial"/>
              <a:cs typeface="Arial"/>
            </a:endParaRPr>
          </a:p>
          <a:p>
            <a:pPr marL="407034" lvl="1" indent="-222885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407034" algn="l"/>
                <a:tab pos="407670" algn="l"/>
              </a:tabLst>
            </a:pPr>
            <a:r>
              <a:rPr lang="en-US" sz="1400" b="1" i="1" dirty="0">
                <a:latin typeface="Arial"/>
                <a:cs typeface="Arial"/>
              </a:rPr>
              <a:t>Work allocation </a:t>
            </a:r>
            <a:r>
              <a:rPr lang="en-US" sz="1400" b="1" i="1" spc="-5" dirty="0">
                <a:latin typeface="Arial"/>
                <a:cs typeface="Arial"/>
              </a:rPr>
              <a:t>and project</a:t>
            </a:r>
            <a:r>
              <a:rPr lang="en-US" sz="1400" b="1" i="1" spc="-35" dirty="0">
                <a:latin typeface="Arial"/>
                <a:cs typeface="Arial"/>
              </a:rPr>
              <a:t> </a:t>
            </a:r>
            <a:r>
              <a:rPr lang="en-US" sz="1400" b="1" i="1" spc="-5" dirty="0">
                <a:latin typeface="Arial"/>
                <a:cs typeface="Arial"/>
              </a:rPr>
              <a:t>schedule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26612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Values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1512"/>
            <a:ext cx="3941445" cy="1819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7857"/>
              <a:buFont typeface="Wingdings"/>
              <a:buChar char=""/>
              <a:tabLst>
                <a:tab pos="185420" algn="l"/>
              </a:tabLst>
            </a:pPr>
            <a:r>
              <a:rPr sz="1400" b="1" spc="-5" dirty="0">
                <a:solidFill>
                  <a:srgbClr val="000099"/>
                </a:solidFill>
                <a:latin typeface="Arial"/>
                <a:cs typeface="Arial"/>
              </a:rPr>
              <a:t>Technical</a:t>
            </a:r>
            <a:r>
              <a:rPr sz="14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99"/>
                </a:solidFill>
                <a:latin typeface="Arial"/>
                <a:cs typeface="Arial"/>
              </a:rPr>
              <a:t>side:</a:t>
            </a:r>
            <a:endParaRPr sz="14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b="1" i="1" dirty="0">
                <a:latin typeface="Arial"/>
                <a:cs typeface="Arial"/>
              </a:rPr>
              <a:t>meet system </a:t>
            </a:r>
            <a:r>
              <a:rPr sz="1400" b="1" i="1" spc="-5" dirty="0">
                <a:latin typeface="Arial"/>
                <a:cs typeface="Arial"/>
              </a:rPr>
              <a:t>requirements and</a:t>
            </a:r>
            <a:r>
              <a:rPr sz="1400" b="1" i="1" spc="1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objectives</a:t>
            </a:r>
            <a:endParaRPr sz="1400" dirty="0">
              <a:latin typeface="Arial"/>
              <a:cs typeface="Arial"/>
            </a:endParaRPr>
          </a:p>
          <a:p>
            <a:pPr marL="358140" marR="5080" lvl="1" indent="-173990">
              <a:lnSpc>
                <a:spcPts val="1340"/>
              </a:lnSpc>
              <a:spcBef>
                <a:spcPts val="32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b="1" i="1" dirty="0">
                <a:latin typeface="Arial"/>
                <a:cs typeface="Arial"/>
              </a:rPr>
              <a:t>Specify </a:t>
            </a:r>
            <a:r>
              <a:rPr sz="1400" b="1" i="1" spc="-5" dirty="0">
                <a:latin typeface="Arial"/>
                <a:cs typeface="Arial"/>
              </a:rPr>
              <a:t>the constraints of </a:t>
            </a:r>
            <a:r>
              <a:rPr sz="1400" b="1" i="1" dirty="0">
                <a:latin typeface="Arial"/>
                <a:cs typeface="Arial"/>
              </a:rPr>
              <a:t>detailed </a:t>
            </a:r>
            <a:r>
              <a:rPr sz="1400" b="1" i="1" spc="-5" dirty="0">
                <a:latin typeface="Arial"/>
                <a:cs typeface="Arial"/>
              </a:rPr>
              <a:t>design,  construction and </a:t>
            </a:r>
            <a:r>
              <a:rPr sz="1400" b="1" i="1" dirty="0">
                <a:latin typeface="Arial"/>
                <a:cs typeface="Arial"/>
              </a:rPr>
              <a:t>testing</a:t>
            </a:r>
            <a:r>
              <a:rPr sz="1400" b="1" i="1" spc="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phrase</a:t>
            </a:r>
            <a:endParaRPr sz="1400" dirty="0">
              <a:latin typeface="Arial"/>
              <a:cs typeface="Arial"/>
            </a:endParaRPr>
          </a:p>
          <a:p>
            <a:pPr marL="358140" marR="78740" lvl="1" indent="-173990">
              <a:lnSpc>
                <a:spcPct val="80000"/>
              </a:lnSpc>
              <a:spcBef>
                <a:spcPts val="35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b="1" i="1" spc="-5" dirty="0">
                <a:latin typeface="Arial"/>
                <a:cs typeface="Arial"/>
              </a:rPr>
              <a:t>enable </a:t>
            </a:r>
            <a:r>
              <a:rPr sz="1400" b="1" i="1" dirty="0">
                <a:latin typeface="Arial"/>
                <a:cs typeface="Arial"/>
              </a:rPr>
              <a:t>flexible </a:t>
            </a:r>
            <a:r>
              <a:rPr sz="1400" b="1" i="1" spc="-5" dirty="0">
                <a:latin typeface="Arial"/>
                <a:cs typeface="Arial"/>
              </a:rPr>
              <a:t>distribution/partitioning of  the</a:t>
            </a:r>
            <a:r>
              <a:rPr sz="1400" b="1" i="1" dirty="0">
                <a:latin typeface="Arial"/>
                <a:cs typeface="Arial"/>
              </a:rPr>
              <a:t> system</a:t>
            </a:r>
            <a:endParaRPr sz="14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b="1" i="1" spc="-5" dirty="0">
                <a:latin typeface="Arial"/>
                <a:cs typeface="Arial"/>
              </a:rPr>
              <a:t>reduce cost of maintenance and</a:t>
            </a:r>
            <a:r>
              <a:rPr sz="1400" b="1" i="1" spc="5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evolution</a:t>
            </a:r>
            <a:endParaRPr sz="1400" dirty="0">
              <a:latin typeface="Arial"/>
              <a:cs typeface="Arial"/>
            </a:endParaRPr>
          </a:p>
          <a:p>
            <a:pPr marL="358140" marR="151130" lvl="1" indent="-173990">
              <a:lnSpc>
                <a:spcPts val="1340"/>
              </a:lnSpc>
              <a:spcBef>
                <a:spcPts val="32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b="1" i="1" dirty="0">
                <a:latin typeface="Arial"/>
                <a:cs typeface="Arial"/>
              </a:rPr>
              <a:t>increase reuse </a:t>
            </a:r>
            <a:r>
              <a:rPr sz="1400" b="1" i="1" spc="-5" dirty="0">
                <a:latin typeface="Arial"/>
                <a:cs typeface="Arial"/>
              </a:rPr>
              <a:t>and integrate </a:t>
            </a:r>
            <a:r>
              <a:rPr sz="1400" b="1" i="1" dirty="0">
                <a:latin typeface="Arial"/>
                <a:cs typeface="Arial"/>
              </a:rPr>
              <a:t>with legacy  </a:t>
            </a:r>
            <a:r>
              <a:rPr sz="1400" b="1" i="1" spc="-5" dirty="0">
                <a:latin typeface="Arial"/>
                <a:cs typeface="Arial"/>
              </a:rPr>
              <a:t>and third party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software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4055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774" y="346329"/>
            <a:ext cx="35862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5" dirty="0"/>
              <a:t>Who focus on Software Architecture?</a:t>
            </a:r>
            <a:endParaRPr sz="1400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866394"/>
            <a:ext cx="39509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lang="en-US" sz="1500" spc="-5" dirty="0">
                <a:latin typeface="Arial"/>
                <a:cs typeface="Arial"/>
              </a:rPr>
              <a:t>An architectural view is a simplified  description </a:t>
            </a:r>
            <a:r>
              <a:rPr lang="en-US" sz="1500" dirty="0">
                <a:latin typeface="Arial"/>
                <a:cs typeface="Arial"/>
              </a:rPr>
              <a:t>(an </a:t>
            </a:r>
            <a:r>
              <a:rPr lang="en-US" sz="1500" spc="-5" dirty="0">
                <a:latin typeface="Arial"/>
                <a:cs typeface="Arial"/>
              </a:rPr>
              <a:t>abstraction) </a:t>
            </a:r>
            <a:r>
              <a:rPr lang="en-US" sz="1500" dirty="0">
                <a:latin typeface="Arial"/>
                <a:cs typeface="Arial"/>
              </a:rPr>
              <a:t>of </a:t>
            </a:r>
            <a:r>
              <a:rPr lang="en-US" sz="1500" spc="-5" dirty="0">
                <a:latin typeface="Arial"/>
                <a:cs typeface="Arial"/>
              </a:rPr>
              <a:t>a system </a:t>
            </a:r>
            <a:r>
              <a:rPr lang="en-US" sz="1500" dirty="0">
                <a:latin typeface="Arial"/>
                <a:cs typeface="Arial"/>
              </a:rPr>
              <a:t>from  </a:t>
            </a:r>
            <a:r>
              <a:rPr lang="en-US" sz="1500" spc="-5" dirty="0">
                <a:latin typeface="Arial"/>
                <a:cs typeface="Arial"/>
              </a:rPr>
              <a:t>a particular perspective or vantage </a:t>
            </a:r>
            <a:r>
              <a:rPr lang="en-US" sz="1500" dirty="0">
                <a:latin typeface="Arial"/>
                <a:cs typeface="Arial"/>
              </a:rPr>
              <a:t>point,  </a:t>
            </a:r>
            <a:r>
              <a:rPr lang="en-US" sz="1500" spc="-5" dirty="0">
                <a:latin typeface="Arial"/>
                <a:cs typeface="Arial"/>
              </a:rPr>
              <a:t>covering particular concerns, and </a:t>
            </a:r>
            <a:r>
              <a:rPr lang="en-US" sz="1500" dirty="0">
                <a:latin typeface="Arial"/>
                <a:cs typeface="Arial"/>
              </a:rPr>
              <a:t>omitting  </a:t>
            </a:r>
            <a:r>
              <a:rPr lang="en-US" sz="1500" spc="-5" dirty="0">
                <a:latin typeface="Arial"/>
                <a:cs typeface="Arial"/>
              </a:rPr>
              <a:t>entities </a:t>
            </a:r>
            <a:r>
              <a:rPr lang="en-US" sz="1500" dirty="0">
                <a:latin typeface="Arial"/>
                <a:cs typeface="Arial"/>
              </a:rPr>
              <a:t>that </a:t>
            </a:r>
            <a:r>
              <a:rPr lang="en-US" sz="1500" spc="-5" dirty="0">
                <a:latin typeface="Arial"/>
                <a:cs typeface="Arial"/>
              </a:rPr>
              <a:t>are not relevant </a:t>
            </a:r>
            <a:r>
              <a:rPr lang="en-US" sz="1500" dirty="0">
                <a:latin typeface="Arial"/>
                <a:cs typeface="Arial"/>
              </a:rPr>
              <a:t>to this  </a:t>
            </a:r>
            <a:r>
              <a:rPr lang="en-US" sz="1500" spc="-5" dirty="0">
                <a:latin typeface="Arial"/>
                <a:cs typeface="Arial"/>
              </a:rPr>
              <a:t>perspective</a:t>
            </a:r>
            <a:endParaRPr lang="en-US"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49097"/>
            <a:ext cx="35159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History of Software</a:t>
            </a:r>
            <a:r>
              <a:rPr sz="1750" spc="-100" dirty="0"/>
              <a:t> </a:t>
            </a:r>
            <a:r>
              <a:rPr sz="1750" spc="-5" dirty="0"/>
              <a:t>Development</a:t>
            </a:r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66750" y="887729"/>
            <a:ext cx="3671570" cy="0"/>
          </a:xfrm>
          <a:custGeom>
            <a:avLst/>
            <a:gdLst/>
            <a:ahLst/>
            <a:cxnLst/>
            <a:rect l="l" t="t" r="r" b="b"/>
            <a:pathLst>
              <a:path w="3671570">
                <a:moveTo>
                  <a:pt x="0" y="0"/>
                </a:moveTo>
                <a:lnTo>
                  <a:pt x="3671316" y="0"/>
                </a:lnTo>
              </a:path>
            </a:pathLst>
          </a:custGeom>
          <a:ln w="1981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750" y="1427225"/>
            <a:ext cx="3671570" cy="0"/>
          </a:xfrm>
          <a:custGeom>
            <a:avLst/>
            <a:gdLst/>
            <a:ahLst/>
            <a:cxnLst/>
            <a:rect l="l" t="t" r="r" b="b"/>
            <a:pathLst>
              <a:path w="3671570">
                <a:moveTo>
                  <a:pt x="0" y="0"/>
                </a:moveTo>
                <a:lnTo>
                  <a:pt x="3671316" y="0"/>
                </a:lnTo>
              </a:path>
            </a:pathLst>
          </a:custGeom>
          <a:ln w="1981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50" y="1968245"/>
            <a:ext cx="3671570" cy="0"/>
          </a:xfrm>
          <a:custGeom>
            <a:avLst/>
            <a:gdLst/>
            <a:ahLst/>
            <a:cxnLst/>
            <a:rect l="l" t="t" r="r" b="b"/>
            <a:pathLst>
              <a:path w="3671570">
                <a:moveTo>
                  <a:pt x="0" y="0"/>
                </a:moveTo>
                <a:lnTo>
                  <a:pt x="3671316" y="0"/>
                </a:lnTo>
              </a:path>
            </a:pathLst>
          </a:custGeom>
          <a:ln w="1981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750" y="2650997"/>
            <a:ext cx="3671570" cy="0"/>
          </a:xfrm>
          <a:custGeom>
            <a:avLst/>
            <a:gdLst/>
            <a:ahLst/>
            <a:cxnLst/>
            <a:rect l="l" t="t" r="r" b="b"/>
            <a:pathLst>
              <a:path w="3671570">
                <a:moveTo>
                  <a:pt x="0" y="0"/>
                </a:moveTo>
                <a:lnTo>
                  <a:pt x="3671316" y="0"/>
                </a:lnTo>
              </a:path>
            </a:pathLst>
          </a:custGeom>
          <a:ln w="1981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877" y="506933"/>
            <a:ext cx="3789045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 indent="-723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79120" algn="l"/>
              </a:tabLst>
            </a:pPr>
            <a:r>
              <a:rPr sz="900" b="1" i="1" dirty="0">
                <a:latin typeface="Arial"/>
                <a:cs typeface="Arial"/>
              </a:rPr>
              <a:t>Assemble</a:t>
            </a:r>
            <a:r>
              <a:rPr sz="900" b="1" i="1" spc="-25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Language</a:t>
            </a:r>
            <a:endParaRPr sz="900" dirty="0">
              <a:latin typeface="Arial"/>
              <a:cs typeface="Arial"/>
            </a:endParaRPr>
          </a:p>
          <a:p>
            <a:pPr marL="578485" indent="-7239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79120" algn="l"/>
              </a:tabLst>
            </a:pPr>
            <a:r>
              <a:rPr sz="900" b="1" i="1" spc="-5" dirty="0">
                <a:latin typeface="Arial"/>
                <a:cs typeface="Arial"/>
              </a:rPr>
              <a:t>Small </a:t>
            </a:r>
            <a:r>
              <a:rPr sz="900" b="1" i="1" dirty="0">
                <a:latin typeface="Arial"/>
                <a:cs typeface="Arial"/>
              </a:rPr>
              <a:t>size of</a:t>
            </a:r>
            <a:r>
              <a:rPr sz="900" b="1" i="1" spc="-3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program</a:t>
            </a:r>
            <a:endParaRPr sz="900" dirty="0">
              <a:latin typeface="Arial"/>
              <a:cs typeface="Arial"/>
            </a:endParaRPr>
          </a:p>
          <a:p>
            <a:pPr marL="48895">
              <a:lnSpc>
                <a:spcPts val="1025"/>
              </a:lnSpc>
              <a:spcBef>
                <a:spcPts val="190"/>
              </a:spcBef>
            </a:pPr>
            <a:r>
              <a:rPr sz="900" b="1" i="1" dirty="0">
                <a:latin typeface="Arial"/>
                <a:cs typeface="Arial"/>
              </a:rPr>
              <a:t>1970’</a:t>
            </a:r>
            <a:r>
              <a:rPr sz="900" b="1" i="1" spc="204" dirty="0">
                <a:latin typeface="Arial"/>
                <a:cs typeface="Arial"/>
              </a:rPr>
              <a:t> </a:t>
            </a:r>
            <a:r>
              <a:rPr sz="900" b="1" spc="-5" dirty="0">
                <a:latin typeface="MS Gothic"/>
                <a:cs typeface="MS Gothic"/>
              </a:rPr>
              <a:t>►</a:t>
            </a:r>
            <a:endParaRPr sz="900" dirty="0">
              <a:latin typeface="MS Gothic"/>
              <a:cs typeface="MS Gothic"/>
            </a:endParaRPr>
          </a:p>
          <a:p>
            <a:pPr marL="605790" indent="-72390">
              <a:lnSpc>
                <a:spcPts val="1025"/>
              </a:lnSpc>
              <a:buFont typeface="Arial"/>
              <a:buChar char="•"/>
              <a:tabLst>
                <a:tab pos="606425" algn="l"/>
              </a:tabLst>
            </a:pPr>
            <a:r>
              <a:rPr sz="900" b="1" i="1" spc="-5" dirty="0">
                <a:latin typeface="Arial"/>
                <a:cs typeface="Arial"/>
              </a:rPr>
              <a:t>Advanced</a:t>
            </a:r>
            <a:r>
              <a:rPr sz="900" b="1" i="1" spc="-2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Language</a:t>
            </a:r>
            <a:endParaRPr sz="900" dirty="0">
              <a:latin typeface="Arial"/>
              <a:cs typeface="Arial"/>
            </a:endParaRPr>
          </a:p>
          <a:p>
            <a:pPr marL="605790" indent="-72390">
              <a:lnSpc>
                <a:spcPct val="100000"/>
              </a:lnSpc>
              <a:buFont typeface="Arial"/>
              <a:buChar char="•"/>
              <a:tabLst>
                <a:tab pos="606425" algn="l"/>
              </a:tabLst>
            </a:pPr>
            <a:r>
              <a:rPr sz="900" b="1" i="1" dirty="0">
                <a:latin typeface="Arial"/>
                <a:cs typeface="Arial"/>
              </a:rPr>
              <a:t>Structure-Oriented</a:t>
            </a:r>
            <a:r>
              <a:rPr sz="900" b="1" i="1" spc="-2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Theory</a:t>
            </a:r>
            <a:endParaRPr sz="900" dirty="0">
              <a:latin typeface="Arial"/>
              <a:cs typeface="Arial"/>
            </a:endParaRPr>
          </a:p>
          <a:p>
            <a:pPr marL="605790" indent="-72390">
              <a:lnSpc>
                <a:spcPct val="100000"/>
              </a:lnSpc>
              <a:buFont typeface="Arial"/>
              <a:buChar char="•"/>
              <a:tabLst>
                <a:tab pos="606425" algn="l"/>
              </a:tabLst>
            </a:pPr>
            <a:r>
              <a:rPr sz="900" b="1" i="1" spc="-5" dirty="0">
                <a:latin typeface="Arial"/>
                <a:cs typeface="Arial"/>
              </a:rPr>
              <a:t>Dataflow/Control </a:t>
            </a:r>
            <a:r>
              <a:rPr sz="900" b="1" i="1" dirty="0">
                <a:latin typeface="Arial"/>
                <a:cs typeface="Arial"/>
              </a:rPr>
              <a:t>flow </a:t>
            </a:r>
            <a:r>
              <a:rPr sz="900" b="1" i="1" spc="-5" dirty="0">
                <a:latin typeface="Arial"/>
                <a:cs typeface="Arial"/>
              </a:rPr>
              <a:t>Design</a:t>
            </a:r>
            <a:r>
              <a:rPr sz="900" b="1" i="1" spc="-3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Methods</a:t>
            </a:r>
            <a:endParaRPr sz="900" dirty="0">
              <a:latin typeface="Arial"/>
              <a:cs typeface="Arial"/>
            </a:endParaRPr>
          </a:p>
          <a:p>
            <a:pPr marL="66675">
              <a:lnSpc>
                <a:spcPts val="1070"/>
              </a:lnSpc>
              <a:spcBef>
                <a:spcPts val="35"/>
              </a:spcBef>
            </a:pPr>
            <a:r>
              <a:rPr sz="900" b="1" i="1" dirty="0">
                <a:latin typeface="Arial"/>
                <a:cs typeface="Arial"/>
              </a:rPr>
              <a:t>1980’</a:t>
            </a:r>
            <a:r>
              <a:rPr sz="900" b="1" i="1" spc="204" dirty="0">
                <a:latin typeface="Arial"/>
                <a:cs typeface="Arial"/>
              </a:rPr>
              <a:t> </a:t>
            </a:r>
            <a:r>
              <a:rPr sz="900" b="1" spc="-5" dirty="0">
                <a:latin typeface="MS Gothic"/>
                <a:cs typeface="MS Gothic"/>
              </a:rPr>
              <a:t>►</a:t>
            </a:r>
            <a:endParaRPr sz="900" dirty="0">
              <a:latin typeface="MS Gothic"/>
              <a:cs typeface="MS Gothic"/>
            </a:endParaRPr>
          </a:p>
          <a:p>
            <a:pPr marL="614680" indent="-71755">
              <a:lnSpc>
                <a:spcPts val="1070"/>
              </a:lnSpc>
              <a:buFont typeface="Arial"/>
              <a:buChar char="•"/>
              <a:tabLst>
                <a:tab pos="614680" algn="l"/>
              </a:tabLst>
            </a:pPr>
            <a:r>
              <a:rPr sz="900" b="1" i="1" dirty="0">
                <a:latin typeface="Arial"/>
                <a:cs typeface="Arial"/>
              </a:rPr>
              <a:t>Application Development </a:t>
            </a:r>
            <a:r>
              <a:rPr sz="900" b="1" i="1" spc="-5" dirty="0">
                <a:latin typeface="Arial"/>
                <a:cs typeface="Arial"/>
              </a:rPr>
              <a:t>Library: Class/Functions</a:t>
            </a:r>
            <a:r>
              <a:rPr sz="900" b="1" i="1" spc="-3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Library</a:t>
            </a:r>
            <a:endParaRPr sz="900" dirty="0">
              <a:latin typeface="Arial"/>
              <a:cs typeface="Arial"/>
            </a:endParaRPr>
          </a:p>
          <a:p>
            <a:pPr marL="614680" indent="-71755">
              <a:lnSpc>
                <a:spcPct val="100000"/>
              </a:lnSpc>
              <a:buFont typeface="Arial"/>
              <a:buChar char="•"/>
              <a:tabLst>
                <a:tab pos="614680" algn="l"/>
              </a:tabLst>
            </a:pPr>
            <a:r>
              <a:rPr sz="900" b="1" i="1" spc="-5" dirty="0">
                <a:latin typeface="Arial"/>
                <a:cs typeface="Arial"/>
              </a:rPr>
              <a:t>Object-Oriented</a:t>
            </a:r>
            <a:r>
              <a:rPr sz="900" b="1" i="1" spc="-2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Theory</a:t>
            </a:r>
            <a:endParaRPr sz="900" dirty="0">
              <a:latin typeface="Arial"/>
              <a:cs typeface="Arial"/>
            </a:endParaRPr>
          </a:p>
          <a:p>
            <a:pPr marL="614680" indent="-71755">
              <a:lnSpc>
                <a:spcPts val="1060"/>
              </a:lnSpc>
              <a:buFont typeface="Arial"/>
              <a:buChar char="•"/>
              <a:tabLst>
                <a:tab pos="614680" algn="l"/>
              </a:tabLst>
            </a:pPr>
            <a:r>
              <a:rPr sz="900" b="1" i="1" spc="-5" dirty="0">
                <a:latin typeface="Arial"/>
                <a:cs typeface="Arial"/>
              </a:rPr>
              <a:t>Object Modeling &amp; Design</a:t>
            </a:r>
            <a:r>
              <a:rPr sz="900" b="1" i="1" spc="-1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Technology</a:t>
            </a:r>
            <a:endParaRPr sz="900" dirty="0">
              <a:latin typeface="Arial"/>
              <a:cs typeface="Arial"/>
            </a:endParaRPr>
          </a:p>
          <a:p>
            <a:pPr marL="62865">
              <a:lnSpc>
                <a:spcPts val="1060"/>
              </a:lnSpc>
            </a:pPr>
            <a:r>
              <a:rPr sz="900" b="1" i="1" spc="-5" dirty="0">
                <a:latin typeface="Arial"/>
                <a:cs typeface="Arial"/>
              </a:rPr>
              <a:t>1995 </a:t>
            </a:r>
            <a:r>
              <a:rPr sz="900" b="1" spc="-5" dirty="0">
                <a:latin typeface="MS Gothic"/>
                <a:cs typeface="MS Gothic"/>
              </a:rPr>
              <a:t>►</a:t>
            </a:r>
            <a:endParaRPr sz="900" dirty="0">
              <a:latin typeface="MS Gothic"/>
              <a:cs typeface="MS Gothic"/>
            </a:endParaRPr>
          </a:p>
          <a:p>
            <a:pPr marL="614680" indent="-7175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614680" algn="l"/>
              </a:tabLst>
            </a:pPr>
            <a:r>
              <a:rPr sz="900" b="1" i="1" dirty="0">
                <a:latin typeface="Arial"/>
                <a:cs typeface="Arial"/>
              </a:rPr>
              <a:t>Application Development </a:t>
            </a:r>
            <a:r>
              <a:rPr sz="900" b="1" i="1" spc="-5" dirty="0">
                <a:latin typeface="Arial"/>
                <a:cs typeface="Arial"/>
              </a:rPr>
              <a:t>Framework: J2EE,</a:t>
            </a:r>
            <a:r>
              <a:rPr sz="900" b="1" i="1" spc="-65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.NET</a:t>
            </a:r>
            <a:endParaRPr sz="900" dirty="0">
              <a:latin typeface="Arial"/>
              <a:cs typeface="Arial"/>
            </a:endParaRPr>
          </a:p>
          <a:p>
            <a:pPr marL="614680" indent="-71755">
              <a:lnSpc>
                <a:spcPct val="100000"/>
              </a:lnSpc>
              <a:buFont typeface="Arial"/>
              <a:buChar char="•"/>
              <a:tabLst>
                <a:tab pos="614680" algn="l"/>
              </a:tabLst>
            </a:pPr>
            <a:r>
              <a:rPr sz="900" b="1" i="1" spc="-5" dirty="0">
                <a:latin typeface="Arial"/>
                <a:cs typeface="Arial"/>
              </a:rPr>
              <a:t>Component Technology: </a:t>
            </a:r>
            <a:r>
              <a:rPr sz="900" b="1" i="1" spc="-10" dirty="0">
                <a:latin typeface="Arial"/>
                <a:cs typeface="Arial"/>
              </a:rPr>
              <a:t>COM/DCOM, </a:t>
            </a:r>
            <a:r>
              <a:rPr sz="900" b="1" i="1" spc="-5" dirty="0">
                <a:latin typeface="Arial"/>
                <a:cs typeface="Arial"/>
              </a:rPr>
              <a:t>CORBA</a:t>
            </a:r>
            <a:r>
              <a:rPr sz="900" b="1" i="1" spc="-10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614680" indent="-71755">
              <a:lnSpc>
                <a:spcPct val="100000"/>
              </a:lnSpc>
              <a:buFont typeface="Arial"/>
              <a:buChar char="•"/>
              <a:tabLst>
                <a:tab pos="614680" algn="l"/>
              </a:tabLst>
            </a:pPr>
            <a:r>
              <a:rPr sz="900" b="1" i="1" spc="-5" dirty="0">
                <a:latin typeface="Arial"/>
                <a:cs typeface="Arial"/>
              </a:rPr>
              <a:t>Object Modeling &amp; Design </a:t>
            </a:r>
            <a:r>
              <a:rPr sz="900" b="1" i="1" dirty="0">
                <a:latin typeface="Arial"/>
                <a:cs typeface="Arial"/>
              </a:rPr>
              <a:t>Standardization:</a:t>
            </a:r>
            <a:r>
              <a:rPr sz="900" b="1" i="1" spc="-40" dirty="0">
                <a:latin typeface="Arial"/>
                <a:cs typeface="Arial"/>
              </a:rPr>
              <a:t> </a:t>
            </a:r>
            <a:r>
              <a:rPr sz="900" b="1" i="1" spc="-10" dirty="0">
                <a:latin typeface="Arial"/>
                <a:cs typeface="Arial"/>
              </a:rPr>
              <a:t>UML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900" b="1" i="1" dirty="0">
                <a:latin typeface="Arial"/>
                <a:cs typeface="Arial"/>
              </a:rPr>
              <a:t>Future</a:t>
            </a:r>
            <a:r>
              <a:rPr sz="900" b="1" i="1" spc="240" dirty="0">
                <a:latin typeface="Arial"/>
                <a:cs typeface="Arial"/>
              </a:rPr>
              <a:t> </a:t>
            </a:r>
            <a:r>
              <a:rPr sz="900" b="1" spc="-5" dirty="0">
                <a:latin typeface="MS Gothic"/>
                <a:cs typeface="MS Gothic"/>
              </a:rPr>
              <a:t>►</a:t>
            </a:r>
            <a:endParaRPr sz="900" dirty="0">
              <a:latin typeface="MS Gothic"/>
              <a:cs typeface="MS Gothic"/>
            </a:endParaRPr>
          </a:p>
          <a:p>
            <a:pPr marL="624205" indent="-7175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24840" algn="l"/>
              </a:tabLst>
            </a:pPr>
            <a:r>
              <a:rPr sz="900" b="1" i="1" spc="-5" dirty="0">
                <a:latin typeface="Arial"/>
                <a:cs typeface="Arial"/>
              </a:rPr>
              <a:t>Model-Driven </a:t>
            </a:r>
            <a:r>
              <a:rPr sz="900" b="1" i="1" dirty="0">
                <a:latin typeface="Arial"/>
                <a:cs typeface="Arial"/>
              </a:rPr>
              <a:t>Development:</a:t>
            </a:r>
            <a:r>
              <a:rPr sz="900" b="1" i="1" spc="-25" dirty="0">
                <a:latin typeface="Arial"/>
                <a:cs typeface="Arial"/>
              </a:rPr>
              <a:t> </a:t>
            </a:r>
            <a:r>
              <a:rPr sz="900" b="1" i="1" spc="-10" dirty="0">
                <a:latin typeface="Arial"/>
                <a:cs typeface="Arial"/>
              </a:rPr>
              <a:t>MDA</a:t>
            </a:r>
            <a:endParaRPr sz="900" dirty="0">
              <a:latin typeface="Arial"/>
              <a:cs typeface="Arial"/>
            </a:endParaRPr>
          </a:p>
          <a:p>
            <a:pPr marL="624205" indent="-71755">
              <a:lnSpc>
                <a:spcPct val="100000"/>
              </a:lnSpc>
              <a:buFont typeface="Arial"/>
              <a:buChar char="•"/>
              <a:tabLst>
                <a:tab pos="624840" algn="l"/>
              </a:tabLst>
            </a:pPr>
            <a:r>
              <a:rPr sz="900" b="1" i="1" dirty="0">
                <a:latin typeface="Arial"/>
                <a:cs typeface="Arial"/>
              </a:rPr>
              <a:t>……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9940" y="417575"/>
            <a:ext cx="1117600" cy="2377440"/>
          </a:xfrm>
          <a:custGeom>
            <a:avLst/>
            <a:gdLst/>
            <a:ahLst/>
            <a:cxnLst/>
            <a:rect l="l" t="t" r="r" b="b"/>
            <a:pathLst>
              <a:path w="1117600" h="2377440">
                <a:moveTo>
                  <a:pt x="1117092" y="1783207"/>
                </a:moveTo>
                <a:lnTo>
                  <a:pt x="0" y="1783207"/>
                </a:lnTo>
                <a:lnTo>
                  <a:pt x="558546" y="2377440"/>
                </a:lnTo>
                <a:lnTo>
                  <a:pt x="1117092" y="1783207"/>
                </a:lnTo>
                <a:close/>
              </a:path>
              <a:path w="1117600" h="2377440">
                <a:moveTo>
                  <a:pt x="837819" y="0"/>
                </a:moveTo>
                <a:lnTo>
                  <a:pt x="279273" y="0"/>
                </a:lnTo>
                <a:lnTo>
                  <a:pt x="279273" y="1783207"/>
                </a:lnTo>
                <a:lnTo>
                  <a:pt x="837819" y="1783207"/>
                </a:lnTo>
                <a:lnTo>
                  <a:pt x="837819" y="0"/>
                </a:lnTo>
                <a:close/>
              </a:path>
            </a:pathLst>
          </a:custGeom>
          <a:solidFill>
            <a:srgbClr val="333399">
              <a:alpha val="211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417575"/>
            <a:ext cx="1117600" cy="2377440"/>
          </a:xfrm>
          <a:custGeom>
            <a:avLst/>
            <a:gdLst/>
            <a:ahLst/>
            <a:cxnLst/>
            <a:rect l="l" t="t" r="r" b="b"/>
            <a:pathLst>
              <a:path w="1117600" h="2377440">
                <a:moveTo>
                  <a:pt x="1117091" y="1783207"/>
                </a:moveTo>
                <a:lnTo>
                  <a:pt x="0" y="1783207"/>
                </a:lnTo>
                <a:lnTo>
                  <a:pt x="558546" y="2377440"/>
                </a:lnTo>
                <a:lnTo>
                  <a:pt x="1117091" y="1783207"/>
                </a:lnTo>
                <a:close/>
              </a:path>
              <a:path w="1117600" h="2377440">
                <a:moveTo>
                  <a:pt x="837819" y="0"/>
                </a:moveTo>
                <a:lnTo>
                  <a:pt x="279273" y="0"/>
                </a:lnTo>
                <a:lnTo>
                  <a:pt x="279273" y="1783207"/>
                </a:lnTo>
                <a:lnTo>
                  <a:pt x="837819" y="1783207"/>
                </a:lnTo>
                <a:lnTo>
                  <a:pt x="837819" y="0"/>
                </a:lnTo>
                <a:close/>
              </a:path>
            </a:pathLst>
          </a:custGeom>
          <a:solidFill>
            <a:srgbClr val="333399">
              <a:alpha val="211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3470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4048252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" dirty="0"/>
              <a:t>About </a:t>
            </a:r>
            <a:r>
              <a:rPr lang="en-US" dirty="0" err="1"/>
              <a:t>Kruchten</a:t>
            </a:r>
            <a:r>
              <a:rPr lang="en-US" dirty="0"/>
              <a:t> and this</a:t>
            </a:r>
            <a:r>
              <a:rPr lang="en-US" altLang="zh-CN" dirty="0"/>
              <a:t> paper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1874" y="818768"/>
            <a:ext cx="4027804" cy="20808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Philippe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Kruchten</a:t>
            </a:r>
          </a:p>
          <a:p>
            <a:pPr marL="358140" marR="508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Over </a:t>
            </a:r>
            <a:r>
              <a:rPr sz="1300" spc="-5" dirty="0">
                <a:latin typeface="Arial"/>
                <a:cs typeface="Arial"/>
              </a:rPr>
              <a:t>16 years of experience as the leader of RUP  development team in Rational corp. (now </a:t>
            </a:r>
            <a:r>
              <a:rPr sz="1300" spc="-10" dirty="0">
                <a:latin typeface="Arial"/>
                <a:cs typeface="Arial"/>
              </a:rPr>
              <a:t>owned  </a:t>
            </a:r>
            <a:r>
              <a:rPr sz="1300" spc="-5" dirty="0">
                <a:latin typeface="Arial"/>
                <a:cs typeface="Arial"/>
              </a:rPr>
              <a:t>by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IBM)</a:t>
            </a:r>
            <a:endParaRPr sz="1300" dirty="0">
              <a:latin typeface="Arial"/>
              <a:cs typeface="Arial"/>
            </a:endParaRPr>
          </a:p>
          <a:p>
            <a:pPr marL="358140" marR="254635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Valuable experiences </a:t>
            </a:r>
            <a:r>
              <a:rPr sz="1300" spc="-5" dirty="0">
                <a:latin typeface="Arial"/>
                <a:cs typeface="Arial"/>
              </a:rPr>
              <a:t>in </a:t>
            </a:r>
            <a:r>
              <a:rPr sz="1300" spc="-10" dirty="0">
                <a:latin typeface="Arial"/>
                <a:cs typeface="Arial"/>
              </a:rPr>
              <a:t>industry </a:t>
            </a:r>
            <a:r>
              <a:rPr sz="1300" spc="-5" dirty="0">
                <a:latin typeface="Arial"/>
                <a:cs typeface="Arial"/>
              </a:rPr>
              <a:t>(Telecom, </a:t>
            </a:r>
            <a:r>
              <a:rPr sz="1300" spc="-10" dirty="0">
                <a:latin typeface="Arial"/>
                <a:cs typeface="Arial"/>
              </a:rPr>
              <a:t>Air  traffic control system) which </a:t>
            </a:r>
            <a:r>
              <a:rPr sz="1300" spc="-5" dirty="0">
                <a:latin typeface="Arial"/>
                <a:cs typeface="Arial"/>
              </a:rPr>
              <a:t>he </a:t>
            </a:r>
            <a:r>
              <a:rPr sz="1300" spc="-10" dirty="0">
                <a:latin typeface="Arial"/>
                <a:cs typeface="Arial"/>
              </a:rPr>
              <a:t>used them for  </a:t>
            </a:r>
            <a:r>
              <a:rPr sz="1300" spc="-5" dirty="0">
                <a:latin typeface="Arial"/>
                <a:cs typeface="Arial"/>
              </a:rPr>
              <a:t>confirmation of his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model</a:t>
            </a:r>
            <a:endParaRPr sz="13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lang="en-US" sz="1500" spc="-5" dirty="0">
                <a:latin typeface="Arial"/>
                <a:cs typeface="Arial"/>
              </a:rPr>
              <a:t>The </a:t>
            </a:r>
            <a:r>
              <a:rPr lang="en-US" sz="1500" dirty="0">
                <a:latin typeface="Arial"/>
                <a:cs typeface="Arial"/>
              </a:rPr>
              <a:t>“4+1 </a:t>
            </a:r>
            <a:r>
              <a:rPr lang="en-US" sz="1500" spc="-5" dirty="0">
                <a:latin typeface="Arial"/>
                <a:cs typeface="Arial"/>
              </a:rPr>
              <a:t>view model”</a:t>
            </a:r>
            <a:r>
              <a:rPr lang="en-US"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paper:</a:t>
            </a:r>
            <a:endParaRPr sz="15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60 citations according to ACM portal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site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3470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1338326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</a:t>
            </a:r>
            <a:r>
              <a:rPr spc="5" dirty="0"/>
              <a:t>b</a:t>
            </a:r>
            <a:r>
              <a:rPr dirty="0"/>
              <a:t>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42517"/>
            <a:ext cx="3980815" cy="19919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marR="5080" indent="-172720">
              <a:lnSpc>
                <a:spcPct val="90100"/>
              </a:lnSpc>
              <a:spcBef>
                <a:spcPts val="27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Arch. </a:t>
            </a:r>
            <a:r>
              <a:rPr sz="1500" spc="-5" dirty="0">
                <a:latin typeface="Arial"/>
                <a:cs typeface="Arial"/>
              </a:rPr>
              <a:t>documents </a:t>
            </a:r>
            <a:r>
              <a:rPr sz="1500" dirty="0">
                <a:latin typeface="Arial"/>
                <a:cs typeface="Arial"/>
              </a:rPr>
              <a:t>over-emphasize an aspect  of </a:t>
            </a:r>
            <a:r>
              <a:rPr sz="1500" spc="-5" dirty="0">
                <a:latin typeface="Arial"/>
                <a:cs typeface="Arial"/>
              </a:rPr>
              <a:t>development </a:t>
            </a:r>
            <a:r>
              <a:rPr sz="1500" dirty="0">
                <a:latin typeface="Arial"/>
                <a:cs typeface="Arial"/>
              </a:rPr>
              <a:t>(i.e. team </a:t>
            </a:r>
            <a:r>
              <a:rPr sz="1500" spc="-5" dirty="0">
                <a:latin typeface="Arial"/>
                <a:cs typeface="Arial"/>
              </a:rPr>
              <a:t>organization)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  </a:t>
            </a:r>
            <a:r>
              <a:rPr sz="1500" spc="-5" dirty="0">
                <a:latin typeface="Arial"/>
                <a:cs typeface="Arial"/>
              </a:rPr>
              <a:t>not </a:t>
            </a:r>
            <a:r>
              <a:rPr sz="1500" dirty="0">
                <a:latin typeface="Arial"/>
                <a:cs typeface="Arial"/>
              </a:rPr>
              <a:t>address the </a:t>
            </a:r>
            <a:r>
              <a:rPr sz="1500" spc="-5" dirty="0">
                <a:latin typeface="Arial"/>
                <a:cs typeface="Arial"/>
              </a:rPr>
              <a:t>concerns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all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stakeholders</a:t>
            </a:r>
            <a:endParaRPr sz="1500" dirty="0">
              <a:latin typeface="Arial"/>
              <a:cs typeface="Arial"/>
            </a:endParaRPr>
          </a:p>
          <a:p>
            <a:pPr marL="184785" marR="321310" indent="-172720" algn="just">
              <a:lnSpc>
                <a:spcPts val="1620"/>
              </a:lnSpc>
              <a:spcBef>
                <a:spcPts val="38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Various stakeholders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software system:  end-user, developers, system engineers,  </a:t>
            </a:r>
            <a:r>
              <a:rPr sz="1500" dirty="0">
                <a:latin typeface="Arial"/>
                <a:cs typeface="Arial"/>
              </a:rPr>
              <a:t>project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managers</a:t>
            </a:r>
            <a:endParaRPr sz="1500" dirty="0">
              <a:latin typeface="Arial"/>
              <a:cs typeface="Arial"/>
            </a:endParaRPr>
          </a:p>
          <a:p>
            <a:pPr marL="184785" marR="245110" indent="-172720">
              <a:lnSpc>
                <a:spcPts val="162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Software engineers struggled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represent  more on one </a:t>
            </a:r>
            <a:r>
              <a:rPr sz="1500" dirty="0">
                <a:latin typeface="Arial"/>
                <a:cs typeface="Arial"/>
              </a:rPr>
              <a:t>blueprint, </a:t>
            </a:r>
            <a:r>
              <a:rPr sz="1500" spc="-5" dirty="0">
                <a:latin typeface="Arial"/>
                <a:cs typeface="Arial"/>
              </a:rPr>
              <a:t>and so </a:t>
            </a:r>
            <a:r>
              <a:rPr sz="1500" dirty="0">
                <a:latin typeface="Arial"/>
                <a:cs typeface="Arial"/>
              </a:rPr>
              <a:t>arch.  </a:t>
            </a:r>
            <a:r>
              <a:rPr sz="1500" spc="-5" dirty="0">
                <a:latin typeface="Arial"/>
                <a:cs typeface="Arial"/>
              </a:rPr>
              <a:t>documents </a:t>
            </a:r>
            <a:r>
              <a:rPr sz="1500" dirty="0">
                <a:latin typeface="Arial"/>
                <a:cs typeface="Arial"/>
              </a:rPr>
              <a:t>contain complex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diagrams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4055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4"/>
            <a:ext cx="1109726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6394"/>
            <a:ext cx="4036695" cy="108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Using several concurrent </a:t>
            </a:r>
            <a:r>
              <a:rPr sz="1300" i="1" spc="-10" dirty="0">
                <a:latin typeface="Arial"/>
                <a:cs typeface="Arial"/>
              </a:rPr>
              <a:t>views </a:t>
            </a:r>
            <a:r>
              <a:rPr sz="1300" spc="-5" dirty="0">
                <a:latin typeface="Arial"/>
                <a:cs typeface="Arial"/>
              </a:rPr>
              <a:t>or </a:t>
            </a:r>
            <a:r>
              <a:rPr sz="1300" i="1" spc="-5" dirty="0">
                <a:latin typeface="Arial"/>
                <a:cs typeface="Arial"/>
              </a:rPr>
              <a:t>perspectives</a:t>
            </a:r>
            <a:r>
              <a:rPr sz="1300" spc="-5" dirty="0">
                <a:latin typeface="Arial"/>
                <a:cs typeface="Arial"/>
              </a:rPr>
              <a:t>, with  different notations each one addressing one specific  set for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concerns</a:t>
            </a:r>
            <a:endParaRPr sz="1300" dirty="0">
              <a:latin typeface="Arial"/>
              <a:cs typeface="Arial"/>
            </a:endParaRPr>
          </a:p>
          <a:p>
            <a:pPr marL="184785" marR="248285" indent="-172720" algn="just">
              <a:lnSpc>
                <a:spcPct val="1131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“4+1” </a:t>
            </a:r>
            <a:r>
              <a:rPr sz="1300" spc="-10" dirty="0">
                <a:latin typeface="Arial"/>
                <a:cs typeface="Arial"/>
              </a:rPr>
              <a:t>view </a:t>
            </a:r>
            <a:r>
              <a:rPr sz="1300" spc="-5" dirty="0">
                <a:latin typeface="Arial"/>
                <a:cs typeface="Arial"/>
              </a:rPr>
              <a:t>model </a:t>
            </a:r>
            <a:r>
              <a:rPr sz="1300" spc="-10" dirty="0">
                <a:latin typeface="Arial"/>
                <a:cs typeface="Arial"/>
              </a:rPr>
              <a:t>presented </a:t>
            </a:r>
            <a:r>
              <a:rPr sz="1300" spc="-5" dirty="0">
                <a:latin typeface="Arial"/>
                <a:cs typeface="Arial"/>
              </a:rPr>
              <a:t>to </a:t>
            </a:r>
            <a:r>
              <a:rPr sz="1300" spc="-10" dirty="0">
                <a:latin typeface="Arial"/>
                <a:cs typeface="Arial"/>
              </a:rPr>
              <a:t>address large and  </a:t>
            </a:r>
            <a:r>
              <a:rPr sz="1300" spc="-5" dirty="0">
                <a:latin typeface="Arial"/>
                <a:cs typeface="Arial"/>
              </a:rPr>
              <a:t>challenging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architectures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3470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7561" y="1143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561" y="1143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1292" y="1344930"/>
            <a:ext cx="647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Logical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91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91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2126" y="2106929"/>
            <a:ext cx="728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Physical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75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75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6241" y="2106929"/>
            <a:ext cx="716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Process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1061" y="1143761"/>
            <a:ext cx="952500" cy="571500"/>
          </a:xfrm>
          <a:custGeom>
            <a:avLst/>
            <a:gdLst/>
            <a:ahLst/>
            <a:cxnLst/>
            <a:rect l="l" t="t" r="r" b="b"/>
            <a:pathLst>
              <a:path w="952500" h="571500">
                <a:moveTo>
                  <a:pt x="0" y="571500"/>
                </a:moveTo>
                <a:lnTo>
                  <a:pt x="952500" y="571500"/>
                </a:lnTo>
                <a:lnTo>
                  <a:pt x="9525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1061" y="1143761"/>
            <a:ext cx="952500" cy="571500"/>
          </a:xfrm>
          <a:custGeom>
            <a:avLst/>
            <a:gdLst/>
            <a:ahLst/>
            <a:cxnLst/>
            <a:rect l="l" t="t" r="r" b="b"/>
            <a:pathLst>
              <a:path w="952500" h="571500">
                <a:moveTo>
                  <a:pt x="0" y="571500"/>
                </a:moveTo>
                <a:lnTo>
                  <a:pt x="952500" y="571500"/>
                </a:lnTo>
                <a:lnTo>
                  <a:pt x="9525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6029" y="1276350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De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elop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spc="-5" dirty="0">
                <a:latin typeface="Arial"/>
                <a:cs typeface="Arial"/>
              </a:rPr>
              <a:t>en</a:t>
            </a:r>
            <a:r>
              <a:rPr sz="900" dirty="0">
                <a:latin typeface="Arial"/>
                <a:cs typeface="Arial"/>
              </a:rPr>
              <a:t>t 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3757548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4+1 View </a:t>
            </a:r>
            <a:r>
              <a:rPr spc="5" dirty="0"/>
              <a:t>Model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Architecture</a:t>
            </a:r>
          </a:p>
        </p:txBody>
      </p:sp>
      <p:sp>
        <p:nvSpPr>
          <p:cNvPr id="18" name="object 18"/>
          <p:cNvSpPr/>
          <p:nvPr/>
        </p:nvSpPr>
        <p:spPr>
          <a:xfrm>
            <a:off x="572233" y="933996"/>
            <a:ext cx="410535" cy="36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6444" y="770050"/>
            <a:ext cx="521334" cy="518795"/>
          </a:xfrm>
          <a:custGeom>
            <a:avLst/>
            <a:gdLst/>
            <a:ahLst/>
            <a:cxnLst/>
            <a:rect l="l" t="t" r="r" b="b"/>
            <a:pathLst>
              <a:path w="521335" h="518794">
                <a:moveTo>
                  <a:pt x="317599" y="481153"/>
                </a:moveTo>
                <a:lnTo>
                  <a:pt x="203290" y="481153"/>
                </a:lnTo>
                <a:lnTo>
                  <a:pt x="227373" y="518409"/>
                </a:lnTo>
                <a:lnTo>
                  <a:pt x="260437" y="488710"/>
                </a:lnTo>
                <a:lnTo>
                  <a:pt x="312676" y="488710"/>
                </a:lnTo>
                <a:lnTo>
                  <a:pt x="317599" y="481153"/>
                </a:lnTo>
                <a:close/>
              </a:path>
              <a:path w="521335" h="518794">
                <a:moveTo>
                  <a:pt x="312676" y="488710"/>
                </a:moveTo>
                <a:lnTo>
                  <a:pt x="260437" y="488710"/>
                </a:lnTo>
                <a:lnTo>
                  <a:pt x="293329" y="518409"/>
                </a:lnTo>
                <a:lnTo>
                  <a:pt x="312676" y="488710"/>
                </a:lnTo>
                <a:close/>
              </a:path>
              <a:path w="521335" h="518794">
                <a:moveTo>
                  <a:pt x="370349" y="460242"/>
                </a:moveTo>
                <a:lnTo>
                  <a:pt x="150526" y="460241"/>
                </a:lnTo>
                <a:lnTo>
                  <a:pt x="164773" y="503120"/>
                </a:lnTo>
                <a:lnTo>
                  <a:pt x="203290" y="481153"/>
                </a:lnTo>
                <a:lnTo>
                  <a:pt x="363401" y="481153"/>
                </a:lnTo>
                <a:lnTo>
                  <a:pt x="370349" y="460242"/>
                </a:lnTo>
                <a:close/>
              </a:path>
              <a:path w="521335" h="518794">
                <a:moveTo>
                  <a:pt x="363401" y="481153"/>
                </a:moveTo>
                <a:lnTo>
                  <a:pt x="317599" y="481153"/>
                </a:lnTo>
                <a:lnTo>
                  <a:pt x="356102" y="503120"/>
                </a:lnTo>
                <a:lnTo>
                  <a:pt x="363401" y="481153"/>
                </a:lnTo>
                <a:close/>
              </a:path>
              <a:path w="521335" h="518794">
                <a:moveTo>
                  <a:pt x="416431" y="426151"/>
                </a:moveTo>
                <a:lnTo>
                  <a:pt x="104282" y="426150"/>
                </a:lnTo>
                <a:lnTo>
                  <a:pt x="106567" y="471137"/>
                </a:lnTo>
                <a:lnTo>
                  <a:pt x="150526" y="460241"/>
                </a:lnTo>
                <a:lnTo>
                  <a:pt x="414031" y="460242"/>
                </a:lnTo>
                <a:lnTo>
                  <a:pt x="416431" y="426151"/>
                </a:lnTo>
                <a:close/>
              </a:path>
              <a:path w="521335" h="518794">
                <a:moveTo>
                  <a:pt x="414031" y="460242"/>
                </a:moveTo>
                <a:lnTo>
                  <a:pt x="370349" y="460242"/>
                </a:lnTo>
                <a:lnTo>
                  <a:pt x="413264" y="471138"/>
                </a:lnTo>
                <a:lnTo>
                  <a:pt x="414031" y="460242"/>
                </a:lnTo>
                <a:close/>
              </a:path>
              <a:path w="521335" h="518794">
                <a:moveTo>
                  <a:pt x="81245" y="70291"/>
                </a:moveTo>
                <a:lnTo>
                  <a:pt x="84586" y="115282"/>
                </a:lnTo>
                <a:lnTo>
                  <a:pt x="39567" y="120906"/>
                </a:lnTo>
                <a:lnTo>
                  <a:pt x="53811" y="163616"/>
                </a:lnTo>
                <a:lnTo>
                  <a:pt x="11958" y="180125"/>
                </a:lnTo>
                <a:lnTo>
                  <a:pt x="36226" y="217559"/>
                </a:lnTo>
                <a:lnTo>
                  <a:pt x="0" y="243921"/>
                </a:lnTo>
                <a:lnTo>
                  <a:pt x="32885" y="274671"/>
                </a:lnTo>
                <a:lnTo>
                  <a:pt x="4396" y="308588"/>
                </a:lnTo>
                <a:lnTo>
                  <a:pt x="42732" y="330546"/>
                </a:lnTo>
                <a:lnTo>
                  <a:pt x="24092" y="371324"/>
                </a:lnTo>
                <a:lnTo>
                  <a:pt x="68055" y="382217"/>
                </a:lnTo>
                <a:lnTo>
                  <a:pt x="59263" y="426150"/>
                </a:lnTo>
                <a:lnTo>
                  <a:pt x="461616" y="426151"/>
                </a:lnTo>
                <a:lnTo>
                  <a:pt x="452822" y="382217"/>
                </a:lnTo>
                <a:lnTo>
                  <a:pt x="496793" y="371324"/>
                </a:lnTo>
                <a:lnTo>
                  <a:pt x="476919" y="330547"/>
                </a:lnTo>
                <a:lnTo>
                  <a:pt x="516478" y="308589"/>
                </a:lnTo>
                <a:lnTo>
                  <a:pt x="487999" y="274671"/>
                </a:lnTo>
                <a:lnTo>
                  <a:pt x="520875" y="243921"/>
                </a:lnTo>
                <a:lnTo>
                  <a:pt x="484657" y="217560"/>
                </a:lnTo>
                <a:lnTo>
                  <a:pt x="508754" y="180125"/>
                </a:lnTo>
                <a:lnTo>
                  <a:pt x="467069" y="163617"/>
                </a:lnTo>
                <a:lnTo>
                  <a:pt x="480260" y="120907"/>
                </a:lnTo>
                <a:lnTo>
                  <a:pt x="436290" y="115283"/>
                </a:lnTo>
                <a:lnTo>
                  <a:pt x="438146" y="75741"/>
                </a:lnTo>
                <a:lnTo>
                  <a:pt x="126264" y="75741"/>
                </a:lnTo>
                <a:lnTo>
                  <a:pt x="81245" y="70291"/>
                </a:lnTo>
                <a:close/>
              </a:path>
              <a:path w="521335" h="518794">
                <a:moveTo>
                  <a:pt x="134001" y="31810"/>
                </a:moveTo>
                <a:lnTo>
                  <a:pt x="126264" y="75741"/>
                </a:lnTo>
                <a:lnTo>
                  <a:pt x="394446" y="75741"/>
                </a:lnTo>
                <a:lnTo>
                  <a:pt x="388959" y="48333"/>
                </a:lnTo>
                <a:lnTo>
                  <a:pt x="175852" y="48333"/>
                </a:lnTo>
                <a:lnTo>
                  <a:pt x="134001" y="31810"/>
                </a:lnTo>
                <a:close/>
              </a:path>
              <a:path w="521335" h="518794">
                <a:moveTo>
                  <a:pt x="438402" y="70292"/>
                </a:moveTo>
                <a:lnTo>
                  <a:pt x="394446" y="75741"/>
                </a:lnTo>
                <a:lnTo>
                  <a:pt x="438146" y="75741"/>
                </a:lnTo>
                <a:lnTo>
                  <a:pt x="438402" y="70292"/>
                </a:lnTo>
                <a:close/>
              </a:path>
              <a:path w="521335" h="518794">
                <a:moveTo>
                  <a:pt x="195552" y="7730"/>
                </a:moveTo>
                <a:lnTo>
                  <a:pt x="175852" y="48333"/>
                </a:lnTo>
                <a:lnTo>
                  <a:pt x="343966" y="48333"/>
                </a:lnTo>
                <a:lnTo>
                  <a:pt x="337432" y="34092"/>
                </a:lnTo>
                <a:lnTo>
                  <a:pt x="231770" y="34092"/>
                </a:lnTo>
                <a:lnTo>
                  <a:pt x="195552" y="7730"/>
                </a:lnTo>
                <a:close/>
              </a:path>
              <a:path w="521335" h="518794">
                <a:moveTo>
                  <a:pt x="385652" y="31810"/>
                </a:moveTo>
                <a:lnTo>
                  <a:pt x="343966" y="48333"/>
                </a:lnTo>
                <a:lnTo>
                  <a:pt x="388959" y="48333"/>
                </a:lnTo>
                <a:lnTo>
                  <a:pt x="385652" y="31810"/>
                </a:lnTo>
                <a:close/>
              </a:path>
              <a:path w="521335" h="518794">
                <a:moveTo>
                  <a:pt x="260437" y="0"/>
                </a:moveTo>
                <a:lnTo>
                  <a:pt x="231770" y="34092"/>
                </a:lnTo>
                <a:lnTo>
                  <a:pt x="288931" y="34092"/>
                </a:lnTo>
                <a:lnTo>
                  <a:pt x="260437" y="0"/>
                </a:lnTo>
                <a:close/>
              </a:path>
              <a:path w="521335" h="518794">
                <a:moveTo>
                  <a:pt x="325337" y="7731"/>
                </a:moveTo>
                <a:lnTo>
                  <a:pt x="288931" y="34092"/>
                </a:lnTo>
                <a:lnTo>
                  <a:pt x="337432" y="34092"/>
                </a:lnTo>
                <a:lnTo>
                  <a:pt x="325337" y="7731"/>
                </a:lnTo>
                <a:close/>
              </a:path>
            </a:pathLst>
          </a:custGeom>
          <a:solidFill>
            <a:srgbClr val="F5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8555" y="771111"/>
            <a:ext cx="516890" cy="516890"/>
          </a:xfrm>
          <a:custGeom>
            <a:avLst/>
            <a:gdLst/>
            <a:ahLst/>
            <a:cxnLst/>
            <a:rect l="l" t="t" r="r" b="b"/>
            <a:pathLst>
              <a:path w="516889" h="516890">
                <a:moveTo>
                  <a:pt x="314433" y="477808"/>
                </a:moveTo>
                <a:lnTo>
                  <a:pt x="202236" y="477808"/>
                </a:lnTo>
                <a:lnTo>
                  <a:pt x="225263" y="516293"/>
                </a:lnTo>
                <a:lnTo>
                  <a:pt x="258327" y="485540"/>
                </a:lnTo>
                <a:lnTo>
                  <a:pt x="309556" y="485540"/>
                </a:lnTo>
                <a:lnTo>
                  <a:pt x="314433" y="477808"/>
                </a:lnTo>
                <a:close/>
              </a:path>
              <a:path w="516889" h="516890">
                <a:moveTo>
                  <a:pt x="309556" y="485540"/>
                </a:moveTo>
                <a:lnTo>
                  <a:pt x="258327" y="485540"/>
                </a:lnTo>
                <a:lnTo>
                  <a:pt x="290162" y="516293"/>
                </a:lnTo>
                <a:lnTo>
                  <a:pt x="309556" y="485540"/>
                </a:lnTo>
                <a:close/>
              </a:path>
              <a:path w="516889" h="516890">
                <a:moveTo>
                  <a:pt x="367183" y="456896"/>
                </a:moveTo>
                <a:lnTo>
                  <a:pt x="148416" y="456896"/>
                </a:lnTo>
                <a:lnTo>
                  <a:pt x="162663" y="499774"/>
                </a:lnTo>
                <a:lnTo>
                  <a:pt x="202236" y="477808"/>
                </a:lnTo>
                <a:lnTo>
                  <a:pt x="360150" y="477808"/>
                </a:lnTo>
                <a:lnTo>
                  <a:pt x="367183" y="456896"/>
                </a:lnTo>
                <a:close/>
              </a:path>
              <a:path w="516889" h="516890">
                <a:moveTo>
                  <a:pt x="360150" y="477808"/>
                </a:moveTo>
                <a:lnTo>
                  <a:pt x="314433" y="477808"/>
                </a:lnTo>
                <a:lnTo>
                  <a:pt x="352762" y="499775"/>
                </a:lnTo>
                <a:lnTo>
                  <a:pt x="360150" y="477808"/>
                </a:lnTo>
                <a:close/>
              </a:path>
              <a:path w="516889" h="516890">
                <a:moveTo>
                  <a:pt x="413265" y="424035"/>
                </a:moveTo>
                <a:lnTo>
                  <a:pt x="103402" y="424034"/>
                </a:lnTo>
                <a:lnTo>
                  <a:pt x="105513" y="467968"/>
                </a:lnTo>
                <a:lnTo>
                  <a:pt x="148416" y="456896"/>
                </a:lnTo>
                <a:lnTo>
                  <a:pt x="410766" y="456896"/>
                </a:lnTo>
                <a:lnTo>
                  <a:pt x="413265" y="424035"/>
                </a:lnTo>
                <a:close/>
              </a:path>
              <a:path w="516889" h="516890">
                <a:moveTo>
                  <a:pt x="410766" y="456896"/>
                </a:moveTo>
                <a:lnTo>
                  <a:pt x="367183" y="456896"/>
                </a:lnTo>
                <a:lnTo>
                  <a:pt x="409924" y="467968"/>
                </a:lnTo>
                <a:lnTo>
                  <a:pt x="410766" y="456896"/>
                </a:lnTo>
                <a:close/>
              </a:path>
              <a:path w="516889" h="516890">
                <a:moveTo>
                  <a:pt x="80189" y="70291"/>
                </a:moveTo>
                <a:lnTo>
                  <a:pt x="83530" y="115457"/>
                </a:lnTo>
                <a:lnTo>
                  <a:pt x="39567" y="120906"/>
                </a:lnTo>
                <a:lnTo>
                  <a:pt x="52755" y="162555"/>
                </a:lnTo>
                <a:lnTo>
                  <a:pt x="12133" y="179064"/>
                </a:lnTo>
                <a:lnTo>
                  <a:pt x="35170" y="216498"/>
                </a:lnTo>
                <a:lnTo>
                  <a:pt x="0" y="242860"/>
                </a:lnTo>
                <a:lnTo>
                  <a:pt x="31829" y="273610"/>
                </a:lnTo>
                <a:lnTo>
                  <a:pt x="3341" y="307528"/>
                </a:lnTo>
                <a:lnTo>
                  <a:pt x="42908" y="329486"/>
                </a:lnTo>
                <a:lnTo>
                  <a:pt x="24267" y="369027"/>
                </a:lnTo>
                <a:lnTo>
                  <a:pt x="67001" y="380102"/>
                </a:lnTo>
                <a:lnTo>
                  <a:pt x="58207" y="424034"/>
                </a:lnTo>
                <a:lnTo>
                  <a:pt x="457221" y="424035"/>
                </a:lnTo>
                <a:lnTo>
                  <a:pt x="449483" y="380103"/>
                </a:lnTo>
                <a:lnTo>
                  <a:pt x="492397" y="369028"/>
                </a:lnTo>
                <a:lnTo>
                  <a:pt x="473753" y="329486"/>
                </a:lnTo>
                <a:lnTo>
                  <a:pt x="512271" y="307528"/>
                </a:lnTo>
                <a:lnTo>
                  <a:pt x="483603" y="273610"/>
                </a:lnTo>
                <a:lnTo>
                  <a:pt x="516668" y="242860"/>
                </a:lnTo>
                <a:lnTo>
                  <a:pt x="480262" y="216499"/>
                </a:lnTo>
                <a:lnTo>
                  <a:pt x="504532" y="179064"/>
                </a:lnTo>
                <a:lnTo>
                  <a:pt x="462674" y="162556"/>
                </a:lnTo>
                <a:lnTo>
                  <a:pt x="477094" y="120907"/>
                </a:lnTo>
                <a:lnTo>
                  <a:pt x="431894" y="115457"/>
                </a:lnTo>
                <a:lnTo>
                  <a:pt x="434819" y="75915"/>
                </a:lnTo>
                <a:lnTo>
                  <a:pt x="125384" y="75915"/>
                </a:lnTo>
                <a:lnTo>
                  <a:pt x="80189" y="70291"/>
                </a:lnTo>
                <a:close/>
              </a:path>
              <a:path w="516889" h="516890">
                <a:moveTo>
                  <a:pt x="132946" y="33031"/>
                </a:moveTo>
                <a:lnTo>
                  <a:pt x="125384" y="75915"/>
                </a:lnTo>
                <a:lnTo>
                  <a:pt x="391280" y="75915"/>
                </a:lnTo>
                <a:lnTo>
                  <a:pt x="385620" y="48319"/>
                </a:lnTo>
                <a:lnTo>
                  <a:pt x="174798" y="48319"/>
                </a:lnTo>
                <a:lnTo>
                  <a:pt x="132946" y="33031"/>
                </a:lnTo>
                <a:close/>
              </a:path>
              <a:path w="516889" h="516890">
                <a:moveTo>
                  <a:pt x="435235" y="70292"/>
                </a:moveTo>
                <a:lnTo>
                  <a:pt x="391280" y="75915"/>
                </a:lnTo>
                <a:lnTo>
                  <a:pt x="434819" y="75915"/>
                </a:lnTo>
                <a:lnTo>
                  <a:pt x="435235" y="70292"/>
                </a:lnTo>
                <a:close/>
              </a:path>
              <a:path w="516889" h="516890">
                <a:moveTo>
                  <a:pt x="193442" y="8791"/>
                </a:moveTo>
                <a:lnTo>
                  <a:pt x="174798" y="48319"/>
                </a:lnTo>
                <a:lnTo>
                  <a:pt x="341856" y="48319"/>
                </a:lnTo>
                <a:lnTo>
                  <a:pt x="335229" y="35138"/>
                </a:lnTo>
                <a:lnTo>
                  <a:pt x="229659" y="35138"/>
                </a:lnTo>
                <a:lnTo>
                  <a:pt x="193442" y="8791"/>
                </a:lnTo>
                <a:close/>
              </a:path>
              <a:path w="516889" h="516890">
                <a:moveTo>
                  <a:pt x="382485" y="33031"/>
                </a:moveTo>
                <a:lnTo>
                  <a:pt x="341856" y="48319"/>
                </a:lnTo>
                <a:lnTo>
                  <a:pt x="385620" y="48319"/>
                </a:lnTo>
                <a:lnTo>
                  <a:pt x="382485" y="33031"/>
                </a:lnTo>
                <a:close/>
              </a:path>
              <a:path w="516889" h="516890">
                <a:moveTo>
                  <a:pt x="258327" y="0"/>
                </a:moveTo>
                <a:lnTo>
                  <a:pt x="229659" y="35138"/>
                </a:lnTo>
                <a:lnTo>
                  <a:pt x="286821" y="35138"/>
                </a:lnTo>
                <a:lnTo>
                  <a:pt x="258327" y="0"/>
                </a:lnTo>
                <a:close/>
              </a:path>
              <a:path w="516889" h="516890">
                <a:moveTo>
                  <a:pt x="321983" y="8792"/>
                </a:moveTo>
                <a:lnTo>
                  <a:pt x="286821" y="35138"/>
                </a:lnTo>
                <a:lnTo>
                  <a:pt x="335229" y="35138"/>
                </a:lnTo>
                <a:lnTo>
                  <a:pt x="321983" y="8792"/>
                </a:lnTo>
                <a:close/>
              </a:path>
            </a:pathLst>
          </a:custGeom>
          <a:solidFill>
            <a:srgbClr val="E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9610" y="773392"/>
            <a:ext cx="513715" cy="511809"/>
          </a:xfrm>
          <a:custGeom>
            <a:avLst/>
            <a:gdLst/>
            <a:ahLst/>
            <a:cxnLst/>
            <a:rect l="l" t="t" r="r" b="b"/>
            <a:pathLst>
              <a:path w="513714" h="511809">
                <a:moveTo>
                  <a:pt x="312148" y="474473"/>
                </a:moveTo>
                <a:lnTo>
                  <a:pt x="201181" y="474473"/>
                </a:lnTo>
                <a:lnTo>
                  <a:pt x="224207" y="511727"/>
                </a:lnTo>
                <a:lnTo>
                  <a:pt x="257272" y="480974"/>
                </a:lnTo>
                <a:lnTo>
                  <a:pt x="308127" y="480974"/>
                </a:lnTo>
                <a:lnTo>
                  <a:pt x="312148" y="474473"/>
                </a:lnTo>
                <a:close/>
              </a:path>
              <a:path w="513714" h="511809">
                <a:moveTo>
                  <a:pt x="308127" y="480974"/>
                </a:moveTo>
                <a:lnTo>
                  <a:pt x="257272" y="480974"/>
                </a:lnTo>
                <a:lnTo>
                  <a:pt x="289107" y="511727"/>
                </a:lnTo>
                <a:lnTo>
                  <a:pt x="308127" y="480974"/>
                </a:lnTo>
                <a:close/>
              </a:path>
              <a:path w="513714" h="511809">
                <a:moveTo>
                  <a:pt x="364898" y="453561"/>
                </a:moveTo>
                <a:lnTo>
                  <a:pt x="148416" y="453561"/>
                </a:lnTo>
                <a:lnTo>
                  <a:pt x="162663" y="495384"/>
                </a:lnTo>
                <a:lnTo>
                  <a:pt x="201181" y="474473"/>
                </a:lnTo>
                <a:lnTo>
                  <a:pt x="358303" y="474473"/>
                </a:lnTo>
                <a:lnTo>
                  <a:pt x="364898" y="453561"/>
                </a:lnTo>
                <a:close/>
              </a:path>
              <a:path w="513714" h="511809">
                <a:moveTo>
                  <a:pt x="358303" y="474473"/>
                </a:moveTo>
                <a:lnTo>
                  <a:pt x="312148" y="474473"/>
                </a:lnTo>
                <a:lnTo>
                  <a:pt x="351707" y="495385"/>
                </a:lnTo>
                <a:lnTo>
                  <a:pt x="358303" y="474473"/>
                </a:lnTo>
                <a:close/>
              </a:path>
              <a:path w="513714" h="511809">
                <a:moveTo>
                  <a:pt x="411154" y="420700"/>
                </a:moveTo>
                <a:lnTo>
                  <a:pt x="103402" y="420699"/>
                </a:lnTo>
                <a:lnTo>
                  <a:pt x="105512" y="464631"/>
                </a:lnTo>
                <a:lnTo>
                  <a:pt x="148416" y="453561"/>
                </a:lnTo>
                <a:lnTo>
                  <a:pt x="408655" y="453561"/>
                </a:lnTo>
                <a:lnTo>
                  <a:pt x="411154" y="420700"/>
                </a:lnTo>
                <a:close/>
              </a:path>
              <a:path w="513714" h="511809">
                <a:moveTo>
                  <a:pt x="408655" y="453561"/>
                </a:moveTo>
                <a:lnTo>
                  <a:pt x="364898" y="453561"/>
                </a:lnTo>
                <a:lnTo>
                  <a:pt x="407813" y="464632"/>
                </a:lnTo>
                <a:lnTo>
                  <a:pt x="408655" y="453561"/>
                </a:lnTo>
                <a:close/>
              </a:path>
              <a:path w="513714" h="511809">
                <a:moveTo>
                  <a:pt x="81421" y="70291"/>
                </a:moveTo>
                <a:lnTo>
                  <a:pt x="83531" y="114222"/>
                </a:lnTo>
                <a:lnTo>
                  <a:pt x="39566" y="119671"/>
                </a:lnTo>
                <a:lnTo>
                  <a:pt x="53987" y="161495"/>
                </a:lnTo>
                <a:lnTo>
                  <a:pt x="12134" y="177843"/>
                </a:lnTo>
                <a:lnTo>
                  <a:pt x="36402" y="215263"/>
                </a:lnTo>
                <a:lnTo>
                  <a:pt x="0" y="240578"/>
                </a:lnTo>
                <a:lnTo>
                  <a:pt x="33060" y="271328"/>
                </a:lnTo>
                <a:lnTo>
                  <a:pt x="4396" y="305246"/>
                </a:lnTo>
                <a:lnTo>
                  <a:pt x="42908" y="326158"/>
                </a:lnTo>
                <a:lnTo>
                  <a:pt x="24268" y="365700"/>
                </a:lnTo>
                <a:lnTo>
                  <a:pt x="67177" y="376766"/>
                </a:lnTo>
                <a:lnTo>
                  <a:pt x="59438" y="420699"/>
                </a:lnTo>
                <a:lnTo>
                  <a:pt x="455110" y="420700"/>
                </a:lnTo>
                <a:lnTo>
                  <a:pt x="446316" y="376766"/>
                </a:lnTo>
                <a:lnTo>
                  <a:pt x="489230" y="365700"/>
                </a:lnTo>
                <a:lnTo>
                  <a:pt x="470413" y="326158"/>
                </a:lnTo>
                <a:lnTo>
                  <a:pt x="508930" y="305247"/>
                </a:lnTo>
                <a:lnTo>
                  <a:pt x="481492" y="271329"/>
                </a:lnTo>
                <a:lnTo>
                  <a:pt x="513313" y="240579"/>
                </a:lnTo>
                <a:lnTo>
                  <a:pt x="477095" y="215264"/>
                </a:lnTo>
                <a:lnTo>
                  <a:pt x="501192" y="177844"/>
                </a:lnTo>
                <a:lnTo>
                  <a:pt x="460563" y="161495"/>
                </a:lnTo>
                <a:lnTo>
                  <a:pt x="473754" y="119672"/>
                </a:lnTo>
                <a:lnTo>
                  <a:pt x="429783" y="114222"/>
                </a:lnTo>
                <a:lnTo>
                  <a:pt x="431785" y="75741"/>
                </a:lnTo>
                <a:lnTo>
                  <a:pt x="124329" y="75741"/>
                </a:lnTo>
                <a:lnTo>
                  <a:pt x="81421" y="70291"/>
                </a:lnTo>
                <a:close/>
              </a:path>
              <a:path w="513714" h="511809">
                <a:moveTo>
                  <a:pt x="133122" y="31810"/>
                </a:moveTo>
                <a:lnTo>
                  <a:pt x="124329" y="75741"/>
                </a:lnTo>
                <a:lnTo>
                  <a:pt x="389169" y="75741"/>
                </a:lnTo>
                <a:lnTo>
                  <a:pt x="383682" y="48333"/>
                </a:lnTo>
                <a:lnTo>
                  <a:pt x="173742" y="48333"/>
                </a:lnTo>
                <a:lnTo>
                  <a:pt x="133122" y="31810"/>
                </a:lnTo>
                <a:close/>
              </a:path>
              <a:path w="513714" h="511809">
                <a:moveTo>
                  <a:pt x="432069" y="70292"/>
                </a:moveTo>
                <a:lnTo>
                  <a:pt x="389169" y="75741"/>
                </a:lnTo>
                <a:lnTo>
                  <a:pt x="431785" y="75741"/>
                </a:lnTo>
                <a:lnTo>
                  <a:pt x="432069" y="70292"/>
                </a:lnTo>
                <a:close/>
              </a:path>
              <a:path w="513714" h="511809">
                <a:moveTo>
                  <a:pt x="192386" y="8791"/>
                </a:moveTo>
                <a:lnTo>
                  <a:pt x="173742" y="48333"/>
                </a:lnTo>
                <a:lnTo>
                  <a:pt x="339745" y="48333"/>
                </a:lnTo>
                <a:lnTo>
                  <a:pt x="332968" y="34092"/>
                </a:lnTo>
                <a:lnTo>
                  <a:pt x="228604" y="34092"/>
                </a:lnTo>
                <a:lnTo>
                  <a:pt x="192386" y="8791"/>
                </a:lnTo>
                <a:close/>
              </a:path>
              <a:path w="513714" h="511809">
                <a:moveTo>
                  <a:pt x="380374" y="31810"/>
                </a:moveTo>
                <a:lnTo>
                  <a:pt x="339745" y="48333"/>
                </a:lnTo>
                <a:lnTo>
                  <a:pt x="383682" y="48333"/>
                </a:lnTo>
                <a:lnTo>
                  <a:pt x="380374" y="31810"/>
                </a:lnTo>
                <a:close/>
              </a:path>
              <a:path w="513714" h="511809">
                <a:moveTo>
                  <a:pt x="257272" y="0"/>
                </a:moveTo>
                <a:lnTo>
                  <a:pt x="228604" y="34092"/>
                </a:lnTo>
                <a:lnTo>
                  <a:pt x="284710" y="34092"/>
                </a:lnTo>
                <a:lnTo>
                  <a:pt x="257272" y="0"/>
                </a:lnTo>
                <a:close/>
              </a:path>
              <a:path w="513714" h="511809">
                <a:moveTo>
                  <a:pt x="320928" y="8792"/>
                </a:moveTo>
                <a:lnTo>
                  <a:pt x="284710" y="34092"/>
                </a:lnTo>
                <a:lnTo>
                  <a:pt x="332968" y="34092"/>
                </a:lnTo>
                <a:lnTo>
                  <a:pt x="320928" y="8792"/>
                </a:lnTo>
                <a:close/>
              </a:path>
            </a:pathLst>
          </a:custGeom>
          <a:solidFill>
            <a:srgbClr val="E1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1896" y="775499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309862" y="470081"/>
                </a:moveTo>
                <a:lnTo>
                  <a:pt x="198895" y="470081"/>
                </a:lnTo>
                <a:lnTo>
                  <a:pt x="221921" y="507511"/>
                </a:lnTo>
                <a:lnTo>
                  <a:pt x="253930" y="477814"/>
                </a:lnTo>
                <a:lnTo>
                  <a:pt x="305102" y="477814"/>
                </a:lnTo>
                <a:lnTo>
                  <a:pt x="309862" y="470081"/>
                </a:lnTo>
                <a:close/>
              </a:path>
              <a:path w="509270" h="508000">
                <a:moveTo>
                  <a:pt x="305102" y="477814"/>
                </a:moveTo>
                <a:lnTo>
                  <a:pt x="253930" y="477814"/>
                </a:lnTo>
                <a:lnTo>
                  <a:pt x="286821" y="507511"/>
                </a:lnTo>
                <a:lnTo>
                  <a:pt x="305102" y="477814"/>
                </a:lnTo>
                <a:close/>
              </a:path>
              <a:path w="509270" h="508000">
                <a:moveTo>
                  <a:pt x="361556" y="450399"/>
                </a:moveTo>
                <a:lnTo>
                  <a:pt x="147186" y="450399"/>
                </a:lnTo>
                <a:lnTo>
                  <a:pt x="160377" y="490993"/>
                </a:lnTo>
                <a:lnTo>
                  <a:pt x="198895" y="470081"/>
                </a:lnTo>
                <a:lnTo>
                  <a:pt x="355161" y="470081"/>
                </a:lnTo>
                <a:lnTo>
                  <a:pt x="361556" y="450399"/>
                </a:lnTo>
                <a:close/>
              </a:path>
              <a:path w="509270" h="508000">
                <a:moveTo>
                  <a:pt x="355161" y="470081"/>
                </a:moveTo>
                <a:lnTo>
                  <a:pt x="309862" y="470081"/>
                </a:lnTo>
                <a:lnTo>
                  <a:pt x="348365" y="490993"/>
                </a:lnTo>
                <a:lnTo>
                  <a:pt x="355161" y="470081"/>
                </a:lnTo>
                <a:close/>
              </a:path>
              <a:path w="509270" h="508000">
                <a:moveTo>
                  <a:pt x="406583" y="417362"/>
                </a:moveTo>
                <a:lnTo>
                  <a:pt x="102171" y="417361"/>
                </a:lnTo>
                <a:lnTo>
                  <a:pt x="104457" y="460240"/>
                </a:lnTo>
                <a:lnTo>
                  <a:pt x="147186" y="450399"/>
                </a:lnTo>
                <a:lnTo>
                  <a:pt x="404956" y="450399"/>
                </a:lnTo>
                <a:lnTo>
                  <a:pt x="406583" y="417362"/>
                </a:lnTo>
                <a:close/>
              </a:path>
              <a:path w="509270" h="508000">
                <a:moveTo>
                  <a:pt x="404956" y="450399"/>
                </a:moveTo>
                <a:lnTo>
                  <a:pt x="361556" y="450399"/>
                </a:lnTo>
                <a:lnTo>
                  <a:pt x="404471" y="460240"/>
                </a:lnTo>
                <a:lnTo>
                  <a:pt x="404956" y="450399"/>
                </a:lnTo>
                <a:close/>
              </a:path>
              <a:path w="509270" h="508000">
                <a:moveTo>
                  <a:pt x="80189" y="69245"/>
                </a:moveTo>
                <a:lnTo>
                  <a:pt x="82476" y="113175"/>
                </a:lnTo>
                <a:lnTo>
                  <a:pt x="39567" y="118625"/>
                </a:lnTo>
                <a:lnTo>
                  <a:pt x="52755" y="160448"/>
                </a:lnTo>
                <a:lnTo>
                  <a:pt x="12133" y="175736"/>
                </a:lnTo>
                <a:lnTo>
                  <a:pt x="35170" y="213156"/>
                </a:lnTo>
                <a:lnTo>
                  <a:pt x="0" y="238471"/>
                </a:lnTo>
                <a:lnTo>
                  <a:pt x="31829" y="269221"/>
                </a:lnTo>
                <a:lnTo>
                  <a:pt x="4396" y="302078"/>
                </a:lnTo>
                <a:lnTo>
                  <a:pt x="42908" y="324051"/>
                </a:lnTo>
                <a:lnTo>
                  <a:pt x="24092" y="363592"/>
                </a:lnTo>
                <a:lnTo>
                  <a:pt x="65945" y="374659"/>
                </a:lnTo>
                <a:lnTo>
                  <a:pt x="58208" y="417361"/>
                </a:lnTo>
                <a:lnTo>
                  <a:pt x="450539" y="417362"/>
                </a:lnTo>
                <a:lnTo>
                  <a:pt x="442974" y="374659"/>
                </a:lnTo>
                <a:lnTo>
                  <a:pt x="484659" y="363593"/>
                </a:lnTo>
                <a:lnTo>
                  <a:pt x="466015" y="324051"/>
                </a:lnTo>
                <a:lnTo>
                  <a:pt x="504532" y="302079"/>
                </a:lnTo>
                <a:lnTo>
                  <a:pt x="476921" y="269222"/>
                </a:lnTo>
                <a:lnTo>
                  <a:pt x="508929" y="238472"/>
                </a:lnTo>
                <a:lnTo>
                  <a:pt x="473753" y="213157"/>
                </a:lnTo>
                <a:lnTo>
                  <a:pt x="496794" y="175737"/>
                </a:lnTo>
                <a:lnTo>
                  <a:pt x="456165" y="160449"/>
                </a:lnTo>
                <a:lnTo>
                  <a:pt x="469356" y="118625"/>
                </a:lnTo>
                <a:lnTo>
                  <a:pt x="426441" y="113176"/>
                </a:lnTo>
                <a:lnTo>
                  <a:pt x="428291" y="74695"/>
                </a:lnTo>
                <a:lnTo>
                  <a:pt x="123098" y="74694"/>
                </a:lnTo>
                <a:lnTo>
                  <a:pt x="80189" y="69245"/>
                </a:lnTo>
                <a:close/>
              </a:path>
              <a:path w="509270" h="508000">
                <a:moveTo>
                  <a:pt x="131890" y="31985"/>
                </a:moveTo>
                <a:lnTo>
                  <a:pt x="123098" y="74694"/>
                </a:lnTo>
                <a:lnTo>
                  <a:pt x="385827" y="74695"/>
                </a:lnTo>
                <a:lnTo>
                  <a:pt x="380180" y="47273"/>
                </a:lnTo>
                <a:lnTo>
                  <a:pt x="172512" y="47272"/>
                </a:lnTo>
                <a:lnTo>
                  <a:pt x="131890" y="31985"/>
                </a:lnTo>
                <a:close/>
              </a:path>
              <a:path w="509270" h="508000">
                <a:moveTo>
                  <a:pt x="428553" y="69245"/>
                </a:moveTo>
                <a:lnTo>
                  <a:pt x="385827" y="74695"/>
                </a:lnTo>
                <a:lnTo>
                  <a:pt x="428291" y="74695"/>
                </a:lnTo>
                <a:lnTo>
                  <a:pt x="428553" y="69245"/>
                </a:lnTo>
                <a:close/>
              </a:path>
              <a:path w="509270" h="508000">
                <a:moveTo>
                  <a:pt x="191156" y="7730"/>
                </a:moveTo>
                <a:lnTo>
                  <a:pt x="172512" y="47272"/>
                </a:lnTo>
                <a:lnTo>
                  <a:pt x="336230" y="47273"/>
                </a:lnTo>
                <a:lnTo>
                  <a:pt x="330020" y="34092"/>
                </a:lnTo>
                <a:lnTo>
                  <a:pt x="226318" y="34092"/>
                </a:lnTo>
                <a:lnTo>
                  <a:pt x="191156" y="7730"/>
                </a:lnTo>
                <a:close/>
              </a:path>
              <a:path w="509270" h="508000">
                <a:moveTo>
                  <a:pt x="377033" y="31985"/>
                </a:moveTo>
                <a:lnTo>
                  <a:pt x="336230" y="47273"/>
                </a:lnTo>
                <a:lnTo>
                  <a:pt x="380180" y="47273"/>
                </a:lnTo>
                <a:lnTo>
                  <a:pt x="377033" y="31985"/>
                </a:lnTo>
                <a:close/>
              </a:path>
              <a:path w="509270" h="508000">
                <a:moveTo>
                  <a:pt x="253930" y="0"/>
                </a:moveTo>
                <a:lnTo>
                  <a:pt x="226318" y="34092"/>
                </a:lnTo>
                <a:lnTo>
                  <a:pt x="282424" y="34092"/>
                </a:lnTo>
                <a:lnTo>
                  <a:pt x="253930" y="0"/>
                </a:lnTo>
                <a:close/>
              </a:path>
              <a:path w="509270" h="508000">
                <a:moveTo>
                  <a:pt x="317600" y="7731"/>
                </a:moveTo>
                <a:lnTo>
                  <a:pt x="282424" y="34092"/>
                </a:lnTo>
                <a:lnTo>
                  <a:pt x="330020" y="34092"/>
                </a:lnTo>
                <a:lnTo>
                  <a:pt x="317600" y="7731"/>
                </a:lnTo>
                <a:close/>
              </a:path>
            </a:pathLst>
          </a:custGeom>
          <a:solidFill>
            <a:srgbClr val="D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4006" y="777781"/>
            <a:ext cx="504825" cy="503555"/>
          </a:xfrm>
          <a:custGeom>
            <a:avLst/>
            <a:gdLst/>
            <a:ahLst/>
            <a:cxnLst/>
            <a:rect l="l" t="t" r="r" b="b"/>
            <a:pathLst>
              <a:path w="504825" h="503555">
                <a:moveTo>
                  <a:pt x="306696" y="466745"/>
                </a:moveTo>
                <a:lnTo>
                  <a:pt x="196785" y="466744"/>
                </a:lnTo>
                <a:lnTo>
                  <a:pt x="221055" y="502945"/>
                </a:lnTo>
                <a:lnTo>
                  <a:pt x="251820" y="473422"/>
                </a:lnTo>
                <a:lnTo>
                  <a:pt x="302446" y="473422"/>
                </a:lnTo>
                <a:lnTo>
                  <a:pt x="306696" y="466745"/>
                </a:lnTo>
                <a:close/>
              </a:path>
              <a:path w="504825" h="503555">
                <a:moveTo>
                  <a:pt x="302446" y="473422"/>
                </a:moveTo>
                <a:lnTo>
                  <a:pt x="251820" y="473422"/>
                </a:lnTo>
                <a:lnTo>
                  <a:pt x="283655" y="502945"/>
                </a:lnTo>
                <a:lnTo>
                  <a:pt x="302446" y="473422"/>
                </a:lnTo>
                <a:close/>
              </a:path>
              <a:path w="504825" h="503555">
                <a:moveTo>
                  <a:pt x="358390" y="445833"/>
                </a:moveTo>
                <a:lnTo>
                  <a:pt x="145076" y="445833"/>
                </a:lnTo>
                <a:lnTo>
                  <a:pt x="159496" y="487656"/>
                </a:lnTo>
                <a:lnTo>
                  <a:pt x="196785" y="466744"/>
                </a:lnTo>
                <a:lnTo>
                  <a:pt x="351795" y="466745"/>
                </a:lnTo>
                <a:lnTo>
                  <a:pt x="358390" y="445833"/>
                </a:lnTo>
                <a:close/>
              </a:path>
              <a:path w="504825" h="503555">
                <a:moveTo>
                  <a:pt x="351795" y="466745"/>
                </a:moveTo>
                <a:lnTo>
                  <a:pt x="306696" y="466745"/>
                </a:lnTo>
                <a:lnTo>
                  <a:pt x="345199" y="487656"/>
                </a:lnTo>
                <a:lnTo>
                  <a:pt x="351795" y="466745"/>
                </a:lnTo>
                <a:close/>
              </a:path>
              <a:path w="504825" h="503555">
                <a:moveTo>
                  <a:pt x="79135" y="68010"/>
                </a:moveTo>
                <a:lnTo>
                  <a:pt x="81420" y="111940"/>
                </a:lnTo>
                <a:lnTo>
                  <a:pt x="38511" y="117564"/>
                </a:lnTo>
                <a:lnTo>
                  <a:pt x="51701" y="158167"/>
                </a:lnTo>
                <a:lnTo>
                  <a:pt x="12133" y="174675"/>
                </a:lnTo>
                <a:lnTo>
                  <a:pt x="35170" y="210875"/>
                </a:lnTo>
                <a:lnTo>
                  <a:pt x="0" y="237236"/>
                </a:lnTo>
                <a:lnTo>
                  <a:pt x="32005" y="266939"/>
                </a:lnTo>
                <a:lnTo>
                  <a:pt x="3341" y="299796"/>
                </a:lnTo>
                <a:lnTo>
                  <a:pt x="41852" y="320708"/>
                </a:lnTo>
                <a:lnTo>
                  <a:pt x="23213" y="360250"/>
                </a:lnTo>
                <a:lnTo>
                  <a:pt x="64891" y="371149"/>
                </a:lnTo>
                <a:lnTo>
                  <a:pt x="57152" y="412971"/>
                </a:lnTo>
                <a:lnTo>
                  <a:pt x="101116" y="414026"/>
                </a:lnTo>
                <a:lnTo>
                  <a:pt x="103402" y="456905"/>
                </a:lnTo>
                <a:lnTo>
                  <a:pt x="145076" y="445833"/>
                </a:lnTo>
                <a:lnTo>
                  <a:pt x="400938" y="445833"/>
                </a:lnTo>
                <a:lnTo>
                  <a:pt x="403416" y="414027"/>
                </a:lnTo>
                <a:lnTo>
                  <a:pt x="446317" y="412972"/>
                </a:lnTo>
                <a:lnTo>
                  <a:pt x="438578" y="371150"/>
                </a:lnTo>
                <a:lnTo>
                  <a:pt x="480437" y="360251"/>
                </a:lnTo>
                <a:lnTo>
                  <a:pt x="462849" y="320709"/>
                </a:lnTo>
                <a:lnTo>
                  <a:pt x="500137" y="299797"/>
                </a:lnTo>
                <a:lnTo>
                  <a:pt x="472699" y="266940"/>
                </a:lnTo>
                <a:lnTo>
                  <a:pt x="504534" y="236190"/>
                </a:lnTo>
                <a:lnTo>
                  <a:pt x="469357" y="210875"/>
                </a:lnTo>
                <a:lnTo>
                  <a:pt x="492399" y="174676"/>
                </a:lnTo>
                <a:lnTo>
                  <a:pt x="451769" y="158167"/>
                </a:lnTo>
                <a:lnTo>
                  <a:pt x="464960" y="117564"/>
                </a:lnTo>
                <a:lnTo>
                  <a:pt x="422046" y="111941"/>
                </a:lnTo>
                <a:lnTo>
                  <a:pt x="424959" y="73634"/>
                </a:lnTo>
                <a:lnTo>
                  <a:pt x="122043" y="73634"/>
                </a:lnTo>
                <a:lnTo>
                  <a:pt x="79135" y="68010"/>
                </a:lnTo>
                <a:close/>
              </a:path>
              <a:path w="504825" h="503555">
                <a:moveTo>
                  <a:pt x="400938" y="445833"/>
                </a:moveTo>
                <a:lnTo>
                  <a:pt x="358390" y="445833"/>
                </a:lnTo>
                <a:lnTo>
                  <a:pt x="400075" y="456905"/>
                </a:lnTo>
                <a:lnTo>
                  <a:pt x="400938" y="445833"/>
                </a:lnTo>
                <a:close/>
              </a:path>
              <a:path w="504825" h="503555">
                <a:moveTo>
                  <a:pt x="129780" y="30764"/>
                </a:moveTo>
                <a:lnTo>
                  <a:pt x="122043" y="73634"/>
                </a:lnTo>
                <a:lnTo>
                  <a:pt x="382487" y="73634"/>
                </a:lnTo>
                <a:lnTo>
                  <a:pt x="377079" y="47273"/>
                </a:lnTo>
                <a:lnTo>
                  <a:pt x="170402" y="47272"/>
                </a:lnTo>
                <a:lnTo>
                  <a:pt x="129780" y="30764"/>
                </a:lnTo>
                <a:close/>
              </a:path>
              <a:path w="504825" h="503555">
                <a:moveTo>
                  <a:pt x="425387" y="68010"/>
                </a:moveTo>
                <a:lnTo>
                  <a:pt x="382487" y="73634"/>
                </a:lnTo>
                <a:lnTo>
                  <a:pt x="424959" y="73634"/>
                </a:lnTo>
                <a:lnTo>
                  <a:pt x="425387" y="68010"/>
                </a:lnTo>
                <a:close/>
              </a:path>
              <a:path w="504825" h="503555">
                <a:moveTo>
                  <a:pt x="189046" y="7730"/>
                </a:moveTo>
                <a:lnTo>
                  <a:pt x="170402" y="47272"/>
                </a:lnTo>
                <a:lnTo>
                  <a:pt x="333064" y="47273"/>
                </a:lnTo>
                <a:lnTo>
                  <a:pt x="326279" y="32871"/>
                </a:lnTo>
                <a:lnTo>
                  <a:pt x="224208" y="32871"/>
                </a:lnTo>
                <a:lnTo>
                  <a:pt x="189046" y="7730"/>
                </a:lnTo>
                <a:close/>
              </a:path>
              <a:path w="504825" h="503555">
                <a:moveTo>
                  <a:pt x="373693" y="30764"/>
                </a:moveTo>
                <a:lnTo>
                  <a:pt x="333064" y="47273"/>
                </a:lnTo>
                <a:lnTo>
                  <a:pt x="377079" y="47273"/>
                </a:lnTo>
                <a:lnTo>
                  <a:pt x="373693" y="30764"/>
                </a:lnTo>
                <a:close/>
              </a:path>
              <a:path w="504825" h="503555">
                <a:moveTo>
                  <a:pt x="251820" y="0"/>
                </a:moveTo>
                <a:lnTo>
                  <a:pt x="224208" y="32871"/>
                </a:lnTo>
                <a:lnTo>
                  <a:pt x="279258" y="32871"/>
                </a:lnTo>
                <a:lnTo>
                  <a:pt x="251820" y="0"/>
                </a:lnTo>
                <a:close/>
              </a:path>
              <a:path w="504825" h="503555">
                <a:moveTo>
                  <a:pt x="314434" y="7731"/>
                </a:moveTo>
                <a:lnTo>
                  <a:pt x="279258" y="32871"/>
                </a:lnTo>
                <a:lnTo>
                  <a:pt x="326279" y="32871"/>
                </a:lnTo>
                <a:lnTo>
                  <a:pt x="314434" y="7731"/>
                </a:lnTo>
                <a:close/>
              </a:path>
            </a:pathLst>
          </a:custGeom>
          <a:solidFill>
            <a:srgbClr val="CE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66292" y="779902"/>
            <a:ext cx="500380" cy="499109"/>
          </a:xfrm>
          <a:custGeom>
            <a:avLst/>
            <a:gdLst/>
            <a:ahLst/>
            <a:cxnLst/>
            <a:rect l="l" t="t" r="r" b="b"/>
            <a:pathLst>
              <a:path w="500379" h="499109">
                <a:moveTo>
                  <a:pt x="304410" y="462514"/>
                </a:moveTo>
                <a:lnTo>
                  <a:pt x="195554" y="462514"/>
                </a:lnTo>
                <a:lnTo>
                  <a:pt x="218769" y="498715"/>
                </a:lnTo>
                <a:lnTo>
                  <a:pt x="249534" y="469016"/>
                </a:lnTo>
                <a:lnTo>
                  <a:pt x="300272" y="469016"/>
                </a:lnTo>
                <a:lnTo>
                  <a:pt x="304410" y="462514"/>
                </a:lnTo>
                <a:close/>
              </a:path>
              <a:path w="500379" h="499109">
                <a:moveTo>
                  <a:pt x="300272" y="469016"/>
                </a:moveTo>
                <a:lnTo>
                  <a:pt x="249534" y="469016"/>
                </a:lnTo>
                <a:lnTo>
                  <a:pt x="281369" y="498715"/>
                </a:lnTo>
                <a:lnTo>
                  <a:pt x="300272" y="469016"/>
                </a:lnTo>
                <a:close/>
              </a:path>
              <a:path w="500379" h="499109">
                <a:moveTo>
                  <a:pt x="355048" y="442658"/>
                </a:moveTo>
                <a:lnTo>
                  <a:pt x="144019" y="442657"/>
                </a:lnTo>
                <a:lnTo>
                  <a:pt x="157210" y="483250"/>
                </a:lnTo>
                <a:lnTo>
                  <a:pt x="195554" y="462514"/>
                </a:lnTo>
                <a:lnTo>
                  <a:pt x="348595" y="462514"/>
                </a:lnTo>
                <a:lnTo>
                  <a:pt x="355048" y="442658"/>
                </a:lnTo>
                <a:close/>
              </a:path>
              <a:path w="500379" h="499109">
                <a:moveTo>
                  <a:pt x="348595" y="462514"/>
                </a:moveTo>
                <a:lnTo>
                  <a:pt x="304410" y="462514"/>
                </a:lnTo>
                <a:lnTo>
                  <a:pt x="341857" y="483250"/>
                </a:lnTo>
                <a:lnTo>
                  <a:pt x="348595" y="462514"/>
                </a:lnTo>
                <a:close/>
              </a:path>
              <a:path w="500379" h="499109">
                <a:moveTo>
                  <a:pt x="400074" y="409796"/>
                </a:moveTo>
                <a:lnTo>
                  <a:pt x="100060" y="409796"/>
                </a:lnTo>
                <a:lnTo>
                  <a:pt x="102171" y="452497"/>
                </a:lnTo>
                <a:lnTo>
                  <a:pt x="144019" y="442657"/>
                </a:lnTo>
                <a:lnTo>
                  <a:pt x="397503" y="442658"/>
                </a:lnTo>
                <a:lnTo>
                  <a:pt x="400074" y="409796"/>
                </a:lnTo>
                <a:close/>
              </a:path>
              <a:path w="500379" h="499109">
                <a:moveTo>
                  <a:pt x="397503" y="442658"/>
                </a:moveTo>
                <a:lnTo>
                  <a:pt x="355048" y="442658"/>
                </a:lnTo>
                <a:lnTo>
                  <a:pt x="396733" y="452497"/>
                </a:lnTo>
                <a:lnTo>
                  <a:pt x="397503" y="442658"/>
                </a:lnTo>
                <a:close/>
              </a:path>
              <a:path w="500379" h="499109">
                <a:moveTo>
                  <a:pt x="78079" y="68169"/>
                </a:moveTo>
                <a:lnTo>
                  <a:pt x="80190" y="111054"/>
                </a:lnTo>
                <a:lnTo>
                  <a:pt x="38512" y="116503"/>
                </a:lnTo>
                <a:lnTo>
                  <a:pt x="51701" y="157091"/>
                </a:lnTo>
                <a:lnTo>
                  <a:pt x="10903" y="172553"/>
                </a:lnTo>
                <a:lnTo>
                  <a:pt x="34115" y="209814"/>
                </a:lnTo>
                <a:lnTo>
                  <a:pt x="0" y="235114"/>
                </a:lnTo>
                <a:lnTo>
                  <a:pt x="30774" y="263583"/>
                </a:lnTo>
                <a:lnTo>
                  <a:pt x="3341" y="297675"/>
                </a:lnTo>
                <a:lnTo>
                  <a:pt x="40622" y="318587"/>
                </a:lnTo>
                <a:lnTo>
                  <a:pt x="23037" y="357082"/>
                </a:lnTo>
                <a:lnTo>
                  <a:pt x="64890" y="367967"/>
                </a:lnTo>
                <a:lnTo>
                  <a:pt x="56097" y="409796"/>
                </a:lnTo>
                <a:lnTo>
                  <a:pt x="442974" y="409796"/>
                </a:lnTo>
                <a:lnTo>
                  <a:pt x="435236" y="367967"/>
                </a:lnTo>
                <a:lnTo>
                  <a:pt x="475865" y="357083"/>
                </a:lnTo>
                <a:lnTo>
                  <a:pt x="458277" y="318587"/>
                </a:lnTo>
                <a:lnTo>
                  <a:pt x="495739" y="297675"/>
                </a:lnTo>
                <a:lnTo>
                  <a:pt x="468127" y="263583"/>
                </a:lnTo>
                <a:lnTo>
                  <a:pt x="500136" y="235115"/>
                </a:lnTo>
                <a:lnTo>
                  <a:pt x="464960" y="208753"/>
                </a:lnTo>
                <a:lnTo>
                  <a:pt x="488001" y="172554"/>
                </a:lnTo>
                <a:lnTo>
                  <a:pt x="448427" y="157092"/>
                </a:lnTo>
                <a:lnTo>
                  <a:pt x="461618" y="116504"/>
                </a:lnTo>
                <a:lnTo>
                  <a:pt x="418704" y="111054"/>
                </a:lnTo>
                <a:lnTo>
                  <a:pt x="420699" y="73619"/>
                </a:lnTo>
                <a:lnTo>
                  <a:pt x="120812" y="73619"/>
                </a:lnTo>
                <a:lnTo>
                  <a:pt x="78079" y="68169"/>
                </a:lnTo>
                <a:close/>
              </a:path>
              <a:path w="500379" h="499109">
                <a:moveTo>
                  <a:pt x="128550" y="30749"/>
                </a:moveTo>
                <a:lnTo>
                  <a:pt x="120812" y="73619"/>
                </a:lnTo>
                <a:lnTo>
                  <a:pt x="420699" y="73619"/>
                </a:lnTo>
                <a:lnTo>
                  <a:pt x="420754" y="72573"/>
                </a:lnTo>
                <a:lnTo>
                  <a:pt x="378089" y="72573"/>
                </a:lnTo>
                <a:lnTo>
                  <a:pt x="373212" y="46212"/>
                </a:lnTo>
                <a:lnTo>
                  <a:pt x="169172" y="46211"/>
                </a:lnTo>
                <a:lnTo>
                  <a:pt x="128550" y="30749"/>
                </a:lnTo>
                <a:close/>
              </a:path>
              <a:path w="500379" h="499109">
                <a:moveTo>
                  <a:pt x="420989" y="68170"/>
                </a:moveTo>
                <a:lnTo>
                  <a:pt x="378089" y="72573"/>
                </a:lnTo>
                <a:lnTo>
                  <a:pt x="420754" y="72573"/>
                </a:lnTo>
                <a:lnTo>
                  <a:pt x="420989" y="68170"/>
                </a:lnTo>
                <a:close/>
              </a:path>
              <a:path w="500379" h="499109">
                <a:moveTo>
                  <a:pt x="186760" y="7730"/>
                </a:moveTo>
                <a:lnTo>
                  <a:pt x="169172" y="46211"/>
                </a:lnTo>
                <a:lnTo>
                  <a:pt x="330777" y="46212"/>
                </a:lnTo>
                <a:lnTo>
                  <a:pt x="324396" y="33031"/>
                </a:lnTo>
                <a:lnTo>
                  <a:pt x="221922" y="33031"/>
                </a:lnTo>
                <a:lnTo>
                  <a:pt x="186760" y="7730"/>
                </a:lnTo>
                <a:close/>
              </a:path>
              <a:path w="500379" h="499109">
                <a:moveTo>
                  <a:pt x="370351" y="30750"/>
                </a:moveTo>
                <a:lnTo>
                  <a:pt x="330777" y="46212"/>
                </a:lnTo>
                <a:lnTo>
                  <a:pt x="373212" y="46212"/>
                </a:lnTo>
                <a:lnTo>
                  <a:pt x="370351" y="30750"/>
                </a:lnTo>
                <a:close/>
              </a:path>
              <a:path w="500379" h="499109">
                <a:moveTo>
                  <a:pt x="249533" y="0"/>
                </a:moveTo>
                <a:lnTo>
                  <a:pt x="221922" y="33031"/>
                </a:lnTo>
                <a:lnTo>
                  <a:pt x="276972" y="33031"/>
                </a:lnTo>
                <a:lnTo>
                  <a:pt x="249533" y="0"/>
                </a:lnTo>
                <a:close/>
              </a:path>
              <a:path w="500379" h="499109">
                <a:moveTo>
                  <a:pt x="312148" y="7731"/>
                </a:moveTo>
                <a:lnTo>
                  <a:pt x="276972" y="33031"/>
                </a:lnTo>
                <a:lnTo>
                  <a:pt x="324396" y="33031"/>
                </a:lnTo>
                <a:lnTo>
                  <a:pt x="312148" y="7731"/>
                </a:lnTo>
                <a:close/>
              </a:path>
            </a:pathLst>
          </a:custGeom>
          <a:solidFill>
            <a:srgbClr val="C5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7347" y="782184"/>
            <a:ext cx="497205" cy="494665"/>
          </a:xfrm>
          <a:custGeom>
            <a:avLst/>
            <a:gdLst/>
            <a:ahLst/>
            <a:cxnLst/>
            <a:rect l="l" t="t" r="r" b="b"/>
            <a:pathLst>
              <a:path w="497204" h="494665">
                <a:moveTo>
                  <a:pt x="302299" y="459003"/>
                </a:moveTo>
                <a:lnTo>
                  <a:pt x="194499" y="459003"/>
                </a:lnTo>
                <a:lnTo>
                  <a:pt x="217714" y="494149"/>
                </a:lnTo>
                <a:lnTo>
                  <a:pt x="248479" y="465681"/>
                </a:lnTo>
                <a:lnTo>
                  <a:pt x="297921" y="465681"/>
                </a:lnTo>
                <a:lnTo>
                  <a:pt x="302299" y="459003"/>
                </a:lnTo>
                <a:close/>
              </a:path>
              <a:path w="497204" h="494665">
                <a:moveTo>
                  <a:pt x="297921" y="465681"/>
                </a:moveTo>
                <a:lnTo>
                  <a:pt x="248479" y="465681"/>
                </a:lnTo>
                <a:lnTo>
                  <a:pt x="279258" y="494149"/>
                </a:lnTo>
                <a:lnTo>
                  <a:pt x="297921" y="465681"/>
                </a:lnTo>
                <a:close/>
              </a:path>
              <a:path w="497204" h="494665">
                <a:moveTo>
                  <a:pt x="352764" y="438268"/>
                </a:moveTo>
                <a:lnTo>
                  <a:pt x="144020" y="438267"/>
                </a:lnTo>
                <a:lnTo>
                  <a:pt x="157211" y="478860"/>
                </a:lnTo>
                <a:lnTo>
                  <a:pt x="194499" y="459003"/>
                </a:lnTo>
                <a:lnTo>
                  <a:pt x="346025" y="459003"/>
                </a:lnTo>
                <a:lnTo>
                  <a:pt x="352764" y="438268"/>
                </a:lnTo>
                <a:close/>
              </a:path>
              <a:path w="497204" h="494665">
                <a:moveTo>
                  <a:pt x="346025" y="459003"/>
                </a:moveTo>
                <a:lnTo>
                  <a:pt x="302299" y="459003"/>
                </a:lnTo>
                <a:lnTo>
                  <a:pt x="339573" y="478860"/>
                </a:lnTo>
                <a:lnTo>
                  <a:pt x="346025" y="459003"/>
                </a:lnTo>
                <a:close/>
              </a:path>
              <a:path w="497204" h="494665">
                <a:moveTo>
                  <a:pt x="396734" y="406284"/>
                </a:moveTo>
                <a:lnTo>
                  <a:pt x="100061" y="406284"/>
                </a:lnTo>
                <a:lnTo>
                  <a:pt x="102172" y="449162"/>
                </a:lnTo>
                <a:lnTo>
                  <a:pt x="144020" y="438267"/>
                </a:lnTo>
                <a:lnTo>
                  <a:pt x="395159" y="438268"/>
                </a:lnTo>
                <a:lnTo>
                  <a:pt x="396734" y="406284"/>
                </a:lnTo>
                <a:close/>
              </a:path>
              <a:path w="497204" h="494665">
                <a:moveTo>
                  <a:pt x="395159" y="438268"/>
                </a:moveTo>
                <a:lnTo>
                  <a:pt x="352764" y="438268"/>
                </a:lnTo>
                <a:lnTo>
                  <a:pt x="394622" y="449162"/>
                </a:lnTo>
                <a:lnTo>
                  <a:pt x="395159" y="438268"/>
                </a:lnTo>
                <a:close/>
              </a:path>
              <a:path w="497204" h="494665">
                <a:moveTo>
                  <a:pt x="78079" y="66949"/>
                </a:moveTo>
                <a:lnTo>
                  <a:pt x="80189" y="109833"/>
                </a:lnTo>
                <a:lnTo>
                  <a:pt x="38511" y="115268"/>
                </a:lnTo>
                <a:lnTo>
                  <a:pt x="51701" y="155871"/>
                </a:lnTo>
                <a:lnTo>
                  <a:pt x="12133" y="171333"/>
                </a:lnTo>
                <a:lnTo>
                  <a:pt x="35170" y="207532"/>
                </a:lnTo>
                <a:lnTo>
                  <a:pt x="0" y="232833"/>
                </a:lnTo>
                <a:lnTo>
                  <a:pt x="30774" y="261301"/>
                </a:lnTo>
                <a:lnTo>
                  <a:pt x="4397" y="294347"/>
                </a:lnTo>
                <a:lnTo>
                  <a:pt x="41852" y="315259"/>
                </a:lnTo>
                <a:lnTo>
                  <a:pt x="23036" y="353565"/>
                </a:lnTo>
                <a:lnTo>
                  <a:pt x="64891" y="364639"/>
                </a:lnTo>
                <a:lnTo>
                  <a:pt x="57152" y="406283"/>
                </a:lnTo>
                <a:lnTo>
                  <a:pt x="439634" y="406284"/>
                </a:lnTo>
                <a:lnTo>
                  <a:pt x="431896" y="364639"/>
                </a:lnTo>
                <a:lnTo>
                  <a:pt x="473755" y="353566"/>
                </a:lnTo>
                <a:lnTo>
                  <a:pt x="455111" y="315259"/>
                </a:lnTo>
                <a:lnTo>
                  <a:pt x="492399" y="294348"/>
                </a:lnTo>
                <a:lnTo>
                  <a:pt x="466016" y="261302"/>
                </a:lnTo>
                <a:lnTo>
                  <a:pt x="496796" y="232833"/>
                </a:lnTo>
                <a:lnTo>
                  <a:pt x="461619" y="207533"/>
                </a:lnTo>
                <a:lnTo>
                  <a:pt x="484660" y="171333"/>
                </a:lnTo>
                <a:lnTo>
                  <a:pt x="445087" y="155871"/>
                </a:lnTo>
                <a:lnTo>
                  <a:pt x="458278" y="115268"/>
                </a:lnTo>
                <a:lnTo>
                  <a:pt x="415552" y="109833"/>
                </a:lnTo>
                <a:lnTo>
                  <a:pt x="418304" y="72399"/>
                </a:lnTo>
                <a:lnTo>
                  <a:pt x="120987" y="72398"/>
                </a:lnTo>
                <a:lnTo>
                  <a:pt x="78079" y="66949"/>
                </a:lnTo>
                <a:close/>
              </a:path>
              <a:path w="497204" h="494665">
                <a:moveTo>
                  <a:pt x="128549" y="30749"/>
                </a:moveTo>
                <a:lnTo>
                  <a:pt x="120987" y="72398"/>
                </a:lnTo>
                <a:lnTo>
                  <a:pt x="375978" y="72399"/>
                </a:lnTo>
                <a:lnTo>
                  <a:pt x="371080" y="46037"/>
                </a:lnTo>
                <a:lnTo>
                  <a:pt x="168117" y="46037"/>
                </a:lnTo>
                <a:lnTo>
                  <a:pt x="128549" y="30749"/>
                </a:lnTo>
                <a:close/>
              </a:path>
              <a:path w="497204" h="494665">
                <a:moveTo>
                  <a:pt x="418705" y="66949"/>
                </a:moveTo>
                <a:lnTo>
                  <a:pt x="375978" y="72399"/>
                </a:lnTo>
                <a:lnTo>
                  <a:pt x="418304" y="72399"/>
                </a:lnTo>
                <a:lnTo>
                  <a:pt x="418705" y="66949"/>
                </a:lnTo>
                <a:close/>
              </a:path>
              <a:path w="497204" h="494665">
                <a:moveTo>
                  <a:pt x="186934" y="7730"/>
                </a:moveTo>
                <a:lnTo>
                  <a:pt x="168117" y="46037"/>
                </a:lnTo>
                <a:lnTo>
                  <a:pt x="328667" y="46037"/>
                </a:lnTo>
                <a:lnTo>
                  <a:pt x="322256" y="32857"/>
                </a:lnTo>
                <a:lnTo>
                  <a:pt x="220867" y="32857"/>
                </a:lnTo>
                <a:lnTo>
                  <a:pt x="186934" y="7730"/>
                </a:lnTo>
                <a:close/>
              </a:path>
              <a:path w="497204" h="494665">
                <a:moveTo>
                  <a:pt x="368240" y="30750"/>
                </a:moveTo>
                <a:lnTo>
                  <a:pt x="328667" y="46037"/>
                </a:lnTo>
                <a:lnTo>
                  <a:pt x="371080" y="46037"/>
                </a:lnTo>
                <a:lnTo>
                  <a:pt x="368240" y="30750"/>
                </a:lnTo>
                <a:close/>
              </a:path>
              <a:path w="497204" h="494665">
                <a:moveTo>
                  <a:pt x="248478" y="0"/>
                </a:moveTo>
                <a:lnTo>
                  <a:pt x="220867" y="32857"/>
                </a:lnTo>
                <a:lnTo>
                  <a:pt x="275917" y="32857"/>
                </a:lnTo>
                <a:lnTo>
                  <a:pt x="248478" y="0"/>
                </a:lnTo>
                <a:close/>
              </a:path>
              <a:path w="497204" h="494665">
                <a:moveTo>
                  <a:pt x="310037" y="7731"/>
                </a:moveTo>
                <a:lnTo>
                  <a:pt x="275917" y="32857"/>
                </a:lnTo>
                <a:lnTo>
                  <a:pt x="322256" y="32857"/>
                </a:lnTo>
                <a:lnTo>
                  <a:pt x="310037" y="7731"/>
                </a:lnTo>
                <a:close/>
              </a:path>
            </a:pathLst>
          </a:custGeom>
          <a:solidFill>
            <a:srgbClr val="BA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9634" y="784291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19">
                <a:moveTo>
                  <a:pt x="300012" y="454788"/>
                </a:moveTo>
                <a:lnTo>
                  <a:pt x="192212" y="454787"/>
                </a:lnTo>
                <a:lnTo>
                  <a:pt x="215427" y="489933"/>
                </a:lnTo>
                <a:lnTo>
                  <a:pt x="246192" y="461289"/>
                </a:lnTo>
                <a:lnTo>
                  <a:pt x="295750" y="461289"/>
                </a:lnTo>
                <a:lnTo>
                  <a:pt x="300012" y="454788"/>
                </a:lnTo>
                <a:close/>
              </a:path>
              <a:path w="492760" h="490219">
                <a:moveTo>
                  <a:pt x="295750" y="461289"/>
                </a:moveTo>
                <a:lnTo>
                  <a:pt x="246192" y="461289"/>
                </a:lnTo>
                <a:lnTo>
                  <a:pt x="276971" y="489933"/>
                </a:lnTo>
                <a:lnTo>
                  <a:pt x="295750" y="461289"/>
                </a:lnTo>
                <a:close/>
              </a:path>
              <a:path w="492760" h="490219">
                <a:moveTo>
                  <a:pt x="349421" y="434930"/>
                </a:moveTo>
                <a:lnTo>
                  <a:pt x="141733" y="434929"/>
                </a:lnTo>
                <a:lnTo>
                  <a:pt x="154924" y="474468"/>
                </a:lnTo>
                <a:lnTo>
                  <a:pt x="192212" y="454787"/>
                </a:lnTo>
                <a:lnTo>
                  <a:pt x="342796" y="454788"/>
                </a:lnTo>
                <a:lnTo>
                  <a:pt x="349421" y="434930"/>
                </a:lnTo>
                <a:close/>
              </a:path>
              <a:path w="492760" h="490219">
                <a:moveTo>
                  <a:pt x="342796" y="454788"/>
                </a:moveTo>
                <a:lnTo>
                  <a:pt x="300012" y="454788"/>
                </a:lnTo>
                <a:lnTo>
                  <a:pt x="336230" y="474468"/>
                </a:lnTo>
                <a:lnTo>
                  <a:pt x="342796" y="454788"/>
                </a:lnTo>
                <a:close/>
              </a:path>
              <a:path w="492760" h="490219">
                <a:moveTo>
                  <a:pt x="393391" y="403123"/>
                </a:moveTo>
                <a:lnTo>
                  <a:pt x="98829" y="403123"/>
                </a:lnTo>
                <a:lnTo>
                  <a:pt x="101116" y="444946"/>
                </a:lnTo>
                <a:lnTo>
                  <a:pt x="141733" y="434929"/>
                </a:lnTo>
                <a:lnTo>
                  <a:pt x="391786" y="434930"/>
                </a:lnTo>
                <a:lnTo>
                  <a:pt x="393391" y="403123"/>
                </a:lnTo>
                <a:close/>
              </a:path>
              <a:path w="492760" h="490219">
                <a:moveTo>
                  <a:pt x="391786" y="434930"/>
                </a:moveTo>
                <a:lnTo>
                  <a:pt x="349421" y="434930"/>
                </a:lnTo>
                <a:lnTo>
                  <a:pt x="391280" y="444947"/>
                </a:lnTo>
                <a:lnTo>
                  <a:pt x="391786" y="434930"/>
                </a:lnTo>
                <a:close/>
              </a:path>
              <a:path w="492760" h="490219">
                <a:moveTo>
                  <a:pt x="76848" y="65902"/>
                </a:moveTo>
                <a:lnTo>
                  <a:pt x="80189" y="108772"/>
                </a:lnTo>
                <a:lnTo>
                  <a:pt x="37280" y="114222"/>
                </a:lnTo>
                <a:lnTo>
                  <a:pt x="50470" y="153763"/>
                </a:lnTo>
                <a:lnTo>
                  <a:pt x="11957" y="170286"/>
                </a:lnTo>
                <a:lnTo>
                  <a:pt x="33939" y="205425"/>
                </a:lnTo>
                <a:lnTo>
                  <a:pt x="0" y="230725"/>
                </a:lnTo>
                <a:lnTo>
                  <a:pt x="30773" y="259194"/>
                </a:lnTo>
                <a:lnTo>
                  <a:pt x="4395" y="292240"/>
                </a:lnTo>
                <a:lnTo>
                  <a:pt x="40622" y="313152"/>
                </a:lnTo>
                <a:lnTo>
                  <a:pt x="23036" y="350397"/>
                </a:lnTo>
                <a:lnTo>
                  <a:pt x="63658" y="361471"/>
                </a:lnTo>
                <a:lnTo>
                  <a:pt x="55922" y="403123"/>
                </a:lnTo>
                <a:lnTo>
                  <a:pt x="436292" y="403123"/>
                </a:lnTo>
                <a:lnTo>
                  <a:pt x="428553" y="361471"/>
                </a:lnTo>
                <a:lnTo>
                  <a:pt x="469183" y="350398"/>
                </a:lnTo>
                <a:lnTo>
                  <a:pt x="451594" y="313152"/>
                </a:lnTo>
                <a:lnTo>
                  <a:pt x="488000" y="292240"/>
                </a:lnTo>
                <a:lnTo>
                  <a:pt x="461618" y="259194"/>
                </a:lnTo>
                <a:lnTo>
                  <a:pt x="492397" y="230726"/>
                </a:lnTo>
                <a:lnTo>
                  <a:pt x="458277" y="205426"/>
                </a:lnTo>
                <a:lnTo>
                  <a:pt x="480262" y="170287"/>
                </a:lnTo>
                <a:lnTo>
                  <a:pt x="440688" y="153764"/>
                </a:lnTo>
                <a:lnTo>
                  <a:pt x="453880" y="114222"/>
                </a:lnTo>
                <a:lnTo>
                  <a:pt x="412021" y="108773"/>
                </a:lnTo>
                <a:lnTo>
                  <a:pt x="414006" y="71527"/>
                </a:lnTo>
                <a:lnTo>
                  <a:pt x="118701" y="71526"/>
                </a:lnTo>
                <a:lnTo>
                  <a:pt x="76848" y="65902"/>
                </a:lnTo>
                <a:close/>
              </a:path>
              <a:path w="492760" h="490219">
                <a:moveTo>
                  <a:pt x="127493" y="29688"/>
                </a:moveTo>
                <a:lnTo>
                  <a:pt x="118701" y="71526"/>
                </a:lnTo>
                <a:lnTo>
                  <a:pt x="372462" y="71527"/>
                </a:lnTo>
                <a:lnTo>
                  <a:pt x="367696" y="45165"/>
                </a:lnTo>
                <a:lnTo>
                  <a:pt x="167059" y="45165"/>
                </a:lnTo>
                <a:lnTo>
                  <a:pt x="127493" y="29688"/>
                </a:lnTo>
                <a:close/>
              </a:path>
              <a:path w="492760" h="490219">
                <a:moveTo>
                  <a:pt x="414306" y="65903"/>
                </a:moveTo>
                <a:lnTo>
                  <a:pt x="372462" y="71527"/>
                </a:lnTo>
                <a:lnTo>
                  <a:pt x="414006" y="71527"/>
                </a:lnTo>
                <a:lnTo>
                  <a:pt x="414306" y="65903"/>
                </a:lnTo>
                <a:close/>
              </a:path>
              <a:path w="492760" h="490219">
                <a:moveTo>
                  <a:pt x="184648" y="7730"/>
                </a:moveTo>
                <a:lnTo>
                  <a:pt x="167059" y="45165"/>
                </a:lnTo>
                <a:lnTo>
                  <a:pt x="325324" y="45165"/>
                </a:lnTo>
                <a:lnTo>
                  <a:pt x="319136" y="31985"/>
                </a:lnTo>
                <a:lnTo>
                  <a:pt x="218580" y="31985"/>
                </a:lnTo>
                <a:lnTo>
                  <a:pt x="184648" y="7730"/>
                </a:lnTo>
                <a:close/>
              </a:path>
              <a:path w="492760" h="490219">
                <a:moveTo>
                  <a:pt x="364897" y="29689"/>
                </a:moveTo>
                <a:lnTo>
                  <a:pt x="325324" y="45165"/>
                </a:lnTo>
                <a:lnTo>
                  <a:pt x="367696" y="45165"/>
                </a:lnTo>
                <a:lnTo>
                  <a:pt x="364897" y="29689"/>
                </a:lnTo>
                <a:close/>
              </a:path>
              <a:path w="492760" h="490219">
                <a:moveTo>
                  <a:pt x="246192" y="0"/>
                </a:moveTo>
                <a:lnTo>
                  <a:pt x="218580" y="31985"/>
                </a:lnTo>
                <a:lnTo>
                  <a:pt x="272574" y="31985"/>
                </a:lnTo>
                <a:lnTo>
                  <a:pt x="246192" y="0"/>
                </a:lnTo>
                <a:close/>
              </a:path>
              <a:path w="492760" h="490219">
                <a:moveTo>
                  <a:pt x="307750" y="7731"/>
                </a:moveTo>
                <a:lnTo>
                  <a:pt x="272574" y="31985"/>
                </a:lnTo>
                <a:lnTo>
                  <a:pt x="319136" y="31985"/>
                </a:lnTo>
                <a:lnTo>
                  <a:pt x="307750" y="7731"/>
                </a:lnTo>
                <a:close/>
              </a:path>
            </a:pathLst>
          </a:custGeom>
          <a:solidFill>
            <a:srgbClr val="B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1744" y="785512"/>
            <a:ext cx="488315" cy="487680"/>
          </a:xfrm>
          <a:custGeom>
            <a:avLst/>
            <a:gdLst/>
            <a:ahLst/>
            <a:cxnLst/>
            <a:rect l="l" t="t" r="r" b="b"/>
            <a:pathLst>
              <a:path w="488314" h="487680">
                <a:moveTo>
                  <a:pt x="296846" y="451282"/>
                </a:moveTo>
                <a:lnTo>
                  <a:pt x="190102" y="451282"/>
                </a:lnTo>
                <a:lnTo>
                  <a:pt x="213317" y="487658"/>
                </a:lnTo>
                <a:lnTo>
                  <a:pt x="244082" y="459013"/>
                </a:lnTo>
                <a:lnTo>
                  <a:pt x="292173" y="459014"/>
                </a:lnTo>
                <a:lnTo>
                  <a:pt x="296846" y="451282"/>
                </a:lnTo>
                <a:close/>
              </a:path>
              <a:path w="488314" h="487680">
                <a:moveTo>
                  <a:pt x="292173" y="459014"/>
                </a:moveTo>
                <a:lnTo>
                  <a:pt x="244082" y="459013"/>
                </a:lnTo>
                <a:lnTo>
                  <a:pt x="274861" y="487658"/>
                </a:lnTo>
                <a:lnTo>
                  <a:pt x="292173" y="459014"/>
                </a:lnTo>
                <a:close/>
              </a:path>
              <a:path w="488314" h="487680">
                <a:moveTo>
                  <a:pt x="347311" y="431600"/>
                </a:moveTo>
                <a:lnTo>
                  <a:pt x="140679" y="431600"/>
                </a:lnTo>
                <a:lnTo>
                  <a:pt x="153870" y="472194"/>
                </a:lnTo>
                <a:lnTo>
                  <a:pt x="190102" y="451282"/>
                </a:lnTo>
                <a:lnTo>
                  <a:pt x="340915" y="451282"/>
                </a:lnTo>
                <a:lnTo>
                  <a:pt x="347311" y="431600"/>
                </a:lnTo>
                <a:close/>
              </a:path>
              <a:path w="488314" h="487680">
                <a:moveTo>
                  <a:pt x="340915" y="451282"/>
                </a:moveTo>
                <a:lnTo>
                  <a:pt x="296846" y="451282"/>
                </a:lnTo>
                <a:lnTo>
                  <a:pt x="334120" y="472194"/>
                </a:lnTo>
                <a:lnTo>
                  <a:pt x="340915" y="451282"/>
                </a:lnTo>
                <a:close/>
              </a:path>
              <a:path w="488314" h="487680">
                <a:moveTo>
                  <a:pt x="390225" y="400847"/>
                </a:moveTo>
                <a:lnTo>
                  <a:pt x="97774" y="400847"/>
                </a:lnTo>
                <a:lnTo>
                  <a:pt x="100060" y="442495"/>
                </a:lnTo>
                <a:lnTo>
                  <a:pt x="140679" y="431600"/>
                </a:lnTo>
                <a:lnTo>
                  <a:pt x="387758" y="431600"/>
                </a:lnTo>
                <a:lnTo>
                  <a:pt x="390225" y="400847"/>
                </a:lnTo>
                <a:close/>
              </a:path>
              <a:path w="488314" h="487680">
                <a:moveTo>
                  <a:pt x="387758" y="431600"/>
                </a:moveTo>
                <a:lnTo>
                  <a:pt x="347311" y="431600"/>
                </a:lnTo>
                <a:lnTo>
                  <a:pt x="386884" y="442495"/>
                </a:lnTo>
                <a:lnTo>
                  <a:pt x="387758" y="431600"/>
                </a:lnTo>
                <a:close/>
              </a:path>
              <a:path w="488314" h="487680">
                <a:moveTo>
                  <a:pt x="75792" y="66963"/>
                </a:moveTo>
                <a:lnTo>
                  <a:pt x="79133" y="108612"/>
                </a:lnTo>
                <a:lnTo>
                  <a:pt x="37455" y="114236"/>
                </a:lnTo>
                <a:lnTo>
                  <a:pt x="50645" y="153763"/>
                </a:lnTo>
                <a:lnTo>
                  <a:pt x="11077" y="169066"/>
                </a:lnTo>
                <a:lnTo>
                  <a:pt x="34114" y="204204"/>
                </a:lnTo>
                <a:lnTo>
                  <a:pt x="0" y="229505"/>
                </a:lnTo>
                <a:lnTo>
                  <a:pt x="29719" y="257973"/>
                </a:lnTo>
                <a:lnTo>
                  <a:pt x="3341" y="291019"/>
                </a:lnTo>
                <a:lnTo>
                  <a:pt x="40622" y="310696"/>
                </a:lnTo>
                <a:lnTo>
                  <a:pt x="21980" y="349177"/>
                </a:lnTo>
                <a:lnTo>
                  <a:pt x="62604" y="359029"/>
                </a:lnTo>
                <a:lnTo>
                  <a:pt x="55042" y="400847"/>
                </a:lnTo>
                <a:lnTo>
                  <a:pt x="431896" y="400847"/>
                </a:lnTo>
                <a:lnTo>
                  <a:pt x="424331" y="359030"/>
                </a:lnTo>
                <a:lnTo>
                  <a:pt x="464961" y="349177"/>
                </a:lnTo>
                <a:lnTo>
                  <a:pt x="447372" y="310696"/>
                </a:lnTo>
                <a:lnTo>
                  <a:pt x="483605" y="291020"/>
                </a:lnTo>
                <a:lnTo>
                  <a:pt x="457222" y="257974"/>
                </a:lnTo>
                <a:lnTo>
                  <a:pt x="488002" y="229505"/>
                </a:lnTo>
                <a:lnTo>
                  <a:pt x="453881" y="204205"/>
                </a:lnTo>
                <a:lnTo>
                  <a:pt x="475866" y="169066"/>
                </a:lnTo>
                <a:lnTo>
                  <a:pt x="437522" y="153764"/>
                </a:lnTo>
                <a:lnTo>
                  <a:pt x="450713" y="114237"/>
                </a:lnTo>
                <a:lnTo>
                  <a:pt x="408855" y="108613"/>
                </a:lnTo>
                <a:lnTo>
                  <a:pt x="410912" y="71352"/>
                </a:lnTo>
                <a:lnTo>
                  <a:pt x="117646" y="71352"/>
                </a:lnTo>
                <a:lnTo>
                  <a:pt x="75792" y="66963"/>
                </a:lnTo>
                <a:close/>
              </a:path>
              <a:path w="488314" h="487680">
                <a:moveTo>
                  <a:pt x="125383" y="30764"/>
                </a:moveTo>
                <a:lnTo>
                  <a:pt x="117646" y="71352"/>
                </a:lnTo>
                <a:lnTo>
                  <a:pt x="369296" y="71352"/>
                </a:lnTo>
                <a:lnTo>
                  <a:pt x="364472" y="46052"/>
                </a:lnTo>
                <a:lnTo>
                  <a:pt x="164949" y="46052"/>
                </a:lnTo>
                <a:lnTo>
                  <a:pt x="125383" y="30764"/>
                </a:lnTo>
                <a:close/>
              </a:path>
              <a:path w="488314" h="487680">
                <a:moveTo>
                  <a:pt x="411154" y="66964"/>
                </a:moveTo>
                <a:lnTo>
                  <a:pt x="369296" y="71352"/>
                </a:lnTo>
                <a:lnTo>
                  <a:pt x="410912" y="71352"/>
                </a:lnTo>
                <a:lnTo>
                  <a:pt x="411154" y="66964"/>
                </a:lnTo>
                <a:close/>
              </a:path>
              <a:path w="488314" h="487680">
                <a:moveTo>
                  <a:pt x="182537" y="7556"/>
                </a:moveTo>
                <a:lnTo>
                  <a:pt x="164949" y="46052"/>
                </a:lnTo>
                <a:lnTo>
                  <a:pt x="321984" y="46052"/>
                </a:lnTo>
                <a:lnTo>
                  <a:pt x="315967" y="32871"/>
                </a:lnTo>
                <a:lnTo>
                  <a:pt x="216470" y="32871"/>
                </a:lnTo>
                <a:lnTo>
                  <a:pt x="182537" y="7556"/>
                </a:lnTo>
                <a:close/>
              </a:path>
              <a:path w="488314" h="487680">
                <a:moveTo>
                  <a:pt x="361558" y="30764"/>
                </a:moveTo>
                <a:lnTo>
                  <a:pt x="321984" y="46052"/>
                </a:lnTo>
                <a:lnTo>
                  <a:pt x="364472" y="46052"/>
                </a:lnTo>
                <a:lnTo>
                  <a:pt x="361558" y="30764"/>
                </a:lnTo>
                <a:close/>
              </a:path>
              <a:path w="488314" h="487680">
                <a:moveTo>
                  <a:pt x="244081" y="0"/>
                </a:moveTo>
                <a:lnTo>
                  <a:pt x="216470" y="32871"/>
                </a:lnTo>
                <a:lnTo>
                  <a:pt x="270464" y="32871"/>
                </a:lnTo>
                <a:lnTo>
                  <a:pt x="244081" y="0"/>
                </a:lnTo>
                <a:close/>
              </a:path>
              <a:path w="488314" h="487680">
                <a:moveTo>
                  <a:pt x="304410" y="7556"/>
                </a:moveTo>
                <a:lnTo>
                  <a:pt x="270464" y="32871"/>
                </a:lnTo>
                <a:lnTo>
                  <a:pt x="315967" y="32871"/>
                </a:lnTo>
                <a:lnTo>
                  <a:pt x="304410" y="7556"/>
                </a:lnTo>
                <a:close/>
              </a:path>
            </a:pathLst>
          </a:custGeom>
          <a:solidFill>
            <a:srgbClr val="A8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2799" y="787634"/>
            <a:ext cx="485140" cy="483870"/>
          </a:xfrm>
          <a:custGeom>
            <a:avLst/>
            <a:gdLst/>
            <a:ahLst/>
            <a:cxnLst/>
            <a:rect l="l" t="t" r="r" b="b"/>
            <a:pathLst>
              <a:path w="485139" h="483869">
                <a:moveTo>
                  <a:pt x="295792" y="448106"/>
                </a:moveTo>
                <a:lnTo>
                  <a:pt x="190277" y="448106"/>
                </a:lnTo>
                <a:lnTo>
                  <a:pt x="212262" y="483251"/>
                </a:lnTo>
                <a:lnTo>
                  <a:pt x="243027" y="454783"/>
                </a:lnTo>
                <a:lnTo>
                  <a:pt x="291381" y="454783"/>
                </a:lnTo>
                <a:lnTo>
                  <a:pt x="295792" y="448106"/>
                </a:lnTo>
                <a:close/>
              </a:path>
              <a:path w="485139" h="483869">
                <a:moveTo>
                  <a:pt x="291381" y="454783"/>
                </a:moveTo>
                <a:lnTo>
                  <a:pt x="243027" y="454783"/>
                </a:lnTo>
                <a:lnTo>
                  <a:pt x="272577" y="483252"/>
                </a:lnTo>
                <a:lnTo>
                  <a:pt x="291381" y="454783"/>
                </a:lnTo>
                <a:close/>
              </a:path>
              <a:path w="485139" h="483869">
                <a:moveTo>
                  <a:pt x="345201" y="428423"/>
                </a:moveTo>
                <a:lnTo>
                  <a:pt x="140680" y="428423"/>
                </a:lnTo>
                <a:lnTo>
                  <a:pt x="152816" y="467964"/>
                </a:lnTo>
                <a:lnTo>
                  <a:pt x="190277" y="448106"/>
                </a:lnTo>
                <a:lnTo>
                  <a:pt x="338634" y="448106"/>
                </a:lnTo>
                <a:lnTo>
                  <a:pt x="345201" y="428423"/>
                </a:lnTo>
                <a:close/>
              </a:path>
              <a:path w="485139" h="483869">
                <a:moveTo>
                  <a:pt x="338634" y="448106"/>
                </a:moveTo>
                <a:lnTo>
                  <a:pt x="295792" y="448106"/>
                </a:lnTo>
                <a:lnTo>
                  <a:pt x="332009" y="467964"/>
                </a:lnTo>
                <a:lnTo>
                  <a:pt x="338634" y="448106"/>
                </a:lnTo>
                <a:close/>
              </a:path>
              <a:path w="485139" h="483869">
                <a:moveTo>
                  <a:pt x="77024" y="65888"/>
                </a:moveTo>
                <a:lnTo>
                  <a:pt x="79135" y="107711"/>
                </a:lnTo>
                <a:lnTo>
                  <a:pt x="37457" y="113161"/>
                </a:lnTo>
                <a:lnTo>
                  <a:pt x="50646" y="152703"/>
                </a:lnTo>
                <a:lnTo>
                  <a:pt x="12133" y="167990"/>
                </a:lnTo>
                <a:lnTo>
                  <a:pt x="34116" y="203144"/>
                </a:lnTo>
                <a:lnTo>
                  <a:pt x="0" y="227383"/>
                </a:lnTo>
                <a:lnTo>
                  <a:pt x="30774" y="255851"/>
                </a:lnTo>
                <a:lnTo>
                  <a:pt x="4397" y="287837"/>
                </a:lnTo>
                <a:lnTo>
                  <a:pt x="40798" y="308574"/>
                </a:lnTo>
                <a:lnTo>
                  <a:pt x="23213" y="346009"/>
                </a:lnTo>
                <a:lnTo>
                  <a:pt x="63835" y="355847"/>
                </a:lnTo>
                <a:lnTo>
                  <a:pt x="56098" y="397670"/>
                </a:lnTo>
                <a:lnTo>
                  <a:pt x="96720" y="397670"/>
                </a:lnTo>
                <a:lnTo>
                  <a:pt x="100061" y="438264"/>
                </a:lnTo>
                <a:lnTo>
                  <a:pt x="140680" y="428423"/>
                </a:lnTo>
                <a:lnTo>
                  <a:pt x="385584" y="428424"/>
                </a:lnTo>
                <a:lnTo>
                  <a:pt x="388115" y="397671"/>
                </a:lnTo>
                <a:lnTo>
                  <a:pt x="429786" y="396441"/>
                </a:lnTo>
                <a:lnTo>
                  <a:pt x="422047" y="355847"/>
                </a:lnTo>
                <a:lnTo>
                  <a:pt x="461621" y="346009"/>
                </a:lnTo>
                <a:lnTo>
                  <a:pt x="444033" y="307528"/>
                </a:lnTo>
                <a:lnTo>
                  <a:pt x="480438" y="287837"/>
                </a:lnTo>
                <a:lnTo>
                  <a:pt x="454056" y="255852"/>
                </a:lnTo>
                <a:lnTo>
                  <a:pt x="484835" y="227384"/>
                </a:lnTo>
                <a:lnTo>
                  <a:pt x="450715" y="203144"/>
                </a:lnTo>
                <a:lnTo>
                  <a:pt x="472700" y="167991"/>
                </a:lnTo>
                <a:lnTo>
                  <a:pt x="434183" y="152703"/>
                </a:lnTo>
                <a:lnTo>
                  <a:pt x="447374" y="113161"/>
                </a:lnTo>
                <a:lnTo>
                  <a:pt x="405703" y="107712"/>
                </a:lnTo>
                <a:lnTo>
                  <a:pt x="408445" y="71338"/>
                </a:lnTo>
                <a:lnTo>
                  <a:pt x="117646" y="71337"/>
                </a:lnTo>
                <a:lnTo>
                  <a:pt x="77024" y="65888"/>
                </a:lnTo>
                <a:close/>
              </a:path>
              <a:path w="485139" h="483869">
                <a:moveTo>
                  <a:pt x="385584" y="428424"/>
                </a:moveTo>
                <a:lnTo>
                  <a:pt x="345201" y="428423"/>
                </a:lnTo>
                <a:lnTo>
                  <a:pt x="384774" y="438265"/>
                </a:lnTo>
                <a:lnTo>
                  <a:pt x="385584" y="428424"/>
                </a:lnTo>
                <a:close/>
              </a:path>
              <a:path w="485139" h="483869">
                <a:moveTo>
                  <a:pt x="125377" y="30749"/>
                </a:moveTo>
                <a:lnTo>
                  <a:pt x="117646" y="71337"/>
                </a:lnTo>
                <a:lnTo>
                  <a:pt x="367185" y="71338"/>
                </a:lnTo>
                <a:lnTo>
                  <a:pt x="362160" y="44977"/>
                </a:lnTo>
                <a:lnTo>
                  <a:pt x="163895" y="44976"/>
                </a:lnTo>
                <a:lnTo>
                  <a:pt x="125377" y="30749"/>
                </a:lnTo>
                <a:close/>
              </a:path>
              <a:path w="485139" h="483869">
                <a:moveTo>
                  <a:pt x="408856" y="65888"/>
                </a:moveTo>
                <a:lnTo>
                  <a:pt x="367185" y="71338"/>
                </a:lnTo>
                <a:lnTo>
                  <a:pt x="408445" y="71338"/>
                </a:lnTo>
                <a:lnTo>
                  <a:pt x="408856" y="65888"/>
                </a:lnTo>
                <a:close/>
              </a:path>
              <a:path w="485139" h="483869">
                <a:moveTo>
                  <a:pt x="182539" y="7731"/>
                </a:moveTo>
                <a:lnTo>
                  <a:pt x="163895" y="44976"/>
                </a:lnTo>
                <a:lnTo>
                  <a:pt x="320930" y="44976"/>
                </a:lnTo>
                <a:lnTo>
                  <a:pt x="314337" y="31796"/>
                </a:lnTo>
                <a:lnTo>
                  <a:pt x="215415" y="31796"/>
                </a:lnTo>
                <a:lnTo>
                  <a:pt x="182539" y="7731"/>
                </a:lnTo>
                <a:close/>
              </a:path>
              <a:path w="485139" h="483869">
                <a:moveTo>
                  <a:pt x="359447" y="30750"/>
                </a:moveTo>
                <a:lnTo>
                  <a:pt x="320930" y="44976"/>
                </a:lnTo>
                <a:lnTo>
                  <a:pt x="362160" y="44977"/>
                </a:lnTo>
                <a:lnTo>
                  <a:pt x="359447" y="30750"/>
                </a:lnTo>
                <a:close/>
              </a:path>
              <a:path w="485139" h="483869">
                <a:moveTo>
                  <a:pt x="243027" y="0"/>
                </a:moveTo>
                <a:lnTo>
                  <a:pt x="215415" y="31796"/>
                </a:lnTo>
                <a:lnTo>
                  <a:pt x="269409" y="31796"/>
                </a:lnTo>
                <a:lnTo>
                  <a:pt x="243027" y="0"/>
                </a:lnTo>
                <a:close/>
              </a:path>
              <a:path w="485139" h="483869">
                <a:moveTo>
                  <a:pt x="302300" y="7731"/>
                </a:moveTo>
                <a:lnTo>
                  <a:pt x="269409" y="31796"/>
                </a:lnTo>
                <a:lnTo>
                  <a:pt x="314337" y="31796"/>
                </a:lnTo>
                <a:lnTo>
                  <a:pt x="302300" y="7731"/>
                </a:lnTo>
                <a:close/>
              </a:path>
            </a:pathLst>
          </a:custGeom>
          <a:solidFill>
            <a:srgbClr val="9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75085" y="789915"/>
            <a:ext cx="480695" cy="479425"/>
          </a:xfrm>
          <a:custGeom>
            <a:avLst/>
            <a:gdLst/>
            <a:ahLst/>
            <a:cxnLst/>
            <a:rect l="l" t="t" r="r" b="b"/>
            <a:pathLst>
              <a:path w="480695" h="479425">
                <a:moveTo>
                  <a:pt x="292276" y="443716"/>
                </a:moveTo>
                <a:lnTo>
                  <a:pt x="187990" y="443715"/>
                </a:lnTo>
                <a:lnTo>
                  <a:pt x="209976" y="478861"/>
                </a:lnTo>
                <a:lnTo>
                  <a:pt x="239511" y="450217"/>
                </a:lnTo>
                <a:lnTo>
                  <a:pt x="288208" y="450217"/>
                </a:lnTo>
                <a:lnTo>
                  <a:pt x="292276" y="443716"/>
                </a:lnTo>
                <a:close/>
              </a:path>
              <a:path w="480695" h="479425">
                <a:moveTo>
                  <a:pt x="288208" y="450217"/>
                </a:moveTo>
                <a:lnTo>
                  <a:pt x="239511" y="450217"/>
                </a:lnTo>
                <a:lnTo>
                  <a:pt x="270290" y="478861"/>
                </a:lnTo>
                <a:lnTo>
                  <a:pt x="288208" y="450217"/>
                </a:lnTo>
                <a:close/>
              </a:path>
              <a:path w="480695" h="479425">
                <a:moveTo>
                  <a:pt x="341858" y="424913"/>
                </a:moveTo>
                <a:lnTo>
                  <a:pt x="138394" y="424912"/>
                </a:lnTo>
                <a:lnTo>
                  <a:pt x="151585" y="463398"/>
                </a:lnTo>
                <a:lnTo>
                  <a:pt x="187990" y="443715"/>
                </a:lnTo>
                <a:lnTo>
                  <a:pt x="335413" y="443716"/>
                </a:lnTo>
                <a:lnTo>
                  <a:pt x="341858" y="424913"/>
                </a:lnTo>
                <a:close/>
              </a:path>
              <a:path w="480695" h="479425">
                <a:moveTo>
                  <a:pt x="335413" y="443716"/>
                </a:moveTo>
                <a:lnTo>
                  <a:pt x="292276" y="443716"/>
                </a:lnTo>
                <a:lnTo>
                  <a:pt x="328667" y="463398"/>
                </a:lnTo>
                <a:lnTo>
                  <a:pt x="335413" y="443716"/>
                </a:lnTo>
                <a:close/>
              </a:path>
              <a:path w="480695" h="479425">
                <a:moveTo>
                  <a:pt x="383543" y="393105"/>
                </a:moveTo>
                <a:lnTo>
                  <a:pt x="95664" y="393104"/>
                </a:lnTo>
                <a:lnTo>
                  <a:pt x="98829" y="434929"/>
                </a:lnTo>
                <a:lnTo>
                  <a:pt x="138394" y="424912"/>
                </a:lnTo>
                <a:lnTo>
                  <a:pt x="381937" y="424913"/>
                </a:lnTo>
                <a:lnTo>
                  <a:pt x="383543" y="393105"/>
                </a:lnTo>
                <a:close/>
              </a:path>
              <a:path w="480695" h="479425">
                <a:moveTo>
                  <a:pt x="381937" y="424913"/>
                </a:moveTo>
                <a:lnTo>
                  <a:pt x="341858" y="424913"/>
                </a:lnTo>
                <a:lnTo>
                  <a:pt x="381431" y="434930"/>
                </a:lnTo>
                <a:lnTo>
                  <a:pt x="381937" y="424913"/>
                </a:lnTo>
                <a:close/>
              </a:path>
              <a:path w="480695" h="479425">
                <a:moveTo>
                  <a:pt x="75792" y="64667"/>
                </a:moveTo>
                <a:lnTo>
                  <a:pt x="78079" y="106491"/>
                </a:lnTo>
                <a:lnTo>
                  <a:pt x="37280" y="111940"/>
                </a:lnTo>
                <a:lnTo>
                  <a:pt x="49414" y="150421"/>
                </a:lnTo>
                <a:lnTo>
                  <a:pt x="10902" y="165709"/>
                </a:lnTo>
                <a:lnTo>
                  <a:pt x="32883" y="200862"/>
                </a:lnTo>
                <a:lnTo>
                  <a:pt x="0" y="225101"/>
                </a:lnTo>
                <a:lnTo>
                  <a:pt x="29719" y="253570"/>
                </a:lnTo>
                <a:lnTo>
                  <a:pt x="4395" y="285555"/>
                </a:lnTo>
                <a:lnTo>
                  <a:pt x="39566" y="305246"/>
                </a:lnTo>
                <a:lnTo>
                  <a:pt x="23036" y="342666"/>
                </a:lnTo>
                <a:lnTo>
                  <a:pt x="62604" y="352505"/>
                </a:lnTo>
                <a:lnTo>
                  <a:pt x="54866" y="393104"/>
                </a:lnTo>
                <a:lnTo>
                  <a:pt x="425387" y="393105"/>
                </a:lnTo>
                <a:lnTo>
                  <a:pt x="417649" y="352505"/>
                </a:lnTo>
                <a:lnTo>
                  <a:pt x="457222" y="342667"/>
                </a:lnTo>
                <a:lnTo>
                  <a:pt x="439634" y="305247"/>
                </a:lnTo>
                <a:lnTo>
                  <a:pt x="475866" y="285556"/>
                </a:lnTo>
                <a:lnTo>
                  <a:pt x="449484" y="253570"/>
                </a:lnTo>
                <a:lnTo>
                  <a:pt x="480263" y="225102"/>
                </a:lnTo>
                <a:lnTo>
                  <a:pt x="446143" y="200863"/>
                </a:lnTo>
                <a:lnTo>
                  <a:pt x="468128" y="165709"/>
                </a:lnTo>
                <a:lnTo>
                  <a:pt x="430840" y="150422"/>
                </a:lnTo>
                <a:lnTo>
                  <a:pt x="442975" y="111941"/>
                </a:lnTo>
                <a:lnTo>
                  <a:pt x="402172" y="106491"/>
                </a:lnTo>
                <a:lnTo>
                  <a:pt x="404163" y="70291"/>
                </a:lnTo>
                <a:lnTo>
                  <a:pt x="116415" y="70291"/>
                </a:lnTo>
                <a:lnTo>
                  <a:pt x="75792" y="64667"/>
                </a:lnTo>
                <a:close/>
              </a:path>
              <a:path w="480695" h="479425">
                <a:moveTo>
                  <a:pt x="124146" y="29514"/>
                </a:moveTo>
                <a:lnTo>
                  <a:pt x="116415" y="70291"/>
                </a:lnTo>
                <a:lnTo>
                  <a:pt x="363843" y="70291"/>
                </a:lnTo>
                <a:lnTo>
                  <a:pt x="359042" y="44991"/>
                </a:lnTo>
                <a:lnTo>
                  <a:pt x="162664" y="44991"/>
                </a:lnTo>
                <a:lnTo>
                  <a:pt x="124146" y="29514"/>
                </a:lnTo>
                <a:close/>
              </a:path>
              <a:path w="480695" h="479425">
                <a:moveTo>
                  <a:pt x="404472" y="64668"/>
                </a:moveTo>
                <a:lnTo>
                  <a:pt x="363843" y="70291"/>
                </a:lnTo>
                <a:lnTo>
                  <a:pt x="404163" y="70291"/>
                </a:lnTo>
                <a:lnTo>
                  <a:pt x="404472" y="64668"/>
                </a:lnTo>
                <a:close/>
              </a:path>
              <a:path w="480695" h="479425">
                <a:moveTo>
                  <a:pt x="180252" y="7556"/>
                </a:moveTo>
                <a:lnTo>
                  <a:pt x="162664" y="44991"/>
                </a:lnTo>
                <a:lnTo>
                  <a:pt x="317587" y="44991"/>
                </a:lnTo>
                <a:lnTo>
                  <a:pt x="311400" y="31810"/>
                </a:lnTo>
                <a:lnTo>
                  <a:pt x="213129" y="31810"/>
                </a:lnTo>
                <a:lnTo>
                  <a:pt x="180252" y="7556"/>
                </a:lnTo>
                <a:close/>
              </a:path>
              <a:path w="480695" h="479425">
                <a:moveTo>
                  <a:pt x="356105" y="29514"/>
                </a:moveTo>
                <a:lnTo>
                  <a:pt x="317587" y="44991"/>
                </a:lnTo>
                <a:lnTo>
                  <a:pt x="359042" y="44991"/>
                </a:lnTo>
                <a:lnTo>
                  <a:pt x="356105" y="29514"/>
                </a:lnTo>
                <a:close/>
              </a:path>
              <a:path w="480695" h="479425">
                <a:moveTo>
                  <a:pt x="239511" y="0"/>
                </a:moveTo>
                <a:lnTo>
                  <a:pt x="213129" y="31810"/>
                </a:lnTo>
                <a:lnTo>
                  <a:pt x="265893" y="31810"/>
                </a:lnTo>
                <a:lnTo>
                  <a:pt x="239511" y="0"/>
                </a:lnTo>
                <a:close/>
              </a:path>
              <a:path w="480695" h="479425">
                <a:moveTo>
                  <a:pt x="300013" y="7556"/>
                </a:moveTo>
                <a:lnTo>
                  <a:pt x="265893" y="31810"/>
                </a:lnTo>
                <a:lnTo>
                  <a:pt x="311400" y="31810"/>
                </a:lnTo>
                <a:lnTo>
                  <a:pt x="300013" y="7556"/>
                </a:lnTo>
                <a:close/>
              </a:path>
            </a:pathLst>
          </a:custGeom>
          <a:solidFill>
            <a:srgbClr val="93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7196" y="792022"/>
            <a:ext cx="476250" cy="474980"/>
          </a:xfrm>
          <a:custGeom>
            <a:avLst/>
            <a:gdLst/>
            <a:ahLst/>
            <a:cxnLst/>
            <a:rect l="l" t="t" r="r" b="b"/>
            <a:pathLst>
              <a:path w="476250" h="474980">
                <a:moveTo>
                  <a:pt x="290165" y="440378"/>
                </a:moveTo>
                <a:lnTo>
                  <a:pt x="185880" y="440377"/>
                </a:lnTo>
                <a:lnTo>
                  <a:pt x="207865" y="474470"/>
                </a:lnTo>
                <a:lnTo>
                  <a:pt x="237401" y="447056"/>
                </a:lnTo>
                <a:lnTo>
                  <a:pt x="285858" y="447056"/>
                </a:lnTo>
                <a:lnTo>
                  <a:pt x="290165" y="440378"/>
                </a:lnTo>
                <a:close/>
              </a:path>
              <a:path w="476250" h="474980">
                <a:moveTo>
                  <a:pt x="285858" y="447056"/>
                </a:moveTo>
                <a:lnTo>
                  <a:pt x="237401" y="447056"/>
                </a:lnTo>
                <a:lnTo>
                  <a:pt x="268180" y="474470"/>
                </a:lnTo>
                <a:lnTo>
                  <a:pt x="285858" y="447056"/>
                </a:lnTo>
                <a:close/>
              </a:path>
              <a:path w="476250" h="474980">
                <a:moveTo>
                  <a:pt x="338518" y="420697"/>
                </a:moveTo>
                <a:lnTo>
                  <a:pt x="137513" y="420697"/>
                </a:lnTo>
                <a:lnTo>
                  <a:pt x="149474" y="460235"/>
                </a:lnTo>
                <a:lnTo>
                  <a:pt x="185880" y="440377"/>
                </a:lnTo>
                <a:lnTo>
                  <a:pt x="331772" y="440378"/>
                </a:lnTo>
                <a:lnTo>
                  <a:pt x="338518" y="420697"/>
                </a:lnTo>
                <a:close/>
              </a:path>
              <a:path w="476250" h="474980">
                <a:moveTo>
                  <a:pt x="331772" y="440378"/>
                </a:moveTo>
                <a:lnTo>
                  <a:pt x="290165" y="440378"/>
                </a:lnTo>
                <a:lnTo>
                  <a:pt x="325327" y="459181"/>
                </a:lnTo>
                <a:lnTo>
                  <a:pt x="331772" y="440378"/>
                </a:lnTo>
                <a:close/>
              </a:path>
              <a:path w="476250" h="474980">
                <a:moveTo>
                  <a:pt x="380377" y="389944"/>
                </a:moveTo>
                <a:lnTo>
                  <a:pt x="94608" y="389944"/>
                </a:lnTo>
                <a:lnTo>
                  <a:pt x="97951" y="430538"/>
                </a:lnTo>
                <a:lnTo>
                  <a:pt x="137513" y="420697"/>
                </a:lnTo>
                <a:lnTo>
                  <a:pt x="378646" y="420697"/>
                </a:lnTo>
                <a:lnTo>
                  <a:pt x="380377" y="389944"/>
                </a:lnTo>
                <a:close/>
              </a:path>
              <a:path w="476250" h="474980">
                <a:moveTo>
                  <a:pt x="378646" y="420697"/>
                </a:moveTo>
                <a:lnTo>
                  <a:pt x="338518" y="420697"/>
                </a:lnTo>
                <a:lnTo>
                  <a:pt x="378092" y="430538"/>
                </a:lnTo>
                <a:lnTo>
                  <a:pt x="378646" y="420697"/>
                </a:lnTo>
                <a:close/>
              </a:path>
              <a:path w="476250" h="474980">
                <a:moveTo>
                  <a:pt x="74738" y="64842"/>
                </a:moveTo>
                <a:lnTo>
                  <a:pt x="77023" y="105430"/>
                </a:lnTo>
                <a:lnTo>
                  <a:pt x="36401" y="110879"/>
                </a:lnTo>
                <a:lnTo>
                  <a:pt x="49591" y="149375"/>
                </a:lnTo>
                <a:lnTo>
                  <a:pt x="11077" y="164837"/>
                </a:lnTo>
                <a:lnTo>
                  <a:pt x="33060" y="198755"/>
                </a:lnTo>
                <a:lnTo>
                  <a:pt x="0" y="222994"/>
                </a:lnTo>
                <a:lnTo>
                  <a:pt x="29719" y="251463"/>
                </a:lnTo>
                <a:lnTo>
                  <a:pt x="3341" y="283448"/>
                </a:lnTo>
                <a:lnTo>
                  <a:pt x="39566" y="303139"/>
                </a:lnTo>
                <a:lnTo>
                  <a:pt x="21980" y="339338"/>
                </a:lnTo>
                <a:lnTo>
                  <a:pt x="61548" y="350397"/>
                </a:lnTo>
                <a:lnTo>
                  <a:pt x="53986" y="389944"/>
                </a:lnTo>
                <a:lnTo>
                  <a:pt x="420992" y="389944"/>
                </a:lnTo>
                <a:lnTo>
                  <a:pt x="414483" y="350398"/>
                </a:lnTo>
                <a:lnTo>
                  <a:pt x="454056" y="339339"/>
                </a:lnTo>
                <a:lnTo>
                  <a:pt x="436468" y="302079"/>
                </a:lnTo>
                <a:lnTo>
                  <a:pt x="471644" y="282228"/>
                </a:lnTo>
                <a:lnTo>
                  <a:pt x="446318" y="251463"/>
                </a:lnTo>
                <a:lnTo>
                  <a:pt x="476041" y="222995"/>
                </a:lnTo>
                <a:lnTo>
                  <a:pt x="442977" y="198755"/>
                </a:lnTo>
                <a:lnTo>
                  <a:pt x="464962" y="164837"/>
                </a:lnTo>
                <a:lnTo>
                  <a:pt x="426444" y="149375"/>
                </a:lnTo>
                <a:lnTo>
                  <a:pt x="438580" y="110880"/>
                </a:lnTo>
                <a:lnTo>
                  <a:pt x="397965" y="105430"/>
                </a:lnTo>
                <a:lnTo>
                  <a:pt x="400945" y="69231"/>
                </a:lnTo>
                <a:lnTo>
                  <a:pt x="115536" y="69230"/>
                </a:lnTo>
                <a:lnTo>
                  <a:pt x="74738" y="64842"/>
                </a:lnTo>
                <a:close/>
              </a:path>
              <a:path w="476250" h="474980">
                <a:moveTo>
                  <a:pt x="123092" y="29703"/>
                </a:moveTo>
                <a:lnTo>
                  <a:pt x="115536" y="69230"/>
                </a:lnTo>
                <a:lnTo>
                  <a:pt x="360503" y="69231"/>
                </a:lnTo>
                <a:lnTo>
                  <a:pt x="355661" y="43930"/>
                </a:lnTo>
                <a:lnTo>
                  <a:pt x="160554" y="43930"/>
                </a:lnTo>
                <a:lnTo>
                  <a:pt x="123092" y="29703"/>
                </a:lnTo>
                <a:close/>
              </a:path>
              <a:path w="476250" h="474980">
                <a:moveTo>
                  <a:pt x="401306" y="64842"/>
                </a:moveTo>
                <a:lnTo>
                  <a:pt x="360503" y="69231"/>
                </a:lnTo>
                <a:lnTo>
                  <a:pt x="400945" y="69231"/>
                </a:lnTo>
                <a:lnTo>
                  <a:pt x="401306" y="64842"/>
                </a:lnTo>
                <a:close/>
              </a:path>
              <a:path w="476250" h="474980">
                <a:moveTo>
                  <a:pt x="178142" y="7731"/>
                </a:moveTo>
                <a:lnTo>
                  <a:pt x="160554" y="43930"/>
                </a:lnTo>
                <a:lnTo>
                  <a:pt x="314421" y="43930"/>
                </a:lnTo>
                <a:lnTo>
                  <a:pt x="308537" y="31810"/>
                </a:lnTo>
                <a:lnTo>
                  <a:pt x="211018" y="31810"/>
                </a:lnTo>
                <a:lnTo>
                  <a:pt x="178142" y="7731"/>
                </a:lnTo>
                <a:close/>
              </a:path>
              <a:path w="476250" h="474980">
                <a:moveTo>
                  <a:pt x="352938" y="29703"/>
                </a:moveTo>
                <a:lnTo>
                  <a:pt x="314421" y="43930"/>
                </a:lnTo>
                <a:lnTo>
                  <a:pt x="355661" y="43930"/>
                </a:lnTo>
                <a:lnTo>
                  <a:pt x="352938" y="29703"/>
                </a:lnTo>
                <a:close/>
              </a:path>
              <a:path w="476250" h="474980">
                <a:moveTo>
                  <a:pt x="237400" y="0"/>
                </a:moveTo>
                <a:lnTo>
                  <a:pt x="211018" y="31810"/>
                </a:lnTo>
                <a:lnTo>
                  <a:pt x="263783" y="31810"/>
                </a:lnTo>
                <a:lnTo>
                  <a:pt x="237400" y="0"/>
                </a:lnTo>
                <a:close/>
              </a:path>
              <a:path w="476250" h="474980">
                <a:moveTo>
                  <a:pt x="296847" y="7731"/>
                </a:moveTo>
                <a:lnTo>
                  <a:pt x="263783" y="31810"/>
                </a:lnTo>
                <a:lnTo>
                  <a:pt x="308537" y="31810"/>
                </a:lnTo>
                <a:lnTo>
                  <a:pt x="296847" y="7731"/>
                </a:lnTo>
                <a:close/>
              </a:path>
            </a:pathLst>
          </a:custGeom>
          <a:solidFill>
            <a:srgbClr val="89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9481" y="794304"/>
            <a:ext cx="471805" cy="470534"/>
          </a:xfrm>
          <a:custGeom>
            <a:avLst/>
            <a:gdLst/>
            <a:ahLst/>
            <a:cxnLst/>
            <a:rect l="l" t="t" r="r" b="b"/>
            <a:pathLst>
              <a:path w="471804" h="470534">
                <a:moveTo>
                  <a:pt x="286824" y="435987"/>
                </a:moveTo>
                <a:lnTo>
                  <a:pt x="183595" y="435987"/>
                </a:lnTo>
                <a:lnTo>
                  <a:pt x="205580" y="470080"/>
                </a:lnTo>
                <a:lnTo>
                  <a:pt x="235115" y="442490"/>
                </a:lnTo>
                <a:lnTo>
                  <a:pt x="282630" y="442491"/>
                </a:lnTo>
                <a:lnTo>
                  <a:pt x="286824" y="435987"/>
                </a:lnTo>
                <a:close/>
              </a:path>
              <a:path w="471804" h="470534">
                <a:moveTo>
                  <a:pt x="282630" y="442491"/>
                </a:moveTo>
                <a:lnTo>
                  <a:pt x="235115" y="442490"/>
                </a:lnTo>
                <a:lnTo>
                  <a:pt x="264839" y="470080"/>
                </a:lnTo>
                <a:lnTo>
                  <a:pt x="282630" y="442491"/>
                </a:lnTo>
                <a:close/>
              </a:path>
              <a:path w="471804" h="470534">
                <a:moveTo>
                  <a:pt x="335177" y="417360"/>
                </a:moveTo>
                <a:lnTo>
                  <a:pt x="136283" y="417360"/>
                </a:lnTo>
                <a:lnTo>
                  <a:pt x="148419" y="455669"/>
                </a:lnTo>
                <a:lnTo>
                  <a:pt x="183595" y="435987"/>
                </a:lnTo>
                <a:lnTo>
                  <a:pt x="328763" y="435987"/>
                </a:lnTo>
                <a:lnTo>
                  <a:pt x="335177" y="417360"/>
                </a:lnTo>
                <a:close/>
              </a:path>
              <a:path w="471804" h="470534">
                <a:moveTo>
                  <a:pt x="328763" y="435987"/>
                </a:moveTo>
                <a:lnTo>
                  <a:pt x="286824" y="435987"/>
                </a:lnTo>
                <a:lnTo>
                  <a:pt x="321986" y="455670"/>
                </a:lnTo>
                <a:lnTo>
                  <a:pt x="328763" y="435987"/>
                </a:lnTo>
                <a:close/>
              </a:path>
              <a:path w="471804" h="470534">
                <a:moveTo>
                  <a:pt x="377036" y="386607"/>
                </a:moveTo>
                <a:lnTo>
                  <a:pt x="93379" y="386607"/>
                </a:lnTo>
                <a:lnTo>
                  <a:pt x="96720" y="427201"/>
                </a:lnTo>
                <a:lnTo>
                  <a:pt x="136283" y="417360"/>
                </a:lnTo>
                <a:lnTo>
                  <a:pt x="375304" y="417360"/>
                </a:lnTo>
                <a:lnTo>
                  <a:pt x="377036" y="386607"/>
                </a:lnTo>
                <a:close/>
              </a:path>
              <a:path w="471804" h="470534">
                <a:moveTo>
                  <a:pt x="375304" y="417360"/>
                </a:moveTo>
                <a:lnTo>
                  <a:pt x="335177" y="417360"/>
                </a:lnTo>
                <a:lnTo>
                  <a:pt x="374750" y="427201"/>
                </a:lnTo>
                <a:lnTo>
                  <a:pt x="375304" y="417360"/>
                </a:lnTo>
                <a:close/>
              </a:path>
              <a:path w="471804" h="470534">
                <a:moveTo>
                  <a:pt x="73683" y="63621"/>
                </a:moveTo>
                <a:lnTo>
                  <a:pt x="75793" y="104209"/>
                </a:lnTo>
                <a:lnTo>
                  <a:pt x="36226" y="109833"/>
                </a:lnTo>
                <a:lnTo>
                  <a:pt x="48360" y="148140"/>
                </a:lnTo>
                <a:lnTo>
                  <a:pt x="10902" y="162555"/>
                </a:lnTo>
                <a:lnTo>
                  <a:pt x="31829" y="197694"/>
                </a:lnTo>
                <a:lnTo>
                  <a:pt x="0" y="220713"/>
                </a:lnTo>
                <a:lnTo>
                  <a:pt x="28488" y="249181"/>
                </a:lnTo>
                <a:lnTo>
                  <a:pt x="3341" y="279946"/>
                </a:lnTo>
                <a:lnTo>
                  <a:pt x="38513" y="299797"/>
                </a:lnTo>
                <a:lnTo>
                  <a:pt x="21982" y="335996"/>
                </a:lnTo>
                <a:lnTo>
                  <a:pt x="60494" y="347070"/>
                </a:lnTo>
                <a:lnTo>
                  <a:pt x="53811" y="386607"/>
                </a:lnTo>
                <a:lnTo>
                  <a:pt x="417650" y="386607"/>
                </a:lnTo>
                <a:lnTo>
                  <a:pt x="409912" y="347070"/>
                </a:lnTo>
                <a:lnTo>
                  <a:pt x="449486" y="335997"/>
                </a:lnTo>
                <a:lnTo>
                  <a:pt x="431897" y="299797"/>
                </a:lnTo>
                <a:lnTo>
                  <a:pt x="467074" y="279946"/>
                </a:lnTo>
                <a:lnTo>
                  <a:pt x="441747" y="249182"/>
                </a:lnTo>
                <a:lnTo>
                  <a:pt x="471471" y="220713"/>
                </a:lnTo>
                <a:lnTo>
                  <a:pt x="438580" y="197695"/>
                </a:lnTo>
                <a:lnTo>
                  <a:pt x="460565" y="162556"/>
                </a:lnTo>
                <a:lnTo>
                  <a:pt x="422047" y="148140"/>
                </a:lnTo>
                <a:lnTo>
                  <a:pt x="435238" y="109833"/>
                </a:lnTo>
                <a:lnTo>
                  <a:pt x="394624" y="104209"/>
                </a:lnTo>
                <a:lnTo>
                  <a:pt x="396453" y="69056"/>
                </a:lnTo>
                <a:lnTo>
                  <a:pt x="114305" y="69056"/>
                </a:lnTo>
                <a:lnTo>
                  <a:pt x="73683" y="63621"/>
                </a:lnTo>
                <a:close/>
              </a:path>
              <a:path w="471804" h="470534">
                <a:moveTo>
                  <a:pt x="120807" y="28468"/>
                </a:moveTo>
                <a:lnTo>
                  <a:pt x="114305" y="69056"/>
                </a:lnTo>
                <a:lnTo>
                  <a:pt x="357162" y="69056"/>
                </a:lnTo>
                <a:lnTo>
                  <a:pt x="352372" y="43930"/>
                </a:lnTo>
                <a:lnTo>
                  <a:pt x="159324" y="43930"/>
                </a:lnTo>
                <a:lnTo>
                  <a:pt x="120807" y="28468"/>
                </a:lnTo>
                <a:close/>
              </a:path>
              <a:path w="471804" h="470534">
                <a:moveTo>
                  <a:pt x="396735" y="63621"/>
                </a:moveTo>
                <a:lnTo>
                  <a:pt x="357162" y="69056"/>
                </a:lnTo>
                <a:lnTo>
                  <a:pt x="396453" y="69056"/>
                </a:lnTo>
                <a:lnTo>
                  <a:pt x="396735" y="63621"/>
                </a:lnTo>
                <a:close/>
              </a:path>
              <a:path w="471804" h="470534">
                <a:moveTo>
                  <a:pt x="176912" y="7556"/>
                </a:moveTo>
                <a:lnTo>
                  <a:pt x="159324" y="43930"/>
                </a:lnTo>
                <a:lnTo>
                  <a:pt x="311080" y="43930"/>
                </a:lnTo>
                <a:lnTo>
                  <a:pt x="305094" y="30750"/>
                </a:lnTo>
                <a:lnTo>
                  <a:pt x="208733" y="30749"/>
                </a:lnTo>
                <a:lnTo>
                  <a:pt x="176912" y="7556"/>
                </a:lnTo>
                <a:close/>
              </a:path>
              <a:path w="471804" h="470534">
                <a:moveTo>
                  <a:pt x="349424" y="28468"/>
                </a:moveTo>
                <a:lnTo>
                  <a:pt x="311080" y="43930"/>
                </a:lnTo>
                <a:lnTo>
                  <a:pt x="352372" y="43930"/>
                </a:lnTo>
                <a:lnTo>
                  <a:pt x="349424" y="28468"/>
                </a:lnTo>
                <a:close/>
              </a:path>
              <a:path w="471804" h="470534">
                <a:moveTo>
                  <a:pt x="235115" y="0"/>
                </a:moveTo>
                <a:lnTo>
                  <a:pt x="208733" y="30749"/>
                </a:lnTo>
                <a:lnTo>
                  <a:pt x="261497" y="30749"/>
                </a:lnTo>
                <a:lnTo>
                  <a:pt x="235115" y="0"/>
                </a:lnTo>
                <a:close/>
              </a:path>
              <a:path w="471804" h="470534">
                <a:moveTo>
                  <a:pt x="294562" y="7556"/>
                </a:moveTo>
                <a:lnTo>
                  <a:pt x="261497" y="30749"/>
                </a:lnTo>
                <a:lnTo>
                  <a:pt x="305094" y="30750"/>
                </a:lnTo>
                <a:lnTo>
                  <a:pt x="294562" y="7556"/>
                </a:lnTo>
                <a:close/>
              </a:path>
            </a:pathLst>
          </a:custGeom>
          <a:solidFill>
            <a:srgbClr val="81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0537" y="796411"/>
            <a:ext cx="468630" cy="466090"/>
          </a:xfrm>
          <a:custGeom>
            <a:avLst/>
            <a:gdLst/>
            <a:ahLst/>
            <a:cxnLst/>
            <a:rect l="l" t="t" r="r" b="b"/>
            <a:pathLst>
              <a:path w="468629" h="466090">
                <a:moveTo>
                  <a:pt x="284712" y="431596"/>
                </a:moveTo>
                <a:lnTo>
                  <a:pt x="183595" y="431596"/>
                </a:lnTo>
                <a:lnTo>
                  <a:pt x="204524" y="465688"/>
                </a:lnTo>
                <a:lnTo>
                  <a:pt x="234060" y="438275"/>
                </a:lnTo>
                <a:lnTo>
                  <a:pt x="280612" y="438275"/>
                </a:lnTo>
                <a:lnTo>
                  <a:pt x="284712" y="431596"/>
                </a:lnTo>
                <a:close/>
              </a:path>
              <a:path w="468629" h="466090">
                <a:moveTo>
                  <a:pt x="280612" y="438275"/>
                </a:moveTo>
                <a:lnTo>
                  <a:pt x="234060" y="438275"/>
                </a:lnTo>
                <a:lnTo>
                  <a:pt x="263783" y="465688"/>
                </a:lnTo>
                <a:lnTo>
                  <a:pt x="280612" y="438275"/>
                </a:lnTo>
                <a:close/>
              </a:path>
              <a:path w="468629" h="466090">
                <a:moveTo>
                  <a:pt x="333065" y="412969"/>
                </a:moveTo>
                <a:lnTo>
                  <a:pt x="135227" y="412968"/>
                </a:lnTo>
                <a:lnTo>
                  <a:pt x="148419" y="451454"/>
                </a:lnTo>
                <a:lnTo>
                  <a:pt x="183595" y="431596"/>
                </a:lnTo>
                <a:lnTo>
                  <a:pt x="326681" y="431596"/>
                </a:lnTo>
                <a:lnTo>
                  <a:pt x="333065" y="412969"/>
                </a:lnTo>
                <a:close/>
              </a:path>
              <a:path w="468629" h="466090">
                <a:moveTo>
                  <a:pt x="326681" y="431596"/>
                </a:moveTo>
                <a:lnTo>
                  <a:pt x="284712" y="431596"/>
                </a:lnTo>
                <a:lnTo>
                  <a:pt x="319874" y="451454"/>
                </a:lnTo>
                <a:lnTo>
                  <a:pt x="326681" y="431596"/>
                </a:lnTo>
                <a:close/>
              </a:path>
              <a:path w="468629" h="466090">
                <a:moveTo>
                  <a:pt x="374750" y="383271"/>
                </a:moveTo>
                <a:lnTo>
                  <a:pt x="93377" y="383270"/>
                </a:lnTo>
                <a:lnTo>
                  <a:pt x="96720" y="422809"/>
                </a:lnTo>
                <a:lnTo>
                  <a:pt x="135227" y="412968"/>
                </a:lnTo>
                <a:lnTo>
                  <a:pt x="372371" y="412969"/>
                </a:lnTo>
                <a:lnTo>
                  <a:pt x="374750" y="383271"/>
                </a:lnTo>
                <a:close/>
              </a:path>
              <a:path w="468629" h="466090">
                <a:moveTo>
                  <a:pt x="372371" y="412969"/>
                </a:moveTo>
                <a:lnTo>
                  <a:pt x="333065" y="412969"/>
                </a:lnTo>
                <a:lnTo>
                  <a:pt x="371583" y="422810"/>
                </a:lnTo>
                <a:lnTo>
                  <a:pt x="372371" y="412969"/>
                </a:lnTo>
                <a:close/>
              </a:path>
              <a:path w="468629" h="466090">
                <a:moveTo>
                  <a:pt x="73682" y="63795"/>
                </a:moveTo>
                <a:lnTo>
                  <a:pt x="75792" y="103337"/>
                </a:lnTo>
                <a:lnTo>
                  <a:pt x="36224" y="108787"/>
                </a:lnTo>
                <a:lnTo>
                  <a:pt x="48360" y="146032"/>
                </a:lnTo>
                <a:lnTo>
                  <a:pt x="11077" y="161494"/>
                </a:lnTo>
                <a:lnTo>
                  <a:pt x="33060" y="195587"/>
                </a:lnTo>
                <a:lnTo>
                  <a:pt x="0" y="219666"/>
                </a:lnTo>
                <a:lnTo>
                  <a:pt x="29719" y="247074"/>
                </a:lnTo>
                <a:lnTo>
                  <a:pt x="4395" y="277838"/>
                </a:lnTo>
                <a:lnTo>
                  <a:pt x="39567" y="297689"/>
                </a:lnTo>
                <a:lnTo>
                  <a:pt x="21980" y="333889"/>
                </a:lnTo>
                <a:lnTo>
                  <a:pt x="61548" y="343727"/>
                </a:lnTo>
                <a:lnTo>
                  <a:pt x="53811" y="383270"/>
                </a:lnTo>
                <a:lnTo>
                  <a:pt x="414309" y="383271"/>
                </a:lnTo>
                <a:lnTo>
                  <a:pt x="406745" y="343728"/>
                </a:lnTo>
                <a:lnTo>
                  <a:pt x="446318" y="333889"/>
                </a:lnTo>
                <a:lnTo>
                  <a:pt x="428730" y="296629"/>
                </a:lnTo>
                <a:lnTo>
                  <a:pt x="463906" y="277839"/>
                </a:lnTo>
                <a:lnTo>
                  <a:pt x="438580" y="247075"/>
                </a:lnTo>
                <a:lnTo>
                  <a:pt x="468303" y="218606"/>
                </a:lnTo>
                <a:lnTo>
                  <a:pt x="435238" y="195587"/>
                </a:lnTo>
                <a:lnTo>
                  <a:pt x="457224" y="161495"/>
                </a:lnTo>
                <a:lnTo>
                  <a:pt x="419936" y="146033"/>
                </a:lnTo>
                <a:lnTo>
                  <a:pt x="431897" y="108787"/>
                </a:lnTo>
                <a:lnTo>
                  <a:pt x="392338" y="103337"/>
                </a:lnTo>
                <a:lnTo>
                  <a:pt x="394308" y="68184"/>
                </a:lnTo>
                <a:lnTo>
                  <a:pt x="113249" y="68184"/>
                </a:lnTo>
                <a:lnTo>
                  <a:pt x="73682" y="63795"/>
                </a:lnTo>
                <a:close/>
              </a:path>
              <a:path w="468629" h="466090">
                <a:moveTo>
                  <a:pt x="120980" y="28642"/>
                </a:moveTo>
                <a:lnTo>
                  <a:pt x="113249" y="68184"/>
                </a:lnTo>
                <a:lnTo>
                  <a:pt x="355050" y="68184"/>
                </a:lnTo>
                <a:lnTo>
                  <a:pt x="350099" y="42884"/>
                </a:lnTo>
                <a:lnTo>
                  <a:pt x="158268" y="42884"/>
                </a:lnTo>
                <a:lnTo>
                  <a:pt x="120980" y="28642"/>
                </a:lnTo>
                <a:close/>
              </a:path>
              <a:path w="468629" h="466090">
                <a:moveTo>
                  <a:pt x="394624" y="62560"/>
                </a:moveTo>
                <a:lnTo>
                  <a:pt x="355050" y="68184"/>
                </a:lnTo>
                <a:lnTo>
                  <a:pt x="394308" y="68184"/>
                </a:lnTo>
                <a:lnTo>
                  <a:pt x="394624" y="62560"/>
                </a:lnTo>
                <a:close/>
              </a:path>
              <a:path w="468629" h="466090">
                <a:moveTo>
                  <a:pt x="175856" y="6684"/>
                </a:moveTo>
                <a:lnTo>
                  <a:pt x="158268" y="42884"/>
                </a:lnTo>
                <a:lnTo>
                  <a:pt x="310024" y="42884"/>
                </a:lnTo>
                <a:lnTo>
                  <a:pt x="304133" y="30750"/>
                </a:lnTo>
                <a:lnTo>
                  <a:pt x="208921" y="30749"/>
                </a:lnTo>
                <a:lnTo>
                  <a:pt x="175856" y="6684"/>
                </a:lnTo>
                <a:close/>
              </a:path>
              <a:path w="468629" h="466090">
                <a:moveTo>
                  <a:pt x="347312" y="28642"/>
                </a:moveTo>
                <a:lnTo>
                  <a:pt x="310024" y="42884"/>
                </a:lnTo>
                <a:lnTo>
                  <a:pt x="350099" y="42884"/>
                </a:lnTo>
                <a:lnTo>
                  <a:pt x="347312" y="28642"/>
                </a:lnTo>
                <a:close/>
              </a:path>
              <a:path w="468629" h="466090">
                <a:moveTo>
                  <a:pt x="234059" y="0"/>
                </a:moveTo>
                <a:lnTo>
                  <a:pt x="208921" y="30749"/>
                </a:lnTo>
                <a:lnTo>
                  <a:pt x="259386" y="30749"/>
                </a:lnTo>
                <a:lnTo>
                  <a:pt x="234059" y="0"/>
                </a:lnTo>
                <a:close/>
              </a:path>
              <a:path w="468629" h="466090">
                <a:moveTo>
                  <a:pt x="292450" y="6684"/>
                </a:moveTo>
                <a:lnTo>
                  <a:pt x="259386" y="30749"/>
                </a:lnTo>
                <a:lnTo>
                  <a:pt x="304133" y="30750"/>
                </a:lnTo>
                <a:lnTo>
                  <a:pt x="292450" y="6684"/>
                </a:lnTo>
                <a:close/>
              </a:path>
            </a:pathLst>
          </a:custGeom>
          <a:solidFill>
            <a:srgbClr val="7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2822" y="798692"/>
            <a:ext cx="464184" cy="461645"/>
          </a:xfrm>
          <a:custGeom>
            <a:avLst/>
            <a:gdLst/>
            <a:ahLst/>
            <a:cxnLst/>
            <a:rect l="l" t="t" r="r" b="b"/>
            <a:pathLst>
              <a:path w="464185" h="461644">
                <a:moveTo>
                  <a:pt x="282427" y="428261"/>
                </a:moveTo>
                <a:lnTo>
                  <a:pt x="181310" y="428261"/>
                </a:lnTo>
                <a:lnTo>
                  <a:pt x="202239" y="461298"/>
                </a:lnTo>
                <a:lnTo>
                  <a:pt x="231774" y="434938"/>
                </a:lnTo>
                <a:lnTo>
                  <a:pt x="277983" y="434938"/>
                </a:lnTo>
                <a:lnTo>
                  <a:pt x="282427" y="428261"/>
                </a:lnTo>
                <a:close/>
              </a:path>
              <a:path w="464185" h="461644">
                <a:moveTo>
                  <a:pt x="277983" y="434938"/>
                </a:moveTo>
                <a:lnTo>
                  <a:pt x="231774" y="434938"/>
                </a:lnTo>
                <a:lnTo>
                  <a:pt x="260442" y="461298"/>
                </a:lnTo>
                <a:lnTo>
                  <a:pt x="277983" y="434938"/>
                </a:lnTo>
                <a:close/>
              </a:path>
              <a:path w="464185" h="461644">
                <a:moveTo>
                  <a:pt x="329724" y="409633"/>
                </a:moveTo>
                <a:lnTo>
                  <a:pt x="133998" y="409633"/>
                </a:lnTo>
                <a:lnTo>
                  <a:pt x="146133" y="446888"/>
                </a:lnTo>
                <a:lnTo>
                  <a:pt x="181310" y="428261"/>
                </a:lnTo>
                <a:lnTo>
                  <a:pt x="323656" y="428261"/>
                </a:lnTo>
                <a:lnTo>
                  <a:pt x="329724" y="409633"/>
                </a:lnTo>
                <a:close/>
              </a:path>
              <a:path w="464185" h="461644">
                <a:moveTo>
                  <a:pt x="323656" y="428261"/>
                </a:moveTo>
                <a:lnTo>
                  <a:pt x="282427" y="428261"/>
                </a:lnTo>
                <a:lnTo>
                  <a:pt x="317589" y="446888"/>
                </a:lnTo>
                <a:lnTo>
                  <a:pt x="323656" y="428261"/>
                </a:lnTo>
                <a:close/>
              </a:path>
              <a:path w="464185" h="461644">
                <a:moveTo>
                  <a:pt x="72452" y="62560"/>
                </a:moveTo>
                <a:lnTo>
                  <a:pt x="74738" y="102102"/>
                </a:lnTo>
                <a:lnTo>
                  <a:pt x="35171" y="107551"/>
                </a:lnTo>
                <a:lnTo>
                  <a:pt x="48360" y="144986"/>
                </a:lnTo>
                <a:lnTo>
                  <a:pt x="10902" y="160274"/>
                </a:lnTo>
                <a:lnTo>
                  <a:pt x="31829" y="193305"/>
                </a:lnTo>
                <a:lnTo>
                  <a:pt x="0" y="217385"/>
                </a:lnTo>
                <a:lnTo>
                  <a:pt x="28488" y="243746"/>
                </a:lnTo>
                <a:lnTo>
                  <a:pt x="3166" y="274496"/>
                </a:lnTo>
                <a:lnTo>
                  <a:pt x="38336" y="294347"/>
                </a:lnTo>
                <a:lnTo>
                  <a:pt x="21982" y="330561"/>
                </a:lnTo>
                <a:lnTo>
                  <a:pt x="60319" y="340399"/>
                </a:lnTo>
                <a:lnTo>
                  <a:pt x="52757" y="379934"/>
                </a:lnTo>
                <a:lnTo>
                  <a:pt x="92324" y="379934"/>
                </a:lnTo>
                <a:lnTo>
                  <a:pt x="95489" y="419474"/>
                </a:lnTo>
                <a:lnTo>
                  <a:pt x="133998" y="409633"/>
                </a:lnTo>
                <a:lnTo>
                  <a:pt x="368637" y="409634"/>
                </a:lnTo>
                <a:lnTo>
                  <a:pt x="370353" y="379934"/>
                </a:lnTo>
                <a:lnTo>
                  <a:pt x="410968" y="378881"/>
                </a:lnTo>
                <a:lnTo>
                  <a:pt x="403230" y="340400"/>
                </a:lnTo>
                <a:lnTo>
                  <a:pt x="441747" y="330562"/>
                </a:lnTo>
                <a:lnTo>
                  <a:pt x="425215" y="294348"/>
                </a:lnTo>
                <a:lnTo>
                  <a:pt x="459335" y="274497"/>
                </a:lnTo>
                <a:lnTo>
                  <a:pt x="434009" y="243747"/>
                </a:lnTo>
                <a:lnTo>
                  <a:pt x="463732" y="217386"/>
                </a:lnTo>
                <a:lnTo>
                  <a:pt x="430841" y="193306"/>
                </a:lnTo>
                <a:lnTo>
                  <a:pt x="452827" y="160274"/>
                </a:lnTo>
                <a:lnTo>
                  <a:pt x="415365" y="144987"/>
                </a:lnTo>
                <a:lnTo>
                  <a:pt x="427500" y="107552"/>
                </a:lnTo>
                <a:lnTo>
                  <a:pt x="387941" y="102102"/>
                </a:lnTo>
                <a:lnTo>
                  <a:pt x="389818" y="66964"/>
                </a:lnTo>
                <a:lnTo>
                  <a:pt x="112020" y="66963"/>
                </a:lnTo>
                <a:lnTo>
                  <a:pt x="72452" y="62560"/>
                </a:lnTo>
                <a:close/>
              </a:path>
              <a:path w="464185" h="461644">
                <a:moveTo>
                  <a:pt x="368637" y="409634"/>
                </a:moveTo>
                <a:lnTo>
                  <a:pt x="329724" y="409633"/>
                </a:lnTo>
                <a:lnTo>
                  <a:pt x="368068" y="419475"/>
                </a:lnTo>
                <a:lnTo>
                  <a:pt x="368637" y="409634"/>
                </a:lnTo>
                <a:close/>
              </a:path>
              <a:path w="464185" h="461644">
                <a:moveTo>
                  <a:pt x="119751" y="28468"/>
                </a:moveTo>
                <a:lnTo>
                  <a:pt x="112020" y="66963"/>
                </a:lnTo>
                <a:lnTo>
                  <a:pt x="351709" y="66964"/>
                </a:lnTo>
                <a:lnTo>
                  <a:pt x="346834" y="42710"/>
                </a:lnTo>
                <a:lnTo>
                  <a:pt x="157039" y="42709"/>
                </a:lnTo>
                <a:lnTo>
                  <a:pt x="119751" y="28468"/>
                </a:lnTo>
                <a:close/>
              </a:path>
              <a:path w="464185" h="461644">
                <a:moveTo>
                  <a:pt x="390053" y="62560"/>
                </a:moveTo>
                <a:lnTo>
                  <a:pt x="351709" y="66964"/>
                </a:lnTo>
                <a:lnTo>
                  <a:pt x="389818" y="66964"/>
                </a:lnTo>
                <a:lnTo>
                  <a:pt x="390053" y="62560"/>
                </a:lnTo>
                <a:close/>
              </a:path>
              <a:path w="464185" h="461644">
                <a:moveTo>
                  <a:pt x="173571" y="6510"/>
                </a:moveTo>
                <a:lnTo>
                  <a:pt x="157039" y="42709"/>
                </a:lnTo>
                <a:lnTo>
                  <a:pt x="306509" y="42709"/>
                </a:lnTo>
                <a:lnTo>
                  <a:pt x="300110" y="29529"/>
                </a:lnTo>
                <a:lnTo>
                  <a:pt x="206636" y="29529"/>
                </a:lnTo>
                <a:lnTo>
                  <a:pt x="173571" y="6510"/>
                </a:lnTo>
                <a:close/>
              </a:path>
              <a:path w="464185" h="461644">
                <a:moveTo>
                  <a:pt x="343971" y="28468"/>
                </a:moveTo>
                <a:lnTo>
                  <a:pt x="306509" y="42709"/>
                </a:lnTo>
                <a:lnTo>
                  <a:pt x="346834" y="42710"/>
                </a:lnTo>
                <a:lnTo>
                  <a:pt x="343971" y="28468"/>
                </a:lnTo>
                <a:close/>
              </a:path>
              <a:path w="464185" h="461644">
                <a:moveTo>
                  <a:pt x="231774" y="0"/>
                </a:moveTo>
                <a:lnTo>
                  <a:pt x="206636" y="29529"/>
                </a:lnTo>
                <a:lnTo>
                  <a:pt x="257100" y="29529"/>
                </a:lnTo>
                <a:lnTo>
                  <a:pt x="231774" y="0"/>
                </a:lnTo>
                <a:close/>
              </a:path>
              <a:path w="464185" h="461644">
                <a:moveTo>
                  <a:pt x="288936" y="6510"/>
                </a:moveTo>
                <a:lnTo>
                  <a:pt x="257100" y="29529"/>
                </a:lnTo>
                <a:lnTo>
                  <a:pt x="300110" y="29529"/>
                </a:lnTo>
                <a:lnTo>
                  <a:pt x="288936" y="6510"/>
                </a:lnTo>
                <a:close/>
              </a:path>
            </a:pathLst>
          </a:custGeom>
          <a:solidFill>
            <a:srgbClr val="6C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4932" y="799753"/>
            <a:ext cx="459740" cy="459105"/>
          </a:xfrm>
          <a:custGeom>
            <a:avLst/>
            <a:gdLst/>
            <a:ahLst/>
            <a:cxnLst/>
            <a:rect l="l" t="t" r="r" b="b"/>
            <a:pathLst>
              <a:path w="459739" h="459105">
                <a:moveTo>
                  <a:pt x="279261" y="425091"/>
                </a:moveTo>
                <a:lnTo>
                  <a:pt x="179199" y="425091"/>
                </a:lnTo>
                <a:lnTo>
                  <a:pt x="200129" y="459006"/>
                </a:lnTo>
                <a:lnTo>
                  <a:pt x="229664" y="431593"/>
                </a:lnTo>
                <a:lnTo>
                  <a:pt x="275249" y="431593"/>
                </a:lnTo>
                <a:lnTo>
                  <a:pt x="279261" y="425091"/>
                </a:lnTo>
                <a:close/>
              </a:path>
              <a:path w="459739" h="459105">
                <a:moveTo>
                  <a:pt x="275249" y="431593"/>
                </a:moveTo>
                <a:lnTo>
                  <a:pt x="229664" y="431593"/>
                </a:lnTo>
                <a:lnTo>
                  <a:pt x="258332" y="459006"/>
                </a:lnTo>
                <a:lnTo>
                  <a:pt x="275249" y="431593"/>
                </a:lnTo>
                <a:close/>
              </a:path>
              <a:path w="459739" h="459105">
                <a:moveTo>
                  <a:pt x="326384" y="406288"/>
                </a:moveTo>
                <a:lnTo>
                  <a:pt x="131888" y="406288"/>
                </a:lnTo>
                <a:lnTo>
                  <a:pt x="145079" y="444772"/>
                </a:lnTo>
                <a:lnTo>
                  <a:pt x="179199" y="425091"/>
                </a:lnTo>
                <a:lnTo>
                  <a:pt x="320540" y="425091"/>
                </a:lnTo>
                <a:lnTo>
                  <a:pt x="326384" y="406288"/>
                </a:lnTo>
                <a:close/>
              </a:path>
              <a:path w="459739" h="459105">
                <a:moveTo>
                  <a:pt x="320540" y="425091"/>
                </a:moveTo>
                <a:lnTo>
                  <a:pt x="279261" y="425091"/>
                </a:lnTo>
                <a:lnTo>
                  <a:pt x="314423" y="444772"/>
                </a:lnTo>
                <a:lnTo>
                  <a:pt x="320540" y="425091"/>
                </a:lnTo>
                <a:close/>
              </a:path>
              <a:path w="459739" h="459105">
                <a:moveTo>
                  <a:pt x="367187" y="376765"/>
                </a:moveTo>
                <a:lnTo>
                  <a:pt x="91269" y="376764"/>
                </a:lnTo>
                <a:lnTo>
                  <a:pt x="94610" y="416303"/>
                </a:lnTo>
                <a:lnTo>
                  <a:pt x="131888" y="406288"/>
                </a:lnTo>
                <a:lnTo>
                  <a:pt x="365481" y="406288"/>
                </a:lnTo>
                <a:lnTo>
                  <a:pt x="367187" y="376765"/>
                </a:lnTo>
                <a:close/>
              </a:path>
              <a:path w="459739" h="459105">
                <a:moveTo>
                  <a:pt x="365481" y="406288"/>
                </a:moveTo>
                <a:lnTo>
                  <a:pt x="326384" y="406288"/>
                </a:lnTo>
                <a:lnTo>
                  <a:pt x="364902" y="416304"/>
                </a:lnTo>
                <a:lnTo>
                  <a:pt x="365481" y="406288"/>
                </a:lnTo>
                <a:close/>
              </a:path>
              <a:path w="459739" h="459105">
                <a:moveTo>
                  <a:pt x="71396" y="62560"/>
                </a:moveTo>
                <a:lnTo>
                  <a:pt x="73683" y="102102"/>
                </a:lnTo>
                <a:lnTo>
                  <a:pt x="35171" y="107551"/>
                </a:lnTo>
                <a:lnTo>
                  <a:pt x="47305" y="144972"/>
                </a:lnTo>
                <a:lnTo>
                  <a:pt x="11079" y="159213"/>
                </a:lnTo>
                <a:lnTo>
                  <a:pt x="31829" y="193305"/>
                </a:lnTo>
                <a:lnTo>
                  <a:pt x="0" y="216324"/>
                </a:lnTo>
                <a:lnTo>
                  <a:pt x="28664" y="242685"/>
                </a:lnTo>
                <a:lnTo>
                  <a:pt x="3341" y="273435"/>
                </a:lnTo>
                <a:lnTo>
                  <a:pt x="37457" y="292065"/>
                </a:lnTo>
                <a:lnTo>
                  <a:pt x="20926" y="328439"/>
                </a:lnTo>
                <a:lnTo>
                  <a:pt x="59439" y="338278"/>
                </a:lnTo>
                <a:lnTo>
                  <a:pt x="51701" y="376764"/>
                </a:lnTo>
                <a:lnTo>
                  <a:pt x="406746" y="376765"/>
                </a:lnTo>
                <a:lnTo>
                  <a:pt x="399008" y="338278"/>
                </a:lnTo>
                <a:lnTo>
                  <a:pt x="437525" y="328440"/>
                </a:lnTo>
                <a:lnTo>
                  <a:pt x="420993" y="292066"/>
                </a:lnTo>
                <a:lnTo>
                  <a:pt x="455113" y="273436"/>
                </a:lnTo>
                <a:lnTo>
                  <a:pt x="430843" y="242686"/>
                </a:lnTo>
                <a:lnTo>
                  <a:pt x="459510" y="216325"/>
                </a:lnTo>
                <a:lnTo>
                  <a:pt x="427502" y="192245"/>
                </a:lnTo>
                <a:lnTo>
                  <a:pt x="448431" y="159214"/>
                </a:lnTo>
                <a:lnTo>
                  <a:pt x="412199" y="144972"/>
                </a:lnTo>
                <a:lnTo>
                  <a:pt x="424334" y="107552"/>
                </a:lnTo>
                <a:lnTo>
                  <a:pt x="384775" y="102102"/>
                </a:lnTo>
                <a:lnTo>
                  <a:pt x="386596" y="68010"/>
                </a:lnTo>
                <a:lnTo>
                  <a:pt x="110964" y="68010"/>
                </a:lnTo>
                <a:lnTo>
                  <a:pt x="71396" y="62560"/>
                </a:lnTo>
                <a:close/>
              </a:path>
              <a:path w="459739" h="459105">
                <a:moveTo>
                  <a:pt x="118696" y="28468"/>
                </a:moveTo>
                <a:lnTo>
                  <a:pt x="110964" y="68010"/>
                </a:lnTo>
                <a:lnTo>
                  <a:pt x="347313" y="68010"/>
                </a:lnTo>
                <a:lnTo>
                  <a:pt x="343178" y="42884"/>
                </a:lnTo>
                <a:lnTo>
                  <a:pt x="154929" y="42884"/>
                </a:lnTo>
                <a:lnTo>
                  <a:pt x="118696" y="28468"/>
                </a:lnTo>
                <a:close/>
              </a:path>
              <a:path w="459739" h="459105">
                <a:moveTo>
                  <a:pt x="386887" y="62560"/>
                </a:moveTo>
                <a:lnTo>
                  <a:pt x="347313" y="68010"/>
                </a:lnTo>
                <a:lnTo>
                  <a:pt x="386596" y="68010"/>
                </a:lnTo>
                <a:lnTo>
                  <a:pt x="386887" y="62560"/>
                </a:lnTo>
                <a:close/>
              </a:path>
              <a:path w="459739" h="459105">
                <a:moveTo>
                  <a:pt x="172517" y="7731"/>
                </a:moveTo>
                <a:lnTo>
                  <a:pt x="154929" y="42884"/>
                </a:lnTo>
                <a:lnTo>
                  <a:pt x="303343" y="42884"/>
                </a:lnTo>
                <a:lnTo>
                  <a:pt x="297641" y="30750"/>
                </a:lnTo>
                <a:lnTo>
                  <a:pt x="204525" y="30749"/>
                </a:lnTo>
                <a:lnTo>
                  <a:pt x="172517" y="7731"/>
                </a:lnTo>
                <a:close/>
              </a:path>
              <a:path w="459739" h="459105">
                <a:moveTo>
                  <a:pt x="340805" y="28468"/>
                </a:moveTo>
                <a:lnTo>
                  <a:pt x="303343" y="42884"/>
                </a:lnTo>
                <a:lnTo>
                  <a:pt x="343178" y="42884"/>
                </a:lnTo>
                <a:lnTo>
                  <a:pt x="340805" y="28468"/>
                </a:lnTo>
                <a:close/>
              </a:path>
              <a:path w="459739" h="459105">
                <a:moveTo>
                  <a:pt x="229664" y="0"/>
                </a:moveTo>
                <a:lnTo>
                  <a:pt x="204525" y="30749"/>
                </a:lnTo>
                <a:lnTo>
                  <a:pt x="254990" y="30749"/>
                </a:lnTo>
                <a:lnTo>
                  <a:pt x="229664" y="0"/>
                </a:lnTo>
                <a:close/>
              </a:path>
              <a:path w="459739" h="459105">
                <a:moveTo>
                  <a:pt x="286825" y="7731"/>
                </a:moveTo>
                <a:lnTo>
                  <a:pt x="254990" y="30749"/>
                </a:lnTo>
                <a:lnTo>
                  <a:pt x="297641" y="30750"/>
                </a:lnTo>
                <a:lnTo>
                  <a:pt x="286825" y="7731"/>
                </a:lnTo>
                <a:close/>
              </a:path>
            </a:pathLst>
          </a:custGeom>
          <a:solidFill>
            <a:srgbClr val="63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5988" y="801860"/>
            <a:ext cx="456565" cy="455295"/>
          </a:xfrm>
          <a:custGeom>
            <a:avLst/>
            <a:gdLst/>
            <a:ahLst/>
            <a:cxnLst/>
            <a:rect l="l" t="t" r="r" b="b"/>
            <a:pathLst>
              <a:path w="456564" h="455294">
                <a:moveTo>
                  <a:pt x="278205" y="421753"/>
                </a:moveTo>
                <a:lnTo>
                  <a:pt x="178143" y="421753"/>
                </a:lnTo>
                <a:lnTo>
                  <a:pt x="200129" y="454790"/>
                </a:lnTo>
                <a:lnTo>
                  <a:pt x="228608" y="427377"/>
                </a:lnTo>
                <a:lnTo>
                  <a:pt x="274642" y="427377"/>
                </a:lnTo>
                <a:lnTo>
                  <a:pt x="278205" y="421753"/>
                </a:lnTo>
                <a:close/>
              </a:path>
              <a:path w="456564" h="455294">
                <a:moveTo>
                  <a:pt x="274642" y="427377"/>
                </a:moveTo>
                <a:lnTo>
                  <a:pt x="228608" y="427377"/>
                </a:lnTo>
                <a:lnTo>
                  <a:pt x="257276" y="454790"/>
                </a:lnTo>
                <a:lnTo>
                  <a:pt x="274642" y="427377"/>
                </a:lnTo>
                <a:close/>
              </a:path>
              <a:path w="456564" h="455294">
                <a:moveTo>
                  <a:pt x="324273" y="403126"/>
                </a:moveTo>
                <a:lnTo>
                  <a:pt x="131888" y="403126"/>
                </a:lnTo>
                <a:lnTo>
                  <a:pt x="144023" y="440556"/>
                </a:lnTo>
                <a:lnTo>
                  <a:pt x="178143" y="421753"/>
                </a:lnTo>
                <a:lnTo>
                  <a:pt x="318234" y="421753"/>
                </a:lnTo>
                <a:lnTo>
                  <a:pt x="324273" y="403126"/>
                </a:lnTo>
                <a:close/>
              </a:path>
              <a:path w="456564" h="455294">
                <a:moveTo>
                  <a:pt x="318234" y="421753"/>
                </a:moveTo>
                <a:lnTo>
                  <a:pt x="278205" y="421753"/>
                </a:lnTo>
                <a:lnTo>
                  <a:pt x="312137" y="440556"/>
                </a:lnTo>
                <a:lnTo>
                  <a:pt x="318234" y="421753"/>
                </a:lnTo>
                <a:close/>
              </a:path>
              <a:path w="456564" h="455294">
                <a:moveTo>
                  <a:pt x="364902" y="373428"/>
                </a:moveTo>
                <a:lnTo>
                  <a:pt x="91269" y="373428"/>
                </a:lnTo>
                <a:lnTo>
                  <a:pt x="94610" y="412967"/>
                </a:lnTo>
                <a:lnTo>
                  <a:pt x="131888" y="403126"/>
                </a:lnTo>
                <a:lnTo>
                  <a:pt x="363316" y="403126"/>
                </a:lnTo>
                <a:lnTo>
                  <a:pt x="364902" y="373428"/>
                </a:lnTo>
                <a:close/>
              </a:path>
              <a:path w="456564" h="455294">
                <a:moveTo>
                  <a:pt x="363316" y="403126"/>
                </a:moveTo>
                <a:lnTo>
                  <a:pt x="324273" y="403126"/>
                </a:lnTo>
                <a:lnTo>
                  <a:pt x="362790" y="412967"/>
                </a:lnTo>
                <a:lnTo>
                  <a:pt x="363316" y="403126"/>
                </a:lnTo>
                <a:close/>
              </a:path>
              <a:path w="456564" h="455294">
                <a:moveTo>
                  <a:pt x="71571" y="62734"/>
                </a:moveTo>
                <a:lnTo>
                  <a:pt x="74738" y="101041"/>
                </a:lnTo>
                <a:lnTo>
                  <a:pt x="35170" y="106665"/>
                </a:lnTo>
                <a:lnTo>
                  <a:pt x="47304" y="143925"/>
                </a:lnTo>
                <a:lnTo>
                  <a:pt x="11077" y="158152"/>
                </a:lnTo>
                <a:lnTo>
                  <a:pt x="32005" y="191198"/>
                </a:lnTo>
                <a:lnTo>
                  <a:pt x="0" y="214217"/>
                </a:lnTo>
                <a:lnTo>
                  <a:pt x="28663" y="240578"/>
                </a:lnTo>
                <a:lnTo>
                  <a:pt x="4395" y="271328"/>
                </a:lnTo>
                <a:lnTo>
                  <a:pt x="38511" y="289958"/>
                </a:lnTo>
                <a:lnTo>
                  <a:pt x="21980" y="325097"/>
                </a:lnTo>
                <a:lnTo>
                  <a:pt x="59438" y="335124"/>
                </a:lnTo>
                <a:lnTo>
                  <a:pt x="52755" y="373428"/>
                </a:lnTo>
                <a:lnTo>
                  <a:pt x="404461" y="373428"/>
                </a:lnTo>
                <a:lnTo>
                  <a:pt x="396911" y="335125"/>
                </a:lnTo>
                <a:lnTo>
                  <a:pt x="434184" y="325097"/>
                </a:lnTo>
                <a:lnTo>
                  <a:pt x="417652" y="289959"/>
                </a:lnTo>
                <a:lnTo>
                  <a:pt x="451772" y="271329"/>
                </a:lnTo>
                <a:lnTo>
                  <a:pt x="427675" y="240579"/>
                </a:lnTo>
                <a:lnTo>
                  <a:pt x="456169" y="214218"/>
                </a:lnTo>
                <a:lnTo>
                  <a:pt x="424334" y="191199"/>
                </a:lnTo>
                <a:lnTo>
                  <a:pt x="445263" y="158153"/>
                </a:lnTo>
                <a:lnTo>
                  <a:pt x="408858" y="142865"/>
                </a:lnTo>
                <a:lnTo>
                  <a:pt x="420993" y="106665"/>
                </a:lnTo>
                <a:lnTo>
                  <a:pt x="382490" y="101041"/>
                </a:lnTo>
                <a:lnTo>
                  <a:pt x="384450" y="67123"/>
                </a:lnTo>
                <a:lnTo>
                  <a:pt x="111139" y="67123"/>
                </a:lnTo>
                <a:lnTo>
                  <a:pt x="71571" y="62734"/>
                </a:lnTo>
                <a:close/>
              </a:path>
              <a:path w="456564" h="455294">
                <a:moveTo>
                  <a:pt x="118696" y="28642"/>
                </a:moveTo>
                <a:lnTo>
                  <a:pt x="111139" y="67123"/>
                </a:lnTo>
                <a:lnTo>
                  <a:pt x="345202" y="67123"/>
                </a:lnTo>
                <a:lnTo>
                  <a:pt x="340992" y="42884"/>
                </a:lnTo>
                <a:lnTo>
                  <a:pt x="155102" y="42884"/>
                </a:lnTo>
                <a:lnTo>
                  <a:pt x="118696" y="28642"/>
                </a:lnTo>
                <a:close/>
              </a:path>
              <a:path w="456564" h="455294">
                <a:moveTo>
                  <a:pt x="384775" y="61500"/>
                </a:moveTo>
                <a:lnTo>
                  <a:pt x="345202" y="67123"/>
                </a:lnTo>
                <a:lnTo>
                  <a:pt x="384450" y="67123"/>
                </a:lnTo>
                <a:lnTo>
                  <a:pt x="384775" y="61500"/>
                </a:lnTo>
                <a:close/>
              </a:path>
              <a:path w="456564" h="455294">
                <a:moveTo>
                  <a:pt x="171461" y="7731"/>
                </a:moveTo>
                <a:lnTo>
                  <a:pt x="155102" y="42884"/>
                </a:lnTo>
                <a:lnTo>
                  <a:pt x="301231" y="42884"/>
                </a:lnTo>
                <a:lnTo>
                  <a:pt x="295530" y="30750"/>
                </a:lnTo>
                <a:lnTo>
                  <a:pt x="203470" y="30749"/>
                </a:lnTo>
                <a:lnTo>
                  <a:pt x="171461" y="7731"/>
                </a:lnTo>
                <a:close/>
              </a:path>
              <a:path w="456564" h="455294">
                <a:moveTo>
                  <a:pt x="338519" y="28642"/>
                </a:moveTo>
                <a:lnTo>
                  <a:pt x="301231" y="42884"/>
                </a:lnTo>
                <a:lnTo>
                  <a:pt x="340992" y="42884"/>
                </a:lnTo>
                <a:lnTo>
                  <a:pt x="338519" y="28642"/>
                </a:lnTo>
                <a:close/>
              </a:path>
              <a:path w="456564" h="455294">
                <a:moveTo>
                  <a:pt x="228608" y="0"/>
                </a:moveTo>
                <a:lnTo>
                  <a:pt x="203470" y="30749"/>
                </a:lnTo>
                <a:lnTo>
                  <a:pt x="252878" y="30749"/>
                </a:lnTo>
                <a:lnTo>
                  <a:pt x="228608" y="0"/>
                </a:lnTo>
                <a:close/>
              </a:path>
              <a:path w="456564" h="455294">
                <a:moveTo>
                  <a:pt x="284713" y="7731"/>
                </a:moveTo>
                <a:lnTo>
                  <a:pt x="252878" y="30749"/>
                </a:lnTo>
                <a:lnTo>
                  <a:pt x="295530" y="30750"/>
                </a:lnTo>
                <a:lnTo>
                  <a:pt x="284713" y="7731"/>
                </a:lnTo>
                <a:close/>
              </a:path>
            </a:pathLst>
          </a:custGeom>
          <a:solidFill>
            <a:srgbClr val="5A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88274" y="804142"/>
            <a:ext cx="452120" cy="450850"/>
          </a:xfrm>
          <a:custGeom>
            <a:avLst/>
            <a:gdLst/>
            <a:ahLst/>
            <a:cxnLst/>
            <a:rect l="l" t="t" r="r" b="b"/>
            <a:pathLst>
              <a:path w="452120" h="450850">
                <a:moveTo>
                  <a:pt x="274690" y="417363"/>
                </a:moveTo>
                <a:lnTo>
                  <a:pt x="176914" y="417363"/>
                </a:lnTo>
                <a:lnTo>
                  <a:pt x="197843" y="450224"/>
                </a:lnTo>
                <a:lnTo>
                  <a:pt x="225267" y="423865"/>
                </a:lnTo>
                <a:lnTo>
                  <a:pt x="270584" y="423865"/>
                </a:lnTo>
                <a:lnTo>
                  <a:pt x="274690" y="417363"/>
                </a:lnTo>
                <a:close/>
              </a:path>
              <a:path w="452120" h="450850">
                <a:moveTo>
                  <a:pt x="270584" y="423865"/>
                </a:moveTo>
                <a:lnTo>
                  <a:pt x="225267" y="423865"/>
                </a:lnTo>
                <a:lnTo>
                  <a:pt x="253934" y="450224"/>
                </a:lnTo>
                <a:lnTo>
                  <a:pt x="270584" y="423865"/>
                </a:lnTo>
                <a:close/>
              </a:path>
              <a:path w="452120" h="450850">
                <a:moveTo>
                  <a:pt x="320931" y="399791"/>
                </a:moveTo>
                <a:lnTo>
                  <a:pt x="130832" y="399791"/>
                </a:lnTo>
                <a:lnTo>
                  <a:pt x="142794" y="435990"/>
                </a:lnTo>
                <a:lnTo>
                  <a:pt x="176914" y="417363"/>
                </a:lnTo>
                <a:lnTo>
                  <a:pt x="315041" y="417363"/>
                </a:lnTo>
                <a:lnTo>
                  <a:pt x="320931" y="399791"/>
                </a:lnTo>
                <a:close/>
              </a:path>
              <a:path w="452120" h="450850">
                <a:moveTo>
                  <a:pt x="315041" y="417363"/>
                </a:moveTo>
                <a:lnTo>
                  <a:pt x="274690" y="417363"/>
                </a:lnTo>
                <a:lnTo>
                  <a:pt x="308796" y="435990"/>
                </a:lnTo>
                <a:lnTo>
                  <a:pt x="315041" y="417363"/>
                </a:lnTo>
                <a:close/>
              </a:path>
              <a:path w="452120" h="450850">
                <a:moveTo>
                  <a:pt x="361561" y="370092"/>
                </a:moveTo>
                <a:lnTo>
                  <a:pt x="90038" y="370091"/>
                </a:lnTo>
                <a:lnTo>
                  <a:pt x="93379" y="408577"/>
                </a:lnTo>
                <a:lnTo>
                  <a:pt x="130832" y="399791"/>
                </a:lnTo>
                <a:lnTo>
                  <a:pt x="358982" y="399791"/>
                </a:lnTo>
                <a:lnTo>
                  <a:pt x="361561" y="370092"/>
                </a:lnTo>
                <a:close/>
              </a:path>
              <a:path w="452120" h="450850">
                <a:moveTo>
                  <a:pt x="358982" y="399791"/>
                </a:moveTo>
                <a:lnTo>
                  <a:pt x="320931" y="399791"/>
                </a:lnTo>
                <a:lnTo>
                  <a:pt x="358220" y="408577"/>
                </a:lnTo>
                <a:lnTo>
                  <a:pt x="358982" y="399791"/>
                </a:lnTo>
                <a:close/>
              </a:path>
              <a:path w="452120" h="450850">
                <a:moveTo>
                  <a:pt x="71396" y="61514"/>
                </a:moveTo>
                <a:lnTo>
                  <a:pt x="73683" y="99995"/>
                </a:lnTo>
                <a:lnTo>
                  <a:pt x="35171" y="105444"/>
                </a:lnTo>
                <a:lnTo>
                  <a:pt x="47305" y="141644"/>
                </a:lnTo>
                <a:lnTo>
                  <a:pt x="10902" y="155871"/>
                </a:lnTo>
                <a:lnTo>
                  <a:pt x="31830" y="188917"/>
                </a:lnTo>
                <a:lnTo>
                  <a:pt x="0" y="211935"/>
                </a:lnTo>
                <a:lnTo>
                  <a:pt x="28488" y="238297"/>
                </a:lnTo>
                <a:lnTo>
                  <a:pt x="3341" y="267986"/>
                </a:lnTo>
                <a:lnTo>
                  <a:pt x="37282" y="286616"/>
                </a:lnTo>
                <a:lnTo>
                  <a:pt x="20926" y="321769"/>
                </a:lnTo>
                <a:lnTo>
                  <a:pt x="58208" y="331607"/>
                </a:lnTo>
                <a:lnTo>
                  <a:pt x="51701" y="370091"/>
                </a:lnTo>
                <a:lnTo>
                  <a:pt x="400064" y="370092"/>
                </a:lnTo>
                <a:lnTo>
                  <a:pt x="392325" y="331608"/>
                </a:lnTo>
                <a:lnTo>
                  <a:pt x="430843" y="321770"/>
                </a:lnTo>
                <a:lnTo>
                  <a:pt x="414311" y="286616"/>
                </a:lnTo>
                <a:lnTo>
                  <a:pt x="447375" y="267986"/>
                </a:lnTo>
                <a:lnTo>
                  <a:pt x="423105" y="238297"/>
                </a:lnTo>
                <a:lnTo>
                  <a:pt x="451772" y="211936"/>
                </a:lnTo>
                <a:lnTo>
                  <a:pt x="419763" y="188917"/>
                </a:lnTo>
                <a:lnTo>
                  <a:pt x="440693" y="155871"/>
                </a:lnTo>
                <a:lnTo>
                  <a:pt x="404461" y="141644"/>
                </a:lnTo>
                <a:lnTo>
                  <a:pt x="416596" y="105445"/>
                </a:lnTo>
                <a:lnTo>
                  <a:pt x="378093" y="99995"/>
                </a:lnTo>
                <a:lnTo>
                  <a:pt x="379964" y="65903"/>
                </a:lnTo>
                <a:lnTo>
                  <a:pt x="109902" y="65902"/>
                </a:lnTo>
                <a:lnTo>
                  <a:pt x="71396" y="61514"/>
                </a:lnTo>
                <a:close/>
              </a:path>
              <a:path w="452120" h="450850">
                <a:moveTo>
                  <a:pt x="116411" y="28468"/>
                </a:moveTo>
                <a:lnTo>
                  <a:pt x="109902" y="65902"/>
                </a:lnTo>
                <a:lnTo>
                  <a:pt x="341861" y="65903"/>
                </a:lnTo>
                <a:lnTo>
                  <a:pt x="337531" y="41649"/>
                </a:lnTo>
                <a:lnTo>
                  <a:pt x="152817" y="41648"/>
                </a:lnTo>
                <a:lnTo>
                  <a:pt x="116411" y="28468"/>
                </a:lnTo>
                <a:close/>
              </a:path>
              <a:path w="452120" h="450850">
                <a:moveTo>
                  <a:pt x="380205" y="61514"/>
                </a:moveTo>
                <a:lnTo>
                  <a:pt x="341861" y="65903"/>
                </a:lnTo>
                <a:lnTo>
                  <a:pt x="379964" y="65903"/>
                </a:lnTo>
                <a:lnTo>
                  <a:pt x="380205" y="61514"/>
                </a:lnTo>
                <a:close/>
              </a:path>
              <a:path w="452120" h="450850">
                <a:moveTo>
                  <a:pt x="169175" y="7731"/>
                </a:moveTo>
                <a:lnTo>
                  <a:pt x="152817" y="41648"/>
                </a:lnTo>
                <a:lnTo>
                  <a:pt x="298946" y="41649"/>
                </a:lnTo>
                <a:lnTo>
                  <a:pt x="293129" y="29703"/>
                </a:lnTo>
                <a:lnTo>
                  <a:pt x="201184" y="29703"/>
                </a:lnTo>
                <a:lnTo>
                  <a:pt x="169175" y="7731"/>
                </a:lnTo>
                <a:close/>
              </a:path>
              <a:path w="452120" h="450850">
                <a:moveTo>
                  <a:pt x="335178" y="28468"/>
                </a:moveTo>
                <a:lnTo>
                  <a:pt x="298946" y="41649"/>
                </a:lnTo>
                <a:lnTo>
                  <a:pt x="337531" y="41649"/>
                </a:lnTo>
                <a:lnTo>
                  <a:pt x="335178" y="28468"/>
                </a:lnTo>
                <a:close/>
              </a:path>
              <a:path w="452120" h="450850">
                <a:moveTo>
                  <a:pt x="225267" y="0"/>
                </a:moveTo>
                <a:lnTo>
                  <a:pt x="201184" y="29703"/>
                </a:lnTo>
                <a:lnTo>
                  <a:pt x="250593" y="29703"/>
                </a:lnTo>
                <a:lnTo>
                  <a:pt x="225267" y="0"/>
                </a:lnTo>
                <a:close/>
              </a:path>
              <a:path w="452120" h="450850">
                <a:moveTo>
                  <a:pt x="282428" y="7731"/>
                </a:moveTo>
                <a:lnTo>
                  <a:pt x="250593" y="29703"/>
                </a:lnTo>
                <a:lnTo>
                  <a:pt x="293129" y="29703"/>
                </a:lnTo>
                <a:lnTo>
                  <a:pt x="282428" y="7731"/>
                </a:lnTo>
                <a:close/>
              </a:path>
            </a:pathLst>
          </a:custGeom>
          <a:solidFill>
            <a:srgbClr val="5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0384" y="806249"/>
            <a:ext cx="447675" cy="446405"/>
          </a:xfrm>
          <a:custGeom>
            <a:avLst/>
            <a:gdLst/>
            <a:ahLst/>
            <a:cxnLst/>
            <a:rect l="l" t="t" r="r" b="b"/>
            <a:pathLst>
              <a:path w="447675" h="446405">
                <a:moveTo>
                  <a:pt x="272580" y="414202"/>
                </a:moveTo>
                <a:lnTo>
                  <a:pt x="174804" y="414202"/>
                </a:lnTo>
                <a:lnTo>
                  <a:pt x="195733" y="446009"/>
                </a:lnTo>
                <a:lnTo>
                  <a:pt x="223157" y="419649"/>
                </a:lnTo>
                <a:lnTo>
                  <a:pt x="269026" y="419649"/>
                </a:lnTo>
                <a:lnTo>
                  <a:pt x="272580" y="414202"/>
                </a:lnTo>
                <a:close/>
              </a:path>
              <a:path w="447675" h="446405">
                <a:moveTo>
                  <a:pt x="269026" y="419649"/>
                </a:moveTo>
                <a:lnTo>
                  <a:pt x="223157" y="419649"/>
                </a:lnTo>
                <a:lnTo>
                  <a:pt x="251824" y="446009"/>
                </a:lnTo>
                <a:lnTo>
                  <a:pt x="269026" y="419649"/>
                </a:lnTo>
                <a:close/>
              </a:path>
              <a:path w="447675" h="446405">
                <a:moveTo>
                  <a:pt x="317765" y="395399"/>
                </a:moveTo>
                <a:lnTo>
                  <a:pt x="128722" y="395399"/>
                </a:lnTo>
                <a:lnTo>
                  <a:pt x="140683" y="431774"/>
                </a:lnTo>
                <a:lnTo>
                  <a:pt x="174804" y="414202"/>
                </a:lnTo>
                <a:lnTo>
                  <a:pt x="311492" y="414202"/>
                </a:lnTo>
                <a:lnTo>
                  <a:pt x="317765" y="395399"/>
                </a:lnTo>
                <a:close/>
              </a:path>
              <a:path w="447675" h="446405">
                <a:moveTo>
                  <a:pt x="311492" y="414202"/>
                </a:moveTo>
                <a:lnTo>
                  <a:pt x="272580" y="414202"/>
                </a:lnTo>
                <a:lnTo>
                  <a:pt x="305630" y="431775"/>
                </a:lnTo>
                <a:lnTo>
                  <a:pt x="311492" y="414202"/>
                </a:lnTo>
                <a:close/>
              </a:path>
              <a:path w="447675" h="446405">
                <a:moveTo>
                  <a:pt x="357339" y="366931"/>
                </a:moveTo>
                <a:lnTo>
                  <a:pt x="89158" y="366931"/>
                </a:lnTo>
                <a:lnTo>
                  <a:pt x="91269" y="405415"/>
                </a:lnTo>
                <a:lnTo>
                  <a:pt x="128722" y="395399"/>
                </a:lnTo>
                <a:lnTo>
                  <a:pt x="355648" y="395399"/>
                </a:lnTo>
                <a:lnTo>
                  <a:pt x="357339" y="366931"/>
                </a:lnTo>
                <a:close/>
              </a:path>
              <a:path w="447675" h="446405">
                <a:moveTo>
                  <a:pt x="355648" y="395399"/>
                </a:moveTo>
                <a:lnTo>
                  <a:pt x="317765" y="395399"/>
                </a:lnTo>
                <a:lnTo>
                  <a:pt x="355053" y="405415"/>
                </a:lnTo>
                <a:lnTo>
                  <a:pt x="355648" y="395399"/>
                </a:lnTo>
                <a:close/>
              </a:path>
              <a:path w="447675" h="446405">
                <a:moveTo>
                  <a:pt x="70342" y="60453"/>
                </a:moveTo>
                <a:lnTo>
                  <a:pt x="72627" y="98948"/>
                </a:lnTo>
                <a:lnTo>
                  <a:pt x="34116" y="104383"/>
                </a:lnTo>
                <a:lnTo>
                  <a:pt x="46249" y="140583"/>
                </a:lnTo>
                <a:lnTo>
                  <a:pt x="10023" y="154999"/>
                </a:lnTo>
                <a:lnTo>
                  <a:pt x="30774" y="186809"/>
                </a:lnTo>
                <a:lnTo>
                  <a:pt x="0" y="209828"/>
                </a:lnTo>
                <a:lnTo>
                  <a:pt x="27610" y="236190"/>
                </a:lnTo>
                <a:lnTo>
                  <a:pt x="3341" y="265879"/>
                </a:lnTo>
                <a:lnTo>
                  <a:pt x="37457" y="284509"/>
                </a:lnTo>
                <a:lnTo>
                  <a:pt x="20926" y="319662"/>
                </a:lnTo>
                <a:lnTo>
                  <a:pt x="58383" y="328439"/>
                </a:lnTo>
                <a:lnTo>
                  <a:pt x="50647" y="366931"/>
                </a:lnTo>
                <a:lnTo>
                  <a:pt x="395668" y="366931"/>
                </a:lnTo>
                <a:lnTo>
                  <a:pt x="389174" y="328440"/>
                </a:lnTo>
                <a:lnTo>
                  <a:pt x="426447" y="319662"/>
                </a:lnTo>
                <a:lnTo>
                  <a:pt x="410089" y="284509"/>
                </a:lnTo>
                <a:lnTo>
                  <a:pt x="444035" y="265879"/>
                </a:lnTo>
                <a:lnTo>
                  <a:pt x="418883" y="236190"/>
                </a:lnTo>
                <a:lnTo>
                  <a:pt x="447377" y="209829"/>
                </a:lnTo>
                <a:lnTo>
                  <a:pt x="415541" y="186810"/>
                </a:lnTo>
                <a:lnTo>
                  <a:pt x="436471" y="154999"/>
                </a:lnTo>
                <a:lnTo>
                  <a:pt x="401294" y="140583"/>
                </a:lnTo>
                <a:lnTo>
                  <a:pt x="412200" y="104384"/>
                </a:lnTo>
                <a:lnTo>
                  <a:pt x="374927" y="98949"/>
                </a:lnTo>
                <a:lnTo>
                  <a:pt x="376739" y="65903"/>
                </a:lnTo>
                <a:lnTo>
                  <a:pt x="107792" y="65902"/>
                </a:lnTo>
                <a:lnTo>
                  <a:pt x="70342" y="60453"/>
                </a:lnTo>
                <a:close/>
              </a:path>
              <a:path w="447675" h="446405">
                <a:moveTo>
                  <a:pt x="115530" y="27596"/>
                </a:moveTo>
                <a:lnTo>
                  <a:pt x="107792" y="65902"/>
                </a:lnTo>
                <a:lnTo>
                  <a:pt x="376739" y="65903"/>
                </a:lnTo>
                <a:lnTo>
                  <a:pt x="376797" y="64856"/>
                </a:lnTo>
                <a:lnTo>
                  <a:pt x="338521" y="64856"/>
                </a:lnTo>
                <a:lnTo>
                  <a:pt x="333845" y="41823"/>
                </a:lnTo>
                <a:lnTo>
                  <a:pt x="151762" y="41823"/>
                </a:lnTo>
                <a:lnTo>
                  <a:pt x="115530" y="27596"/>
                </a:lnTo>
                <a:close/>
              </a:path>
              <a:path w="447675" h="446405">
                <a:moveTo>
                  <a:pt x="377038" y="60453"/>
                </a:moveTo>
                <a:lnTo>
                  <a:pt x="338521" y="64856"/>
                </a:lnTo>
                <a:lnTo>
                  <a:pt x="376797" y="64856"/>
                </a:lnTo>
                <a:lnTo>
                  <a:pt x="377038" y="60453"/>
                </a:lnTo>
                <a:close/>
              </a:path>
              <a:path w="447675" h="446405">
                <a:moveTo>
                  <a:pt x="168295" y="6684"/>
                </a:moveTo>
                <a:lnTo>
                  <a:pt x="151762" y="41823"/>
                </a:lnTo>
                <a:lnTo>
                  <a:pt x="295794" y="41823"/>
                </a:lnTo>
                <a:lnTo>
                  <a:pt x="290092" y="29703"/>
                </a:lnTo>
                <a:lnTo>
                  <a:pt x="199074" y="29703"/>
                </a:lnTo>
                <a:lnTo>
                  <a:pt x="168295" y="6684"/>
                </a:lnTo>
                <a:close/>
              </a:path>
              <a:path w="447675" h="446405">
                <a:moveTo>
                  <a:pt x="330956" y="27596"/>
                </a:moveTo>
                <a:lnTo>
                  <a:pt x="295794" y="41823"/>
                </a:lnTo>
                <a:lnTo>
                  <a:pt x="333845" y="41823"/>
                </a:lnTo>
                <a:lnTo>
                  <a:pt x="330956" y="27596"/>
                </a:lnTo>
                <a:close/>
              </a:path>
              <a:path w="447675" h="446405">
                <a:moveTo>
                  <a:pt x="223156" y="0"/>
                </a:moveTo>
                <a:lnTo>
                  <a:pt x="199074" y="29703"/>
                </a:lnTo>
                <a:lnTo>
                  <a:pt x="248483" y="29703"/>
                </a:lnTo>
                <a:lnTo>
                  <a:pt x="223156" y="0"/>
                </a:lnTo>
                <a:close/>
              </a:path>
              <a:path w="447675" h="446405">
                <a:moveTo>
                  <a:pt x="279262" y="6684"/>
                </a:moveTo>
                <a:lnTo>
                  <a:pt x="248483" y="29703"/>
                </a:lnTo>
                <a:lnTo>
                  <a:pt x="290092" y="29703"/>
                </a:lnTo>
                <a:lnTo>
                  <a:pt x="279262" y="6684"/>
                </a:lnTo>
                <a:close/>
              </a:path>
            </a:pathLst>
          </a:custGeom>
          <a:solidFill>
            <a:srgbClr val="46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2671" y="808545"/>
            <a:ext cx="443230" cy="441959"/>
          </a:xfrm>
          <a:custGeom>
            <a:avLst/>
            <a:gdLst/>
            <a:ahLst/>
            <a:cxnLst/>
            <a:rect l="l" t="t" r="r" b="b"/>
            <a:pathLst>
              <a:path w="443229" h="441959">
                <a:moveTo>
                  <a:pt x="269237" y="409622"/>
                </a:moveTo>
                <a:lnTo>
                  <a:pt x="172517" y="409622"/>
                </a:lnTo>
                <a:lnTo>
                  <a:pt x="193446" y="441428"/>
                </a:lnTo>
                <a:lnTo>
                  <a:pt x="220870" y="416299"/>
                </a:lnTo>
                <a:lnTo>
                  <a:pt x="264843" y="416299"/>
                </a:lnTo>
                <a:lnTo>
                  <a:pt x="269237" y="409622"/>
                </a:lnTo>
                <a:close/>
              </a:path>
              <a:path w="443229" h="441959">
                <a:moveTo>
                  <a:pt x="264843" y="416299"/>
                </a:moveTo>
                <a:lnTo>
                  <a:pt x="220870" y="416299"/>
                </a:lnTo>
                <a:lnTo>
                  <a:pt x="248308" y="441428"/>
                </a:lnTo>
                <a:lnTo>
                  <a:pt x="264843" y="416299"/>
                </a:lnTo>
                <a:close/>
              </a:path>
              <a:path w="443229" h="441959">
                <a:moveTo>
                  <a:pt x="314249" y="392048"/>
                </a:moveTo>
                <a:lnTo>
                  <a:pt x="127491" y="392048"/>
                </a:lnTo>
                <a:lnTo>
                  <a:pt x="139626" y="428249"/>
                </a:lnTo>
                <a:lnTo>
                  <a:pt x="172517" y="409622"/>
                </a:lnTo>
                <a:lnTo>
                  <a:pt x="308955" y="409622"/>
                </a:lnTo>
                <a:lnTo>
                  <a:pt x="314249" y="392048"/>
                </a:lnTo>
                <a:close/>
              </a:path>
              <a:path w="443229" h="441959">
                <a:moveTo>
                  <a:pt x="308955" y="409622"/>
                </a:moveTo>
                <a:lnTo>
                  <a:pt x="269237" y="409622"/>
                </a:lnTo>
                <a:lnTo>
                  <a:pt x="303343" y="428249"/>
                </a:lnTo>
                <a:lnTo>
                  <a:pt x="308955" y="409622"/>
                </a:lnTo>
                <a:close/>
              </a:path>
              <a:path w="443229" h="441959">
                <a:moveTo>
                  <a:pt x="353822" y="363580"/>
                </a:moveTo>
                <a:lnTo>
                  <a:pt x="87927" y="363579"/>
                </a:lnTo>
                <a:lnTo>
                  <a:pt x="90038" y="400834"/>
                </a:lnTo>
                <a:lnTo>
                  <a:pt x="127491" y="392048"/>
                </a:lnTo>
                <a:lnTo>
                  <a:pt x="352209" y="392048"/>
                </a:lnTo>
                <a:lnTo>
                  <a:pt x="353822" y="363580"/>
                </a:lnTo>
                <a:close/>
              </a:path>
              <a:path w="443229" h="441959">
                <a:moveTo>
                  <a:pt x="352209" y="392048"/>
                </a:moveTo>
                <a:lnTo>
                  <a:pt x="314249" y="392048"/>
                </a:lnTo>
                <a:lnTo>
                  <a:pt x="351711" y="400834"/>
                </a:lnTo>
                <a:lnTo>
                  <a:pt x="352209" y="392048"/>
                </a:lnTo>
                <a:close/>
              </a:path>
              <a:path w="443229" h="441959">
                <a:moveTo>
                  <a:pt x="69286" y="60438"/>
                </a:moveTo>
                <a:lnTo>
                  <a:pt x="71396" y="97699"/>
                </a:lnTo>
                <a:lnTo>
                  <a:pt x="34116" y="103148"/>
                </a:lnTo>
                <a:lnTo>
                  <a:pt x="45018" y="139522"/>
                </a:lnTo>
                <a:lnTo>
                  <a:pt x="9847" y="152703"/>
                </a:lnTo>
                <a:lnTo>
                  <a:pt x="30774" y="185560"/>
                </a:lnTo>
                <a:lnTo>
                  <a:pt x="0" y="207532"/>
                </a:lnTo>
                <a:lnTo>
                  <a:pt x="27433" y="233893"/>
                </a:lnTo>
                <a:lnTo>
                  <a:pt x="3341" y="263583"/>
                </a:lnTo>
                <a:lnTo>
                  <a:pt x="36226" y="281166"/>
                </a:lnTo>
                <a:lnTo>
                  <a:pt x="19695" y="316305"/>
                </a:lnTo>
                <a:lnTo>
                  <a:pt x="57152" y="326143"/>
                </a:lnTo>
                <a:lnTo>
                  <a:pt x="50470" y="363579"/>
                </a:lnTo>
                <a:lnTo>
                  <a:pt x="392325" y="363580"/>
                </a:lnTo>
                <a:lnTo>
                  <a:pt x="384587" y="325097"/>
                </a:lnTo>
                <a:lnTo>
                  <a:pt x="422049" y="316306"/>
                </a:lnTo>
                <a:lnTo>
                  <a:pt x="405517" y="281167"/>
                </a:lnTo>
                <a:lnTo>
                  <a:pt x="439637" y="263583"/>
                </a:lnTo>
                <a:lnTo>
                  <a:pt x="415366" y="233894"/>
                </a:lnTo>
                <a:lnTo>
                  <a:pt x="442978" y="207533"/>
                </a:lnTo>
                <a:lnTo>
                  <a:pt x="412199" y="185560"/>
                </a:lnTo>
                <a:lnTo>
                  <a:pt x="431899" y="152703"/>
                </a:lnTo>
                <a:lnTo>
                  <a:pt x="396722" y="139522"/>
                </a:lnTo>
                <a:lnTo>
                  <a:pt x="408858" y="103149"/>
                </a:lnTo>
                <a:lnTo>
                  <a:pt x="370355" y="97699"/>
                </a:lnTo>
                <a:lnTo>
                  <a:pt x="372370" y="64842"/>
                </a:lnTo>
                <a:lnTo>
                  <a:pt x="106561" y="64842"/>
                </a:lnTo>
                <a:lnTo>
                  <a:pt x="69286" y="60438"/>
                </a:lnTo>
                <a:close/>
              </a:path>
              <a:path w="443229" h="441959">
                <a:moveTo>
                  <a:pt x="114299" y="27407"/>
                </a:moveTo>
                <a:lnTo>
                  <a:pt x="106561" y="64842"/>
                </a:lnTo>
                <a:lnTo>
                  <a:pt x="335178" y="64842"/>
                </a:lnTo>
                <a:lnTo>
                  <a:pt x="330165" y="40588"/>
                </a:lnTo>
                <a:lnTo>
                  <a:pt x="149476" y="40588"/>
                </a:lnTo>
                <a:lnTo>
                  <a:pt x="114299" y="27407"/>
                </a:lnTo>
                <a:close/>
              </a:path>
              <a:path w="443229" h="441959">
                <a:moveTo>
                  <a:pt x="372640" y="60439"/>
                </a:moveTo>
                <a:lnTo>
                  <a:pt x="335178" y="64842"/>
                </a:lnTo>
                <a:lnTo>
                  <a:pt x="372370" y="64842"/>
                </a:lnTo>
                <a:lnTo>
                  <a:pt x="372640" y="60439"/>
                </a:lnTo>
                <a:close/>
              </a:path>
              <a:path w="443229" h="441959">
                <a:moveTo>
                  <a:pt x="166008" y="6495"/>
                </a:moveTo>
                <a:lnTo>
                  <a:pt x="149476" y="40588"/>
                </a:lnTo>
                <a:lnTo>
                  <a:pt x="292264" y="40588"/>
                </a:lnTo>
                <a:lnTo>
                  <a:pt x="286453" y="28468"/>
                </a:lnTo>
                <a:lnTo>
                  <a:pt x="196787" y="28468"/>
                </a:lnTo>
                <a:lnTo>
                  <a:pt x="166008" y="6495"/>
                </a:lnTo>
                <a:close/>
              </a:path>
              <a:path w="443229" h="441959">
                <a:moveTo>
                  <a:pt x="327440" y="27407"/>
                </a:moveTo>
                <a:lnTo>
                  <a:pt x="292264" y="40588"/>
                </a:lnTo>
                <a:lnTo>
                  <a:pt x="330165" y="40588"/>
                </a:lnTo>
                <a:lnTo>
                  <a:pt x="327440" y="27407"/>
                </a:lnTo>
                <a:close/>
              </a:path>
              <a:path w="443229" h="441959">
                <a:moveTo>
                  <a:pt x="220870" y="0"/>
                </a:moveTo>
                <a:lnTo>
                  <a:pt x="196787" y="28468"/>
                </a:lnTo>
                <a:lnTo>
                  <a:pt x="245140" y="28468"/>
                </a:lnTo>
                <a:lnTo>
                  <a:pt x="220870" y="0"/>
                </a:lnTo>
                <a:close/>
              </a:path>
              <a:path w="443229" h="441959">
                <a:moveTo>
                  <a:pt x="275919" y="6495"/>
                </a:moveTo>
                <a:lnTo>
                  <a:pt x="245140" y="28468"/>
                </a:lnTo>
                <a:lnTo>
                  <a:pt x="286453" y="28468"/>
                </a:lnTo>
                <a:lnTo>
                  <a:pt x="275919" y="6495"/>
                </a:lnTo>
                <a:close/>
              </a:path>
            </a:pathLst>
          </a:custGeom>
          <a:solidFill>
            <a:srgbClr val="3C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93725" y="810652"/>
            <a:ext cx="440055" cy="437515"/>
          </a:xfrm>
          <a:custGeom>
            <a:avLst/>
            <a:gdLst/>
            <a:ahLst/>
            <a:cxnLst/>
            <a:rect l="l" t="t" r="r" b="b"/>
            <a:pathLst>
              <a:path w="440054" h="437515">
                <a:moveTo>
                  <a:pt x="268183" y="405405"/>
                </a:moveTo>
                <a:lnTo>
                  <a:pt x="171462" y="405404"/>
                </a:lnTo>
                <a:lnTo>
                  <a:pt x="192392" y="437212"/>
                </a:lnTo>
                <a:lnTo>
                  <a:pt x="219815" y="411908"/>
                </a:lnTo>
                <a:lnTo>
                  <a:pt x="263904" y="411908"/>
                </a:lnTo>
                <a:lnTo>
                  <a:pt x="268183" y="405405"/>
                </a:lnTo>
                <a:close/>
              </a:path>
              <a:path w="440054" h="437515">
                <a:moveTo>
                  <a:pt x="263904" y="411908"/>
                </a:moveTo>
                <a:lnTo>
                  <a:pt x="219815" y="411908"/>
                </a:lnTo>
                <a:lnTo>
                  <a:pt x="247254" y="437212"/>
                </a:lnTo>
                <a:lnTo>
                  <a:pt x="263904" y="411908"/>
                </a:lnTo>
                <a:close/>
              </a:path>
              <a:path w="440054" h="437515">
                <a:moveTo>
                  <a:pt x="312139" y="387832"/>
                </a:moveTo>
                <a:lnTo>
                  <a:pt x="127492" y="387832"/>
                </a:lnTo>
                <a:lnTo>
                  <a:pt x="138571" y="424033"/>
                </a:lnTo>
                <a:lnTo>
                  <a:pt x="171462" y="405404"/>
                </a:lnTo>
                <a:lnTo>
                  <a:pt x="306845" y="405405"/>
                </a:lnTo>
                <a:lnTo>
                  <a:pt x="312139" y="387832"/>
                </a:lnTo>
                <a:close/>
              </a:path>
              <a:path w="440054" h="437515">
                <a:moveTo>
                  <a:pt x="306845" y="405405"/>
                </a:moveTo>
                <a:lnTo>
                  <a:pt x="268183" y="405405"/>
                </a:lnTo>
                <a:lnTo>
                  <a:pt x="301233" y="424033"/>
                </a:lnTo>
                <a:lnTo>
                  <a:pt x="306845" y="405405"/>
                </a:lnTo>
                <a:close/>
              </a:path>
              <a:path w="440054" h="437515">
                <a:moveTo>
                  <a:pt x="351712" y="359188"/>
                </a:moveTo>
                <a:lnTo>
                  <a:pt x="87927" y="359188"/>
                </a:lnTo>
                <a:lnTo>
                  <a:pt x="90214" y="397673"/>
                </a:lnTo>
                <a:lnTo>
                  <a:pt x="127492" y="387832"/>
                </a:lnTo>
                <a:lnTo>
                  <a:pt x="350140" y="387832"/>
                </a:lnTo>
                <a:lnTo>
                  <a:pt x="351712" y="359188"/>
                </a:lnTo>
                <a:close/>
              </a:path>
              <a:path w="440054" h="437515">
                <a:moveTo>
                  <a:pt x="350140" y="387832"/>
                </a:moveTo>
                <a:lnTo>
                  <a:pt x="312139" y="387832"/>
                </a:lnTo>
                <a:lnTo>
                  <a:pt x="349600" y="397674"/>
                </a:lnTo>
                <a:lnTo>
                  <a:pt x="350140" y="387832"/>
                </a:lnTo>
                <a:close/>
              </a:path>
              <a:path w="440054" h="437515">
                <a:moveTo>
                  <a:pt x="69286" y="59392"/>
                </a:moveTo>
                <a:lnTo>
                  <a:pt x="71396" y="96652"/>
                </a:lnTo>
                <a:lnTo>
                  <a:pt x="34116" y="102276"/>
                </a:lnTo>
                <a:lnTo>
                  <a:pt x="46249" y="137415"/>
                </a:lnTo>
                <a:lnTo>
                  <a:pt x="11079" y="151656"/>
                </a:lnTo>
                <a:lnTo>
                  <a:pt x="30774" y="183453"/>
                </a:lnTo>
                <a:lnTo>
                  <a:pt x="0" y="205425"/>
                </a:lnTo>
                <a:lnTo>
                  <a:pt x="27433" y="231786"/>
                </a:lnTo>
                <a:lnTo>
                  <a:pt x="3341" y="260429"/>
                </a:lnTo>
                <a:lnTo>
                  <a:pt x="36226" y="279059"/>
                </a:lnTo>
                <a:lnTo>
                  <a:pt x="20926" y="313152"/>
                </a:lnTo>
                <a:lnTo>
                  <a:pt x="57152" y="322990"/>
                </a:lnTo>
                <a:lnTo>
                  <a:pt x="50647" y="359188"/>
                </a:lnTo>
                <a:lnTo>
                  <a:pt x="389174" y="359188"/>
                </a:lnTo>
                <a:lnTo>
                  <a:pt x="382491" y="322990"/>
                </a:lnTo>
                <a:lnTo>
                  <a:pt x="418709" y="313152"/>
                </a:lnTo>
                <a:lnTo>
                  <a:pt x="403406" y="279060"/>
                </a:lnTo>
                <a:lnTo>
                  <a:pt x="436297" y="260430"/>
                </a:lnTo>
                <a:lnTo>
                  <a:pt x="412200" y="231787"/>
                </a:lnTo>
                <a:lnTo>
                  <a:pt x="439638" y="205426"/>
                </a:lnTo>
                <a:lnTo>
                  <a:pt x="408859" y="183453"/>
                </a:lnTo>
                <a:lnTo>
                  <a:pt x="428733" y="151657"/>
                </a:lnTo>
                <a:lnTo>
                  <a:pt x="393556" y="137415"/>
                </a:lnTo>
                <a:lnTo>
                  <a:pt x="405518" y="102277"/>
                </a:lnTo>
                <a:lnTo>
                  <a:pt x="368244" y="96653"/>
                </a:lnTo>
                <a:lnTo>
                  <a:pt x="370107" y="63781"/>
                </a:lnTo>
                <a:lnTo>
                  <a:pt x="106563" y="63781"/>
                </a:lnTo>
                <a:lnTo>
                  <a:pt x="69286" y="59392"/>
                </a:lnTo>
                <a:close/>
              </a:path>
              <a:path w="440054" h="437515">
                <a:moveTo>
                  <a:pt x="114301" y="26361"/>
                </a:moveTo>
                <a:lnTo>
                  <a:pt x="106563" y="63781"/>
                </a:lnTo>
                <a:lnTo>
                  <a:pt x="333068" y="63781"/>
                </a:lnTo>
                <a:lnTo>
                  <a:pt x="328308" y="40762"/>
                </a:lnTo>
                <a:lnTo>
                  <a:pt x="148421" y="40762"/>
                </a:lnTo>
                <a:lnTo>
                  <a:pt x="114301" y="26361"/>
                </a:lnTo>
                <a:close/>
              </a:path>
              <a:path w="440054" h="437515">
                <a:moveTo>
                  <a:pt x="370356" y="59392"/>
                </a:moveTo>
                <a:lnTo>
                  <a:pt x="333068" y="63781"/>
                </a:lnTo>
                <a:lnTo>
                  <a:pt x="370107" y="63781"/>
                </a:lnTo>
                <a:lnTo>
                  <a:pt x="370356" y="59392"/>
                </a:lnTo>
                <a:close/>
              </a:path>
              <a:path w="440054" h="437515">
                <a:moveTo>
                  <a:pt x="164953" y="6670"/>
                </a:moveTo>
                <a:lnTo>
                  <a:pt x="148421" y="40762"/>
                </a:lnTo>
                <a:lnTo>
                  <a:pt x="290153" y="40762"/>
                </a:lnTo>
                <a:lnTo>
                  <a:pt x="284718" y="28642"/>
                </a:lnTo>
                <a:lnTo>
                  <a:pt x="195733" y="28642"/>
                </a:lnTo>
                <a:lnTo>
                  <a:pt x="164953" y="6670"/>
                </a:lnTo>
                <a:close/>
              </a:path>
              <a:path w="440054" h="437515">
                <a:moveTo>
                  <a:pt x="325330" y="26361"/>
                </a:moveTo>
                <a:lnTo>
                  <a:pt x="290153" y="40762"/>
                </a:lnTo>
                <a:lnTo>
                  <a:pt x="328308" y="40762"/>
                </a:lnTo>
                <a:lnTo>
                  <a:pt x="325330" y="26361"/>
                </a:lnTo>
                <a:close/>
              </a:path>
              <a:path w="440054" h="437515">
                <a:moveTo>
                  <a:pt x="219815" y="0"/>
                </a:moveTo>
                <a:lnTo>
                  <a:pt x="195733" y="28642"/>
                </a:lnTo>
                <a:lnTo>
                  <a:pt x="244086" y="28642"/>
                </a:lnTo>
                <a:lnTo>
                  <a:pt x="219815" y="0"/>
                </a:lnTo>
                <a:close/>
              </a:path>
              <a:path w="440054" h="437515">
                <a:moveTo>
                  <a:pt x="274865" y="6670"/>
                </a:moveTo>
                <a:lnTo>
                  <a:pt x="244086" y="28642"/>
                </a:lnTo>
                <a:lnTo>
                  <a:pt x="284718" y="28642"/>
                </a:lnTo>
                <a:lnTo>
                  <a:pt x="274865" y="6670"/>
                </a:lnTo>
                <a:close/>
              </a:path>
            </a:pathLst>
          </a:custGeom>
          <a:solidFill>
            <a:srgbClr val="18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88335" y="90510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196" y="0"/>
                </a:lnTo>
              </a:path>
            </a:pathLst>
          </a:custGeom>
          <a:ln w="4403">
            <a:solidFill>
              <a:srgbClr val="BE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88335" y="911171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196" y="0"/>
                </a:lnTo>
              </a:path>
            </a:pathLst>
          </a:custGeom>
          <a:ln w="7731">
            <a:solidFill>
              <a:srgbClr val="B8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8335" y="919425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67" y="0"/>
                </a:lnTo>
              </a:path>
            </a:pathLst>
          </a:custGeom>
          <a:ln w="8777">
            <a:solidFill>
              <a:srgbClr val="B1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78586" y="93068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4916" y="0"/>
                </a:lnTo>
              </a:path>
            </a:pathLst>
          </a:custGeom>
          <a:ln w="3819">
            <a:solidFill>
              <a:srgbClr val="AB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89391" y="92623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442" y="0"/>
                </a:lnTo>
              </a:path>
            </a:pathLst>
          </a:custGeom>
          <a:ln w="5092">
            <a:solidFill>
              <a:srgbClr val="AB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58616" y="93700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409" y="0"/>
                </a:lnTo>
              </a:path>
            </a:pathLst>
          </a:custGeom>
          <a:ln w="8792">
            <a:solidFill>
              <a:srgbClr val="A4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61957" y="945786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956" y="0"/>
                </a:lnTo>
              </a:path>
            </a:pathLst>
          </a:custGeom>
          <a:ln w="8777">
            <a:solidFill>
              <a:srgbClr val="9E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64068" y="954571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505" y="0"/>
                </a:lnTo>
              </a:path>
            </a:pathLst>
          </a:custGeom>
          <a:ln w="8792">
            <a:solidFill>
              <a:srgbClr val="96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56329" y="963356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037" y="0"/>
                </a:lnTo>
              </a:path>
            </a:pathLst>
          </a:custGeom>
          <a:ln w="8777">
            <a:solidFill>
              <a:srgbClr val="9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9975" y="97214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24" y="0"/>
                </a:lnTo>
              </a:path>
            </a:pathLst>
          </a:custGeom>
          <a:ln w="8792">
            <a:solidFill>
              <a:srgbClr val="89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1031" y="980932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624" y="0"/>
                </a:lnTo>
              </a:path>
            </a:pathLst>
          </a:custGeom>
          <a:ln w="8792">
            <a:solidFill>
              <a:srgbClr val="8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6482" y="98971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734" y="0"/>
                </a:lnTo>
              </a:path>
            </a:pathLst>
          </a:custGeom>
          <a:ln w="8777">
            <a:solidFill>
              <a:srgbClr val="7B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1934" y="998502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8830" y="0"/>
                </a:lnTo>
              </a:path>
            </a:pathLst>
          </a:custGeom>
          <a:ln w="8792">
            <a:solidFill>
              <a:srgbClr val="76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42085" y="1006763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8514" y="0"/>
                </a:lnTo>
              </a:path>
            </a:pathLst>
          </a:custGeom>
          <a:ln w="7731">
            <a:solidFill>
              <a:srgbClr val="6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1182" y="1015025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96" y="0"/>
                </a:lnTo>
              </a:path>
            </a:pathLst>
          </a:custGeom>
          <a:ln w="8792">
            <a:solidFill>
              <a:srgbClr val="68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2238" y="1023809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55" y="0"/>
                </a:lnTo>
              </a:path>
            </a:pathLst>
          </a:custGeom>
          <a:ln w="8777">
            <a:solidFill>
              <a:srgbClr val="61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42085" y="1032594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8514" y="0"/>
                </a:lnTo>
              </a:path>
            </a:pathLst>
          </a:custGeom>
          <a:ln w="8792">
            <a:solidFill>
              <a:srgbClr val="5B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8768" y="104138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337" y="0"/>
                </a:lnTo>
              </a:path>
            </a:pathLst>
          </a:custGeom>
          <a:ln w="8792">
            <a:solidFill>
              <a:srgbClr val="53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2085" y="1050170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8514" y="0"/>
                </a:lnTo>
              </a:path>
            </a:pathLst>
          </a:custGeom>
          <a:ln w="8777">
            <a:solidFill>
              <a:srgbClr val="4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4348" y="105895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89" y="0"/>
                </a:lnTo>
              </a:path>
            </a:pathLst>
          </a:custGeom>
          <a:ln w="8792">
            <a:solidFill>
              <a:srgbClr val="46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34348" y="1067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89" y="0"/>
                </a:lnTo>
              </a:path>
            </a:pathLst>
          </a:custGeom>
          <a:ln w="8777">
            <a:solidFill>
              <a:srgbClr val="40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8768" y="1076524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108" y="0"/>
                </a:lnTo>
              </a:path>
            </a:pathLst>
          </a:custGeom>
          <a:ln w="8792">
            <a:solidFill>
              <a:srgbClr val="39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54219" y="108698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259" y="0"/>
                </a:lnTo>
              </a:path>
            </a:pathLst>
          </a:custGeom>
          <a:ln w="12120">
            <a:solidFill>
              <a:srgbClr val="33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87104" y="898513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4">
                <a:moveTo>
                  <a:pt x="0" y="0"/>
                </a:moveTo>
                <a:lnTo>
                  <a:pt x="1230" y="4388"/>
                </a:lnTo>
                <a:lnTo>
                  <a:pt x="30772" y="4388"/>
                </a:lnTo>
                <a:lnTo>
                  <a:pt x="0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17876" y="850194"/>
            <a:ext cx="186055" cy="52705"/>
          </a:xfrm>
          <a:custGeom>
            <a:avLst/>
            <a:gdLst/>
            <a:ahLst/>
            <a:cxnLst/>
            <a:rect l="l" t="t" r="r" b="b"/>
            <a:pathLst>
              <a:path w="186054" h="52705">
                <a:moveTo>
                  <a:pt x="6682" y="21957"/>
                </a:moveTo>
                <a:lnTo>
                  <a:pt x="0" y="52707"/>
                </a:lnTo>
                <a:lnTo>
                  <a:pt x="185876" y="52708"/>
                </a:lnTo>
                <a:lnTo>
                  <a:pt x="182275" y="33031"/>
                </a:lnTo>
                <a:lnTo>
                  <a:pt x="35176" y="33031"/>
                </a:lnTo>
                <a:lnTo>
                  <a:pt x="6682" y="21957"/>
                </a:lnTo>
                <a:close/>
              </a:path>
              <a:path w="186054" h="52705">
                <a:moveTo>
                  <a:pt x="48367" y="5623"/>
                </a:moveTo>
                <a:lnTo>
                  <a:pt x="35176" y="33031"/>
                </a:lnTo>
                <a:lnTo>
                  <a:pt x="151770" y="33031"/>
                </a:lnTo>
                <a:lnTo>
                  <a:pt x="147035" y="23193"/>
                </a:lnTo>
                <a:lnTo>
                  <a:pt x="73679" y="23193"/>
                </a:lnTo>
                <a:lnTo>
                  <a:pt x="48367" y="5623"/>
                </a:lnTo>
                <a:close/>
              </a:path>
              <a:path w="186054" h="52705">
                <a:moveTo>
                  <a:pt x="180249" y="21958"/>
                </a:moveTo>
                <a:lnTo>
                  <a:pt x="151770" y="33031"/>
                </a:lnTo>
                <a:lnTo>
                  <a:pt x="182275" y="33031"/>
                </a:lnTo>
                <a:lnTo>
                  <a:pt x="180249" y="21958"/>
                </a:lnTo>
                <a:close/>
              </a:path>
              <a:path w="186054" h="52705">
                <a:moveTo>
                  <a:pt x="93552" y="0"/>
                </a:moveTo>
                <a:lnTo>
                  <a:pt x="73679" y="23193"/>
                </a:lnTo>
                <a:lnTo>
                  <a:pt x="113252" y="23193"/>
                </a:lnTo>
                <a:lnTo>
                  <a:pt x="93552" y="0"/>
                </a:lnTo>
                <a:close/>
              </a:path>
              <a:path w="186054" h="52705">
                <a:moveTo>
                  <a:pt x="138579" y="5623"/>
                </a:moveTo>
                <a:lnTo>
                  <a:pt x="113252" y="23193"/>
                </a:lnTo>
                <a:lnTo>
                  <a:pt x="147035" y="23193"/>
                </a:lnTo>
                <a:lnTo>
                  <a:pt x="138579" y="5623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03752" y="898514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4">
                <a:moveTo>
                  <a:pt x="30779" y="0"/>
                </a:moveTo>
                <a:lnTo>
                  <a:pt x="0" y="4388"/>
                </a:lnTo>
                <a:lnTo>
                  <a:pt x="30779" y="4388"/>
                </a:lnTo>
                <a:lnTo>
                  <a:pt x="30779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7537" y="1093040"/>
            <a:ext cx="327025" cy="115570"/>
          </a:xfrm>
          <a:custGeom>
            <a:avLst/>
            <a:gdLst/>
            <a:ahLst/>
            <a:cxnLst/>
            <a:rect l="l" t="t" r="r" b="b"/>
            <a:pathLst>
              <a:path w="327025" h="115569">
                <a:moveTo>
                  <a:pt x="203465" y="89980"/>
                </a:moveTo>
                <a:lnTo>
                  <a:pt x="124333" y="89980"/>
                </a:lnTo>
                <a:lnTo>
                  <a:pt x="140677" y="115286"/>
                </a:lnTo>
                <a:lnTo>
                  <a:pt x="163892" y="94374"/>
                </a:lnTo>
                <a:lnTo>
                  <a:pt x="200411" y="94374"/>
                </a:lnTo>
                <a:lnTo>
                  <a:pt x="203465" y="89980"/>
                </a:lnTo>
                <a:close/>
              </a:path>
              <a:path w="327025" h="115569">
                <a:moveTo>
                  <a:pt x="200411" y="94374"/>
                </a:moveTo>
                <a:lnTo>
                  <a:pt x="163892" y="94374"/>
                </a:lnTo>
                <a:lnTo>
                  <a:pt x="185877" y="115286"/>
                </a:lnTo>
                <a:lnTo>
                  <a:pt x="200411" y="94374"/>
                </a:lnTo>
                <a:close/>
              </a:path>
              <a:path w="327025" h="115569">
                <a:moveTo>
                  <a:pt x="239683" y="74692"/>
                </a:moveTo>
                <a:lnTo>
                  <a:pt x="87927" y="74692"/>
                </a:lnTo>
                <a:lnTo>
                  <a:pt x="96721" y="104214"/>
                </a:lnTo>
                <a:lnTo>
                  <a:pt x="124333" y="89980"/>
                </a:lnTo>
                <a:lnTo>
                  <a:pt x="234590" y="89980"/>
                </a:lnTo>
                <a:lnTo>
                  <a:pt x="239683" y="74692"/>
                </a:lnTo>
                <a:close/>
              </a:path>
              <a:path w="327025" h="115569">
                <a:moveTo>
                  <a:pt x="234590" y="89980"/>
                </a:moveTo>
                <a:lnTo>
                  <a:pt x="203465" y="89980"/>
                </a:lnTo>
                <a:lnTo>
                  <a:pt x="229848" y="104214"/>
                </a:lnTo>
                <a:lnTo>
                  <a:pt x="234590" y="89980"/>
                </a:lnTo>
                <a:close/>
              </a:path>
              <a:path w="327025" h="115569">
                <a:moveTo>
                  <a:pt x="271518" y="51502"/>
                </a:moveTo>
                <a:lnTo>
                  <a:pt x="56092" y="51501"/>
                </a:lnTo>
                <a:lnTo>
                  <a:pt x="57148" y="82248"/>
                </a:lnTo>
                <a:lnTo>
                  <a:pt x="87927" y="74692"/>
                </a:lnTo>
                <a:lnTo>
                  <a:pt x="269925" y="74692"/>
                </a:lnTo>
                <a:lnTo>
                  <a:pt x="271518" y="51502"/>
                </a:lnTo>
                <a:close/>
              </a:path>
              <a:path w="327025" h="115569">
                <a:moveTo>
                  <a:pt x="269925" y="74692"/>
                </a:moveTo>
                <a:lnTo>
                  <a:pt x="239683" y="74692"/>
                </a:lnTo>
                <a:lnTo>
                  <a:pt x="269406" y="82249"/>
                </a:lnTo>
                <a:lnTo>
                  <a:pt x="269925" y="74692"/>
                </a:lnTo>
                <a:close/>
              </a:path>
              <a:path w="327025" h="115569">
                <a:moveTo>
                  <a:pt x="320941" y="0"/>
                </a:moveTo>
                <a:lnTo>
                  <a:pt x="6682" y="0"/>
                </a:lnTo>
                <a:lnTo>
                  <a:pt x="0" y="14241"/>
                </a:lnTo>
                <a:lnTo>
                  <a:pt x="30774" y="21972"/>
                </a:lnTo>
                <a:lnTo>
                  <a:pt x="24267" y="51501"/>
                </a:lnTo>
                <a:lnTo>
                  <a:pt x="302297" y="51502"/>
                </a:lnTo>
                <a:lnTo>
                  <a:pt x="296845" y="21972"/>
                </a:lnTo>
                <a:lnTo>
                  <a:pt x="326568" y="13181"/>
                </a:lnTo>
                <a:lnTo>
                  <a:pt x="320941" y="0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69519" y="888675"/>
            <a:ext cx="283210" cy="281305"/>
          </a:xfrm>
          <a:custGeom>
            <a:avLst/>
            <a:gdLst/>
            <a:ahLst/>
            <a:cxnLst/>
            <a:rect l="l" t="t" r="r" b="b"/>
            <a:pathLst>
              <a:path w="283210" h="281305">
                <a:moveTo>
                  <a:pt x="172689" y="260255"/>
                </a:moveTo>
                <a:lnTo>
                  <a:pt x="111145" y="260255"/>
                </a:lnTo>
                <a:lnTo>
                  <a:pt x="124336" y="281165"/>
                </a:lnTo>
                <a:lnTo>
                  <a:pt x="141910" y="264647"/>
                </a:lnTo>
                <a:lnTo>
                  <a:pt x="169919" y="264647"/>
                </a:lnTo>
                <a:lnTo>
                  <a:pt x="172689" y="260255"/>
                </a:lnTo>
                <a:close/>
              </a:path>
              <a:path w="283210" h="281305">
                <a:moveTo>
                  <a:pt x="169919" y="264647"/>
                </a:moveTo>
                <a:lnTo>
                  <a:pt x="141910" y="264647"/>
                </a:lnTo>
                <a:lnTo>
                  <a:pt x="159498" y="281165"/>
                </a:lnTo>
                <a:lnTo>
                  <a:pt x="169919" y="264647"/>
                </a:lnTo>
                <a:close/>
              </a:path>
              <a:path w="283210" h="281305">
                <a:moveTo>
                  <a:pt x="201183" y="249356"/>
                </a:moveTo>
                <a:lnTo>
                  <a:pt x="82477" y="249356"/>
                </a:lnTo>
                <a:lnTo>
                  <a:pt x="90216" y="272379"/>
                </a:lnTo>
                <a:lnTo>
                  <a:pt x="111145" y="260255"/>
                </a:lnTo>
                <a:lnTo>
                  <a:pt x="197520" y="260255"/>
                </a:lnTo>
                <a:lnTo>
                  <a:pt x="201183" y="249356"/>
                </a:lnTo>
                <a:close/>
              </a:path>
              <a:path w="283210" h="281305">
                <a:moveTo>
                  <a:pt x="197520" y="260255"/>
                </a:moveTo>
                <a:lnTo>
                  <a:pt x="172689" y="260255"/>
                </a:lnTo>
                <a:lnTo>
                  <a:pt x="193445" y="272379"/>
                </a:lnTo>
                <a:lnTo>
                  <a:pt x="197520" y="260255"/>
                </a:lnTo>
                <a:close/>
              </a:path>
              <a:path w="283210" h="281305">
                <a:moveTo>
                  <a:pt x="45189" y="38480"/>
                </a:moveTo>
                <a:lnTo>
                  <a:pt x="46245" y="62560"/>
                </a:lnTo>
                <a:lnTo>
                  <a:pt x="21982" y="65902"/>
                </a:lnTo>
                <a:lnTo>
                  <a:pt x="29713" y="88921"/>
                </a:lnTo>
                <a:lnTo>
                  <a:pt x="7738" y="97699"/>
                </a:lnTo>
                <a:lnTo>
                  <a:pt x="19872" y="117564"/>
                </a:lnTo>
                <a:lnTo>
                  <a:pt x="0" y="131791"/>
                </a:lnTo>
                <a:lnTo>
                  <a:pt x="18816" y="149360"/>
                </a:lnTo>
                <a:lnTo>
                  <a:pt x="3341" y="167990"/>
                </a:lnTo>
                <a:lnTo>
                  <a:pt x="24267" y="179064"/>
                </a:lnTo>
                <a:lnTo>
                  <a:pt x="13189" y="201036"/>
                </a:lnTo>
                <a:lnTo>
                  <a:pt x="37451" y="207532"/>
                </a:lnTo>
                <a:lnTo>
                  <a:pt x="33054" y="230726"/>
                </a:lnTo>
                <a:lnTo>
                  <a:pt x="57151" y="231786"/>
                </a:lnTo>
                <a:lnTo>
                  <a:pt x="58380" y="255866"/>
                </a:lnTo>
                <a:lnTo>
                  <a:pt x="82477" y="249356"/>
                </a:lnTo>
                <a:lnTo>
                  <a:pt x="224827" y="249356"/>
                </a:lnTo>
                <a:lnTo>
                  <a:pt x="226495" y="231787"/>
                </a:lnTo>
                <a:lnTo>
                  <a:pt x="250592" y="230726"/>
                </a:lnTo>
                <a:lnTo>
                  <a:pt x="246195" y="207533"/>
                </a:lnTo>
                <a:lnTo>
                  <a:pt x="269409" y="201037"/>
                </a:lnTo>
                <a:lnTo>
                  <a:pt x="259386" y="179064"/>
                </a:lnTo>
                <a:lnTo>
                  <a:pt x="280315" y="167991"/>
                </a:lnTo>
                <a:lnTo>
                  <a:pt x="265012" y="149361"/>
                </a:lnTo>
                <a:lnTo>
                  <a:pt x="282600" y="131791"/>
                </a:lnTo>
                <a:lnTo>
                  <a:pt x="262727" y="117564"/>
                </a:lnTo>
                <a:lnTo>
                  <a:pt x="275918" y="97699"/>
                </a:lnTo>
                <a:lnTo>
                  <a:pt x="253933" y="88922"/>
                </a:lnTo>
                <a:lnTo>
                  <a:pt x="260615" y="65903"/>
                </a:lnTo>
                <a:lnTo>
                  <a:pt x="236345" y="62560"/>
                </a:lnTo>
                <a:lnTo>
                  <a:pt x="238313" y="41823"/>
                </a:lnTo>
                <a:lnTo>
                  <a:pt x="69286" y="41823"/>
                </a:lnTo>
                <a:lnTo>
                  <a:pt x="45189" y="38480"/>
                </a:lnTo>
                <a:close/>
              </a:path>
              <a:path w="283210" h="281305">
                <a:moveTo>
                  <a:pt x="224827" y="249356"/>
                </a:moveTo>
                <a:lnTo>
                  <a:pt x="201183" y="249356"/>
                </a:lnTo>
                <a:lnTo>
                  <a:pt x="224210" y="255866"/>
                </a:lnTo>
                <a:lnTo>
                  <a:pt x="224827" y="249356"/>
                </a:lnTo>
                <a:close/>
              </a:path>
              <a:path w="283210" h="281305">
                <a:moveTo>
                  <a:pt x="73683" y="17569"/>
                </a:moveTo>
                <a:lnTo>
                  <a:pt x="69286" y="41823"/>
                </a:lnTo>
                <a:lnTo>
                  <a:pt x="238313" y="41823"/>
                </a:lnTo>
                <a:lnTo>
                  <a:pt x="238430" y="40588"/>
                </a:lnTo>
                <a:lnTo>
                  <a:pt x="214359" y="40588"/>
                </a:lnTo>
                <a:lnTo>
                  <a:pt x="211651" y="26361"/>
                </a:lnTo>
                <a:lnTo>
                  <a:pt x="95668" y="26361"/>
                </a:lnTo>
                <a:lnTo>
                  <a:pt x="73683" y="17569"/>
                </a:lnTo>
                <a:close/>
              </a:path>
              <a:path w="283210" h="281305">
                <a:moveTo>
                  <a:pt x="238630" y="38481"/>
                </a:moveTo>
                <a:lnTo>
                  <a:pt x="214359" y="40588"/>
                </a:lnTo>
                <a:lnTo>
                  <a:pt x="238430" y="40588"/>
                </a:lnTo>
                <a:lnTo>
                  <a:pt x="238630" y="38481"/>
                </a:lnTo>
                <a:close/>
              </a:path>
              <a:path w="283210" h="281305">
                <a:moveTo>
                  <a:pt x="106748" y="4388"/>
                </a:moveTo>
                <a:lnTo>
                  <a:pt x="95668" y="26361"/>
                </a:lnTo>
                <a:lnTo>
                  <a:pt x="186936" y="26361"/>
                </a:lnTo>
                <a:lnTo>
                  <a:pt x="183470" y="18630"/>
                </a:lnTo>
                <a:lnTo>
                  <a:pt x="126433" y="18630"/>
                </a:lnTo>
                <a:lnTo>
                  <a:pt x="106748" y="4388"/>
                </a:lnTo>
                <a:close/>
              </a:path>
              <a:path w="283210" h="281305">
                <a:moveTo>
                  <a:pt x="209977" y="17569"/>
                </a:moveTo>
                <a:lnTo>
                  <a:pt x="186936" y="26361"/>
                </a:lnTo>
                <a:lnTo>
                  <a:pt x="211651" y="26361"/>
                </a:lnTo>
                <a:lnTo>
                  <a:pt x="209977" y="17569"/>
                </a:lnTo>
                <a:close/>
              </a:path>
              <a:path w="283210" h="281305">
                <a:moveTo>
                  <a:pt x="141910" y="0"/>
                </a:moveTo>
                <a:lnTo>
                  <a:pt x="126433" y="18630"/>
                </a:lnTo>
                <a:lnTo>
                  <a:pt x="157212" y="18630"/>
                </a:lnTo>
                <a:lnTo>
                  <a:pt x="141910" y="0"/>
                </a:lnTo>
                <a:close/>
              </a:path>
              <a:path w="283210" h="281305">
                <a:moveTo>
                  <a:pt x="177086" y="4388"/>
                </a:moveTo>
                <a:lnTo>
                  <a:pt x="157212" y="18630"/>
                </a:lnTo>
                <a:lnTo>
                  <a:pt x="183470" y="18630"/>
                </a:lnTo>
                <a:lnTo>
                  <a:pt x="177086" y="4388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71804" y="88972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69174" y="258148"/>
                </a:moveTo>
                <a:lnTo>
                  <a:pt x="108860" y="258148"/>
                </a:lnTo>
                <a:lnTo>
                  <a:pt x="122051" y="279064"/>
                </a:lnTo>
                <a:lnTo>
                  <a:pt x="139624" y="262545"/>
                </a:lnTo>
                <a:lnTo>
                  <a:pt x="166659" y="262545"/>
                </a:lnTo>
                <a:lnTo>
                  <a:pt x="169174" y="258148"/>
                </a:lnTo>
                <a:close/>
              </a:path>
              <a:path w="279400" h="279400">
                <a:moveTo>
                  <a:pt x="166659" y="262545"/>
                </a:moveTo>
                <a:lnTo>
                  <a:pt x="139624" y="262545"/>
                </a:lnTo>
                <a:lnTo>
                  <a:pt x="157213" y="279064"/>
                </a:lnTo>
                <a:lnTo>
                  <a:pt x="166659" y="262545"/>
                </a:lnTo>
                <a:close/>
              </a:path>
              <a:path w="279400" h="279400">
                <a:moveTo>
                  <a:pt x="197842" y="247263"/>
                </a:moveTo>
                <a:lnTo>
                  <a:pt x="80192" y="247263"/>
                </a:lnTo>
                <a:lnTo>
                  <a:pt x="87930" y="270278"/>
                </a:lnTo>
                <a:lnTo>
                  <a:pt x="108860" y="258148"/>
                </a:lnTo>
                <a:lnTo>
                  <a:pt x="194681" y="258148"/>
                </a:lnTo>
                <a:lnTo>
                  <a:pt x="197842" y="247263"/>
                </a:lnTo>
                <a:close/>
              </a:path>
              <a:path w="279400" h="279400">
                <a:moveTo>
                  <a:pt x="194681" y="258148"/>
                </a:moveTo>
                <a:lnTo>
                  <a:pt x="169174" y="258148"/>
                </a:lnTo>
                <a:lnTo>
                  <a:pt x="191159" y="270278"/>
                </a:lnTo>
                <a:lnTo>
                  <a:pt x="194681" y="258148"/>
                </a:lnTo>
                <a:close/>
              </a:path>
              <a:path w="279400" h="279400">
                <a:moveTo>
                  <a:pt x="223154" y="229680"/>
                </a:moveTo>
                <a:lnTo>
                  <a:pt x="56095" y="229679"/>
                </a:lnTo>
                <a:lnTo>
                  <a:pt x="57151" y="252698"/>
                </a:lnTo>
                <a:lnTo>
                  <a:pt x="80192" y="247263"/>
                </a:lnTo>
                <a:lnTo>
                  <a:pt x="222215" y="247263"/>
                </a:lnTo>
                <a:lnTo>
                  <a:pt x="223154" y="229680"/>
                </a:lnTo>
                <a:close/>
              </a:path>
              <a:path w="279400" h="279400">
                <a:moveTo>
                  <a:pt x="222215" y="247263"/>
                </a:moveTo>
                <a:lnTo>
                  <a:pt x="197842" y="247263"/>
                </a:lnTo>
                <a:lnTo>
                  <a:pt x="221924" y="252698"/>
                </a:lnTo>
                <a:lnTo>
                  <a:pt x="222215" y="247263"/>
                </a:lnTo>
                <a:close/>
              </a:path>
              <a:path w="279400" h="279400">
                <a:moveTo>
                  <a:pt x="43960" y="38495"/>
                </a:moveTo>
                <a:lnTo>
                  <a:pt x="45016" y="62734"/>
                </a:lnTo>
                <a:lnTo>
                  <a:pt x="20927" y="64856"/>
                </a:lnTo>
                <a:lnTo>
                  <a:pt x="28483" y="87875"/>
                </a:lnTo>
                <a:lnTo>
                  <a:pt x="6507" y="96652"/>
                </a:lnTo>
                <a:lnTo>
                  <a:pt x="19696" y="117564"/>
                </a:lnTo>
                <a:lnTo>
                  <a:pt x="0" y="131806"/>
                </a:lnTo>
                <a:lnTo>
                  <a:pt x="17586" y="148314"/>
                </a:lnTo>
                <a:lnTo>
                  <a:pt x="2110" y="165898"/>
                </a:lnTo>
                <a:lnTo>
                  <a:pt x="23038" y="178018"/>
                </a:lnTo>
                <a:lnTo>
                  <a:pt x="13189" y="199990"/>
                </a:lnTo>
                <a:lnTo>
                  <a:pt x="36222" y="205440"/>
                </a:lnTo>
                <a:lnTo>
                  <a:pt x="31825" y="229679"/>
                </a:lnTo>
                <a:lnTo>
                  <a:pt x="247251" y="229680"/>
                </a:lnTo>
                <a:lnTo>
                  <a:pt x="242854" y="205440"/>
                </a:lnTo>
                <a:lnTo>
                  <a:pt x="265895" y="199990"/>
                </a:lnTo>
                <a:lnTo>
                  <a:pt x="256045" y="178018"/>
                </a:lnTo>
                <a:lnTo>
                  <a:pt x="276974" y="165898"/>
                </a:lnTo>
                <a:lnTo>
                  <a:pt x="261498" y="147268"/>
                </a:lnTo>
                <a:lnTo>
                  <a:pt x="279086" y="131806"/>
                </a:lnTo>
                <a:lnTo>
                  <a:pt x="259386" y="117564"/>
                </a:lnTo>
                <a:lnTo>
                  <a:pt x="272577" y="96653"/>
                </a:lnTo>
                <a:lnTo>
                  <a:pt x="249536" y="87875"/>
                </a:lnTo>
                <a:lnTo>
                  <a:pt x="257100" y="64856"/>
                </a:lnTo>
                <a:lnTo>
                  <a:pt x="234059" y="62735"/>
                </a:lnTo>
                <a:lnTo>
                  <a:pt x="234970" y="41823"/>
                </a:lnTo>
                <a:lnTo>
                  <a:pt x="67001" y="41823"/>
                </a:lnTo>
                <a:lnTo>
                  <a:pt x="43960" y="38495"/>
                </a:lnTo>
                <a:close/>
              </a:path>
              <a:path w="279400" h="279400">
                <a:moveTo>
                  <a:pt x="72454" y="17583"/>
                </a:moveTo>
                <a:lnTo>
                  <a:pt x="67001" y="41823"/>
                </a:lnTo>
                <a:lnTo>
                  <a:pt x="211033" y="41823"/>
                </a:lnTo>
                <a:lnTo>
                  <a:pt x="208228" y="26361"/>
                </a:lnTo>
                <a:lnTo>
                  <a:pt x="94439" y="26361"/>
                </a:lnTo>
                <a:lnTo>
                  <a:pt x="72454" y="17583"/>
                </a:lnTo>
                <a:close/>
              </a:path>
              <a:path w="279400" h="279400">
                <a:moveTo>
                  <a:pt x="235115" y="38495"/>
                </a:moveTo>
                <a:lnTo>
                  <a:pt x="211033" y="41823"/>
                </a:lnTo>
                <a:lnTo>
                  <a:pt x="234970" y="41823"/>
                </a:lnTo>
                <a:lnTo>
                  <a:pt x="235115" y="38495"/>
                </a:lnTo>
                <a:close/>
              </a:path>
              <a:path w="279400" h="279400">
                <a:moveTo>
                  <a:pt x="104462" y="4403"/>
                </a:moveTo>
                <a:lnTo>
                  <a:pt x="94439" y="26361"/>
                </a:lnTo>
                <a:lnTo>
                  <a:pt x="184651" y="26361"/>
                </a:lnTo>
                <a:lnTo>
                  <a:pt x="180838" y="18804"/>
                </a:lnTo>
                <a:lnTo>
                  <a:pt x="124148" y="18804"/>
                </a:lnTo>
                <a:lnTo>
                  <a:pt x="104462" y="4403"/>
                </a:lnTo>
                <a:close/>
              </a:path>
              <a:path w="279400" h="279400">
                <a:moveTo>
                  <a:pt x="206636" y="17583"/>
                </a:moveTo>
                <a:lnTo>
                  <a:pt x="184651" y="26361"/>
                </a:lnTo>
                <a:lnTo>
                  <a:pt x="208228" y="26361"/>
                </a:lnTo>
                <a:lnTo>
                  <a:pt x="206636" y="17583"/>
                </a:lnTo>
                <a:close/>
              </a:path>
              <a:path w="279400" h="279400">
                <a:moveTo>
                  <a:pt x="139624" y="0"/>
                </a:moveTo>
                <a:lnTo>
                  <a:pt x="124148" y="18804"/>
                </a:lnTo>
                <a:lnTo>
                  <a:pt x="154927" y="18804"/>
                </a:lnTo>
                <a:lnTo>
                  <a:pt x="139624" y="0"/>
                </a:lnTo>
                <a:close/>
              </a:path>
              <a:path w="279400" h="279400">
                <a:moveTo>
                  <a:pt x="173571" y="4403"/>
                </a:moveTo>
                <a:lnTo>
                  <a:pt x="154927" y="18804"/>
                </a:lnTo>
                <a:lnTo>
                  <a:pt x="180838" y="18804"/>
                </a:lnTo>
                <a:lnTo>
                  <a:pt x="173571" y="4403"/>
                </a:lnTo>
                <a:close/>
              </a:path>
            </a:pathLst>
          </a:custGeom>
          <a:solidFill>
            <a:srgbClr val="0C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72860" y="892018"/>
            <a:ext cx="276225" cy="274955"/>
          </a:xfrm>
          <a:custGeom>
            <a:avLst/>
            <a:gdLst/>
            <a:ahLst/>
            <a:cxnLst/>
            <a:rect l="l" t="t" r="r" b="b"/>
            <a:pathLst>
              <a:path w="276225" h="274955">
                <a:moveTo>
                  <a:pt x="168118" y="254805"/>
                </a:moveTo>
                <a:lnTo>
                  <a:pt x="107804" y="254805"/>
                </a:lnTo>
                <a:lnTo>
                  <a:pt x="120995" y="274483"/>
                </a:lnTo>
                <a:lnTo>
                  <a:pt x="138569" y="258141"/>
                </a:lnTo>
                <a:lnTo>
                  <a:pt x="166091" y="258141"/>
                </a:lnTo>
                <a:lnTo>
                  <a:pt x="168118" y="254805"/>
                </a:lnTo>
                <a:close/>
              </a:path>
              <a:path w="276225" h="274955">
                <a:moveTo>
                  <a:pt x="166091" y="258141"/>
                </a:moveTo>
                <a:lnTo>
                  <a:pt x="138569" y="258141"/>
                </a:lnTo>
                <a:lnTo>
                  <a:pt x="156157" y="274483"/>
                </a:lnTo>
                <a:lnTo>
                  <a:pt x="166091" y="258141"/>
                </a:lnTo>
                <a:close/>
              </a:path>
              <a:path w="276225" h="274955">
                <a:moveTo>
                  <a:pt x="196786" y="243732"/>
                </a:moveTo>
                <a:lnTo>
                  <a:pt x="80192" y="243732"/>
                </a:lnTo>
                <a:lnTo>
                  <a:pt x="87930" y="265697"/>
                </a:lnTo>
                <a:lnTo>
                  <a:pt x="107804" y="254805"/>
                </a:lnTo>
                <a:lnTo>
                  <a:pt x="192885" y="254805"/>
                </a:lnTo>
                <a:lnTo>
                  <a:pt x="196786" y="243732"/>
                </a:lnTo>
                <a:close/>
              </a:path>
              <a:path w="276225" h="274955">
                <a:moveTo>
                  <a:pt x="192885" y="254805"/>
                </a:moveTo>
                <a:lnTo>
                  <a:pt x="168118" y="254805"/>
                </a:lnTo>
                <a:lnTo>
                  <a:pt x="189048" y="265697"/>
                </a:lnTo>
                <a:lnTo>
                  <a:pt x="192885" y="254805"/>
                </a:lnTo>
                <a:close/>
              </a:path>
              <a:path w="276225" h="274955">
                <a:moveTo>
                  <a:pt x="220868" y="226163"/>
                </a:moveTo>
                <a:lnTo>
                  <a:pt x="56095" y="226163"/>
                </a:lnTo>
                <a:lnTo>
                  <a:pt x="57151" y="249356"/>
                </a:lnTo>
                <a:lnTo>
                  <a:pt x="80192" y="243732"/>
                </a:lnTo>
                <a:lnTo>
                  <a:pt x="220069" y="243732"/>
                </a:lnTo>
                <a:lnTo>
                  <a:pt x="220868" y="226163"/>
                </a:lnTo>
                <a:close/>
              </a:path>
              <a:path w="276225" h="274955">
                <a:moveTo>
                  <a:pt x="220069" y="243732"/>
                </a:moveTo>
                <a:lnTo>
                  <a:pt x="196786" y="243732"/>
                </a:lnTo>
                <a:lnTo>
                  <a:pt x="219813" y="249356"/>
                </a:lnTo>
                <a:lnTo>
                  <a:pt x="220069" y="243732"/>
                </a:lnTo>
                <a:close/>
              </a:path>
              <a:path w="276225" h="274955">
                <a:moveTo>
                  <a:pt x="43960" y="37245"/>
                </a:moveTo>
                <a:lnTo>
                  <a:pt x="45016" y="60438"/>
                </a:lnTo>
                <a:lnTo>
                  <a:pt x="21982" y="63606"/>
                </a:lnTo>
                <a:lnTo>
                  <a:pt x="28657" y="86800"/>
                </a:lnTo>
                <a:lnTo>
                  <a:pt x="6682" y="95592"/>
                </a:lnTo>
                <a:lnTo>
                  <a:pt x="19872" y="115268"/>
                </a:lnTo>
                <a:lnTo>
                  <a:pt x="0" y="129509"/>
                </a:lnTo>
                <a:lnTo>
                  <a:pt x="17585" y="144972"/>
                </a:lnTo>
                <a:lnTo>
                  <a:pt x="2286" y="163602"/>
                </a:lnTo>
                <a:lnTo>
                  <a:pt x="23036" y="174675"/>
                </a:lnTo>
                <a:lnTo>
                  <a:pt x="13189" y="196633"/>
                </a:lnTo>
                <a:lnTo>
                  <a:pt x="36222" y="202083"/>
                </a:lnTo>
                <a:lnTo>
                  <a:pt x="31825" y="226162"/>
                </a:lnTo>
                <a:lnTo>
                  <a:pt x="245139" y="226163"/>
                </a:lnTo>
                <a:lnTo>
                  <a:pt x="240742" y="202083"/>
                </a:lnTo>
                <a:lnTo>
                  <a:pt x="263783" y="196634"/>
                </a:lnTo>
                <a:lnTo>
                  <a:pt x="252877" y="174676"/>
                </a:lnTo>
                <a:lnTo>
                  <a:pt x="273633" y="163602"/>
                </a:lnTo>
                <a:lnTo>
                  <a:pt x="259386" y="144972"/>
                </a:lnTo>
                <a:lnTo>
                  <a:pt x="275918" y="129510"/>
                </a:lnTo>
                <a:lnTo>
                  <a:pt x="257274" y="115268"/>
                </a:lnTo>
                <a:lnTo>
                  <a:pt x="269236" y="95592"/>
                </a:lnTo>
                <a:lnTo>
                  <a:pt x="247251" y="86800"/>
                </a:lnTo>
                <a:lnTo>
                  <a:pt x="254989" y="63607"/>
                </a:lnTo>
                <a:lnTo>
                  <a:pt x="231948" y="60439"/>
                </a:lnTo>
                <a:lnTo>
                  <a:pt x="232851" y="40588"/>
                </a:lnTo>
                <a:lnTo>
                  <a:pt x="67001" y="40588"/>
                </a:lnTo>
                <a:lnTo>
                  <a:pt x="43960" y="37245"/>
                </a:lnTo>
                <a:close/>
              </a:path>
              <a:path w="276225" h="274955">
                <a:moveTo>
                  <a:pt x="71398" y="16508"/>
                </a:moveTo>
                <a:lnTo>
                  <a:pt x="67001" y="40588"/>
                </a:lnTo>
                <a:lnTo>
                  <a:pt x="208921" y="40588"/>
                </a:lnTo>
                <a:lnTo>
                  <a:pt x="206129" y="25300"/>
                </a:lnTo>
                <a:lnTo>
                  <a:pt x="93383" y="25300"/>
                </a:lnTo>
                <a:lnTo>
                  <a:pt x="71398" y="16508"/>
                </a:lnTo>
                <a:close/>
              </a:path>
              <a:path w="276225" h="274955">
                <a:moveTo>
                  <a:pt x="233004" y="37245"/>
                </a:moveTo>
                <a:lnTo>
                  <a:pt x="208921" y="40588"/>
                </a:lnTo>
                <a:lnTo>
                  <a:pt x="232851" y="40588"/>
                </a:lnTo>
                <a:lnTo>
                  <a:pt x="233004" y="37245"/>
                </a:lnTo>
                <a:close/>
              </a:path>
              <a:path w="276225" h="274955">
                <a:moveTo>
                  <a:pt x="104462" y="4388"/>
                </a:moveTo>
                <a:lnTo>
                  <a:pt x="93383" y="25300"/>
                </a:lnTo>
                <a:lnTo>
                  <a:pt x="182539" y="25300"/>
                </a:lnTo>
                <a:lnTo>
                  <a:pt x="178833" y="17569"/>
                </a:lnTo>
                <a:lnTo>
                  <a:pt x="123092" y="17569"/>
                </a:lnTo>
                <a:lnTo>
                  <a:pt x="104462" y="4388"/>
                </a:lnTo>
                <a:close/>
              </a:path>
              <a:path w="276225" h="274955">
                <a:moveTo>
                  <a:pt x="204524" y="16508"/>
                </a:moveTo>
                <a:lnTo>
                  <a:pt x="182539" y="25300"/>
                </a:lnTo>
                <a:lnTo>
                  <a:pt x="206129" y="25300"/>
                </a:lnTo>
                <a:lnTo>
                  <a:pt x="204524" y="16508"/>
                </a:lnTo>
                <a:close/>
              </a:path>
              <a:path w="276225" h="274955">
                <a:moveTo>
                  <a:pt x="138568" y="0"/>
                </a:moveTo>
                <a:lnTo>
                  <a:pt x="123092" y="17569"/>
                </a:lnTo>
                <a:lnTo>
                  <a:pt x="153871" y="17569"/>
                </a:lnTo>
                <a:lnTo>
                  <a:pt x="138568" y="0"/>
                </a:lnTo>
                <a:close/>
              </a:path>
              <a:path w="276225" h="274955">
                <a:moveTo>
                  <a:pt x="172515" y="4388"/>
                </a:moveTo>
                <a:lnTo>
                  <a:pt x="153871" y="17569"/>
                </a:lnTo>
                <a:lnTo>
                  <a:pt x="178833" y="17569"/>
                </a:lnTo>
                <a:lnTo>
                  <a:pt x="172515" y="4388"/>
                </a:lnTo>
                <a:close/>
              </a:path>
            </a:pathLst>
          </a:custGeom>
          <a:solidFill>
            <a:srgbClr val="178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75147" y="893064"/>
            <a:ext cx="273050" cy="272415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65832" y="252698"/>
                </a:moveTo>
                <a:lnTo>
                  <a:pt x="106573" y="252698"/>
                </a:lnTo>
                <a:lnTo>
                  <a:pt x="118708" y="272383"/>
                </a:lnTo>
                <a:lnTo>
                  <a:pt x="136282" y="255866"/>
                </a:lnTo>
                <a:lnTo>
                  <a:pt x="163709" y="255866"/>
                </a:lnTo>
                <a:lnTo>
                  <a:pt x="165832" y="252698"/>
                </a:lnTo>
                <a:close/>
              </a:path>
              <a:path w="273050" h="272415">
                <a:moveTo>
                  <a:pt x="163709" y="255866"/>
                </a:moveTo>
                <a:lnTo>
                  <a:pt x="136282" y="255866"/>
                </a:lnTo>
                <a:lnTo>
                  <a:pt x="152641" y="272383"/>
                </a:lnTo>
                <a:lnTo>
                  <a:pt x="163709" y="255866"/>
                </a:lnTo>
                <a:close/>
              </a:path>
              <a:path w="273050" h="272415">
                <a:moveTo>
                  <a:pt x="193443" y="241625"/>
                </a:moveTo>
                <a:lnTo>
                  <a:pt x="77905" y="241625"/>
                </a:lnTo>
                <a:lnTo>
                  <a:pt x="85644" y="263597"/>
                </a:lnTo>
                <a:lnTo>
                  <a:pt x="106573" y="252698"/>
                </a:lnTo>
                <a:lnTo>
                  <a:pt x="190076" y="252698"/>
                </a:lnTo>
                <a:lnTo>
                  <a:pt x="193443" y="241625"/>
                </a:lnTo>
                <a:close/>
              </a:path>
              <a:path w="273050" h="272415">
                <a:moveTo>
                  <a:pt x="190076" y="252698"/>
                </a:moveTo>
                <a:lnTo>
                  <a:pt x="165832" y="252698"/>
                </a:lnTo>
                <a:lnTo>
                  <a:pt x="186761" y="263597"/>
                </a:lnTo>
                <a:lnTo>
                  <a:pt x="190076" y="252698"/>
                </a:lnTo>
                <a:close/>
              </a:path>
              <a:path w="273050" h="272415">
                <a:moveTo>
                  <a:pt x="217526" y="224056"/>
                </a:moveTo>
                <a:lnTo>
                  <a:pt x="53808" y="224055"/>
                </a:lnTo>
                <a:lnTo>
                  <a:pt x="55920" y="247074"/>
                </a:lnTo>
                <a:lnTo>
                  <a:pt x="77905" y="241625"/>
                </a:lnTo>
                <a:lnTo>
                  <a:pt x="216720" y="241625"/>
                </a:lnTo>
                <a:lnTo>
                  <a:pt x="217526" y="224056"/>
                </a:lnTo>
                <a:close/>
              </a:path>
              <a:path w="273050" h="272415">
                <a:moveTo>
                  <a:pt x="216720" y="241625"/>
                </a:moveTo>
                <a:lnTo>
                  <a:pt x="193443" y="241625"/>
                </a:lnTo>
                <a:lnTo>
                  <a:pt x="216470" y="247074"/>
                </a:lnTo>
                <a:lnTo>
                  <a:pt x="216720" y="241625"/>
                </a:lnTo>
                <a:close/>
              </a:path>
              <a:path w="273050" h="272415">
                <a:moveTo>
                  <a:pt x="42729" y="37434"/>
                </a:moveTo>
                <a:lnTo>
                  <a:pt x="43958" y="60453"/>
                </a:lnTo>
                <a:lnTo>
                  <a:pt x="20749" y="63795"/>
                </a:lnTo>
                <a:lnTo>
                  <a:pt x="27426" y="85753"/>
                </a:lnTo>
                <a:lnTo>
                  <a:pt x="6505" y="94545"/>
                </a:lnTo>
                <a:lnTo>
                  <a:pt x="18639" y="114222"/>
                </a:lnTo>
                <a:lnTo>
                  <a:pt x="0" y="128463"/>
                </a:lnTo>
                <a:lnTo>
                  <a:pt x="16354" y="143925"/>
                </a:lnTo>
                <a:lnTo>
                  <a:pt x="2110" y="162555"/>
                </a:lnTo>
                <a:lnTo>
                  <a:pt x="21980" y="173629"/>
                </a:lnTo>
                <a:lnTo>
                  <a:pt x="11957" y="194352"/>
                </a:lnTo>
                <a:lnTo>
                  <a:pt x="35164" y="201036"/>
                </a:lnTo>
                <a:lnTo>
                  <a:pt x="30767" y="224055"/>
                </a:lnTo>
                <a:lnTo>
                  <a:pt x="241796" y="224056"/>
                </a:lnTo>
                <a:lnTo>
                  <a:pt x="237399" y="201037"/>
                </a:lnTo>
                <a:lnTo>
                  <a:pt x="259384" y="194352"/>
                </a:lnTo>
                <a:lnTo>
                  <a:pt x="249361" y="173629"/>
                </a:lnTo>
                <a:lnTo>
                  <a:pt x="270290" y="162556"/>
                </a:lnTo>
                <a:lnTo>
                  <a:pt x="254987" y="143926"/>
                </a:lnTo>
                <a:lnTo>
                  <a:pt x="272575" y="128463"/>
                </a:lnTo>
                <a:lnTo>
                  <a:pt x="253758" y="114222"/>
                </a:lnTo>
                <a:lnTo>
                  <a:pt x="265893" y="94546"/>
                </a:lnTo>
                <a:lnTo>
                  <a:pt x="243908" y="85754"/>
                </a:lnTo>
                <a:lnTo>
                  <a:pt x="251646" y="63796"/>
                </a:lnTo>
                <a:lnTo>
                  <a:pt x="228605" y="60453"/>
                </a:lnTo>
                <a:lnTo>
                  <a:pt x="229516" y="40602"/>
                </a:lnTo>
                <a:lnTo>
                  <a:pt x="65943" y="40602"/>
                </a:lnTo>
                <a:lnTo>
                  <a:pt x="42729" y="37434"/>
                </a:lnTo>
                <a:close/>
              </a:path>
              <a:path w="273050" h="272415">
                <a:moveTo>
                  <a:pt x="70340" y="17569"/>
                </a:moveTo>
                <a:lnTo>
                  <a:pt x="65943" y="40602"/>
                </a:lnTo>
                <a:lnTo>
                  <a:pt x="206634" y="40602"/>
                </a:lnTo>
                <a:lnTo>
                  <a:pt x="203713" y="25300"/>
                </a:lnTo>
                <a:lnTo>
                  <a:pt x="92326" y="25300"/>
                </a:lnTo>
                <a:lnTo>
                  <a:pt x="70340" y="17569"/>
                </a:lnTo>
                <a:close/>
              </a:path>
              <a:path w="273050" h="272415">
                <a:moveTo>
                  <a:pt x="229661" y="37434"/>
                </a:moveTo>
                <a:lnTo>
                  <a:pt x="206634" y="40602"/>
                </a:lnTo>
                <a:lnTo>
                  <a:pt x="229516" y="40602"/>
                </a:lnTo>
                <a:lnTo>
                  <a:pt x="229661" y="37434"/>
                </a:lnTo>
                <a:close/>
              </a:path>
              <a:path w="273050" h="272415">
                <a:moveTo>
                  <a:pt x="102176" y="4388"/>
                </a:moveTo>
                <a:lnTo>
                  <a:pt x="92326" y="25300"/>
                </a:lnTo>
                <a:lnTo>
                  <a:pt x="180252" y="25300"/>
                </a:lnTo>
                <a:lnTo>
                  <a:pt x="177055" y="18630"/>
                </a:lnTo>
                <a:lnTo>
                  <a:pt x="120805" y="18630"/>
                </a:lnTo>
                <a:lnTo>
                  <a:pt x="102176" y="4388"/>
                </a:lnTo>
                <a:close/>
              </a:path>
              <a:path w="273050" h="272415">
                <a:moveTo>
                  <a:pt x="202237" y="17569"/>
                </a:moveTo>
                <a:lnTo>
                  <a:pt x="180252" y="25300"/>
                </a:lnTo>
                <a:lnTo>
                  <a:pt x="203713" y="25300"/>
                </a:lnTo>
                <a:lnTo>
                  <a:pt x="202237" y="17569"/>
                </a:lnTo>
                <a:close/>
              </a:path>
              <a:path w="273050" h="272415">
                <a:moveTo>
                  <a:pt x="136282" y="0"/>
                </a:moveTo>
                <a:lnTo>
                  <a:pt x="120805" y="18630"/>
                </a:lnTo>
                <a:lnTo>
                  <a:pt x="150529" y="18630"/>
                </a:lnTo>
                <a:lnTo>
                  <a:pt x="136282" y="0"/>
                </a:lnTo>
                <a:close/>
              </a:path>
              <a:path w="273050" h="272415">
                <a:moveTo>
                  <a:pt x="170229" y="4388"/>
                </a:moveTo>
                <a:lnTo>
                  <a:pt x="150529" y="18630"/>
                </a:lnTo>
                <a:lnTo>
                  <a:pt x="177055" y="18630"/>
                </a:lnTo>
                <a:lnTo>
                  <a:pt x="170229" y="4388"/>
                </a:lnTo>
                <a:close/>
              </a:path>
            </a:pathLst>
          </a:custGeom>
          <a:solidFill>
            <a:srgbClr val="22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6201" y="895346"/>
            <a:ext cx="269240" cy="268605"/>
          </a:xfrm>
          <a:custGeom>
            <a:avLst/>
            <a:gdLst/>
            <a:ahLst/>
            <a:cxnLst/>
            <a:rect l="l" t="t" r="r" b="b"/>
            <a:pathLst>
              <a:path w="269239" h="268605">
                <a:moveTo>
                  <a:pt x="164073" y="249196"/>
                </a:moveTo>
                <a:lnTo>
                  <a:pt x="105518" y="249196"/>
                </a:lnTo>
                <a:lnTo>
                  <a:pt x="117654" y="267993"/>
                </a:lnTo>
                <a:lnTo>
                  <a:pt x="135227" y="252524"/>
                </a:lnTo>
                <a:lnTo>
                  <a:pt x="161862" y="252524"/>
                </a:lnTo>
                <a:lnTo>
                  <a:pt x="164073" y="249196"/>
                </a:lnTo>
                <a:close/>
              </a:path>
              <a:path w="269239" h="268605">
                <a:moveTo>
                  <a:pt x="161862" y="252524"/>
                </a:moveTo>
                <a:lnTo>
                  <a:pt x="135227" y="252524"/>
                </a:lnTo>
                <a:lnTo>
                  <a:pt x="151586" y="267993"/>
                </a:lnTo>
                <a:lnTo>
                  <a:pt x="161862" y="252524"/>
                </a:lnTo>
                <a:close/>
              </a:path>
              <a:path w="269239" h="268605">
                <a:moveTo>
                  <a:pt x="192389" y="238297"/>
                </a:moveTo>
                <a:lnTo>
                  <a:pt x="78080" y="238297"/>
                </a:lnTo>
                <a:lnTo>
                  <a:pt x="85645" y="260261"/>
                </a:lnTo>
                <a:lnTo>
                  <a:pt x="105518" y="249196"/>
                </a:lnTo>
                <a:lnTo>
                  <a:pt x="164073" y="249196"/>
                </a:lnTo>
                <a:lnTo>
                  <a:pt x="164777" y="248135"/>
                </a:lnTo>
                <a:lnTo>
                  <a:pt x="188923" y="248135"/>
                </a:lnTo>
                <a:lnTo>
                  <a:pt x="192389" y="238297"/>
                </a:lnTo>
                <a:close/>
              </a:path>
              <a:path w="269239" h="268605">
                <a:moveTo>
                  <a:pt x="188923" y="248135"/>
                </a:moveTo>
                <a:lnTo>
                  <a:pt x="164777" y="248135"/>
                </a:lnTo>
                <a:lnTo>
                  <a:pt x="184651" y="260261"/>
                </a:lnTo>
                <a:lnTo>
                  <a:pt x="188923" y="248135"/>
                </a:lnTo>
                <a:close/>
              </a:path>
              <a:path w="269239" h="268605">
                <a:moveTo>
                  <a:pt x="215415" y="220728"/>
                </a:moveTo>
                <a:lnTo>
                  <a:pt x="53810" y="220728"/>
                </a:lnTo>
                <a:lnTo>
                  <a:pt x="56095" y="243746"/>
                </a:lnTo>
                <a:lnTo>
                  <a:pt x="78080" y="238297"/>
                </a:lnTo>
                <a:lnTo>
                  <a:pt x="214610" y="238297"/>
                </a:lnTo>
                <a:lnTo>
                  <a:pt x="215415" y="220728"/>
                </a:lnTo>
                <a:close/>
              </a:path>
              <a:path w="269239" h="268605">
                <a:moveTo>
                  <a:pt x="214610" y="238297"/>
                </a:moveTo>
                <a:lnTo>
                  <a:pt x="192389" y="238297"/>
                </a:lnTo>
                <a:lnTo>
                  <a:pt x="214360" y="243747"/>
                </a:lnTo>
                <a:lnTo>
                  <a:pt x="214610" y="238297"/>
                </a:lnTo>
                <a:close/>
              </a:path>
              <a:path w="269239" h="268605">
                <a:moveTo>
                  <a:pt x="42904" y="36199"/>
                </a:moveTo>
                <a:lnTo>
                  <a:pt x="43960" y="59232"/>
                </a:lnTo>
                <a:lnTo>
                  <a:pt x="20926" y="62560"/>
                </a:lnTo>
                <a:lnTo>
                  <a:pt x="28483" y="84533"/>
                </a:lnTo>
                <a:lnTo>
                  <a:pt x="6507" y="93310"/>
                </a:lnTo>
                <a:lnTo>
                  <a:pt x="18641" y="111940"/>
                </a:lnTo>
                <a:lnTo>
                  <a:pt x="0" y="126182"/>
                </a:lnTo>
                <a:lnTo>
                  <a:pt x="17585" y="141644"/>
                </a:lnTo>
                <a:lnTo>
                  <a:pt x="2110" y="160274"/>
                </a:lnTo>
                <a:lnTo>
                  <a:pt x="23030" y="171347"/>
                </a:lnTo>
                <a:lnTo>
                  <a:pt x="13189" y="192070"/>
                </a:lnTo>
                <a:lnTo>
                  <a:pt x="35166" y="197694"/>
                </a:lnTo>
                <a:lnTo>
                  <a:pt x="30769" y="220727"/>
                </a:lnTo>
                <a:lnTo>
                  <a:pt x="238457" y="220728"/>
                </a:lnTo>
                <a:lnTo>
                  <a:pt x="234059" y="197694"/>
                </a:lnTo>
                <a:lnTo>
                  <a:pt x="257101" y="192070"/>
                </a:lnTo>
                <a:lnTo>
                  <a:pt x="247251" y="171348"/>
                </a:lnTo>
                <a:lnTo>
                  <a:pt x="267124" y="159213"/>
                </a:lnTo>
                <a:lnTo>
                  <a:pt x="252703" y="141644"/>
                </a:lnTo>
                <a:lnTo>
                  <a:pt x="269236" y="126182"/>
                </a:lnTo>
                <a:lnTo>
                  <a:pt x="250592" y="111940"/>
                </a:lnTo>
                <a:lnTo>
                  <a:pt x="263783" y="93310"/>
                </a:lnTo>
                <a:lnTo>
                  <a:pt x="241798" y="84533"/>
                </a:lnTo>
                <a:lnTo>
                  <a:pt x="248306" y="62560"/>
                </a:lnTo>
                <a:lnTo>
                  <a:pt x="226321" y="59232"/>
                </a:lnTo>
                <a:lnTo>
                  <a:pt x="227372" y="39541"/>
                </a:lnTo>
                <a:lnTo>
                  <a:pt x="65945" y="39541"/>
                </a:lnTo>
                <a:lnTo>
                  <a:pt x="42904" y="36199"/>
                </a:lnTo>
                <a:close/>
              </a:path>
              <a:path w="269239" h="268605">
                <a:moveTo>
                  <a:pt x="70342" y="16348"/>
                </a:moveTo>
                <a:lnTo>
                  <a:pt x="65945" y="39541"/>
                </a:lnTo>
                <a:lnTo>
                  <a:pt x="204336" y="39541"/>
                </a:lnTo>
                <a:lnTo>
                  <a:pt x="201615" y="25140"/>
                </a:lnTo>
                <a:lnTo>
                  <a:pt x="91271" y="25140"/>
                </a:lnTo>
                <a:lnTo>
                  <a:pt x="70342" y="16348"/>
                </a:lnTo>
                <a:close/>
              </a:path>
              <a:path w="269239" h="268605">
                <a:moveTo>
                  <a:pt x="227551" y="36199"/>
                </a:moveTo>
                <a:lnTo>
                  <a:pt x="204336" y="39541"/>
                </a:lnTo>
                <a:lnTo>
                  <a:pt x="227372" y="39541"/>
                </a:lnTo>
                <a:lnTo>
                  <a:pt x="227551" y="36199"/>
                </a:lnTo>
                <a:close/>
              </a:path>
              <a:path w="269239" h="268605">
                <a:moveTo>
                  <a:pt x="101121" y="4403"/>
                </a:moveTo>
                <a:lnTo>
                  <a:pt x="91271" y="25140"/>
                </a:lnTo>
                <a:lnTo>
                  <a:pt x="177968" y="25140"/>
                </a:lnTo>
                <a:lnTo>
                  <a:pt x="174379" y="17583"/>
                </a:lnTo>
                <a:lnTo>
                  <a:pt x="119751" y="17583"/>
                </a:lnTo>
                <a:lnTo>
                  <a:pt x="101121" y="4403"/>
                </a:lnTo>
                <a:close/>
              </a:path>
              <a:path w="269239" h="268605">
                <a:moveTo>
                  <a:pt x="199953" y="16348"/>
                </a:moveTo>
                <a:lnTo>
                  <a:pt x="177968" y="25140"/>
                </a:lnTo>
                <a:lnTo>
                  <a:pt x="201615" y="25140"/>
                </a:lnTo>
                <a:lnTo>
                  <a:pt x="199953" y="16348"/>
                </a:lnTo>
                <a:close/>
              </a:path>
              <a:path w="269239" h="268605">
                <a:moveTo>
                  <a:pt x="135227" y="0"/>
                </a:moveTo>
                <a:lnTo>
                  <a:pt x="119751" y="17583"/>
                </a:lnTo>
                <a:lnTo>
                  <a:pt x="149474" y="17583"/>
                </a:lnTo>
                <a:lnTo>
                  <a:pt x="135227" y="0"/>
                </a:lnTo>
                <a:close/>
              </a:path>
              <a:path w="269239" h="268605">
                <a:moveTo>
                  <a:pt x="168118" y="4403"/>
                </a:moveTo>
                <a:lnTo>
                  <a:pt x="149474" y="17583"/>
                </a:lnTo>
                <a:lnTo>
                  <a:pt x="174379" y="17583"/>
                </a:lnTo>
                <a:lnTo>
                  <a:pt x="168118" y="4403"/>
                </a:lnTo>
                <a:close/>
              </a:path>
            </a:pathLst>
          </a:custGeom>
          <a:solidFill>
            <a:srgbClr val="2D9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8312" y="89640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161611" y="246014"/>
                </a:moveTo>
                <a:lnTo>
                  <a:pt x="103408" y="246013"/>
                </a:lnTo>
                <a:lnTo>
                  <a:pt x="116585" y="265702"/>
                </a:lnTo>
                <a:lnTo>
                  <a:pt x="133117" y="250417"/>
                </a:lnTo>
                <a:lnTo>
                  <a:pt x="158897" y="250417"/>
                </a:lnTo>
                <a:lnTo>
                  <a:pt x="161611" y="246014"/>
                </a:lnTo>
                <a:close/>
              </a:path>
              <a:path w="266064" h="266065">
                <a:moveTo>
                  <a:pt x="158897" y="250417"/>
                </a:moveTo>
                <a:lnTo>
                  <a:pt x="133117" y="250417"/>
                </a:lnTo>
                <a:lnTo>
                  <a:pt x="149476" y="265702"/>
                </a:lnTo>
                <a:lnTo>
                  <a:pt x="158897" y="250417"/>
                </a:lnTo>
                <a:close/>
              </a:path>
              <a:path w="266064" h="266065">
                <a:moveTo>
                  <a:pt x="189049" y="234955"/>
                </a:moveTo>
                <a:lnTo>
                  <a:pt x="77026" y="234954"/>
                </a:lnTo>
                <a:lnTo>
                  <a:pt x="83535" y="256915"/>
                </a:lnTo>
                <a:lnTo>
                  <a:pt x="103408" y="246013"/>
                </a:lnTo>
                <a:lnTo>
                  <a:pt x="185240" y="246014"/>
                </a:lnTo>
                <a:lnTo>
                  <a:pt x="189049" y="234955"/>
                </a:lnTo>
                <a:close/>
              </a:path>
              <a:path w="266064" h="266065">
                <a:moveTo>
                  <a:pt x="185240" y="246014"/>
                </a:moveTo>
                <a:lnTo>
                  <a:pt x="161611" y="246014"/>
                </a:lnTo>
                <a:lnTo>
                  <a:pt x="181485" y="256916"/>
                </a:lnTo>
                <a:lnTo>
                  <a:pt x="185240" y="246014"/>
                </a:lnTo>
                <a:close/>
              </a:path>
              <a:path w="266064" h="266065">
                <a:moveTo>
                  <a:pt x="212249" y="218606"/>
                </a:moveTo>
                <a:lnTo>
                  <a:pt x="52755" y="218606"/>
                </a:lnTo>
                <a:lnTo>
                  <a:pt x="55041" y="241625"/>
                </a:lnTo>
                <a:lnTo>
                  <a:pt x="77026" y="234954"/>
                </a:lnTo>
                <a:lnTo>
                  <a:pt x="211376" y="234955"/>
                </a:lnTo>
                <a:lnTo>
                  <a:pt x="212249" y="218606"/>
                </a:lnTo>
                <a:close/>
              </a:path>
              <a:path w="266064" h="266065">
                <a:moveTo>
                  <a:pt x="211376" y="234955"/>
                </a:moveTo>
                <a:lnTo>
                  <a:pt x="189049" y="234955"/>
                </a:lnTo>
                <a:lnTo>
                  <a:pt x="211020" y="241625"/>
                </a:lnTo>
                <a:lnTo>
                  <a:pt x="211376" y="234955"/>
                </a:lnTo>
                <a:close/>
              </a:path>
              <a:path w="266064" h="266065">
                <a:moveTo>
                  <a:pt x="41849" y="36199"/>
                </a:moveTo>
                <a:lnTo>
                  <a:pt x="42905" y="59218"/>
                </a:lnTo>
                <a:lnTo>
                  <a:pt x="19864" y="62560"/>
                </a:lnTo>
                <a:lnTo>
                  <a:pt x="27602" y="83472"/>
                </a:lnTo>
                <a:lnTo>
                  <a:pt x="5627" y="92249"/>
                </a:lnTo>
                <a:lnTo>
                  <a:pt x="18816" y="111940"/>
                </a:lnTo>
                <a:lnTo>
                  <a:pt x="0" y="125121"/>
                </a:lnTo>
                <a:lnTo>
                  <a:pt x="16530" y="140583"/>
                </a:lnTo>
                <a:lnTo>
                  <a:pt x="2286" y="158152"/>
                </a:lnTo>
                <a:lnTo>
                  <a:pt x="21976" y="169051"/>
                </a:lnTo>
                <a:lnTo>
                  <a:pt x="12133" y="189963"/>
                </a:lnTo>
                <a:lnTo>
                  <a:pt x="34111" y="195413"/>
                </a:lnTo>
                <a:lnTo>
                  <a:pt x="29714" y="218606"/>
                </a:lnTo>
                <a:lnTo>
                  <a:pt x="235290" y="218606"/>
                </a:lnTo>
                <a:lnTo>
                  <a:pt x="230893" y="195413"/>
                </a:lnTo>
                <a:lnTo>
                  <a:pt x="253934" y="189963"/>
                </a:lnTo>
                <a:lnTo>
                  <a:pt x="244084" y="169052"/>
                </a:lnTo>
                <a:lnTo>
                  <a:pt x="263784" y="158153"/>
                </a:lnTo>
                <a:lnTo>
                  <a:pt x="249537" y="140583"/>
                </a:lnTo>
                <a:lnTo>
                  <a:pt x="266070" y="125121"/>
                </a:lnTo>
                <a:lnTo>
                  <a:pt x="247426" y="111940"/>
                </a:lnTo>
                <a:lnTo>
                  <a:pt x="259387" y="92249"/>
                </a:lnTo>
                <a:lnTo>
                  <a:pt x="238631" y="83472"/>
                </a:lnTo>
                <a:lnTo>
                  <a:pt x="245140" y="61500"/>
                </a:lnTo>
                <a:lnTo>
                  <a:pt x="223155" y="59218"/>
                </a:lnTo>
                <a:lnTo>
                  <a:pt x="224058" y="39541"/>
                </a:lnTo>
                <a:lnTo>
                  <a:pt x="63835" y="39541"/>
                </a:lnTo>
                <a:lnTo>
                  <a:pt x="41849" y="36199"/>
                </a:lnTo>
                <a:close/>
              </a:path>
              <a:path w="266064" h="266065">
                <a:moveTo>
                  <a:pt x="68232" y="16522"/>
                </a:moveTo>
                <a:lnTo>
                  <a:pt x="63835" y="39541"/>
                </a:lnTo>
                <a:lnTo>
                  <a:pt x="201184" y="39541"/>
                </a:lnTo>
                <a:lnTo>
                  <a:pt x="198464" y="25300"/>
                </a:lnTo>
                <a:lnTo>
                  <a:pt x="90217" y="25300"/>
                </a:lnTo>
                <a:lnTo>
                  <a:pt x="68232" y="16522"/>
                </a:lnTo>
                <a:close/>
              </a:path>
              <a:path w="266064" h="266065">
                <a:moveTo>
                  <a:pt x="224211" y="36199"/>
                </a:moveTo>
                <a:lnTo>
                  <a:pt x="201184" y="39541"/>
                </a:lnTo>
                <a:lnTo>
                  <a:pt x="224058" y="39541"/>
                </a:lnTo>
                <a:lnTo>
                  <a:pt x="224211" y="36199"/>
                </a:lnTo>
                <a:close/>
              </a:path>
              <a:path w="266064" h="266065">
                <a:moveTo>
                  <a:pt x="100067" y="4388"/>
                </a:moveTo>
                <a:lnTo>
                  <a:pt x="90217" y="25300"/>
                </a:lnTo>
                <a:lnTo>
                  <a:pt x="175858" y="25300"/>
                </a:lnTo>
                <a:lnTo>
                  <a:pt x="172216" y="17569"/>
                </a:lnTo>
                <a:lnTo>
                  <a:pt x="117640" y="17569"/>
                </a:lnTo>
                <a:lnTo>
                  <a:pt x="100067" y="4388"/>
                </a:lnTo>
                <a:close/>
              </a:path>
              <a:path w="266064" h="266065">
                <a:moveTo>
                  <a:pt x="196787" y="16523"/>
                </a:moveTo>
                <a:lnTo>
                  <a:pt x="175858" y="25300"/>
                </a:lnTo>
                <a:lnTo>
                  <a:pt x="198464" y="25300"/>
                </a:lnTo>
                <a:lnTo>
                  <a:pt x="196787" y="16523"/>
                </a:lnTo>
                <a:close/>
              </a:path>
              <a:path w="266064" h="266065">
                <a:moveTo>
                  <a:pt x="133117" y="0"/>
                </a:moveTo>
                <a:lnTo>
                  <a:pt x="117640" y="17569"/>
                </a:lnTo>
                <a:lnTo>
                  <a:pt x="147364" y="17569"/>
                </a:lnTo>
                <a:lnTo>
                  <a:pt x="133117" y="0"/>
                </a:lnTo>
                <a:close/>
              </a:path>
              <a:path w="266064" h="266065">
                <a:moveTo>
                  <a:pt x="166008" y="4388"/>
                </a:moveTo>
                <a:lnTo>
                  <a:pt x="147364" y="17569"/>
                </a:lnTo>
                <a:lnTo>
                  <a:pt x="172216" y="17569"/>
                </a:lnTo>
                <a:lnTo>
                  <a:pt x="166008" y="4388"/>
                </a:lnTo>
                <a:close/>
              </a:path>
            </a:pathLst>
          </a:custGeom>
          <a:solidFill>
            <a:srgbClr val="399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79543" y="898513"/>
            <a:ext cx="262890" cy="261620"/>
          </a:xfrm>
          <a:custGeom>
            <a:avLst/>
            <a:gdLst/>
            <a:ahLst/>
            <a:cxnLst/>
            <a:rect l="l" t="t" r="r" b="b"/>
            <a:pathLst>
              <a:path w="262889" h="261619">
                <a:moveTo>
                  <a:pt x="160380" y="242860"/>
                </a:moveTo>
                <a:lnTo>
                  <a:pt x="103233" y="242860"/>
                </a:lnTo>
                <a:lnTo>
                  <a:pt x="115354" y="261486"/>
                </a:lnTo>
                <a:lnTo>
                  <a:pt x="131886" y="246028"/>
                </a:lnTo>
                <a:lnTo>
                  <a:pt x="158316" y="246028"/>
                </a:lnTo>
                <a:lnTo>
                  <a:pt x="160380" y="242860"/>
                </a:lnTo>
                <a:close/>
              </a:path>
              <a:path w="262889" h="261619">
                <a:moveTo>
                  <a:pt x="158316" y="246028"/>
                </a:moveTo>
                <a:lnTo>
                  <a:pt x="131886" y="246028"/>
                </a:lnTo>
                <a:lnTo>
                  <a:pt x="148245" y="261486"/>
                </a:lnTo>
                <a:lnTo>
                  <a:pt x="158316" y="246028"/>
                </a:lnTo>
                <a:close/>
              </a:path>
              <a:path w="262889" h="261619">
                <a:moveTo>
                  <a:pt x="186762" y="231787"/>
                </a:moveTo>
                <a:lnTo>
                  <a:pt x="75795" y="231786"/>
                </a:lnTo>
                <a:lnTo>
                  <a:pt x="83533" y="253753"/>
                </a:lnTo>
                <a:lnTo>
                  <a:pt x="103233" y="242860"/>
                </a:lnTo>
                <a:lnTo>
                  <a:pt x="183481" y="242860"/>
                </a:lnTo>
                <a:lnTo>
                  <a:pt x="186762" y="231787"/>
                </a:lnTo>
                <a:close/>
              </a:path>
              <a:path w="262889" h="261619">
                <a:moveTo>
                  <a:pt x="183481" y="242860"/>
                </a:moveTo>
                <a:lnTo>
                  <a:pt x="160380" y="242860"/>
                </a:lnTo>
                <a:lnTo>
                  <a:pt x="180254" y="253753"/>
                </a:lnTo>
                <a:lnTo>
                  <a:pt x="183481" y="242860"/>
                </a:lnTo>
                <a:close/>
              </a:path>
              <a:path w="262889" h="261619">
                <a:moveTo>
                  <a:pt x="211018" y="215264"/>
                </a:moveTo>
                <a:lnTo>
                  <a:pt x="52754" y="215263"/>
                </a:lnTo>
                <a:lnTo>
                  <a:pt x="53810" y="237236"/>
                </a:lnTo>
                <a:lnTo>
                  <a:pt x="75795" y="231786"/>
                </a:lnTo>
                <a:lnTo>
                  <a:pt x="209300" y="231787"/>
                </a:lnTo>
                <a:lnTo>
                  <a:pt x="211018" y="215264"/>
                </a:lnTo>
                <a:close/>
              </a:path>
              <a:path w="262889" h="261619">
                <a:moveTo>
                  <a:pt x="209300" y="231787"/>
                </a:moveTo>
                <a:lnTo>
                  <a:pt x="186762" y="231787"/>
                </a:lnTo>
                <a:lnTo>
                  <a:pt x="208733" y="237236"/>
                </a:lnTo>
                <a:lnTo>
                  <a:pt x="209300" y="231787"/>
                </a:lnTo>
                <a:close/>
              </a:path>
              <a:path w="262889" h="261619">
                <a:moveTo>
                  <a:pt x="41674" y="35153"/>
                </a:moveTo>
                <a:lnTo>
                  <a:pt x="42730" y="58346"/>
                </a:lnTo>
                <a:lnTo>
                  <a:pt x="20745" y="60453"/>
                </a:lnTo>
                <a:lnTo>
                  <a:pt x="27427" y="82411"/>
                </a:lnTo>
                <a:lnTo>
                  <a:pt x="6507" y="90142"/>
                </a:lnTo>
                <a:lnTo>
                  <a:pt x="18633" y="109833"/>
                </a:lnTo>
                <a:lnTo>
                  <a:pt x="0" y="123014"/>
                </a:lnTo>
                <a:lnTo>
                  <a:pt x="16354" y="138476"/>
                </a:lnTo>
                <a:lnTo>
                  <a:pt x="2110" y="156045"/>
                </a:lnTo>
                <a:lnTo>
                  <a:pt x="21975" y="166944"/>
                </a:lnTo>
                <a:lnTo>
                  <a:pt x="11958" y="187856"/>
                </a:lnTo>
                <a:lnTo>
                  <a:pt x="33936" y="193305"/>
                </a:lnTo>
                <a:lnTo>
                  <a:pt x="30769" y="215263"/>
                </a:lnTo>
                <a:lnTo>
                  <a:pt x="233004" y="215264"/>
                </a:lnTo>
                <a:lnTo>
                  <a:pt x="228607" y="193306"/>
                </a:lnTo>
                <a:lnTo>
                  <a:pt x="250592" y="186795"/>
                </a:lnTo>
                <a:lnTo>
                  <a:pt x="241798" y="166944"/>
                </a:lnTo>
                <a:lnTo>
                  <a:pt x="261498" y="156045"/>
                </a:lnTo>
                <a:lnTo>
                  <a:pt x="246195" y="138476"/>
                </a:lnTo>
                <a:lnTo>
                  <a:pt x="262553" y="123014"/>
                </a:lnTo>
                <a:lnTo>
                  <a:pt x="244965" y="109833"/>
                </a:lnTo>
                <a:lnTo>
                  <a:pt x="257100" y="90142"/>
                </a:lnTo>
                <a:lnTo>
                  <a:pt x="236171" y="82411"/>
                </a:lnTo>
                <a:lnTo>
                  <a:pt x="242853" y="60453"/>
                </a:lnTo>
                <a:lnTo>
                  <a:pt x="220868" y="58346"/>
                </a:lnTo>
                <a:lnTo>
                  <a:pt x="221773" y="38481"/>
                </a:lnTo>
                <a:lnTo>
                  <a:pt x="63660" y="38480"/>
                </a:lnTo>
                <a:lnTo>
                  <a:pt x="41674" y="35153"/>
                </a:lnTo>
                <a:close/>
              </a:path>
              <a:path w="262889" h="261619">
                <a:moveTo>
                  <a:pt x="68057" y="15462"/>
                </a:moveTo>
                <a:lnTo>
                  <a:pt x="63660" y="38480"/>
                </a:lnTo>
                <a:lnTo>
                  <a:pt x="198898" y="38481"/>
                </a:lnTo>
                <a:lnTo>
                  <a:pt x="196832" y="24254"/>
                </a:lnTo>
                <a:lnTo>
                  <a:pt x="88986" y="24254"/>
                </a:lnTo>
                <a:lnTo>
                  <a:pt x="68057" y="15462"/>
                </a:lnTo>
                <a:close/>
              </a:path>
              <a:path w="262889" h="261619">
                <a:moveTo>
                  <a:pt x="221924" y="35153"/>
                </a:moveTo>
                <a:lnTo>
                  <a:pt x="198898" y="38481"/>
                </a:lnTo>
                <a:lnTo>
                  <a:pt x="221773" y="38481"/>
                </a:lnTo>
                <a:lnTo>
                  <a:pt x="221924" y="35153"/>
                </a:lnTo>
                <a:close/>
              </a:path>
              <a:path w="262889" h="261619">
                <a:moveTo>
                  <a:pt x="98836" y="3342"/>
                </a:moveTo>
                <a:lnTo>
                  <a:pt x="88986" y="24254"/>
                </a:lnTo>
                <a:lnTo>
                  <a:pt x="173571" y="24254"/>
                </a:lnTo>
                <a:lnTo>
                  <a:pt x="170320" y="16523"/>
                </a:lnTo>
                <a:lnTo>
                  <a:pt x="117465" y="16522"/>
                </a:lnTo>
                <a:lnTo>
                  <a:pt x="98836" y="3342"/>
                </a:lnTo>
                <a:close/>
              </a:path>
              <a:path w="262889" h="261619">
                <a:moveTo>
                  <a:pt x="195556" y="15462"/>
                </a:moveTo>
                <a:lnTo>
                  <a:pt x="173571" y="24254"/>
                </a:lnTo>
                <a:lnTo>
                  <a:pt x="196832" y="24254"/>
                </a:lnTo>
                <a:lnTo>
                  <a:pt x="195556" y="15462"/>
                </a:lnTo>
                <a:close/>
              </a:path>
              <a:path w="262889" h="261619">
                <a:moveTo>
                  <a:pt x="131886" y="0"/>
                </a:moveTo>
                <a:lnTo>
                  <a:pt x="117465" y="16522"/>
                </a:lnTo>
                <a:lnTo>
                  <a:pt x="146133" y="16523"/>
                </a:lnTo>
                <a:lnTo>
                  <a:pt x="131886" y="0"/>
                </a:lnTo>
                <a:close/>
              </a:path>
              <a:path w="262889" h="261619">
                <a:moveTo>
                  <a:pt x="164777" y="3342"/>
                </a:moveTo>
                <a:lnTo>
                  <a:pt x="146133" y="16523"/>
                </a:lnTo>
                <a:lnTo>
                  <a:pt x="170320" y="16523"/>
                </a:lnTo>
                <a:lnTo>
                  <a:pt x="164777" y="3342"/>
                </a:lnTo>
                <a:close/>
              </a:path>
            </a:pathLst>
          </a:custGeom>
          <a:solidFill>
            <a:srgbClr val="45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81653" y="899749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5">
                <a:moveTo>
                  <a:pt x="158270" y="240390"/>
                </a:moveTo>
                <a:lnTo>
                  <a:pt x="101123" y="240390"/>
                </a:lnTo>
                <a:lnTo>
                  <a:pt x="113244" y="259197"/>
                </a:lnTo>
                <a:lnTo>
                  <a:pt x="129776" y="243732"/>
                </a:lnTo>
                <a:lnTo>
                  <a:pt x="156113" y="243732"/>
                </a:lnTo>
                <a:lnTo>
                  <a:pt x="158270" y="240390"/>
                </a:lnTo>
                <a:close/>
              </a:path>
              <a:path w="259714" h="259715">
                <a:moveTo>
                  <a:pt x="156113" y="243732"/>
                </a:moveTo>
                <a:lnTo>
                  <a:pt x="129776" y="243732"/>
                </a:lnTo>
                <a:lnTo>
                  <a:pt x="146135" y="259197"/>
                </a:lnTo>
                <a:lnTo>
                  <a:pt x="156113" y="243732"/>
                </a:lnTo>
                <a:close/>
              </a:path>
              <a:path w="259714" h="259715">
                <a:moveTo>
                  <a:pt x="184652" y="229505"/>
                </a:moveTo>
                <a:lnTo>
                  <a:pt x="74741" y="229505"/>
                </a:lnTo>
                <a:lnTo>
                  <a:pt x="81423" y="251464"/>
                </a:lnTo>
                <a:lnTo>
                  <a:pt x="101123" y="240390"/>
                </a:lnTo>
                <a:lnTo>
                  <a:pt x="180817" y="240390"/>
                </a:lnTo>
                <a:lnTo>
                  <a:pt x="184652" y="229505"/>
                </a:lnTo>
                <a:close/>
              </a:path>
              <a:path w="259714" h="259715">
                <a:moveTo>
                  <a:pt x="180817" y="240390"/>
                </a:moveTo>
                <a:lnTo>
                  <a:pt x="158270" y="240390"/>
                </a:lnTo>
                <a:lnTo>
                  <a:pt x="176914" y="251465"/>
                </a:lnTo>
                <a:lnTo>
                  <a:pt x="180817" y="240390"/>
                </a:lnTo>
                <a:close/>
              </a:path>
              <a:path w="259714" h="259715">
                <a:moveTo>
                  <a:pt x="207679" y="212982"/>
                </a:moveTo>
                <a:lnTo>
                  <a:pt x="51699" y="212982"/>
                </a:lnTo>
                <a:lnTo>
                  <a:pt x="52755" y="234940"/>
                </a:lnTo>
                <a:lnTo>
                  <a:pt x="74741" y="229505"/>
                </a:lnTo>
                <a:lnTo>
                  <a:pt x="206090" y="229505"/>
                </a:lnTo>
                <a:lnTo>
                  <a:pt x="207679" y="212982"/>
                </a:lnTo>
                <a:close/>
              </a:path>
              <a:path w="259714" h="259715">
                <a:moveTo>
                  <a:pt x="206090" y="229505"/>
                </a:moveTo>
                <a:lnTo>
                  <a:pt x="184652" y="229505"/>
                </a:lnTo>
                <a:lnTo>
                  <a:pt x="205567" y="234940"/>
                </a:lnTo>
                <a:lnTo>
                  <a:pt x="206090" y="229505"/>
                </a:lnTo>
                <a:close/>
              </a:path>
              <a:path w="259714" h="259715">
                <a:moveTo>
                  <a:pt x="40620" y="35138"/>
                </a:moveTo>
                <a:lnTo>
                  <a:pt x="41849" y="57111"/>
                </a:lnTo>
                <a:lnTo>
                  <a:pt x="19864" y="60264"/>
                </a:lnTo>
                <a:lnTo>
                  <a:pt x="26373" y="81176"/>
                </a:lnTo>
                <a:lnTo>
                  <a:pt x="5451" y="89968"/>
                </a:lnTo>
                <a:lnTo>
                  <a:pt x="17579" y="108598"/>
                </a:lnTo>
                <a:lnTo>
                  <a:pt x="0" y="121778"/>
                </a:lnTo>
                <a:lnTo>
                  <a:pt x="15474" y="137241"/>
                </a:lnTo>
                <a:lnTo>
                  <a:pt x="2286" y="154810"/>
                </a:lnTo>
                <a:lnTo>
                  <a:pt x="20920" y="164648"/>
                </a:lnTo>
                <a:lnTo>
                  <a:pt x="12133" y="185560"/>
                </a:lnTo>
                <a:lnTo>
                  <a:pt x="33055" y="191009"/>
                </a:lnTo>
                <a:lnTo>
                  <a:pt x="29714" y="212982"/>
                </a:lnTo>
                <a:lnTo>
                  <a:pt x="229664" y="212982"/>
                </a:lnTo>
                <a:lnTo>
                  <a:pt x="225267" y="191010"/>
                </a:lnTo>
                <a:lnTo>
                  <a:pt x="247252" y="185560"/>
                </a:lnTo>
                <a:lnTo>
                  <a:pt x="237402" y="164648"/>
                </a:lnTo>
                <a:lnTo>
                  <a:pt x="257276" y="154810"/>
                </a:lnTo>
                <a:lnTo>
                  <a:pt x="242855" y="137241"/>
                </a:lnTo>
                <a:lnTo>
                  <a:pt x="259387" y="121779"/>
                </a:lnTo>
                <a:lnTo>
                  <a:pt x="241799" y="108598"/>
                </a:lnTo>
                <a:lnTo>
                  <a:pt x="252878" y="89968"/>
                </a:lnTo>
                <a:lnTo>
                  <a:pt x="233005" y="81176"/>
                </a:lnTo>
                <a:lnTo>
                  <a:pt x="239687" y="60264"/>
                </a:lnTo>
                <a:lnTo>
                  <a:pt x="217702" y="57111"/>
                </a:lnTo>
                <a:lnTo>
                  <a:pt x="218606" y="38306"/>
                </a:lnTo>
                <a:lnTo>
                  <a:pt x="62605" y="38306"/>
                </a:lnTo>
                <a:lnTo>
                  <a:pt x="40620" y="35138"/>
                </a:lnTo>
                <a:close/>
              </a:path>
              <a:path w="259714" h="259715">
                <a:moveTo>
                  <a:pt x="67002" y="16334"/>
                </a:moveTo>
                <a:lnTo>
                  <a:pt x="62605" y="38306"/>
                </a:lnTo>
                <a:lnTo>
                  <a:pt x="196787" y="38306"/>
                </a:lnTo>
                <a:lnTo>
                  <a:pt x="193937" y="24065"/>
                </a:lnTo>
                <a:lnTo>
                  <a:pt x="87932" y="24065"/>
                </a:lnTo>
                <a:lnTo>
                  <a:pt x="67002" y="16334"/>
                </a:lnTo>
                <a:close/>
              </a:path>
              <a:path w="259714" h="259715">
                <a:moveTo>
                  <a:pt x="218758" y="35138"/>
                </a:moveTo>
                <a:lnTo>
                  <a:pt x="196787" y="38306"/>
                </a:lnTo>
                <a:lnTo>
                  <a:pt x="218606" y="38306"/>
                </a:lnTo>
                <a:lnTo>
                  <a:pt x="218758" y="35138"/>
                </a:lnTo>
                <a:close/>
              </a:path>
              <a:path w="259714" h="259715">
                <a:moveTo>
                  <a:pt x="96726" y="4388"/>
                </a:moveTo>
                <a:lnTo>
                  <a:pt x="87932" y="24065"/>
                </a:lnTo>
                <a:lnTo>
                  <a:pt x="171461" y="24065"/>
                </a:lnTo>
                <a:lnTo>
                  <a:pt x="168209" y="17569"/>
                </a:lnTo>
                <a:lnTo>
                  <a:pt x="115355" y="17569"/>
                </a:lnTo>
                <a:lnTo>
                  <a:pt x="96726" y="4388"/>
                </a:lnTo>
                <a:close/>
              </a:path>
              <a:path w="259714" h="259715">
                <a:moveTo>
                  <a:pt x="192390" y="16334"/>
                </a:moveTo>
                <a:lnTo>
                  <a:pt x="171461" y="24065"/>
                </a:lnTo>
                <a:lnTo>
                  <a:pt x="193937" y="24065"/>
                </a:lnTo>
                <a:lnTo>
                  <a:pt x="192390" y="16334"/>
                </a:lnTo>
                <a:close/>
              </a:path>
              <a:path w="259714" h="259715">
                <a:moveTo>
                  <a:pt x="129776" y="0"/>
                </a:moveTo>
                <a:lnTo>
                  <a:pt x="115355" y="17569"/>
                </a:lnTo>
                <a:lnTo>
                  <a:pt x="144023" y="17569"/>
                </a:lnTo>
                <a:lnTo>
                  <a:pt x="129776" y="0"/>
                </a:lnTo>
                <a:close/>
              </a:path>
              <a:path w="259714" h="259715">
                <a:moveTo>
                  <a:pt x="161611" y="4388"/>
                </a:moveTo>
                <a:lnTo>
                  <a:pt x="144023" y="17569"/>
                </a:lnTo>
                <a:lnTo>
                  <a:pt x="168209" y="17569"/>
                </a:lnTo>
                <a:lnTo>
                  <a:pt x="161611" y="4388"/>
                </a:lnTo>
                <a:close/>
              </a:path>
            </a:pathLst>
          </a:custGeom>
          <a:solidFill>
            <a:srgbClr val="51A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82709" y="901856"/>
            <a:ext cx="256540" cy="255270"/>
          </a:xfrm>
          <a:custGeom>
            <a:avLst/>
            <a:gdLst/>
            <a:ahLst/>
            <a:cxnLst/>
            <a:rect l="l" t="t" r="r" b="b"/>
            <a:pathLst>
              <a:path w="256539" h="255269">
                <a:moveTo>
                  <a:pt x="156158" y="237236"/>
                </a:moveTo>
                <a:lnTo>
                  <a:pt x="100067" y="237236"/>
                </a:lnTo>
                <a:lnTo>
                  <a:pt x="112188" y="254805"/>
                </a:lnTo>
                <a:lnTo>
                  <a:pt x="128720" y="240564"/>
                </a:lnTo>
                <a:lnTo>
                  <a:pt x="153860" y="240564"/>
                </a:lnTo>
                <a:lnTo>
                  <a:pt x="156158" y="237236"/>
                </a:lnTo>
                <a:close/>
              </a:path>
              <a:path w="256539" h="255269">
                <a:moveTo>
                  <a:pt x="153860" y="240564"/>
                </a:moveTo>
                <a:lnTo>
                  <a:pt x="128720" y="240564"/>
                </a:lnTo>
                <a:lnTo>
                  <a:pt x="144023" y="254805"/>
                </a:lnTo>
                <a:lnTo>
                  <a:pt x="153860" y="240564"/>
                </a:lnTo>
                <a:close/>
              </a:path>
              <a:path w="256539" h="255269">
                <a:moveTo>
                  <a:pt x="182540" y="226337"/>
                </a:moveTo>
                <a:lnTo>
                  <a:pt x="74741" y="226337"/>
                </a:lnTo>
                <a:lnTo>
                  <a:pt x="81423" y="247074"/>
                </a:lnTo>
                <a:lnTo>
                  <a:pt x="100067" y="237236"/>
                </a:lnTo>
                <a:lnTo>
                  <a:pt x="179028" y="237236"/>
                </a:lnTo>
                <a:lnTo>
                  <a:pt x="182540" y="226337"/>
                </a:lnTo>
                <a:close/>
              </a:path>
              <a:path w="256539" h="255269">
                <a:moveTo>
                  <a:pt x="179028" y="237236"/>
                </a:moveTo>
                <a:lnTo>
                  <a:pt x="156158" y="237236"/>
                </a:lnTo>
                <a:lnTo>
                  <a:pt x="175858" y="247074"/>
                </a:lnTo>
                <a:lnTo>
                  <a:pt x="179028" y="237236"/>
                </a:lnTo>
                <a:close/>
              </a:path>
              <a:path w="256539" h="255269">
                <a:moveTo>
                  <a:pt x="205567" y="209814"/>
                </a:moveTo>
                <a:lnTo>
                  <a:pt x="51699" y="209814"/>
                </a:lnTo>
                <a:lnTo>
                  <a:pt x="52755" y="231786"/>
                </a:lnTo>
                <a:lnTo>
                  <a:pt x="74741" y="226337"/>
                </a:lnTo>
                <a:lnTo>
                  <a:pt x="204773" y="226337"/>
                </a:lnTo>
                <a:lnTo>
                  <a:pt x="205567" y="209814"/>
                </a:lnTo>
                <a:close/>
              </a:path>
              <a:path w="256539" h="255269">
                <a:moveTo>
                  <a:pt x="204773" y="226337"/>
                </a:moveTo>
                <a:lnTo>
                  <a:pt x="182540" y="226337"/>
                </a:lnTo>
                <a:lnTo>
                  <a:pt x="204511" y="231787"/>
                </a:lnTo>
                <a:lnTo>
                  <a:pt x="204773" y="226337"/>
                </a:lnTo>
                <a:close/>
              </a:path>
              <a:path w="256539" h="255269">
                <a:moveTo>
                  <a:pt x="40794" y="34092"/>
                </a:moveTo>
                <a:lnTo>
                  <a:pt x="41849" y="56050"/>
                </a:lnTo>
                <a:lnTo>
                  <a:pt x="19864" y="59392"/>
                </a:lnTo>
                <a:lnTo>
                  <a:pt x="26373" y="80129"/>
                </a:lnTo>
                <a:lnTo>
                  <a:pt x="6682" y="87860"/>
                </a:lnTo>
                <a:lnTo>
                  <a:pt x="17579" y="106491"/>
                </a:lnTo>
                <a:lnTo>
                  <a:pt x="0" y="119671"/>
                </a:lnTo>
                <a:lnTo>
                  <a:pt x="16523" y="135133"/>
                </a:lnTo>
                <a:lnTo>
                  <a:pt x="2285" y="151656"/>
                </a:lnTo>
                <a:lnTo>
                  <a:pt x="21976" y="162541"/>
                </a:lnTo>
                <a:lnTo>
                  <a:pt x="12133" y="182406"/>
                </a:lnTo>
                <a:lnTo>
                  <a:pt x="33055" y="187856"/>
                </a:lnTo>
                <a:lnTo>
                  <a:pt x="29714" y="209814"/>
                </a:lnTo>
                <a:lnTo>
                  <a:pt x="227552" y="209814"/>
                </a:lnTo>
                <a:lnTo>
                  <a:pt x="223155" y="187856"/>
                </a:lnTo>
                <a:lnTo>
                  <a:pt x="245140" y="182407"/>
                </a:lnTo>
                <a:lnTo>
                  <a:pt x="235290" y="162541"/>
                </a:lnTo>
                <a:lnTo>
                  <a:pt x="254990" y="151657"/>
                </a:lnTo>
                <a:lnTo>
                  <a:pt x="240743" y="135134"/>
                </a:lnTo>
                <a:lnTo>
                  <a:pt x="256220" y="119672"/>
                </a:lnTo>
                <a:lnTo>
                  <a:pt x="238631" y="106491"/>
                </a:lnTo>
                <a:lnTo>
                  <a:pt x="250593" y="87861"/>
                </a:lnTo>
                <a:lnTo>
                  <a:pt x="229837" y="80130"/>
                </a:lnTo>
                <a:lnTo>
                  <a:pt x="237402" y="59392"/>
                </a:lnTo>
                <a:lnTo>
                  <a:pt x="215417" y="56050"/>
                </a:lnTo>
                <a:lnTo>
                  <a:pt x="216460" y="37420"/>
                </a:lnTo>
                <a:lnTo>
                  <a:pt x="62779" y="37420"/>
                </a:lnTo>
                <a:lnTo>
                  <a:pt x="40794" y="34092"/>
                </a:lnTo>
                <a:close/>
              </a:path>
              <a:path w="256539" h="255269">
                <a:moveTo>
                  <a:pt x="65946" y="15462"/>
                </a:moveTo>
                <a:lnTo>
                  <a:pt x="62779" y="37420"/>
                </a:lnTo>
                <a:lnTo>
                  <a:pt x="194675" y="37420"/>
                </a:lnTo>
                <a:lnTo>
                  <a:pt x="191792" y="23018"/>
                </a:lnTo>
                <a:lnTo>
                  <a:pt x="86876" y="23018"/>
                </a:lnTo>
                <a:lnTo>
                  <a:pt x="65946" y="15462"/>
                </a:lnTo>
                <a:close/>
              </a:path>
              <a:path w="256539" h="255269">
                <a:moveTo>
                  <a:pt x="216646" y="34092"/>
                </a:moveTo>
                <a:lnTo>
                  <a:pt x="194675" y="37420"/>
                </a:lnTo>
                <a:lnTo>
                  <a:pt x="216460" y="37420"/>
                </a:lnTo>
                <a:lnTo>
                  <a:pt x="216646" y="34092"/>
                </a:lnTo>
                <a:close/>
              </a:path>
              <a:path w="256539" h="255269">
                <a:moveTo>
                  <a:pt x="96726" y="3342"/>
                </a:moveTo>
                <a:lnTo>
                  <a:pt x="86876" y="23018"/>
                </a:lnTo>
                <a:lnTo>
                  <a:pt x="169349" y="23018"/>
                </a:lnTo>
                <a:lnTo>
                  <a:pt x="166439" y="16508"/>
                </a:lnTo>
                <a:lnTo>
                  <a:pt x="114299" y="16508"/>
                </a:lnTo>
                <a:lnTo>
                  <a:pt x="96726" y="3342"/>
                </a:lnTo>
                <a:close/>
              </a:path>
              <a:path w="256539" h="255269">
                <a:moveTo>
                  <a:pt x="190278" y="15462"/>
                </a:moveTo>
                <a:lnTo>
                  <a:pt x="169349" y="23018"/>
                </a:lnTo>
                <a:lnTo>
                  <a:pt x="191792" y="23018"/>
                </a:lnTo>
                <a:lnTo>
                  <a:pt x="190278" y="15462"/>
                </a:lnTo>
                <a:close/>
              </a:path>
              <a:path w="256539" h="255269">
                <a:moveTo>
                  <a:pt x="128720" y="0"/>
                </a:moveTo>
                <a:lnTo>
                  <a:pt x="114299" y="16508"/>
                </a:lnTo>
                <a:lnTo>
                  <a:pt x="142967" y="16508"/>
                </a:lnTo>
                <a:lnTo>
                  <a:pt x="128720" y="0"/>
                </a:lnTo>
                <a:close/>
              </a:path>
              <a:path w="256539" h="255269">
                <a:moveTo>
                  <a:pt x="160555" y="3342"/>
                </a:moveTo>
                <a:lnTo>
                  <a:pt x="142967" y="16508"/>
                </a:lnTo>
                <a:lnTo>
                  <a:pt x="166439" y="16508"/>
                </a:lnTo>
                <a:lnTo>
                  <a:pt x="160555" y="3342"/>
                </a:lnTo>
                <a:close/>
              </a:path>
            </a:pathLst>
          </a:custGeom>
          <a:solidFill>
            <a:srgbClr val="5DA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84994" y="902902"/>
            <a:ext cx="252705" cy="252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37690" y="874364"/>
            <a:ext cx="374015" cy="349250"/>
          </a:xfrm>
          <a:custGeom>
            <a:avLst/>
            <a:gdLst/>
            <a:ahLst/>
            <a:cxnLst/>
            <a:rect l="l" t="t" r="r" b="b"/>
            <a:pathLst>
              <a:path w="374014" h="349250">
                <a:moveTo>
                  <a:pt x="276447" y="203200"/>
                </a:moveTo>
                <a:lnTo>
                  <a:pt x="80186" y="203199"/>
                </a:lnTo>
                <a:lnTo>
                  <a:pt x="79492" y="204469"/>
                </a:lnTo>
                <a:lnTo>
                  <a:pt x="76671" y="207009"/>
                </a:lnTo>
                <a:lnTo>
                  <a:pt x="75615" y="208279"/>
                </a:lnTo>
                <a:lnTo>
                  <a:pt x="74560" y="208279"/>
                </a:lnTo>
                <a:lnTo>
                  <a:pt x="73851" y="209549"/>
                </a:lnTo>
                <a:lnTo>
                  <a:pt x="72983" y="210819"/>
                </a:lnTo>
                <a:lnTo>
                  <a:pt x="72274" y="212089"/>
                </a:lnTo>
                <a:lnTo>
                  <a:pt x="71754" y="213359"/>
                </a:lnTo>
                <a:lnTo>
                  <a:pt x="71392" y="214629"/>
                </a:lnTo>
                <a:lnTo>
                  <a:pt x="71392" y="215899"/>
                </a:lnTo>
                <a:lnTo>
                  <a:pt x="70619" y="215899"/>
                </a:lnTo>
                <a:lnTo>
                  <a:pt x="4395" y="324658"/>
                </a:lnTo>
                <a:lnTo>
                  <a:pt x="4395" y="325119"/>
                </a:lnTo>
                <a:lnTo>
                  <a:pt x="4114" y="325119"/>
                </a:lnTo>
                <a:lnTo>
                  <a:pt x="3341" y="326389"/>
                </a:lnTo>
                <a:lnTo>
                  <a:pt x="2813" y="327659"/>
                </a:lnTo>
                <a:lnTo>
                  <a:pt x="2285" y="327659"/>
                </a:lnTo>
                <a:lnTo>
                  <a:pt x="2285" y="328929"/>
                </a:lnTo>
                <a:lnTo>
                  <a:pt x="526" y="330199"/>
                </a:lnTo>
                <a:lnTo>
                  <a:pt x="0" y="332739"/>
                </a:lnTo>
                <a:lnTo>
                  <a:pt x="175" y="334009"/>
                </a:lnTo>
                <a:lnTo>
                  <a:pt x="879" y="335279"/>
                </a:lnTo>
                <a:lnTo>
                  <a:pt x="2285" y="336549"/>
                </a:lnTo>
                <a:lnTo>
                  <a:pt x="2285" y="342899"/>
                </a:lnTo>
                <a:lnTo>
                  <a:pt x="2636" y="344169"/>
                </a:lnTo>
                <a:lnTo>
                  <a:pt x="2813" y="345439"/>
                </a:lnTo>
                <a:lnTo>
                  <a:pt x="3341" y="346709"/>
                </a:lnTo>
                <a:lnTo>
                  <a:pt x="3516" y="347979"/>
                </a:lnTo>
                <a:lnTo>
                  <a:pt x="5451" y="347979"/>
                </a:lnTo>
                <a:lnTo>
                  <a:pt x="6682" y="349249"/>
                </a:lnTo>
                <a:lnTo>
                  <a:pt x="368771" y="349250"/>
                </a:lnTo>
                <a:lnTo>
                  <a:pt x="370347" y="347980"/>
                </a:lnTo>
                <a:lnTo>
                  <a:pt x="372633" y="345440"/>
                </a:lnTo>
                <a:lnTo>
                  <a:pt x="373689" y="342900"/>
                </a:lnTo>
                <a:lnTo>
                  <a:pt x="373689" y="331470"/>
                </a:lnTo>
                <a:lnTo>
                  <a:pt x="372633" y="328930"/>
                </a:lnTo>
                <a:lnTo>
                  <a:pt x="371577" y="327660"/>
                </a:lnTo>
                <a:lnTo>
                  <a:pt x="371403" y="326390"/>
                </a:lnTo>
                <a:lnTo>
                  <a:pt x="371230" y="326390"/>
                </a:lnTo>
                <a:lnTo>
                  <a:pt x="370883" y="323850"/>
                </a:lnTo>
                <a:lnTo>
                  <a:pt x="370521" y="322580"/>
                </a:lnTo>
                <a:lnTo>
                  <a:pt x="370347" y="321310"/>
                </a:lnTo>
                <a:lnTo>
                  <a:pt x="370347" y="320040"/>
                </a:lnTo>
                <a:lnTo>
                  <a:pt x="370000" y="318770"/>
                </a:lnTo>
                <a:lnTo>
                  <a:pt x="369827" y="316230"/>
                </a:lnTo>
                <a:lnTo>
                  <a:pt x="369465" y="316230"/>
                </a:lnTo>
                <a:lnTo>
                  <a:pt x="369292" y="314960"/>
                </a:lnTo>
                <a:lnTo>
                  <a:pt x="369292" y="309880"/>
                </a:lnTo>
                <a:lnTo>
                  <a:pt x="368236" y="309880"/>
                </a:lnTo>
                <a:lnTo>
                  <a:pt x="367889" y="308610"/>
                </a:lnTo>
                <a:lnTo>
                  <a:pt x="367715" y="307340"/>
                </a:lnTo>
                <a:lnTo>
                  <a:pt x="367353" y="306070"/>
                </a:lnTo>
                <a:lnTo>
                  <a:pt x="367180" y="304800"/>
                </a:lnTo>
                <a:lnTo>
                  <a:pt x="366833" y="303530"/>
                </a:lnTo>
                <a:lnTo>
                  <a:pt x="366833" y="302260"/>
                </a:lnTo>
                <a:lnTo>
                  <a:pt x="366124" y="299720"/>
                </a:lnTo>
                <a:lnTo>
                  <a:pt x="365603" y="295910"/>
                </a:lnTo>
                <a:lnTo>
                  <a:pt x="365256" y="294640"/>
                </a:lnTo>
                <a:lnTo>
                  <a:pt x="365256" y="293370"/>
                </a:lnTo>
                <a:lnTo>
                  <a:pt x="364894" y="293370"/>
                </a:lnTo>
                <a:lnTo>
                  <a:pt x="364894" y="292100"/>
                </a:lnTo>
                <a:lnTo>
                  <a:pt x="364547" y="290830"/>
                </a:lnTo>
                <a:lnTo>
                  <a:pt x="364012" y="287020"/>
                </a:lnTo>
                <a:lnTo>
                  <a:pt x="363665" y="287020"/>
                </a:lnTo>
                <a:lnTo>
                  <a:pt x="363665" y="285750"/>
                </a:lnTo>
                <a:lnTo>
                  <a:pt x="363318" y="284480"/>
                </a:lnTo>
                <a:lnTo>
                  <a:pt x="363318" y="283210"/>
                </a:lnTo>
                <a:lnTo>
                  <a:pt x="362956" y="281940"/>
                </a:lnTo>
                <a:lnTo>
                  <a:pt x="362436" y="279400"/>
                </a:lnTo>
                <a:lnTo>
                  <a:pt x="362088" y="278130"/>
                </a:lnTo>
                <a:lnTo>
                  <a:pt x="362088" y="276860"/>
                </a:lnTo>
                <a:lnTo>
                  <a:pt x="361727" y="275590"/>
                </a:lnTo>
                <a:lnTo>
                  <a:pt x="361727" y="274320"/>
                </a:lnTo>
                <a:lnTo>
                  <a:pt x="361380" y="273050"/>
                </a:lnTo>
                <a:lnTo>
                  <a:pt x="360859" y="270510"/>
                </a:lnTo>
                <a:lnTo>
                  <a:pt x="360497" y="269240"/>
                </a:lnTo>
                <a:lnTo>
                  <a:pt x="360497" y="267970"/>
                </a:lnTo>
                <a:lnTo>
                  <a:pt x="360150" y="266700"/>
                </a:lnTo>
                <a:lnTo>
                  <a:pt x="360150" y="265430"/>
                </a:lnTo>
                <a:lnTo>
                  <a:pt x="359803" y="264160"/>
                </a:lnTo>
                <a:lnTo>
                  <a:pt x="359268" y="261620"/>
                </a:lnTo>
                <a:lnTo>
                  <a:pt x="358921" y="260350"/>
                </a:lnTo>
                <a:lnTo>
                  <a:pt x="358921" y="259080"/>
                </a:lnTo>
                <a:lnTo>
                  <a:pt x="358212" y="256540"/>
                </a:lnTo>
                <a:lnTo>
                  <a:pt x="357865" y="254000"/>
                </a:lnTo>
                <a:lnTo>
                  <a:pt x="357865" y="252730"/>
                </a:lnTo>
                <a:lnTo>
                  <a:pt x="357156" y="250190"/>
                </a:lnTo>
                <a:lnTo>
                  <a:pt x="357156" y="248920"/>
                </a:lnTo>
                <a:lnTo>
                  <a:pt x="356636" y="245110"/>
                </a:lnTo>
                <a:lnTo>
                  <a:pt x="356636" y="243840"/>
                </a:lnTo>
                <a:lnTo>
                  <a:pt x="356100" y="241300"/>
                </a:lnTo>
                <a:lnTo>
                  <a:pt x="356100" y="240030"/>
                </a:lnTo>
                <a:lnTo>
                  <a:pt x="352759" y="217170"/>
                </a:lnTo>
                <a:lnTo>
                  <a:pt x="351703" y="215900"/>
                </a:lnTo>
                <a:lnTo>
                  <a:pt x="351703" y="214630"/>
                </a:lnTo>
                <a:lnTo>
                  <a:pt x="349592" y="212090"/>
                </a:lnTo>
                <a:lnTo>
                  <a:pt x="276968" y="212090"/>
                </a:lnTo>
                <a:lnTo>
                  <a:pt x="276621" y="210820"/>
                </a:lnTo>
                <a:lnTo>
                  <a:pt x="276447" y="209550"/>
                </a:lnTo>
                <a:lnTo>
                  <a:pt x="275912" y="208280"/>
                </a:lnTo>
                <a:lnTo>
                  <a:pt x="275912" y="207010"/>
                </a:lnTo>
                <a:lnTo>
                  <a:pt x="276447" y="205740"/>
                </a:lnTo>
                <a:lnTo>
                  <a:pt x="276621" y="204470"/>
                </a:lnTo>
                <a:lnTo>
                  <a:pt x="276447" y="203200"/>
                </a:lnTo>
                <a:close/>
              </a:path>
              <a:path w="374014" h="349250">
                <a:moveTo>
                  <a:pt x="4114" y="325119"/>
                </a:moveTo>
                <a:lnTo>
                  <a:pt x="3341" y="325119"/>
                </a:lnTo>
                <a:lnTo>
                  <a:pt x="3341" y="326389"/>
                </a:lnTo>
                <a:lnTo>
                  <a:pt x="4114" y="325119"/>
                </a:lnTo>
                <a:close/>
              </a:path>
              <a:path w="374014" h="349250">
                <a:moveTo>
                  <a:pt x="70619" y="215899"/>
                </a:moveTo>
                <a:lnTo>
                  <a:pt x="32005" y="215899"/>
                </a:lnTo>
                <a:lnTo>
                  <a:pt x="31301" y="217169"/>
                </a:lnTo>
                <a:lnTo>
                  <a:pt x="30773" y="217169"/>
                </a:lnTo>
                <a:lnTo>
                  <a:pt x="30773" y="219709"/>
                </a:lnTo>
                <a:lnTo>
                  <a:pt x="30246" y="220979"/>
                </a:lnTo>
                <a:lnTo>
                  <a:pt x="29719" y="223519"/>
                </a:lnTo>
                <a:lnTo>
                  <a:pt x="29191" y="224789"/>
                </a:lnTo>
                <a:lnTo>
                  <a:pt x="28839" y="226059"/>
                </a:lnTo>
                <a:lnTo>
                  <a:pt x="28311" y="228599"/>
                </a:lnTo>
                <a:lnTo>
                  <a:pt x="27960" y="229869"/>
                </a:lnTo>
                <a:lnTo>
                  <a:pt x="27432" y="232409"/>
                </a:lnTo>
                <a:lnTo>
                  <a:pt x="27080" y="233679"/>
                </a:lnTo>
                <a:lnTo>
                  <a:pt x="26552" y="236219"/>
                </a:lnTo>
                <a:lnTo>
                  <a:pt x="26026" y="237489"/>
                </a:lnTo>
                <a:lnTo>
                  <a:pt x="25674" y="238759"/>
                </a:lnTo>
                <a:lnTo>
                  <a:pt x="25498" y="240029"/>
                </a:lnTo>
                <a:lnTo>
                  <a:pt x="25321" y="240029"/>
                </a:lnTo>
                <a:lnTo>
                  <a:pt x="25146" y="241299"/>
                </a:lnTo>
                <a:lnTo>
                  <a:pt x="24795" y="242569"/>
                </a:lnTo>
                <a:lnTo>
                  <a:pt x="24619" y="243839"/>
                </a:lnTo>
                <a:lnTo>
                  <a:pt x="24267" y="243839"/>
                </a:lnTo>
                <a:lnTo>
                  <a:pt x="24267" y="245109"/>
                </a:lnTo>
                <a:lnTo>
                  <a:pt x="23916" y="246379"/>
                </a:lnTo>
                <a:lnTo>
                  <a:pt x="23739" y="247649"/>
                </a:lnTo>
                <a:lnTo>
                  <a:pt x="23388" y="248919"/>
                </a:lnTo>
                <a:lnTo>
                  <a:pt x="22860" y="251459"/>
                </a:lnTo>
                <a:lnTo>
                  <a:pt x="22333" y="252729"/>
                </a:lnTo>
                <a:lnTo>
                  <a:pt x="21980" y="253999"/>
                </a:lnTo>
                <a:lnTo>
                  <a:pt x="21805" y="255269"/>
                </a:lnTo>
                <a:lnTo>
                  <a:pt x="21454" y="255269"/>
                </a:lnTo>
                <a:lnTo>
                  <a:pt x="21277" y="256539"/>
                </a:lnTo>
                <a:lnTo>
                  <a:pt x="20749" y="259079"/>
                </a:lnTo>
                <a:lnTo>
                  <a:pt x="20223" y="260349"/>
                </a:lnTo>
                <a:lnTo>
                  <a:pt x="19870" y="261619"/>
                </a:lnTo>
                <a:lnTo>
                  <a:pt x="19695" y="262889"/>
                </a:lnTo>
                <a:lnTo>
                  <a:pt x="19519" y="262889"/>
                </a:lnTo>
                <a:lnTo>
                  <a:pt x="19344" y="264159"/>
                </a:lnTo>
                <a:lnTo>
                  <a:pt x="18816" y="266699"/>
                </a:lnTo>
                <a:lnTo>
                  <a:pt x="18288" y="267969"/>
                </a:lnTo>
                <a:lnTo>
                  <a:pt x="17936" y="269239"/>
                </a:lnTo>
                <a:lnTo>
                  <a:pt x="17760" y="270509"/>
                </a:lnTo>
                <a:lnTo>
                  <a:pt x="17408" y="270509"/>
                </a:lnTo>
                <a:lnTo>
                  <a:pt x="17408" y="271779"/>
                </a:lnTo>
                <a:lnTo>
                  <a:pt x="16882" y="274319"/>
                </a:lnTo>
                <a:lnTo>
                  <a:pt x="16354" y="275589"/>
                </a:lnTo>
                <a:lnTo>
                  <a:pt x="16002" y="276859"/>
                </a:lnTo>
                <a:lnTo>
                  <a:pt x="15826" y="278129"/>
                </a:lnTo>
                <a:lnTo>
                  <a:pt x="15474" y="278129"/>
                </a:lnTo>
                <a:lnTo>
                  <a:pt x="15474" y="279399"/>
                </a:lnTo>
                <a:lnTo>
                  <a:pt x="14947" y="280669"/>
                </a:lnTo>
                <a:lnTo>
                  <a:pt x="14771" y="281939"/>
                </a:lnTo>
                <a:lnTo>
                  <a:pt x="14244" y="283209"/>
                </a:lnTo>
                <a:lnTo>
                  <a:pt x="14067" y="284479"/>
                </a:lnTo>
                <a:lnTo>
                  <a:pt x="13013" y="288289"/>
                </a:lnTo>
                <a:lnTo>
                  <a:pt x="12836" y="289559"/>
                </a:lnTo>
                <a:lnTo>
                  <a:pt x="12308" y="290829"/>
                </a:lnTo>
                <a:lnTo>
                  <a:pt x="12133" y="292099"/>
                </a:lnTo>
                <a:lnTo>
                  <a:pt x="11782" y="293369"/>
                </a:lnTo>
                <a:lnTo>
                  <a:pt x="11605" y="294639"/>
                </a:lnTo>
                <a:lnTo>
                  <a:pt x="11077" y="295909"/>
                </a:lnTo>
                <a:lnTo>
                  <a:pt x="10902" y="297179"/>
                </a:lnTo>
                <a:lnTo>
                  <a:pt x="10551" y="298449"/>
                </a:lnTo>
                <a:lnTo>
                  <a:pt x="10374" y="299719"/>
                </a:lnTo>
                <a:lnTo>
                  <a:pt x="9847" y="300989"/>
                </a:lnTo>
                <a:lnTo>
                  <a:pt x="9672" y="302259"/>
                </a:lnTo>
                <a:lnTo>
                  <a:pt x="9144" y="303529"/>
                </a:lnTo>
                <a:lnTo>
                  <a:pt x="8967" y="304799"/>
                </a:lnTo>
                <a:lnTo>
                  <a:pt x="8616" y="306069"/>
                </a:lnTo>
                <a:lnTo>
                  <a:pt x="8441" y="307339"/>
                </a:lnTo>
                <a:lnTo>
                  <a:pt x="8088" y="308609"/>
                </a:lnTo>
                <a:lnTo>
                  <a:pt x="7913" y="309879"/>
                </a:lnTo>
                <a:lnTo>
                  <a:pt x="7385" y="311149"/>
                </a:lnTo>
                <a:lnTo>
                  <a:pt x="7210" y="312419"/>
                </a:lnTo>
                <a:lnTo>
                  <a:pt x="6682" y="313689"/>
                </a:lnTo>
                <a:lnTo>
                  <a:pt x="6505" y="314959"/>
                </a:lnTo>
                <a:lnTo>
                  <a:pt x="6154" y="316229"/>
                </a:lnTo>
                <a:lnTo>
                  <a:pt x="5977" y="317499"/>
                </a:lnTo>
                <a:lnTo>
                  <a:pt x="5626" y="318769"/>
                </a:lnTo>
                <a:lnTo>
                  <a:pt x="5451" y="320039"/>
                </a:lnTo>
                <a:lnTo>
                  <a:pt x="4747" y="321309"/>
                </a:lnTo>
                <a:lnTo>
                  <a:pt x="4395" y="322579"/>
                </a:lnTo>
                <a:lnTo>
                  <a:pt x="4395" y="324658"/>
                </a:lnTo>
                <a:lnTo>
                  <a:pt x="70619" y="215899"/>
                </a:lnTo>
                <a:close/>
              </a:path>
              <a:path w="374014" h="349250">
                <a:moveTo>
                  <a:pt x="37632" y="214629"/>
                </a:moveTo>
                <a:lnTo>
                  <a:pt x="35698" y="214629"/>
                </a:lnTo>
                <a:lnTo>
                  <a:pt x="34642" y="215899"/>
                </a:lnTo>
                <a:lnTo>
                  <a:pt x="38688" y="215899"/>
                </a:lnTo>
                <a:lnTo>
                  <a:pt x="37632" y="214629"/>
                </a:lnTo>
                <a:close/>
              </a:path>
              <a:path w="374014" h="349250">
                <a:moveTo>
                  <a:pt x="131500" y="24697"/>
                </a:moveTo>
                <a:lnTo>
                  <a:pt x="131012" y="25399"/>
                </a:lnTo>
                <a:lnTo>
                  <a:pt x="130477" y="26669"/>
                </a:lnTo>
                <a:lnTo>
                  <a:pt x="129783" y="27939"/>
                </a:lnTo>
                <a:lnTo>
                  <a:pt x="129248" y="30479"/>
                </a:lnTo>
                <a:lnTo>
                  <a:pt x="128553" y="33019"/>
                </a:lnTo>
                <a:lnTo>
                  <a:pt x="128467" y="34289"/>
                </a:lnTo>
                <a:lnTo>
                  <a:pt x="128380" y="36829"/>
                </a:lnTo>
                <a:lnTo>
                  <a:pt x="128018" y="36829"/>
                </a:lnTo>
                <a:lnTo>
                  <a:pt x="127498" y="38099"/>
                </a:lnTo>
                <a:lnTo>
                  <a:pt x="127498" y="48259"/>
                </a:lnTo>
                <a:lnTo>
                  <a:pt x="128553" y="49529"/>
                </a:lnTo>
                <a:lnTo>
                  <a:pt x="129074" y="50799"/>
                </a:lnTo>
                <a:lnTo>
                  <a:pt x="129783" y="52069"/>
                </a:lnTo>
                <a:lnTo>
                  <a:pt x="129783" y="53339"/>
                </a:lnTo>
                <a:lnTo>
                  <a:pt x="130304" y="54609"/>
                </a:lnTo>
                <a:lnTo>
                  <a:pt x="130839" y="57149"/>
                </a:lnTo>
                <a:lnTo>
                  <a:pt x="129248" y="57149"/>
                </a:lnTo>
                <a:lnTo>
                  <a:pt x="128192" y="58419"/>
                </a:lnTo>
                <a:lnTo>
                  <a:pt x="127498" y="59689"/>
                </a:lnTo>
                <a:lnTo>
                  <a:pt x="127498" y="60959"/>
                </a:lnTo>
                <a:lnTo>
                  <a:pt x="126442" y="62229"/>
                </a:lnTo>
                <a:lnTo>
                  <a:pt x="125907" y="63499"/>
                </a:lnTo>
                <a:lnTo>
                  <a:pt x="125386" y="63499"/>
                </a:lnTo>
                <a:lnTo>
                  <a:pt x="124851" y="64769"/>
                </a:lnTo>
                <a:lnTo>
                  <a:pt x="124677" y="67309"/>
                </a:lnTo>
                <a:lnTo>
                  <a:pt x="124677" y="68579"/>
                </a:lnTo>
                <a:lnTo>
                  <a:pt x="125039" y="71119"/>
                </a:lnTo>
                <a:lnTo>
                  <a:pt x="125386" y="72389"/>
                </a:lnTo>
                <a:lnTo>
                  <a:pt x="125907" y="73659"/>
                </a:lnTo>
                <a:lnTo>
                  <a:pt x="126615" y="76199"/>
                </a:lnTo>
                <a:lnTo>
                  <a:pt x="127498" y="77469"/>
                </a:lnTo>
                <a:lnTo>
                  <a:pt x="129074" y="78739"/>
                </a:lnTo>
                <a:lnTo>
                  <a:pt x="130839" y="80009"/>
                </a:lnTo>
                <a:lnTo>
                  <a:pt x="132415" y="81279"/>
                </a:lnTo>
                <a:lnTo>
                  <a:pt x="134180" y="81279"/>
                </a:lnTo>
                <a:lnTo>
                  <a:pt x="134180" y="86359"/>
                </a:lnTo>
                <a:lnTo>
                  <a:pt x="135236" y="87629"/>
                </a:lnTo>
                <a:lnTo>
                  <a:pt x="125039" y="87629"/>
                </a:lnTo>
                <a:lnTo>
                  <a:pt x="123983" y="88899"/>
                </a:lnTo>
                <a:lnTo>
                  <a:pt x="110965" y="88899"/>
                </a:lnTo>
                <a:lnTo>
                  <a:pt x="108854" y="90169"/>
                </a:lnTo>
                <a:lnTo>
                  <a:pt x="100059" y="90169"/>
                </a:lnTo>
                <a:lnTo>
                  <a:pt x="98295" y="91439"/>
                </a:lnTo>
                <a:lnTo>
                  <a:pt x="96718" y="91439"/>
                </a:lnTo>
                <a:lnTo>
                  <a:pt x="95142" y="92709"/>
                </a:lnTo>
                <a:lnTo>
                  <a:pt x="93724" y="93979"/>
                </a:lnTo>
                <a:lnTo>
                  <a:pt x="92148" y="96519"/>
                </a:lnTo>
                <a:lnTo>
                  <a:pt x="90571" y="97789"/>
                </a:lnTo>
                <a:lnTo>
                  <a:pt x="88807" y="99059"/>
                </a:lnTo>
                <a:lnTo>
                  <a:pt x="87230" y="101599"/>
                </a:lnTo>
                <a:lnTo>
                  <a:pt x="85813" y="102869"/>
                </a:lnTo>
                <a:lnTo>
                  <a:pt x="84583" y="105409"/>
                </a:lnTo>
                <a:lnTo>
                  <a:pt x="83006" y="106679"/>
                </a:lnTo>
                <a:lnTo>
                  <a:pt x="82471" y="107949"/>
                </a:lnTo>
                <a:lnTo>
                  <a:pt x="81589" y="109219"/>
                </a:lnTo>
                <a:lnTo>
                  <a:pt x="80895" y="109219"/>
                </a:lnTo>
                <a:lnTo>
                  <a:pt x="80186" y="110489"/>
                </a:lnTo>
                <a:lnTo>
                  <a:pt x="80186" y="175259"/>
                </a:lnTo>
                <a:lnTo>
                  <a:pt x="81416" y="177799"/>
                </a:lnTo>
                <a:lnTo>
                  <a:pt x="80548" y="177799"/>
                </a:lnTo>
                <a:lnTo>
                  <a:pt x="80360" y="179069"/>
                </a:lnTo>
                <a:lnTo>
                  <a:pt x="80548" y="180339"/>
                </a:lnTo>
                <a:lnTo>
                  <a:pt x="81416" y="181609"/>
                </a:lnTo>
                <a:lnTo>
                  <a:pt x="81416" y="185419"/>
                </a:lnTo>
                <a:lnTo>
                  <a:pt x="80721" y="187959"/>
                </a:lnTo>
                <a:lnTo>
                  <a:pt x="80721" y="191769"/>
                </a:lnTo>
                <a:lnTo>
                  <a:pt x="80895" y="193039"/>
                </a:lnTo>
                <a:lnTo>
                  <a:pt x="80895" y="196849"/>
                </a:lnTo>
                <a:lnTo>
                  <a:pt x="81242" y="199389"/>
                </a:lnTo>
                <a:lnTo>
                  <a:pt x="81242" y="200659"/>
                </a:lnTo>
                <a:lnTo>
                  <a:pt x="81416" y="201929"/>
                </a:lnTo>
                <a:lnTo>
                  <a:pt x="81242" y="203199"/>
                </a:lnTo>
                <a:lnTo>
                  <a:pt x="275912" y="203200"/>
                </a:lnTo>
                <a:lnTo>
                  <a:pt x="275912" y="201930"/>
                </a:lnTo>
                <a:lnTo>
                  <a:pt x="276795" y="200660"/>
                </a:lnTo>
                <a:lnTo>
                  <a:pt x="276968" y="200660"/>
                </a:lnTo>
                <a:lnTo>
                  <a:pt x="274856" y="176530"/>
                </a:lnTo>
                <a:lnTo>
                  <a:pt x="274336" y="172720"/>
                </a:lnTo>
                <a:lnTo>
                  <a:pt x="274336" y="171450"/>
                </a:lnTo>
                <a:lnTo>
                  <a:pt x="273800" y="168910"/>
                </a:lnTo>
                <a:lnTo>
                  <a:pt x="273800" y="167640"/>
                </a:lnTo>
                <a:lnTo>
                  <a:pt x="273453" y="165100"/>
                </a:lnTo>
                <a:lnTo>
                  <a:pt x="273453" y="162560"/>
                </a:lnTo>
                <a:lnTo>
                  <a:pt x="273106" y="161290"/>
                </a:lnTo>
                <a:lnTo>
                  <a:pt x="273106" y="158750"/>
                </a:lnTo>
                <a:lnTo>
                  <a:pt x="272745" y="156210"/>
                </a:lnTo>
                <a:lnTo>
                  <a:pt x="272745" y="153670"/>
                </a:lnTo>
                <a:lnTo>
                  <a:pt x="272397" y="152400"/>
                </a:lnTo>
                <a:lnTo>
                  <a:pt x="272397" y="149860"/>
                </a:lnTo>
                <a:lnTo>
                  <a:pt x="272224" y="148590"/>
                </a:lnTo>
                <a:lnTo>
                  <a:pt x="272224" y="147320"/>
                </a:lnTo>
                <a:lnTo>
                  <a:pt x="271877" y="144780"/>
                </a:lnTo>
                <a:lnTo>
                  <a:pt x="271877" y="140970"/>
                </a:lnTo>
                <a:lnTo>
                  <a:pt x="271342" y="138430"/>
                </a:lnTo>
                <a:lnTo>
                  <a:pt x="271342" y="137160"/>
                </a:lnTo>
                <a:lnTo>
                  <a:pt x="271168" y="135890"/>
                </a:lnTo>
                <a:lnTo>
                  <a:pt x="271168" y="134620"/>
                </a:lnTo>
                <a:lnTo>
                  <a:pt x="270994" y="133350"/>
                </a:lnTo>
                <a:lnTo>
                  <a:pt x="270994" y="132080"/>
                </a:lnTo>
                <a:lnTo>
                  <a:pt x="270821" y="130810"/>
                </a:lnTo>
                <a:lnTo>
                  <a:pt x="270459" y="129540"/>
                </a:lnTo>
                <a:lnTo>
                  <a:pt x="270459" y="128270"/>
                </a:lnTo>
                <a:lnTo>
                  <a:pt x="270286" y="127000"/>
                </a:lnTo>
                <a:lnTo>
                  <a:pt x="270286" y="125730"/>
                </a:lnTo>
                <a:lnTo>
                  <a:pt x="269591" y="120650"/>
                </a:lnTo>
                <a:lnTo>
                  <a:pt x="269591" y="119380"/>
                </a:lnTo>
                <a:lnTo>
                  <a:pt x="269056" y="116840"/>
                </a:lnTo>
                <a:lnTo>
                  <a:pt x="269056" y="115570"/>
                </a:lnTo>
                <a:lnTo>
                  <a:pt x="268348" y="110490"/>
                </a:lnTo>
                <a:lnTo>
                  <a:pt x="268348" y="109220"/>
                </a:lnTo>
                <a:lnTo>
                  <a:pt x="268174" y="107950"/>
                </a:lnTo>
                <a:lnTo>
                  <a:pt x="268174" y="105410"/>
                </a:lnTo>
                <a:lnTo>
                  <a:pt x="267292" y="104140"/>
                </a:lnTo>
                <a:lnTo>
                  <a:pt x="265194" y="100330"/>
                </a:lnTo>
                <a:lnTo>
                  <a:pt x="263430" y="99060"/>
                </a:lnTo>
                <a:lnTo>
                  <a:pt x="261853" y="97790"/>
                </a:lnTo>
                <a:lnTo>
                  <a:pt x="259915" y="95250"/>
                </a:lnTo>
                <a:lnTo>
                  <a:pt x="258324" y="93980"/>
                </a:lnTo>
                <a:lnTo>
                  <a:pt x="256574" y="92710"/>
                </a:lnTo>
                <a:lnTo>
                  <a:pt x="252177" y="87630"/>
                </a:lnTo>
                <a:lnTo>
                  <a:pt x="250774" y="86360"/>
                </a:lnTo>
                <a:lnTo>
                  <a:pt x="249530" y="85090"/>
                </a:lnTo>
                <a:lnTo>
                  <a:pt x="248836" y="83820"/>
                </a:lnTo>
                <a:lnTo>
                  <a:pt x="217709" y="83820"/>
                </a:lnTo>
                <a:lnTo>
                  <a:pt x="217709" y="76200"/>
                </a:lnTo>
                <a:lnTo>
                  <a:pt x="220877" y="73660"/>
                </a:lnTo>
                <a:lnTo>
                  <a:pt x="221759" y="71120"/>
                </a:lnTo>
                <a:lnTo>
                  <a:pt x="222627" y="69850"/>
                </a:lnTo>
                <a:lnTo>
                  <a:pt x="223162" y="68580"/>
                </a:lnTo>
                <a:lnTo>
                  <a:pt x="223509" y="67310"/>
                </a:lnTo>
                <a:lnTo>
                  <a:pt x="223509" y="64770"/>
                </a:lnTo>
                <a:lnTo>
                  <a:pt x="223162" y="62230"/>
                </a:lnTo>
                <a:lnTo>
                  <a:pt x="223162" y="58420"/>
                </a:lnTo>
                <a:lnTo>
                  <a:pt x="222627" y="58420"/>
                </a:lnTo>
                <a:lnTo>
                  <a:pt x="222106" y="57150"/>
                </a:lnTo>
                <a:lnTo>
                  <a:pt x="220515" y="54610"/>
                </a:lnTo>
                <a:lnTo>
                  <a:pt x="219459" y="53340"/>
                </a:lnTo>
                <a:lnTo>
                  <a:pt x="218592" y="53340"/>
                </a:lnTo>
                <a:lnTo>
                  <a:pt x="215424" y="49530"/>
                </a:lnTo>
                <a:lnTo>
                  <a:pt x="215424" y="48260"/>
                </a:lnTo>
                <a:lnTo>
                  <a:pt x="215945" y="46990"/>
                </a:lnTo>
                <a:lnTo>
                  <a:pt x="216118" y="45720"/>
                </a:lnTo>
                <a:lnTo>
                  <a:pt x="215945" y="44450"/>
                </a:lnTo>
                <a:lnTo>
                  <a:pt x="215424" y="43180"/>
                </a:lnTo>
                <a:lnTo>
                  <a:pt x="128553" y="43179"/>
                </a:lnTo>
                <a:lnTo>
                  <a:pt x="131500" y="24697"/>
                </a:lnTo>
                <a:close/>
              </a:path>
              <a:path w="374014" h="349250">
                <a:moveTo>
                  <a:pt x="136812" y="1269"/>
                </a:moveTo>
                <a:lnTo>
                  <a:pt x="135236" y="1269"/>
                </a:lnTo>
                <a:lnTo>
                  <a:pt x="132719" y="17054"/>
                </a:lnTo>
                <a:lnTo>
                  <a:pt x="133124" y="17779"/>
                </a:lnTo>
                <a:lnTo>
                  <a:pt x="134180" y="19049"/>
                </a:lnTo>
                <a:lnTo>
                  <a:pt x="134180" y="20319"/>
                </a:lnTo>
                <a:lnTo>
                  <a:pt x="132950" y="21589"/>
                </a:lnTo>
                <a:lnTo>
                  <a:pt x="131895" y="24129"/>
                </a:lnTo>
                <a:lnTo>
                  <a:pt x="131500" y="24697"/>
                </a:lnTo>
                <a:lnTo>
                  <a:pt x="128553" y="43179"/>
                </a:lnTo>
                <a:lnTo>
                  <a:pt x="215250" y="43180"/>
                </a:lnTo>
                <a:lnTo>
                  <a:pt x="214368" y="41910"/>
                </a:lnTo>
                <a:lnTo>
                  <a:pt x="213659" y="40640"/>
                </a:lnTo>
                <a:lnTo>
                  <a:pt x="212083" y="36830"/>
                </a:lnTo>
                <a:lnTo>
                  <a:pt x="210680" y="34290"/>
                </a:lnTo>
                <a:lnTo>
                  <a:pt x="209797" y="34290"/>
                </a:lnTo>
                <a:lnTo>
                  <a:pt x="209089" y="33020"/>
                </a:lnTo>
                <a:lnTo>
                  <a:pt x="208033" y="31750"/>
                </a:lnTo>
                <a:lnTo>
                  <a:pt x="207151" y="30480"/>
                </a:lnTo>
                <a:lnTo>
                  <a:pt x="205039" y="27940"/>
                </a:lnTo>
                <a:lnTo>
                  <a:pt x="203809" y="26670"/>
                </a:lnTo>
                <a:lnTo>
                  <a:pt x="201350" y="25400"/>
                </a:lnTo>
                <a:lnTo>
                  <a:pt x="200121" y="25400"/>
                </a:lnTo>
                <a:lnTo>
                  <a:pt x="199412" y="24130"/>
                </a:lnTo>
                <a:lnTo>
                  <a:pt x="198892" y="24130"/>
                </a:lnTo>
                <a:lnTo>
                  <a:pt x="198009" y="22860"/>
                </a:lnTo>
                <a:lnTo>
                  <a:pt x="197315" y="22860"/>
                </a:lnTo>
                <a:lnTo>
                  <a:pt x="196433" y="21590"/>
                </a:lnTo>
                <a:lnTo>
                  <a:pt x="195724" y="20320"/>
                </a:lnTo>
                <a:lnTo>
                  <a:pt x="193974" y="19050"/>
                </a:lnTo>
                <a:lnTo>
                  <a:pt x="192730" y="17780"/>
                </a:lnTo>
                <a:lnTo>
                  <a:pt x="191862" y="16510"/>
                </a:lnTo>
                <a:lnTo>
                  <a:pt x="190980" y="16510"/>
                </a:lnTo>
                <a:lnTo>
                  <a:pt x="189924" y="15240"/>
                </a:lnTo>
                <a:lnTo>
                  <a:pt x="189042" y="15240"/>
                </a:lnTo>
                <a:lnTo>
                  <a:pt x="187812" y="13970"/>
                </a:lnTo>
                <a:lnTo>
                  <a:pt x="186756" y="13970"/>
                </a:lnTo>
                <a:lnTo>
                  <a:pt x="185527" y="12700"/>
                </a:lnTo>
                <a:lnTo>
                  <a:pt x="183242" y="12700"/>
                </a:lnTo>
                <a:lnTo>
                  <a:pt x="182012" y="11430"/>
                </a:lnTo>
                <a:lnTo>
                  <a:pt x="178309" y="11430"/>
                </a:lnTo>
                <a:lnTo>
                  <a:pt x="175851" y="10160"/>
                </a:lnTo>
                <a:lnTo>
                  <a:pt x="158262" y="10160"/>
                </a:lnTo>
                <a:lnTo>
                  <a:pt x="158262" y="8890"/>
                </a:lnTo>
                <a:lnTo>
                  <a:pt x="157742" y="7620"/>
                </a:lnTo>
                <a:lnTo>
                  <a:pt x="144030" y="7619"/>
                </a:lnTo>
                <a:lnTo>
                  <a:pt x="142265" y="5079"/>
                </a:lnTo>
                <a:lnTo>
                  <a:pt x="140689" y="3809"/>
                </a:lnTo>
                <a:lnTo>
                  <a:pt x="139633" y="2539"/>
                </a:lnTo>
                <a:lnTo>
                  <a:pt x="137868" y="2539"/>
                </a:lnTo>
                <a:lnTo>
                  <a:pt x="136812" y="1269"/>
                </a:lnTo>
                <a:close/>
              </a:path>
              <a:path w="374014" h="349250">
                <a:moveTo>
                  <a:pt x="135236" y="1269"/>
                </a:moveTo>
                <a:lnTo>
                  <a:pt x="134180" y="2539"/>
                </a:lnTo>
                <a:lnTo>
                  <a:pt x="132415" y="2539"/>
                </a:lnTo>
                <a:lnTo>
                  <a:pt x="131533" y="3809"/>
                </a:lnTo>
                <a:lnTo>
                  <a:pt x="130839" y="3809"/>
                </a:lnTo>
                <a:lnTo>
                  <a:pt x="129783" y="5079"/>
                </a:lnTo>
                <a:lnTo>
                  <a:pt x="129783" y="8889"/>
                </a:lnTo>
                <a:lnTo>
                  <a:pt x="130477" y="11429"/>
                </a:lnTo>
                <a:lnTo>
                  <a:pt x="131012" y="13969"/>
                </a:lnTo>
                <a:lnTo>
                  <a:pt x="131533" y="15239"/>
                </a:lnTo>
                <a:lnTo>
                  <a:pt x="132415" y="16509"/>
                </a:lnTo>
                <a:lnTo>
                  <a:pt x="132719" y="17054"/>
                </a:lnTo>
                <a:lnTo>
                  <a:pt x="135236" y="1269"/>
                </a:lnTo>
                <a:close/>
              </a:path>
              <a:path w="374014" h="349250">
                <a:moveTo>
                  <a:pt x="167056" y="8890"/>
                </a:moveTo>
                <a:lnTo>
                  <a:pt x="166001" y="8890"/>
                </a:lnTo>
                <a:lnTo>
                  <a:pt x="164250" y="10160"/>
                </a:lnTo>
                <a:lnTo>
                  <a:pt x="168647" y="10160"/>
                </a:lnTo>
                <a:lnTo>
                  <a:pt x="167056" y="8890"/>
                </a:lnTo>
                <a:close/>
              </a:path>
              <a:path w="374014" h="349250">
                <a:moveTo>
                  <a:pt x="152636" y="0"/>
                </a:moveTo>
                <a:lnTo>
                  <a:pt x="148239" y="0"/>
                </a:lnTo>
                <a:lnTo>
                  <a:pt x="147371" y="1269"/>
                </a:lnTo>
                <a:lnTo>
                  <a:pt x="145954" y="2539"/>
                </a:lnTo>
                <a:lnTo>
                  <a:pt x="145086" y="3809"/>
                </a:lnTo>
                <a:lnTo>
                  <a:pt x="144551" y="5079"/>
                </a:lnTo>
                <a:lnTo>
                  <a:pt x="144030" y="7619"/>
                </a:lnTo>
                <a:lnTo>
                  <a:pt x="157206" y="7620"/>
                </a:lnTo>
                <a:lnTo>
                  <a:pt x="157206" y="6350"/>
                </a:lnTo>
                <a:lnTo>
                  <a:pt x="156686" y="5080"/>
                </a:lnTo>
                <a:lnTo>
                  <a:pt x="155630" y="3810"/>
                </a:lnTo>
                <a:lnTo>
                  <a:pt x="155283" y="2540"/>
                </a:lnTo>
                <a:lnTo>
                  <a:pt x="154400" y="1270"/>
                </a:lnTo>
                <a:lnTo>
                  <a:pt x="153692" y="1270"/>
                </a:lnTo>
                <a:lnTo>
                  <a:pt x="152636" y="0"/>
                </a:lnTo>
                <a:close/>
              </a:path>
              <a:path w="374014" h="349250">
                <a:moveTo>
                  <a:pt x="135236" y="1269"/>
                </a:moveTo>
                <a:lnTo>
                  <a:pt x="133471" y="2539"/>
                </a:lnTo>
                <a:lnTo>
                  <a:pt x="134180" y="2539"/>
                </a:lnTo>
                <a:lnTo>
                  <a:pt x="135236" y="1269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43493" y="878861"/>
            <a:ext cx="363855" cy="340360"/>
          </a:xfrm>
          <a:custGeom>
            <a:avLst/>
            <a:gdLst/>
            <a:ahLst/>
            <a:cxnLst/>
            <a:rect l="l" t="t" r="r" b="b"/>
            <a:pathLst>
              <a:path w="363854" h="340359">
                <a:moveTo>
                  <a:pt x="361550" y="322580"/>
                </a:moveTo>
                <a:lnTo>
                  <a:pt x="1407" y="322579"/>
                </a:lnTo>
                <a:lnTo>
                  <a:pt x="1054" y="323849"/>
                </a:lnTo>
                <a:lnTo>
                  <a:pt x="879" y="325119"/>
                </a:lnTo>
                <a:lnTo>
                  <a:pt x="1933" y="325119"/>
                </a:lnTo>
                <a:lnTo>
                  <a:pt x="702" y="326389"/>
                </a:lnTo>
                <a:lnTo>
                  <a:pt x="527" y="327659"/>
                </a:lnTo>
                <a:lnTo>
                  <a:pt x="351" y="327659"/>
                </a:lnTo>
                <a:lnTo>
                  <a:pt x="0" y="328929"/>
                </a:lnTo>
                <a:lnTo>
                  <a:pt x="879" y="328929"/>
                </a:lnTo>
                <a:lnTo>
                  <a:pt x="351" y="332739"/>
                </a:lnTo>
                <a:lnTo>
                  <a:pt x="351" y="334009"/>
                </a:lnTo>
                <a:lnTo>
                  <a:pt x="175" y="335279"/>
                </a:lnTo>
                <a:lnTo>
                  <a:pt x="175" y="336549"/>
                </a:lnTo>
                <a:lnTo>
                  <a:pt x="351" y="339089"/>
                </a:lnTo>
                <a:lnTo>
                  <a:pt x="879" y="340359"/>
                </a:lnTo>
                <a:lnTo>
                  <a:pt x="352409" y="340360"/>
                </a:lnTo>
                <a:lnTo>
                  <a:pt x="354000" y="339090"/>
                </a:lnTo>
                <a:lnTo>
                  <a:pt x="363489" y="339090"/>
                </a:lnTo>
                <a:lnTo>
                  <a:pt x="363489" y="326390"/>
                </a:lnTo>
                <a:lnTo>
                  <a:pt x="362433" y="325120"/>
                </a:lnTo>
                <a:lnTo>
                  <a:pt x="361912" y="323850"/>
                </a:lnTo>
                <a:lnTo>
                  <a:pt x="361550" y="322580"/>
                </a:lnTo>
                <a:close/>
              </a:path>
              <a:path w="363854" h="340359">
                <a:moveTo>
                  <a:pt x="363489" y="339090"/>
                </a:moveTo>
                <a:lnTo>
                  <a:pt x="356980" y="339090"/>
                </a:lnTo>
                <a:lnTo>
                  <a:pt x="358571" y="340360"/>
                </a:lnTo>
                <a:lnTo>
                  <a:pt x="361377" y="340360"/>
                </a:lnTo>
                <a:lnTo>
                  <a:pt x="363489" y="339090"/>
                </a:lnTo>
                <a:close/>
              </a:path>
              <a:path w="363854" h="340359">
                <a:moveTo>
                  <a:pt x="32180" y="214629"/>
                </a:moveTo>
                <a:lnTo>
                  <a:pt x="29367" y="214629"/>
                </a:lnTo>
                <a:lnTo>
                  <a:pt x="28839" y="215899"/>
                </a:lnTo>
                <a:lnTo>
                  <a:pt x="28136" y="219709"/>
                </a:lnTo>
                <a:lnTo>
                  <a:pt x="27785" y="220979"/>
                </a:lnTo>
                <a:lnTo>
                  <a:pt x="27257" y="223519"/>
                </a:lnTo>
                <a:lnTo>
                  <a:pt x="26202" y="227329"/>
                </a:lnTo>
                <a:lnTo>
                  <a:pt x="25674" y="229869"/>
                </a:lnTo>
                <a:lnTo>
                  <a:pt x="23564" y="238759"/>
                </a:lnTo>
                <a:lnTo>
                  <a:pt x="23213" y="240029"/>
                </a:lnTo>
                <a:lnTo>
                  <a:pt x="22685" y="242569"/>
                </a:lnTo>
                <a:lnTo>
                  <a:pt x="22333" y="243839"/>
                </a:lnTo>
                <a:lnTo>
                  <a:pt x="21805" y="245109"/>
                </a:lnTo>
                <a:lnTo>
                  <a:pt x="21454" y="246379"/>
                </a:lnTo>
                <a:lnTo>
                  <a:pt x="20926" y="248919"/>
                </a:lnTo>
                <a:lnTo>
                  <a:pt x="19871" y="252729"/>
                </a:lnTo>
                <a:lnTo>
                  <a:pt x="19344" y="255269"/>
                </a:lnTo>
                <a:lnTo>
                  <a:pt x="18288" y="259079"/>
                </a:lnTo>
                <a:lnTo>
                  <a:pt x="17761" y="261619"/>
                </a:lnTo>
                <a:lnTo>
                  <a:pt x="17057" y="264159"/>
                </a:lnTo>
                <a:lnTo>
                  <a:pt x="16705" y="266699"/>
                </a:lnTo>
                <a:lnTo>
                  <a:pt x="15651" y="269239"/>
                </a:lnTo>
                <a:lnTo>
                  <a:pt x="14947" y="273049"/>
                </a:lnTo>
                <a:lnTo>
                  <a:pt x="14420" y="274319"/>
                </a:lnTo>
                <a:lnTo>
                  <a:pt x="13364" y="279399"/>
                </a:lnTo>
                <a:lnTo>
                  <a:pt x="12310" y="281939"/>
                </a:lnTo>
                <a:lnTo>
                  <a:pt x="11605" y="284479"/>
                </a:lnTo>
                <a:lnTo>
                  <a:pt x="11079" y="287019"/>
                </a:lnTo>
                <a:lnTo>
                  <a:pt x="10023" y="290829"/>
                </a:lnTo>
                <a:lnTo>
                  <a:pt x="9495" y="293369"/>
                </a:lnTo>
                <a:lnTo>
                  <a:pt x="8441" y="297179"/>
                </a:lnTo>
                <a:lnTo>
                  <a:pt x="7913" y="299719"/>
                </a:lnTo>
                <a:lnTo>
                  <a:pt x="6858" y="303529"/>
                </a:lnTo>
                <a:lnTo>
                  <a:pt x="6330" y="306069"/>
                </a:lnTo>
                <a:lnTo>
                  <a:pt x="5626" y="308609"/>
                </a:lnTo>
                <a:lnTo>
                  <a:pt x="5451" y="309879"/>
                </a:lnTo>
                <a:lnTo>
                  <a:pt x="4923" y="312419"/>
                </a:lnTo>
                <a:lnTo>
                  <a:pt x="4220" y="314959"/>
                </a:lnTo>
                <a:lnTo>
                  <a:pt x="4044" y="317499"/>
                </a:lnTo>
                <a:lnTo>
                  <a:pt x="3164" y="317499"/>
                </a:lnTo>
                <a:lnTo>
                  <a:pt x="2638" y="318769"/>
                </a:lnTo>
                <a:lnTo>
                  <a:pt x="1582" y="322579"/>
                </a:lnTo>
                <a:lnTo>
                  <a:pt x="361203" y="322580"/>
                </a:lnTo>
                <a:lnTo>
                  <a:pt x="361030" y="321310"/>
                </a:lnTo>
                <a:lnTo>
                  <a:pt x="360683" y="320040"/>
                </a:lnTo>
                <a:lnTo>
                  <a:pt x="360509" y="318770"/>
                </a:lnTo>
                <a:lnTo>
                  <a:pt x="360147" y="317500"/>
                </a:lnTo>
                <a:lnTo>
                  <a:pt x="360147" y="316230"/>
                </a:lnTo>
                <a:lnTo>
                  <a:pt x="359092" y="308610"/>
                </a:lnTo>
                <a:lnTo>
                  <a:pt x="359092" y="307340"/>
                </a:lnTo>
                <a:lnTo>
                  <a:pt x="358571" y="306070"/>
                </a:lnTo>
                <a:lnTo>
                  <a:pt x="358397" y="303530"/>
                </a:lnTo>
                <a:lnTo>
                  <a:pt x="357862" y="302260"/>
                </a:lnTo>
                <a:lnTo>
                  <a:pt x="357689" y="300990"/>
                </a:lnTo>
                <a:lnTo>
                  <a:pt x="356633" y="297180"/>
                </a:lnTo>
                <a:lnTo>
                  <a:pt x="356112" y="293370"/>
                </a:lnTo>
                <a:lnTo>
                  <a:pt x="355403" y="290830"/>
                </a:lnTo>
                <a:lnTo>
                  <a:pt x="355230" y="289560"/>
                </a:lnTo>
                <a:lnTo>
                  <a:pt x="354868" y="288290"/>
                </a:lnTo>
                <a:lnTo>
                  <a:pt x="354174" y="283210"/>
                </a:lnTo>
                <a:lnTo>
                  <a:pt x="353812" y="281940"/>
                </a:lnTo>
                <a:lnTo>
                  <a:pt x="353639" y="280670"/>
                </a:lnTo>
                <a:lnTo>
                  <a:pt x="353291" y="279400"/>
                </a:lnTo>
                <a:lnTo>
                  <a:pt x="352583" y="274320"/>
                </a:lnTo>
                <a:lnTo>
                  <a:pt x="352236" y="273050"/>
                </a:lnTo>
                <a:lnTo>
                  <a:pt x="352062" y="271780"/>
                </a:lnTo>
                <a:lnTo>
                  <a:pt x="351715" y="270510"/>
                </a:lnTo>
                <a:lnTo>
                  <a:pt x="351527" y="269240"/>
                </a:lnTo>
                <a:lnTo>
                  <a:pt x="351180" y="267970"/>
                </a:lnTo>
                <a:lnTo>
                  <a:pt x="351006" y="265430"/>
                </a:lnTo>
                <a:lnTo>
                  <a:pt x="350659" y="264160"/>
                </a:lnTo>
                <a:lnTo>
                  <a:pt x="350471" y="262890"/>
                </a:lnTo>
                <a:lnTo>
                  <a:pt x="350124" y="261620"/>
                </a:lnTo>
                <a:lnTo>
                  <a:pt x="349950" y="260350"/>
                </a:lnTo>
                <a:lnTo>
                  <a:pt x="349603" y="259080"/>
                </a:lnTo>
                <a:lnTo>
                  <a:pt x="349430" y="256540"/>
                </a:lnTo>
                <a:lnTo>
                  <a:pt x="349068" y="255270"/>
                </a:lnTo>
                <a:lnTo>
                  <a:pt x="348894" y="254000"/>
                </a:lnTo>
                <a:lnTo>
                  <a:pt x="348547" y="252730"/>
                </a:lnTo>
                <a:lnTo>
                  <a:pt x="348374" y="251460"/>
                </a:lnTo>
                <a:lnTo>
                  <a:pt x="348012" y="250190"/>
                </a:lnTo>
                <a:lnTo>
                  <a:pt x="347839" y="247650"/>
                </a:lnTo>
                <a:lnTo>
                  <a:pt x="347491" y="246380"/>
                </a:lnTo>
                <a:lnTo>
                  <a:pt x="347318" y="245110"/>
                </a:lnTo>
                <a:lnTo>
                  <a:pt x="346956" y="243840"/>
                </a:lnTo>
                <a:lnTo>
                  <a:pt x="346262" y="238760"/>
                </a:lnTo>
                <a:lnTo>
                  <a:pt x="345900" y="237490"/>
                </a:lnTo>
                <a:lnTo>
                  <a:pt x="345900" y="236220"/>
                </a:lnTo>
                <a:lnTo>
                  <a:pt x="345553" y="234950"/>
                </a:lnTo>
                <a:lnTo>
                  <a:pt x="344845" y="229870"/>
                </a:lnTo>
                <a:lnTo>
                  <a:pt x="344497" y="228600"/>
                </a:lnTo>
                <a:lnTo>
                  <a:pt x="344497" y="227330"/>
                </a:lnTo>
                <a:lnTo>
                  <a:pt x="344150" y="226060"/>
                </a:lnTo>
                <a:lnTo>
                  <a:pt x="344150" y="224790"/>
                </a:lnTo>
                <a:lnTo>
                  <a:pt x="343268" y="218440"/>
                </a:lnTo>
                <a:lnTo>
                  <a:pt x="342921" y="217170"/>
                </a:lnTo>
                <a:lnTo>
                  <a:pt x="342921" y="215900"/>
                </a:lnTo>
                <a:lnTo>
                  <a:pt x="32708" y="215899"/>
                </a:lnTo>
                <a:lnTo>
                  <a:pt x="32180" y="214629"/>
                </a:lnTo>
                <a:close/>
              </a:path>
              <a:path w="363854" h="340359">
                <a:moveTo>
                  <a:pt x="198368" y="27940"/>
                </a:moveTo>
                <a:lnTo>
                  <a:pt x="127321" y="27939"/>
                </a:lnTo>
                <a:lnTo>
                  <a:pt x="126959" y="29209"/>
                </a:lnTo>
                <a:lnTo>
                  <a:pt x="126786" y="30479"/>
                </a:lnTo>
                <a:lnTo>
                  <a:pt x="126439" y="31749"/>
                </a:lnTo>
                <a:lnTo>
                  <a:pt x="126439" y="33019"/>
                </a:lnTo>
                <a:lnTo>
                  <a:pt x="126092" y="33019"/>
                </a:lnTo>
                <a:lnTo>
                  <a:pt x="126092" y="36829"/>
                </a:lnTo>
                <a:lnTo>
                  <a:pt x="126439" y="38099"/>
                </a:lnTo>
                <a:lnTo>
                  <a:pt x="126439" y="39369"/>
                </a:lnTo>
                <a:lnTo>
                  <a:pt x="126092" y="40639"/>
                </a:lnTo>
                <a:lnTo>
                  <a:pt x="126612" y="41909"/>
                </a:lnTo>
                <a:lnTo>
                  <a:pt x="127148" y="44449"/>
                </a:lnTo>
                <a:lnTo>
                  <a:pt x="127842" y="46989"/>
                </a:lnTo>
                <a:lnTo>
                  <a:pt x="128377" y="48259"/>
                </a:lnTo>
                <a:lnTo>
                  <a:pt x="128551" y="49529"/>
                </a:lnTo>
                <a:lnTo>
                  <a:pt x="129433" y="50799"/>
                </a:lnTo>
                <a:lnTo>
                  <a:pt x="130127" y="52069"/>
                </a:lnTo>
                <a:lnTo>
                  <a:pt x="130489" y="54609"/>
                </a:lnTo>
                <a:lnTo>
                  <a:pt x="127321" y="54609"/>
                </a:lnTo>
                <a:lnTo>
                  <a:pt x="124501" y="59689"/>
                </a:lnTo>
                <a:lnTo>
                  <a:pt x="123445" y="62229"/>
                </a:lnTo>
                <a:lnTo>
                  <a:pt x="123271" y="63499"/>
                </a:lnTo>
                <a:lnTo>
                  <a:pt x="123618" y="66039"/>
                </a:lnTo>
                <a:lnTo>
                  <a:pt x="124154" y="68579"/>
                </a:lnTo>
                <a:lnTo>
                  <a:pt x="124501" y="69849"/>
                </a:lnTo>
                <a:lnTo>
                  <a:pt x="125036" y="71119"/>
                </a:lnTo>
                <a:lnTo>
                  <a:pt x="126612" y="71119"/>
                </a:lnTo>
                <a:lnTo>
                  <a:pt x="127668" y="72389"/>
                </a:lnTo>
                <a:lnTo>
                  <a:pt x="129606" y="72389"/>
                </a:lnTo>
                <a:lnTo>
                  <a:pt x="130662" y="73659"/>
                </a:lnTo>
                <a:lnTo>
                  <a:pt x="132774" y="73659"/>
                </a:lnTo>
                <a:lnTo>
                  <a:pt x="133121" y="74929"/>
                </a:lnTo>
                <a:lnTo>
                  <a:pt x="133121" y="76199"/>
                </a:lnTo>
                <a:lnTo>
                  <a:pt x="132774" y="77469"/>
                </a:lnTo>
                <a:lnTo>
                  <a:pt x="132774" y="80009"/>
                </a:lnTo>
                <a:lnTo>
                  <a:pt x="132948" y="80009"/>
                </a:lnTo>
                <a:lnTo>
                  <a:pt x="133295" y="81279"/>
                </a:lnTo>
                <a:lnTo>
                  <a:pt x="133642" y="83819"/>
                </a:lnTo>
                <a:lnTo>
                  <a:pt x="133642" y="86359"/>
                </a:lnTo>
                <a:lnTo>
                  <a:pt x="133830" y="87629"/>
                </a:lnTo>
                <a:lnTo>
                  <a:pt x="122389" y="87629"/>
                </a:lnTo>
                <a:lnTo>
                  <a:pt x="121159" y="88899"/>
                </a:lnTo>
                <a:lnTo>
                  <a:pt x="105162" y="88899"/>
                </a:lnTo>
                <a:lnTo>
                  <a:pt x="104106" y="90169"/>
                </a:lnTo>
                <a:lnTo>
                  <a:pt x="94257" y="90169"/>
                </a:lnTo>
                <a:lnTo>
                  <a:pt x="92492" y="92709"/>
                </a:lnTo>
                <a:lnTo>
                  <a:pt x="87748" y="96519"/>
                </a:lnTo>
                <a:lnTo>
                  <a:pt x="86171" y="99059"/>
                </a:lnTo>
                <a:lnTo>
                  <a:pt x="83177" y="101599"/>
                </a:lnTo>
                <a:lnTo>
                  <a:pt x="82121" y="104139"/>
                </a:lnTo>
                <a:lnTo>
                  <a:pt x="80892" y="104139"/>
                </a:lnTo>
                <a:lnTo>
                  <a:pt x="79836" y="106679"/>
                </a:lnTo>
                <a:lnTo>
                  <a:pt x="78780" y="106679"/>
                </a:lnTo>
                <a:lnTo>
                  <a:pt x="78780" y="118109"/>
                </a:lnTo>
                <a:lnTo>
                  <a:pt x="78259" y="121919"/>
                </a:lnTo>
                <a:lnTo>
                  <a:pt x="78259" y="152399"/>
                </a:lnTo>
                <a:lnTo>
                  <a:pt x="78433" y="153669"/>
                </a:lnTo>
                <a:lnTo>
                  <a:pt x="78433" y="158749"/>
                </a:lnTo>
                <a:lnTo>
                  <a:pt x="78607" y="160019"/>
                </a:lnTo>
                <a:lnTo>
                  <a:pt x="78693" y="166369"/>
                </a:lnTo>
                <a:lnTo>
                  <a:pt x="78780" y="167639"/>
                </a:lnTo>
                <a:lnTo>
                  <a:pt x="79127" y="168909"/>
                </a:lnTo>
                <a:lnTo>
                  <a:pt x="78780" y="171449"/>
                </a:lnTo>
                <a:lnTo>
                  <a:pt x="79489" y="172719"/>
                </a:lnTo>
                <a:lnTo>
                  <a:pt x="79315" y="173989"/>
                </a:lnTo>
                <a:lnTo>
                  <a:pt x="79127" y="173989"/>
                </a:lnTo>
                <a:lnTo>
                  <a:pt x="80010" y="176529"/>
                </a:lnTo>
                <a:lnTo>
                  <a:pt x="80010" y="180339"/>
                </a:lnTo>
                <a:lnTo>
                  <a:pt x="79662" y="181609"/>
                </a:lnTo>
                <a:lnTo>
                  <a:pt x="79315" y="184149"/>
                </a:lnTo>
                <a:lnTo>
                  <a:pt x="79315" y="187959"/>
                </a:lnTo>
                <a:lnTo>
                  <a:pt x="79489" y="189229"/>
                </a:lnTo>
                <a:lnTo>
                  <a:pt x="79489" y="193039"/>
                </a:lnTo>
                <a:lnTo>
                  <a:pt x="79662" y="194309"/>
                </a:lnTo>
                <a:lnTo>
                  <a:pt x="79662" y="195579"/>
                </a:lnTo>
                <a:lnTo>
                  <a:pt x="79836" y="196849"/>
                </a:lnTo>
                <a:lnTo>
                  <a:pt x="79836" y="198119"/>
                </a:lnTo>
                <a:lnTo>
                  <a:pt x="80010" y="199389"/>
                </a:lnTo>
                <a:lnTo>
                  <a:pt x="79127" y="200659"/>
                </a:lnTo>
                <a:lnTo>
                  <a:pt x="77724" y="201929"/>
                </a:lnTo>
                <a:lnTo>
                  <a:pt x="75439" y="204469"/>
                </a:lnTo>
                <a:lnTo>
                  <a:pt x="74036" y="205739"/>
                </a:lnTo>
                <a:lnTo>
                  <a:pt x="72807" y="207009"/>
                </a:lnTo>
                <a:lnTo>
                  <a:pt x="71389" y="208279"/>
                </a:lnTo>
                <a:lnTo>
                  <a:pt x="69292" y="210819"/>
                </a:lnTo>
                <a:lnTo>
                  <a:pt x="68757" y="213359"/>
                </a:lnTo>
                <a:lnTo>
                  <a:pt x="68757" y="214629"/>
                </a:lnTo>
                <a:lnTo>
                  <a:pt x="68410" y="215899"/>
                </a:lnTo>
                <a:lnTo>
                  <a:pt x="342921" y="215900"/>
                </a:lnTo>
                <a:lnTo>
                  <a:pt x="342559" y="213360"/>
                </a:lnTo>
                <a:lnTo>
                  <a:pt x="342559" y="212090"/>
                </a:lnTo>
                <a:lnTo>
                  <a:pt x="266768" y="212090"/>
                </a:lnTo>
                <a:lnTo>
                  <a:pt x="266595" y="210820"/>
                </a:lnTo>
                <a:lnTo>
                  <a:pt x="266595" y="207010"/>
                </a:lnTo>
                <a:lnTo>
                  <a:pt x="266247" y="204470"/>
                </a:lnTo>
                <a:lnTo>
                  <a:pt x="265886" y="203200"/>
                </a:lnTo>
                <a:lnTo>
                  <a:pt x="265712" y="201930"/>
                </a:lnTo>
                <a:lnTo>
                  <a:pt x="266074" y="200660"/>
                </a:lnTo>
                <a:lnTo>
                  <a:pt x="266247" y="199390"/>
                </a:lnTo>
                <a:lnTo>
                  <a:pt x="266247" y="198120"/>
                </a:lnTo>
                <a:lnTo>
                  <a:pt x="266768" y="195580"/>
                </a:lnTo>
                <a:lnTo>
                  <a:pt x="266421" y="194310"/>
                </a:lnTo>
                <a:lnTo>
                  <a:pt x="266074" y="191770"/>
                </a:lnTo>
                <a:lnTo>
                  <a:pt x="266074" y="190500"/>
                </a:lnTo>
                <a:lnTo>
                  <a:pt x="265539" y="185420"/>
                </a:lnTo>
                <a:lnTo>
                  <a:pt x="265539" y="184150"/>
                </a:lnTo>
                <a:lnTo>
                  <a:pt x="265018" y="180340"/>
                </a:lnTo>
                <a:lnTo>
                  <a:pt x="265018" y="179070"/>
                </a:lnTo>
                <a:lnTo>
                  <a:pt x="264483" y="173990"/>
                </a:lnTo>
                <a:lnTo>
                  <a:pt x="264483" y="172720"/>
                </a:lnTo>
                <a:lnTo>
                  <a:pt x="263962" y="167640"/>
                </a:lnTo>
                <a:lnTo>
                  <a:pt x="263962" y="166370"/>
                </a:lnTo>
                <a:lnTo>
                  <a:pt x="263427" y="162560"/>
                </a:lnTo>
                <a:lnTo>
                  <a:pt x="263311" y="160020"/>
                </a:lnTo>
                <a:lnTo>
                  <a:pt x="263195" y="158750"/>
                </a:lnTo>
                <a:lnTo>
                  <a:pt x="263080" y="154940"/>
                </a:lnTo>
                <a:lnTo>
                  <a:pt x="262733" y="152400"/>
                </a:lnTo>
                <a:lnTo>
                  <a:pt x="262733" y="149860"/>
                </a:lnTo>
                <a:lnTo>
                  <a:pt x="262197" y="144780"/>
                </a:lnTo>
                <a:lnTo>
                  <a:pt x="262197" y="143510"/>
                </a:lnTo>
                <a:lnTo>
                  <a:pt x="262024" y="142240"/>
                </a:lnTo>
                <a:lnTo>
                  <a:pt x="261677" y="138430"/>
                </a:lnTo>
                <a:lnTo>
                  <a:pt x="261677" y="137160"/>
                </a:lnTo>
                <a:lnTo>
                  <a:pt x="261142" y="133350"/>
                </a:lnTo>
                <a:lnTo>
                  <a:pt x="261142" y="132080"/>
                </a:lnTo>
                <a:lnTo>
                  <a:pt x="260968" y="129540"/>
                </a:lnTo>
                <a:lnTo>
                  <a:pt x="260621" y="127000"/>
                </a:lnTo>
                <a:lnTo>
                  <a:pt x="260621" y="125730"/>
                </a:lnTo>
                <a:lnTo>
                  <a:pt x="260259" y="124460"/>
                </a:lnTo>
                <a:lnTo>
                  <a:pt x="260259" y="123190"/>
                </a:lnTo>
                <a:lnTo>
                  <a:pt x="259912" y="121920"/>
                </a:lnTo>
                <a:lnTo>
                  <a:pt x="259912" y="119380"/>
                </a:lnTo>
                <a:lnTo>
                  <a:pt x="259391" y="115570"/>
                </a:lnTo>
                <a:lnTo>
                  <a:pt x="259391" y="114300"/>
                </a:lnTo>
                <a:lnTo>
                  <a:pt x="259030" y="113030"/>
                </a:lnTo>
                <a:lnTo>
                  <a:pt x="258683" y="109220"/>
                </a:lnTo>
                <a:lnTo>
                  <a:pt x="258683" y="107950"/>
                </a:lnTo>
                <a:lnTo>
                  <a:pt x="258336" y="106680"/>
                </a:lnTo>
                <a:lnTo>
                  <a:pt x="257974" y="104140"/>
                </a:lnTo>
                <a:lnTo>
                  <a:pt x="257974" y="102870"/>
                </a:lnTo>
                <a:lnTo>
                  <a:pt x="256918" y="101600"/>
                </a:lnTo>
                <a:lnTo>
                  <a:pt x="254286" y="97790"/>
                </a:lnTo>
                <a:lnTo>
                  <a:pt x="251118" y="93980"/>
                </a:lnTo>
                <a:lnTo>
                  <a:pt x="248833" y="91440"/>
                </a:lnTo>
                <a:lnTo>
                  <a:pt x="246721" y="88900"/>
                </a:lnTo>
                <a:lnTo>
                  <a:pt x="242498" y="85090"/>
                </a:lnTo>
                <a:lnTo>
                  <a:pt x="241442" y="83820"/>
                </a:lnTo>
                <a:lnTo>
                  <a:pt x="206280" y="83820"/>
                </a:lnTo>
                <a:lnTo>
                  <a:pt x="206801" y="82550"/>
                </a:lnTo>
                <a:lnTo>
                  <a:pt x="207336" y="80010"/>
                </a:lnTo>
                <a:lnTo>
                  <a:pt x="207683" y="77470"/>
                </a:lnTo>
                <a:lnTo>
                  <a:pt x="207596" y="76200"/>
                </a:lnTo>
                <a:lnTo>
                  <a:pt x="207509" y="69850"/>
                </a:lnTo>
                <a:lnTo>
                  <a:pt x="209968" y="67310"/>
                </a:lnTo>
                <a:lnTo>
                  <a:pt x="210850" y="66040"/>
                </a:lnTo>
                <a:lnTo>
                  <a:pt x="211906" y="66040"/>
                </a:lnTo>
                <a:lnTo>
                  <a:pt x="212427" y="64770"/>
                </a:lnTo>
                <a:lnTo>
                  <a:pt x="212789" y="63500"/>
                </a:lnTo>
                <a:lnTo>
                  <a:pt x="213136" y="60960"/>
                </a:lnTo>
                <a:lnTo>
                  <a:pt x="212962" y="59690"/>
                </a:lnTo>
                <a:lnTo>
                  <a:pt x="212962" y="57150"/>
                </a:lnTo>
                <a:lnTo>
                  <a:pt x="211906" y="54610"/>
                </a:lnTo>
                <a:lnTo>
                  <a:pt x="211024" y="53340"/>
                </a:lnTo>
                <a:lnTo>
                  <a:pt x="210315" y="52070"/>
                </a:lnTo>
                <a:lnTo>
                  <a:pt x="209086" y="50800"/>
                </a:lnTo>
                <a:lnTo>
                  <a:pt x="208030" y="49530"/>
                </a:lnTo>
                <a:lnTo>
                  <a:pt x="205224" y="49530"/>
                </a:lnTo>
                <a:lnTo>
                  <a:pt x="205571" y="46990"/>
                </a:lnTo>
                <a:lnTo>
                  <a:pt x="205571" y="45720"/>
                </a:lnTo>
                <a:lnTo>
                  <a:pt x="205224" y="44450"/>
                </a:lnTo>
                <a:lnTo>
                  <a:pt x="205224" y="41910"/>
                </a:lnTo>
                <a:lnTo>
                  <a:pt x="205397" y="41910"/>
                </a:lnTo>
                <a:lnTo>
                  <a:pt x="205224" y="40640"/>
                </a:lnTo>
                <a:lnTo>
                  <a:pt x="204877" y="40640"/>
                </a:lnTo>
                <a:lnTo>
                  <a:pt x="205224" y="39370"/>
                </a:lnTo>
                <a:lnTo>
                  <a:pt x="203112" y="34290"/>
                </a:lnTo>
                <a:lnTo>
                  <a:pt x="201709" y="31750"/>
                </a:lnTo>
                <a:lnTo>
                  <a:pt x="200292" y="30480"/>
                </a:lnTo>
                <a:lnTo>
                  <a:pt x="198368" y="27940"/>
                </a:lnTo>
                <a:close/>
              </a:path>
              <a:path w="363854" h="340359">
                <a:moveTo>
                  <a:pt x="130489" y="1269"/>
                </a:moveTo>
                <a:lnTo>
                  <a:pt x="128377" y="2539"/>
                </a:lnTo>
                <a:lnTo>
                  <a:pt x="128377" y="5079"/>
                </a:lnTo>
                <a:lnTo>
                  <a:pt x="128551" y="5079"/>
                </a:lnTo>
                <a:lnTo>
                  <a:pt x="128898" y="7619"/>
                </a:lnTo>
                <a:lnTo>
                  <a:pt x="129259" y="8889"/>
                </a:lnTo>
                <a:lnTo>
                  <a:pt x="129606" y="8889"/>
                </a:lnTo>
                <a:lnTo>
                  <a:pt x="130127" y="10159"/>
                </a:lnTo>
                <a:lnTo>
                  <a:pt x="130836" y="12699"/>
                </a:lnTo>
                <a:lnTo>
                  <a:pt x="131892" y="13969"/>
                </a:lnTo>
                <a:lnTo>
                  <a:pt x="132239" y="15239"/>
                </a:lnTo>
                <a:lnTo>
                  <a:pt x="133830" y="17779"/>
                </a:lnTo>
                <a:lnTo>
                  <a:pt x="132600" y="19049"/>
                </a:lnTo>
                <a:lnTo>
                  <a:pt x="131545" y="19049"/>
                </a:lnTo>
                <a:lnTo>
                  <a:pt x="130301" y="20319"/>
                </a:lnTo>
                <a:lnTo>
                  <a:pt x="129433" y="22859"/>
                </a:lnTo>
                <a:lnTo>
                  <a:pt x="128898" y="22859"/>
                </a:lnTo>
                <a:lnTo>
                  <a:pt x="128203" y="25399"/>
                </a:lnTo>
                <a:lnTo>
                  <a:pt x="128015" y="26669"/>
                </a:lnTo>
                <a:lnTo>
                  <a:pt x="127495" y="27939"/>
                </a:lnTo>
                <a:lnTo>
                  <a:pt x="197312" y="27940"/>
                </a:lnTo>
                <a:lnTo>
                  <a:pt x="196430" y="26670"/>
                </a:lnTo>
                <a:lnTo>
                  <a:pt x="195374" y="25400"/>
                </a:lnTo>
                <a:lnTo>
                  <a:pt x="194318" y="25400"/>
                </a:lnTo>
                <a:lnTo>
                  <a:pt x="193089" y="24130"/>
                </a:lnTo>
                <a:lnTo>
                  <a:pt x="192033" y="24130"/>
                </a:lnTo>
                <a:lnTo>
                  <a:pt x="190268" y="22860"/>
                </a:lnTo>
                <a:lnTo>
                  <a:pt x="189039" y="21590"/>
                </a:lnTo>
                <a:lnTo>
                  <a:pt x="187636" y="20320"/>
                </a:lnTo>
                <a:lnTo>
                  <a:pt x="186580" y="19050"/>
                </a:lnTo>
                <a:lnTo>
                  <a:pt x="185177" y="17780"/>
                </a:lnTo>
                <a:lnTo>
                  <a:pt x="183947" y="16510"/>
                </a:lnTo>
                <a:lnTo>
                  <a:pt x="181127" y="13970"/>
                </a:lnTo>
                <a:lnTo>
                  <a:pt x="179898" y="12700"/>
                </a:lnTo>
                <a:lnTo>
                  <a:pt x="177439" y="11430"/>
                </a:lnTo>
                <a:lnTo>
                  <a:pt x="150362" y="11430"/>
                </a:lnTo>
                <a:lnTo>
                  <a:pt x="149306" y="10160"/>
                </a:lnTo>
                <a:lnTo>
                  <a:pt x="140324" y="10159"/>
                </a:lnTo>
                <a:lnTo>
                  <a:pt x="138227" y="7619"/>
                </a:lnTo>
                <a:lnTo>
                  <a:pt x="136983" y="6349"/>
                </a:lnTo>
                <a:lnTo>
                  <a:pt x="135754" y="6349"/>
                </a:lnTo>
                <a:lnTo>
                  <a:pt x="131545" y="2539"/>
                </a:lnTo>
                <a:lnTo>
                  <a:pt x="130489" y="1269"/>
                </a:lnTo>
                <a:close/>
              </a:path>
              <a:path w="363854" h="340359">
                <a:moveTo>
                  <a:pt x="172333" y="10160"/>
                </a:moveTo>
                <a:lnTo>
                  <a:pt x="152647" y="10160"/>
                </a:lnTo>
                <a:lnTo>
                  <a:pt x="151404" y="11430"/>
                </a:lnTo>
                <a:lnTo>
                  <a:pt x="173750" y="11430"/>
                </a:lnTo>
                <a:lnTo>
                  <a:pt x="172333" y="10160"/>
                </a:lnTo>
                <a:close/>
              </a:path>
              <a:path w="363854" h="340359">
                <a:moveTo>
                  <a:pt x="145965" y="0"/>
                </a:moveTo>
                <a:lnTo>
                  <a:pt x="143492" y="0"/>
                </a:lnTo>
                <a:lnTo>
                  <a:pt x="142971" y="2539"/>
                </a:lnTo>
                <a:lnTo>
                  <a:pt x="142436" y="3809"/>
                </a:lnTo>
                <a:lnTo>
                  <a:pt x="141380" y="7619"/>
                </a:lnTo>
                <a:lnTo>
                  <a:pt x="140324" y="10159"/>
                </a:lnTo>
                <a:lnTo>
                  <a:pt x="149306" y="10160"/>
                </a:lnTo>
                <a:lnTo>
                  <a:pt x="148598" y="8890"/>
                </a:lnTo>
                <a:lnTo>
                  <a:pt x="148062" y="6350"/>
                </a:lnTo>
                <a:lnTo>
                  <a:pt x="148062" y="5080"/>
                </a:lnTo>
                <a:lnTo>
                  <a:pt x="147368" y="3810"/>
                </a:lnTo>
                <a:lnTo>
                  <a:pt x="146833" y="1270"/>
                </a:lnTo>
                <a:lnTo>
                  <a:pt x="145965" y="0"/>
                </a:lnTo>
                <a:close/>
              </a:path>
              <a:path w="363854" h="340359">
                <a:moveTo>
                  <a:pt x="162136" y="8890"/>
                </a:moveTo>
                <a:lnTo>
                  <a:pt x="161253" y="8890"/>
                </a:lnTo>
                <a:lnTo>
                  <a:pt x="157912" y="10160"/>
                </a:lnTo>
                <a:lnTo>
                  <a:pt x="163192" y="10160"/>
                </a:lnTo>
                <a:lnTo>
                  <a:pt x="162136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16820" y="886568"/>
            <a:ext cx="190099" cy="241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48768" y="1091889"/>
            <a:ext cx="354330" cy="112395"/>
          </a:xfrm>
          <a:custGeom>
            <a:avLst/>
            <a:gdLst/>
            <a:ahLst/>
            <a:cxnLst/>
            <a:rect l="l" t="t" r="r" b="b"/>
            <a:pathLst>
              <a:path w="354329" h="112394">
                <a:moveTo>
                  <a:pt x="88461" y="112267"/>
                </a:moveTo>
                <a:lnTo>
                  <a:pt x="62773" y="112267"/>
                </a:lnTo>
                <a:lnTo>
                  <a:pt x="64364" y="112394"/>
                </a:lnTo>
                <a:lnTo>
                  <a:pt x="87217" y="112394"/>
                </a:lnTo>
                <a:lnTo>
                  <a:pt x="88461" y="112267"/>
                </a:lnTo>
                <a:close/>
              </a:path>
              <a:path w="354329" h="112394">
                <a:moveTo>
                  <a:pt x="41677" y="5587"/>
                </a:moveTo>
                <a:lnTo>
                  <a:pt x="27433" y="5587"/>
                </a:lnTo>
                <a:lnTo>
                  <a:pt x="25851" y="10413"/>
                </a:lnTo>
                <a:lnTo>
                  <a:pt x="25499" y="12064"/>
                </a:lnTo>
                <a:lnTo>
                  <a:pt x="24444" y="15493"/>
                </a:lnTo>
                <a:lnTo>
                  <a:pt x="23916" y="17017"/>
                </a:lnTo>
                <a:lnTo>
                  <a:pt x="23564" y="18795"/>
                </a:lnTo>
                <a:lnTo>
                  <a:pt x="21982" y="23494"/>
                </a:lnTo>
                <a:lnTo>
                  <a:pt x="21630" y="25272"/>
                </a:lnTo>
                <a:lnTo>
                  <a:pt x="21102" y="26923"/>
                </a:lnTo>
                <a:lnTo>
                  <a:pt x="20751" y="28574"/>
                </a:lnTo>
                <a:lnTo>
                  <a:pt x="20223" y="30225"/>
                </a:lnTo>
                <a:lnTo>
                  <a:pt x="19871" y="32003"/>
                </a:lnTo>
                <a:lnTo>
                  <a:pt x="18289" y="36702"/>
                </a:lnTo>
                <a:lnTo>
                  <a:pt x="17938" y="38480"/>
                </a:lnTo>
                <a:lnTo>
                  <a:pt x="17410" y="40004"/>
                </a:lnTo>
                <a:lnTo>
                  <a:pt x="17058" y="41782"/>
                </a:lnTo>
                <a:lnTo>
                  <a:pt x="16530" y="43433"/>
                </a:lnTo>
                <a:lnTo>
                  <a:pt x="16179" y="45211"/>
                </a:lnTo>
                <a:lnTo>
                  <a:pt x="15651" y="46735"/>
                </a:lnTo>
                <a:lnTo>
                  <a:pt x="15299" y="48259"/>
                </a:lnTo>
                <a:lnTo>
                  <a:pt x="14771" y="49910"/>
                </a:lnTo>
                <a:lnTo>
                  <a:pt x="14420" y="51688"/>
                </a:lnTo>
                <a:lnTo>
                  <a:pt x="13892" y="53212"/>
                </a:lnTo>
                <a:lnTo>
                  <a:pt x="12838" y="58292"/>
                </a:lnTo>
                <a:lnTo>
                  <a:pt x="11255" y="63118"/>
                </a:lnTo>
                <a:lnTo>
                  <a:pt x="10902" y="64896"/>
                </a:lnTo>
                <a:lnTo>
                  <a:pt x="10420" y="66293"/>
                </a:lnTo>
                <a:lnTo>
                  <a:pt x="10023" y="68198"/>
                </a:lnTo>
                <a:lnTo>
                  <a:pt x="9497" y="69722"/>
                </a:lnTo>
                <a:lnTo>
                  <a:pt x="9145" y="71500"/>
                </a:lnTo>
                <a:lnTo>
                  <a:pt x="8617" y="73151"/>
                </a:lnTo>
                <a:lnTo>
                  <a:pt x="7561" y="78231"/>
                </a:lnTo>
                <a:lnTo>
                  <a:pt x="7035" y="79755"/>
                </a:lnTo>
                <a:lnTo>
                  <a:pt x="5979" y="85089"/>
                </a:lnTo>
                <a:lnTo>
                  <a:pt x="5451" y="86613"/>
                </a:lnTo>
                <a:lnTo>
                  <a:pt x="4397" y="91693"/>
                </a:lnTo>
                <a:lnTo>
                  <a:pt x="3869" y="93344"/>
                </a:lnTo>
                <a:lnTo>
                  <a:pt x="2770" y="98551"/>
                </a:lnTo>
                <a:lnTo>
                  <a:pt x="2286" y="99948"/>
                </a:lnTo>
                <a:lnTo>
                  <a:pt x="1230" y="105282"/>
                </a:lnTo>
                <a:lnTo>
                  <a:pt x="879" y="106806"/>
                </a:lnTo>
                <a:lnTo>
                  <a:pt x="176" y="110362"/>
                </a:lnTo>
                <a:lnTo>
                  <a:pt x="0" y="112140"/>
                </a:lnTo>
                <a:lnTo>
                  <a:pt x="18641" y="112140"/>
                </a:lnTo>
                <a:lnTo>
                  <a:pt x="19169" y="112140"/>
                </a:lnTo>
                <a:lnTo>
                  <a:pt x="19344" y="111759"/>
                </a:lnTo>
                <a:lnTo>
                  <a:pt x="353744" y="111760"/>
                </a:lnTo>
                <a:lnTo>
                  <a:pt x="351705" y="101092"/>
                </a:lnTo>
                <a:lnTo>
                  <a:pt x="351316" y="99314"/>
                </a:lnTo>
                <a:lnTo>
                  <a:pt x="156861" y="99313"/>
                </a:lnTo>
                <a:lnTo>
                  <a:pt x="155632" y="99059"/>
                </a:lnTo>
                <a:lnTo>
                  <a:pt x="154402" y="99059"/>
                </a:lnTo>
                <a:lnTo>
                  <a:pt x="153346" y="98932"/>
                </a:lnTo>
                <a:lnTo>
                  <a:pt x="152290" y="98932"/>
                </a:lnTo>
                <a:lnTo>
                  <a:pt x="151061" y="98805"/>
                </a:lnTo>
                <a:lnTo>
                  <a:pt x="147720" y="98805"/>
                </a:lnTo>
                <a:lnTo>
                  <a:pt x="145261" y="98424"/>
                </a:lnTo>
                <a:lnTo>
                  <a:pt x="144205" y="98170"/>
                </a:lnTo>
                <a:lnTo>
                  <a:pt x="143149" y="98170"/>
                </a:lnTo>
                <a:lnTo>
                  <a:pt x="141920" y="98043"/>
                </a:lnTo>
                <a:lnTo>
                  <a:pt x="140690" y="98043"/>
                </a:lnTo>
                <a:lnTo>
                  <a:pt x="139634" y="97916"/>
                </a:lnTo>
                <a:lnTo>
                  <a:pt x="138579" y="97916"/>
                </a:lnTo>
                <a:lnTo>
                  <a:pt x="137349" y="97662"/>
                </a:lnTo>
                <a:lnTo>
                  <a:pt x="135049" y="97408"/>
                </a:lnTo>
                <a:lnTo>
                  <a:pt x="134008" y="97154"/>
                </a:lnTo>
                <a:lnTo>
                  <a:pt x="132764" y="97027"/>
                </a:lnTo>
                <a:lnTo>
                  <a:pt x="130667" y="96646"/>
                </a:lnTo>
                <a:lnTo>
                  <a:pt x="129611" y="96646"/>
                </a:lnTo>
                <a:lnTo>
                  <a:pt x="128555" y="96265"/>
                </a:lnTo>
                <a:lnTo>
                  <a:pt x="127499" y="96138"/>
                </a:lnTo>
                <a:lnTo>
                  <a:pt x="126443" y="95757"/>
                </a:lnTo>
                <a:lnTo>
                  <a:pt x="125387" y="95630"/>
                </a:lnTo>
                <a:lnTo>
                  <a:pt x="122220" y="94487"/>
                </a:lnTo>
                <a:lnTo>
                  <a:pt x="121338" y="94360"/>
                </a:lnTo>
                <a:lnTo>
                  <a:pt x="118170" y="93344"/>
                </a:lnTo>
                <a:lnTo>
                  <a:pt x="115002" y="92582"/>
                </a:lnTo>
                <a:lnTo>
                  <a:pt x="113961" y="92201"/>
                </a:lnTo>
                <a:lnTo>
                  <a:pt x="113079" y="92201"/>
                </a:lnTo>
                <a:lnTo>
                  <a:pt x="111849" y="91185"/>
                </a:lnTo>
                <a:lnTo>
                  <a:pt x="108682" y="89026"/>
                </a:lnTo>
                <a:lnTo>
                  <a:pt x="107452" y="88391"/>
                </a:lnTo>
                <a:lnTo>
                  <a:pt x="106396" y="87883"/>
                </a:lnTo>
                <a:lnTo>
                  <a:pt x="105340" y="87121"/>
                </a:lnTo>
                <a:lnTo>
                  <a:pt x="104285" y="86613"/>
                </a:lnTo>
                <a:lnTo>
                  <a:pt x="103055" y="85724"/>
                </a:lnTo>
                <a:lnTo>
                  <a:pt x="99714" y="83692"/>
                </a:lnTo>
                <a:lnTo>
                  <a:pt x="98658" y="82803"/>
                </a:lnTo>
                <a:lnTo>
                  <a:pt x="97602" y="82041"/>
                </a:lnTo>
                <a:lnTo>
                  <a:pt x="95490" y="80263"/>
                </a:lnTo>
                <a:lnTo>
                  <a:pt x="93899" y="78739"/>
                </a:lnTo>
                <a:lnTo>
                  <a:pt x="92858" y="77342"/>
                </a:lnTo>
                <a:lnTo>
                  <a:pt x="91976" y="75564"/>
                </a:lnTo>
                <a:lnTo>
                  <a:pt x="91614" y="73786"/>
                </a:lnTo>
                <a:lnTo>
                  <a:pt x="91267" y="72770"/>
                </a:lnTo>
                <a:lnTo>
                  <a:pt x="91093" y="71881"/>
                </a:lnTo>
                <a:lnTo>
                  <a:pt x="91093" y="66801"/>
                </a:lnTo>
                <a:lnTo>
                  <a:pt x="27961" y="66801"/>
                </a:lnTo>
                <a:lnTo>
                  <a:pt x="25323" y="66420"/>
                </a:lnTo>
                <a:lnTo>
                  <a:pt x="24092" y="66039"/>
                </a:lnTo>
                <a:lnTo>
                  <a:pt x="23036" y="65912"/>
                </a:lnTo>
                <a:lnTo>
                  <a:pt x="22685" y="64896"/>
                </a:lnTo>
                <a:lnTo>
                  <a:pt x="22510" y="63753"/>
                </a:lnTo>
                <a:lnTo>
                  <a:pt x="22510" y="62864"/>
                </a:lnTo>
                <a:lnTo>
                  <a:pt x="23036" y="62737"/>
                </a:lnTo>
                <a:lnTo>
                  <a:pt x="23087" y="60324"/>
                </a:lnTo>
                <a:lnTo>
                  <a:pt x="23389" y="59562"/>
                </a:lnTo>
                <a:lnTo>
                  <a:pt x="24092" y="59435"/>
                </a:lnTo>
                <a:lnTo>
                  <a:pt x="33941" y="27558"/>
                </a:lnTo>
                <a:lnTo>
                  <a:pt x="34116" y="26161"/>
                </a:lnTo>
                <a:lnTo>
                  <a:pt x="34643" y="24891"/>
                </a:lnTo>
                <a:lnTo>
                  <a:pt x="34819" y="23748"/>
                </a:lnTo>
                <a:lnTo>
                  <a:pt x="35346" y="22605"/>
                </a:lnTo>
                <a:lnTo>
                  <a:pt x="35523" y="21462"/>
                </a:lnTo>
                <a:lnTo>
                  <a:pt x="36051" y="20192"/>
                </a:lnTo>
                <a:lnTo>
                  <a:pt x="36226" y="19176"/>
                </a:lnTo>
                <a:lnTo>
                  <a:pt x="36754" y="18033"/>
                </a:lnTo>
                <a:lnTo>
                  <a:pt x="37808" y="14604"/>
                </a:lnTo>
                <a:lnTo>
                  <a:pt x="38391" y="13334"/>
                </a:lnTo>
                <a:lnTo>
                  <a:pt x="39918" y="9778"/>
                </a:lnTo>
                <a:lnTo>
                  <a:pt x="40623" y="8762"/>
                </a:lnTo>
                <a:lnTo>
                  <a:pt x="49408" y="7746"/>
                </a:lnTo>
                <a:lnTo>
                  <a:pt x="54861" y="7746"/>
                </a:lnTo>
                <a:lnTo>
                  <a:pt x="55396" y="6603"/>
                </a:lnTo>
                <a:lnTo>
                  <a:pt x="56709" y="5841"/>
                </a:lnTo>
                <a:lnTo>
                  <a:pt x="42380" y="5841"/>
                </a:lnTo>
                <a:lnTo>
                  <a:pt x="41677" y="5587"/>
                </a:lnTo>
                <a:close/>
              </a:path>
              <a:path w="354329" h="112394">
                <a:moveTo>
                  <a:pt x="99714" y="112140"/>
                </a:moveTo>
                <a:lnTo>
                  <a:pt x="51173" y="112140"/>
                </a:lnTo>
                <a:lnTo>
                  <a:pt x="52750" y="112267"/>
                </a:lnTo>
                <a:lnTo>
                  <a:pt x="98485" y="112267"/>
                </a:lnTo>
                <a:lnTo>
                  <a:pt x="99714" y="112140"/>
                </a:lnTo>
                <a:close/>
              </a:path>
              <a:path w="354329" h="112394">
                <a:moveTo>
                  <a:pt x="353744" y="111760"/>
                </a:moveTo>
                <a:lnTo>
                  <a:pt x="19344" y="111759"/>
                </a:lnTo>
                <a:lnTo>
                  <a:pt x="19695" y="112140"/>
                </a:lnTo>
                <a:lnTo>
                  <a:pt x="353817" y="112141"/>
                </a:lnTo>
                <a:lnTo>
                  <a:pt x="353744" y="111760"/>
                </a:lnTo>
                <a:close/>
              </a:path>
              <a:path w="354329" h="112394">
                <a:moveTo>
                  <a:pt x="218593" y="37464"/>
                </a:moveTo>
                <a:lnTo>
                  <a:pt x="220170" y="38099"/>
                </a:lnTo>
                <a:lnTo>
                  <a:pt x="221746" y="38988"/>
                </a:lnTo>
                <a:lnTo>
                  <a:pt x="224914" y="41147"/>
                </a:lnTo>
                <a:lnTo>
                  <a:pt x="227908" y="43052"/>
                </a:lnTo>
                <a:lnTo>
                  <a:pt x="230728" y="45211"/>
                </a:lnTo>
                <a:lnTo>
                  <a:pt x="231249" y="45211"/>
                </a:lnTo>
                <a:lnTo>
                  <a:pt x="231770" y="46227"/>
                </a:lnTo>
                <a:lnTo>
                  <a:pt x="233187" y="47243"/>
                </a:lnTo>
                <a:lnTo>
                  <a:pt x="234590" y="48894"/>
                </a:lnTo>
                <a:lnTo>
                  <a:pt x="236876" y="51942"/>
                </a:lnTo>
                <a:lnTo>
                  <a:pt x="237584" y="53593"/>
                </a:lnTo>
                <a:lnTo>
                  <a:pt x="238452" y="55371"/>
                </a:lnTo>
                <a:lnTo>
                  <a:pt x="238640" y="56260"/>
                </a:lnTo>
                <a:lnTo>
                  <a:pt x="238987" y="57276"/>
                </a:lnTo>
                <a:lnTo>
                  <a:pt x="239161" y="58292"/>
                </a:lnTo>
                <a:lnTo>
                  <a:pt x="239508" y="59435"/>
                </a:lnTo>
                <a:lnTo>
                  <a:pt x="239161" y="60324"/>
                </a:lnTo>
                <a:lnTo>
                  <a:pt x="239037" y="61975"/>
                </a:lnTo>
                <a:lnTo>
                  <a:pt x="234764" y="76072"/>
                </a:lnTo>
                <a:lnTo>
                  <a:pt x="233361" y="77723"/>
                </a:lnTo>
                <a:lnTo>
                  <a:pt x="231958" y="79120"/>
                </a:lnTo>
                <a:lnTo>
                  <a:pt x="230728" y="80644"/>
                </a:lnTo>
                <a:lnTo>
                  <a:pt x="225970" y="84327"/>
                </a:lnTo>
                <a:lnTo>
                  <a:pt x="224567" y="85597"/>
                </a:lnTo>
                <a:lnTo>
                  <a:pt x="222802" y="86486"/>
                </a:lnTo>
                <a:lnTo>
                  <a:pt x="221052" y="87502"/>
                </a:lnTo>
                <a:lnTo>
                  <a:pt x="217537" y="89280"/>
                </a:lnTo>
                <a:lnTo>
                  <a:pt x="216481" y="89661"/>
                </a:lnTo>
                <a:lnTo>
                  <a:pt x="215599" y="89915"/>
                </a:lnTo>
                <a:lnTo>
                  <a:pt x="214543" y="90296"/>
                </a:lnTo>
                <a:lnTo>
                  <a:pt x="213661" y="90804"/>
                </a:lnTo>
                <a:lnTo>
                  <a:pt x="212605" y="91058"/>
                </a:lnTo>
                <a:lnTo>
                  <a:pt x="211723" y="91566"/>
                </a:lnTo>
                <a:lnTo>
                  <a:pt x="210681" y="91693"/>
                </a:lnTo>
                <a:lnTo>
                  <a:pt x="209799" y="92201"/>
                </a:lnTo>
                <a:lnTo>
                  <a:pt x="208570" y="92455"/>
                </a:lnTo>
                <a:lnTo>
                  <a:pt x="207514" y="92836"/>
                </a:lnTo>
                <a:lnTo>
                  <a:pt x="206458" y="92963"/>
                </a:lnTo>
                <a:lnTo>
                  <a:pt x="205402" y="93344"/>
                </a:lnTo>
                <a:lnTo>
                  <a:pt x="204173" y="93471"/>
                </a:lnTo>
                <a:lnTo>
                  <a:pt x="203117" y="93852"/>
                </a:lnTo>
                <a:lnTo>
                  <a:pt x="202061" y="93979"/>
                </a:lnTo>
                <a:lnTo>
                  <a:pt x="201005" y="94487"/>
                </a:lnTo>
                <a:lnTo>
                  <a:pt x="199776" y="94487"/>
                </a:lnTo>
                <a:lnTo>
                  <a:pt x="198720" y="94868"/>
                </a:lnTo>
                <a:lnTo>
                  <a:pt x="197664" y="94868"/>
                </a:lnTo>
                <a:lnTo>
                  <a:pt x="196608" y="95249"/>
                </a:lnTo>
                <a:lnTo>
                  <a:pt x="193440" y="95757"/>
                </a:lnTo>
                <a:lnTo>
                  <a:pt x="192384" y="96138"/>
                </a:lnTo>
                <a:lnTo>
                  <a:pt x="191155" y="96138"/>
                </a:lnTo>
                <a:lnTo>
                  <a:pt x="190099" y="96519"/>
                </a:lnTo>
                <a:lnTo>
                  <a:pt x="189043" y="96519"/>
                </a:lnTo>
                <a:lnTo>
                  <a:pt x="187987" y="96773"/>
                </a:lnTo>
                <a:lnTo>
                  <a:pt x="184820" y="97408"/>
                </a:lnTo>
                <a:lnTo>
                  <a:pt x="183764" y="97662"/>
                </a:lnTo>
                <a:lnTo>
                  <a:pt x="182535" y="97662"/>
                </a:lnTo>
                <a:lnTo>
                  <a:pt x="181479" y="97916"/>
                </a:lnTo>
                <a:lnTo>
                  <a:pt x="180249" y="97916"/>
                </a:lnTo>
                <a:lnTo>
                  <a:pt x="179193" y="98043"/>
                </a:lnTo>
                <a:lnTo>
                  <a:pt x="177964" y="98043"/>
                </a:lnTo>
                <a:lnTo>
                  <a:pt x="174796" y="98551"/>
                </a:lnTo>
                <a:lnTo>
                  <a:pt x="172511" y="98551"/>
                </a:lnTo>
                <a:lnTo>
                  <a:pt x="170399" y="98932"/>
                </a:lnTo>
                <a:lnTo>
                  <a:pt x="168114" y="98932"/>
                </a:lnTo>
                <a:lnTo>
                  <a:pt x="166002" y="99313"/>
                </a:lnTo>
                <a:lnTo>
                  <a:pt x="351316" y="99314"/>
                </a:lnTo>
                <a:lnTo>
                  <a:pt x="350705" y="96520"/>
                </a:lnTo>
                <a:lnTo>
                  <a:pt x="350591" y="95758"/>
                </a:lnTo>
                <a:lnTo>
                  <a:pt x="350475" y="94742"/>
                </a:lnTo>
                <a:lnTo>
                  <a:pt x="350182" y="93345"/>
                </a:lnTo>
                <a:lnTo>
                  <a:pt x="349955" y="91567"/>
                </a:lnTo>
                <a:lnTo>
                  <a:pt x="349677" y="90297"/>
                </a:lnTo>
                <a:lnTo>
                  <a:pt x="349562" y="89662"/>
                </a:lnTo>
                <a:lnTo>
                  <a:pt x="349391" y="88392"/>
                </a:lnTo>
                <a:lnTo>
                  <a:pt x="348364" y="83820"/>
                </a:lnTo>
                <a:lnTo>
                  <a:pt x="348248" y="82804"/>
                </a:lnTo>
                <a:lnTo>
                  <a:pt x="348137" y="82042"/>
                </a:lnTo>
                <a:lnTo>
                  <a:pt x="347843" y="80645"/>
                </a:lnTo>
                <a:lnTo>
                  <a:pt x="347669" y="79121"/>
                </a:lnTo>
                <a:lnTo>
                  <a:pt x="347292" y="77343"/>
                </a:lnTo>
                <a:lnTo>
                  <a:pt x="347134" y="76073"/>
                </a:lnTo>
                <a:lnTo>
                  <a:pt x="346078" y="71374"/>
                </a:lnTo>
                <a:lnTo>
                  <a:pt x="345905" y="69723"/>
                </a:lnTo>
                <a:lnTo>
                  <a:pt x="345558" y="68199"/>
                </a:lnTo>
                <a:lnTo>
                  <a:pt x="345354" y="66421"/>
                </a:lnTo>
                <a:lnTo>
                  <a:pt x="345022" y="65024"/>
                </a:lnTo>
                <a:lnTo>
                  <a:pt x="344865" y="63754"/>
                </a:lnTo>
                <a:lnTo>
                  <a:pt x="344555" y="62230"/>
                </a:lnTo>
                <a:lnTo>
                  <a:pt x="344300" y="60325"/>
                </a:lnTo>
                <a:lnTo>
                  <a:pt x="343967" y="58801"/>
                </a:lnTo>
                <a:lnTo>
                  <a:pt x="343793" y="57277"/>
                </a:lnTo>
                <a:lnTo>
                  <a:pt x="343446" y="55753"/>
                </a:lnTo>
                <a:lnTo>
                  <a:pt x="343272" y="54102"/>
                </a:lnTo>
                <a:lnTo>
                  <a:pt x="342911" y="52578"/>
                </a:lnTo>
                <a:lnTo>
                  <a:pt x="342737" y="51181"/>
                </a:lnTo>
                <a:lnTo>
                  <a:pt x="342216" y="49530"/>
                </a:lnTo>
                <a:lnTo>
                  <a:pt x="342043" y="48006"/>
                </a:lnTo>
                <a:lnTo>
                  <a:pt x="341667" y="46228"/>
                </a:lnTo>
                <a:lnTo>
                  <a:pt x="341508" y="44831"/>
                </a:lnTo>
                <a:lnTo>
                  <a:pt x="341146" y="43053"/>
                </a:lnTo>
                <a:lnTo>
                  <a:pt x="341001" y="41783"/>
                </a:lnTo>
                <a:lnTo>
                  <a:pt x="340625" y="40005"/>
                </a:lnTo>
                <a:lnTo>
                  <a:pt x="340452" y="38481"/>
                </a:lnTo>
                <a:lnTo>
                  <a:pt x="244961" y="38480"/>
                </a:lnTo>
                <a:lnTo>
                  <a:pt x="244787" y="38099"/>
                </a:lnTo>
                <a:lnTo>
                  <a:pt x="222281" y="38099"/>
                </a:lnTo>
                <a:lnTo>
                  <a:pt x="221399" y="37972"/>
                </a:lnTo>
                <a:lnTo>
                  <a:pt x="220517" y="37972"/>
                </a:lnTo>
                <a:lnTo>
                  <a:pt x="219461" y="37591"/>
                </a:lnTo>
                <a:lnTo>
                  <a:pt x="218593" y="37464"/>
                </a:lnTo>
                <a:close/>
              </a:path>
              <a:path w="354329" h="112394">
                <a:moveTo>
                  <a:pt x="75443" y="66039"/>
                </a:moveTo>
                <a:lnTo>
                  <a:pt x="37633" y="66039"/>
                </a:lnTo>
                <a:lnTo>
                  <a:pt x="33413" y="66547"/>
                </a:lnTo>
                <a:lnTo>
                  <a:pt x="29192" y="66547"/>
                </a:lnTo>
                <a:lnTo>
                  <a:pt x="27961" y="66801"/>
                </a:lnTo>
                <a:lnTo>
                  <a:pt x="91093" y="66801"/>
                </a:lnTo>
                <a:lnTo>
                  <a:pt x="91093" y="66293"/>
                </a:lnTo>
                <a:lnTo>
                  <a:pt x="76499" y="66293"/>
                </a:lnTo>
                <a:lnTo>
                  <a:pt x="75443" y="66039"/>
                </a:lnTo>
                <a:close/>
              </a:path>
              <a:path w="354329" h="112394">
                <a:moveTo>
                  <a:pt x="91093" y="65912"/>
                </a:moveTo>
                <a:lnTo>
                  <a:pt x="84758" y="65912"/>
                </a:lnTo>
                <a:lnTo>
                  <a:pt x="83529" y="66039"/>
                </a:lnTo>
                <a:lnTo>
                  <a:pt x="82299" y="66039"/>
                </a:lnTo>
                <a:lnTo>
                  <a:pt x="81243" y="66293"/>
                </a:lnTo>
                <a:lnTo>
                  <a:pt x="91093" y="66293"/>
                </a:lnTo>
                <a:lnTo>
                  <a:pt x="91093" y="65912"/>
                </a:lnTo>
                <a:close/>
              </a:path>
              <a:path w="354329" h="112394">
                <a:moveTo>
                  <a:pt x="68761" y="65531"/>
                </a:moveTo>
                <a:lnTo>
                  <a:pt x="68052" y="65912"/>
                </a:lnTo>
                <a:lnTo>
                  <a:pt x="40623" y="65912"/>
                </a:lnTo>
                <a:lnTo>
                  <a:pt x="39216" y="66039"/>
                </a:lnTo>
                <a:lnTo>
                  <a:pt x="70873" y="66039"/>
                </a:lnTo>
                <a:lnTo>
                  <a:pt x="69817" y="65912"/>
                </a:lnTo>
                <a:lnTo>
                  <a:pt x="68761" y="65531"/>
                </a:lnTo>
                <a:close/>
              </a:path>
              <a:path w="354329" h="112394">
                <a:moveTo>
                  <a:pt x="73332" y="65912"/>
                </a:moveTo>
                <a:lnTo>
                  <a:pt x="72449" y="65912"/>
                </a:lnTo>
                <a:lnTo>
                  <a:pt x="70873" y="66039"/>
                </a:lnTo>
                <a:lnTo>
                  <a:pt x="74388" y="66039"/>
                </a:lnTo>
                <a:lnTo>
                  <a:pt x="73332" y="65912"/>
                </a:lnTo>
                <a:close/>
              </a:path>
              <a:path w="354329" h="112394">
                <a:moveTo>
                  <a:pt x="247246" y="37464"/>
                </a:moveTo>
                <a:lnTo>
                  <a:pt x="246017" y="37464"/>
                </a:lnTo>
                <a:lnTo>
                  <a:pt x="244961" y="38480"/>
                </a:lnTo>
                <a:lnTo>
                  <a:pt x="260437" y="38480"/>
                </a:lnTo>
                <a:lnTo>
                  <a:pt x="259034" y="37972"/>
                </a:lnTo>
                <a:lnTo>
                  <a:pt x="254637" y="37972"/>
                </a:lnTo>
                <a:lnTo>
                  <a:pt x="253061" y="37718"/>
                </a:lnTo>
                <a:lnTo>
                  <a:pt x="247781" y="37718"/>
                </a:lnTo>
                <a:lnTo>
                  <a:pt x="247246" y="37464"/>
                </a:lnTo>
                <a:close/>
              </a:path>
              <a:path w="354329" h="112394">
                <a:moveTo>
                  <a:pt x="329908" y="508"/>
                </a:moveTo>
                <a:lnTo>
                  <a:pt x="295266" y="507"/>
                </a:lnTo>
                <a:lnTo>
                  <a:pt x="293675" y="634"/>
                </a:lnTo>
                <a:lnTo>
                  <a:pt x="292099" y="634"/>
                </a:lnTo>
                <a:lnTo>
                  <a:pt x="290508" y="888"/>
                </a:lnTo>
                <a:lnTo>
                  <a:pt x="288931" y="888"/>
                </a:lnTo>
                <a:lnTo>
                  <a:pt x="287340" y="1015"/>
                </a:lnTo>
                <a:lnTo>
                  <a:pt x="282422" y="1015"/>
                </a:lnTo>
                <a:lnTo>
                  <a:pt x="280846" y="1269"/>
                </a:lnTo>
                <a:lnTo>
                  <a:pt x="279081" y="1269"/>
                </a:lnTo>
                <a:lnTo>
                  <a:pt x="277505" y="1396"/>
                </a:lnTo>
                <a:lnTo>
                  <a:pt x="275914" y="1396"/>
                </a:lnTo>
                <a:lnTo>
                  <a:pt x="274337" y="1523"/>
                </a:lnTo>
                <a:lnTo>
                  <a:pt x="269405" y="1523"/>
                </a:lnTo>
                <a:lnTo>
                  <a:pt x="267828" y="1777"/>
                </a:lnTo>
                <a:lnTo>
                  <a:pt x="266237" y="1777"/>
                </a:lnTo>
                <a:lnTo>
                  <a:pt x="261493" y="2285"/>
                </a:lnTo>
                <a:lnTo>
                  <a:pt x="261505" y="4190"/>
                </a:lnTo>
                <a:lnTo>
                  <a:pt x="261913" y="8381"/>
                </a:lnTo>
                <a:lnTo>
                  <a:pt x="262028" y="12445"/>
                </a:lnTo>
                <a:lnTo>
                  <a:pt x="262202" y="13461"/>
                </a:lnTo>
                <a:lnTo>
                  <a:pt x="262310" y="17017"/>
                </a:lnTo>
                <a:lnTo>
                  <a:pt x="262413" y="30606"/>
                </a:lnTo>
                <a:lnTo>
                  <a:pt x="262535" y="32130"/>
                </a:lnTo>
                <a:lnTo>
                  <a:pt x="262352" y="33781"/>
                </a:lnTo>
                <a:lnTo>
                  <a:pt x="262202" y="35432"/>
                </a:lnTo>
                <a:lnTo>
                  <a:pt x="261493" y="37210"/>
                </a:lnTo>
                <a:lnTo>
                  <a:pt x="260437" y="38480"/>
                </a:lnTo>
                <a:lnTo>
                  <a:pt x="340452" y="38481"/>
                </a:lnTo>
                <a:lnTo>
                  <a:pt x="340011" y="37084"/>
                </a:lnTo>
                <a:lnTo>
                  <a:pt x="339917" y="36703"/>
                </a:lnTo>
                <a:lnTo>
                  <a:pt x="339758" y="35306"/>
                </a:lnTo>
                <a:lnTo>
                  <a:pt x="339396" y="33782"/>
                </a:lnTo>
                <a:lnTo>
                  <a:pt x="339222" y="32131"/>
                </a:lnTo>
                <a:lnTo>
                  <a:pt x="338875" y="30607"/>
                </a:lnTo>
                <a:lnTo>
                  <a:pt x="338702" y="28956"/>
                </a:lnTo>
                <a:lnTo>
                  <a:pt x="338370" y="27559"/>
                </a:lnTo>
                <a:lnTo>
                  <a:pt x="338167" y="25781"/>
                </a:lnTo>
                <a:lnTo>
                  <a:pt x="337819" y="24257"/>
                </a:lnTo>
                <a:lnTo>
                  <a:pt x="337646" y="22606"/>
                </a:lnTo>
                <a:lnTo>
                  <a:pt x="337284" y="21082"/>
                </a:lnTo>
                <a:lnTo>
                  <a:pt x="337111" y="19558"/>
                </a:lnTo>
                <a:lnTo>
                  <a:pt x="336790" y="18034"/>
                </a:lnTo>
                <a:lnTo>
                  <a:pt x="336590" y="16383"/>
                </a:lnTo>
                <a:lnTo>
                  <a:pt x="336228" y="14732"/>
                </a:lnTo>
                <a:lnTo>
                  <a:pt x="336055" y="13335"/>
                </a:lnTo>
                <a:lnTo>
                  <a:pt x="335708" y="11811"/>
                </a:lnTo>
                <a:lnTo>
                  <a:pt x="335561" y="10414"/>
                </a:lnTo>
                <a:lnTo>
                  <a:pt x="335414" y="9652"/>
                </a:lnTo>
                <a:lnTo>
                  <a:pt x="335203" y="8763"/>
                </a:lnTo>
                <a:lnTo>
                  <a:pt x="334999" y="7239"/>
                </a:lnTo>
                <a:lnTo>
                  <a:pt x="334636" y="5461"/>
                </a:lnTo>
                <a:lnTo>
                  <a:pt x="334449" y="4064"/>
                </a:lnTo>
                <a:lnTo>
                  <a:pt x="334131" y="2667"/>
                </a:lnTo>
                <a:lnTo>
                  <a:pt x="334131" y="1270"/>
                </a:lnTo>
                <a:lnTo>
                  <a:pt x="332714" y="889"/>
                </a:lnTo>
                <a:lnTo>
                  <a:pt x="329908" y="508"/>
                </a:lnTo>
                <a:close/>
              </a:path>
              <a:path w="354329" h="112394">
                <a:moveTo>
                  <a:pt x="231958" y="37083"/>
                </a:moveTo>
                <a:lnTo>
                  <a:pt x="229846" y="37083"/>
                </a:lnTo>
                <a:lnTo>
                  <a:pt x="229137" y="37210"/>
                </a:lnTo>
                <a:lnTo>
                  <a:pt x="225796" y="37718"/>
                </a:lnTo>
                <a:lnTo>
                  <a:pt x="222281" y="38099"/>
                </a:lnTo>
                <a:lnTo>
                  <a:pt x="244787" y="38099"/>
                </a:lnTo>
                <a:lnTo>
                  <a:pt x="244614" y="37718"/>
                </a:lnTo>
                <a:lnTo>
                  <a:pt x="243905" y="37464"/>
                </a:lnTo>
                <a:lnTo>
                  <a:pt x="233014" y="37464"/>
                </a:lnTo>
                <a:lnTo>
                  <a:pt x="231958" y="37083"/>
                </a:lnTo>
                <a:close/>
              </a:path>
              <a:path w="354329" h="112394">
                <a:moveTo>
                  <a:pt x="248302" y="37464"/>
                </a:moveTo>
                <a:lnTo>
                  <a:pt x="247781" y="37718"/>
                </a:lnTo>
                <a:lnTo>
                  <a:pt x="251470" y="37718"/>
                </a:lnTo>
                <a:lnTo>
                  <a:pt x="248302" y="37464"/>
                </a:lnTo>
                <a:close/>
              </a:path>
              <a:path w="354329" h="112394">
                <a:moveTo>
                  <a:pt x="50464" y="7746"/>
                </a:moveTo>
                <a:lnTo>
                  <a:pt x="49408" y="7746"/>
                </a:lnTo>
                <a:lnTo>
                  <a:pt x="49408" y="8381"/>
                </a:lnTo>
                <a:lnTo>
                  <a:pt x="50464" y="7746"/>
                </a:lnTo>
                <a:close/>
              </a:path>
              <a:path w="354329" h="112394">
                <a:moveTo>
                  <a:pt x="54861" y="7746"/>
                </a:moveTo>
                <a:lnTo>
                  <a:pt x="50464" y="7746"/>
                </a:lnTo>
                <a:lnTo>
                  <a:pt x="51346" y="8254"/>
                </a:lnTo>
                <a:lnTo>
                  <a:pt x="52576" y="8381"/>
                </a:lnTo>
                <a:lnTo>
                  <a:pt x="53805" y="8254"/>
                </a:lnTo>
                <a:lnTo>
                  <a:pt x="54861" y="7746"/>
                </a:lnTo>
                <a:close/>
              </a:path>
              <a:path w="354329" h="112394">
                <a:moveTo>
                  <a:pt x="44139" y="5079"/>
                </a:moveTo>
                <a:lnTo>
                  <a:pt x="42380" y="5841"/>
                </a:lnTo>
                <a:lnTo>
                  <a:pt x="56709" y="5841"/>
                </a:lnTo>
                <a:lnTo>
                  <a:pt x="57146" y="5587"/>
                </a:lnTo>
                <a:lnTo>
                  <a:pt x="45018" y="5587"/>
                </a:lnTo>
                <a:lnTo>
                  <a:pt x="44139" y="5079"/>
                </a:lnTo>
                <a:close/>
              </a:path>
              <a:path w="354329" h="112394">
                <a:moveTo>
                  <a:pt x="50652" y="4952"/>
                </a:moveTo>
                <a:lnTo>
                  <a:pt x="49596" y="4952"/>
                </a:lnTo>
                <a:lnTo>
                  <a:pt x="48185" y="5079"/>
                </a:lnTo>
                <a:lnTo>
                  <a:pt x="47129" y="5587"/>
                </a:lnTo>
                <a:lnTo>
                  <a:pt x="57146" y="5587"/>
                </a:lnTo>
                <a:lnTo>
                  <a:pt x="55743" y="5460"/>
                </a:lnTo>
                <a:lnTo>
                  <a:pt x="53285" y="5079"/>
                </a:lnTo>
                <a:lnTo>
                  <a:pt x="52055" y="5079"/>
                </a:lnTo>
                <a:lnTo>
                  <a:pt x="50652" y="4952"/>
                </a:lnTo>
                <a:close/>
              </a:path>
              <a:path w="354329" h="112394">
                <a:moveTo>
                  <a:pt x="321461" y="381"/>
                </a:moveTo>
                <a:lnTo>
                  <a:pt x="301587" y="380"/>
                </a:lnTo>
                <a:lnTo>
                  <a:pt x="300011" y="507"/>
                </a:lnTo>
                <a:lnTo>
                  <a:pt x="323052" y="508"/>
                </a:lnTo>
                <a:lnTo>
                  <a:pt x="321461" y="381"/>
                </a:lnTo>
                <a:close/>
              </a:path>
              <a:path w="354329" h="112394">
                <a:moveTo>
                  <a:pt x="316369" y="127"/>
                </a:moveTo>
                <a:lnTo>
                  <a:pt x="304755" y="126"/>
                </a:lnTo>
                <a:lnTo>
                  <a:pt x="303178" y="380"/>
                </a:lnTo>
                <a:lnTo>
                  <a:pt x="317599" y="381"/>
                </a:lnTo>
                <a:lnTo>
                  <a:pt x="316369" y="127"/>
                </a:lnTo>
                <a:close/>
              </a:path>
              <a:path w="354329" h="112394">
                <a:moveTo>
                  <a:pt x="314070" y="0"/>
                </a:moveTo>
                <a:lnTo>
                  <a:pt x="308096" y="0"/>
                </a:lnTo>
                <a:lnTo>
                  <a:pt x="306519" y="126"/>
                </a:lnTo>
                <a:lnTo>
                  <a:pt x="315125" y="127"/>
                </a:lnTo>
                <a:lnTo>
                  <a:pt x="314070" y="0"/>
                </a:lnTo>
                <a:close/>
              </a:path>
            </a:pathLst>
          </a:custGeom>
          <a:solidFill>
            <a:srgbClr val="C8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75147" y="1093752"/>
            <a:ext cx="209787" cy="94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47455" y="1215838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30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47082" y="121456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515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47124" y="121265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342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47167" y="121074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264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47282" y="1209473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5940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48629" y="120820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222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01878" y="120629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272"/>
                </a:moveTo>
                <a:lnTo>
                  <a:pt x="367" y="1272"/>
                </a:lnTo>
                <a:lnTo>
                  <a:pt x="367" y="0"/>
                </a:lnTo>
                <a:lnTo>
                  <a:pt x="0" y="0"/>
                </a:lnTo>
                <a:lnTo>
                  <a:pt x="0" y="1272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95953" y="1215443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514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29504" y="1215202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0" y="1272"/>
                </a:moveTo>
                <a:lnTo>
                  <a:pt x="6083" y="1272"/>
                </a:lnTo>
                <a:lnTo>
                  <a:pt x="6083" y="0"/>
                </a:lnTo>
                <a:lnTo>
                  <a:pt x="0" y="0"/>
                </a:lnTo>
                <a:lnTo>
                  <a:pt x="0" y="1272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36297" y="1215004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89" h="1269">
                <a:moveTo>
                  <a:pt x="46457" y="0"/>
                </a:moveTo>
                <a:lnTo>
                  <a:pt x="0" y="0"/>
                </a:lnTo>
                <a:lnTo>
                  <a:pt x="347" y="1053"/>
                </a:lnTo>
                <a:lnTo>
                  <a:pt x="46457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72391" y="12155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820" y="0"/>
                </a:moveTo>
                <a:lnTo>
                  <a:pt x="0" y="0"/>
                </a:lnTo>
                <a:lnTo>
                  <a:pt x="1591" y="175"/>
                </a:lnTo>
                <a:lnTo>
                  <a:pt x="2820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67112" y="1215355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4">
                <a:moveTo>
                  <a:pt x="13552" y="0"/>
                </a:moveTo>
                <a:lnTo>
                  <a:pt x="0" y="0"/>
                </a:lnTo>
                <a:lnTo>
                  <a:pt x="1417" y="175"/>
                </a:lnTo>
                <a:lnTo>
                  <a:pt x="12323" y="175"/>
                </a:lnTo>
                <a:lnTo>
                  <a:pt x="13552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61847" y="1215180"/>
            <a:ext cx="24765" cy="635"/>
          </a:xfrm>
          <a:custGeom>
            <a:avLst/>
            <a:gdLst/>
            <a:ahLst/>
            <a:cxnLst/>
            <a:rect l="l" t="t" r="r" b="b"/>
            <a:pathLst>
              <a:path w="24764" h="634">
                <a:moveTo>
                  <a:pt x="24270" y="0"/>
                </a:moveTo>
                <a:lnTo>
                  <a:pt x="0" y="0"/>
                </a:lnTo>
                <a:lnTo>
                  <a:pt x="1403" y="175"/>
                </a:lnTo>
                <a:lnTo>
                  <a:pt x="23026" y="175"/>
                </a:lnTo>
                <a:lnTo>
                  <a:pt x="24270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59200" y="1215004"/>
            <a:ext cx="29845" cy="635"/>
          </a:xfrm>
          <a:custGeom>
            <a:avLst/>
            <a:gdLst/>
            <a:ahLst/>
            <a:cxnLst/>
            <a:rect l="l" t="t" r="r" b="b"/>
            <a:pathLst>
              <a:path w="29845" h="634">
                <a:moveTo>
                  <a:pt x="29723" y="0"/>
                </a:moveTo>
                <a:lnTo>
                  <a:pt x="0" y="0"/>
                </a:lnTo>
                <a:lnTo>
                  <a:pt x="1417" y="175"/>
                </a:lnTo>
                <a:lnTo>
                  <a:pt x="28320" y="175"/>
                </a:lnTo>
                <a:lnTo>
                  <a:pt x="29723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93617" y="1214828"/>
            <a:ext cx="10160" cy="635"/>
          </a:xfrm>
          <a:custGeom>
            <a:avLst/>
            <a:gdLst/>
            <a:ahLst/>
            <a:cxnLst/>
            <a:rect l="l" t="t" r="r" b="b"/>
            <a:pathLst>
              <a:path w="10160" h="634">
                <a:moveTo>
                  <a:pt x="10023" y="0"/>
                </a:moveTo>
                <a:lnTo>
                  <a:pt x="0" y="0"/>
                </a:lnTo>
                <a:lnTo>
                  <a:pt x="3341" y="351"/>
                </a:lnTo>
                <a:lnTo>
                  <a:pt x="6682" y="351"/>
                </a:lnTo>
                <a:lnTo>
                  <a:pt x="10023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56568" y="1214828"/>
            <a:ext cx="35560" cy="635"/>
          </a:xfrm>
          <a:custGeom>
            <a:avLst/>
            <a:gdLst/>
            <a:ahLst/>
            <a:cxnLst/>
            <a:rect l="l" t="t" r="r" b="b"/>
            <a:pathLst>
              <a:path w="35560" h="634">
                <a:moveTo>
                  <a:pt x="34988" y="0"/>
                </a:moveTo>
                <a:lnTo>
                  <a:pt x="0" y="0"/>
                </a:lnTo>
                <a:lnTo>
                  <a:pt x="1403" y="175"/>
                </a:lnTo>
                <a:lnTo>
                  <a:pt x="33758" y="175"/>
                </a:lnTo>
                <a:lnTo>
                  <a:pt x="34988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98177" y="1207183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720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00304" y="1206291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1272"/>
                </a:moveTo>
                <a:lnTo>
                  <a:pt x="28420" y="1273"/>
                </a:lnTo>
                <a:lnTo>
                  <a:pt x="28420" y="0"/>
                </a:lnTo>
                <a:lnTo>
                  <a:pt x="0" y="0"/>
                </a:lnTo>
                <a:lnTo>
                  <a:pt x="0" y="1272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31129" y="1207095"/>
            <a:ext cx="67310" cy="635"/>
          </a:xfrm>
          <a:custGeom>
            <a:avLst/>
            <a:gdLst/>
            <a:ahLst/>
            <a:cxnLst/>
            <a:rect l="l" t="t" r="r" b="b"/>
            <a:pathLst>
              <a:path w="67310" h="634">
                <a:moveTo>
                  <a:pt x="65767" y="0"/>
                </a:moveTo>
                <a:lnTo>
                  <a:pt x="1055" y="0"/>
                </a:lnTo>
                <a:lnTo>
                  <a:pt x="0" y="175"/>
                </a:lnTo>
                <a:lnTo>
                  <a:pt x="66997" y="175"/>
                </a:lnTo>
                <a:lnTo>
                  <a:pt x="65767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8470" y="120692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25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10138" y="1206919"/>
            <a:ext cx="81915" cy="635"/>
          </a:xfrm>
          <a:custGeom>
            <a:avLst/>
            <a:gdLst/>
            <a:ahLst/>
            <a:cxnLst/>
            <a:rect l="l" t="t" r="r" b="b"/>
            <a:pathLst>
              <a:path w="81914" h="634">
                <a:moveTo>
                  <a:pt x="79840" y="0"/>
                </a:moveTo>
                <a:lnTo>
                  <a:pt x="1403" y="0"/>
                </a:lnTo>
                <a:lnTo>
                  <a:pt x="0" y="175"/>
                </a:lnTo>
                <a:lnTo>
                  <a:pt x="81417" y="175"/>
                </a:lnTo>
                <a:lnTo>
                  <a:pt x="79840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39576" y="1206920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4">
                <a:moveTo>
                  <a:pt x="55208" y="0"/>
                </a:moveTo>
                <a:lnTo>
                  <a:pt x="1055" y="0"/>
                </a:lnTo>
                <a:lnTo>
                  <a:pt x="0" y="175"/>
                </a:lnTo>
                <a:lnTo>
                  <a:pt x="56264" y="175"/>
                </a:lnTo>
                <a:lnTo>
                  <a:pt x="55208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22274" y="1206744"/>
            <a:ext cx="66675" cy="635"/>
          </a:xfrm>
          <a:custGeom>
            <a:avLst/>
            <a:gdLst/>
            <a:ahLst/>
            <a:cxnLst/>
            <a:rect l="l" t="t" r="r" b="b"/>
            <a:pathLst>
              <a:path w="66675" h="634">
                <a:moveTo>
                  <a:pt x="64538" y="0"/>
                </a:moveTo>
                <a:lnTo>
                  <a:pt x="1403" y="0"/>
                </a:lnTo>
                <a:lnTo>
                  <a:pt x="0" y="175"/>
                </a:lnTo>
                <a:lnTo>
                  <a:pt x="66129" y="175"/>
                </a:lnTo>
                <a:lnTo>
                  <a:pt x="64538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48009" y="1206744"/>
            <a:ext cx="45720" cy="635"/>
          </a:xfrm>
          <a:custGeom>
            <a:avLst/>
            <a:gdLst/>
            <a:ahLst/>
            <a:cxnLst/>
            <a:rect l="l" t="t" r="r" b="b"/>
            <a:pathLst>
              <a:path w="45720" h="634">
                <a:moveTo>
                  <a:pt x="44664" y="0"/>
                </a:moveTo>
                <a:lnTo>
                  <a:pt x="882" y="0"/>
                </a:lnTo>
                <a:lnTo>
                  <a:pt x="0" y="175"/>
                </a:lnTo>
                <a:lnTo>
                  <a:pt x="45720" y="175"/>
                </a:lnTo>
                <a:lnTo>
                  <a:pt x="44664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46009" y="1206568"/>
            <a:ext cx="36195" cy="635"/>
          </a:xfrm>
          <a:custGeom>
            <a:avLst/>
            <a:gdLst/>
            <a:ahLst/>
            <a:cxnLst/>
            <a:rect l="l" t="t" r="r" b="b"/>
            <a:pathLst>
              <a:path w="36195" h="634">
                <a:moveTo>
                  <a:pt x="34467" y="0"/>
                </a:moveTo>
                <a:lnTo>
                  <a:pt x="1417" y="0"/>
                </a:lnTo>
                <a:lnTo>
                  <a:pt x="0" y="175"/>
                </a:lnTo>
                <a:lnTo>
                  <a:pt x="36058" y="175"/>
                </a:lnTo>
                <a:lnTo>
                  <a:pt x="34467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13020" y="1206568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4">
                <a:moveTo>
                  <a:pt x="12135" y="0"/>
                </a:moveTo>
                <a:lnTo>
                  <a:pt x="1055" y="0"/>
                </a:lnTo>
                <a:lnTo>
                  <a:pt x="0" y="175"/>
                </a:lnTo>
                <a:lnTo>
                  <a:pt x="13364" y="175"/>
                </a:lnTo>
                <a:lnTo>
                  <a:pt x="12135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64541" y="1206568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4">
                <a:moveTo>
                  <a:pt x="23923" y="0"/>
                </a:moveTo>
                <a:lnTo>
                  <a:pt x="882" y="0"/>
                </a:lnTo>
                <a:lnTo>
                  <a:pt x="0" y="175"/>
                </a:lnTo>
                <a:lnTo>
                  <a:pt x="24979" y="175"/>
                </a:lnTo>
                <a:lnTo>
                  <a:pt x="23923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48244" y="1206218"/>
            <a:ext cx="22225" cy="635"/>
          </a:xfrm>
          <a:custGeom>
            <a:avLst/>
            <a:gdLst/>
            <a:ahLst/>
            <a:cxnLst/>
            <a:rect l="l" t="t" r="r" b="b"/>
            <a:pathLst>
              <a:path w="22225" h="634">
                <a:moveTo>
                  <a:pt x="20582" y="0"/>
                </a:moveTo>
                <a:lnTo>
                  <a:pt x="882" y="0"/>
                </a:lnTo>
                <a:lnTo>
                  <a:pt x="0" y="174"/>
                </a:lnTo>
                <a:lnTo>
                  <a:pt x="22158" y="174"/>
                </a:lnTo>
                <a:lnTo>
                  <a:pt x="20582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56155" y="1206042"/>
            <a:ext cx="11430" cy="635"/>
          </a:xfrm>
          <a:custGeom>
            <a:avLst/>
            <a:gdLst/>
            <a:ahLst/>
            <a:cxnLst/>
            <a:rect l="l" t="t" r="r" b="b"/>
            <a:pathLst>
              <a:path w="11429" h="634">
                <a:moveTo>
                  <a:pt x="9502" y="0"/>
                </a:moveTo>
                <a:lnTo>
                  <a:pt x="882" y="0"/>
                </a:lnTo>
                <a:lnTo>
                  <a:pt x="0" y="175"/>
                </a:lnTo>
                <a:lnTo>
                  <a:pt x="11079" y="175"/>
                </a:lnTo>
                <a:lnTo>
                  <a:pt x="9502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1726" y="2247672"/>
            <a:ext cx="425701" cy="417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97914" y="2196099"/>
            <a:ext cx="433070" cy="259079"/>
          </a:xfrm>
          <a:custGeom>
            <a:avLst/>
            <a:gdLst/>
            <a:ahLst/>
            <a:cxnLst/>
            <a:rect l="l" t="t" r="r" b="b"/>
            <a:pathLst>
              <a:path w="433070" h="259080">
                <a:moveTo>
                  <a:pt x="264827" y="0"/>
                </a:moveTo>
                <a:lnTo>
                  <a:pt x="93826" y="6150"/>
                </a:lnTo>
                <a:lnTo>
                  <a:pt x="10814" y="27171"/>
                </a:lnTo>
                <a:lnTo>
                  <a:pt x="0" y="107110"/>
                </a:lnTo>
                <a:lnTo>
                  <a:pt x="75995" y="201163"/>
                </a:lnTo>
                <a:lnTo>
                  <a:pt x="232955" y="250874"/>
                </a:lnTo>
                <a:lnTo>
                  <a:pt x="396056" y="258819"/>
                </a:lnTo>
                <a:lnTo>
                  <a:pt x="432893" y="214997"/>
                </a:lnTo>
                <a:lnTo>
                  <a:pt x="405123" y="11546"/>
                </a:lnTo>
                <a:lnTo>
                  <a:pt x="264827" y="0"/>
                </a:lnTo>
                <a:close/>
              </a:path>
            </a:pathLst>
          </a:custGeom>
          <a:solidFill>
            <a:srgbClr val="6D9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66822" y="2252234"/>
            <a:ext cx="156210" cy="198120"/>
          </a:xfrm>
          <a:custGeom>
            <a:avLst/>
            <a:gdLst/>
            <a:ahLst/>
            <a:cxnLst/>
            <a:rect l="l" t="t" r="r" b="b"/>
            <a:pathLst>
              <a:path w="156210" h="198119">
                <a:moveTo>
                  <a:pt x="139140" y="0"/>
                </a:moveTo>
                <a:lnTo>
                  <a:pt x="0" y="196534"/>
                </a:lnTo>
                <a:lnTo>
                  <a:pt x="156072" y="197559"/>
                </a:lnTo>
                <a:lnTo>
                  <a:pt x="148184" y="118634"/>
                </a:lnTo>
                <a:lnTo>
                  <a:pt x="139140" y="0"/>
                </a:lnTo>
                <a:close/>
              </a:path>
            </a:pathLst>
          </a:custGeom>
          <a:solidFill>
            <a:srgbClr val="466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6852" y="2241723"/>
            <a:ext cx="369570" cy="65405"/>
          </a:xfrm>
          <a:custGeom>
            <a:avLst/>
            <a:gdLst/>
            <a:ahLst/>
            <a:cxnLst/>
            <a:rect l="l" t="t" r="r" b="b"/>
            <a:pathLst>
              <a:path w="369570" h="65405">
                <a:moveTo>
                  <a:pt x="365078" y="0"/>
                </a:moveTo>
                <a:lnTo>
                  <a:pt x="308065" y="3323"/>
                </a:lnTo>
                <a:lnTo>
                  <a:pt x="204894" y="5373"/>
                </a:lnTo>
                <a:lnTo>
                  <a:pt x="0" y="27149"/>
                </a:lnTo>
                <a:lnTo>
                  <a:pt x="121884" y="65090"/>
                </a:lnTo>
                <a:lnTo>
                  <a:pt x="207234" y="53544"/>
                </a:lnTo>
                <a:lnTo>
                  <a:pt x="211045" y="33300"/>
                </a:lnTo>
                <a:lnTo>
                  <a:pt x="287030" y="25617"/>
                </a:lnTo>
                <a:lnTo>
                  <a:pt x="367138" y="25617"/>
                </a:lnTo>
                <a:lnTo>
                  <a:pt x="365078" y="0"/>
                </a:lnTo>
                <a:close/>
              </a:path>
              <a:path w="369570" h="65405">
                <a:moveTo>
                  <a:pt x="367138" y="25617"/>
                </a:moveTo>
                <a:lnTo>
                  <a:pt x="287030" y="25617"/>
                </a:lnTo>
                <a:lnTo>
                  <a:pt x="296098" y="49206"/>
                </a:lnTo>
                <a:lnTo>
                  <a:pt x="369158" y="50738"/>
                </a:lnTo>
                <a:lnTo>
                  <a:pt x="367138" y="25617"/>
                </a:lnTo>
                <a:close/>
              </a:path>
            </a:pathLst>
          </a:custGeom>
          <a:solidFill>
            <a:srgbClr val="7CB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20677" y="2405205"/>
            <a:ext cx="318018" cy="21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54875" y="2467986"/>
            <a:ext cx="283210" cy="109855"/>
          </a:xfrm>
          <a:custGeom>
            <a:avLst/>
            <a:gdLst/>
            <a:ahLst/>
            <a:cxnLst/>
            <a:rect l="l" t="t" r="r" b="b"/>
            <a:pathLst>
              <a:path w="283210" h="109855">
                <a:moveTo>
                  <a:pt x="62549" y="0"/>
                </a:moveTo>
                <a:lnTo>
                  <a:pt x="0" y="44587"/>
                </a:lnTo>
                <a:lnTo>
                  <a:pt x="2921" y="53557"/>
                </a:lnTo>
                <a:lnTo>
                  <a:pt x="232951" y="105319"/>
                </a:lnTo>
                <a:lnTo>
                  <a:pt x="253422" y="109674"/>
                </a:lnTo>
                <a:lnTo>
                  <a:pt x="282936" y="81231"/>
                </a:lnTo>
                <a:lnTo>
                  <a:pt x="70442" y="25626"/>
                </a:lnTo>
                <a:lnTo>
                  <a:pt x="62549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92945" y="2281174"/>
            <a:ext cx="445455" cy="342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43182" y="2433650"/>
            <a:ext cx="264795" cy="94615"/>
          </a:xfrm>
          <a:custGeom>
            <a:avLst/>
            <a:gdLst/>
            <a:ahLst/>
            <a:cxnLst/>
            <a:rect l="l" t="t" r="r" b="b"/>
            <a:pathLst>
              <a:path w="264795" h="94614">
                <a:moveTo>
                  <a:pt x="48227" y="0"/>
                </a:moveTo>
                <a:lnTo>
                  <a:pt x="6723" y="19475"/>
                </a:lnTo>
                <a:lnTo>
                  <a:pt x="0" y="23062"/>
                </a:lnTo>
                <a:lnTo>
                  <a:pt x="10230" y="35361"/>
                </a:lnTo>
                <a:lnTo>
                  <a:pt x="21922" y="42280"/>
                </a:lnTo>
                <a:lnTo>
                  <a:pt x="31568" y="50736"/>
                </a:lnTo>
                <a:lnTo>
                  <a:pt x="52029" y="60474"/>
                </a:lnTo>
                <a:lnTo>
                  <a:pt x="76873" y="70211"/>
                </a:lnTo>
                <a:lnTo>
                  <a:pt x="109312" y="80461"/>
                </a:lnTo>
                <a:lnTo>
                  <a:pt x="138261" y="86611"/>
                </a:lnTo>
                <a:lnTo>
                  <a:pt x="166030" y="93274"/>
                </a:lnTo>
                <a:lnTo>
                  <a:pt x="173034" y="94042"/>
                </a:lnTo>
                <a:lnTo>
                  <a:pt x="181807" y="93017"/>
                </a:lnTo>
                <a:lnTo>
                  <a:pt x="199623" y="89942"/>
                </a:lnTo>
                <a:lnTo>
                  <a:pt x="214835" y="86355"/>
                </a:lnTo>
                <a:lnTo>
                  <a:pt x="253236" y="86355"/>
                </a:lnTo>
                <a:lnTo>
                  <a:pt x="253712" y="85586"/>
                </a:lnTo>
                <a:lnTo>
                  <a:pt x="251967" y="83793"/>
                </a:lnTo>
                <a:lnTo>
                  <a:pt x="245528" y="81229"/>
                </a:lnTo>
                <a:lnTo>
                  <a:pt x="237935" y="78667"/>
                </a:lnTo>
                <a:lnTo>
                  <a:pt x="231791" y="76106"/>
                </a:lnTo>
                <a:lnTo>
                  <a:pt x="229457" y="73030"/>
                </a:lnTo>
                <a:lnTo>
                  <a:pt x="263875" y="73030"/>
                </a:lnTo>
                <a:lnTo>
                  <a:pt x="263345" y="71494"/>
                </a:lnTo>
                <a:lnTo>
                  <a:pt x="159886" y="63036"/>
                </a:lnTo>
                <a:lnTo>
                  <a:pt x="156077" y="60987"/>
                </a:lnTo>
                <a:lnTo>
                  <a:pt x="136786" y="51250"/>
                </a:lnTo>
                <a:lnTo>
                  <a:pt x="122754" y="43562"/>
                </a:lnTo>
                <a:lnTo>
                  <a:pt x="99973" y="33568"/>
                </a:lnTo>
                <a:lnTo>
                  <a:pt x="78333" y="18193"/>
                </a:lnTo>
                <a:lnTo>
                  <a:pt x="67228" y="9737"/>
                </a:lnTo>
                <a:lnTo>
                  <a:pt x="48227" y="0"/>
                </a:lnTo>
                <a:close/>
              </a:path>
              <a:path w="264795" h="94614">
                <a:moveTo>
                  <a:pt x="253236" y="86355"/>
                </a:moveTo>
                <a:lnTo>
                  <a:pt x="214835" y="86355"/>
                </a:lnTo>
                <a:lnTo>
                  <a:pt x="245823" y="90712"/>
                </a:lnTo>
                <a:lnTo>
                  <a:pt x="249903" y="89942"/>
                </a:lnTo>
                <a:lnTo>
                  <a:pt x="251967" y="88405"/>
                </a:lnTo>
                <a:lnTo>
                  <a:pt x="253236" y="86355"/>
                </a:lnTo>
                <a:close/>
              </a:path>
              <a:path w="264795" h="94614">
                <a:moveTo>
                  <a:pt x="263875" y="73030"/>
                </a:moveTo>
                <a:lnTo>
                  <a:pt x="229457" y="73030"/>
                </a:lnTo>
                <a:lnTo>
                  <a:pt x="246118" y="78410"/>
                </a:lnTo>
                <a:lnTo>
                  <a:pt x="254006" y="78667"/>
                </a:lnTo>
                <a:lnTo>
                  <a:pt x="261010" y="78156"/>
                </a:lnTo>
                <a:lnTo>
                  <a:pt x="263345" y="76362"/>
                </a:lnTo>
                <a:lnTo>
                  <a:pt x="264229" y="74055"/>
                </a:lnTo>
                <a:lnTo>
                  <a:pt x="263875" y="73030"/>
                </a:lnTo>
                <a:close/>
              </a:path>
              <a:path w="264795" h="94614">
                <a:moveTo>
                  <a:pt x="211615" y="48686"/>
                </a:moveTo>
                <a:lnTo>
                  <a:pt x="205177" y="49200"/>
                </a:lnTo>
                <a:lnTo>
                  <a:pt x="201982" y="49711"/>
                </a:lnTo>
                <a:lnTo>
                  <a:pt x="173623" y="60731"/>
                </a:lnTo>
                <a:lnTo>
                  <a:pt x="168364" y="62524"/>
                </a:lnTo>
                <a:lnTo>
                  <a:pt x="159886" y="63036"/>
                </a:lnTo>
                <a:lnTo>
                  <a:pt x="257064" y="63036"/>
                </a:lnTo>
                <a:lnTo>
                  <a:pt x="253122" y="61242"/>
                </a:lnTo>
                <a:lnTo>
                  <a:pt x="242309" y="57398"/>
                </a:lnTo>
                <a:lnTo>
                  <a:pt x="237345" y="54068"/>
                </a:lnTo>
                <a:lnTo>
                  <a:pt x="232676" y="50736"/>
                </a:lnTo>
                <a:lnTo>
                  <a:pt x="211615" y="48686"/>
                </a:lnTo>
                <a:close/>
              </a:path>
            </a:pathLst>
          </a:custGeom>
          <a:solidFill>
            <a:srgbClr val="FFB5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90899" y="2176115"/>
            <a:ext cx="416513" cy="351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27144" y="2315511"/>
            <a:ext cx="382270" cy="213995"/>
          </a:xfrm>
          <a:custGeom>
            <a:avLst/>
            <a:gdLst/>
            <a:ahLst/>
            <a:cxnLst/>
            <a:rect l="l" t="t" r="r" b="b"/>
            <a:pathLst>
              <a:path w="382270" h="213994">
                <a:moveTo>
                  <a:pt x="141760" y="158112"/>
                </a:moveTo>
                <a:lnTo>
                  <a:pt x="175081" y="182713"/>
                </a:lnTo>
                <a:lnTo>
                  <a:pt x="241127" y="203725"/>
                </a:lnTo>
                <a:lnTo>
                  <a:pt x="287622" y="213463"/>
                </a:lnTo>
                <a:lnTo>
                  <a:pt x="297550" y="212694"/>
                </a:lnTo>
                <a:lnTo>
                  <a:pt x="309244" y="210644"/>
                </a:lnTo>
                <a:lnTo>
                  <a:pt x="284108" y="210644"/>
                </a:lnTo>
                <a:lnTo>
                  <a:pt x="273295" y="207825"/>
                </a:lnTo>
                <a:lnTo>
                  <a:pt x="230609" y="198345"/>
                </a:lnTo>
                <a:lnTo>
                  <a:pt x="184141" y="184249"/>
                </a:lnTo>
                <a:lnTo>
                  <a:pt x="154620" y="171950"/>
                </a:lnTo>
                <a:lnTo>
                  <a:pt x="140883" y="162469"/>
                </a:lnTo>
                <a:lnTo>
                  <a:pt x="147021" y="160676"/>
                </a:lnTo>
                <a:lnTo>
                  <a:pt x="141760" y="158112"/>
                </a:lnTo>
                <a:close/>
              </a:path>
              <a:path w="382270" h="213994">
                <a:moveTo>
                  <a:pt x="331463" y="203211"/>
                </a:moveTo>
                <a:lnTo>
                  <a:pt x="321805" y="205262"/>
                </a:lnTo>
                <a:lnTo>
                  <a:pt x="310403" y="208594"/>
                </a:lnTo>
                <a:lnTo>
                  <a:pt x="293741" y="210644"/>
                </a:lnTo>
                <a:lnTo>
                  <a:pt x="309244" y="210644"/>
                </a:lnTo>
                <a:lnTo>
                  <a:pt x="318021" y="209105"/>
                </a:lnTo>
                <a:lnTo>
                  <a:pt x="333797" y="206543"/>
                </a:lnTo>
                <a:lnTo>
                  <a:pt x="352559" y="206543"/>
                </a:lnTo>
                <a:lnTo>
                  <a:pt x="343726" y="205518"/>
                </a:lnTo>
                <a:lnTo>
                  <a:pt x="331463" y="203211"/>
                </a:lnTo>
                <a:close/>
              </a:path>
              <a:path w="382270" h="213994">
                <a:moveTo>
                  <a:pt x="352559" y="206543"/>
                </a:moveTo>
                <a:lnTo>
                  <a:pt x="333797" y="206543"/>
                </a:lnTo>
                <a:lnTo>
                  <a:pt x="347830" y="208080"/>
                </a:lnTo>
                <a:lnTo>
                  <a:pt x="361862" y="209876"/>
                </a:lnTo>
                <a:lnTo>
                  <a:pt x="367710" y="208337"/>
                </a:lnTo>
                <a:lnTo>
                  <a:pt x="368201" y="207825"/>
                </a:lnTo>
                <a:lnTo>
                  <a:pt x="363606" y="207825"/>
                </a:lnTo>
                <a:lnTo>
                  <a:pt x="352559" y="206543"/>
                </a:lnTo>
                <a:close/>
              </a:path>
              <a:path w="382270" h="213994">
                <a:moveTo>
                  <a:pt x="332053" y="190400"/>
                </a:moveTo>
                <a:lnTo>
                  <a:pt x="330283" y="191937"/>
                </a:lnTo>
                <a:lnTo>
                  <a:pt x="333797" y="192962"/>
                </a:lnTo>
                <a:lnTo>
                  <a:pt x="345495" y="194756"/>
                </a:lnTo>
                <a:lnTo>
                  <a:pt x="356013" y="198599"/>
                </a:lnTo>
                <a:lnTo>
                  <a:pt x="361862" y="200138"/>
                </a:lnTo>
                <a:lnTo>
                  <a:pt x="367415" y="202188"/>
                </a:lnTo>
                <a:lnTo>
                  <a:pt x="368570" y="204236"/>
                </a:lnTo>
                <a:lnTo>
                  <a:pt x="367121" y="206032"/>
                </a:lnTo>
                <a:lnTo>
                  <a:pt x="363606" y="207825"/>
                </a:lnTo>
                <a:lnTo>
                  <a:pt x="368201" y="207825"/>
                </a:lnTo>
                <a:lnTo>
                  <a:pt x="370905" y="205007"/>
                </a:lnTo>
                <a:lnTo>
                  <a:pt x="370635" y="202443"/>
                </a:lnTo>
                <a:lnTo>
                  <a:pt x="349574" y="193987"/>
                </a:lnTo>
                <a:lnTo>
                  <a:pt x="358440" y="193987"/>
                </a:lnTo>
                <a:lnTo>
                  <a:pt x="349869" y="190912"/>
                </a:lnTo>
                <a:lnTo>
                  <a:pt x="332053" y="190400"/>
                </a:lnTo>
                <a:close/>
              </a:path>
              <a:path w="382270" h="213994">
                <a:moveTo>
                  <a:pt x="358440" y="193987"/>
                </a:moveTo>
                <a:lnTo>
                  <a:pt x="349574" y="193987"/>
                </a:lnTo>
                <a:lnTo>
                  <a:pt x="362156" y="197319"/>
                </a:lnTo>
                <a:lnTo>
                  <a:pt x="371790" y="197831"/>
                </a:lnTo>
                <a:lnTo>
                  <a:pt x="378523" y="196549"/>
                </a:lnTo>
                <a:lnTo>
                  <a:pt x="379395" y="195781"/>
                </a:lnTo>
                <a:lnTo>
                  <a:pt x="372674" y="195781"/>
                </a:lnTo>
                <a:lnTo>
                  <a:pt x="362722" y="195524"/>
                </a:lnTo>
                <a:lnTo>
                  <a:pt x="358440" y="193987"/>
                </a:lnTo>
                <a:close/>
              </a:path>
              <a:path w="382270" h="213994">
                <a:moveTo>
                  <a:pt x="325024" y="179894"/>
                </a:moveTo>
                <a:lnTo>
                  <a:pt x="334387" y="182199"/>
                </a:lnTo>
                <a:lnTo>
                  <a:pt x="352499" y="182199"/>
                </a:lnTo>
                <a:lnTo>
                  <a:pt x="361567" y="185788"/>
                </a:lnTo>
                <a:lnTo>
                  <a:pt x="367121" y="187068"/>
                </a:lnTo>
                <a:lnTo>
                  <a:pt x="378228" y="190144"/>
                </a:lnTo>
                <a:lnTo>
                  <a:pt x="379678" y="192451"/>
                </a:lnTo>
                <a:lnTo>
                  <a:pt x="377343" y="194756"/>
                </a:lnTo>
                <a:lnTo>
                  <a:pt x="372674" y="195781"/>
                </a:lnTo>
                <a:lnTo>
                  <a:pt x="379395" y="195781"/>
                </a:lnTo>
                <a:lnTo>
                  <a:pt x="382013" y="193476"/>
                </a:lnTo>
                <a:lnTo>
                  <a:pt x="380962" y="190912"/>
                </a:lnTo>
                <a:lnTo>
                  <a:pt x="380911" y="190144"/>
                </a:lnTo>
                <a:lnTo>
                  <a:pt x="381045" y="188862"/>
                </a:lnTo>
                <a:lnTo>
                  <a:pt x="378228" y="188862"/>
                </a:lnTo>
                <a:lnTo>
                  <a:pt x="373559" y="187836"/>
                </a:lnTo>
                <a:lnTo>
                  <a:pt x="363901" y="184506"/>
                </a:lnTo>
                <a:lnTo>
                  <a:pt x="356898" y="181688"/>
                </a:lnTo>
                <a:lnTo>
                  <a:pt x="353144" y="180663"/>
                </a:lnTo>
                <a:lnTo>
                  <a:pt x="334682" y="180663"/>
                </a:lnTo>
                <a:lnTo>
                  <a:pt x="325024" y="179894"/>
                </a:lnTo>
                <a:close/>
              </a:path>
              <a:path w="382270" h="213994">
                <a:moveTo>
                  <a:pt x="324729" y="171950"/>
                </a:moveTo>
                <a:lnTo>
                  <a:pt x="329988" y="174257"/>
                </a:lnTo>
                <a:lnTo>
                  <a:pt x="352794" y="175282"/>
                </a:lnTo>
                <a:lnTo>
                  <a:pt x="362451" y="177587"/>
                </a:lnTo>
                <a:lnTo>
                  <a:pt x="372085" y="181688"/>
                </a:lnTo>
                <a:lnTo>
                  <a:pt x="377638" y="184250"/>
                </a:lnTo>
                <a:lnTo>
                  <a:pt x="379383" y="186300"/>
                </a:lnTo>
                <a:lnTo>
                  <a:pt x="378228" y="188862"/>
                </a:lnTo>
                <a:lnTo>
                  <a:pt x="381045" y="188862"/>
                </a:lnTo>
                <a:lnTo>
                  <a:pt x="356898" y="174769"/>
                </a:lnTo>
                <a:lnTo>
                  <a:pt x="349574" y="173487"/>
                </a:lnTo>
                <a:lnTo>
                  <a:pt x="331758" y="173232"/>
                </a:lnTo>
                <a:lnTo>
                  <a:pt x="324729" y="171950"/>
                </a:lnTo>
                <a:close/>
              </a:path>
              <a:path w="382270" h="213994">
                <a:moveTo>
                  <a:pt x="76706" y="166056"/>
                </a:moveTo>
                <a:lnTo>
                  <a:pt x="52026" y="166056"/>
                </a:lnTo>
                <a:lnTo>
                  <a:pt x="77164" y="187582"/>
                </a:lnTo>
                <a:lnTo>
                  <a:pt x="95285" y="185274"/>
                </a:lnTo>
                <a:lnTo>
                  <a:pt x="76706" y="166056"/>
                </a:lnTo>
                <a:close/>
              </a:path>
              <a:path w="382270" h="213994">
                <a:moveTo>
                  <a:pt x="170073" y="119931"/>
                </a:moveTo>
                <a:lnTo>
                  <a:pt x="166020" y="119931"/>
                </a:lnTo>
                <a:lnTo>
                  <a:pt x="186188" y="131719"/>
                </a:lnTo>
                <a:lnTo>
                  <a:pt x="214537" y="152218"/>
                </a:lnTo>
                <a:lnTo>
                  <a:pt x="227120" y="158112"/>
                </a:lnTo>
                <a:lnTo>
                  <a:pt x="249605" y="168875"/>
                </a:lnTo>
                <a:lnTo>
                  <a:pt x="275925" y="181945"/>
                </a:lnTo>
                <a:lnTo>
                  <a:pt x="283813" y="182456"/>
                </a:lnTo>
                <a:lnTo>
                  <a:pt x="290959" y="179894"/>
                </a:lnTo>
                <a:lnTo>
                  <a:pt x="285263" y="179894"/>
                </a:lnTo>
                <a:lnTo>
                  <a:pt x="274180" y="179381"/>
                </a:lnTo>
                <a:lnTo>
                  <a:pt x="238792" y="160676"/>
                </a:lnTo>
                <a:lnTo>
                  <a:pt x="216012" y="150424"/>
                </a:lnTo>
                <a:lnTo>
                  <a:pt x="184141" y="127619"/>
                </a:lnTo>
                <a:lnTo>
                  <a:pt x="170073" y="119931"/>
                </a:lnTo>
                <a:close/>
              </a:path>
              <a:path w="382270" h="213994">
                <a:moveTo>
                  <a:pt x="352204" y="180406"/>
                </a:moveTo>
                <a:lnTo>
                  <a:pt x="334682" y="180663"/>
                </a:lnTo>
                <a:lnTo>
                  <a:pt x="353144" y="180663"/>
                </a:lnTo>
                <a:lnTo>
                  <a:pt x="352204" y="180406"/>
                </a:lnTo>
                <a:close/>
              </a:path>
              <a:path w="382270" h="213994">
                <a:moveTo>
                  <a:pt x="320060" y="166313"/>
                </a:moveTo>
                <a:lnTo>
                  <a:pt x="300180" y="173744"/>
                </a:lnTo>
                <a:lnTo>
                  <a:pt x="285263" y="179894"/>
                </a:lnTo>
                <a:lnTo>
                  <a:pt x="290959" y="179894"/>
                </a:lnTo>
                <a:lnTo>
                  <a:pt x="309542" y="173232"/>
                </a:lnTo>
                <a:lnTo>
                  <a:pt x="317726" y="170413"/>
                </a:lnTo>
                <a:lnTo>
                  <a:pt x="322985" y="168106"/>
                </a:lnTo>
                <a:lnTo>
                  <a:pt x="346060" y="168106"/>
                </a:lnTo>
                <a:lnTo>
                  <a:pt x="331463" y="166824"/>
                </a:lnTo>
                <a:lnTo>
                  <a:pt x="320060" y="166313"/>
                </a:lnTo>
                <a:close/>
              </a:path>
              <a:path w="382270" h="213994">
                <a:moveTo>
                  <a:pt x="346060" y="168106"/>
                </a:moveTo>
                <a:lnTo>
                  <a:pt x="322985" y="168106"/>
                </a:lnTo>
                <a:lnTo>
                  <a:pt x="338762" y="168875"/>
                </a:lnTo>
                <a:lnTo>
                  <a:pt x="348419" y="169643"/>
                </a:lnTo>
                <a:lnTo>
                  <a:pt x="351614" y="171693"/>
                </a:lnTo>
                <a:lnTo>
                  <a:pt x="356898" y="174769"/>
                </a:lnTo>
                <a:lnTo>
                  <a:pt x="359456" y="174769"/>
                </a:lnTo>
                <a:lnTo>
                  <a:pt x="358053" y="174257"/>
                </a:lnTo>
                <a:lnTo>
                  <a:pt x="348985" y="168363"/>
                </a:lnTo>
                <a:lnTo>
                  <a:pt x="346060" y="168106"/>
                </a:lnTo>
                <a:close/>
              </a:path>
              <a:path w="382270" h="213994">
                <a:moveTo>
                  <a:pt x="0" y="62522"/>
                </a:moveTo>
                <a:lnTo>
                  <a:pt x="2921" y="88916"/>
                </a:lnTo>
                <a:lnTo>
                  <a:pt x="33613" y="155550"/>
                </a:lnTo>
                <a:lnTo>
                  <a:pt x="49397" y="173743"/>
                </a:lnTo>
                <a:lnTo>
                  <a:pt x="52026" y="166056"/>
                </a:lnTo>
                <a:lnTo>
                  <a:pt x="76706" y="166056"/>
                </a:lnTo>
                <a:lnTo>
                  <a:pt x="66056" y="155038"/>
                </a:lnTo>
                <a:lnTo>
                  <a:pt x="83302" y="155038"/>
                </a:lnTo>
                <a:lnTo>
                  <a:pt x="93533" y="154013"/>
                </a:lnTo>
                <a:lnTo>
                  <a:pt x="99072" y="151706"/>
                </a:lnTo>
                <a:lnTo>
                  <a:pt x="87101" y="151706"/>
                </a:lnTo>
                <a:lnTo>
                  <a:pt x="82844" y="145555"/>
                </a:lnTo>
                <a:lnTo>
                  <a:pt x="45013" y="145555"/>
                </a:lnTo>
                <a:lnTo>
                  <a:pt x="20750" y="113526"/>
                </a:lnTo>
                <a:lnTo>
                  <a:pt x="0" y="62522"/>
                </a:lnTo>
                <a:close/>
              </a:path>
              <a:path w="382270" h="213994">
                <a:moveTo>
                  <a:pt x="83302" y="155038"/>
                </a:moveTo>
                <a:lnTo>
                  <a:pt x="66056" y="155038"/>
                </a:lnTo>
                <a:lnTo>
                  <a:pt x="80085" y="160419"/>
                </a:lnTo>
                <a:lnTo>
                  <a:pt x="83302" y="155038"/>
                </a:lnTo>
                <a:close/>
              </a:path>
              <a:path w="382270" h="213994">
                <a:moveTo>
                  <a:pt x="68980" y="0"/>
                </a:moveTo>
                <a:lnTo>
                  <a:pt x="77456" y="6927"/>
                </a:lnTo>
                <a:lnTo>
                  <a:pt x="92948" y="22034"/>
                </a:lnTo>
                <a:lnTo>
                  <a:pt x="105223" y="35890"/>
                </a:lnTo>
                <a:lnTo>
                  <a:pt x="113701" y="55875"/>
                </a:lnTo>
                <a:lnTo>
                  <a:pt x="136791" y="85075"/>
                </a:lnTo>
                <a:lnTo>
                  <a:pt x="149068" y="103788"/>
                </a:lnTo>
                <a:lnTo>
                  <a:pt x="162513" y="117624"/>
                </a:lnTo>
                <a:lnTo>
                  <a:pt x="140883" y="126851"/>
                </a:lnTo>
                <a:lnTo>
                  <a:pt x="102886" y="145301"/>
                </a:lnTo>
                <a:lnTo>
                  <a:pt x="87101" y="151706"/>
                </a:lnTo>
                <a:lnTo>
                  <a:pt x="99072" y="151706"/>
                </a:lnTo>
                <a:lnTo>
                  <a:pt x="105223" y="149144"/>
                </a:lnTo>
                <a:lnTo>
                  <a:pt x="121884" y="146581"/>
                </a:lnTo>
                <a:lnTo>
                  <a:pt x="118377" y="141200"/>
                </a:lnTo>
                <a:lnTo>
                  <a:pt x="150821" y="126851"/>
                </a:lnTo>
                <a:lnTo>
                  <a:pt x="166020" y="119931"/>
                </a:lnTo>
                <a:lnTo>
                  <a:pt x="170073" y="119931"/>
                </a:lnTo>
                <a:lnTo>
                  <a:pt x="163975" y="116599"/>
                </a:lnTo>
                <a:lnTo>
                  <a:pt x="147021" y="95844"/>
                </a:lnTo>
                <a:lnTo>
                  <a:pt x="132992" y="75859"/>
                </a:lnTo>
                <a:lnTo>
                  <a:pt x="116623" y="54839"/>
                </a:lnTo>
                <a:lnTo>
                  <a:pt x="105515" y="31789"/>
                </a:lnTo>
                <a:lnTo>
                  <a:pt x="74826" y="517"/>
                </a:lnTo>
                <a:lnTo>
                  <a:pt x="68980" y="0"/>
                </a:lnTo>
                <a:close/>
              </a:path>
              <a:path w="382270" h="213994">
                <a:moveTo>
                  <a:pt x="10522" y="45623"/>
                </a:moveTo>
                <a:lnTo>
                  <a:pt x="15491" y="67917"/>
                </a:lnTo>
                <a:lnTo>
                  <a:pt x="49104" y="119675"/>
                </a:lnTo>
                <a:lnTo>
                  <a:pt x="59335" y="144276"/>
                </a:lnTo>
                <a:lnTo>
                  <a:pt x="45013" y="145555"/>
                </a:lnTo>
                <a:lnTo>
                  <a:pt x="82844" y="145555"/>
                </a:lnTo>
                <a:lnTo>
                  <a:pt x="45601" y="91743"/>
                </a:lnTo>
                <a:lnTo>
                  <a:pt x="39166" y="91743"/>
                </a:lnTo>
                <a:lnTo>
                  <a:pt x="23967" y="72277"/>
                </a:lnTo>
                <a:lnTo>
                  <a:pt x="10522" y="45623"/>
                </a:lnTo>
                <a:close/>
              </a:path>
              <a:path w="382270" h="213994">
                <a:moveTo>
                  <a:pt x="39166" y="73032"/>
                </a:moveTo>
                <a:lnTo>
                  <a:pt x="39166" y="91743"/>
                </a:lnTo>
                <a:lnTo>
                  <a:pt x="45601" y="91743"/>
                </a:lnTo>
                <a:lnTo>
                  <a:pt x="44720" y="90470"/>
                </a:lnTo>
                <a:lnTo>
                  <a:pt x="39166" y="7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96160" y="2456712"/>
            <a:ext cx="172451" cy="164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25646" y="2338582"/>
            <a:ext cx="209566" cy="108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28568" y="2494124"/>
            <a:ext cx="286385" cy="86360"/>
          </a:xfrm>
          <a:custGeom>
            <a:avLst/>
            <a:gdLst/>
            <a:ahLst/>
            <a:cxnLst/>
            <a:rect l="l" t="t" r="r" b="b"/>
            <a:pathLst>
              <a:path w="286385" h="86360">
                <a:moveTo>
                  <a:pt x="0" y="3332"/>
                </a:moveTo>
                <a:lnTo>
                  <a:pt x="0" y="12044"/>
                </a:lnTo>
                <a:lnTo>
                  <a:pt x="28644" y="18707"/>
                </a:lnTo>
                <a:lnTo>
                  <a:pt x="28644" y="27931"/>
                </a:lnTo>
                <a:lnTo>
                  <a:pt x="44428" y="33825"/>
                </a:lnTo>
                <a:lnTo>
                  <a:pt x="285872" y="86355"/>
                </a:lnTo>
                <a:lnTo>
                  <a:pt x="279434" y="82000"/>
                </a:lnTo>
                <a:lnTo>
                  <a:pt x="231784" y="70980"/>
                </a:lnTo>
                <a:lnTo>
                  <a:pt x="75119" y="37925"/>
                </a:lnTo>
                <a:lnTo>
                  <a:pt x="33905" y="26649"/>
                </a:lnTo>
                <a:lnTo>
                  <a:pt x="32153" y="21525"/>
                </a:lnTo>
                <a:lnTo>
                  <a:pt x="41246" y="16399"/>
                </a:lnTo>
                <a:lnTo>
                  <a:pt x="33320" y="16399"/>
                </a:lnTo>
                <a:lnTo>
                  <a:pt x="34490" y="9994"/>
                </a:lnTo>
                <a:lnTo>
                  <a:pt x="0" y="3332"/>
                </a:lnTo>
                <a:close/>
              </a:path>
              <a:path w="286385" h="86360">
                <a:moveTo>
                  <a:pt x="68395" y="0"/>
                </a:moveTo>
                <a:lnTo>
                  <a:pt x="65181" y="0"/>
                </a:lnTo>
                <a:lnTo>
                  <a:pt x="61089" y="2307"/>
                </a:lnTo>
                <a:lnTo>
                  <a:pt x="33320" y="16399"/>
                </a:lnTo>
                <a:lnTo>
                  <a:pt x="41246" y="16399"/>
                </a:lnTo>
                <a:lnTo>
                  <a:pt x="44428" y="14606"/>
                </a:lnTo>
                <a:lnTo>
                  <a:pt x="68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55460" y="2492330"/>
            <a:ext cx="36830" cy="10795"/>
          </a:xfrm>
          <a:custGeom>
            <a:avLst/>
            <a:gdLst/>
            <a:ahLst/>
            <a:cxnLst/>
            <a:rect l="l" t="t" r="r" b="b"/>
            <a:pathLst>
              <a:path w="36829" h="10794">
                <a:moveTo>
                  <a:pt x="34197" y="0"/>
                </a:moveTo>
                <a:lnTo>
                  <a:pt x="0" y="10762"/>
                </a:lnTo>
                <a:lnTo>
                  <a:pt x="4968" y="10762"/>
                </a:lnTo>
                <a:lnTo>
                  <a:pt x="36827" y="1536"/>
                </a:lnTo>
                <a:lnTo>
                  <a:pt x="34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52790" y="2404428"/>
            <a:ext cx="187960" cy="66675"/>
          </a:xfrm>
          <a:custGeom>
            <a:avLst/>
            <a:gdLst/>
            <a:ahLst/>
            <a:cxnLst/>
            <a:rect l="l" t="t" r="r" b="b"/>
            <a:pathLst>
              <a:path w="187960" h="66675">
                <a:moveTo>
                  <a:pt x="113116" y="0"/>
                </a:moveTo>
                <a:lnTo>
                  <a:pt x="105227" y="1812"/>
                </a:lnTo>
                <a:lnTo>
                  <a:pt x="96749" y="6927"/>
                </a:lnTo>
                <a:lnTo>
                  <a:pt x="44430" y="35372"/>
                </a:lnTo>
                <a:lnTo>
                  <a:pt x="30103" y="39727"/>
                </a:lnTo>
                <a:lnTo>
                  <a:pt x="22510" y="52283"/>
                </a:lnTo>
                <a:lnTo>
                  <a:pt x="0" y="66633"/>
                </a:lnTo>
                <a:lnTo>
                  <a:pt x="4398" y="66633"/>
                </a:lnTo>
                <a:lnTo>
                  <a:pt x="24844" y="54077"/>
                </a:lnTo>
                <a:lnTo>
                  <a:pt x="33323" y="40495"/>
                </a:lnTo>
                <a:lnTo>
                  <a:pt x="43251" y="38191"/>
                </a:lnTo>
                <a:lnTo>
                  <a:pt x="103188" y="5395"/>
                </a:lnTo>
                <a:lnTo>
                  <a:pt x="114295" y="2309"/>
                </a:lnTo>
                <a:lnTo>
                  <a:pt x="160683" y="2309"/>
                </a:lnTo>
                <a:lnTo>
                  <a:pt x="113116" y="0"/>
                </a:lnTo>
                <a:close/>
              </a:path>
              <a:path w="187960" h="66675">
                <a:moveTo>
                  <a:pt x="160683" y="2309"/>
                </a:moveTo>
                <a:lnTo>
                  <a:pt x="114295" y="2309"/>
                </a:lnTo>
                <a:lnTo>
                  <a:pt x="187945" y="6150"/>
                </a:lnTo>
                <a:lnTo>
                  <a:pt x="187355" y="3604"/>
                </a:lnTo>
                <a:lnTo>
                  <a:pt x="160683" y="2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44017" y="2446717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37132" y="0"/>
                </a:moveTo>
                <a:lnTo>
                  <a:pt x="0" y="21268"/>
                </a:lnTo>
                <a:lnTo>
                  <a:pt x="3809" y="22293"/>
                </a:lnTo>
                <a:lnTo>
                  <a:pt x="36247" y="2818"/>
                </a:lnTo>
                <a:lnTo>
                  <a:pt x="37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76213" y="2498224"/>
            <a:ext cx="244475" cy="68580"/>
          </a:xfrm>
          <a:custGeom>
            <a:avLst/>
            <a:gdLst/>
            <a:ahLst/>
            <a:cxnLst/>
            <a:rect l="l" t="t" r="r" b="b"/>
            <a:pathLst>
              <a:path w="244475" h="68580">
                <a:moveTo>
                  <a:pt x="22212" y="0"/>
                </a:moveTo>
                <a:lnTo>
                  <a:pt x="20750" y="3075"/>
                </a:lnTo>
                <a:lnTo>
                  <a:pt x="0" y="15631"/>
                </a:lnTo>
                <a:lnTo>
                  <a:pt x="229159" y="65343"/>
                </a:lnTo>
                <a:lnTo>
                  <a:pt x="244346" y="68161"/>
                </a:lnTo>
                <a:lnTo>
                  <a:pt x="9060" y="13836"/>
                </a:lnTo>
                <a:lnTo>
                  <a:pt x="25134" y="5380"/>
                </a:lnTo>
                <a:lnTo>
                  <a:pt x="39669" y="5380"/>
                </a:lnTo>
                <a:lnTo>
                  <a:pt x="22212" y="0"/>
                </a:lnTo>
                <a:close/>
              </a:path>
              <a:path w="244475" h="68580">
                <a:moveTo>
                  <a:pt x="39669" y="5380"/>
                </a:moveTo>
                <a:lnTo>
                  <a:pt x="25134" y="5380"/>
                </a:lnTo>
                <a:lnTo>
                  <a:pt x="75421" y="16400"/>
                </a:lnTo>
                <a:lnTo>
                  <a:pt x="39669" y="5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24990" y="2526410"/>
            <a:ext cx="115570" cy="22860"/>
          </a:xfrm>
          <a:custGeom>
            <a:avLst/>
            <a:gdLst/>
            <a:ahLst/>
            <a:cxnLst/>
            <a:rect l="l" t="t" r="r" b="b"/>
            <a:pathLst>
              <a:path w="115570" h="22860">
                <a:moveTo>
                  <a:pt x="9067" y="0"/>
                </a:moveTo>
                <a:lnTo>
                  <a:pt x="0" y="256"/>
                </a:lnTo>
                <a:lnTo>
                  <a:pt x="115156" y="22807"/>
                </a:lnTo>
                <a:lnTo>
                  <a:pt x="114296" y="1998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09778" y="2527435"/>
            <a:ext cx="132080" cy="27305"/>
          </a:xfrm>
          <a:custGeom>
            <a:avLst/>
            <a:gdLst/>
            <a:ahLst/>
            <a:cxnLst/>
            <a:rect l="l" t="t" r="r" b="b"/>
            <a:pathLst>
              <a:path w="132079" h="27305">
                <a:moveTo>
                  <a:pt x="0" y="0"/>
                </a:moveTo>
                <a:lnTo>
                  <a:pt x="131842" y="26906"/>
                </a:lnTo>
                <a:lnTo>
                  <a:pt x="131842" y="24601"/>
                </a:lnTo>
                <a:lnTo>
                  <a:pt x="15211" y="7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86113" y="2445181"/>
            <a:ext cx="133350" cy="21590"/>
          </a:xfrm>
          <a:custGeom>
            <a:avLst/>
            <a:gdLst/>
            <a:ahLst/>
            <a:cxnLst/>
            <a:rect l="l" t="t" r="r" b="b"/>
            <a:pathLst>
              <a:path w="133350" h="21589">
                <a:moveTo>
                  <a:pt x="0" y="0"/>
                </a:moveTo>
                <a:lnTo>
                  <a:pt x="44135" y="6662"/>
                </a:lnTo>
                <a:lnTo>
                  <a:pt x="107562" y="20243"/>
                </a:lnTo>
                <a:lnTo>
                  <a:pt x="133292" y="21268"/>
                </a:lnTo>
                <a:lnTo>
                  <a:pt x="110486" y="18450"/>
                </a:lnTo>
                <a:lnTo>
                  <a:pt x="49394" y="53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68002" y="2442362"/>
            <a:ext cx="24130" cy="1905"/>
          </a:xfrm>
          <a:custGeom>
            <a:avLst/>
            <a:gdLst/>
            <a:ahLst/>
            <a:cxnLst/>
            <a:rect l="l" t="t" r="r" b="b"/>
            <a:pathLst>
              <a:path w="24129" h="1905">
                <a:moveTo>
                  <a:pt x="23665" y="0"/>
                </a:moveTo>
                <a:lnTo>
                  <a:pt x="1155" y="0"/>
                </a:lnTo>
                <a:lnTo>
                  <a:pt x="0" y="1025"/>
                </a:lnTo>
                <a:lnTo>
                  <a:pt x="16071" y="1281"/>
                </a:lnTo>
                <a:lnTo>
                  <a:pt x="23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78519" y="2435186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2334" y="0"/>
                </a:moveTo>
                <a:lnTo>
                  <a:pt x="0" y="2050"/>
                </a:lnTo>
                <a:lnTo>
                  <a:pt x="25704" y="2050"/>
                </a:lnTo>
                <a:lnTo>
                  <a:pt x="25434" y="256"/>
                </a:lnTo>
                <a:lnTo>
                  <a:pt x="2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72671" y="2437493"/>
            <a:ext cx="29845" cy="3175"/>
          </a:xfrm>
          <a:custGeom>
            <a:avLst/>
            <a:gdLst/>
            <a:ahLst/>
            <a:cxnLst/>
            <a:rect l="l" t="t" r="r" b="b"/>
            <a:pathLst>
              <a:path w="29845" h="3175">
                <a:moveTo>
                  <a:pt x="2334" y="0"/>
                </a:moveTo>
                <a:lnTo>
                  <a:pt x="0" y="1281"/>
                </a:lnTo>
                <a:lnTo>
                  <a:pt x="25139" y="2561"/>
                </a:lnTo>
                <a:lnTo>
                  <a:pt x="29219" y="511"/>
                </a:lnTo>
                <a:lnTo>
                  <a:pt x="2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70041" y="2439287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5">
                <a:moveTo>
                  <a:pt x="1155" y="0"/>
                </a:moveTo>
                <a:lnTo>
                  <a:pt x="0" y="1281"/>
                </a:lnTo>
                <a:lnTo>
                  <a:pt x="25729" y="1536"/>
                </a:lnTo>
                <a:lnTo>
                  <a:pt x="21920" y="1025"/>
                </a:lnTo>
                <a:lnTo>
                  <a:pt x="1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47531" y="2444156"/>
            <a:ext cx="36195" cy="3175"/>
          </a:xfrm>
          <a:custGeom>
            <a:avLst/>
            <a:gdLst/>
            <a:ahLst/>
            <a:cxnLst/>
            <a:rect l="l" t="t" r="r" b="b"/>
            <a:pathLst>
              <a:path w="36195" h="3175">
                <a:moveTo>
                  <a:pt x="2629" y="0"/>
                </a:moveTo>
                <a:lnTo>
                  <a:pt x="0" y="1793"/>
                </a:lnTo>
                <a:lnTo>
                  <a:pt x="35657" y="3075"/>
                </a:lnTo>
                <a:lnTo>
                  <a:pt x="35657" y="1793"/>
                </a:lnTo>
                <a:lnTo>
                  <a:pt x="2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09241" y="2443130"/>
            <a:ext cx="33020" cy="2540"/>
          </a:xfrm>
          <a:custGeom>
            <a:avLst/>
            <a:gdLst/>
            <a:ahLst/>
            <a:cxnLst/>
            <a:rect l="l" t="t" r="r" b="b"/>
            <a:pathLst>
              <a:path w="33020" h="2539">
                <a:moveTo>
                  <a:pt x="0" y="0"/>
                </a:moveTo>
                <a:lnTo>
                  <a:pt x="2044" y="1536"/>
                </a:lnTo>
                <a:lnTo>
                  <a:pt x="32440" y="2050"/>
                </a:lnTo>
                <a:lnTo>
                  <a:pt x="30696" y="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597841" y="2436725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0" y="0"/>
                </a:moveTo>
                <a:lnTo>
                  <a:pt x="2924" y="2050"/>
                </a:lnTo>
                <a:lnTo>
                  <a:pt x="40621" y="4098"/>
                </a:lnTo>
                <a:lnTo>
                  <a:pt x="37707" y="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79720" y="2528460"/>
            <a:ext cx="6350" cy="15875"/>
          </a:xfrm>
          <a:custGeom>
            <a:avLst/>
            <a:gdLst/>
            <a:ahLst/>
            <a:cxnLst/>
            <a:rect l="l" t="t" r="r" b="b"/>
            <a:pathLst>
              <a:path w="6350" h="15875">
                <a:moveTo>
                  <a:pt x="4968" y="0"/>
                </a:moveTo>
                <a:lnTo>
                  <a:pt x="0" y="513"/>
                </a:lnTo>
                <a:lnTo>
                  <a:pt x="5846" y="15374"/>
                </a:lnTo>
                <a:lnTo>
                  <a:pt x="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20677" y="2533586"/>
            <a:ext cx="165100" cy="87630"/>
          </a:xfrm>
          <a:custGeom>
            <a:avLst/>
            <a:gdLst/>
            <a:ahLst/>
            <a:cxnLst/>
            <a:rect l="l" t="t" r="r" b="b"/>
            <a:pathLst>
              <a:path w="165100" h="87630">
                <a:moveTo>
                  <a:pt x="6721" y="0"/>
                </a:moveTo>
                <a:lnTo>
                  <a:pt x="0" y="7944"/>
                </a:lnTo>
                <a:lnTo>
                  <a:pt x="65473" y="17168"/>
                </a:lnTo>
                <a:lnTo>
                  <a:pt x="71317" y="44074"/>
                </a:lnTo>
                <a:lnTo>
                  <a:pt x="58457" y="84561"/>
                </a:lnTo>
                <a:lnTo>
                  <a:pt x="163985" y="87124"/>
                </a:lnTo>
                <a:lnTo>
                  <a:pt x="164845" y="15631"/>
                </a:lnTo>
                <a:lnTo>
                  <a:pt x="128020" y="8455"/>
                </a:lnTo>
                <a:lnTo>
                  <a:pt x="64011" y="8455"/>
                </a:lnTo>
                <a:lnTo>
                  <a:pt x="6721" y="0"/>
                </a:lnTo>
                <a:close/>
              </a:path>
              <a:path w="165100" h="87630">
                <a:moveTo>
                  <a:pt x="106977" y="4355"/>
                </a:moveTo>
                <a:lnTo>
                  <a:pt x="64011" y="8455"/>
                </a:lnTo>
                <a:lnTo>
                  <a:pt x="128020" y="8455"/>
                </a:lnTo>
                <a:lnTo>
                  <a:pt x="106977" y="4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31200" y="2197891"/>
            <a:ext cx="17145" cy="27940"/>
          </a:xfrm>
          <a:custGeom>
            <a:avLst/>
            <a:gdLst/>
            <a:ahLst/>
            <a:cxnLst/>
            <a:rect l="l" t="t" r="r" b="b"/>
            <a:pathLst>
              <a:path w="17145" h="27939">
                <a:moveTo>
                  <a:pt x="3799" y="0"/>
                </a:moveTo>
                <a:lnTo>
                  <a:pt x="2337" y="10510"/>
                </a:lnTo>
                <a:lnTo>
                  <a:pt x="0" y="21279"/>
                </a:lnTo>
                <a:lnTo>
                  <a:pt x="7306" y="27689"/>
                </a:lnTo>
                <a:lnTo>
                  <a:pt x="8475" y="20761"/>
                </a:lnTo>
                <a:lnTo>
                  <a:pt x="15199" y="16661"/>
                </a:lnTo>
                <a:lnTo>
                  <a:pt x="16659" y="10013"/>
                </a:lnTo>
                <a:lnTo>
                  <a:pt x="3799" y="0"/>
                </a:lnTo>
                <a:close/>
              </a:path>
            </a:pathLst>
          </a:custGeom>
          <a:solidFill>
            <a:srgbClr val="FFC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03138" y="220380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4">
                <a:moveTo>
                  <a:pt x="14322" y="1273"/>
                </a:moveTo>
                <a:lnTo>
                  <a:pt x="6431" y="4100"/>
                </a:lnTo>
                <a:lnTo>
                  <a:pt x="0" y="8201"/>
                </a:lnTo>
                <a:lnTo>
                  <a:pt x="4091" y="8956"/>
                </a:lnTo>
                <a:lnTo>
                  <a:pt x="4968" y="10747"/>
                </a:lnTo>
                <a:lnTo>
                  <a:pt x="16369" y="5632"/>
                </a:lnTo>
                <a:lnTo>
                  <a:pt x="9645" y="5632"/>
                </a:lnTo>
                <a:lnTo>
                  <a:pt x="14322" y="1273"/>
                </a:lnTo>
                <a:close/>
              </a:path>
              <a:path w="20320" h="10794">
                <a:moveTo>
                  <a:pt x="19875" y="0"/>
                </a:moveTo>
                <a:lnTo>
                  <a:pt x="13447" y="4596"/>
                </a:lnTo>
                <a:lnTo>
                  <a:pt x="9645" y="5632"/>
                </a:lnTo>
                <a:lnTo>
                  <a:pt x="16369" y="5632"/>
                </a:lnTo>
                <a:lnTo>
                  <a:pt x="19875" y="0"/>
                </a:lnTo>
                <a:close/>
              </a:path>
            </a:pathLst>
          </a:custGeom>
          <a:solidFill>
            <a:srgbClr val="BC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81510" y="2189948"/>
            <a:ext cx="10160" cy="4445"/>
          </a:xfrm>
          <a:custGeom>
            <a:avLst/>
            <a:gdLst/>
            <a:ahLst/>
            <a:cxnLst/>
            <a:rect l="l" t="t" r="r" b="b"/>
            <a:pathLst>
              <a:path w="10160" h="4444">
                <a:moveTo>
                  <a:pt x="9937" y="0"/>
                </a:moveTo>
                <a:lnTo>
                  <a:pt x="3799" y="1035"/>
                </a:lnTo>
                <a:lnTo>
                  <a:pt x="0" y="4359"/>
                </a:lnTo>
                <a:lnTo>
                  <a:pt x="8768" y="3604"/>
                </a:lnTo>
                <a:lnTo>
                  <a:pt x="9937" y="0"/>
                </a:lnTo>
                <a:close/>
              </a:path>
            </a:pathLst>
          </a:custGeom>
          <a:solidFill>
            <a:srgbClr val="BC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2474" y="2206092"/>
            <a:ext cx="9525" cy="14604"/>
          </a:xfrm>
          <a:custGeom>
            <a:avLst/>
            <a:gdLst/>
            <a:ahLst/>
            <a:cxnLst/>
            <a:rect l="l" t="t" r="r" b="b"/>
            <a:pathLst>
              <a:path w="9525" h="14605">
                <a:moveTo>
                  <a:pt x="0" y="0"/>
                </a:moveTo>
                <a:lnTo>
                  <a:pt x="4091" y="4359"/>
                </a:lnTo>
                <a:lnTo>
                  <a:pt x="5553" y="8460"/>
                </a:lnTo>
                <a:lnTo>
                  <a:pt x="2631" y="14351"/>
                </a:lnTo>
                <a:lnTo>
                  <a:pt x="9060" y="13078"/>
                </a:lnTo>
                <a:lnTo>
                  <a:pt x="9060" y="9236"/>
                </a:lnTo>
                <a:lnTo>
                  <a:pt x="5553" y="2309"/>
                </a:lnTo>
                <a:lnTo>
                  <a:pt x="0" y="0"/>
                </a:lnTo>
                <a:close/>
              </a:path>
            </a:pathLst>
          </a:custGeom>
          <a:solidFill>
            <a:srgbClr val="BC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73205" y="2418018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478" y="0"/>
                </a:moveTo>
                <a:lnTo>
                  <a:pt x="0" y="5893"/>
                </a:lnTo>
                <a:lnTo>
                  <a:pt x="3809" y="5893"/>
                </a:lnTo>
                <a:lnTo>
                  <a:pt x="8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82863" y="2419557"/>
            <a:ext cx="51435" cy="9525"/>
          </a:xfrm>
          <a:custGeom>
            <a:avLst/>
            <a:gdLst/>
            <a:ahLst/>
            <a:cxnLst/>
            <a:rect l="l" t="t" r="r" b="b"/>
            <a:pathLst>
              <a:path w="51435" h="9525">
                <a:moveTo>
                  <a:pt x="6143" y="0"/>
                </a:moveTo>
                <a:lnTo>
                  <a:pt x="0" y="5637"/>
                </a:lnTo>
                <a:lnTo>
                  <a:pt x="46765" y="8967"/>
                </a:lnTo>
                <a:lnTo>
                  <a:pt x="50869" y="6916"/>
                </a:lnTo>
                <a:lnTo>
                  <a:pt x="33912" y="5637"/>
                </a:lnTo>
                <a:lnTo>
                  <a:pt x="34679" y="4866"/>
                </a:lnTo>
                <a:lnTo>
                  <a:pt x="21330" y="4866"/>
                </a:lnTo>
                <a:lnTo>
                  <a:pt x="22809" y="4098"/>
                </a:lnTo>
                <a:lnTo>
                  <a:pt x="6733" y="4098"/>
                </a:lnTo>
                <a:lnTo>
                  <a:pt x="6143" y="0"/>
                </a:lnTo>
                <a:close/>
              </a:path>
              <a:path w="51435" h="9525">
                <a:moveTo>
                  <a:pt x="37992" y="1536"/>
                </a:moveTo>
                <a:lnTo>
                  <a:pt x="30398" y="4355"/>
                </a:lnTo>
                <a:lnTo>
                  <a:pt x="21330" y="4866"/>
                </a:lnTo>
                <a:lnTo>
                  <a:pt x="34679" y="4866"/>
                </a:lnTo>
                <a:lnTo>
                  <a:pt x="37992" y="1536"/>
                </a:lnTo>
                <a:close/>
              </a:path>
              <a:path w="51435" h="9525">
                <a:moveTo>
                  <a:pt x="29219" y="768"/>
                </a:moveTo>
                <a:lnTo>
                  <a:pt x="24844" y="768"/>
                </a:lnTo>
                <a:lnTo>
                  <a:pt x="14032" y="4098"/>
                </a:lnTo>
                <a:lnTo>
                  <a:pt x="22809" y="4098"/>
                </a:lnTo>
                <a:lnTo>
                  <a:pt x="29219" y="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23245" y="2422375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29808" y="0"/>
                </a:moveTo>
                <a:lnTo>
                  <a:pt x="0" y="19473"/>
                </a:lnTo>
                <a:lnTo>
                  <a:pt x="4374" y="18961"/>
                </a:lnTo>
                <a:lnTo>
                  <a:pt x="26884" y="4098"/>
                </a:lnTo>
                <a:lnTo>
                  <a:pt x="2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89332" y="2414688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1154" y="0"/>
                </a:moveTo>
                <a:lnTo>
                  <a:pt x="0" y="21780"/>
                </a:lnTo>
                <a:lnTo>
                  <a:pt x="14032" y="22291"/>
                </a:lnTo>
                <a:lnTo>
                  <a:pt x="36837" y="10506"/>
                </a:lnTo>
                <a:lnTo>
                  <a:pt x="37697" y="1536"/>
                </a:lnTo>
                <a:lnTo>
                  <a:pt x="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87237" y="2473112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4" h="10794">
                <a:moveTo>
                  <a:pt x="0" y="0"/>
                </a:moveTo>
                <a:lnTo>
                  <a:pt x="8478" y="3843"/>
                </a:lnTo>
                <a:lnTo>
                  <a:pt x="29243" y="7430"/>
                </a:lnTo>
                <a:lnTo>
                  <a:pt x="40941" y="10249"/>
                </a:lnTo>
                <a:lnTo>
                  <a:pt x="43275" y="7430"/>
                </a:lnTo>
                <a:lnTo>
                  <a:pt x="37132" y="6405"/>
                </a:lnTo>
                <a:lnTo>
                  <a:pt x="14326" y="3330"/>
                </a:lnTo>
                <a:lnTo>
                  <a:pt x="4988" y="5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82273" y="2478238"/>
            <a:ext cx="46355" cy="10160"/>
          </a:xfrm>
          <a:custGeom>
            <a:avLst/>
            <a:gdLst/>
            <a:ahLst/>
            <a:cxnLst/>
            <a:rect l="l" t="t" r="r" b="b"/>
            <a:pathLst>
              <a:path w="46354" h="10160">
                <a:moveTo>
                  <a:pt x="2039" y="0"/>
                </a:moveTo>
                <a:lnTo>
                  <a:pt x="0" y="0"/>
                </a:lnTo>
                <a:lnTo>
                  <a:pt x="4964" y="3073"/>
                </a:lnTo>
                <a:lnTo>
                  <a:pt x="27474" y="6662"/>
                </a:lnTo>
                <a:lnTo>
                  <a:pt x="42685" y="9992"/>
                </a:lnTo>
                <a:lnTo>
                  <a:pt x="45905" y="8967"/>
                </a:lnTo>
                <a:lnTo>
                  <a:pt x="37132" y="6148"/>
                </a:lnTo>
                <a:lnTo>
                  <a:pt x="7323" y="2304"/>
                </a:lnTo>
                <a:lnTo>
                  <a:pt x="2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83778" y="2466450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29219" y="0"/>
                </a:moveTo>
                <a:lnTo>
                  <a:pt x="21920" y="3330"/>
                </a:lnTo>
                <a:lnTo>
                  <a:pt x="7888" y="11531"/>
                </a:lnTo>
                <a:lnTo>
                  <a:pt x="2334" y="14606"/>
                </a:lnTo>
                <a:lnTo>
                  <a:pt x="0" y="16911"/>
                </a:lnTo>
                <a:lnTo>
                  <a:pt x="1155" y="18961"/>
                </a:lnTo>
                <a:lnTo>
                  <a:pt x="6438" y="14092"/>
                </a:lnTo>
                <a:lnTo>
                  <a:pt x="25139" y="3330"/>
                </a:lnTo>
                <a:lnTo>
                  <a:pt x="2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14472" y="2463374"/>
            <a:ext cx="41275" cy="29845"/>
          </a:xfrm>
          <a:custGeom>
            <a:avLst/>
            <a:gdLst/>
            <a:ahLst/>
            <a:cxnLst/>
            <a:rect l="l" t="t" r="r" b="b"/>
            <a:pathLst>
              <a:path w="41275" h="29844">
                <a:moveTo>
                  <a:pt x="41211" y="0"/>
                </a:moveTo>
                <a:lnTo>
                  <a:pt x="37992" y="1281"/>
                </a:lnTo>
                <a:lnTo>
                  <a:pt x="23075" y="9994"/>
                </a:lnTo>
                <a:lnTo>
                  <a:pt x="0" y="29467"/>
                </a:lnTo>
                <a:lnTo>
                  <a:pt x="4964" y="26905"/>
                </a:lnTo>
                <a:lnTo>
                  <a:pt x="23370" y="11787"/>
                </a:lnTo>
                <a:lnTo>
                  <a:pt x="41211" y="0"/>
                </a:lnTo>
                <a:close/>
              </a:path>
            </a:pathLst>
          </a:custGeom>
          <a:solidFill>
            <a:srgbClr val="EF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59259" y="2515649"/>
            <a:ext cx="254635" cy="58419"/>
          </a:xfrm>
          <a:custGeom>
            <a:avLst/>
            <a:gdLst/>
            <a:ahLst/>
            <a:cxnLst/>
            <a:rect l="l" t="t" r="r" b="b"/>
            <a:pathLst>
              <a:path w="254635" h="58419">
                <a:moveTo>
                  <a:pt x="2629" y="0"/>
                </a:moveTo>
                <a:lnTo>
                  <a:pt x="0" y="2561"/>
                </a:lnTo>
                <a:lnTo>
                  <a:pt x="23090" y="6916"/>
                </a:lnTo>
                <a:lnTo>
                  <a:pt x="252822" y="58424"/>
                </a:lnTo>
                <a:lnTo>
                  <a:pt x="254591" y="56117"/>
                </a:lnTo>
                <a:lnTo>
                  <a:pt x="214535" y="46379"/>
                </a:lnTo>
                <a:lnTo>
                  <a:pt x="2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507619" y="1276349"/>
            <a:ext cx="4330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End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user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073" y="2609545"/>
            <a:ext cx="8001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System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Engineer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93902" y="2647645"/>
            <a:ext cx="46228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Integrator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374897" y="1268730"/>
            <a:ext cx="644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rogra</a:t>
            </a:r>
            <a:r>
              <a:rPr sz="800" spc="10" dirty="0">
                <a:latin typeface="Arial"/>
                <a:cs typeface="Arial"/>
              </a:rPr>
              <a:t>mm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s  &amp; </a:t>
            </a:r>
            <a:r>
              <a:rPr sz="800" spc="-5" dirty="0">
                <a:latin typeface="Arial"/>
                <a:cs typeface="Arial"/>
              </a:rPr>
              <a:t>software  managers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677161" y="1562861"/>
            <a:ext cx="990600" cy="495300"/>
          </a:xfrm>
          <a:custGeom>
            <a:avLst/>
            <a:gdLst/>
            <a:ahLst/>
            <a:cxnLst/>
            <a:rect l="l" t="t" r="r" b="b"/>
            <a:pathLst>
              <a:path w="990600" h="495300">
                <a:moveTo>
                  <a:pt x="495300" y="0"/>
                </a:moveTo>
                <a:lnTo>
                  <a:pt x="433168" y="1929"/>
                </a:lnTo>
                <a:lnTo>
                  <a:pt x="373340" y="7563"/>
                </a:lnTo>
                <a:lnTo>
                  <a:pt x="316280" y="16668"/>
                </a:lnTo>
                <a:lnTo>
                  <a:pt x="262451" y="29014"/>
                </a:lnTo>
                <a:lnTo>
                  <a:pt x="212319" y="44369"/>
                </a:lnTo>
                <a:lnTo>
                  <a:pt x="166346" y="62499"/>
                </a:lnTo>
                <a:lnTo>
                  <a:pt x="124998" y="83173"/>
                </a:lnTo>
                <a:lnTo>
                  <a:pt x="88738" y="106159"/>
                </a:lnTo>
                <a:lnTo>
                  <a:pt x="58029" y="131225"/>
                </a:lnTo>
                <a:lnTo>
                  <a:pt x="15126" y="186670"/>
                </a:lnTo>
                <a:lnTo>
                  <a:pt x="0" y="247650"/>
                </a:lnTo>
                <a:lnTo>
                  <a:pt x="3858" y="278715"/>
                </a:lnTo>
                <a:lnTo>
                  <a:pt x="33337" y="337159"/>
                </a:lnTo>
                <a:lnTo>
                  <a:pt x="88738" y="389140"/>
                </a:lnTo>
                <a:lnTo>
                  <a:pt x="124998" y="412126"/>
                </a:lnTo>
                <a:lnTo>
                  <a:pt x="166346" y="432800"/>
                </a:lnTo>
                <a:lnTo>
                  <a:pt x="212319" y="450930"/>
                </a:lnTo>
                <a:lnTo>
                  <a:pt x="262451" y="466285"/>
                </a:lnTo>
                <a:lnTo>
                  <a:pt x="316280" y="478631"/>
                </a:lnTo>
                <a:lnTo>
                  <a:pt x="373340" y="487736"/>
                </a:lnTo>
                <a:lnTo>
                  <a:pt x="433168" y="493370"/>
                </a:lnTo>
                <a:lnTo>
                  <a:pt x="495300" y="495299"/>
                </a:lnTo>
                <a:lnTo>
                  <a:pt x="557431" y="493370"/>
                </a:lnTo>
                <a:lnTo>
                  <a:pt x="617259" y="487736"/>
                </a:lnTo>
                <a:lnTo>
                  <a:pt x="674319" y="478631"/>
                </a:lnTo>
                <a:lnTo>
                  <a:pt x="728148" y="466285"/>
                </a:lnTo>
                <a:lnTo>
                  <a:pt x="778280" y="450930"/>
                </a:lnTo>
                <a:lnTo>
                  <a:pt x="824253" y="432800"/>
                </a:lnTo>
                <a:lnTo>
                  <a:pt x="865601" y="412126"/>
                </a:lnTo>
                <a:lnTo>
                  <a:pt x="901861" y="389140"/>
                </a:lnTo>
                <a:lnTo>
                  <a:pt x="932570" y="364074"/>
                </a:lnTo>
                <a:lnTo>
                  <a:pt x="975473" y="308629"/>
                </a:lnTo>
                <a:lnTo>
                  <a:pt x="990600" y="247650"/>
                </a:lnTo>
                <a:lnTo>
                  <a:pt x="986741" y="216584"/>
                </a:lnTo>
                <a:lnTo>
                  <a:pt x="957262" y="158140"/>
                </a:lnTo>
                <a:lnTo>
                  <a:pt x="901861" y="106159"/>
                </a:lnTo>
                <a:lnTo>
                  <a:pt x="865601" y="83173"/>
                </a:lnTo>
                <a:lnTo>
                  <a:pt x="824253" y="62499"/>
                </a:lnTo>
                <a:lnTo>
                  <a:pt x="778280" y="44369"/>
                </a:lnTo>
                <a:lnTo>
                  <a:pt x="728148" y="29014"/>
                </a:lnTo>
                <a:lnTo>
                  <a:pt x="674319" y="16668"/>
                </a:lnTo>
                <a:lnTo>
                  <a:pt x="617259" y="7563"/>
                </a:lnTo>
                <a:lnTo>
                  <a:pt x="557431" y="1929"/>
                </a:lnTo>
                <a:lnTo>
                  <a:pt x="495300" y="0"/>
                </a:lnTo>
                <a:close/>
              </a:path>
            </a:pathLst>
          </a:custGeom>
          <a:solidFill>
            <a:srgbClr val="0066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677161" y="1562861"/>
            <a:ext cx="990600" cy="495300"/>
          </a:xfrm>
          <a:custGeom>
            <a:avLst/>
            <a:gdLst/>
            <a:ahLst/>
            <a:cxnLst/>
            <a:rect l="l" t="t" r="r" b="b"/>
            <a:pathLst>
              <a:path w="990600" h="495300">
                <a:moveTo>
                  <a:pt x="0" y="247650"/>
                </a:moveTo>
                <a:lnTo>
                  <a:pt x="15126" y="186670"/>
                </a:lnTo>
                <a:lnTo>
                  <a:pt x="58029" y="131225"/>
                </a:lnTo>
                <a:lnTo>
                  <a:pt x="88738" y="106159"/>
                </a:lnTo>
                <a:lnTo>
                  <a:pt x="124998" y="83173"/>
                </a:lnTo>
                <a:lnTo>
                  <a:pt x="166346" y="62499"/>
                </a:lnTo>
                <a:lnTo>
                  <a:pt x="212319" y="44369"/>
                </a:lnTo>
                <a:lnTo>
                  <a:pt x="262451" y="29014"/>
                </a:lnTo>
                <a:lnTo>
                  <a:pt x="316280" y="16668"/>
                </a:lnTo>
                <a:lnTo>
                  <a:pt x="373340" y="7563"/>
                </a:lnTo>
                <a:lnTo>
                  <a:pt x="433168" y="1929"/>
                </a:lnTo>
                <a:lnTo>
                  <a:pt x="495300" y="0"/>
                </a:lnTo>
                <a:lnTo>
                  <a:pt x="557431" y="1929"/>
                </a:lnTo>
                <a:lnTo>
                  <a:pt x="617259" y="7563"/>
                </a:lnTo>
                <a:lnTo>
                  <a:pt x="674319" y="16668"/>
                </a:lnTo>
                <a:lnTo>
                  <a:pt x="728148" y="29014"/>
                </a:lnTo>
                <a:lnTo>
                  <a:pt x="778280" y="44369"/>
                </a:lnTo>
                <a:lnTo>
                  <a:pt x="824253" y="62499"/>
                </a:lnTo>
                <a:lnTo>
                  <a:pt x="865601" y="83173"/>
                </a:lnTo>
                <a:lnTo>
                  <a:pt x="901861" y="106159"/>
                </a:lnTo>
                <a:lnTo>
                  <a:pt x="932570" y="131225"/>
                </a:lnTo>
                <a:lnTo>
                  <a:pt x="975473" y="186670"/>
                </a:lnTo>
                <a:lnTo>
                  <a:pt x="990600" y="247650"/>
                </a:lnTo>
                <a:lnTo>
                  <a:pt x="986741" y="278715"/>
                </a:lnTo>
                <a:lnTo>
                  <a:pt x="957262" y="337159"/>
                </a:lnTo>
                <a:lnTo>
                  <a:pt x="901861" y="389140"/>
                </a:lnTo>
                <a:lnTo>
                  <a:pt x="865601" y="412126"/>
                </a:lnTo>
                <a:lnTo>
                  <a:pt x="824253" y="432800"/>
                </a:lnTo>
                <a:lnTo>
                  <a:pt x="778280" y="450930"/>
                </a:lnTo>
                <a:lnTo>
                  <a:pt x="728148" y="466285"/>
                </a:lnTo>
                <a:lnTo>
                  <a:pt x="674319" y="478631"/>
                </a:lnTo>
                <a:lnTo>
                  <a:pt x="617259" y="487736"/>
                </a:lnTo>
                <a:lnTo>
                  <a:pt x="557431" y="493370"/>
                </a:lnTo>
                <a:lnTo>
                  <a:pt x="495300" y="495299"/>
                </a:lnTo>
                <a:lnTo>
                  <a:pt x="433168" y="493370"/>
                </a:lnTo>
                <a:lnTo>
                  <a:pt x="373340" y="487736"/>
                </a:lnTo>
                <a:lnTo>
                  <a:pt x="316280" y="478631"/>
                </a:lnTo>
                <a:lnTo>
                  <a:pt x="262451" y="466285"/>
                </a:lnTo>
                <a:lnTo>
                  <a:pt x="212319" y="450930"/>
                </a:lnTo>
                <a:lnTo>
                  <a:pt x="166346" y="432800"/>
                </a:lnTo>
                <a:lnTo>
                  <a:pt x="124998" y="412126"/>
                </a:lnTo>
                <a:lnTo>
                  <a:pt x="88738" y="389140"/>
                </a:lnTo>
                <a:lnTo>
                  <a:pt x="58029" y="364074"/>
                </a:lnTo>
                <a:lnTo>
                  <a:pt x="15126" y="308629"/>
                </a:lnTo>
                <a:lnTo>
                  <a:pt x="0" y="24765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902332" y="1725930"/>
            <a:ext cx="5384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Scenarios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456944" y="1715261"/>
            <a:ext cx="59690" cy="190500"/>
          </a:xfrm>
          <a:custGeom>
            <a:avLst/>
            <a:gdLst/>
            <a:ahLst/>
            <a:cxnLst/>
            <a:rect l="l" t="t" r="r" b="b"/>
            <a:pathLst>
              <a:path w="59690" h="190500">
                <a:moveTo>
                  <a:pt x="19812" y="131063"/>
                </a:moveTo>
                <a:lnTo>
                  <a:pt x="0" y="131063"/>
                </a:lnTo>
                <a:lnTo>
                  <a:pt x="29718" y="190499"/>
                </a:lnTo>
                <a:lnTo>
                  <a:pt x="54483" y="140969"/>
                </a:lnTo>
                <a:lnTo>
                  <a:pt x="19812" y="140969"/>
                </a:lnTo>
                <a:lnTo>
                  <a:pt x="19812" y="131063"/>
                </a:lnTo>
                <a:close/>
              </a:path>
              <a:path w="59690" h="190500">
                <a:moveTo>
                  <a:pt x="39624" y="0"/>
                </a:moveTo>
                <a:lnTo>
                  <a:pt x="19812" y="0"/>
                </a:lnTo>
                <a:lnTo>
                  <a:pt x="19812" y="140969"/>
                </a:lnTo>
                <a:lnTo>
                  <a:pt x="39624" y="140969"/>
                </a:lnTo>
                <a:lnTo>
                  <a:pt x="39624" y="0"/>
                </a:lnTo>
                <a:close/>
              </a:path>
              <a:path w="59690" h="190500">
                <a:moveTo>
                  <a:pt x="59436" y="131063"/>
                </a:moveTo>
                <a:lnTo>
                  <a:pt x="39624" y="131063"/>
                </a:lnTo>
                <a:lnTo>
                  <a:pt x="39624" y="140969"/>
                </a:lnTo>
                <a:lnTo>
                  <a:pt x="54483" y="140969"/>
                </a:lnTo>
                <a:lnTo>
                  <a:pt x="5943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81961" y="1380743"/>
            <a:ext cx="419100" cy="59690"/>
          </a:xfrm>
          <a:custGeom>
            <a:avLst/>
            <a:gdLst/>
            <a:ahLst/>
            <a:cxnLst/>
            <a:rect l="l" t="t" r="r" b="b"/>
            <a:pathLst>
              <a:path w="419100" h="59690">
                <a:moveTo>
                  <a:pt x="359663" y="0"/>
                </a:moveTo>
                <a:lnTo>
                  <a:pt x="359663" y="59435"/>
                </a:lnTo>
                <a:lnTo>
                  <a:pt x="399288" y="39624"/>
                </a:lnTo>
                <a:lnTo>
                  <a:pt x="369570" y="39624"/>
                </a:lnTo>
                <a:lnTo>
                  <a:pt x="369570" y="19811"/>
                </a:lnTo>
                <a:lnTo>
                  <a:pt x="399287" y="19811"/>
                </a:lnTo>
                <a:lnTo>
                  <a:pt x="359663" y="0"/>
                </a:lnTo>
                <a:close/>
              </a:path>
              <a:path w="419100" h="59690">
                <a:moveTo>
                  <a:pt x="359663" y="19811"/>
                </a:moveTo>
                <a:lnTo>
                  <a:pt x="0" y="19811"/>
                </a:lnTo>
                <a:lnTo>
                  <a:pt x="0" y="39624"/>
                </a:lnTo>
                <a:lnTo>
                  <a:pt x="359663" y="39624"/>
                </a:lnTo>
                <a:lnTo>
                  <a:pt x="359663" y="19811"/>
                </a:lnTo>
                <a:close/>
              </a:path>
              <a:path w="419100" h="59690">
                <a:moveTo>
                  <a:pt x="399287" y="19811"/>
                </a:moveTo>
                <a:lnTo>
                  <a:pt x="369570" y="19811"/>
                </a:lnTo>
                <a:lnTo>
                  <a:pt x="369570" y="39624"/>
                </a:lnTo>
                <a:lnTo>
                  <a:pt x="399288" y="39624"/>
                </a:lnTo>
                <a:lnTo>
                  <a:pt x="419100" y="29718"/>
                </a:lnTo>
                <a:lnTo>
                  <a:pt x="399287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66644" y="1715261"/>
            <a:ext cx="59690" cy="190500"/>
          </a:xfrm>
          <a:custGeom>
            <a:avLst/>
            <a:gdLst/>
            <a:ahLst/>
            <a:cxnLst/>
            <a:rect l="l" t="t" r="r" b="b"/>
            <a:pathLst>
              <a:path w="59689" h="190500">
                <a:moveTo>
                  <a:pt x="19811" y="131063"/>
                </a:moveTo>
                <a:lnTo>
                  <a:pt x="0" y="131063"/>
                </a:lnTo>
                <a:lnTo>
                  <a:pt x="29717" y="190499"/>
                </a:lnTo>
                <a:lnTo>
                  <a:pt x="54482" y="140969"/>
                </a:lnTo>
                <a:lnTo>
                  <a:pt x="19811" y="140969"/>
                </a:lnTo>
                <a:lnTo>
                  <a:pt x="19811" y="131063"/>
                </a:lnTo>
                <a:close/>
              </a:path>
              <a:path w="59689" h="190500">
                <a:moveTo>
                  <a:pt x="39623" y="0"/>
                </a:moveTo>
                <a:lnTo>
                  <a:pt x="19811" y="0"/>
                </a:lnTo>
                <a:lnTo>
                  <a:pt x="19811" y="140969"/>
                </a:lnTo>
                <a:lnTo>
                  <a:pt x="39623" y="140969"/>
                </a:lnTo>
                <a:lnTo>
                  <a:pt x="39623" y="0"/>
                </a:lnTo>
                <a:close/>
              </a:path>
              <a:path w="59689" h="190500">
                <a:moveTo>
                  <a:pt x="59435" y="131063"/>
                </a:moveTo>
                <a:lnTo>
                  <a:pt x="39623" y="131063"/>
                </a:lnTo>
                <a:lnTo>
                  <a:pt x="39623" y="140969"/>
                </a:lnTo>
                <a:lnTo>
                  <a:pt x="54482" y="140969"/>
                </a:lnTo>
                <a:lnTo>
                  <a:pt x="59435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81961" y="2180844"/>
            <a:ext cx="457200" cy="59690"/>
          </a:xfrm>
          <a:custGeom>
            <a:avLst/>
            <a:gdLst/>
            <a:ahLst/>
            <a:cxnLst/>
            <a:rect l="l" t="t" r="r" b="b"/>
            <a:pathLst>
              <a:path w="457200" h="59689">
                <a:moveTo>
                  <a:pt x="397763" y="0"/>
                </a:moveTo>
                <a:lnTo>
                  <a:pt x="397763" y="59435"/>
                </a:lnTo>
                <a:lnTo>
                  <a:pt x="437387" y="39624"/>
                </a:lnTo>
                <a:lnTo>
                  <a:pt x="407670" y="39624"/>
                </a:lnTo>
                <a:lnTo>
                  <a:pt x="407670" y="19812"/>
                </a:lnTo>
                <a:lnTo>
                  <a:pt x="437388" y="19812"/>
                </a:lnTo>
                <a:lnTo>
                  <a:pt x="397763" y="0"/>
                </a:lnTo>
                <a:close/>
              </a:path>
              <a:path w="457200" h="59689">
                <a:moveTo>
                  <a:pt x="397763" y="19812"/>
                </a:moveTo>
                <a:lnTo>
                  <a:pt x="0" y="19812"/>
                </a:lnTo>
                <a:lnTo>
                  <a:pt x="0" y="39624"/>
                </a:lnTo>
                <a:lnTo>
                  <a:pt x="397763" y="39624"/>
                </a:lnTo>
                <a:lnTo>
                  <a:pt x="397763" y="19812"/>
                </a:lnTo>
                <a:close/>
              </a:path>
              <a:path w="457200" h="59689">
                <a:moveTo>
                  <a:pt x="437388" y="19812"/>
                </a:moveTo>
                <a:lnTo>
                  <a:pt x="407670" y="19812"/>
                </a:lnTo>
                <a:lnTo>
                  <a:pt x="407670" y="39624"/>
                </a:lnTo>
                <a:lnTo>
                  <a:pt x="437387" y="39624"/>
                </a:lnTo>
                <a:lnTo>
                  <a:pt x="457200" y="29717"/>
                </a:lnTo>
                <a:lnTo>
                  <a:pt x="437388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Characteristics of a</a:t>
            </a:r>
            <a:r>
              <a:rPr spc="-90" dirty="0"/>
              <a:t> </a:t>
            </a:r>
            <a:r>
              <a:rPr spc="5" dirty="0"/>
              <a:t>Good  </a:t>
            </a:r>
            <a:r>
              <a:rPr dirty="0"/>
              <a:t>Architecture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8958"/>
            <a:ext cx="3474720" cy="190118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Resilient</a:t>
            </a:r>
            <a:endParaRPr sz="15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Simple</a:t>
            </a:r>
            <a:endParaRPr sz="15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Approachable</a:t>
            </a:r>
            <a:endParaRPr sz="15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Clear separation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concerns</a:t>
            </a:r>
            <a:endParaRPr sz="15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Balanced distribution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responsibilities</a:t>
            </a:r>
            <a:endParaRPr sz="1500" dirty="0">
              <a:latin typeface="Arial"/>
              <a:cs typeface="Arial"/>
            </a:endParaRPr>
          </a:p>
          <a:p>
            <a:pPr marL="184785" marR="29019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Balances economic and technology  constraints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22229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42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86055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Research </a:t>
            </a:r>
            <a:r>
              <a:rPr dirty="0"/>
              <a:t>of</a:t>
            </a:r>
            <a:r>
              <a:rPr spc="-130" dirty="0"/>
              <a:t> </a:t>
            </a:r>
            <a:r>
              <a:rPr spc="5" dirty="0"/>
              <a:t>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8983"/>
            <a:ext cx="4017645" cy="20872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b="1" spc="-5" dirty="0">
                <a:latin typeface="Palatino Linotype"/>
                <a:cs typeface="Palatino Linotype"/>
              </a:rPr>
              <a:t>Formalization</a:t>
            </a:r>
            <a:r>
              <a:rPr sz="1300" b="1" spc="10" dirty="0">
                <a:latin typeface="Palatino Linotype"/>
                <a:cs typeface="Palatino Linotype"/>
              </a:rPr>
              <a:t> </a:t>
            </a:r>
            <a:r>
              <a:rPr sz="1300" b="1" spc="-5" dirty="0">
                <a:latin typeface="Palatino Linotype"/>
                <a:cs typeface="Palatino Linotype"/>
              </a:rPr>
              <a:t>Research</a:t>
            </a:r>
            <a:endParaRPr sz="1300" dirty="0">
              <a:latin typeface="Palatino Linotype"/>
              <a:cs typeface="Palatino Linotype"/>
            </a:endParaRPr>
          </a:p>
          <a:p>
            <a:pPr marL="962025" marR="381000" indent="-578485">
              <a:lnSpc>
                <a:spcPct val="120000"/>
              </a:lnSpc>
              <a:spcBef>
                <a:spcPts val="5"/>
              </a:spcBef>
            </a:pPr>
            <a:r>
              <a:rPr sz="1300" b="1" spc="-5" dirty="0">
                <a:latin typeface="Palatino Linotype"/>
                <a:cs typeface="Palatino Linotype"/>
              </a:rPr>
              <a:t>refers to </a:t>
            </a:r>
            <a:r>
              <a:rPr sz="1300" i="1" spc="-5" dirty="0">
                <a:latin typeface="Palatino Linotype"/>
                <a:cs typeface="Palatino Linotype"/>
              </a:rPr>
              <a:t>how to describe the SA in </a:t>
            </a:r>
            <a:r>
              <a:rPr sz="1300" i="1" spc="-10" dirty="0">
                <a:latin typeface="Palatino Linotype"/>
                <a:cs typeface="Palatino Linotype"/>
              </a:rPr>
              <a:t>specific rules  </a:t>
            </a:r>
            <a:r>
              <a:rPr sz="1300" i="1" spc="-5" dirty="0">
                <a:latin typeface="Palatino Linotype"/>
                <a:cs typeface="Palatino Linotype"/>
              </a:rPr>
              <a:t>how to view and present the</a:t>
            </a:r>
            <a:r>
              <a:rPr sz="1300" i="1" spc="20" dirty="0">
                <a:latin typeface="Palatino Linotype"/>
                <a:cs typeface="Palatino Linotype"/>
              </a:rPr>
              <a:t> </a:t>
            </a:r>
            <a:r>
              <a:rPr sz="1300" i="1" spc="-5" dirty="0">
                <a:latin typeface="Palatino Linotype"/>
                <a:cs typeface="Palatino Linotype"/>
              </a:rPr>
              <a:t>SA</a:t>
            </a:r>
            <a:endParaRPr sz="1300" dirty="0">
              <a:latin typeface="Palatino Linotype"/>
              <a:cs typeface="Palatino Linotype"/>
            </a:endParaRPr>
          </a:p>
          <a:p>
            <a:pPr marL="384175">
              <a:lnSpc>
                <a:spcPct val="100000"/>
              </a:lnSpc>
              <a:spcBef>
                <a:spcPts val="310"/>
              </a:spcBef>
            </a:pPr>
            <a:r>
              <a:rPr sz="1300" b="1" i="1" spc="-5" dirty="0">
                <a:latin typeface="Palatino Linotype"/>
                <a:cs typeface="Palatino Linotype"/>
              </a:rPr>
              <a:t>ADL--- </a:t>
            </a:r>
            <a:r>
              <a:rPr sz="1300" i="1" spc="-10" dirty="0">
                <a:latin typeface="Palatino Linotype"/>
                <a:cs typeface="Palatino Linotype"/>
              </a:rPr>
              <a:t>Architecture </a:t>
            </a:r>
            <a:r>
              <a:rPr sz="1300" i="1" spc="-5" dirty="0">
                <a:latin typeface="Palatino Linotype"/>
                <a:cs typeface="Palatino Linotype"/>
              </a:rPr>
              <a:t>Description</a:t>
            </a:r>
            <a:r>
              <a:rPr sz="1300" i="1" spc="55" dirty="0">
                <a:latin typeface="Palatino Linotype"/>
                <a:cs typeface="Palatino Linotype"/>
              </a:rPr>
              <a:t> </a:t>
            </a:r>
            <a:r>
              <a:rPr sz="1300" i="1" spc="-5" dirty="0">
                <a:latin typeface="Palatino Linotype"/>
                <a:cs typeface="Palatino Linotype"/>
              </a:rPr>
              <a:t>Language</a:t>
            </a:r>
            <a:endParaRPr sz="1300" dirty="0">
              <a:latin typeface="Palatino Linotype"/>
              <a:cs typeface="Palatino Linotype"/>
            </a:endParaRPr>
          </a:p>
          <a:p>
            <a:pPr marL="184785" indent="-17272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b="1" spc="-10" dirty="0">
                <a:latin typeface="Palatino Linotype"/>
                <a:cs typeface="Palatino Linotype"/>
              </a:rPr>
              <a:t>Verification </a:t>
            </a:r>
            <a:r>
              <a:rPr sz="1300" b="1" spc="-5" dirty="0">
                <a:latin typeface="Palatino Linotype"/>
                <a:cs typeface="Palatino Linotype"/>
              </a:rPr>
              <a:t>&amp; Evaluation</a:t>
            </a:r>
            <a:r>
              <a:rPr sz="1300" b="1" spc="55" dirty="0">
                <a:latin typeface="Palatino Linotype"/>
                <a:cs typeface="Palatino Linotype"/>
              </a:rPr>
              <a:t> </a:t>
            </a:r>
            <a:r>
              <a:rPr sz="1300" b="1" spc="-10" dirty="0">
                <a:latin typeface="Palatino Linotype"/>
                <a:cs typeface="Palatino Linotype"/>
              </a:rPr>
              <a:t>Research</a:t>
            </a:r>
            <a:endParaRPr sz="1300" dirty="0">
              <a:latin typeface="Palatino Linotype"/>
              <a:cs typeface="Palatino Linotype"/>
            </a:endParaRPr>
          </a:p>
          <a:p>
            <a:pPr marL="184785" marR="5080" indent="199390">
              <a:lnSpc>
                <a:spcPct val="100000"/>
              </a:lnSpc>
              <a:spcBef>
                <a:spcPts val="310"/>
              </a:spcBef>
            </a:pPr>
            <a:r>
              <a:rPr sz="1300" b="1" spc="-5" dirty="0">
                <a:latin typeface="Palatino Linotype"/>
                <a:cs typeface="Palatino Linotype"/>
              </a:rPr>
              <a:t>refers to </a:t>
            </a:r>
            <a:r>
              <a:rPr sz="1300" i="1" spc="-5" dirty="0">
                <a:latin typeface="Palatino Linotype"/>
                <a:cs typeface="Palatino Linotype"/>
              </a:rPr>
              <a:t>how to verify and </a:t>
            </a:r>
            <a:r>
              <a:rPr sz="1300" i="1" spc="-10" dirty="0">
                <a:latin typeface="Palatino Linotype"/>
                <a:cs typeface="Palatino Linotype"/>
              </a:rPr>
              <a:t>evaluate </a:t>
            </a:r>
            <a:r>
              <a:rPr sz="1300" i="1" spc="-5" dirty="0">
                <a:latin typeface="Palatino Linotype"/>
                <a:cs typeface="Palatino Linotype"/>
              </a:rPr>
              <a:t>the SA </a:t>
            </a:r>
            <a:r>
              <a:rPr sz="1300" i="1" spc="-10" dirty="0">
                <a:latin typeface="Palatino Linotype"/>
                <a:cs typeface="Palatino Linotype"/>
              </a:rPr>
              <a:t>whether </a:t>
            </a:r>
            <a:r>
              <a:rPr sz="1300" i="1" spc="-5" dirty="0">
                <a:latin typeface="Palatino Linotype"/>
                <a:cs typeface="Palatino Linotype"/>
              </a:rPr>
              <a:t>it  meets the constraints of functional and non-functional  </a:t>
            </a:r>
            <a:r>
              <a:rPr sz="1300" i="1" spc="-10" dirty="0">
                <a:latin typeface="Palatino Linotype"/>
                <a:cs typeface="Palatino Linotype"/>
              </a:rPr>
              <a:t>requirement.</a:t>
            </a:r>
            <a:endParaRPr sz="1300" dirty="0">
              <a:latin typeface="Palatino Linotype"/>
              <a:cs typeface="Palatino Linotype"/>
            </a:endParaRPr>
          </a:p>
          <a:p>
            <a:pPr marL="384175">
              <a:lnSpc>
                <a:spcPct val="100000"/>
              </a:lnSpc>
              <a:spcBef>
                <a:spcPts val="315"/>
              </a:spcBef>
            </a:pPr>
            <a:r>
              <a:rPr sz="1300" b="1" i="1" spc="-5" dirty="0">
                <a:latin typeface="Palatino Linotype"/>
                <a:cs typeface="Palatino Linotype"/>
              </a:rPr>
              <a:t>ATAM---Architecture Tradeoff Analysis</a:t>
            </a:r>
            <a:r>
              <a:rPr sz="1300" b="1" i="1" spc="25" dirty="0">
                <a:latin typeface="Palatino Linotype"/>
                <a:cs typeface="Palatino Linotype"/>
              </a:rPr>
              <a:t> </a:t>
            </a:r>
            <a:r>
              <a:rPr sz="1300" b="1" i="1" spc="-5" dirty="0">
                <a:latin typeface="Palatino Linotype"/>
                <a:cs typeface="Palatino Linotype"/>
              </a:rPr>
              <a:t>Method</a:t>
            </a:r>
            <a:endParaRPr sz="13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5868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Assignment1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45565"/>
            <a:ext cx="3670300" cy="798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480"/>
              </a:lnSpc>
              <a:spcBef>
                <a:spcPts val="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Select a research hotspot related </a:t>
            </a:r>
            <a:r>
              <a:rPr sz="1300" spc="-10" dirty="0">
                <a:latin typeface="Arial"/>
                <a:cs typeface="Arial"/>
              </a:rPr>
              <a:t>with</a:t>
            </a:r>
            <a:r>
              <a:rPr sz="1300" spc="1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Software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ts val="1480"/>
              </a:lnSpc>
            </a:pPr>
            <a:r>
              <a:rPr sz="1300" spc="-5" dirty="0">
                <a:latin typeface="Arial"/>
                <a:cs typeface="Arial"/>
              </a:rPr>
              <a:t>Architecture.</a:t>
            </a:r>
            <a:endParaRPr sz="1300">
              <a:latin typeface="Arial"/>
              <a:cs typeface="Arial"/>
            </a:endParaRPr>
          </a:p>
          <a:p>
            <a:pPr marL="184785" marR="5080" indent="-172720">
              <a:lnSpc>
                <a:spcPts val="1400"/>
              </a:lnSpc>
              <a:spcBef>
                <a:spcPts val="34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Tasks: Do </a:t>
            </a:r>
            <a:r>
              <a:rPr sz="1300" spc="-10" dirty="0">
                <a:latin typeface="Arial"/>
                <a:cs typeface="Arial"/>
              </a:rPr>
              <a:t>extensive </a:t>
            </a:r>
            <a:r>
              <a:rPr sz="1300" spc="-5" dirty="0">
                <a:latin typeface="Arial"/>
                <a:cs typeface="Arial"/>
              </a:rPr>
              <a:t>reading &amp; </a:t>
            </a:r>
            <a:r>
              <a:rPr sz="1300" spc="5" dirty="0">
                <a:latin typeface="Arial"/>
                <a:cs typeface="Arial"/>
              </a:rPr>
              <a:t>Write </a:t>
            </a:r>
            <a:r>
              <a:rPr sz="1300" spc="-5" dirty="0">
                <a:latin typeface="Arial"/>
                <a:cs typeface="Arial"/>
              </a:rPr>
              <a:t>a paper or  report.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79018"/>
            <a:ext cx="35159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History of Software</a:t>
            </a:r>
            <a:r>
              <a:rPr sz="1750" spc="-100" dirty="0"/>
              <a:t> </a:t>
            </a:r>
            <a:r>
              <a:rPr sz="1750" spc="-5" dirty="0"/>
              <a:t>Development</a:t>
            </a:r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85673" y="646415"/>
            <a:ext cx="4195445" cy="23310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Review </a:t>
            </a:r>
            <a:r>
              <a:rPr sz="1500" dirty="0">
                <a:latin typeface="Arial"/>
                <a:cs typeface="Arial"/>
              </a:rPr>
              <a:t>of the history of the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software:</a:t>
            </a:r>
            <a:endParaRPr sz="1500" dirty="0">
              <a:latin typeface="Arial"/>
              <a:cs typeface="Arial"/>
            </a:endParaRPr>
          </a:p>
          <a:p>
            <a:pPr marL="358140" marR="523240" lvl="1" indent="-173990">
              <a:lnSpc>
                <a:spcPct val="100000"/>
              </a:lnSpc>
              <a:spcBef>
                <a:spcPts val="309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The size and the complexity of </a:t>
            </a:r>
            <a:r>
              <a:rPr sz="1300" b="1" dirty="0">
                <a:latin typeface="Arial"/>
                <a:cs typeface="Arial"/>
              </a:rPr>
              <a:t>software </a:t>
            </a:r>
            <a:r>
              <a:rPr sz="1300" b="1" spc="-5" dirty="0">
                <a:latin typeface="Arial"/>
                <a:cs typeface="Arial"/>
              </a:rPr>
              <a:t>is  becoming </a:t>
            </a:r>
            <a:r>
              <a:rPr sz="1300" b="1" i="1" spc="-5" dirty="0">
                <a:solidFill>
                  <a:srgbClr val="669999"/>
                </a:solidFill>
                <a:latin typeface="Arial"/>
                <a:cs typeface="Arial"/>
              </a:rPr>
              <a:t>larger and more</a:t>
            </a:r>
            <a:r>
              <a:rPr sz="1300" b="1" i="1" spc="55" dirty="0">
                <a:solidFill>
                  <a:srgbClr val="669999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669999"/>
                </a:solidFill>
                <a:latin typeface="Arial"/>
                <a:cs typeface="Arial"/>
              </a:rPr>
              <a:t>complex</a:t>
            </a:r>
            <a:r>
              <a:rPr sz="1300" b="1" spc="-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46685" marR="189230" lvl="2" indent="-146685" algn="r">
              <a:lnSpc>
                <a:spcPct val="100000"/>
              </a:lnSpc>
              <a:spcBef>
                <a:spcPts val="280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146685" algn="l"/>
              </a:tabLst>
            </a:pPr>
            <a:r>
              <a:rPr sz="1150" dirty="0">
                <a:latin typeface="Arial"/>
                <a:cs typeface="Arial"/>
              </a:rPr>
              <a:t>The </a:t>
            </a:r>
            <a:r>
              <a:rPr sz="1150" spc="-5" dirty="0">
                <a:latin typeface="Arial"/>
                <a:cs typeface="Arial"/>
              </a:rPr>
              <a:t>application </a:t>
            </a:r>
            <a:r>
              <a:rPr sz="1150" dirty="0">
                <a:latin typeface="Arial"/>
                <a:cs typeface="Arial"/>
              </a:rPr>
              <a:t>areas of </a:t>
            </a:r>
            <a:r>
              <a:rPr sz="1150" spc="-5" dirty="0">
                <a:latin typeface="Arial"/>
                <a:cs typeface="Arial"/>
              </a:rPr>
              <a:t>software: </a:t>
            </a:r>
            <a:r>
              <a:rPr sz="1150" dirty="0">
                <a:latin typeface="Arial"/>
                <a:cs typeface="Arial"/>
              </a:rPr>
              <a:t>science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computing,</a:t>
            </a:r>
          </a:p>
          <a:p>
            <a:pPr marR="141605" algn="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Arial"/>
                <a:cs typeface="Arial"/>
              </a:rPr>
              <a:t>manufacturing, commerce, </a:t>
            </a:r>
            <a:r>
              <a:rPr sz="1150" spc="-5" dirty="0">
                <a:latin typeface="Arial"/>
                <a:cs typeface="Arial"/>
              </a:rPr>
              <a:t>education and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amusement.</a:t>
            </a: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The abstraction </a:t>
            </a:r>
            <a:r>
              <a:rPr sz="1300" b="1" spc="-10" dirty="0">
                <a:latin typeface="Arial"/>
                <a:cs typeface="Arial"/>
              </a:rPr>
              <a:t>level </a:t>
            </a:r>
            <a:r>
              <a:rPr sz="1300" b="1" spc="-5" dirty="0">
                <a:latin typeface="Arial"/>
                <a:cs typeface="Arial"/>
              </a:rPr>
              <a:t>of </a:t>
            </a:r>
            <a:r>
              <a:rPr sz="1300" b="1" dirty="0">
                <a:latin typeface="Arial"/>
                <a:cs typeface="Arial"/>
              </a:rPr>
              <a:t>software </a:t>
            </a:r>
            <a:r>
              <a:rPr sz="1300" b="1" spc="-5" dirty="0">
                <a:latin typeface="Arial"/>
                <a:cs typeface="Arial"/>
              </a:rPr>
              <a:t>is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becoming</a:t>
            </a:r>
            <a:endParaRPr sz="1300" dirty="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</a:pPr>
            <a:r>
              <a:rPr sz="1300" b="1" i="1" spc="-5" dirty="0">
                <a:solidFill>
                  <a:srgbClr val="669999"/>
                </a:solidFill>
                <a:latin typeface="Arial"/>
                <a:cs typeface="Arial"/>
              </a:rPr>
              <a:t>more</a:t>
            </a:r>
            <a:r>
              <a:rPr sz="1300" b="1" i="1" spc="5" dirty="0">
                <a:solidFill>
                  <a:srgbClr val="669999"/>
                </a:solidFill>
                <a:latin typeface="Arial"/>
                <a:cs typeface="Arial"/>
              </a:rPr>
              <a:t> </a:t>
            </a:r>
            <a:r>
              <a:rPr sz="1300" b="1" i="1" spc="-5" dirty="0">
                <a:solidFill>
                  <a:srgbClr val="669999"/>
                </a:solidFill>
                <a:latin typeface="Arial"/>
                <a:cs typeface="Arial"/>
              </a:rPr>
              <a:t>high</a:t>
            </a:r>
            <a:r>
              <a:rPr sz="1300" b="1" spc="-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506095" marR="5080" lvl="2" indent="-146685">
              <a:lnSpc>
                <a:spcPct val="100000"/>
              </a:lnSpc>
              <a:spcBef>
                <a:spcPts val="29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506730" algn="l"/>
              </a:tabLst>
            </a:pPr>
            <a:r>
              <a:rPr sz="1150" spc="-5" dirty="0">
                <a:latin typeface="Arial"/>
                <a:cs typeface="Arial"/>
              </a:rPr>
              <a:t>Machine Language</a:t>
            </a:r>
            <a:r>
              <a:rPr sz="1150" spc="-5" dirty="0">
                <a:latin typeface="宋体"/>
                <a:cs typeface="宋体"/>
              </a:rPr>
              <a:t>－</a:t>
            </a:r>
            <a:r>
              <a:rPr sz="1150" spc="-5" dirty="0">
                <a:latin typeface="Arial"/>
                <a:cs typeface="Arial"/>
              </a:rPr>
              <a:t>&gt;Assemble Language</a:t>
            </a:r>
            <a:r>
              <a:rPr sz="1150" spc="-5" dirty="0">
                <a:latin typeface="宋体"/>
                <a:cs typeface="宋体"/>
              </a:rPr>
              <a:t>－</a:t>
            </a:r>
            <a:r>
              <a:rPr sz="1150" spc="-5" dirty="0">
                <a:latin typeface="Arial"/>
                <a:cs typeface="Arial"/>
              </a:rPr>
              <a:t>&gt;Advanced  Language</a:t>
            </a:r>
            <a:r>
              <a:rPr sz="1150" spc="-5" dirty="0">
                <a:latin typeface="宋体"/>
                <a:cs typeface="宋体"/>
              </a:rPr>
              <a:t>－</a:t>
            </a:r>
            <a:r>
              <a:rPr sz="1150" spc="-5" dirty="0">
                <a:latin typeface="Arial"/>
                <a:cs typeface="Arial"/>
              </a:rPr>
              <a:t>&gt; Application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Framework</a:t>
            </a:r>
            <a:endParaRPr sz="1150" dirty="0">
              <a:latin typeface="Arial"/>
              <a:cs typeface="Arial"/>
            </a:endParaRPr>
          </a:p>
          <a:p>
            <a:pPr marL="506095" marR="221615" lvl="2" indent="-146685">
              <a:lnSpc>
                <a:spcPct val="100000"/>
              </a:lnSpc>
              <a:spcBef>
                <a:spcPts val="275"/>
              </a:spcBef>
              <a:buClr>
                <a:srgbClr val="CCCC00"/>
              </a:buClr>
              <a:buSzPct val="69565"/>
              <a:buFont typeface="Wingdings"/>
              <a:buChar char=""/>
              <a:tabLst>
                <a:tab pos="506730" algn="l"/>
              </a:tabLst>
            </a:pPr>
            <a:r>
              <a:rPr sz="1150" spc="-5" dirty="0">
                <a:latin typeface="Arial"/>
                <a:cs typeface="Arial"/>
              </a:rPr>
              <a:t>Structure-Oriented </a:t>
            </a:r>
            <a:r>
              <a:rPr sz="1150" dirty="0">
                <a:latin typeface="Arial"/>
                <a:cs typeface="Arial"/>
              </a:rPr>
              <a:t>Programming </a:t>
            </a:r>
            <a:r>
              <a:rPr sz="1150" dirty="0">
                <a:latin typeface="宋体"/>
                <a:cs typeface="宋体"/>
              </a:rPr>
              <a:t>－</a:t>
            </a:r>
            <a:r>
              <a:rPr sz="1150" dirty="0">
                <a:latin typeface="Arial"/>
                <a:cs typeface="Arial"/>
              </a:rPr>
              <a:t>&gt; </a:t>
            </a:r>
            <a:r>
              <a:rPr sz="1150" spc="-5" dirty="0">
                <a:latin typeface="Arial"/>
                <a:cs typeface="Arial"/>
              </a:rPr>
              <a:t>Object-Oriented  Programming</a:t>
            </a:r>
            <a:r>
              <a:rPr sz="1150" spc="-5" dirty="0">
                <a:latin typeface="宋体"/>
                <a:cs typeface="宋体"/>
              </a:rPr>
              <a:t>－</a:t>
            </a:r>
            <a:r>
              <a:rPr sz="1150" spc="-5" dirty="0">
                <a:latin typeface="Arial"/>
                <a:cs typeface="Arial"/>
              </a:rPr>
              <a:t>&gt; Aspect-Oriented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400557"/>
            <a:ext cx="35159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/>
              <a:t>History of Software</a:t>
            </a:r>
            <a:r>
              <a:rPr sz="1750" spc="-100" dirty="0"/>
              <a:t> </a:t>
            </a:r>
            <a:r>
              <a:rPr sz="1750" spc="-5" dirty="0"/>
              <a:t>Development</a:t>
            </a:r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61874" y="818766"/>
            <a:ext cx="3862704" cy="15684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Results of the </a:t>
            </a:r>
            <a:r>
              <a:rPr sz="1500" spc="-5" dirty="0">
                <a:latin typeface="Arial"/>
                <a:cs typeface="Arial"/>
              </a:rPr>
              <a:t>development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software:</a:t>
            </a:r>
            <a:endParaRPr sz="1500">
              <a:latin typeface="Arial"/>
              <a:cs typeface="Arial"/>
            </a:endParaRPr>
          </a:p>
          <a:p>
            <a:pPr marL="358140" marR="5080" lvl="1" indent="-173990" algn="just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Good architecture design has </a:t>
            </a:r>
            <a:r>
              <a:rPr sz="1300" b="1" spc="-10" dirty="0">
                <a:latin typeface="Arial"/>
                <a:cs typeface="Arial"/>
              </a:rPr>
              <a:t>always </a:t>
            </a:r>
            <a:r>
              <a:rPr sz="1300" b="1" spc="-5" dirty="0">
                <a:latin typeface="Arial"/>
                <a:cs typeface="Arial"/>
              </a:rPr>
              <a:t>been a  major factor in determining the success of a  </a:t>
            </a:r>
            <a:r>
              <a:rPr sz="1300" b="1" dirty="0">
                <a:latin typeface="Arial"/>
                <a:cs typeface="Arial"/>
              </a:rPr>
              <a:t>software </a:t>
            </a:r>
            <a:r>
              <a:rPr sz="1300" b="1" spc="-10" dirty="0">
                <a:latin typeface="Arial"/>
                <a:cs typeface="Arial"/>
              </a:rPr>
              <a:t>system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  <a:p>
            <a:pPr marL="358140" marR="26670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b="1" spc="-5" dirty="0">
                <a:latin typeface="Arial"/>
                <a:cs typeface="Arial"/>
              </a:rPr>
              <a:t>The architecture and designing is more  important than the data structure and the  program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algorithm.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6003" y="800099"/>
            <a:ext cx="1491995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0820" y="1722119"/>
            <a:ext cx="1336675" cy="807720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46355" marR="3873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Can be built by one person  Requires</a:t>
            </a:r>
            <a:endParaRPr sz="1000">
              <a:latin typeface="Arial Narrow"/>
              <a:cs typeface="Arial Narrow"/>
            </a:endParaRPr>
          </a:p>
          <a:p>
            <a:pPr marL="250825" marR="26924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Minimal </a:t>
            </a:r>
            <a:r>
              <a:rPr sz="1000" spc="-10" dirty="0">
                <a:solidFill>
                  <a:srgbClr val="FFFFFF"/>
                </a:solidFill>
                <a:latin typeface="Arial Narrow"/>
                <a:cs typeface="Arial Narrow"/>
              </a:rPr>
              <a:t>modeling 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Simple </a:t>
            </a:r>
            <a:r>
              <a:rPr sz="1000" spc="-10" dirty="0">
                <a:solidFill>
                  <a:srgbClr val="FFFFFF"/>
                </a:solidFill>
                <a:latin typeface="Arial Narrow"/>
                <a:cs typeface="Arial Narrow"/>
              </a:rPr>
              <a:t>process 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Simple</a:t>
            </a:r>
            <a:r>
              <a:rPr sz="10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tools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874" y="72008"/>
            <a:ext cx="3471926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 </a:t>
            </a:r>
            <a:r>
              <a:rPr dirty="0"/>
              <a:t>Definition of</a:t>
            </a:r>
            <a:r>
              <a:rPr spc="-80" dirty="0"/>
              <a:t> </a:t>
            </a:r>
            <a:r>
              <a:rPr lang="en-US" dirty="0"/>
              <a:t>SA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2191385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                 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15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4815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Architecting a</a:t>
            </a:r>
            <a:r>
              <a:rPr spc="-85" dirty="0"/>
              <a:t> </a:t>
            </a:r>
            <a:r>
              <a:rPr spc="5" dirty="0"/>
              <a:t>house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838199"/>
            <a:ext cx="3086100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2247900"/>
            <a:ext cx="1998345" cy="807720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45720" marR="40640">
              <a:lnSpc>
                <a:spcPct val="100000"/>
              </a:lnSpc>
              <a:spcBef>
                <a:spcPts val="155"/>
              </a:spcBef>
            </a:pPr>
            <a:r>
              <a:rPr sz="1000" spc="-10" dirty="0">
                <a:solidFill>
                  <a:srgbClr val="FFFFFF"/>
                </a:solidFill>
                <a:latin typeface="Arial Narrow"/>
                <a:cs typeface="Arial Narrow"/>
              </a:rPr>
              <a:t>Built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most </a:t>
            </a:r>
            <a:r>
              <a:rPr sz="1000" spc="-10" dirty="0">
                <a:solidFill>
                  <a:srgbClr val="FFFFFF"/>
                </a:solidFill>
                <a:latin typeface="Arial Narrow"/>
                <a:cs typeface="Arial Narrow"/>
              </a:rPr>
              <a:t>efficiently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and timely by a team  Requires</a:t>
            </a:r>
            <a:endParaRPr sz="1000">
              <a:latin typeface="Arial Narrow"/>
              <a:cs typeface="Arial Narrow"/>
            </a:endParaRPr>
          </a:p>
          <a:p>
            <a:pPr marL="25019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 Narrow"/>
                <a:cs typeface="Arial Narrow"/>
              </a:rPr>
              <a:t>Modeling</a:t>
            </a:r>
            <a:endParaRPr sz="1000">
              <a:latin typeface="Arial Narrow"/>
              <a:cs typeface="Arial Narrow"/>
            </a:endParaRPr>
          </a:p>
          <a:p>
            <a:pPr marL="250190" marR="77089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Well-defined</a:t>
            </a:r>
            <a:r>
              <a:rPr sz="1000" spc="-7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process  </a:t>
            </a:r>
            <a:r>
              <a:rPr sz="1000" spc="-10" dirty="0">
                <a:solidFill>
                  <a:srgbClr val="FFFFFF"/>
                </a:solidFill>
                <a:latin typeface="Arial Narrow"/>
                <a:cs typeface="Arial Narrow"/>
              </a:rPr>
              <a:t>Power</a:t>
            </a:r>
            <a:r>
              <a:rPr sz="1000" spc="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Narrow"/>
                <a:cs typeface="Arial Narrow"/>
              </a:rPr>
              <a:t>tools</a:t>
            </a:r>
            <a:endParaRPr sz="1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22229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278257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Architecting a high</a:t>
            </a:r>
            <a:r>
              <a:rPr spc="-70" dirty="0"/>
              <a:t> </a:t>
            </a:r>
            <a:r>
              <a:rPr dirty="0"/>
              <a:t>rise</a:t>
            </a:r>
          </a:p>
        </p:txBody>
      </p:sp>
      <p:sp>
        <p:nvSpPr>
          <p:cNvPr id="6" name="object 6"/>
          <p:cNvSpPr/>
          <p:nvPr/>
        </p:nvSpPr>
        <p:spPr>
          <a:xfrm>
            <a:off x="1293875" y="694943"/>
            <a:ext cx="1694688" cy="2263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122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3792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Differences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Scale</a:t>
            </a: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Process</a:t>
            </a: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dirty="0"/>
              <a:t>Cost</a:t>
            </a: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Schedule</a:t>
            </a: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Skills </a:t>
            </a:r>
            <a:r>
              <a:rPr dirty="0"/>
              <a:t>and </a:t>
            </a:r>
            <a:r>
              <a:rPr spc="-5" dirty="0"/>
              <a:t>development</a:t>
            </a:r>
            <a:r>
              <a:rPr spc="-85" dirty="0"/>
              <a:t> </a:t>
            </a:r>
            <a:r>
              <a:rPr dirty="0"/>
              <a:t>teams</a:t>
            </a: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dirty="0"/>
              <a:t>Materials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spc="-5" dirty="0"/>
              <a:t>technologies</a:t>
            </a: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Stakeholders</a:t>
            </a: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Risks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9C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1777</Words>
  <Application>Microsoft Office PowerPoint</Application>
  <PresentationFormat>自定义</PresentationFormat>
  <Paragraphs>348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MS Gothic</vt:lpstr>
      <vt:lpstr>宋体</vt:lpstr>
      <vt:lpstr>Arial</vt:lpstr>
      <vt:lpstr>Arial Black</vt:lpstr>
      <vt:lpstr>Arial Narrow</vt:lpstr>
      <vt:lpstr>Calibri</vt:lpstr>
      <vt:lpstr>Palatino Linotype</vt:lpstr>
      <vt:lpstr>Wingdings</vt:lpstr>
      <vt:lpstr>Office Theme</vt:lpstr>
      <vt:lpstr>Software Systems Architecture</vt:lpstr>
      <vt:lpstr>Module 1: Software Systems  Architecture basics</vt:lpstr>
      <vt:lpstr>History of Software Development</vt:lpstr>
      <vt:lpstr>History of Software Development</vt:lpstr>
      <vt:lpstr>History of Software Development</vt:lpstr>
      <vt:lpstr>The Definition of SA</vt:lpstr>
      <vt:lpstr>Architecting a house</vt:lpstr>
      <vt:lpstr>Architecting a high rise</vt:lpstr>
      <vt:lpstr>Differences</vt:lpstr>
      <vt:lpstr>Definition of SA</vt:lpstr>
      <vt:lpstr>Definition of SA</vt:lpstr>
      <vt:lpstr>Definition of SA</vt:lpstr>
      <vt:lpstr>Definition of SSA</vt:lpstr>
      <vt:lpstr>Definition of SA</vt:lpstr>
      <vt:lpstr>Definition of SA</vt:lpstr>
      <vt:lpstr>Related Concepts of SA</vt:lpstr>
      <vt:lpstr>Related Concepts of SA</vt:lpstr>
      <vt:lpstr>Related Concepts of SA</vt:lpstr>
      <vt:lpstr>Related Concepts of SA</vt:lpstr>
      <vt:lpstr>PowerPoint 演示文稿</vt:lpstr>
      <vt:lpstr>Comments for SA</vt:lpstr>
      <vt:lpstr>Where Do Architectures Come  From?</vt:lpstr>
      <vt:lpstr>Architecture Business Cycle</vt:lpstr>
      <vt:lpstr>The lifetime model of SA</vt:lpstr>
      <vt:lpstr>Why Is Software Architecture Important?</vt:lpstr>
      <vt:lpstr>Why Is Software Architecture Important?</vt:lpstr>
      <vt:lpstr>Values of Architecture</vt:lpstr>
      <vt:lpstr>Values of Architecture</vt:lpstr>
      <vt:lpstr>Who focus on Software Architecture?</vt:lpstr>
      <vt:lpstr>About Kruchten and this paper</vt:lpstr>
      <vt:lpstr>Problem</vt:lpstr>
      <vt:lpstr>Solution</vt:lpstr>
      <vt:lpstr>4+1 View Model of Architecture</vt:lpstr>
      <vt:lpstr>Characteristics of a Good  Architecture</vt:lpstr>
      <vt:lpstr>Research of SA</vt:lpstr>
      <vt:lpstr>Assignment1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Hans</dc:creator>
  <cp:lastModifiedBy>Xu Xiaobin</cp:lastModifiedBy>
  <cp:revision>18</cp:revision>
  <dcterms:created xsi:type="dcterms:W3CDTF">2020-02-18T19:09:10Z</dcterms:created>
  <dcterms:modified xsi:type="dcterms:W3CDTF">2020-02-24T20:37:55Z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2020-02-18T00:00:00Z</vt:filetime>
  </property>
</Properties>
</file>