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706" r:id="rId2"/>
  </p:sldMasterIdLst>
  <p:notesMasterIdLst>
    <p:notesMasterId r:id="rId101"/>
  </p:notesMasterIdLst>
  <p:handoutMasterIdLst>
    <p:handoutMasterId r:id="rId102"/>
  </p:handoutMasterIdLst>
  <p:sldIdLst>
    <p:sldId id="410" r:id="rId3"/>
    <p:sldId id="454" r:id="rId4"/>
    <p:sldId id="374" r:id="rId5"/>
    <p:sldId id="375" r:id="rId6"/>
    <p:sldId id="512" r:id="rId7"/>
    <p:sldId id="537" r:id="rId8"/>
    <p:sldId id="538" r:id="rId9"/>
    <p:sldId id="573" r:id="rId10"/>
    <p:sldId id="378" r:id="rId11"/>
    <p:sldId id="561" r:id="rId12"/>
    <p:sldId id="379" r:id="rId13"/>
    <p:sldId id="475" r:id="rId14"/>
    <p:sldId id="437" r:id="rId15"/>
    <p:sldId id="438" r:id="rId16"/>
    <p:sldId id="474" r:id="rId17"/>
    <p:sldId id="461" r:id="rId18"/>
    <p:sldId id="396" r:id="rId19"/>
    <p:sldId id="575" r:id="rId20"/>
    <p:sldId id="562" r:id="rId21"/>
    <p:sldId id="458" r:id="rId22"/>
    <p:sldId id="400" r:id="rId23"/>
    <p:sldId id="397" r:id="rId24"/>
    <p:sldId id="576" r:id="rId25"/>
    <p:sldId id="439" r:id="rId26"/>
    <p:sldId id="424" r:id="rId27"/>
    <p:sldId id="440" r:id="rId28"/>
    <p:sldId id="425" r:id="rId29"/>
    <p:sldId id="568" r:id="rId30"/>
    <p:sldId id="577" r:id="rId31"/>
    <p:sldId id="566" r:id="rId32"/>
    <p:sldId id="476" r:id="rId33"/>
    <p:sldId id="578" r:id="rId34"/>
    <p:sldId id="509" r:id="rId35"/>
    <p:sldId id="510" r:id="rId36"/>
    <p:sldId id="500" r:id="rId37"/>
    <p:sldId id="505" r:id="rId38"/>
    <p:sldId id="501" r:id="rId39"/>
    <p:sldId id="502" r:id="rId40"/>
    <p:sldId id="503" r:id="rId41"/>
    <p:sldId id="504" r:id="rId42"/>
    <p:sldId id="508" r:id="rId43"/>
    <p:sldId id="569" r:id="rId44"/>
    <p:sldId id="511" r:id="rId45"/>
    <p:sldId id="579" r:id="rId46"/>
    <p:sldId id="481" r:id="rId47"/>
    <p:sldId id="513" r:id="rId48"/>
    <p:sldId id="490" r:id="rId49"/>
    <p:sldId id="491" r:id="rId50"/>
    <p:sldId id="492" r:id="rId51"/>
    <p:sldId id="480" r:id="rId52"/>
    <p:sldId id="570" r:id="rId53"/>
    <p:sldId id="497" r:id="rId54"/>
    <p:sldId id="572" r:id="rId55"/>
    <p:sldId id="499" r:id="rId56"/>
    <p:sldId id="580" r:id="rId57"/>
    <p:sldId id="558" r:id="rId58"/>
    <p:sldId id="547" r:id="rId59"/>
    <p:sldId id="418" r:id="rId60"/>
    <p:sldId id="434" r:id="rId61"/>
    <p:sldId id="528" r:id="rId62"/>
    <p:sldId id="529" r:id="rId63"/>
    <p:sldId id="548" r:id="rId64"/>
    <p:sldId id="549" r:id="rId65"/>
    <p:sldId id="550" r:id="rId66"/>
    <p:sldId id="552" r:id="rId67"/>
    <p:sldId id="460" r:id="rId68"/>
    <p:sldId id="421" r:id="rId69"/>
    <p:sldId id="581" r:id="rId70"/>
    <p:sldId id="530" r:id="rId71"/>
    <p:sldId id="563" r:id="rId72"/>
    <p:sldId id="442" r:id="rId73"/>
    <p:sldId id="444" r:id="rId74"/>
    <p:sldId id="567" r:id="rId75"/>
    <p:sldId id="426" r:id="rId76"/>
    <p:sldId id="582" r:id="rId77"/>
    <p:sldId id="531" r:id="rId78"/>
    <p:sldId id="406" r:id="rId79"/>
    <p:sldId id="407" r:id="rId80"/>
    <p:sldId id="409" r:id="rId81"/>
    <p:sldId id="428" r:id="rId82"/>
    <p:sldId id="583" r:id="rId83"/>
    <p:sldId id="565" r:id="rId84"/>
    <p:sldId id="393" r:id="rId85"/>
    <p:sldId id="523" r:id="rId86"/>
    <p:sldId id="524" r:id="rId87"/>
    <p:sldId id="520" r:id="rId88"/>
    <p:sldId id="584" r:id="rId89"/>
    <p:sldId id="521" r:id="rId90"/>
    <p:sldId id="585" r:id="rId91"/>
    <p:sldId id="522" r:id="rId92"/>
    <p:sldId id="564" r:id="rId93"/>
    <p:sldId id="514" r:id="rId94"/>
    <p:sldId id="525" r:id="rId95"/>
    <p:sldId id="586" r:id="rId96"/>
    <p:sldId id="526" r:id="rId97"/>
    <p:sldId id="515" r:id="rId98"/>
    <p:sldId id="517" r:id="rId99"/>
    <p:sldId id="519" r:id="rId100"/>
  </p:sldIdLst>
  <p:sldSz cx="9105900" cy="6832600"/>
  <p:notesSz cx="6858000" cy="9766300"/>
  <p:kinsoku lang="zh-CN"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b="1"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panose="02020603050405020304" pitchFamily="18" charset="0"/>
        <a:ea typeface="+mn-ea"/>
        <a:cs typeface="+mn-cs"/>
      </a:defRPr>
    </a:lvl5pPr>
    <a:lvl6pPr marL="2286000" algn="l" defTabSz="914400" rtl="0" eaLnBrk="1" latinLnBrk="0" hangingPunct="1">
      <a:defRPr sz="2400" b="1" kern="1200">
        <a:solidFill>
          <a:schemeClr val="tx1"/>
        </a:solidFill>
        <a:latin typeface="Times" panose="02020603050405020304" pitchFamily="18" charset="0"/>
        <a:ea typeface="+mn-ea"/>
        <a:cs typeface="+mn-cs"/>
      </a:defRPr>
    </a:lvl6pPr>
    <a:lvl7pPr marL="2743200" algn="l" defTabSz="914400" rtl="0" eaLnBrk="1" latinLnBrk="0" hangingPunct="1">
      <a:defRPr sz="2400" b="1" kern="1200">
        <a:solidFill>
          <a:schemeClr val="tx1"/>
        </a:solidFill>
        <a:latin typeface="Times" panose="02020603050405020304" pitchFamily="18" charset="0"/>
        <a:ea typeface="+mn-ea"/>
        <a:cs typeface="+mn-cs"/>
      </a:defRPr>
    </a:lvl7pPr>
    <a:lvl8pPr marL="3200400" algn="l" defTabSz="914400" rtl="0" eaLnBrk="1" latinLnBrk="0" hangingPunct="1">
      <a:defRPr sz="2400" b="1" kern="1200">
        <a:solidFill>
          <a:schemeClr val="tx1"/>
        </a:solidFill>
        <a:latin typeface="Times" panose="02020603050405020304" pitchFamily="18" charset="0"/>
        <a:ea typeface="+mn-ea"/>
        <a:cs typeface="+mn-cs"/>
      </a:defRPr>
    </a:lvl8pPr>
    <a:lvl9pPr marL="3657600" algn="l" defTabSz="914400" rtl="0" eaLnBrk="1" latinLnBrk="0" hangingPunct="1">
      <a:defRPr sz="2400" b="1"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00FF"/>
    <a:srgbClr val="00FFFF"/>
    <a:srgbClr val="0000FF"/>
    <a:srgbClr val="00FF00"/>
    <a:srgbClr val="FF0000"/>
    <a:srgbClr val="FFFFFF"/>
    <a:srgbClr val="33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2620" autoAdjust="0"/>
  </p:normalViewPr>
  <p:slideViewPr>
    <p:cSldViewPr>
      <p:cViewPr varScale="1">
        <p:scale>
          <a:sx n="151" d="100"/>
          <a:sy n="151" d="100"/>
        </p:scale>
        <p:origin x="2010" y="144"/>
      </p:cViewPr>
      <p:guideLst>
        <p:guide orient="horz" pos="2152"/>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FA1E283-CDA5-4EF6-8B03-5BD008DEA779}"/>
              </a:ext>
            </a:extLst>
          </p:cNvPr>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ltLang="zh-CN" noProof="0"/>
              <a:t>Click to edit Master notes styles</a:t>
            </a:r>
          </a:p>
          <a:p>
            <a:pPr lvl="1"/>
            <a:r>
              <a:rPr lang="en-GB" altLang="zh-CN" noProof="0"/>
              <a:t>Second Level</a:t>
            </a:r>
          </a:p>
          <a:p>
            <a:pPr lvl="2"/>
            <a:r>
              <a:rPr lang="en-GB" altLang="zh-CN" noProof="0"/>
              <a:t>Third Level</a:t>
            </a:r>
          </a:p>
          <a:p>
            <a:pPr lvl="3"/>
            <a:r>
              <a:rPr lang="en-GB" altLang="zh-CN" noProof="0"/>
              <a:t>Fourth Level</a:t>
            </a:r>
          </a:p>
          <a:p>
            <a:pPr lvl="4"/>
            <a:r>
              <a:rPr lang="en-GB" altLang="zh-CN" noProof="0"/>
              <a:t>Fifth Level</a:t>
            </a:r>
          </a:p>
        </p:txBody>
      </p:sp>
      <p:sp>
        <p:nvSpPr>
          <p:cNvPr id="14339" name="Rectangle 3">
            <a:extLst>
              <a:ext uri="{FF2B5EF4-FFF2-40B4-BE49-F238E27FC236}">
                <a16:creationId xmlns:a16="http://schemas.microsoft.com/office/drawing/2014/main" id="{EB0A3301-DD63-4E5B-B2E1-AA524DCFE676}"/>
              </a:ext>
            </a:extLst>
          </p:cNvPr>
          <p:cNvSpPr>
            <a:spLocks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宋体" charset="-122"/>
        <a:cs typeface="+mn-cs"/>
      </a:defRPr>
    </a:lvl1pPr>
    <a:lvl2pPr marL="457200" algn="l" rtl="0" eaLnBrk="0" fontAlgn="base" hangingPunct="0">
      <a:spcBef>
        <a:spcPct val="30000"/>
      </a:spcBef>
      <a:spcAft>
        <a:spcPct val="0"/>
      </a:spcAft>
      <a:defRPr sz="1200" kern="1200">
        <a:solidFill>
          <a:schemeClr val="tx1"/>
        </a:solidFill>
        <a:latin typeface="Times"/>
        <a:ea typeface="宋体" charset="-122"/>
        <a:cs typeface="+mn-cs"/>
      </a:defRPr>
    </a:lvl2pPr>
    <a:lvl3pPr marL="914400" algn="l" rtl="0" eaLnBrk="0" fontAlgn="base" hangingPunct="0">
      <a:spcBef>
        <a:spcPct val="30000"/>
      </a:spcBef>
      <a:spcAft>
        <a:spcPct val="0"/>
      </a:spcAft>
      <a:defRPr sz="1200" kern="1200">
        <a:solidFill>
          <a:schemeClr val="tx1"/>
        </a:solidFill>
        <a:latin typeface="Times"/>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C8B17E3-D360-4184-A891-47CD9C7393BB}"/>
              </a:ext>
            </a:extLst>
          </p:cNvPr>
          <p:cNvSpPr>
            <a:spLocks noChangeArrowheads="1" noTextEdit="1"/>
          </p:cNvSpPr>
          <p:nvPr>
            <p:ph type="sldImg"/>
          </p:nvPr>
        </p:nvSpPr>
        <p:spPr>
          <a:ln/>
        </p:spPr>
      </p:sp>
      <p:sp>
        <p:nvSpPr>
          <p:cNvPr id="20483" name="Rectangle 3">
            <a:extLst>
              <a:ext uri="{FF2B5EF4-FFF2-40B4-BE49-F238E27FC236}">
                <a16:creationId xmlns:a16="http://schemas.microsoft.com/office/drawing/2014/main" id="{8EF0215D-02A6-4DCB-B076-5DD80ABB39F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a:latin typeface="Times" panose="02020603050405020304" pitchFamily="18" charset="0"/>
                <a:ea typeface="宋体" panose="02010600030101010101" pitchFamily="2" charset="-122"/>
              </a:rPr>
              <a:t>reuse the knowledge, skills, experience and components in ever projects</a:t>
            </a:r>
          </a:p>
          <a:p>
            <a:endParaRPr lang="zh-CN" altLang="en-US">
              <a:latin typeface="Times"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ED1363C-FFB6-427C-B0C3-4795BC94C2C3}"/>
              </a:ext>
            </a:extLst>
          </p:cNvPr>
          <p:cNvSpPr>
            <a:spLocks noChangeArrowheads="1" noTextEdit="1"/>
          </p:cNvSpPr>
          <p:nvPr>
            <p:ph type="sldImg"/>
          </p:nvPr>
        </p:nvSpPr>
        <p:spPr>
          <a:ln/>
        </p:spPr>
      </p:sp>
      <p:sp>
        <p:nvSpPr>
          <p:cNvPr id="84995" name="Rectangle 3">
            <a:extLst>
              <a:ext uri="{FF2B5EF4-FFF2-40B4-BE49-F238E27FC236}">
                <a16:creationId xmlns:a16="http://schemas.microsoft.com/office/drawing/2014/main" id="{E226D9C5-0084-4C58-BD42-51CE3F4BA05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eaLnBrk="1" hangingPunct="1">
              <a:spcBef>
                <a:spcPct val="0"/>
              </a:spcBef>
              <a:buSzPct val="90000"/>
              <a:buFont typeface="Wingdings 2" panose="05020102010507070707" pitchFamily="18" charset="2"/>
              <a:buNone/>
            </a:pPr>
            <a:r>
              <a:rPr lang="en-US" altLang="zh-CN">
                <a:latin typeface="Times" panose="02020603050405020304" pitchFamily="18" charset="0"/>
                <a:ea typeface="宋体" panose="02010600030101010101" pitchFamily="2" charset="-122"/>
              </a:rPr>
              <a:t>Implementation</a:t>
            </a:r>
          </a:p>
          <a:p>
            <a:pPr>
              <a:buFont typeface="Wingdings" panose="05000000000000000000" pitchFamily="2" charset="2"/>
              <a:buNone/>
            </a:pPr>
            <a:r>
              <a:rPr lang="zh-CN" altLang="en-US">
                <a:latin typeface="Times" panose="02020603050405020304" pitchFamily="18" charset="0"/>
                <a:ea typeface="宋体" panose="02010600030101010101" pitchFamily="2" charset="-122"/>
              </a:rPr>
              <a:t>根据抽象准则定义抽象层次</a:t>
            </a:r>
          </a:p>
          <a:p>
            <a:pPr lvl="1"/>
            <a:r>
              <a:rPr lang="zh-CN" altLang="en-US">
                <a:latin typeface="Times" panose="02020603050405020304" pitchFamily="18" charset="0"/>
                <a:ea typeface="宋体" panose="02010600030101010101" pitchFamily="2" charset="-122"/>
              </a:rPr>
              <a:t>每个抽象层次对应模式中的一层。</a:t>
            </a:r>
          </a:p>
          <a:p>
            <a:pPr lvl="1"/>
            <a:r>
              <a:rPr lang="zh-CN" altLang="en-US">
                <a:latin typeface="Times" panose="02020603050405020304" pitchFamily="18" charset="0"/>
                <a:ea typeface="宋体" panose="02010600030101010101" pitchFamily="2" charset="-122"/>
              </a:rPr>
              <a:t>是否把某些功能分在两个层次</a:t>
            </a:r>
            <a:r>
              <a:rPr lang="en-US" altLang="zh-CN">
                <a:latin typeface="Times" panose="02020603050405020304" pitchFamily="18" charset="0"/>
                <a:ea typeface="宋体" panose="02010600030101010101" pitchFamily="2" charset="-122"/>
              </a:rPr>
              <a:t>/</a:t>
            </a:r>
            <a:r>
              <a:rPr lang="zh-CN" altLang="en-US">
                <a:latin typeface="Times" panose="02020603050405020304" pitchFamily="18" charset="0"/>
                <a:ea typeface="宋体" panose="02010600030101010101" pitchFamily="2" charset="-122"/>
              </a:rPr>
              <a:t>或者合并成一个层次时需要权衡利弊</a:t>
            </a:r>
          </a:p>
          <a:p>
            <a:pPr lvl="2"/>
            <a:r>
              <a:rPr lang="zh-CN" altLang="en-US" sz="1400">
                <a:latin typeface="Times" panose="02020603050405020304" pitchFamily="18" charset="0"/>
                <a:ea typeface="宋体" panose="02010600030101010101" pitchFamily="2" charset="-122"/>
              </a:rPr>
              <a:t>过多的层次增加开销。</a:t>
            </a:r>
          </a:p>
          <a:p>
            <a:pPr lvl="2"/>
            <a:r>
              <a:rPr lang="zh-CN" altLang="en-US" sz="1400">
                <a:latin typeface="Times" panose="02020603050405020304" pitchFamily="18" charset="0"/>
                <a:ea typeface="宋体" panose="02010600030101010101" pitchFamily="2" charset="-122"/>
              </a:rPr>
              <a:t>层次太少则结构比较差。</a:t>
            </a:r>
          </a:p>
          <a:p>
            <a:pPr>
              <a:buFont typeface="Wingdings" panose="05000000000000000000" pitchFamily="2" charset="2"/>
              <a:buNone/>
            </a:pPr>
            <a:r>
              <a:rPr lang="zh-CN" altLang="en-US" sz="1000">
                <a:latin typeface="Times" panose="02020603050405020304" pitchFamily="18" charset="0"/>
                <a:ea typeface="宋体" panose="02010600030101010101" pitchFamily="2" charset="-122"/>
              </a:rPr>
              <a:t>给每个层次命名并指定任务</a:t>
            </a:r>
          </a:p>
          <a:p>
            <a:pPr lvl="1"/>
            <a:r>
              <a:rPr lang="zh-CN" altLang="en-US" sz="1100">
                <a:latin typeface="Times" panose="02020603050405020304" pitchFamily="18" charset="0"/>
                <a:ea typeface="宋体" panose="02010600030101010101" pitchFamily="2" charset="-122"/>
              </a:rPr>
              <a:t>最高层的任务是整个系统的任务。如果较高层完成某个任务的时候，需要使用到下一个抽象层次的细节，那么给下一层次增加相应的任务。</a:t>
            </a:r>
          </a:p>
          <a:p>
            <a:pPr lvl="1"/>
            <a:r>
              <a:rPr lang="zh-CN" altLang="en-US" sz="1100">
                <a:latin typeface="Times" panose="02020603050405020304" pitchFamily="18" charset="0"/>
                <a:ea typeface="宋体" panose="02010600030101010101" pitchFamily="2" charset="-122"/>
              </a:rPr>
              <a:t>分层的时候还需要考虑到将来的重用。设计底层时需要考虑可能的标准以增加重用的特性。</a:t>
            </a:r>
            <a:endParaRPr lang="zh-CN" altLang="en-US">
              <a:latin typeface="Times" panose="02020603050405020304" pitchFamily="18" charset="0"/>
              <a:ea typeface="宋体" panose="02010600030101010101" pitchFamily="2" charset="-122"/>
            </a:endParaRPr>
          </a:p>
          <a:p>
            <a:endParaRPr lang="zh-CN" altLang="en-US">
              <a:latin typeface="Times" panose="02020603050405020304" pitchFamily="18"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0695A9A-F4FB-4B68-820C-F2A0EC061DDE}"/>
              </a:ext>
            </a:extLst>
          </p:cNvPr>
          <p:cNvSpPr txBox="1">
            <a:spLocks noGrp="1" noChangeArrowheads="1"/>
          </p:cNvSpPr>
          <p:nvPr/>
        </p:nvSpPr>
        <p:spPr bwMode="auto">
          <a:xfrm>
            <a:off x="3884613" y="9275763"/>
            <a:ext cx="2971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lgn="r"/>
            <a:fld id="{A87E2602-1CF8-4DA7-8DCC-BFA184402CB3}" type="slidenum">
              <a:rPr lang="en-US" altLang="zh-CN" sz="1200" b="0">
                <a:latin typeface="Arial" panose="020B0604020202020204" pitchFamily="34" charset="0"/>
                <a:ea typeface="MS PGothic" panose="020B0600070205080204" pitchFamily="34" charset="-128"/>
              </a:rPr>
              <a:pPr algn="r"/>
              <a:t>60</a:t>
            </a:fld>
            <a:endParaRPr lang="en-US" altLang="zh-CN" sz="1200" b="0">
              <a:latin typeface="Arial" panose="020B0604020202020204" pitchFamily="34" charset="0"/>
              <a:ea typeface="MS PGothic" panose="020B0600070205080204" pitchFamily="34" charset="-128"/>
            </a:endParaRPr>
          </a:p>
        </p:txBody>
      </p:sp>
      <p:sp>
        <p:nvSpPr>
          <p:cNvPr id="87043" name="Rectangle 2">
            <a:extLst>
              <a:ext uri="{FF2B5EF4-FFF2-40B4-BE49-F238E27FC236}">
                <a16:creationId xmlns:a16="http://schemas.microsoft.com/office/drawing/2014/main" id="{7AE7E032-0162-4B61-B7E4-C142E8456548}"/>
              </a:ext>
            </a:extLst>
          </p:cNvPr>
          <p:cNvSpPr>
            <a:spLocks noChangeArrowheads="1" noTextEdit="1"/>
          </p:cNvSpPr>
          <p:nvPr>
            <p:ph type="sldImg"/>
          </p:nvPr>
        </p:nvSpPr>
        <p:spPr>
          <a:xfrm>
            <a:off x="992188" y="733425"/>
            <a:ext cx="4875212" cy="3659188"/>
          </a:xfrm>
          <a:solidFill>
            <a:srgbClr val="FFFFFF"/>
          </a:solidFill>
          <a:ln/>
        </p:spPr>
      </p:sp>
      <p:sp>
        <p:nvSpPr>
          <p:cNvPr id="87044" name="Rectangle 3">
            <a:extLst>
              <a:ext uri="{FF2B5EF4-FFF2-40B4-BE49-F238E27FC236}">
                <a16:creationId xmlns:a16="http://schemas.microsoft.com/office/drawing/2014/main" id="{7AD577E4-4BF2-4EB7-9907-F26C861A81FD}"/>
              </a:ext>
            </a:extLst>
          </p:cNvPr>
          <p:cNvSpPr>
            <a:spLocks noChangeArrowheads="1"/>
          </p:cNvSpPr>
          <p:nvPr>
            <p:ph type="body" idx="1"/>
          </p:nvPr>
        </p:nvSpPr>
        <p:spPr>
          <a:xfrm>
            <a:off x="914400" y="4637088"/>
            <a:ext cx="5029200" cy="4395787"/>
          </a:xfrm>
          <a:solidFill>
            <a:srgbClr val="FFFFFF"/>
          </a:solidFill>
          <a:ln>
            <a:solidFill>
              <a:srgbClr val="000000"/>
            </a:solidFill>
          </a:ln>
        </p:spPr>
        <p:txBody>
          <a:bodyPr lIns="91440" tIns="45720" rIns="91440" bIns="45720"/>
          <a:lstStyle/>
          <a:p>
            <a:pPr eaLnBrk="1" hangingPunct="1"/>
            <a:endParaRPr lang="zh-CN" altLang="zh-CN">
              <a:latin typeface="Times" panose="02020603050405020304" pitchFamily="18"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B621E28A-C72B-4179-B693-D88270974985}"/>
              </a:ext>
            </a:extLst>
          </p:cNvPr>
          <p:cNvSpPr>
            <a:spLocks noChangeArrowheads="1" noTextEdit="1"/>
          </p:cNvSpPr>
          <p:nvPr>
            <p:ph type="sldImg"/>
          </p:nvPr>
        </p:nvSpPr>
        <p:spPr>
          <a:ln/>
        </p:spPr>
      </p:sp>
      <p:sp>
        <p:nvSpPr>
          <p:cNvPr id="93187" name="Rectangle 3">
            <a:extLst>
              <a:ext uri="{FF2B5EF4-FFF2-40B4-BE49-F238E27FC236}">
                <a16:creationId xmlns:a16="http://schemas.microsoft.com/office/drawing/2014/main" id="{2F1AF809-6C87-4FDC-86E7-8382E55ED16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lnSpc>
                <a:spcPct val="90000"/>
              </a:lnSpc>
              <a:buFont typeface="Wingdings" panose="05000000000000000000" pitchFamily="2" charset="2"/>
              <a:buNone/>
            </a:pPr>
            <a:r>
              <a:rPr lang="zh-CN" altLang="en-US" sz="1000">
                <a:latin typeface="Times" panose="02020603050405020304" pitchFamily="18" charset="0"/>
                <a:ea typeface="宋体" panose="02010600030101010101" pitchFamily="2" charset="-122"/>
              </a:rPr>
              <a:t>为每个层次指定服务接口</a:t>
            </a:r>
          </a:p>
          <a:p>
            <a:pPr lvl="1">
              <a:lnSpc>
                <a:spcPct val="90000"/>
              </a:lnSpc>
              <a:buFontTx/>
              <a:buChar char="•"/>
            </a:pPr>
            <a:r>
              <a:rPr lang="zh-CN" altLang="en-US" sz="1000">
                <a:latin typeface="Times" panose="02020603050405020304" pitchFamily="18" charset="0"/>
                <a:ea typeface="宋体" panose="02010600030101010101" pitchFamily="2" charset="-122"/>
              </a:rPr>
              <a:t>一般来说，第</a:t>
            </a:r>
            <a:r>
              <a:rPr lang="en-US" altLang="zh-CN" sz="1000">
                <a:latin typeface="Times" panose="02020603050405020304" pitchFamily="18" charset="0"/>
                <a:ea typeface="宋体" panose="02010600030101010101" pitchFamily="2" charset="-122"/>
              </a:rPr>
              <a:t>J</a:t>
            </a:r>
            <a:r>
              <a:rPr lang="zh-CN" altLang="en-US" sz="1000">
                <a:latin typeface="Times" panose="02020603050405020304" pitchFamily="18" charset="0"/>
                <a:ea typeface="宋体" panose="02010600030101010101" pitchFamily="2" charset="-122"/>
              </a:rPr>
              <a:t>层应该对于第</a:t>
            </a:r>
            <a:r>
              <a:rPr lang="en-US" altLang="zh-CN" sz="1000">
                <a:latin typeface="Times" panose="02020603050405020304" pitchFamily="18" charset="0"/>
                <a:ea typeface="宋体" panose="02010600030101010101" pitchFamily="2" charset="-122"/>
              </a:rPr>
              <a:t>J+1</a:t>
            </a:r>
            <a:r>
              <a:rPr lang="zh-CN" altLang="en-US" sz="1000">
                <a:latin typeface="Times" panose="02020603050405020304" pitchFamily="18" charset="0"/>
                <a:ea typeface="宋体" panose="02010600030101010101" pitchFamily="2" charset="-122"/>
              </a:rPr>
              <a:t>层是黑盒。</a:t>
            </a:r>
          </a:p>
          <a:p>
            <a:pPr lvl="1">
              <a:lnSpc>
                <a:spcPct val="90000"/>
              </a:lnSpc>
              <a:buFontTx/>
              <a:buChar char="•"/>
            </a:pPr>
            <a:r>
              <a:rPr lang="zh-CN" altLang="en-US" sz="1000">
                <a:latin typeface="Times" panose="02020603050405020304" pitchFamily="18" charset="0"/>
                <a:ea typeface="宋体" panose="02010600030101010101" pitchFamily="2" charset="-122"/>
              </a:rPr>
              <a:t>可以考虑设计一个</a:t>
            </a:r>
            <a:r>
              <a:rPr lang="en-US" altLang="zh-CN" sz="1000">
                <a:latin typeface="Times" panose="02020603050405020304" pitchFamily="18" charset="0"/>
                <a:ea typeface="宋体" panose="02010600030101010101" pitchFamily="2" charset="-122"/>
              </a:rPr>
              <a:t>flat</a:t>
            </a:r>
            <a:r>
              <a:rPr lang="zh-CN" altLang="en-US" sz="1000">
                <a:latin typeface="Times" panose="02020603050405020304" pitchFamily="18" charset="0"/>
                <a:ea typeface="宋体" panose="02010600030101010101" pitchFamily="2" charset="-122"/>
              </a:rPr>
              <a:t>接口，并且把这个接口封装在一个</a:t>
            </a:r>
            <a:r>
              <a:rPr lang="en-US" altLang="zh-CN" sz="1000">
                <a:latin typeface="Times" panose="02020603050405020304" pitchFamily="18" charset="0"/>
                <a:ea typeface="宋体" panose="02010600030101010101" pitchFamily="2" charset="-122"/>
              </a:rPr>
              <a:t>facade</a:t>
            </a:r>
            <a:r>
              <a:rPr lang="zh-CN" altLang="en-US" sz="1000">
                <a:latin typeface="Times" panose="02020603050405020304" pitchFamily="18" charset="0"/>
                <a:ea typeface="宋体" panose="02010600030101010101" pitchFamily="2" charset="-122"/>
              </a:rPr>
              <a:t>对象中。</a:t>
            </a:r>
          </a:p>
          <a:p>
            <a:pPr lvl="1">
              <a:lnSpc>
                <a:spcPct val="90000"/>
              </a:lnSpc>
              <a:buFontTx/>
              <a:buChar char="•"/>
            </a:pPr>
            <a:r>
              <a:rPr lang="zh-CN" altLang="en-US" sz="1000">
                <a:latin typeface="Times" panose="02020603050405020304" pitchFamily="18" charset="0"/>
                <a:ea typeface="宋体" panose="02010600030101010101" pitchFamily="2" charset="-122"/>
              </a:rPr>
              <a:t>灰盒：上层能够知道下层由哪些组件组合而成，但是不知道每个组件的内部结构。</a:t>
            </a:r>
          </a:p>
          <a:p>
            <a:pPr lvl="1">
              <a:lnSpc>
                <a:spcPct val="90000"/>
              </a:lnSpc>
              <a:buFontTx/>
              <a:buChar char="•"/>
            </a:pPr>
            <a:r>
              <a:rPr lang="zh-CN" altLang="en-US" sz="1000">
                <a:latin typeface="Times" panose="02020603050405020304" pitchFamily="18" charset="0"/>
                <a:ea typeface="宋体" panose="02010600030101010101" pitchFamily="2" charset="-122"/>
              </a:rPr>
              <a:t>应该尽量使用黑盒的方式，除非有一些特殊的原因：比如效率牵涉到系统的成败。</a:t>
            </a:r>
          </a:p>
          <a:p>
            <a:pPr lvl="1">
              <a:lnSpc>
                <a:spcPct val="90000"/>
              </a:lnSpc>
              <a:buFontTx/>
              <a:buChar char="•"/>
            </a:pPr>
            <a:r>
              <a:rPr lang="zh-CN" altLang="en-US" sz="1000">
                <a:latin typeface="Times" panose="02020603050405020304" pitchFamily="18" charset="0"/>
                <a:ea typeface="宋体" panose="02010600030101010101" pitchFamily="2" charset="-122"/>
              </a:rPr>
              <a:t>使用标准的接口将使得程序的适应性增强。</a:t>
            </a:r>
          </a:p>
          <a:p>
            <a:endParaRPr lang="zh-CN" altLang="en-US">
              <a:latin typeface="Times" panose="02020603050405020304" pitchFamily="18"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18EFC53-B141-43E4-B532-67ACAEF3F174}"/>
              </a:ext>
            </a:extLst>
          </p:cNvPr>
          <p:cNvSpPr>
            <a:spLocks noChangeArrowheads="1" noTextEdit="1"/>
          </p:cNvSpPr>
          <p:nvPr>
            <p:ph type="sldImg"/>
          </p:nvPr>
        </p:nvSpPr>
        <p:spPr>
          <a:ln/>
        </p:spPr>
      </p:sp>
      <p:sp>
        <p:nvSpPr>
          <p:cNvPr id="96259" name="Rectangle 3">
            <a:extLst>
              <a:ext uri="{FF2B5EF4-FFF2-40B4-BE49-F238E27FC236}">
                <a16:creationId xmlns:a16="http://schemas.microsoft.com/office/drawing/2014/main" id="{5B02551F-58D2-4D5F-A737-26AA1955E4A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a:buFont typeface="Wingdings" panose="05000000000000000000" pitchFamily="2" charset="2"/>
              <a:buNone/>
            </a:pPr>
            <a:r>
              <a:rPr lang="zh-CN" altLang="en-US">
                <a:latin typeface="Times" panose="02020603050405020304" pitchFamily="18" charset="0"/>
                <a:ea typeface="宋体" panose="02010600030101010101" pitchFamily="2" charset="-122"/>
              </a:rPr>
              <a:t>指定相邻层之间的交互模式</a:t>
            </a:r>
          </a:p>
          <a:p>
            <a:pPr lvl="1"/>
            <a:r>
              <a:rPr lang="en-US" altLang="zh-CN" sz="1300">
                <a:latin typeface="Times" panose="02020603050405020304" pitchFamily="18" charset="0"/>
                <a:ea typeface="宋体" panose="02010600030101010101" pitchFamily="2" charset="-122"/>
              </a:rPr>
              <a:t>Push model</a:t>
            </a:r>
          </a:p>
          <a:p>
            <a:pPr lvl="1"/>
            <a:r>
              <a:rPr lang="en-US" altLang="zh-CN" sz="1300">
                <a:latin typeface="Times" panose="02020603050405020304" pitchFamily="18" charset="0"/>
                <a:ea typeface="宋体" panose="02010600030101010101" pitchFamily="2" charset="-122"/>
              </a:rPr>
              <a:t>Pull model</a:t>
            </a:r>
            <a:endParaRPr lang="en-US" altLang="zh-CN" sz="1500">
              <a:latin typeface="Times" panose="02020603050405020304" pitchFamily="18" charset="0"/>
              <a:ea typeface="宋体" panose="02010600030101010101" pitchFamily="2" charset="-122"/>
            </a:endParaRPr>
          </a:p>
          <a:p>
            <a:pPr>
              <a:buFont typeface="Wingdings" panose="05000000000000000000" pitchFamily="2" charset="2"/>
              <a:buNone/>
            </a:pPr>
            <a:r>
              <a:rPr lang="zh-CN" altLang="en-US" sz="1000">
                <a:latin typeface="Times" panose="02020603050405020304" pitchFamily="18" charset="0"/>
                <a:ea typeface="宋体" panose="02010600030101010101" pitchFamily="2" charset="-122"/>
              </a:rPr>
              <a:t>指定服务</a:t>
            </a:r>
          </a:p>
          <a:p>
            <a:pPr lvl="1"/>
            <a:r>
              <a:rPr lang="zh-CN" altLang="en-US" sz="1100">
                <a:latin typeface="Times" panose="02020603050405020304" pitchFamily="18" charset="0"/>
                <a:ea typeface="宋体" panose="02010600030101010101" pitchFamily="2" charset="-122"/>
              </a:rPr>
              <a:t>在层次之间分配他们需要对上层提供的具体服务。</a:t>
            </a:r>
          </a:p>
          <a:p>
            <a:pPr lvl="1"/>
            <a:r>
              <a:rPr lang="zh-CN" altLang="en-US" sz="1100">
                <a:latin typeface="Times" panose="02020603050405020304" pitchFamily="18" charset="0"/>
                <a:ea typeface="宋体" panose="02010600030101010101" pitchFamily="2" charset="-122"/>
              </a:rPr>
              <a:t>一般来说：把比较多的服务放在较高层次，而在底层提供的服务应该少，灵活，全面。</a:t>
            </a:r>
          </a:p>
          <a:p>
            <a:pPr>
              <a:buFont typeface="Wingdings" panose="05000000000000000000" pitchFamily="2" charset="2"/>
              <a:buNone/>
            </a:pPr>
            <a:r>
              <a:rPr lang="zh-CN" altLang="en-US" sz="1000">
                <a:latin typeface="Times" panose="02020603050405020304" pitchFamily="18" charset="0"/>
                <a:ea typeface="宋体" panose="02010600030101010101" pitchFamily="2" charset="-122"/>
              </a:rPr>
              <a:t>设计一种错误处理策略</a:t>
            </a:r>
          </a:p>
          <a:p>
            <a:pPr lvl="1"/>
            <a:r>
              <a:rPr lang="zh-CN" altLang="en-US" sz="1100">
                <a:latin typeface="Times" panose="02020603050405020304" pitchFamily="18" charset="0"/>
                <a:ea typeface="宋体" panose="02010600030101010101" pitchFamily="2" charset="-122"/>
              </a:rPr>
              <a:t>对于层式体系结构，错误处理在处理时间和编程工作方面的代价比较大。</a:t>
            </a:r>
          </a:p>
          <a:p>
            <a:pPr lvl="1"/>
            <a:r>
              <a:rPr lang="zh-CN" altLang="en-US" sz="1100">
                <a:latin typeface="Times" panose="02020603050405020304" pitchFamily="18" charset="0"/>
                <a:ea typeface="宋体" panose="02010600030101010101" pitchFamily="2" charset="-122"/>
              </a:rPr>
              <a:t>当错误发生的时候，程序既可以直接处理，也可以把他们发送到更高层次处理。发送到更高层次时，需要使用高层能够理解的错误描述。</a:t>
            </a:r>
          </a:p>
          <a:p>
            <a:pPr lvl="1"/>
            <a:r>
              <a:rPr lang="zh-CN" altLang="en-US" sz="1100">
                <a:latin typeface="Times" panose="02020603050405020304" pitchFamily="18" charset="0"/>
                <a:ea typeface="宋体" panose="02010600030101010101" pitchFamily="2" charset="-122"/>
              </a:rPr>
              <a:t>应当尽可能在低层处理错误。</a:t>
            </a:r>
          </a:p>
          <a:p>
            <a:pPr lvl="1"/>
            <a:r>
              <a:rPr lang="zh-CN" altLang="en-US" sz="1100">
                <a:latin typeface="Times" panose="02020603050405020304" pitchFamily="18" charset="0"/>
                <a:ea typeface="宋体" panose="02010600030101010101" pitchFamily="2" charset="-122"/>
              </a:rPr>
              <a:t>至少应该设法将错误归类，避免高层要直接面对众多的难以理解的错误代码。</a:t>
            </a:r>
            <a:endParaRPr lang="zh-CN" altLang="en-US" sz="1300">
              <a:latin typeface="Times" panose="02020603050405020304" pitchFamily="18" charset="0"/>
              <a:ea typeface="宋体" panose="02010600030101010101" pitchFamily="2" charset="-122"/>
            </a:endParaRPr>
          </a:p>
          <a:p>
            <a:endParaRPr lang="zh-CN" altLang="en-US">
              <a:latin typeface="Times" panose="02020603050405020304" pitchFamily="18"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CF55BDB-6FB5-4BC5-8C4C-7DD28F2A1169}"/>
              </a:ext>
            </a:extLst>
          </p:cNvPr>
          <p:cNvSpPr>
            <a:spLocks noChangeArrowheads="1" noTextEdit="1"/>
          </p:cNvSpPr>
          <p:nvPr>
            <p:ph type="sldImg"/>
          </p:nvPr>
        </p:nvSpPr>
        <p:spPr>
          <a:ln/>
        </p:spPr>
      </p:sp>
      <p:sp>
        <p:nvSpPr>
          <p:cNvPr id="99331" name="Rectangle 3">
            <a:extLst>
              <a:ext uri="{FF2B5EF4-FFF2-40B4-BE49-F238E27FC236}">
                <a16:creationId xmlns:a16="http://schemas.microsoft.com/office/drawing/2014/main" id="{1F0EBFA4-9E41-43FB-B76A-786A7E8F7F7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CN" sz="1300" b="1">
                <a:latin typeface="Times" panose="02020603050405020304" pitchFamily="18" charset="0"/>
                <a:ea typeface="宋体" panose="02010600030101010101" pitchFamily="2" charset="-122"/>
              </a:rPr>
              <a:t>System performance may suffer from unnecessary layering overhead (function calls)</a:t>
            </a:r>
          </a:p>
          <a:p>
            <a:r>
              <a:rPr lang="en-US" altLang="zh-CN">
                <a:latin typeface="Arial Black" panose="020B0A04020102020204" pitchFamily="34" charset="0"/>
                <a:ea typeface="宋体" panose="02010600030101010101" pitchFamily="2" charset="-122"/>
              </a:rPr>
              <a:t>Consequence</a:t>
            </a:r>
          </a:p>
          <a:p>
            <a:r>
              <a:rPr lang="en-US" altLang="zh-CN">
                <a:latin typeface="Times" panose="02020603050405020304" pitchFamily="18" charset="0"/>
                <a:ea typeface="宋体" panose="02010600030101010101" pitchFamily="2" charset="-122"/>
              </a:rPr>
              <a:t>Advantage</a:t>
            </a:r>
            <a:r>
              <a:rPr lang="zh-CN" altLang="en-US">
                <a:latin typeface="Times" panose="02020603050405020304" pitchFamily="18" charset="0"/>
                <a:ea typeface="宋体" panose="02010600030101010101" pitchFamily="2" charset="-122"/>
              </a:rPr>
              <a:t>：</a:t>
            </a:r>
          </a:p>
          <a:p>
            <a:pPr marL="742950" lvl="1" indent="-285750"/>
            <a:r>
              <a:rPr kumimoji="1" lang="zh-CN" altLang="en-US">
                <a:latin typeface="Times" panose="02020603050405020304" pitchFamily="18" charset="0"/>
                <a:ea typeface="宋体" panose="02010600030101010101" pitchFamily="2" charset="-122"/>
              </a:rPr>
              <a:t>层的重用</a:t>
            </a:r>
          </a:p>
          <a:p>
            <a:pPr marL="742950" lvl="1" indent="-285750"/>
            <a:r>
              <a:rPr kumimoji="1" lang="zh-CN" altLang="en-US">
                <a:latin typeface="Times" panose="02020603050405020304" pitchFamily="18" charset="0"/>
                <a:ea typeface="宋体" panose="02010600030101010101" pitchFamily="2" charset="-122"/>
              </a:rPr>
              <a:t> 标准化的支持</a:t>
            </a:r>
          </a:p>
          <a:p>
            <a:pPr marL="742950" lvl="1" indent="-285750"/>
            <a:r>
              <a:rPr kumimoji="1" lang="zh-CN" altLang="en-US">
                <a:latin typeface="Times" panose="02020603050405020304" pitchFamily="18" charset="0"/>
                <a:ea typeface="宋体" panose="02010600030101010101" pitchFamily="2" charset="-122"/>
              </a:rPr>
              <a:t> 局部依赖特性</a:t>
            </a:r>
          </a:p>
          <a:p>
            <a:pPr marL="742950" lvl="1" indent="-285750"/>
            <a:r>
              <a:rPr kumimoji="1" lang="zh-CN" altLang="en-US">
                <a:latin typeface="Times" panose="02020603050405020304" pitchFamily="18" charset="0"/>
                <a:ea typeface="宋体" panose="02010600030101010101" pitchFamily="2" charset="-122"/>
              </a:rPr>
              <a:t> 可替换性</a:t>
            </a:r>
            <a:endParaRPr lang="zh-CN" altLang="en-US">
              <a:latin typeface="Times" panose="02020603050405020304" pitchFamily="18" charset="0"/>
              <a:ea typeface="宋体" panose="02010600030101010101" pitchFamily="2" charset="-122"/>
            </a:endParaRPr>
          </a:p>
          <a:p>
            <a:pPr eaLnBrk="1" hangingPunct="1">
              <a:spcBef>
                <a:spcPct val="0"/>
              </a:spcBef>
              <a:buSzPct val="90000"/>
              <a:buFont typeface="Wingdings 2" panose="05020102010507070707" pitchFamily="18" charset="2"/>
              <a:buNone/>
            </a:pPr>
            <a:r>
              <a:rPr lang="en-US" altLang="zh-CN">
                <a:latin typeface="Times" panose="02020603050405020304" pitchFamily="18" charset="0"/>
                <a:ea typeface="宋体" panose="02010600030101010101" pitchFamily="2" charset="-122"/>
              </a:rPr>
              <a:t>Disadvantage</a:t>
            </a:r>
            <a:r>
              <a:rPr lang="zh-CN" altLang="en-US">
                <a:latin typeface="Times" panose="02020603050405020304" pitchFamily="18" charset="0"/>
                <a:ea typeface="宋体" panose="02010600030101010101" pitchFamily="2" charset="-122"/>
              </a:rPr>
              <a:t>：</a:t>
            </a:r>
          </a:p>
          <a:p>
            <a:pPr marL="742950" lvl="1" indent="-285750"/>
            <a:r>
              <a:rPr kumimoji="1" lang="zh-CN" altLang="en-US">
                <a:latin typeface="Times" panose="02020603050405020304" pitchFamily="18" charset="0"/>
                <a:ea typeface="宋体" panose="02010600030101010101" pitchFamily="2" charset="-122"/>
              </a:rPr>
              <a:t>更改行为的重</a:t>
            </a:r>
          </a:p>
          <a:p>
            <a:pPr marL="742950" lvl="1" indent="-285750"/>
            <a:r>
              <a:rPr kumimoji="1" lang="zh-CN" altLang="en-US">
                <a:latin typeface="Times" panose="02020603050405020304" pitchFamily="18" charset="0"/>
                <a:ea typeface="宋体" panose="02010600030101010101" pitchFamily="2" charset="-122"/>
              </a:rPr>
              <a:t>    当对低层的修改由于某种原因影响了高层的时候，对低层的局部修改必须在多个层次上进行。</a:t>
            </a:r>
          </a:p>
          <a:p>
            <a:pPr marL="742950" lvl="1" indent="-285750"/>
            <a:r>
              <a:rPr kumimoji="1" lang="zh-CN" altLang="en-US">
                <a:latin typeface="Times" panose="02020603050405020304" pitchFamily="18" charset="0"/>
                <a:ea typeface="宋体" panose="02010600030101010101" pitchFamily="2" charset="-122"/>
              </a:rPr>
              <a:t> 降低了效率</a:t>
            </a:r>
          </a:p>
          <a:p>
            <a:pPr marL="742950" lvl="1" indent="-285750"/>
            <a:r>
              <a:rPr kumimoji="1" lang="zh-CN" altLang="en-US">
                <a:latin typeface="Times" panose="02020603050405020304" pitchFamily="18" charset="0"/>
                <a:ea typeface="宋体" panose="02010600030101010101" pitchFamily="2" charset="-122"/>
              </a:rPr>
              <a:t>   上层到下层之间需要进行层层的参数传递</a:t>
            </a:r>
            <a:r>
              <a:rPr kumimoji="1" lang="en-US" altLang="zh-CN">
                <a:latin typeface="Times" panose="02020603050405020304" pitchFamily="18" charset="0"/>
                <a:ea typeface="宋体" panose="02010600030101010101" pitchFamily="2" charset="-122"/>
              </a:rPr>
              <a:t>/</a:t>
            </a:r>
            <a:r>
              <a:rPr kumimoji="1" lang="zh-CN" altLang="en-US">
                <a:latin typeface="Times" panose="02020603050405020304" pitchFamily="18" charset="0"/>
                <a:ea typeface="宋体" panose="02010600030101010101" pitchFamily="2" charset="-122"/>
              </a:rPr>
              <a:t>转换等。</a:t>
            </a:r>
            <a:endParaRPr lang="zh-CN" altLang="en-US">
              <a:latin typeface="Times" panose="02020603050405020304" pitchFamily="18" charset="0"/>
              <a:ea typeface="宋体" panose="02010600030101010101" pitchFamily="2" charset="-122"/>
            </a:endParaRPr>
          </a:p>
          <a:p>
            <a:pPr marL="742950" lvl="1" indent="-285750" eaLnBrk="1" hangingPunct="1"/>
            <a:r>
              <a:rPr lang="en-US" altLang="zh-CN" sz="1100" b="1">
                <a:latin typeface="Times" panose="02020603050405020304" pitchFamily="18" charset="0"/>
                <a:ea typeface="宋体" panose="02010600030101010101" pitchFamily="2" charset="-122"/>
              </a:rPr>
              <a:t>Debugging in Strict Layered Style may be complex</a:t>
            </a:r>
            <a:endParaRPr lang="en-US" altLang="zh-CN" sz="1100" b="1">
              <a:solidFill>
                <a:srgbClr val="660033"/>
              </a:solidFill>
              <a:latin typeface="Times" panose="02020603050405020304" pitchFamily="18" charset="0"/>
              <a:ea typeface="宋体" panose="02010600030101010101" pitchFamily="2" charset="-122"/>
            </a:endParaRPr>
          </a:p>
          <a:p>
            <a:pPr eaLnBrk="1" hangingPunct="1"/>
            <a:endParaRPr lang="zh-CN" altLang="en-US" sz="1300" b="1">
              <a:latin typeface="Times" panose="02020603050405020304" pitchFamily="18"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C2A3E74-4F42-4453-B309-9C40F1AAC197}"/>
              </a:ext>
            </a:extLst>
          </p:cNvPr>
          <p:cNvSpPr>
            <a:spLocks noChangeArrowheads="1" noTextEdit="1"/>
          </p:cNvSpPr>
          <p:nvPr>
            <p:ph type="sldImg"/>
          </p:nvPr>
        </p:nvSpPr>
        <p:spPr>
          <a:ln/>
        </p:spPr>
      </p:sp>
      <p:sp>
        <p:nvSpPr>
          <p:cNvPr id="102403" name="Rectangle 3">
            <a:extLst>
              <a:ext uri="{FF2B5EF4-FFF2-40B4-BE49-F238E27FC236}">
                <a16:creationId xmlns:a16="http://schemas.microsoft.com/office/drawing/2014/main" id="{FEEBB6D9-5C75-4B17-A15F-64CCD758709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panose="02020603050405020304" pitchFamily="18" charset="0"/>
                <a:ea typeface="宋体" panose="02010600030101010101" pitchFamily="2" charset="-122"/>
              </a:rPr>
              <a:t>Topology: Network (may have redundant connections between peers); can vary arbitrarily and dynamically</a:t>
            </a:r>
          </a:p>
          <a:p>
            <a:pPr eaLnBrk="1" hangingPunct="1"/>
            <a:r>
              <a:rPr lang="en-US" altLang="zh-CN">
                <a:latin typeface="Times" panose="02020603050405020304" pitchFamily="18" charset="0"/>
                <a:ea typeface="宋体" panose="02010600030101010101" pitchFamily="2" charset="-122"/>
              </a:rPr>
              <a:t>Supports decentralized computing with flow of control and resources distributed among peers. Highly robust in the face of failure of any given node. Scalable in terms of access to resources and computing power.  But caution on the protocol!</a:t>
            </a:r>
          </a:p>
          <a:p>
            <a:pPr eaLnBrk="1" hangingPunct="1"/>
            <a:endParaRPr lang="zh-CN" altLang="en-US">
              <a:latin typeface="Times" panose="02020603050405020304" pitchFamily="18"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406B6D04-2077-4881-B4B6-A48B7D659536}"/>
              </a:ext>
            </a:extLst>
          </p:cNvPr>
          <p:cNvSpPr>
            <a:spLocks noChangeArrowheads="1" noTextEdit="1"/>
          </p:cNvSpPr>
          <p:nvPr>
            <p:ph type="sldImg"/>
          </p:nvPr>
        </p:nvSpPr>
        <p:spPr>
          <a:ln/>
        </p:spPr>
      </p:sp>
      <p:sp>
        <p:nvSpPr>
          <p:cNvPr id="106499" name="Rectangle 3">
            <a:extLst>
              <a:ext uri="{FF2B5EF4-FFF2-40B4-BE49-F238E27FC236}">
                <a16:creationId xmlns:a16="http://schemas.microsoft.com/office/drawing/2014/main" id="{567A2679-512D-494F-8687-CC4DB3441B4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GB" altLang="zh-CN" sz="900" b="1">
                <a:latin typeface="Times" panose="02020603050405020304" pitchFamily="18" charset="0"/>
                <a:ea typeface="宋体" panose="02010600030101010101" pitchFamily="2" charset="-122"/>
              </a:rPr>
              <a:t>Some components announce (broadcast) </a:t>
            </a:r>
            <a:r>
              <a:rPr lang="en-GB" altLang="zh-CN" sz="900" b="1" i="1">
                <a:latin typeface="Times" panose="02020603050405020304" pitchFamily="18" charset="0"/>
                <a:ea typeface="宋体" panose="02010600030101010101" pitchFamily="2" charset="-122"/>
              </a:rPr>
              <a:t>events</a:t>
            </a:r>
          </a:p>
          <a:p>
            <a:pPr eaLnBrk="1" hangingPunct="1">
              <a:lnSpc>
                <a:spcPct val="90000"/>
              </a:lnSpc>
            </a:pPr>
            <a:r>
              <a:rPr lang="en-GB" altLang="zh-CN" sz="900" b="1">
                <a:latin typeface="Times" panose="02020603050405020304" pitchFamily="18" charset="0"/>
                <a:ea typeface="宋体" panose="02010600030101010101" pitchFamily="2" charset="-122"/>
              </a:rPr>
              <a:t>Other components register  interest in events</a:t>
            </a:r>
          </a:p>
          <a:p>
            <a:pPr lvl="1" eaLnBrk="1" hangingPunct="1">
              <a:lnSpc>
                <a:spcPct val="90000"/>
              </a:lnSpc>
            </a:pPr>
            <a:r>
              <a:rPr lang="en-GB" altLang="zh-CN" sz="1000" b="1">
                <a:latin typeface="Times" panose="02020603050405020304" pitchFamily="18" charset="0"/>
                <a:ea typeface="宋体" panose="02010600030101010101" pitchFamily="2" charset="-122"/>
              </a:rPr>
              <a:t>Associate a routine to each event, automatically executed when the event is produced.</a:t>
            </a:r>
          </a:p>
          <a:p>
            <a:pPr eaLnBrk="1" hangingPunct="1">
              <a:lnSpc>
                <a:spcPct val="90000"/>
              </a:lnSpc>
            </a:pPr>
            <a:r>
              <a:rPr lang="en-GB" altLang="zh-CN" sz="900" b="1">
                <a:latin typeface="Times" panose="02020603050405020304" pitchFamily="18" charset="0"/>
                <a:ea typeface="宋体" panose="02010600030101010101" pitchFamily="2" charset="-122"/>
              </a:rPr>
              <a:t>A part of the system is in charge of transmitting events between producers and consumers.</a:t>
            </a:r>
          </a:p>
          <a:p>
            <a:pPr eaLnBrk="1" hangingPunct="1">
              <a:lnSpc>
                <a:spcPct val="90000"/>
              </a:lnSpc>
            </a:pPr>
            <a:r>
              <a:rPr lang="en-GB" altLang="zh-CN" sz="900" b="1">
                <a:latin typeface="Times" panose="02020603050405020304" pitchFamily="18" charset="0"/>
                <a:ea typeface="宋体" panose="02010600030101010101" pitchFamily="2" charset="-122"/>
              </a:rPr>
              <a:t>Semantic constraints</a:t>
            </a:r>
          </a:p>
          <a:p>
            <a:pPr lvl="1" eaLnBrk="1" hangingPunct="1">
              <a:lnSpc>
                <a:spcPct val="90000"/>
              </a:lnSpc>
            </a:pPr>
            <a:r>
              <a:rPr lang="en-GB" altLang="zh-CN" sz="1000" b="1">
                <a:latin typeface="Times" panose="02020603050405020304" pitchFamily="18" charset="0"/>
                <a:ea typeface="宋体" panose="02010600030101010101" pitchFamily="2" charset="-122"/>
              </a:rPr>
              <a:t>Announcers of events don't know which components are affected</a:t>
            </a:r>
          </a:p>
          <a:p>
            <a:pPr lvl="1" eaLnBrk="1" hangingPunct="1">
              <a:lnSpc>
                <a:spcPct val="90000"/>
              </a:lnSpc>
            </a:pPr>
            <a:r>
              <a:rPr lang="en-GB" altLang="zh-CN" sz="1000" b="1">
                <a:latin typeface="Times" panose="02020603050405020304" pitchFamily="18" charset="0"/>
                <a:ea typeface="宋体" panose="02010600030101010101" pitchFamily="2" charset="-122"/>
              </a:rPr>
              <a:t>No assumption about order of processing</a:t>
            </a:r>
          </a:p>
          <a:p>
            <a:pPr eaLnBrk="1" hangingPunct="1">
              <a:lnSpc>
                <a:spcPct val="90000"/>
              </a:lnSpc>
            </a:pPr>
            <a:endParaRPr lang="en-GB" altLang="zh-CN" sz="800" b="1">
              <a:latin typeface="Times" panose="02020603050405020304" pitchFamily="18" charset="0"/>
              <a:ea typeface="宋体" panose="02010600030101010101" pitchFamily="2" charset="-122"/>
            </a:endParaRPr>
          </a:p>
          <a:p>
            <a:pPr eaLnBrk="1" hangingPunct="1"/>
            <a:endParaRPr lang="zh-CN" altLang="en-US">
              <a:latin typeface="Times" panose="02020603050405020304" pitchFamily="18"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A6365CE6-0916-4923-97D2-161AD945B2BD}"/>
              </a:ext>
            </a:extLst>
          </p:cNvPr>
          <p:cNvSpPr>
            <a:spLocks noChangeArrowheads="1" noTextEdit="1"/>
          </p:cNvSpPr>
          <p:nvPr>
            <p:ph type="sldImg"/>
          </p:nvPr>
        </p:nvSpPr>
        <p:spPr>
          <a:ln/>
        </p:spPr>
      </p:sp>
      <p:sp>
        <p:nvSpPr>
          <p:cNvPr id="112643" name="Rectangle 3">
            <a:extLst>
              <a:ext uri="{FF2B5EF4-FFF2-40B4-BE49-F238E27FC236}">
                <a16:creationId xmlns:a16="http://schemas.microsoft.com/office/drawing/2014/main" id="{FD456DA5-F10E-412F-997A-219CC787682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CN">
                <a:latin typeface="Times" panose="02020603050405020304" pitchFamily="18" charset="0"/>
                <a:ea typeface="宋体" panose="02010600030101010101" pitchFamily="2" charset="-122"/>
              </a:rPr>
              <a:t>Used in real-time systems where fast response to an event is essential.</a:t>
            </a:r>
          </a:p>
          <a:p>
            <a:pPr eaLnBrk="1" hangingPunct="1"/>
            <a:r>
              <a:rPr lang="en-GB" altLang="zh-CN">
                <a:latin typeface="Times" panose="02020603050405020304" pitchFamily="18" charset="0"/>
                <a:ea typeface="宋体" panose="02010600030101010101" pitchFamily="2" charset="-122"/>
              </a:rPr>
              <a:t>There are known interrupt types with a handler defined for each type.</a:t>
            </a:r>
          </a:p>
          <a:p>
            <a:pPr eaLnBrk="1" hangingPunct="1"/>
            <a:r>
              <a:rPr lang="en-GB" altLang="zh-CN">
                <a:latin typeface="Times" panose="02020603050405020304" pitchFamily="18" charset="0"/>
                <a:ea typeface="宋体" panose="02010600030101010101" pitchFamily="2" charset="-122"/>
              </a:rPr>
              <a:t>Each type is associated with a memory location and a hardware switch causes transfer to its handler.</a:t>
            </a:r>
          </a:p>
          <a:p>
            <a:pPr eaLnBrk="1" hangingPunct="1"/>
            <a:r>
              <a:rPr lang="en-GB" altLang="zh-CN">
                <a:latin typeface="Times" panose="02020603050405020304" pitchFamily="18" charset="0"/>
                <a:ea typeface="宋体" panose="02010600030101010101" pitchFamily="2" charset="-122"/>
              </a:rPr>
              <a:t>Allows fast response but complex to program and difficult to validate.</a:t>
            </a:r>
          </a:p>
          <a:p>
            <a:pPr eaLnBrk="1" hangingPunct="1"/>
            <a:endParaRPr lang="zh-CN" altLang="en-US">
              <a:latin typeface="Times" panose="02020603050405020304" pitchFamily="18"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a:extLst>
              <a:ext uri="{FF2B5EF4-FFF2-40B4-BE49-F238E27FC236}">
                <a16:creationId xmlns:a16="http://schemas.microsoft.com/office/drawing/2014/main" id="{A92E8615-7407-4543-8698-ED9D704F0C2E}"/>
              </a:ext>
            </a:extLst>
          </p:cNvPr>
          <p:cNvSpPr>
            <a:spLocks noGrp="1" noRot="1" noChangeAspect="1" noChangeArrowheads="1" noTextEdit="1"/>
          </p:cNvSpPr>
          <p:nvPr>
            <p:ph type="sldImg"/>
          </p:nvPr>
        </p:nvSpPr>
        <p:spPr>
          <a:ln/>
        </p:spPr>
      </p:sp>
      <p:sp>
        <p:nvSpPr>
          <p:cNvPr id="133123" name="备注占位符 2">
            <a:extLst>
              <a:ext uri="{FF2B5EF4-FFF2-40B4-BE49-F238E27FC236}">
                <a16:creationId xmlns:a16="http://schemas.microsoft.com/office/drawing/2014/main" id="{A70C9D45-5E8C-419B-A962-C14D5344858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latin typeface="Times" panose="02020603050405020304" pitchFamily="18"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80B4CAC-97FC-4412-B941-C65DEF52150A}"/>
              </a:ext>
            </a:extLst>
          </p:cNvPr>
          <p:cNvSpPr txBox="1">
            <a:spLocks noGrp="1" noChangeArrowheads="1"/>
          </p:cNvSpPr>
          <p:nvPr/>
        </p:nvSpPr>
        <p:spPr bwMode="auto">
          <a:xfrm>
            <a:off x="3884613" y="9275763"/>
            <a:ext cx="2971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lgn="r"/>
            <a:fld id="{A8304BA2-3176-49EF-8323-56B189F4A75C}" type="slidenum">
              <a:rPr lang="en-US" altLang="zh-CN" sz="1200" b="0">
                <a:latin typeface="Arial" panose="020B0604020202020204" pitchFamily="34" charset="0"/>
                <a:ea typeface="MS PGothic" panose="020B0600070205080204" pitchFamily="34" charset="-128"/>
              </a:rPr>
              <a:pPr algn="r"/>
              <a:t>14</a:t>
            </a:fld>
            <a:endParaRPr lang="en-US" altLang="zh-CN" sz="1200" b="0">
              <a:latin typeface="Arial" panose="020B0604020202020204" pitchFamily="34" charset="0"/>
              <a:ea typeface="MS PGothic" panose="020B0600070205080204" pitchFamily="34" charset="-128"/>
            </a:endParaRPr>
          </a:p>
        </p:txBody>
      </p:sp>
      <p:sp>
        <p:nvSpPr>
          <p:cNvPr id="30723" name="Rectangle 2">
            <a:extLst>
              <a:ext uri="{FF2B5EF4-FFF2-40B4-BE49-F238E27FC236}">
                <a16:creationId xmlns:a16="http://schemas.microsoft.com/office/drawing/2014/main" id="{F16DEA47-51E1-4539-9EC7-A9385279BB5B}"/>
              </a:ext>
            </a:extLst>
          </p:cNvPr>
          <p:cNvSpPr>
            <a:spLocks noChangeArrowheads="1" noTextEdit="1"/>
          </p:cNvSpPr>
          <p:nvPr>
            <p:ph type="sldImg"/>
          </p:nvPr>
        </p:nvSpPr>
        <p:spPr>
          <a:xfrm>
            <a:off x="989013" y="731838"/>
            <a:ext cx="4879975" cy="3662362"/>
          </a:xfrm>
          <a:solidFill>
            <a:srgbClr val="FFFFFF"/>
          </a:solidFill>
          <a:ln/>
        </p:spPr>
      </p:sp>
      <p:sp>
        <p:nvSpPr>
          <p:cNvPr id="30724" name="Rectangle 3">
            <a:extLst>
              <a:ext uri="{FF2B5EF4-FFF2-40B4-BE49-F238E27FC236}">
                <a16:creationId xmlns:a16="http://schemas.microsoft.com/office/drawing/2014/main" id="{7BD85407-B24B-4CD8-B2A8-5144501120D4}"/>
              </a:ext>
            </a:extLst>
          </p:cNvPr>
          <p:cNvSpPr>
            <a:spLocks noChangeArrowheads="1"/>
          </p:cNvSpPr>
          <p:nvPr>
            <p:ph type="body" idx="1"/>
          </p:nvPr>
        </p:nvSpPr>
        <p:spPr>
          <a:xfrm>
            <a:off x="685800" y="4638675"/>
            <a:ext cx="5486400" cy="4395788"/>
          </a:xfrm>
          <a:solidFill>
            <a:srgbClr val="FFFFFF"/>
          </a:solidFill>
          <a:ln>
            <a:solidFill>
              <a:srgbClr val="000000"/>
            </a:solidFill>
          </a:ln>
        </p:spPr>
        <p:txBody>
          <a:bodyPr lIns="91440" tIns="45720" rIns="91440" bIns="45720"/>
          <a:lstStyle/>
          <a:p>
            <a:pPr eaLnBrk="1" hangingPunct="1"/>
            <a:r>
              <a:rPr lang="en-US" altLang="zh-CN">
                <a:latin typeface="Times" panose="02020603050405020304" pitchFamily="18" charset="0"/>
                <a:ea typeface="宋体" panose="02010600030101010101" pitchFamily="2" charset="-122"/>
              </a:rPr>
              <a:t>GetBurnRate runs continuously on its own, prompting the user for a new burn rate.</a:t>
            </a:r>
          </a:p>
          <a:p>
            <a:pPr eaLnBrk="1" hangingPunct="1"/>
            <a:r>
              <a:rPr lang="en-US" altLang="zh-CN">
                <a:latin typeface="Times" panose="02020603050405020304" pitchFamily="18" charset="0"/>
                <a:ea typeface="宋体" panose="02010600030101010101" pitchFamily="2" charset="-122"/>
              </a:rPr>
              <a:t>In this design the </a:t>
            </a:r>
            <a:r>
              <a:rPr lang="en-US" altLang="zh-CN">
                <a:latin typeface="Arial" panose="020B0604020202020204" pitchFamily="34" charset="0"/>
                <a:ea typeface="宋体" panose="02010600030101010101" pitchFamily="2" charset="-122"/>
              </a:rPr>
              <a:t>“</a:t>
            </a:r>
            <a:r>
              <a:rPr lang="en-US" altLang="zh-CN">
                <a:latin typeface="Times" panose="02020603050405020304" pitchFamily="18" charset="0"/>
                <a:ea typeface="宋体" panose="02010600030101010101" pitchFamily="2" charset="-122"/>
              </a:rPr>
              <a:t>compute new values</a:t>
            </a:r>
            <a:r>
              <a:rPr lang="en-US" altLang="zh-CN">
                <a:latin typeface="Arial" panose="020B0604020202020204" pitchFamily="34" charset="0"/>
                <a:ea typeface="宋体" panose="02010600030101010101" pitchFamily="2" charset="-122"/>
              </a:rPr>
              <a:t>”</a:t>
            </a:r>
            <a:r>
              <a:rPr lang="en-US" altLang="zh-CN">
                <a:latin typeface="Times" panose="02020603050405020304" pitchFamily="18" charset="0"/>
                <a:ea typeface="宋体" panose="02010600030101010101" pitchFamily="2" charset="-122"/>
              </a:rPr>
              <a:t> determines how much time has passed.  Could alternatively do that in the GetBurnRate filter.  Would change semantics a bit.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7C43135-DA8C-4152-B739-F331D14D4C73}"/>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AADA465B-D5B8-4B85-8203-21941822D87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a:latin typeface="Times" panose="02020603050405020304" pitchFamily="18" charset="0"/>
                <a:ea typeface="宋体" panose="02010600030101010101" pitchFamily="2" charset="-122"/>
              </a:rPr>
              <a:t>both at design-time, run-time is difficult</a:t>
            </a:r>
          </a:p>
          <a:p>
            <a:pPr lvl="1" eaLnBrk="1" hangingPunct="1">
              <a:lnSpc>
                <a:spcPct val="90000"/>
              </a:lnSpc>
            </a:pPr>
            <a:r>
              <a:rPr lang="en-US" altLang="zh-CN" sz="900" b="1">
                <a:latin typeface="Times" panose="02020603050405020304" pitchFamily="18" charset="0"/>
                <a:ea typeface="宋体" panose="02010600030101010101" pitchFamily="2" charset="-122"/>
              </a:rPr>
              <a:t>Filters processes and sends streams of data over pipes is a solution that fits well with heavy batch processing, but may </a:t>
            </a:r>
            <a:r>
              <a:rPr lang="en-US" altLang="zh-CN" sz="900" b="1">
                <a:solidFill>
                  <a:srgbClr val="660033"/>
                </a:solidFill>
                <a:latin typeface="Times" panose="02020603050405020304" pitchFamily="18" charset="0"/>
                <a:ea typeface="宋体" panose="02010600030101010101" pitchFamily="2" charset="-122"/>
              </a:rPr>
              <a:t>not do well with any kind of user-interaction.</a:t>
            </a:r>
          </a:p>
          <a:p>
            <a:pPr lvl="1" eaLnBrk="1" hangingPunct="1">
              <a:lnSpc>
                <a:spcPct val="90000"/>
              </a:lnSpc>
            </a:pPr>
            <a:r>
              <a:rPr lang="en-US" altLang="zh-CN" sz="900" b="1">
                <a:latin typeface="Times" panose="02020603050405020304" pitchFamily="18" charset="0"/>
                <a:ea typeface="宋体" panose="02010600030101010101" pitchFamily="2" charset="-122"/>
              </a:rPr>
              <a:t>Anything that requires quick and short error processing is still restricted to sending data through the pipes, possibly making it </a:t>
            </a:r>
            <a:r>
              <a:rPr lang="en-US" altLang="zh-CN" sz="900" b="1">
                <a:solidFill>
                  <a:srgbClr val="660033"/>
                </a:solidFill>
                <a:latin typeface="Times" panose="02020603050405020304" pitchFamily="18" charset="0"/>
                <a:ea typeface="宋体" panose="02010600030101010101" pitchFamily="2" charset="-122"/>
              </a:rPr>
              <a:t>difficult to interactively react to error- events.</a:t>
            </a:r>
          </a:p>
          <a:p>
            <a:pPr>
              <a:lnSpc>
                <a:spcPct val="90000"/>
              </a:lnSpc>
            </a:pPr>
            <a:r>
              <a:rPr lang="en-US" altLang="zh-CN" sz="900" b="1">
                <a:latin typeface="Times" panose="02020603050405020304" pitchFamily="18" charset="0"/>
                <a:ea typeface="宋体" panose="02010600030101010101" pitchFamily="2" charset="-122"/>
              </a:rPr>
              <a:t>Advantages</a:t>
            </a:r>
            <a:r>
              <a:rPr lang="zh-CN" altLang="en-US" sz="900" b="1">
                <a:latin typeface="Times" panose="02020603050405020304" pitchFamily="18" charset="0"/>
                <a:ea typeface="宋体" panose="02010600030101010101" pitchFamily="2" charset="-122"/>
              </a:rPr>
              <a:t>： </a:t>
            </a:r>
          </a:p>
          <a:p>
            <a:pPr>
              <a:lnSpc>
                <a:spcPct val="90000"/>
              </a:lnSpc>
            </a:pPr>
            <a:r>
              <a:rPr lang="zh-CN" altLang="en-US" sz="900">
                <a:latin typeface="Times" panose="02020603050405020304" pitchFamily="18" charset="0"/>
                <a:ea typeface="宋体" panose="02010600030101010101" pitchFamily="2" charset="-122"/>
              </a:rPr>
              <a:t> 高内聚和低耦合</a:t>
            </a:r>
          </a:p>
          <a:p>
            <a:pPr>
              <a:lnSpc>
                <a:spcPct val="90000"/>
              </a:lnSpc>
            </a:pPr>
            <a:r>
              <a:rPr lang="zh-CN" altLang="en-US" sz="900">
                <a:latin typeface="Times" panose="02020603050405020304" pitchFamily="18" charset="0"/>
                <a:ea typeface="宋体" panose="02010600030101010101" pitchFamily="2" charset="-122"/>
              </a:rPr>
              <a:t> 通过过滤器增加了灵活性。</a:t>
            </a:r>
          </a:p>
          <a:p>
            <a:pPr>
              <a:lnSpc>
                <a:spcPct val="90000"/>
              </a:lnSpc>
            </a:pPr>
            <a:r>
              <a:rPr lang="zh-CN" altLang="en-US" sz="900">
                <a:latin typeface="Times" panose="02020603050405020304" pitchFamily="18" charset="0"/>
                <a:ea typeface="宋体" panose="02010600030101010101" pitchFamily="2" charset="-122"/>
              </a:rPr>
              <a:t> 过滤器组件的重用。</a:t>
            </a:r>
          </a:p>
          <a:p>
            <a:pPr>
              <a:lnSpc>
                <a:spcPct val="90000"/>
              </a:lnSpc>
            </a:pPr>
            <a:r>
              <a:rPr lang="zh-CN" altLang="en-US" sz="900">
                <a:latin typeface="Times" panose="02020603050405020304" pitchFamily="18" charset="0"/>
                <a:ea typeface="宋体" panose="02010600030101010101" pitchFamily="2" charset="-122"/>
              </a:rPr>
              <a:t> 有利于系统的维护与更新－</a:t>
            </a:r>
            <a:r>
              <a:rPr lang="en-US" altLang="zh-CN" sz="900">
                <a:latin typeface="Times" panose="02020603050405020304" pitchFamily="18" charset="0"/>
                <a:ea typeface="宋体" panose="02010600030101010101" pitchFamily="2" charset="-122"/>
              </a:rPr>
              <a:t>Evolution</a:t>
            </a:r>
            <a:r>
              <a:rPr lang="zh-CN" altLang="en-US" sz="900">
                <a:latin typeface="Times" panose="02020603050405020304" pitchFamily="18" charset="0"/>
                <a:ea typeface="宋体" panose="02010600030101010101" pitchFamily="2" charset="-122"/>
              </a:rPr>
              <a:t>。</a:t>
            </a:r>
          </a:p>
          <a:p>
            <a:pPr>
              <a:lnSpc>
                <a:spcPct val="90000"/>
              </a:lnSpc>
            </a:pPr>
            <a:r>
              <a:rPr lang="zh-CN" altLang="en-US" sz="900">
                <a:latin typeface="Times" panose="02020603050405020304" pitchFamily="18" charset="0"/>
                <a:ea typeface="宋体" panose="02010600030101010101" pitchFamily="2" charset="-122"/>
              </a:rPr>
              <a:t> 支持并行处理以提高效率。</a:t>
            </a:r>
          </a:p>
          <a:p>
            <a:pPr>
              <a:lnSpc>
                <a:spcPct val="90000"/>
              </a:lnSpc>
            </a:pPr>
            <a:r>
              <a:rPr lang="en-US" altLang="zh-CN" sz="900" b="1">
                <a:latin typeface="Times" panose="02020603050405020304" pitchFamily="18" charset="0"/>
                <a:ea typeface="宋体" panose="02010600030101010101" pitchFamily="2" charset="-122"/>
              </a:rPr>
              <a:t>Disadvantages</a:t>
            </a:r>
            <a:r>
              <a:rPr lang="zh-CN" altLang="en-US" sz="900" b="1">
                <a:latin typeface="Times" panose="02020603050405020304" pitchFamily="18" charset="0"/>
                <a:ea typeface="宋体" panose="02010600030101010101" pitchFamily="2" charset="-122"/>
              </a:rPr>
              <a:t>：</a:t>
            </a:r>
          </a:p>
          <a:p>
            <a:pPr>
              <a:lnSpc>
                <a:spcPct val="90000"/>
              </a:lnSpc>
            </a:pPr>
            <a:r>
              <a:rPr lang="zh-CN" altLang="en-US" sz="900">
                <a:latin typeface="Times" panose="02020603050405020304" pitchFamily="18" charset="0"/>
                <a:ea typeface="宋体" panose="02010600030101010101" pitchFamily="2" charset="-122"/>
              </a:rPr>
              <a:t> 增量式处理数据时，存在效率问题。</a:t>
            </a:r>
          </a:p>
          <a:p>
            <a:pPr>
              <a:lnSpc>
                <a:spcPct val="90000"/>
              </a:lnSpc>
            </a:pPr>
            <a:r>
              <a:rPr lang="zh-CN" altLang="en-US" sz="900">
                <a:latin typeface="Times" panose="02020603050405020304" pitchFamily="18" charset="0"/>
                <a:ea typeface="宋体" panose="02010600030101010101" pitchFamily="2" charset="-122"/>
              </a:rPr>
              <a:t> 数据格式问题：数据转换额外开销。</a:t>
            </a:r>
          </a:p>
          <a:p>
            <a:pPr>
              <a:lnSpc>
                <a:spcPct val="90000"/>
              </a:lnSpc>
            </a:pPr>
            <a:r>
              <a:rPr lang="zh-CN" altLang="en-US" sz="900">
                <a:latin typeface="Times" panose="02020603050405020304" pitchFamily="18" charset="0"/>
                <a:ea typeface="宋体" panose="02010600030101010101" pitchFamily="2" charset="-122"/>
              </a:rPr>
              <a:t> 不适合交互式应用系统</a:t>
            </a:r>
          </a:p>
          <a:p>
            <a:pPr lvl="1" eaLnBrk="1" hangingPunct="1">
              <a:lnSpc>
                <a:spcPct val="90000"/>
              </a:lnSpc>
            </a:pPr>
            <a:endParaRPr lang="en-US" altLang="zh-CN" sz="900" b="1">
              <a:solidFill>
                <a:srgbClr val="660033"/>
              </a:solidFill>
              <a:latin typeface="Times" panose="02020603050405020304" pitchFamily="18" charset="0"/>
              <a:ea typeface="宋体" panose="02010600030101010101" pitchFamily="2" charset="-122"/>
            </a:endParaRPr>
          </a:p>
          <a:p>
            <a:pPr eaLnBrk="1" hangingPunct="1">
              <a:lnSpc>
                <a:spcPct val="90000"/>
              </a:lnSpc>
            </a:pPr>
            <a:endParaRPr lang="zh-CN" altLang="en-US">
              <a:latin typeface="Times" panose="02020603050405020304" pitchFamily="18"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7720A735-F3F5-4997-8F73-72C149EE1DE4}"/>
              </a:ext>
            </a:extLst>
          </p:cNvPr>
          <p:cNvSpPr txBox="1">
            <a:spLocks noGrp="1" noChangeArrowheads="1"/>
          </p:cNvSpPr>
          <p:nvPr/>
        </p:nvSpPr>
        <p:spPr bwMode="auto">
          <a:xfrm>
            <a:off x="3884613" y="9275763"/>
            <a:ext cx="2971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lgn="r"/>
            <a:fld id="{937CD2B5-25E4-4B58-97A1-DB368BC39618}" type="slidenum">
              <a:rPr lang="en-US" altLang="zh-CN" sz="1200" b="0">
                <a:latin typeface="Arial" panose="020B0604020202020204" pitchFamily="34" charset="0"/>
                <a:ea typeface="MS PGothic" panose="020B0600070205080204" pitchFamily="34" charset="-128"/>
              </a:rPr>
              <a:pPr algn="r"/>
              <a:t>24</a:t>
            </a:fld>
            <a:endParaRPr lang="en-US" altLang="zh-CN" sz="1200" b="0">
              <a:latin typeface="Arial" panose="020B0604020202020204" pitchFamily="34" charset="0"/>
              <a:ea typeface="MS PGothic" panose="020B0600070205080204" pitchFamily="34" charset="-128"/>
            </a:endParaRPr>
          </a:p>
        </p:txBody>
      </p:sp>
      <p:sp>
        <p:nvSpPr>
          <p:cNvPr id="43011" name="Rectangle 2">
            <a:extLst>
              <a:ext uri="{FF2B5EF4-FFF2-40B4-BE49-F238E27FC236}">
                <a16:creationId xmlns:a16="http://schemas.microsoft.com/office/drawing/2014/main" id="{12D23A6F-3F4A-4E23-90AD-D0B9D8755CB8}"/>
              </a:ext>
            </a:extLst>
          </p:cNvPr>
          <p:cNvSpPr>
            <a:spLocks noChangeArrowheads="1" noTextEdit="1"/>
          </p:cNvSpPr>
          <p:nvPr>
            <p:ph type="sldImg"/>
          </p:nvPr>
        </p:nvSpPr>
        <p:spPr>
          <a:xfrm>
            <a:off x="992188" y="733425"/>
            <a:ext cx="4875212" cy="3659188"/>
          </a:xfrm>
          <a:solidFill>
            <a:srgbClr val="FFFFFF"/>
          </a:solidFill>
          <a:ln/>
        </p:spPr>
      </p:sp>
      <p:sp>
        <p:nvSpPr>
          <p:cNvPr id="43012" name="Rectangle 3">
            <a:extLst>
              <a:ext uri="{FF2B5EF4-FFF2-40B4-BE49-F238E27FC236}">
                <a16:creationId xmlns:a16="http://schemas.microsoft.com/office/drawing/2014/main" id="{0D588DA9-3DEB-4D10-A80C-FD10FFDC40CE}"/>
              </a:ext>
            </a:extLst>
          </p:cNvPr>
          <p:cNvSpPr>
            <a:spLocks noChangeArrowheads="1"/>
          </p:cNvSpPr>
          <p:nvPr>
            <p:ph type="body" idx="1"/>
          </p:nvPr>
        </p:nvSpPr>
        <p:spPr>
          <a:xfrm>
            <a:off x="914400" y="4637088"/>
            <a:ext cx="5029200" cy="4395787"/>
          </a:xfrm>
          <a:solidFill>
            <a:srgbClr val="FFFFFF"/>
          </a:solidFill>
          <a:ln>
            <a:solidFill>
              <a:srgbClr val="000000"/>
            </a:solidFill>
          </a:ln>
        </p:spPr>
        <p:txBody>
          <a:bodyPr lIns="91440" tIns="45720" rIns="91440" bIns="45720"/>
          <a:lstStyle/>
          <a:p>
            <a:pPr eaLnBrk="1" hangingPunct="1"/>
            <a:endParaRPr lang="zh-CN" altLang="zh-CN">
              <a:latin typeface="Times" panose="02020603050405020304" pitchFamily="18"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D2D00F0-94A1-4C7B-A222-DF917122A350}"/>
              </a:ext>
            </a:extLst>
          </p:cNvPr>
          <p:cNvSpPr>
            <a:spLocks noChangeArrowheads="1" noTextEdit="1"/>
          </p:cNvSpPr>
          <p:nvPr>
            <p:ph type="sldImg"/>
          </p:nvPr>
        </p:nvSpPr>
        <p:spPr>
          <a:ln/>
        </p:spPr>
      </p:sp>
      <p:sp>
        <p:nvSpPr>
          <p:cNvPr id="45059" name="Rectangle 3">
            <a:extLst>
              <a:ext uri="{FF2B5EF4-FFF2-40B4-BE49-F238E27FC236}">
                <a16:creationId xmlns:a16="http://schemas.microsoft.com/office/drawing/2014/main" id="{80E39B34-40B9-4A49-BC4A-B560D3A010D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i="1">
                <a:latin typeface="Times" panose="02020603050405020304" pitchFamily="18" charset="0"/>
                <a:ea typeface="宋体" panose="02010600030101010101" pitchFamily="2" charset="-122"/>
              </a:rPr>
              <a:t>1) A trigger may be thought as a monitor of the database for changes to the </a:t>
            </a:r>
          </a:p>
          <a:p>
            <a:pPr eaLnBrk="1" hangingPunct="1"/>
            <a:r>
              <a:rPr lang="en-US" altLang="zh-CN" b="1" i="1">
                <a:latin typeface="Times" panose="02020603050405020304" pitchFamily="18" charset="0"/>
                <a:ea typeface="宋体" panose="02010600030101010101" pitchFamily="2" charset="-122"/>
              </a:rPr>
              <a:t>database that matches the </a:t>
            </a:r>
            <a:r>
              <a:rPr lang="en-US" altLang="zh-CN" b="1" i="1" u="sng">
                <a:latin typeface="Times" panose="02020603050405020304" pitchFamily="18" charset="0"/>
                <a:ea typeface="宋体" panose="02010600030101010101" pitchFamily="2" charset="-122"/>
              </a:rPr>
              <a:t>event</a:t>
            </a:r>
            <a:r>
              <a:rPr lang="en-US" altLang="zh-CN" b="1" i="1">
                <a:latin typeface="Times" panose="02020603050405020304" pitchFamily="18" charset="0"/>
                <a:ea typeface="宋体" panose="02010600030101010101" pitchFamily="2" charset="-122"/>
              </a:rPr>
              <a:t> specification (</a:t>
            </a:r>
            <a:r>
              <a:rPr lang="en-US" altLang="zh-CN" b="1" i="1">
                <a:solidFill>
                  <a:srgbClr val="660033"/>
                </a:solidFill>
                <a:latin typeface="Times" panose="02020603050405020304" pitchFamily="18" charset="0"/>
                <a:ea typeface="宋体" panose="02010600030101010101" pitchFamily="2" charset="-122"/>
              </a:rPr>
              <a:t>e.g. deletion of bank cust. record</a:t>
            </a:r>
            <a:r>
              <a:rPr lang="en-US" altLang="zh-CN" b="1" i="1">
                <a:latin typeface="Times" panose="02020603050405020304" pitchFamily="18" charset="0"/>
                <a:ea typeface="宋体" panose="02010600030101010101" pitchFamily="2" charset="-122"/>
              </a:rPr>
              <a:t>) </a:t>
            </a:r>
          </a:p>
          <a:p>
            <a:pPr eaLnBrk="1" hangingPunct="1"/>
            <a:r>
              <a:rPr lang="en-US" altLang="zh-CN" b="1" i="1">
                <a:latin typeface="Times" panose="02020603050405020304" pitchFamily="18" charset="0"/>
                <a:ea typeface="宋体" panose="02010600030101010101" pitchFamily="2" charset="-122"/>
              </a:rPr>
              <a:t>2) Then the </a:t>
            </a:r>
            <a:r>
              <a:rPr lang="en-US" altLang="zh-CN" b="1" i="1" u="sng">
                <a:latin typeface="Times" panose="02020603050405020304" pitchFamily="18" charset="0"/>
                <a:ea typeface="宋体" panose="02010600030101010101" pitchFamily="2" charset="-122"/>
              </a:rPr>
              <a:t>condition</a:t>
            </a:r>
            <a:r>
              <a:rPr lang="en-US" altLang="zh-CN" b="1" i="1">
                <a:latin typeface="Times" panose="02020603050405020304" pitchFamily="18" charset="0"/>
                <a:ea typeface="宋体" panose="02010600030101010101" pitchFamily="2" charset="-122"/>
              </a:rPr>
              <a:t> is checked to see if it is true (e.g. </a:t>
            </a:r>
            <a:r>
              <a:rPr lang="en-US" altLang="zh-CN" b="1" i="1">
                <a:solidFill>
                  <a:srgbClr val="660033"/>
                </a:solidFill>
                <a:latin typeface="Times" panose="02020603050405020304" pitchFamily="18" charset="0"/>
                <a:ea typeface="宋体" panose="02010600030101010101" pitchFamily="2" charset="-122"/>
              </a:rPr>
              <a:t>deleted cust record has </a:t>
            </a:r>
          </a:p>
          <a:p>
            <a:pPr eaLnBrk="1" hangingPunct="1"/>
            <a:r>
              <a:rPr lang="en-US" altLang="zh-CN" b="1" i="1">
                <a:solidFill>
                  <a:srgbClr val="660033"/>
                </a:solidFill>
                <a:latin typeface="Times" panose="02020603050405020304" pitchFamily="18" charset="0"/>
                <a:ea typeface="宋体" panose="02010600030101010101" pitchFamily="2" charset="-122"/>
              </a:rPr>
              <a:t>negative bank accnt amount</a:t>
            </a:r>
            <a:r>
              <a:rPr lang="en-US" altLang="zh-CN" b="1" i="1">
                <a:latin typeface="Times" panose="02020603050405020304" pitchFamily="18" charset="0"/>
                <a:ea typeface="宋体" panose="02010600030101010101" pitchFamily="2" charset="-122"/>
              </a:rPr>
              <a:t>). </a:t>
            </a:r>
          </a:p>
          <a:p>
            <a:pPr eaLnBrk="1" hangingPunct="1"/>
            <a:r>
              <a:rPr lang="en-US" altLang="zh-CN" b="1" i="1">
                <a:latin typeface="Times" panose="02020603050405020304" pitchFamily="18" charset="0"/>
                <a:ea typeface="宋体" panose="02010600030101010101" pitchFamily="2" charset="-122"/>
              </a:rPr>
              <a:t>3) If the delete record has a negative accnt amount, then </a:t>
            </a:r>
            <a:r>
              <a:rPr lang="en-US" altLang="zh-CN" b="1" i="1">
                <a:solidFill>
                  <a:srgbClr val="660033"/>
                </a:solidFill>
                <a:latin typeface="Times" panose="02020603050405020304" pitchFamily="18" charset="0"/>
                <a:ea typeface="宋体" panose="02010600030101010101" pitchFamily="2" charset="-122"/>
              </a:rPr>
              <a:t>kick off a </a:t>
            </a:r>
            <a:r>
              <a:rPr lang="en-US" altLang="zh-CN" b="1" i="1" u="sng">
                <a:solidFill>
                  <a:srgbClr val="660033"/>
                </a:solidFill>
                <a:latin typeface="Times" panose="02020603050405020304" pitchFamily="18" charset="0"/>
                <a:ea typeface="宋体" panose="02010600030101010101" pitchFamily="2" charset="-122"/>
              </a:rPr>
              <a:t>procedure</a:t>
            </a:r>
            <a:r>
              <a:rPr lang="en-US" altLang="zh-CN" b="1" i="1">
                <a:latin typeface="Times" panose="02020603050405020304" pitchFamily="18" charset="0"/>
                <a:ea typeface="宋体" panose="02010600030101010101" pitchFamily="2" charset="-122"/>
              </a:rPr>
              <a:t> to </a:t>
            </a:r>
          </a:p>
          <a:p>
            <a:pPr eaLnBrk="1" hangingPunct="1"/>
            <a:r>
              <a:rPr lang="en-US" altLang="zh-CN" b="1" i="1">
                <a:latin typeface="Times" panose="02020603050405020304" pitchFamily="18" charset="0"/>
                <a:ea typeface="宋体" panose="02010600030101010101" pitchFamily="2" charset="-122"/>
              </a:rPr>
              <a:t>send error message out and delay the execution of cust record deletion.</a:t>
            </a:r>
            <a:r>
              <a:rPr lang="en-US" altLang="zh-CN" b="1">
                <a:latin typeface="Times" panose="02020603050405020304" pitchFamily="18" charset="0"/>
                <a:ea typeface="宋体" panose="02010600030101010101" pitchFamily="2" charset="-122"/>
              </a:rPr>
              <a:t> </a:t>
            </a:r>
          </a:p>
          <a:p>
            <a:pPr eaLnBrk="1" hangingPunct="1"/>
            <a:endParaRPr lang="zh-CN" altLang="en-US">
              <a:latin typeface="Times" panose="02020603050405020304" pitchFamily="18"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1E7CCBF-2DA7-4E7A-96A6-DCF098748D5B}"/>
              </a:ext>
            </a:extLst>
          </p:cNvPr>
          <p:cNvSpPr>
            <a:spLocks noChangeArrowheads="1" noTextEdit="1"/>
          </p:cNvSpPr>
          <p:nvPr>
            <p:ph type="sldImg"/>
          </p:nvPr>
        </p:nvSpPr>
        <p:spPr>
          <a:ln/>
        </p:spPr>
      </p:sp>
      <p:sp>
        <p:nvSpPr>
          <p:cNvPr id="48131" name="Rectangle 3">
            <a:extLst>
              <a:ext uri="{FF2B5EF4-FFF2-40B4-BE49-F238E27FC236}">
                <a16:creationId xmlns:a16="http://schemas.microsoft.com/office/drawing/2014/main" id="{3D8526BD-1B61-4073-869D-62299CE4F9F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CN">
                <a:latin typeface="Times" panose="02020603050405020304" pitchFamily="18" charset="0"/>
                <a:ea typeface="宋体" panose="02010600030101010101" pitchFamily="2" charset="-122"/>
              </a:rPr>
              <a:t>Sub-systems need not be concerned with how data is produced Centralised management e.g. backup, security, etc.</a:t>
            </a:r>
            <a:endParaRPr lang="zh-CN" altLang="en-US">
              <a:latin typeface="Times" panose="02020603050405020304" pitchFamily="18"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9DAAD61D-5D6F-4BDE-B8C2-BD93AC41D0B8}"/>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DBD8AB90-8EC6-4DE4-AC32-43CB67C2637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CN">
                <a:latin typeface="Times" panose="02020603050405020304" pitchFamily="18" charset="0"/>
                <a:ea typeface="宋体" panose="02010600030101010101" pitchFamily="2" charset="-122"/>
              </a:rPr>
              <a:t>specific services such as printing, data management, etc.</a:t>
            </a:r>
          </a:p>
          <a:p>
            <a:pPr eaLnBrk="1" hangingPunct="1"/>
            <a:r>
              <a:rPr lang="en-US" altLang="zh-CN" sz="1000">
                <a:latin typeface="Times" panose="02020603050405020304" pitchFamily="18" charset="0"/>
                <a:ea typeface="宋体" panose="02010600030101010101" pitchFamily="2" charset="-122"/>
              </a:rPr>
              <a:t>Connectors are RPC-based network interaction protocols</a:t>
            </a:r>
            <a:endParaRPr lang="zh-CN" altLang="en-US" sz="1000">
              <a:latin typeface="Times" panose="02020603050405020304" pitchFamily="18"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778DA204-EF2E-40F7-954E-1B610831E3C8}"/>
              </a:ext>
            </a:extLst>
          </p:cNvPr>
          <p:cNvSpPr>
            <a:spLocks noGrp="1" noRot="1" noChangeAspect="1" noChangeArrowheads="1" noTextEdit="1"/>
          </p:cNvSpPr>
          <p:nvPr>
            <p:ph type="sldImg"/>
          </p:nvPr>
        </p:nvSpPr>
        <p:spPr>
          <a:ln/>
        </p:spPr>
      </p:sp>
      <p:sp>
        <p:nvSpPr>
          <p:cNvPr id="64515" name="备注占位符 2">
            <a:extLst>
              <a:ext uri="{FF2B5EF4-FFF2-40B4-BE49-F238E27FC236}">
                <a16:creationId xmlns:a16="http://schemas.microsoft.com/office/drawing/2014/main" id="{D873DE01-E313-4F76-9910-E5EF5F99069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panose="02020603050405020304" pitchFamily="18"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7C46349C-1EBF-48A7-9658-D31578F52811}"/>
              </a:ext>
            </a:extLst>
          </p:cNvPr>
          <p:cNvSpPr>
            <a:spLocks noChangeArrowheads="1" noTextEdit="1"/>
          </p:cNvSpPr>
          <p:nvPr>
            <p:ph type="sldImg"/>
          </p:nvPr>
        </p:nvSpPr>
        <p:spPr>
          <a:ln/>
        </p:spPr>
      </p:sp>
      <p:sp>
        <p:nvSpPr>
          <p:cNvPr id="82947" name="Rectangle 3">
            <a:extLst>
              <a:ext uri="{FF2B5EF4-FFF2-40B4-BE49-F238E27FC236}">
                <a16:creationId xmlns:a16="http://schemas.microsoft.com/office/drawing/2014/main" id="{06BD4A3C-2641-4D73-93C2-93D351D9283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en-US" altLang="zh-CN" b="1">
                <a:latin typeface="Times" panose="02020603050405020304" pitchFamily="18" charset="0"/>
                <a:ea typeface="宋体" panose="02010600030101010101" pitchFamily="2" charset="-122"/>
              </a:rPr>
              <a:t>Using and evoking is not necessarily the same</a:t>
            </a:r>
          </a:p>
          <a:p>
            <a:pPr lvl="2" eaLnBrk="1" hangingPunct="1"/>
            <a:r>
              <a:rPr lang="en-US" altLang="zh-CN" b="1">
                <a:latin typeface="Times" panose="02020603050405020304" pitchFamily="18" charset="0"/>
                <a:ea typeface="宋体" panose="02010600030101010101" pitchFamily="2" charset="-122"/>
              </a:rPr>
              <a:t>           (subtle difference))</a:t>
            </a:r>
          </a:p>
          <a:p>
            <a:pPr lvl="3" eaLnBrk="1" hangingPunct="1"/>
            <a:r>
              <a:rPr lang="en-US" altLang="zh-CN" b="1">
                <a:latin typeface="Times" panose="02020603050405020304" pitchFamily="18" charset="0"/>
                <a:ea typeface="宋体" panose="02010600030101010101" pitchFamily="2" charset="-122"/>
              </a:rPr>
              <a:t>Layer A may</a:t>
            </a:r>
            <a:r>
              <a:rPr lang="en-US" altLang="zh-CN" b="1">
                <a:solidFill>
                  <a:srgbClr val="660033"/>
                </a:solidFill>
                <a:latin typeface="Times" panose="02020603050405020304" pitchFamily="18" charset="0"/>
                <a:ea typeface="宋体" panose="02010600030101010101" pitchFamily="2" charset="-122"/>
              </a:rPr>
              <a:t> </a:t>
            </a:r>
            <a:r>
              <a:rPr lang="en-US" altLang="zh-CN" b="1" i="1" u="sng">
                <a:solidFill>
                  <a:srgbClr val="660033"/>
                </a:solidFill>
                <a:latin typeface="Times" panose="02020603050405020304" pitchFamily="18" charset="0"/>
                <a:ea typeface="宋体" panose="02010600030101010101" pitchFamily="2" charset="-122"/>
              </a:rPr>
              <a:t>use </a:t>
            </a:r>
            <a:r>
              <a:rPr lang="en-US" altLang="zh-CN" b="1">
                <a:latin typeface="Times" panose="02020603050405020304" pitchFamily="18" charset="0"/>
                <a:ea typeface="宋体" panose="02010600030101010101" pitchFamily="2" charset="-122"/>
              </a:rPr>
              <a:t>layer B because it depends on something B does (e.g. data written to a db by B to be used by A), but never call upon it.</a:t>
            </a:r>
          </a:p>
          <a:p>
            <a:pPr lvl="3" eaLnBrk="1" hangingPunct="1"/>
            <a:r>
              <a:rPr lang="en-US" altLang="zh-CN" b="1">
                <a:latin typeface="Times" panose="02020603050405020304" pitchFamily="18" charset="0"/>
                <a:ea typeface="宋体" panose="02010600030101010101" pitchFamily="2" charset="-122"/>
              </a:rPr>
              <a:t>Layer A </a:t>
            </a:r>
            <a:r>
              <a:rPr lang="en-US" altLang="zh-CN" b="1" i="1" u="sng">
                <a:solidFill>
                  <a:srgbClr val="660033"/>
                </a:solidFill>
                <a:latin typeface="Times" panose="02020603050405020304" pitchFamily="18" charset="0"/>
                <a:ea typeface="宋体" panose="02010600030101010101" pitchFamily="2" charset="-122"/>
              </a:rPr>
              <a:t>evokes</a:t>
            </a:r>
            <a:r>
              <a:rPr lang="en-US" altLang="zh-CN" b="1">
                <a:solidFill>
                  <a:srgbClr val="660033"/>
                </a:solidFill>
                <a:latin typeface="Times" panose="02020603050405020304" pitchFamily="18" charset="0"/>
                <a:ea typeface="宋体" panose="02010600030101010101" pitchFamily="2" charset="-122"/>
              </a:rPr>
              <a:t> </a:t>
            </a:r>
            <a:r>
              <a:rPr lang="en-US" altLang="zh-CN" b="1">
                <a:latin typeface="Times" panose="02020603050405020304" pitchFamily="18" charset="0"/>
                <a:ea typeface="宋体" panose="02010600030101010101" pitchFamily="2" charset="-122"/>
              </a:rPr>
              <a:t>layer B says Layer A passes control or data or both directly to B.  </a:t>
            </a:r>
          </a:p>
          <a:p>
            <a:pPr eaLnBrk="1" hangingPunct="1"/>
            <a:endParaRPr lang="zh-CN" altLang="en-US">
              <a:latin typeface="Times" panose="02020603050405020304" pitchFamily="18"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D59D67F7-23E9-42A6-A35C-F237873B8D05}"/>
              </a:ext>
            </a:extLst>
          </p:cNvPr>
          <p:cNvSpPr/>
          <p:nvPr/>
        </p:nvSpPr>
        <p:spPr>
          <a:xfrm>
            <a:off x="917594" y="1408566"/>
            <a:ext cx="209436" cy="209533"/>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91074" tIns="45537" rIns="91074" bIns="45537" anchor="ctr"/>
          <a:lstStyle/>
          <a:p>
            <a:pPr algn="ctr" eaLnBrk="1" hangingPunct="1">
              <a:defRPr/>
            </a:pPr>
            <a:endParaRPr lang="en-US" altLang="zh-CN">
              <a:solidFill>
                <a:srgbClr val="000000"/>
              </a:solidFill>
              <a:ea typeface="宋体" pitchFamily="2" charset="-122"/>
            </a:endParaRPr>
          </a:p>
        </p:txBody>
      </p:sp>
      <p:sp>
        <p:nvSpPr>
          <p:cNvPr id="5" name="椭圆 4">
            <a:extLst>
              <a:ext uri="{FF2B5EF4-FFF2-40B4-BE49-F238E27FC236}">
                <a16:creationId xmlns:a16="http://schemas.microsoft.com/office/drawing/2014/main" id="{6D0155D2-3F07-4E41-A2CA-9F41309951D5}"/>
              </a:ext>
            </a:extLst>
          </p:cNvPr>
          <p:cNvSpPr/>
          <p:nvPr/>
        </p:nvSpPr>
        <p:spPr>
          <a:xfrm>
            <a:off x="1152525" y="1339850"/>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91074" tIns="45537" rIns="91074" bIns="45537" anchor="ctr"/>
          <a:lstStyle/>
          <a:p>
            <a:pPr algn="ctr" eaLnBrk="1" hangingPunct="1">
              <a:defRPr/>
            </a:pPr>
            <a:endParaRPr lang="en-US" altLang="zh-CN">
              <a:solidFill>
                <a:srgbClr val="000000"/>
              </a:solidFill>
              <a:ea typeface="宋体" pitchFamily="2" charset="-122"/>
            </a:endParaRPr>
          </a:p>
        </p:txBody>
      </p:sp>
      <p:sp>
        <p:nvSpPr>
          <p:cNvPr id="14" name="标题 13"/>
          <p:cNvSpPr>
            <a:spLocks noGrp="1"/>
          </p:cNvSpPr>
          <p:nvPr>
            <p:ph type="ctrTitle"/>
          </p:nvPr>
        </p:nvSpPr>
        <p:spPr>
          <a:xfrm>
            <a:off x="1426591" y="358565"/>
            <a:ext cx="7375779" cy="1466731"/>
          </a:xfrm>
        </p:spPr>
        <p:txBody>
          <a:bodyPr anchor="b"/>
          <a:lstStyle>
            <a:lvl1pPr algn="l">
              <a:defRPr/>
            </a:lvl1pPr>
            <a:extLst/>
          </a:lstStyle>
          <a:p>
            <a:r>
              <a:rPr lang="zh-CN" altLang="en-US"/>
              <a:t>单击此处编辑母版标题样式</a:t>
            </a:r>
            <a:endParaRPr lang="en-US"/>
          </a:p>
        </p:txBody>
      </p:sp>
      <p:sp>
        <p:nvSpPr>
          <p:cNvPr id="22" name="副标题 21"/>
          <p:cNvSpPr>
            <a:spLocks noGrp="1"/>
          </p:cNvSpPr>
          <p:nvPr>
            <p:ph type="subTitle" idx="1"/>
          </p:nvPr>
        </p:nvSpPr>
        <p:spPr>
          <a:xfrm>
            <a:off x="1426591" y="1843212"/>
            <a:ext cx="7375779" cy="1746109"/>
          </a:xfrm>
        </p:spPr>
        <p:txBody>
          <a:bodyPr tIns="0"/>
          <a:lstStyle>
            <a:lvl1pPr marL="27322" indent="0" algn="l">
              <a:buNone/>
              <a:defRPr sz="2600">
                <a:solidFill>
                  <a:schemeClr val="tx2">
                    <a:shade val="30000"/>
                    <a:satMod val="150000"/>
                  </a:schemeClr>
                </a:solidFill>
              </a:defRPr>
            </a:lvl1pPr>
            <a:lvl2pPr marL="455371" indent="0" algn="ctr">
              <a:buNone/>
            </a:lvl2pPr>
            <a:lvl3pPr marL="910742" indent="0" algn="ctr">
              <a:buNone/>
            </a:lvl3pPr>
            <a:lvl4pPr marL="1366114" indent="0" algn="ctr">
              <a:buNone/>
            </a:lvl4pPr>
            <a:lvl5pPr marL="1821485" indent="0" algn="ctr">
              <a:buNone/>
            </a:lvl5pPr>
            <a:lvl6pPr marL="2276856" indent="0" algn="ctr">
              <a:buNone/>
            </a:lvl6pPr>
            <a:lvl7pPr marL="2732227" indent="0" algn="ctr">
              <a:buNone/>
            </a:lvl7pPr>
            <a:lvl8pPr marL="3187598" indent="0" algn="ctr">
              <a:buNone/>
            </a:lvl8pPr>
            <a:lvl9pPr marL="3642970" indent="0" algn="ctr">
              <a:buNone/>
            </a:lvl9pPr>
            <a:extLst/>
          </a:lstStyle>
          <a:p>
            <a:r>
              <a:rPr lang="zh-CN" altLang="en-US"/>
              <a:t>单击此处编辑母版副标题样式</a:t>
            </a:r>
            <a:endParaRPr lang="en-US"/>
          </a:p>
        </p:txBody>
      </p:sp>
      <p:sp>
        <p:nvSpPr>
          <p:cNvPr id="6" name="日期占位符 6">
            <a:extLst>
              <a:ext uri="{FF2B5EF4-FFF2-40B4-BE49-F238E27FC236}">
                <a16:creationId xmlns:a16="http://schemas.microsoft.com/office/drawing/2014/main" id="{0A40942F-55CC-4206-B174-8BE62AE1BD34}"/>
              </a:ext>
            </a:extLst>
          </p:cNvPr>
          <p:cNvSpPr>
            <a:spLocks noGrp="1"/>
          </p:cNvSpPr>
          <p:nvPr>
            <p:ph type="dt" sz="half" idx="10"/>
          </p:nvPr>
        </p:nvSpPr>
        <p:spPr/>
        <p:txBody>
          <a:bodyPr/>
          <a:lstStyle>
            <a:lvl1pPr>
              <a:defRPr/>
            </a:lvl1pPr>
          </a:lstStyle>
          <a:p>
            <a:pPr>
              <a:defRPr/>
            </a:pPr>
            <a:r>
              <a:rPr lang="en-US" altLang="zh-CN"/>
              <a:t>Software Architecture</a:t>
            </a:r>
          </a:p>
        </p:txBody>
      </p:sp>
      <p:sp>
        <p:nvSpPr>
          <p:cNvPr id="7" name="页脚占位符 19">
            <a:extLst>
              <a:ext uri="{FF2B5EF4-FFF2-40B4-BE49-F238E27FC236}">
                <a16:creationId xmlns:a16="http://schemas.microsoft.com/office/drawing/2014/main" id="{C99C1313-2BFB-430C-B166-BDB74F2F3900}"/>
              </a:ext>
            </a:extLst>
          </p:cNvPr>
          <p:cNvSpPr>
            <a:spLocks noGrp="1"/>
          </p:cNvSpPr>
          <p:nvPr>
            <p:ph type="ftr" sz="quarter" idx="11"/>
          </p:nvPr>
        </p:nvSpPr>
        <p:spPr/>
        <p:txBody>
          <a:bodyPr/>
          <a:lstStyle>
            <a:lvl1pPr>
              <a:defRPr>
                <a:solidFill>
                  <a:srgbClr val="B5A788"/>
                </a:solidFill>
              </a:defRPr>
            </a:lvl1pPr>
          </a:lstStyle>
          <a:p>
            <a:pPr>
              <a:defRPr/>
            </a:pPr>
            <a:r>
              <a:rPr lang="en-US" altLang="zh-CN"/>
              <a:t>Lecturer: Zhenyan Ji</a:t>
            </a:r>
          </a:p>
        </p:txBody>
      </p:sp>
      <p:sp>
        <p:nvSpPr>
          <p:cNvPr id="8" name="灯片编号占位符 9">
            <a:extLst>
              <a:ext uri="{FF2B5EF4-FFF2-40B4-BE49-F238E27FC236}">
                <a16:creationId xmlns:a16="http://schemas.microsoft.com/office/drawing/2014/main" id="{4C19288E-9F9D-4E30-96EB-4778E9DBB688}"/>
              </a:ext>
            </a:extLst>
          </p:cNvPr>
          <p:cNvSpPr>
            <a:spLocks noGrp="1"/>
          </p:cNvSpPr>
          <p:nvPr>
            <p:ph type="sldNum" sz="quarter" idx="12"/>
          </p:nvPr>
        </p:nvSpPr>
        <p:spPr/>
        <p:txBody>
          <a:bodyPr/>
          <a:lstStyle>
            <a:lvl1pPr>
              <a:defRPr/>
            </a:lvl1pPr>
          </a:lstStyle>
          <a:p>
            <a:pPr>
              <a:defRPr/>
            </a:pPr>
            <a:fld id="{143A4B3C-CC9B-4C89-97EA-A7FD2E5C4483}" type="slidenum">
              <a:rPr lang="en-US" altLang="zh-CN"/>
              <a:pPr>
                <a:defRPr/>
              </a:pPr>
              <a:t>‹#›</a:t>
            </a:fld>
            <a:endParaRPr lang="en-US" altLang="zh-CN"/>
          </a:p>
        </p:txBody>
      </p:sp>
    </p:spTree>
    <p:extLst>
      <p:ext uri="{BB962C8B-B14F-4D97-AF65-F5344CB8AC3E}">
        <p14:creationId xmlns:p14="http://schemas.microsoft.com/office/powerpoint/2010/main" val="409597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9425" y="273622"/>
            <a:ext cx="1821180" cy="582985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1138237" y="273623"/>
            <a:ext cx="5539423" cy="582985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D99A4AB0-E05E-4B34-A598-C398A27C9C51}"/>
              </a:ext>
            </a:extLst>
          </p:cNvPr>
          <p:cNvSpPr>
            <a:spLocks noGrp="1"/>
          </p:cNvSpPr>
          <p:nvPr>
            <p:ph type="dt" sz="half" idx="10"/>
          </p:nvPr>
        </p:nvSpPr>
        <p:spPr/>
        <p:txBody>
          <a:bodyPr/>
          <a:lstStyle>
            <a:lvl1pPr>
              <a:defRPr/>
            </a:lvl1pPr>
          </a:lstStyle>
          <a:p>
            <a:pPr>
              <a:defRPr/>
            </a:pPr>
            <a:r>
              <a:rPr lang="en-US" altLang="zh-CN"/>
              <a:t>Software Architecture</a:t>
            </a:r>
          </a:p>
        </p:txBody>
      </p:sp>
      <p:sp>
        <p:nvSpPr>
          <p:cNvPr id="5" name="页脚占位符 4">
            <a:extLst>
              <a:ext uri="{FF2B5EF4-FFF2-40B4-BE49-F238E27FC236}">
                <a16:creationId xmlns:a16="http://schemas.microsoft.com/office/drawing/2014/main" id="{A318ED0A-EE8D-405A-96F2-D80BC55C2F8B}"/>
              </a:ext>
            </a:extLst>
          </p:cNvPr>
          <p:cNvSpPr>
            <a:spLocks noGrp="1"/>
          </p:cNvSpPr>
          <p:nvPr>
            <p:ph type="ftr" sz="quarter" idx="11"/>
          </p:nvPr>
        </p:nvSpPr>
        <p:spPr/>
        <p:txBody>
          <a:bodyPr/>
          <a:lstStyle>
            <a:lvl1pPr>
              <a:defRPr>
                <a:solidFill>
                  <a:srgbClr val="B5A788"/>
                </a:solidFill>
              </a:defRPr>
            </a:lvl1pPr>
          </a:lstStyle>
          <a:p>
            <a:pPr>
              <a:defRPr/>
            </a:pPr>
            <a:r>
              <a:rPr lang="en-US" altLang="zh-CN"/>
              <a:t>Lecturer: Zhenyan Ji</a:t>
            </a:r>
          </a:p>
        </p:txBody>
      </p:sp>
      <p:sp>
        <p:nvSpPr>
          <p:cNvPr id="6" name="灯片编号占位符 5">
            <a:extLst>
              <a:ext uri="{FF2B5EF4-FFF2-40B4-BE49-F238E27FC236}">
                <a16:creationId xmlns:a16="http://schemas.microsoft.com/office/drawing/2014/main" id="{760147EC-F45D-4B30-99F2-D00744255C22}"/>
              </a:ext>
            </a:extLst>
          </p:cNvPr>
          <p:cNvSpPr>
            <a:spLocks noGrp="1"/>
          </p:cNvSpPr>
          <p:nvPr>
            <p:ph type="sldNum" sz="quarter" idx="12"/>
          </p:nvPr>
        </p:nvSpPr>
        <p:spPr/>
        <p:txBody>
          <a:bodyPr/>
          <a:lstStyle>
            <a:lvl1pPr>
              <a:defRPr/>
            </a:lvl1pPr>
          </a:lstStyle>
          <a:p>
            <a:pPr>
              <a:defRPr/>
            </a:pPr>
            <a:fld id="{0F7F88E2-3169-4696-BE09-9B2EE1F2FB3A}" type="slidenum">
              <a:rPr lang="en-US" altLang="zh-CN"/>
              <a:pPr>
                <a:defRPr/>
              </a:pPr>
              <a:t>‹#›</a:t>
            </a:fld>
            <a:endParaRPr lang="en-US" altLang="zh-CN"/>
          </a:p>
        </p:txBody>
      </p:sp>
    </p:spTree>
    <p:extLst>
      <p:ext uri="{BB962C8B-B14F-4D97-AF65-F5344CB8AC3E}">
        <p14:creationId xmlns:p14="http://schemas.microsoft.com/office/powerpoint/2010/main" val="163157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CBB1E8B6-C974-4F45-91A8-E7F8EE6C1D38}"/>
              </a:ext>
            </a:extLst>
          </p:cNvPr>
          <p:cNvSpPr>
            <a:spLocks noChangeShapeType="1"/>
          </p:cNvSpPr>
          <p:nvPr/>
        </p:nvSpPr>
        <p:spPr bwMode="auto">
          <a:xfrm>
            <a:off x="7285038" y="1063625"/>
            <a:ext cx="0" cy="4478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a:extLst>
              <a:ext uri="{FF2B5EF4-FFF2-40B4-BE49-F238E27FC236}">
                <a16:creationId xmlns:a16="http://schemas.microsoft.com/office/drawing/2014/main" id="{FADE4ADC-7E47-4A2A-8D8D-D93604D8E6C4}"/>
              </a:ext>
            </a:extLst>
          </p:cNvPr>
          <p:cNvGrpSpPr>
            <a:grpSpLocks/>
          </p:cNvGrpSpPr>
          <p:nvPr/>
        </p:nvGrpSpPr>
        <p:grpSpPr bwMode="auto">
          <a:xfrm>
            <a:off x="7461250" y="2981325"/>
            <a:ext cx="1333500" cy="2181225"/>
            <a:chOff x="4704" y="1885"/>
            <a:chExt cx="843" cy="1379"/>
          </a:xfrm>
        </p:grpSpPr>
        <p:sp>
          <p:nvSpPr>
            <p:cNvPr id="6" name="Oval 9">
              <a:extLst>
                <a:ext uri="{FF2B5EF4-FFF2-40B4-BE49-F238E27FC236}">
                  <a16:creationId xmlns:a16="http://schemas.microsoft.com/office/drawing/2014/main" id="{E0D971EB-C36E-4657-AF10-CD7249C6A982}"/>
                </a:ext>
              </a:extLst>
            </p:cNvPr>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7" name="Oval 10">
              <a:extLst>
                <a:ext uri="{FF2B5EF4-FFF2-40B4-BE49-F238E27FC236}">
                  <a16:creationId xmlns:a16="http://schemas.microsoft.com/office/drawing/2014/main" id="{08B2A866-E5F5-4B63-BF96-DE45EE074178}"/>
                </a:ext>
              </a:extLst>
            </p:cNvPr>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8" name="Oval 11">
              <a:extLst>
                <a:ext uri="{FF2B5EF4-FFF2-40B4-BE49-F238E27FC236}">
                  <a16:creationId xmlns:a16="http://schemas.microsoft.com/office/drawing/2014/main" id="{63F8E1BA-CD64-49AC-A373-91B5804960DF}"/>
                </a:ext>
              </a:extLst>
            </p:cNvPr>
            <p:cNvSpPr>
              <a:spLocks noChangeArrowheads="1"/>
            </p:cNvSpPr>
            <p:nvPr/>
          </p:nvSpPr>
          <p:spPr bwMode="auto">
            <a:xfrm>
              <a:off x="5062" y="1885"/>
              <a:ext cx="121" cy="127"/>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9" name="Oval 12">
              <a:extLst>
                <a:ext uri="{FF2B5EF4-FFF2-40B4-BE49-F238E27FC236}">
                  <a16:creationId xmlns:a16="http://schemas.microsoft.com/office/drawing/2014/main" id="{A6558C12-8254-4F8B-B66C-B3349948863D}"/>
                </a:ext>
              </a:extLst>
            </p:cNvPr>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10" name="Oval 13">
              <a:extLst>
                <a:ext uri="{FF2B5EF4-FFF2-40B4-BE49-F238E27FC236}">
                  <a16:creationId xmlns:a16="http://schemas.microsoft.com/office/drawing/2014/main" id="{5EBB6680-ABC7-4DE6-9B88-704B17311909}"/>
                </a:ext>
              </a:extLst>
            </p:cNvPr>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11" name="Oval 14">
              <a:extLst>
                <a:ext uri="{FF2B5EF4-FFF2-40B4-BE49-F238E27FC236}">
                  <a16:creationId xmlns:a16="http://schemas.microsoft.com/office/drawing/2014/main" id="{A27B3573-9318-48EE-803C-82E134B204E4}"/>
                </a:ext>
              </a:extLst>
            </p:cNvPr>
            <p:cNvSpPr>
              <a:spLocks noChangeArrowheads="1"/>
            </p:cNvSpPr>
            <p:nvPr/>
          </p:nvSpPr>
          <p:spPr bwMode="auto">
            <a:xfrm>
              <a:off x="5062" y="2064"/>
              <a:ext cx="121" cy="127"/>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12" name="Oval 15">
              <a:extLst>
                <a:ext uri="{FF2B5EF4-FFF2-40B4-BE49-F238E27FC236}">
                  <a16:creationId xmlns:a16="http://schemas.microsoft.com/office/drawing/2014/main" id="{7E8CFEF5-264A-40AD-837A-BACE5D5D1217}"/>
                </a:ext>
              </a:extLst>
            </p:cNvPr>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13" name="Oval 16">
              <a:extLst>
                <a:ext uri="{FF2B5EF4-FFF2-40B4-BE49-F238E27FC236}">
                  <a16:creationId xmlns:a16="http://schemas.microsoft.com/office/drawing/2014/main" id="{7BBA5BD2-451A-4AB6-8848-8D956D2FB71E}"/>
                </a:ext>
              </a:extLst>
            </p:cNvPr>
            <p:cNvSpPr>
              <a:spLocks noChangeArrowheads="1"/>
            </p:cNvSpPr>
            <p:nvPr/>
          </p:nvSpPr>
          <p:spPr bwMode="auto">
            <a:xfrm>
              <a:off x="4704" y="2243"/>
              <a:ext cx="127" cy="121"/>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14" name="Oval 17">
              <a:extLst>
                <a:ext uri="{FF2B5EF4-FFF2-40B4-BE49-F238E27FC236}">
                  <a16:creationId xmlns:a16="http://schemas.microsoft.com/office/drawing/2014/main" id="{634C3FAA-8E87-463D-8D9A-90EAB3FA8DCF}"/>
                </a:ext>
              </a:extLst>
            </p:cNvPr>
            <p:cNvSpPr>
              <a:spLocks noChangeArrowheads="1"/>
            </p:cNvSpPr>
            <p:nvPr/>
          </p:nvSpPr>
          <p:spPr bwMode="auto">
            <a:xfrm>
              <a:off x="4883" y="2243"/>
              <a:ext cx="127" cy="121"/>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15" name="Oval 18">
              <a:extLst>
                <a:ext uri="{FF2B5EF4-FFF2-40B4-BE49-F238E27FC236}">
                  <a16:creationId xmlns:a16="http://schemas.microsoft.com/office/drawing/2014/main" id="{65C9DBB2-8E49-4577-8A30-3B891B91424A}"/>
                </a:ext>
              </a:extLst>
            </p:cNvPr>
            <p:cNvSpPr>
              <a:spLocks noChangeArrowheads="1"/>
            </p:cNvSpPr>
            <p:nvPr/>
          </p:nvSpPr>
          <p:spPr bwMode="auto">
            <a:xfrm>
              <a:off x="5062" y="2243"/>
              <a:ext cx="121" cy="121"/>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16" name="Oval 19">
              <a:extLst>
                <a:ext uri="{FF2B5EF4-FFF2-40B4-BE49-F238E27FC236}">
                  <a16:creationId xmlns:a16="http://schemas.microsoft.com/office/drawing/2014/main" id="{5F4A52D8-AD5E-4901-97EB-9920C487D4B0}"/>
                </a:ext>
              </a:extLst>
            </p:cNvPr>
            <p:cNvSpPr>
              <a:spLocks noChangeArrowheads="1"/>
            </p:cNvSpPr>
            <p:nvPr/>
          </p:nvSpPr>
          <p:spPr bwMode="auto">
            <a:xfrm>
              <a:off x="5241" y="2243"/>
              <a:ext cx="127" cy="121"/>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17" name="Oval 20">
              <a:extLst>
                <a:ext uri="{FF2B5EF4-FFF2-40B4-BE49-F238E27FC236}">
                  <a16:creationId xmlns:a16="http://schemas.microsoft.com/office/drawing/2014/main" id="{89809BB7-C20B-4656-A1AE-288646D06833}"/>
                </a:ext>
              </a:extLst>
            </p:cNvPr>
            <p:cNvSpPr>
              <a:spLocks noChangeArrowheads="1"/>
            </p:cNvSpPr>
            <p:nvPr/>
          </p:nvSpPr>
          <p:spPr bwMode="auto">
            <a:xfrm>
              <a:off x="5420" y="2243"/>
              <a:ext cx="127" cy="121"/>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18" name="Oval 21">
              <a:extLst>
                <a:ext uri="{FF2B5EF4-FFF2-40B4-BE49-F238E27FC236}">
                  <a16:creationId xmlns:a16="http://schemas.microsoft.com/office/drawing/2014/main" id="{2785B170-623C-4A54-9BEA-7B0DB9A8C538}"/>
                </a:ext>
              </a:extLst>
            </p:cNvPr>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19" name="Oval 22">
              <a:extLst>
                <a:ext uri="{FF2B5EF4-FFF2-40B4-BE49-F238E27FC236}">
                  <a16:creationId xmlns:a16="http://schemas.microsoft.com/office/drawing/2014/main" id="{7FEAEF19-7979-41DE-83A1-F04D5DC5A9E7}"/>
                </a:ext>
              </a:extLst>
            </p:cNvPr>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 name="Oval 23">
              <a:extLst>
                <a:ext uri="{FF2B5EF4-FFF2-40B4-BE49-F238E27FC236}">
                  <a16:creationId xmlns:a16="http://schemas.microsoft.com/office/drawing/2014/main" id="{D5670233-7598-48A9-BD7F-FB5C39EA7D0C}"/>
                </a:ext>
              </a:extLst>
            </p:cNvPr>
            <p:cNvSpPr>
              <a:spLocks noChangeArrowheads="1"/>
            </p:cNvSpPr>
            <p:nvPr/>
          </p:nvSpPr>
          <p:spPr bwMode="auto">
            <a:xfrm>
              <a:off x="5062" y="2421"/>
              <a:ext cx="121" cy="128"/>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1" name="Oval 24">
              <a:extLst>
                <a:ext uri="{FF2B5EF4-FFF2-40B4-BE49-F238E27FC236}">
                  <a16:creationId xmlns:a16="http://schemas.microsoft.com/office/drawing/2014/main" id="{0B94DE9A-85FF-4FE6-9F50-AE9429C8061E}"/>
                </a:ext>
              </a:extLst>
            </p:cNvPr>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2" name="Oval 25">
              <a:extLst>
                <a:ext uri="{FF2B5EF4-FFF2-40B4-BE49-F238E27FC236}">
                  <a16:creationId xmlns:a16="http://schemas.microsoft.com/office/drawing/2014/main" id="{4B61B905-443F-42A1-AF35-ED7C769AF8C5}"/>
                </a:ext>
              </a:extLst>
            </p:cNvPr>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3" name="Oval 26">
              <a:extLst>
                <a:ext uri="{FF2B5EF4-FFF2-40B4-BE49-F238E27FC236}">
                  <a16:creationId xmlns:a16="http://schemas.microsoft.com/office/drawing/2014/main" id="{8CE45BB2-BAAE-4FA7-A0D1-79E6ADDF59DC}"/>
                </a:ext>
              </a:extLst>
            </p:cNvPr>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4" name="Oval 27">
              <a:extLst>
                <a:ext uri="{FF2B5EF4-FFF2-40B4-BE49-F238E27FC236}">
                  <a16:creationId xmlns:a16="http://schemas.microsoft.com/office/drawing/2014/main" id="{185A79BE-4E25-4A21-9BAC-6DA031380C2A}"/>
                </a:ext>
              </a:extLst>
            </p:cNvPr>
            <p:cNvSpPr>
              <a:spLocks noChangeArrowheads="1"/>
            </p:cNvSpPr>
            <p:nvPr/>
          </p:nvSpPr>
          <p:spPr bwMode="auto">
            <a:xfrm>
              <a:off x="5062" y="2600"/>
              <a:ext cx="121" cy="128"/>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5" name="Oval 28">
              <a:extLst>
                <a:ext uri="{FF2B5EF4-FFF2-40B4-BE49-F238E27FC236}">
                  <a16:creationId xmlns:a16="http://schemas.microsoft.com/office/drawing/2014/main" id="{99C10760-CE81-42FD-8128-C86B67F81485}"/>
                </a:ext>
              </a:extLst>
            </p:cNvPr>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6" name="Oval 29">
              <a:extLst>
                <a:ext uri="{FF2B5EF4-FFF2-40B4-BE49-F238E27FC236}">
                  <a16:creationId xmlns:a16="http://schemas.microsoft.com/office/drawing/2014/main" id="{447CC754-DB4B-49BB-AADA-B372C9BC2EEC}"/>
                </a:ext>
              </a:extLst>
            </p:cNvPr>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7" name="Oval 30">
              <a:extLst>
                <a:ext uri="{FF2B5EF4-FFF2-40B4-BE49-F238E27FC236}">
                  <a16:creationId xmlns:a16="http://schemas.microsoft.com/office/drawing/2014/main" id="{FA4E3E2C-9EBA-4956-95B9-AA240ED24FB1}"/>
                </a:ext>
              </a:extLst>
            </p:cNvPr>
            <p:cNvSpPr>
              <a:spLocks noChangeArrowheads="1"/>
            </p:cNvSpPr>
            <p:nvPr/>
          </p:nvSpPr>
          <p:spPr bwMode="auto">
            <a:xfrm>
              <a:off x="4704" y="2779"/>
              <a:ext cx="127" cy="121"/>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8" name="Oval 31">
              <a:extLst>
                <a:ext uri="{FF2B5EF4-FFF2-40B4-BE49-F238E27FC236}">
                  <a16:creationId xmlns:a16="http://schemas.microsoft.com/office/drawing/2014/main" id="{5D72F468-8160-4293-BB64-1194D9658F98}"/>
                </a:ext>
              </a:extLst>
            </p:cNvPr>
            <p:cNvSpPr>
              <a:spLocks noChangeArrowheads="1"/>
            </p:cNvSpPr>
            <p:nvPr/>
          </p:nvSpPr>
          <p:spPr bwMode="auto">
            <a:xfrm>
              <a:off x="4883" y="2779"/>
              <a:ext cx="127" cy="121"/>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9" name="Oval 32">
              <a:extLst>
                <a:ext uri="{FF2B5EF4-FFF2-40B4-BE49-F238E27FC236}">
                  <a16:creationId xmlns:a16="http://schemas.microsoft.com/office/drawing/2014/main" id="{3CF7BBB4-71BC-4FFC-98E0-5B946E847F19}"/>
                </a:ext>
              </a:extLst>
            </p:cNvPr>
            <p:cNvSpPr>
              <a:spLocks noChangeArrowheads="1"/>
            </p:cNvSpPr>
            <p:nvPr/>
          </p:nvSpPr>
          <p:spPr bwMode="auto">
            <a:xfrm>
              <a:off x="5062" y="2779"/>
              <a:ext cx="121" cy="121"/>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30" name="Oval 33">
              <a:extLst>
                <a:ext uri="{FF2B5EF4-FFF2-40B4-BE49-F238E27FC236}">
                  <a16:creationId xmlns:a16="http://schemas.microsoft.com/office/drawing/2014/main" id="{980F2A5F-7AC1-403C-97A3-EAEDA43BF283}"/>
                </a:ext>
              </a:extLst>
            </p:cNvPr>
            <p:cNvSpPr>
              <a:spLocks noChangeArrowheads="1"/>
            </p:cNvSpPr>
            <p:nvPr/>
          </p:nvSpPr>
          <p:spPr bwMode="auto">
            <a:xfrm>
              <a:off x="5241" y="2779"/>
              <a:ext cx="127" cy="121"/>
            </a:xfrm>
            <a:prstGeom prst="ellipse">
              <a:avLst/>
            </a:prstGeom>
            <a:solidFill>
              <a:schemeClr val="folHlink"/>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31" name="Oval 34">
              <a:extLst>
                <a:ext uri="{FF2B5EF4-FFF2-40B4-BE49-F238E27FC236}">
                  <a16:creationId xmlns:a16="http://schemas.microsoft.com/office/drawing/2014/main" id="{520F2941-B4B9-4FD2-A623-4484EDB7E2C2}"/>
                </a:ext>
              </a:extLst>
            </p:cNvPr>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32" name="Oval 35">
              <a:extLst>
                <a:ext uri="{FF2B5EF4-FFF2-40B4-BE49-F238E27FC236}">
                  <a16:creationId xmlns:a16="http://schemas.microsoft.com/office/drawing/2014/main" id="{C85B9E38-634E-4E98-9624-6D7BBCB50B62}"/>
                </a:ext>
              </a:extLst>
            </p:cNvPr>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33" name="Oval 36">
              <a:extLst>
                <a:ext uri="{FF2B5EF4-FFF2-40B4-BE49-F238E27FC236}">
                  <a16:creationId xmlns:a16="http://schemas.microsoft.com/office/drawing/2014/main" id="{ACA416C0-5F6C-4F6E-9833-D380833F481F}"/>
                </a:ext>
              </a:extLst>
            </p:cNvPr>
            <p:cNvSpPr>
              <a:spLocks noChangeArrowheads="1"/>
            </p:cNvSpPr>
            <p:nvPr/>
          </p:nvSpPr>
          <p:spPr bwMode="auto">
            <a:xfrm>
              <a:off x="5062" y="2958"/>
              <a:ext cx="121" cy="127"/>
            </a:xfrm>
            <a:prstGeom prst="ellipse">
              <a:avLst/>
            </a:prstGeom>
            <a:solidFill>
              <a:schemeClr val="folHlink"/>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34" name="Oval 37">
              <a:extLst>
                <a:ext uri="{FF2B5EF4-FFF2-40B4-BE49-F238E27FC236}">
                  <a16:creationId xmlns:a16="http://schemas.microsoft.com/office/drawing/2014/main" id="{D1EAF8FE-9151-4570-9F1B-AF6737565427}"/>
                </a:ext>
              </a:extLst>
            </p:cNvPr>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35" name="Oval 38">
              <a:extLst>
                <a:ext uri="{FF2B5EF4-FFF2-40B4-BE49-F238E27FC236}">
                  <a16:creationId xmlns:a16="http://schemas.microsoft.com/office/drawing/2014/main" id="{F3FAB244-8752-4D09-A4A8-7ACF930B4A1C}"/>
                </a:ext>
              </a:extLst>
            </p:cNvPr>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36" name="Oval 39">
              <a:extLst>
                <a:ext uri="{FF2B5EF4-FFF2-40B4-BE49-F238E27FC236}">
                  <a16:creationId xmlns:a16="http://schemas.microsoft.com/office/drawing/2014/main" id="{8D442ED3-9116-49DF-BD42-96D1F2409321}"/>
                </a:ext>
              </a:extLst>
            </p:cNvPr>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grpSp>
      <p:sp>
        <p:nvSpPr>
          <p:cNvPr id="37" name="Line 40">
            <a:extLst>
              <a:ext uri="{FF2B5EF4-FFF2-40B4-BE49-F238E27FC236}">
                <a16:creationId xmlns:a16="http://schemas.microsoft.com/office/drawing/2014/main" id="{C02E4E8A-753B-4C5E-812B-03B814B4A46C}"/>
              </a:ext>
            </a:extLst>
          </p:cNvPr>
          <p:cNvSpPr>
            <a:spLocks noChangeShapeType="1"/>
          </p:cNvSpPr>
          <p:nvPr/>
        </p:nvSpPr>
        <p:spPr bwMode="auto">
          <a:xfrm>
            <a:off x="303213" y="2808288"/>
            <a:ext cx="8196262"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1" name="Rectangle 3"/>
          <p:cNvSpPr>
            <a:spLocks noGrp="1" noChangeArrowheads="1"/>
          </p:cNvSpPr>
          <p:nvPr>
            <p:ph type="ctrTitle"/>
          </p:nvPr>
        </p:nvSpPr>
        <p:spPr>
          <a:xfrm>
            <a:off x="314325" y="465138"/>
            <a:ext cx="6753225" cy="2125662"/>
          </a:xfrm>
        </p:spPr>
        <p:txBody>
          <a:bodyPr/>
          <a:lstStyle>
            <a:lvl1pPr algn="r">
              <a:defRPr sz="4800"/>
            </a:lvl1pPr>
          </a:lstStyle>
          <a:p>
            <a:r>
              <a:rPr lang="en-US" altLang="zh-CN"/>
              <a:t>单击此处编辑母版标题样式</a:t>
            </a:r>
          </a:p>
        </p:txBody>
      </p:sp>
      <p:sp>
        <p:nvSpPr>
          <p:cNvPr id="119812" name="Rectangle 4"/>
          <p:cNvSpPr>
            <a:spLocks noGrp="1" noChangeArrowheads="1"/>
          </p:cNvSpPr>
          <p:nvPr>
            <p:ph type="subTitle" idx="1"/>
          </p:nvPr>
        </p:nvSpPr>
        <p:spPr>
          <a:xfrm>
            <a:off x="846138" y="3038475"/>
            <a:ext cx="6221412" cy="2352675"/>
          </a:xfrm>
        </p:spPr>
        <p:txBody>
          <a:bodyPr/>
          <a:lstStyle>
            <a:lvl1pPr marL="0" indent="0" algn="r">
              <a:buFont typeface="Wingdings" pitchFamily="2" charset="2"/>
              <a:buNone/>
              <a:defRPr sz="3200"/>
            </a:lvl1pPr>
          </a:lstStyle>
          <a:p>
            <a:r>
              <a:rPr lang="en-US" altLang="zh-CN"/>
              <a:t>单击此处编辑母版副标题样式</a:t>
            </a:r>
          </a:p>
        </p:txBody>
      </p:sp>
      <p:sp>
        <p:nvSpPr>
          <p:cNvPr id="38" name="Rectangle 5">
            <a:extLst>
              <a:ext uri="{FF2B5EF4-FFF2-40B4-BE49-F238E27FC236}">
                <a16:creationId xmlns:a16="http://schemas.microsoft.com/office/drawing/2014/main" id="{B53A3A93-DB79-4F64-9500-D7111C0DEC7A}"/>
              </a:ext>
            </a:extLst>
          </p:cNvPr>
          <p:cNvSpPr>
            <a:spLocks noGrp="1" noChangeArrowheads="1"/>
          </p:cNvSpPr>
          <p:nvPr>
            <p:ph type="dt" sz="half" idx="10"/>
          </p:nvPr>
        </p:nvSpPr>
        <p:spPr/>
        <p:txBody>
          <a:bodyPr/>
          <a:lstStyle>
            <a:lvl1pPr>
              <a:defRPr/>
            </a:lvl1pPr>
          </a:lstStyle>
          <a:p>
            <a:pPr>
              <a:defRPr/>
            </a:pPr>
            <a:r>
              <a:rPr lang="en-US" altLang="zh-CN"/>
              <a:t>Software Architecture</a:t>
            </a:r>
          </a:p>
        </p:txBody>
      </p:sp>
      <p:sp>
        <p:nvSpPr>
          <p:cNvPr id="39" name="Rectangle 6">
            <a:extLst>
              <a:ext uri="{FF2B5EF4-FFF2-40B4-BE49-F238E27FC236}">
                <a16:creationId xmlns:a16="http://schemas.microsoft.com/office/drawing/2014/main" id="{5351846B-2586-429D-A832-63E1EE8B2C14}"/>
              </a:ext>
            </a:extLst>
          </p:cNvPr>
          <p:cNvSpPr>
            <a:spLocks noGrp="1" noChangeArrowheads="1"/>
          </p:cNvSpPr>
          <p:nvPr>
            <p:ph type="ftr" sz="quarter" idx="11"/>
          </p:nvPr>
        </p:nvSpPr>
        <p:spPr/>
        <p:txBody>
          <a:bodyPr/>
          <a:lstStyle>
            <a:lvl1pPr>
              <a:defRPr/>
            </a:lvl1pPr>
          </a:lstStyle>
          <a:p>
            <a:pPr>
              <a:defRPr/>
            </a:pPr>
            <a:r>
              <a:rPr lang="en-US" altLang="zh-CN"/>
              <a:t>Lecturer: Zhenyan Ji</a:t>
            </a:r>
          </a:p>
        </p:txBody>
      </p:sp>
      <p:sp>
        <p:nvSpPr>
          <p:cNvPr id="40" name="Rectangle 7">
            <a:extLst>
              <a:ext uri="{FF2B5EF4-FFF2-40B4-BE49-F238E27FC236}">
                <a16:creationId xmlns:a16="http://schemas.microsoft.com/office/drawing/2014/main" id="{171A12B8-915D-4A35-86A8-33A8B0E98884}"/>
              </a:ext>
            </a:extLst>
          </p:cNvPr>
          <p:cNvSpPr>
            <a:spLocks noGrp="1" noChangeArrowheads="1"/>
          </p:cNvSpPr>
          <p:nvPr>
            <p:ph type="sldNum" sz="quarter" idx="12"/>
          </p:nvPr>
        </p:nvSpPr>
        <p:spPr/>
        <p:txBody>
          <a:bodyPr/>
          <a:lstStyle>
            <a:lvl1pPr>
              <a:defRPr/>
            </a:lvl1pPr>
          </a:lstStyle>
          <a:p>
            <a:pPr>
              <a:defRPr/>
            </a:pPr>
            <a:fld id="{AD34F1E3-DF37-4760-9FAC-AC51E6FB3F71}" type="slidenum">
              <a:rPr lang="en-US" altLang="zh-CN"/>
              <a:pPr>
                <a:defRPr/>
              </a:pPr>
              <a:t>‹#›</a:t>
            </a:fld>
            <a:endParaRPr lang="en-US" altLang="zh-CN"/>
          </a:p>
        </p:txBody>
      </p:sp>
    </p:spTree>
    <p:extLst>
      <p:ext uri="{BB962C8B-B14F-4D97-AF65-F5344CB8AC3E}">
        <p14:creationId xmlns:p14="http://schemas.microsoft.com/office/powerpoint/2010/main" val="2773668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A2A4E47A-F004-4920-B7A4-9E12E29347D6}"/>
              </a:ext>
            </a:extLst>
          </p:cNvPr>
          <p:cNvSpPr>
            <a:spLocks noGrp="1" noChangeArrowheads="1"/>
          </p:cNvSpPr>
          <p:nvPr>
            <p:ph type="dt" sz="half" idx="10"/>
          </p:nvPr>
        </p:nvSpPr>
        <p:spPr>
          <a:ln/>
        </p:spPr>
        <p:txBody>
          <a:bodyPr/>
          <a:lstStyle>
            <a:lvl1pPr>
              <a:defRPr/>
            </a:lvl1pPr>
          </a:lstStyle>
          <a:p>
            <a:pPr>
              <a:defRPr/>
            </a:pPr>
            <a:r>
              <a:rPr lang="en-US" altLang="zh-CN"/>
              <a:t>Software Architecture</a:t>
            </a:r>
          </a:p>
        </p:txBody>
      </p:sp>
      <p:sp>
        <p:nvSpPr>
          <p:cNvPr id="5" name="Rectangle 6">
            <a:extLst>
              <a:ext uri="{FF2B5EF4-FFF2-40B4-BE49-F238E27FC236}">
                <a16:creationId xmlns:a16="http://schemas.microsoft.com/office/drawing/2014/main" id="{04EE22A7-E9D3-46DE-B04D-87FF3229C30F}"/>
              </a:ext>
            </a:extLst>
          </p:cNvPr>
          <p:cNvSpPr>
            <a:spLocks noGrp="1" noChangeArrowheads="1"/>
          </p:cNvSpPr>
          <p:nvPr>
            <p:ph type="ftr" sz="quarter" idx="11"/>
          </p:nvPr>
        </p:nvSpPr>
        <p:spPr>
          <a:ln/>
        </p:spPr>
        <p:txBody>
          <a:bodyPr/>
          <a:lstStyle>
            <a:lvl1pPr>
              <a:defRPr/>
            </a:lvl1pPr>
          </a:lstStyle>
          <a:p>
            <a:pPr>
              <a:defRPr/>
            </a:pPr>
            <a:r>
              <a:rPr lang="en-US" altLang="zh-CN"/>
              <a:t>Lecturer: Zhenyan Ji</a:t>
            </a:r>
          </a:p>
        </p:txBody>
      </p:sp>
      <p:sp>
        <p:nvSpPr>
          <p:cNvPr id="6" name="Rectangle 7">
            <a:extLst>
              <a:ext uri="{FF2B5EF4-FFF2-40B4-BE49-F238E27FC236}">
                <a16:creationId xmlns:a16="http://schemas.microsoft.com/office/drawing/2014/main" id="{B6608799-E69E-435A-8303-AF7ACF51F7E8}"/>
              </a:ext>
            </a:extLst>
          </p:cNvPr>
          <p:cNvSpPr>
            <a:spLocks noGrp="1" noChangeArrowheads="1"/>
          </p:cNvSpPr>
          <p:nvPr>
            <p:ph type="sldNum" sz="quarter" idx="12"/>
          </p:nvPr>
        </p:nvSpPr>
        <p:spPr>
          <a:ln/>
        </p:spPr>
        <p:txBody>
          <a:bodyPr/>
          <a:lstStyle>
            <a:lvl1pPr>
              <a:defRPr/>
            </a:lvl1pPr>
          </a:lstStyle>
          <a:p>
            <a:pPr>
              <a:defRPr/>
            </a:pPr>
            <a:fld id="{82804A70-CB6C-4738-8F7C-099BA6626AF1}" type="slidenum">
              <a:rPr lang="en-US" altLang="zh-CN"/>
              <a:pPr>
                <a:defRPr/>
              </a:pPr>
              <a:t>‹#›</a:t>
            </a:fld>
            <a:endParaRPr lang="en-US" altLang="zh-CN"/>
          </a:p>
        </p:txBody>
      </p:sp>
    </p:spTree>
    <p:extLst>
      <p:ext uri="{BB962C8B-B14F-4D97-AF65-F5344CB8AC3E}">
        <p14:creationId xmlns:p14="http://schemas.microsoft.com/office/powerpoint/2010/main" val="222383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9138" y="4391025"/>
            <a:ext cx="7740650" cy="135731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19138" y="2895600"/>
            <a:ext cx="7740650" cy="14954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C505EF1A-3F0F-44BF-9A03-F58C7E6F84C2}"/>
              </a:ext>
            </a:extLst>
          </p:cNvPr>
          <p:cNvSpPr>
            <a:spLocks noGrp="1" noChangeArrowheads="1"/>
          </p:cNvSpPr>
          <p:nvPr>
            <p:ph type="dt" sz="half" idx="10"/>
          </p:nvPr>
        </p:nvSpPr>
        <p:spPr>
          <a:ln/>
        </p:spPr>
        <p:txBody>
          <a:bodyPr/>
          <a:lstStyle>
            <a:lvl1pPr>
              <a:defRPr/>
            </a:lvl1pPr>
          </a:lstStyle>
          <a:p>
            <a:pPr>
              <a:defRPr/>
            </a:pPr>
            <a:r>
              <a:rPr lang="en-US" altLang="zh-CN"/>
              <a:t>Software Architecture</a:t>
            </a:r>
          </a:p>
        </p:txBody>
      </p:sp>
      <p:sp>
        <p:nvSpPr>
          <p:cNvPr id="5" name="Rectangle 6">
            <a:extLst>
              <a:ext uri="{FF2B5EF4-FFF2-40B4-BE49-F238E27FC236}">
                <a16:creationId xmlns:a16="http://schemas.microsoft.com/office/drawing/2014/main" id="{EA3E6961-D0BB-4B47-8230-67BC21CBFC2F}"/>
              </a:ext>
            </a:extLst>
          </p:cNvPr>
          <p:cNvSpPr>
            <a:spLocks noGrp="1" noChangeArrowheads="1"/>
          </p:cNvSpPr>
          <p:nvPr>
            <p:ph type="ftr" sz="quarter" idx="11"/>
          </p:nvPr>
        </p:nvSpPr>
        <p:spPr>
          <a:ln/>
        </p:spPr>
        <p:txBody>
          <a:bodyPr/>
          <a:lstStyle>
            <a:lvl1pPr>
              <a:defRPr/>
            </a:lvl1pPr>
          </a:lstStyle>
          <a:p>
            <a:pPr>
              <a:defRPr/>
            </a:pPr>
            <a:r>
              <a:rPr lang="en-US" altLang="zh-CN"/>
              <a:t>Lecturer: Zhenyan Ji</a:t>
            </a:r>
          </a:p>
        </p:txBody>
      </p:sp>
      <p:sp>
        <p:nvSpPr>
          <p:cNvPr id="6" name="Rectangle 7">
            <a:extLst>
              <a:ext uri="{FF2B5EF4-FFF2-40B4-BE49-F238E27FC236}">
                <a16:creationId xmlns:a16="http://schemas.microsoft.com/office/drawing/2014/main" id="{5FC9A43B-25D1-4635-B0F9-9E0E6C2F5D0F}"/>
              </a:ext>
            </a:extLst>
          </p:cNvPr>
          <p:cNvSpPr>
            <a:spLocks noGrp="1" noChangeArrowheads="1"/>
          </p:cNvSpPr>
          <p:nvPr>
            <p:ph type="sldNum" sz="quarter" idx="12"/>
          </p:nvPr>
        </p:nvSpPr>
        <p:spPr>
          <a:ln/>
        </p:spPr>
        <p:txBody>
          <a:bodyPr/>
          <a:lstStyle>
            <a:lvl1pPr>
              <a:defRPr/>
            </a:lvl1pPr>
          </a:lstStyle>
          <a:p>
            <a:pPr>
              <a:defRPr/>
            </a:pPr>
            <a:fld id="{3AF5D011-4D15-4F84-BC93-9CC25123F42A}" type="slidenum">
              <a:rPr lang="en-US" altLang="zh-CN"/>
              <a:pPr>
                <a:defRPr/>
              </a:pPr>
              <a:t>‹#›</a:t>
            </a:fld>
            <a:endParaRPr lang="en-US" altLang="zh-CN"/>
          </a:p>
        </p:txBody>
      </p:sp>
    </p:spTree>
    <p:extLst>
      <p:ext uri="{BB962C8B-B14F-4D97-AF65-F5344CB8AC3E}">
        <p14:creationId xmlns:p14="http://schemas.microsoft.com/office/powerpoint/2010/main" val="2577179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5613" y="1712913"/>
            <a:ext cx="4021137" cy="439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712913"/>
            <a:ext cx="4021138" cy="4395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9C60C2E1-240E-4697-879A-1CFBDBF9C162}"/>
              </a:ext>
            </a:extLst>
          </p:cNvPr>
          <p:cNvSpPr>
            <a:spLocks noGrp="1" noChangeArrowheads="1"/>
          </p:cNvSpPr>
          <p:nvPr>
            <p:ph type="dt" sz="half" idx="10"/>
          </p:nvPr>
        </p:nvSpPr>
        <p:spPr>
          <a:ln/>
        </p:spPr>
        <p:txBody>
          <a:bodyPr/>
          <a:lstStyle>
            <a:lvl1pPr>
              <a:defRPr/>
            </a:lvl1pPr>
          </a:lstStyle>
          <a:p>
            <a:pPr>
              <a:defRPr/>
            </a:pPr>
            <a:r>
              <a:rPr lang="en-US" altLang="zh-CN"/>
              <a:t>Software Architecture</a:t>
            </a:r>
          </a:p>
        </p:txBody>
      </p:sp>
      <p:sp>
        <p:nvSpPr>
          <p:cNvPr id="6" name="Rectangle 6">
            <a:extLst>
              <a:ext uri="{FF2B5EF4-FFF2-40B4-BE49-F238E27FC236}">
                <a16:creationId xmlns:a16="http://schemas.microsoft.com/office/drawing/2014/main" id="{8B50FB01-FEEA-45AC-9533-5207A1E988D6}"/>
              </a:ext>
            </a:extLst>
          </p:cNvPr>
          <p:cNvSpPr>
            <a:spLocks noGrp="1" noChangeArrowheads="1"/>
          </p:cNvSpPr>
          <p:nvPr>
            <p:ph type="ftr" sz="quarter" idx="11"/>
          </p:nvPr>
        </p:nvSpPr>
        <p:spPr>
          <a:ln/>
        </p:spPr>
        <p:txBody>
          <a:bodyPr/>
          <a:lstStyle>
            <a:lvl1pPr>
              <a:defRPr/>
            </a:lvl1pPr>
          </a:lstStyle>
          <a:p>
            <a:pPr>
              <a:defRPr/>
            </a:pPr>
            <a:r>
              <a:rPr lang="en-US" altLang="zh-CN"/>
              <a:t>Lecturer: Zhenyan Ji</a:t>
            </a:r>
          </a:p>
        </p:txBody>
      </p:sp>
      <p:sp>
        <p:nvSpPr>
          <p:cNvPr id="7" name="Rectangle 7">
            <a:extLst>
              <a:ext uri="{FF2B5EF4-FFF2-40B4-BE49-F238E27FC236}">
                <a16:creationId xmlns:a16="http://schemas.microsoft.com/office/drawing/2014/main" id="{1615B62D-420A-4F25-9F84-D3BD0417CDDF}"/>
              </a:ext>
            </a:extLst>
          </p:cNvPr>
          <p:cNvSpPr>
            <a:spLocks noGrp="1" noChangeArrowheads="1"/>
          </p:cNvSpPr>
          <p:nvPr>
            <p:ph type="sldNum" sz="quarter" idx="12"/>
          </p:nvPr>
        </p:nvSpPr>
        <p:spPr>
          <a:ln/>
        </p:spPr>
        <p:txBody>
          <a:bodyPr/>
          <a:lstStyle>
            <a:lvl1pPr>
              <a:defRPr/>
            </a:lvl1pPr>
          </a:lstStyle>
          <a:p>
            <a:pPr>
              <a:defRPr/>
            </a:pPr>
            <a:fld id="{138B2C79-647A-4A92-B1DA-F28DACE26596}" type="slidenum">
              <a:rPr lang="en-US" altLang="zh-CN"/>
              <a:pPr>
                <a:defRPr/>
              </a:pPr>
              <a:t>‹#›</a:t>
            </a:fld>
            <a:endParaRPr lang="en-US" altLang="zh-CN"/>
          </a:p>
        </p:txBody>
      </p:sp>
    </p:spTree>
    <p:extLst>
      <p:ext uri="{BB962C8B-B14F-4D97-AF65-F5344CB8AC3E}">
        <p14:creationId xmlns:p14="http://schemas.microsoft.com/office/powerpoint/2010/main" val="1449345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5613" y="273050"/>
            <a:ext cx="8194675" cy="113982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5613" y="1528763"/>
            <a:ext cx="4022725"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5613" y="2166938"/>
            <a:ext cx="4022725" cy="3937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5975" y="1528763"/>
            <a:ext cx="4024313" cy="6381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5975" y="2166938"/>
            <a:ext cx="4024313" cy="3937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4617A011-A877-4404-889D-CB5D3D7DCAEA}"/>
              </a:ext>
            </a:extLst>
          </p:cNvPr>
          <p:cNvSpPr>
            <a:spLocks noGrp="1" noChangeArrowheads="1"/>
          </p:cNvSpPr>
          <p:nvPr>
            <p:ph type="dt" sz="half" idx="10"/>
          </p:nvPr>
        </p:nvSpPr>
        <p:spPr>
          <a:ln/>
        </p:spPr>
        <p:txBody>
          <a:bodyPr/>
          <a:lstStyle>
            <a:lvl1pPr>
              <a:defRPr/>
            </a:lvl1pPr>
          </a:lstStyle>
          <a:p>
            <a:pPr>
              <a:defRPr/>
            </a:pPr>
            <a:r>
              <a:rPr lang="en-US" altLang="zh-CN"/>
              <a:t>Software Architecture</a:t>
            </a:r>
          </a:p>
        </p:txBody>
      </p:sp>
      <p:sp>
        <p:nvSpPr>
          <p:cNvPr id="8" name="Rectangle 6">
            <a:extLst>
              <a:ext uri="{FF2B5EF4-FFF2-40B4-BE49-F238E27FC236}">
                <a16:creationId xmlns:a16="http://schemas.microsoft.com/office/drawing/2014/main" id="{ECE8F22F-4A6A-4CCB-B661-8EDCDFF9CA9E}"/>
              </a:ext>
            </a:extLst>
          </p:cNvPr>
          <p:cNvSpPr>
            <a:spLocks noGrp="1" noChangeArrowheads="1"/>
          </p:cNvSpPr>
          <p:nvPr>
            <p:ph type="ftr" sz="quarter" idx="11"/>
          </p:nvPr>
        </p:nvSpPr>
        <p:spPr>
          <a:ln/>
        </p:spPr>
        <p:txBody>
          <a:bodyPr/>
          <a:lstStyle>
            <a:lvl1pPr>
              <a:defRPr/>
            </a:lvl1pPr>
          </a:lstStyle>
          <a:p>
            <a:pPr>
              <a:defRPr/>
            </a:pPr>
            <a:r>
              <a:rPr lang="en-US" altLang="zh-CN"/>
              <a:t>Lecturer: Zhenyan Ji</a:t>
            </a:r>
          </a:p>
        </p:txBody>
      </p:sp>
      <p:sp>
        <p:nvSpPr>
          <p:cNvPr id="9" name="Rectangle 7">
            <a:extLst>
              <a:ext uri="{FF2B5EF4-FFF2-40B4-BE49-F238E27FC236}">
                <a16:creationId xmlns:a16="http://schemas.microsoft.com/office/drawing/2014/main" id="{2240BC09-5C5C-4099-902C-5CFBCBCFB96C}"/>
              </a:ext>
            </a:extLst>
          </p:cNvPr>
          <p:cNvSpPr>
            <a:spLocks noGrp="1" noChangeArrowheads="1"/>
          </p:cNvSpPr>
          <p:nvPr>
            <p:ph type="sldNum" sz="quarter" idx="12"/>
          </p:nvPr>
        </p:nvSpPr>
        <p:spPr>
          <a:ln/>
        </p:spPr>
        <p:txBody>
          <a:bodyPr/>
          <a:lstStyle>
            <a:lvl1pPr>
              <a:defRPr/>
            </a:lvl1pPr>
          </a:lstStyle>
          <a:p>
            <a:pPr>
              <a:defRPr/>
            </a:pPr>
            <a:fld id="{E2FEB86F-233A-4005-A81B-B0617F9FC6A3}" type="slidenum">
              <a:rPr lang="en-US" altLang="zh-CN"/>
              <a:pPr>
                <a:defRPr/>
              </a:pPr>
              <a:t>‹#›</a:t>
            </a:fld>
            <a:endParaRPr lang="en-US" altLang="zh-CN"/>
          </a:p>
        </p:txBody>
      </p:sp>
    </p:spTree>
    <p:extLst>
      <p:ext uri="{BB962C8B-B14F-4D97-AF65-F5344CB8AC3E}">
        <p14:creationId xmlns:p14="http://schemas.microsoft.com/office/powerpoint/2010/main" val="228190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D356636E-E08C-4009-A650-21F38C94D9D3}"/>
              </a:ext>
            </a:extLst>
          </p:cNvPr>
          <p:cNvSpPr>
            <a:spLocks noGrp="1" noChangeArrowheads="1"/>
          </p:cNvSpPr>
          <p:nvPr>
            <p:ph type="dt" sz="half" idx="10"/>
          </p:nvPr>
        </p:nvSpPr>
        <p:spPr>
          <a:ln/>
        </p:spPr>
        <p:txBody>
          <a:bodyPr/>
          <a:lstStyle>
            <a:lvl1pPr>
              <a:defRPr/>
            </a:lvl1pPr>
          </a:lstStyle>
          <a:p>
            <a:pPr>
              <a:defRPr/>
            </a:pPr>
            <a:r>
              <a:rPr lang="en-US" altLang="zh-CN"/>
              <a:t>Software Architecture</a:t>
            </a:r>
          </a:p>
        </p:txBody>
      </p:sp>
      <p:sp>
        <p:nvSpPr>
          <p:cNvPr id="4" name="Rectangle 6">
            <a:extLst>
              <a:ext uri="{FF2B5EF4-FFF2-40B4-BE49-F238E27FC236}">
                <a16:creationId xmlns:a16="http://schemas.microsoft.com/office/drawing/2014/main" id="{BAD41D7E-AEAB-4B30-9C71-7E97511BB1D3}"/>
              </a:ext>
            </a:extLst>
          </p:cNvPr>
          <p:cNvSpPr>
            <a:spLocks noGrp="1" noChangeArrowheads="1"/>
          </p:cNvSpPr>
          <p:nvPr>
            <p:ph type="ftr" sz="quarter" idx="11"/>
          </p:nvPr>
        </p:nvSpPr>
        <p:spPr>
          <a:ln/>
        </p:spPr>
        <p:txBody>
          <a:bodyPr/>
          <a:lstStyle>
            <a:lvl1pPr>
              <a:defRPr/>
            </a:lvl1pPr>
          </a:lstStyle>
          <a:p>
            <a:pPr>
              <a:defRPr/>
            </a:pPr>
            <a:r>
              <a:rPr lang="en-US" altLang="zh-CN"/>
              <a:t>Lecturer: Zhenyan Ji</a:t>
            </a:r>
          </a:p>
        </p:txBody>
      </p:sp>
      <p:sp>
        <p:nvSpPr>
          <p:cNvPr id="5" name="Rectangle 7">
            <a:extLst>
              <a:ext uri="{FF2B5EF4-FFF2-40B4-BE49-F238E27FC236}">
                <a16:creationId xmlns:a16="http://schemas.microsoft.com/office/drawing/2014/main" id="{3A29F20E-782B-40B3-97E0-F2EECC6C0185}"/>
              </a:ext>
            </a:extLst>
          </p:cNvPr>
          <p:cNvSpPr>
            <a:spLocks noGrp="1" noChangeArrowheads="1"/>
          </p:cNvSpPr>
          <p:nvPr>
            <p:ph type="sldNum" sz="quarter" idx="12"/>
          </p:nvPr>
        </p:nvSpPr>
        <p:spPr>
          <a:ln/>
        </p:spPr>
        <p:txBody>
          <a:bodyPr/>
          <a:lstStyle>
            <a:lvl1pPr>
              <a:defRPr/>
            </a:lvl1pPr>
          </a:lstStyle>
          <a:p>
            <a:pPr>
              <a:defRPr/>
            </a:pPr>
            <a:fld id="{FEBC801C-2E68-4364-BC5B-F8E68DE69D4F}" type="slidenum">
              <a:rPr lang="en-US" altLang="zh-CN"/>
              <a:pPr>
                <a:defRPr/>
              </a:pPr>
              <a:t>‹#›</a:t>
            </a:fld>
            <a:endParaRPr lang="en-US" altLang="zh-CN"/>
          </a:p>
        </p:txBody>
      </p:sp>
    </p:spTree>
    <p:extLst>
      <p:ext uri="{BB962C8B-B14F-4D97-AF65-F5344CB8AC3E}">
        <p14:creationId xmlns:p14="http://schemas.microsoft.com/office/powerpoint/2010/main" val="3501972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F542435-8061-40FC-85D7-ED077780B768}"/>
              </a:ext>
            </a:extLst>
          </p:cNvPr>
          <p:cNvSpPr>
            <a:spLocks noGrp="1" noChangeArrowheads="1"/>
          </p:cNvSpPr>
          <p:nvPr>
            <p:ph type="dt" sz="half" idx="10"/>
          </p:nvPr>
        </p:nvSpPr>
        <p:spPr>
          <a:ln/>
        </p:spPr>
        <p:txBody>
          <a:bodyPr/>
          <a:lstStyle>
            <a:lvl1pPr>
              <a:defRPr/>
            </a:lvl1pPr>
          </a:lstStyle>
          <a:p>
            <a:pPr>
              <a:defRPr/>
            </a:pPr>
            <a:r>
              <a:rPr lang="en-US" altLang="zh-CN"/>
              <a:t>Software Architecture</a:t>
            </a:r>
          </a:p>
        </p:txBody>
      </p:sp>
      <p:sp>
        <p:nvSpPr>
          <p:cNvPr id="3" name="Rectangle 6">
            <a:extLst>
              <a:ext uri="{FF2B5EF4-FFF2-40B4-BE49-F238E27FC236}">
                <a16:creationId xmlns:a16="http://schemas.microsoft.com/office/drawing/2014/main" id="{1A198FCA-687E-4D66-A16B-8D5B2B2972CF}"/>
              </a:ext>
            </a:extLst>
          </p:cNvPr>
          <p:cNvSpPr>
            <a:spLocks noGrp="1" noChangeArrowheads="1"/>
          </p:cNvSpPr>
          <p:nvPr>
            <p:ph type="ftr" sz="quarter" idx="11"/>
          </p:nvPr>
        </p:nvSpPr>
        <p:spPr>
          <a:ln/>
        </p:spPr>
        <p:txBody>
          <a:bodyPr/>
          <a:lstStyle>
            <a:lvl1pPr>
              <a:defRPr/>
            </a:lvl1pPr>
          </a:lstStyle>
          <a:p>
            <a:pPr>
              <a:defRPr/>
            </a:pPr>
            <a:r>
              <a:rPr lang="en-US" altLang="zh-CN"/>
              <a:t>Lecturer: Zhenyan Ji</a:t>
            </a:r>
          </a:p>
        </p:txBody>
      </p:sp>
      <p:sp>
        <p:nvSpPr>
          <p:cNvPr id="4" name="Rectangle 7">
            <a:extLst>
              <a:ext uri="{FF2B5EF4-FFF2-40B4-BE49-F238E27FC236}">
                <a16:creationId xmlns:a16="http://schemas.microsoft.com/office/drawing/2014/main" id="{1E808719-3417-431D-ABD6-D2D1A7A10064}"/>
              </a:ext>
            </a:extLst>
          </p:cNvPr>
          <p:cNvSpPr>
            <a:spLocks noGrp="1" noChangeArrowheads="1"/>
          </p:cNvSpPr>
          <p:nvPr>
            <p:ph type="sldNum" sz="quarter" idx="12"/>
          </p:nvPr>
        </p:nvSpPr>
        <p:spPr>
          <a:ln/>
        </p:spPr>
        <p:txBody>
          <a:bodyPr/>
          <a:lstStyle>
            <a:lvl1pPr>
              <a:defRPr/>
            </a:lvl1pPr>
          </a:lstStyle>
          <a:p>
            <a:pPr>
              <a:defRPr/>
            </a:pPr>
            <a:fld id="{C028728A-99F4-4868-8F50-F26D0A16C41A}" type="slidenum">
              <a:rPr lang="en-US" altLang="zh-CN"/>
              <a:pPr>
                <a:defRPr/>
              </a:pPr>
              <a:t>‹#›</a:t>
            </a:fld>
            <a:endParaRPr lang="en-US" altLang="zh-CN"/>
          </a:p>
        </p:txBody>
      </p:sp>
    </p:spTree>
    <p:extLst>
      <p:ext uri="{BB962C8B-B14F-4D97-AF65-F5344CB8AC3E}">
        <p14:creationId xmlns:p14="http://schemas.microsoft.com/office/powerpoint/2010/main" val="649675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5613" y="271463"/>
            <a:ext cx="2995612" cy="1158875"/>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60763" y="271463"/>
            <a:ext cx="5089525" cy="5832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5613" y="1430338"/>
            <a:ext cx="2995612" cy="4673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CA676F76-0BF7-47C0-BAD8-4F08B016474C}"/>
              </a:ext>
            </a:extLst>
          </p:cNvPr>
          <p:cNvSpPr>
            <a:spLocks noGrp="1" noChangeArrowheads="1"/>
          </p:cNvSpPr>
          <p:nvPr>
            <p:ph type="dt" sz="half" idx="10"/>
          </p:nvPr>
        </p:nvSpPr>
        <p:spPr>
          <a:ln/>
        </p:spPr>
        <p:txBody>
          <a:bodyPr/>
          <a:lstStyle>
            <a:lvl1pPr>
              <a:defRPr/>
            </a:lvl1pPr>
          </a:lstStyle>
          <a:p>
            <a:pPr>
              <a:defRPr/>
            </a:pPr>
            <a:r>
              <a:rPr lang="en-US" altLang="zh-CN"/>
              <a:t>Software Architecture</a:t>
            </a:r>
          </a:p>
        </p:txBody>
      </p:sp>
      <p:sp>
        <p:nvSpPr>
          <p:cNvPr id="6" name="Rectangle 6">
            <a:extLst>
              <a:ext uri="{FF2B5EF4-FFF2-40B4-BE49-F238E27FC236}">
                <a16:creationId xmlns:a16="http://schemas.microsoft.com/office/drawing/2014/main" id="{36AE2881-E4AC-44FE-9D0C-0AEACA499729}"/>
              </a:ext>
            </a:extLst>
          </p:cNvPr>
          <p:cNvSpPr>
            <a:spLocks noGrp="1" noChangeArrowheads="1"/>
          </p:cNvSpPr>
          <p:nvPr>
            <p:ph type="ftr" sz="quarter" idx="11"/>
          </p:nvPr>
        </p:nvSpPr>
        <p:spPr>
          <a:ln/>
        </p:spPr>
        <p:txBody>
          <a:bodyPr/>
          <a:lstStyle>
            <a:lvl1pPr>
              <a:defRPr/>
            </a:lvl1pPr>
          </a:lstStyle>
          <a:p>
            <a:pPr>
              <a:defRPr/>
            </a:pPr>
            <a:r>
              <a:rPr lang="en-US" altLang="zh-CN"/>
              <a:t>Lecturer: Zhenyan Ji</a:t>
            </a:r>
          </a:p>
        </p:txBody>
      </p:sp>
      <p:sp>
        <p:nvSpPr>
          <p:cNvPr id="7" name="Rectangle 7">
            <a:extLst>
              <a:ext uri="{FF2B5EF4-FFF2-40B4-BE49-F238E27FC236}">
                <a16:creationId xmlns:a16="http://schemas.microsoft.com/office/drawing/2014/main" id="{C8B4E1AE-5F86-48C8-97B1-2D5D0CCC35FD}"/>
              </a:ext>
            </a:extLst>
          </p:cNvPr>
          <p:cNvSpPr>
            <a:spLocks noGrp="1" noChangeArrowheads="1"/>
          </p:cNvSpPr>
          <p:nvPr>
            <p:ph type="sldNum" sz="quarter" idx="12"/>
          </p:nvPr>
        </p:nvSpPr>
        <p:spPr>
          <a:ln/>
        </p:spPr>
        <p:txBody>
          <a:bodyPr/>
          <a:lstStyle>
            <a:lvl1pPr>
              <a:defRPr/>
            </a:lvl1pPr>
          </a:lstStyle>
          <a:p>
            <a:pPr>
              <a:defRPr/>
            </a:pPr>
            <a:fld id="{55F19375-3BAE-47A9-9F9F-67D006034022}" type="slidenum">
              <a:rPr lang="en-US" altLang="zh-CN"/>
              <a:pPr>
                <a:defRPr/>
              </a:pPr>
              <a:t>‹#›</a:t>
            </a:fld>
            <a:endParaRPr lang="en-US" altLang="zh-CN"/>
          </a:p>
        </p:txBody>
      </p:sp>
    </p:spTree>
    <p:extLst>
      <p:ext uri="{BB962C8B-B14F-4D97-AF65-F5344CB8AC3E}">
        <p14:creationId xmlns:p14="http://schemas.microsoft.com/office/powerpoint/2010/main" val="1194923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84350" y="4783138"/>
            <a:ext cx="5464175" cy="563562"/>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84350" y="611188"/>
            <a:ext cx="5464175" cy="40989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84350" y="5346700"/>
            <a:ext cx="5464175" cy="803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F1520B32-DDB0-4CF9-A245-9245A7AF9860}"/>
              </a:ext>
            </a:extLst>
          </p:cNvPr>
          <p:cNvSpPr>
            <a:spLocks noGrp="1" noChangeArrowheads="1"/>
          </p:cNvSpPr>
          <p:nvPr>
            <p:ph type="dt" sz="half" idx="10"/>
          </p:nvPr>
        </p:nvSpPr>
        <p:spPr>
          <a:ln/>
        </p:spPr>
        <p:txBody>
          <a:bodyPr/>
          <a:lstStyle>
            <a:lvl1pPr>
              <a:defRPr/>
            </a:lvl1pPr>
          </a:lstStyle>
          <a:p>
            <a:pPr>
              <a:defRPr/>
            </a:pPr>
            <a:r>
              <a:rPr lang="en-US" altLang="zh-CN"/>
              <a:t>Software Architecture</a:t>
            </a:r>
          </a:p>
        </p:txBody>
      </p:sp>
      <p:sp>
        <p:nvSpPr>
          <p:cNvPr id="6" name="Rectangle 6">
            <a:extLst>
              <a:ext uri="{FF2B5EF4-FFF2-40B4-BE49-F238E27FC236}">
                <a16:creationId xmlns:a16="http://schemas.microsoft.com/office/drawing/2014/main" id="{EBA4CB5A-F403-43AD-A6DA-291E5CA0B4EC}"/>
              </a:ext>
            </a:extLst>
          </p:cNvPr>
          <p:cNvSpPr>
            <a:spLocks noGrp="1" noChangeArrowheads="1"/>
          </p:cNvSpPr>
          <p:nvPr>
            <p:ph type="ftr" sz="quarter" idx="11"/>
          </p:nvPr>
        </p:nvSpPr>
        <p:spPr>
          <a:ln/>
        </p:spPr>
        <p:txBody>
          <a:bodyPr/>
          <a:lstStyle>
            <a:lvl1pPr>
              <a:defRPr/>
            </a:lvl1pPr>
          </a:lstStyle>
          <a:p>
            <a:pPr>
              <a:defRPr/>
            </a:pPr>
            <a:r>
              <a:rPr lang="en-US" altLang="zh-CN"/>
              <a:t>Lecturer: Zhenyan Ji</a:t>
            </a:r>
          </a:p>
        </p:txBody>
      </p:sp>
      <p:sp>
        <p:nvSpPr>
          <p:cNvPr id="7" name="Rectangle 7">
            <a:extLst>
              <a:ext uri="{FF2B5EF4-FFF2-40B4-BE49-F238E27FC236}">
                <a16:creationId xmlns:a16="http://schemas.microsoft.com/office/drawing/2014/main" id="{689F76BC-AE13-461C-8E89-D5DC844D61AE}"/>
              </a:ext>
            </a:extLst>
          </p:cNvPr>
          <p:cNvSpPr>
            <a:spLocks noGrp="1" noChangeArrowheads="1"/>
          </p:cNvSpPr>
          <p:nvPr>
            <p:ph type="sldNum" sz="quarter" idx="12"/>
          </p:nvPr>
        </p:nvSpPr>
        <p:spPr>
          <a:ln/>
        </p:spPr>
        <p:txBody>
          <a:bodyPr/>
          <a:lstStyle>
            <a:lvl1pPr>
              <a:defRPr/>
            </a:lvl1pPr>
          </a:lstStyle>
          <a:p>
            <a:pPr>
              <a:defRPr/>
            </a:pPr>
            <a:fld id="{9F9959B0-3B52-4F74-ACDE-CF0378FE86C7}" type="slidenum">
              <a:rPr lang="en-US" altLang="zh-CN"/>
              <a:pPr>
                <a:defRPr/>
              </a:pPr>
              <a:t>‹#›</a:t>
            </a:fld>
            <a:endParaRPr lang="en-US" altLang="zh-CN"/>
          </a:p>
        </p:txBody>
      </p:sp>
    </p:spTree>
    <p:extLst>
      <p:ext uri="{BB962C8B-B14F-4D97-AF65-F5344CB8AC3E}">
        <p14:creationId xmlns:p14="http://schemas.microsoft.com/office/powerpoint/2010/main" val="377512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2FE2733-B6DD-4CB4-A8E7-8CEBDF382650}"/>
              </a:ext>
            </a:extLst>
          </p:cNvPr>
          <p:cNvSpPr/>
          <p:nvPr/>
        </p:nvSpPr>
        <p:spPr>
          <a:xfrm>
            <a:off x="2273300" y="0"/>
            <a:ext cx="6829425" cy="6832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p>
            <a:pPr algn="ctr" eaLnBrk="1" hangingPunct="1">
              <a:defRPr/>
            </a:pPr>
            <a:endParaRPr lang="en-US" altLang="zh-CN">
              <a:solidFill>
                <a:srgbClr val="FFFFFF"/>
              </a:solidFill>
              <a:ea typeface="宋体" pitchFamily="2" charset="-122"/>
            </a:endParaRPr>
          </a:p>
        </p:txBody>
      </p:sp>
      <p:sp>
        <p:nvSpPr>
          <p:cNvPr id="5" name="矩形 4">
            <a:extLst>
              <a:ext uri="{FF2B5EF4-FFF2-40B4-BE49-F238E27FC236}">
                <a16:creationId xmlns:a16="http://schemas.microsoft.com/office/drawing/2014/main" id="{BE1767DC-E418-4E34-97B2-753FBD2381E3}"/>
              </a:ext>
            </a:extLst>
          </p:cNvPr>
          <p:cNvSpPr/>
          <p:nvPr/>
        </p:nvSpPr>
        <p:spPr bwMode="invGray">
          <a:xfrm>
            <a:off x="2276475" y="0"/>
            <a:ext cx="76200" cy="68326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p>
            <a:pPr algn="ctr" eaLnBrk="1" hangingPunct="1">
              <a:defRPr/>
            </a:pPr>
            <a:endParaRPr lang="en-US" altLang="zh-CN">
              <a:solidFill>
                <a:srgbClr val="FFFFFF"/>
              </a:solidFill>
              <a:ea typeface="宋体" pitchFamily="2" charset="-122"/>
            </a:endParaRPr>
          </a:p>
        </p:txBody>
      </p:sp>
      <p:sp>
        <p:nvSpPr>
          <p:cNvPr id="6" name="椭圆 5">
            <a:extLst>
              <a:ext uri="{FF2B5EF4-FFF2-40B4-BE49-F238E27FC236}">
                <a16:creationId xmlns:a16="http://schemas.microsoft.com/office/drawing/2014/main" id="{8D5C1259-BDF3-4A01-88C8-9F62D2E1CA48}"/>
              </a:ext>
            </a:extLst>
          </p:cNvPr>
          <p:cNvSpPr/>
          <p:nvPr/>
        </p:nvSpPr>
        <p:spPr>
          <a:xfrm>
            <a:off x="2163270" y="2804231"/>
            <a:ext cx="209436" cy="209533"/>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91074" tIns="45537" rIns="91074" bIns="45537" anchor="ctr"/>
          <a:lstStyle/>
          <a:p>
            <a:pPr algn="ctr" eaLnBrk="1" hangingPunct="1">
              <a:defRPr/>
            </a:pPr>
            <a:endParaRPr lang="en-US" altLang="zh-CN">
              <a:solidFill>
                <a:srgbClr val="000000"/>
              </a:solidFill>
              <a:ea typeface="宋体" pitchFamily="2" charset="-122"/>
            </a:endParaRPr>
          </a:p>
        </p:txBody>
      </p:sp>
      <p:sp>
        <p:nvSpPr>
          <p:cNvPr id="7" name="椭圆 6">
            <a:extLst>
              <a:ext uri="{FF2B5EF4-FFF2-40B4-BE49-F238E27FC236}">
                <a16:creationId xmlns:a16="http://schemas.microsoft.com/office/drawing/2014/main" id="{5F948FF0-ED8C-432C-9B0A-718B727C7C26}"/>
              </a:ext>
            </a:extLst>
          </p:cNvPr>
          <p:cNvSpPr/>
          <p:nvPr/>
        </p:nvSpPr>
        <p:spPr>
          <a:xfrm>
            <a:off x="2398713" y="2735263"/>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91074" tIns="45537" rIns="91074" bIns="45537" anchor="ctr"/>
          <a:lstStyle/>
          <a:p>
            <a:pPr algn="ctr" eaLnBrk="1" hangingPunct="1">
              <a:defRPr/>
            </a:pPr>
            <a:endParaRPr lang="en-US" altLang="zh-CN">
              <a:solidFill>
                <a:srgbClr val="000000"/>
              </a:solidFill>
              <a:ea typeface="宋体" pitchFamily="2" charset="-122"/>
            </a:endParaRPr>
          </a:p>
        </p:txBody>
      </p:sp>
      <p:sp>
        <p:nvSpPr>
          <p:cNvPr id="2" name="标题 1"/>
          <p:cNvSpPr>
            <a:spLocks noGrp="1"/>
          </p:cNvSpPr>
          <p:nvPr>
            <p:ph type="title"/>
          </p:nvPr>
        </p:nvSpPr>
        <p:spPr>
          <a:xfrm>
            <a:off x="2567649" y="2590694"/>
            <a:ext cx="6374130" cy="2277533"/>
          </a:xfrm>
        </p:spPr>
        <p:txBody>
          <a:bodyPr anchor="t"/>
          <a:lstStyle>
            <a:lvl1pPr algn="l">
              <a:lnSpc>
                <a:spcPts val="4482"/>
              </a:lnSpc>
              <a:buNone/>
              <a:defRPr sz="4000" b="1" cap="all"/>
            </a:lvl1pPr>
            <a:extLst/>
          </a:lstStyle>
          <a:p>
            <a:r>
              <a:rPr lang="zh-CN" altLang="en-US"/>
              <a:t>单击此处编辑母版标题样式</a:t>
            </a:r>
            <a:endParaRPr lang="en-US"/>
          </a:p>
        </p:txBody>
      </p:sp>
      <p:sp>
        <p:nvSpPr>
          <p:cNvPr id="3" name="文本占位符 2"/>
          <p:cNvSpPr>
            <a:spLocks noGrp="1"/>
          </p:cNvSpPr>
          <p:nvPr>
            <p:ph type="body" idx="1"/>
          </p:nvPr>
        </p:nvSpPr>
        <p:spPr>
          <a:xfrm>
            <a:off x="2567649" y="1062849"/>
            <a:ext cx="6374130" cy="1504120"/>
          </a:xfrm>
        </p:spPr>
        <p:txBody>
          <a:bodyPr anchor="b"/>
          <a:lstStyle>
            <a:lvl1pPr marL="18215" indent="0">
              <a:lnSpc>
                <a:spcPts val="2291"/>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8" name="日期占位符 3">
            <a:extLst>
              <a:ext uri="{FF2B5EF4-FFF2-40B4-BE49-F238E27FC236}">
                <a16:creationId xmlns:a16="http://schemas.microsoft.com/office/drawing/2014/main" id="{7F4691DC-D9F8-4137-AEFC-240F89AE8FB8}"/>
              </a:ext>
            </a:extLst>
          </p:cNvPr>
          <p:cNvSpPr>
            <a:spLocks noGrp="1"/>
          </p:cNvSpPr>
          <p:nvPr>
            <p:ph type="dt" sz="half" idx="10"/>
          </p:nvPr>
        </p:nvSpPr>
        <p:spPr/>
        <p:txBody>
          <a:bodyPr/>
          <a:lstStyle>
            <a:lvl1pPr>
              <a:defRPr/>
            </a:lvl1pPr>
          </a:lstStyle>
          <a:p>
            <a:pPr>
              <a:defRPr/>
            </a:pPr>
            <a:r>
              <a:rPr lang="en-US" altLang="zh-CN"/>
              <a:t>Software Architecture</a:t>
            </a:r>
          </a:p>
        </p:txBody>
      </p:sp>
      <p:sp>
        <p:nvSpPr>
          <p:cNvPr id="9" name="页脚占位符 4">
            <a:extLst>
              <a:ext uri="{FF2B5EF4-FFF2-40B4-BE49-F238E27FC236}">
                <a16:creationId xmlns:a16="http://schemas.microsoft.com/office/drawing/2014/main" id="{9E5EF7CB-977B-4E48-BB29-1D907E07DC8A}"/>
              </a:ext>
            </a:extLst>
          </p:cNvPr>
          <p:cNvSpPr>
            <a:spLocks noGrp="1"/>
          </p:cNvSpPr>
          <p:nvPr>
            <p:ph type="ftr" sz="quarter" idx="11"/>
          </p:nvPr>
        </p:nvSpPr>
        <p:spPr/>
        <p:txBody>
          <a:bodyPr/>
          <a:lstStyle>
            <a:lvl1pPr>
              <a:defRPr>
                <a:solidFill>
                  <a:srgbClr val="B5A788"/>
                </a:solidFill>
              </a:defRPr>
            </a:lvl1pPr>
          </a:lstStyle>
          <a:p>
            <a:pPr>
              <a:defRPr/>
            </a:pPr>
            <a:r>
              <a:rPr lang="en-US" altLang="zh-CN"/>
              <a:t>Lecturer: Zhenyan Ji</a:t>
            </a:r>
          </a:p>
        </p:txBody>
      </p:sp>
      <p:sp>
        <p:nvSpPr>
          <p:cNvPr id="10" name="灯片编号占位符 5">
            <a:extLst>
              <a:ext uri="{FF2B5EF4-FFF2-40B4-BE49-F238E27FC236}">
                <a16:creationId xmlns:a16="http://schemas.microsoft.com/office/drawing/2014/main" id="{2BD83FF8-2F53-47EB-9985-BBF4811043AB}"/>
              </a:ext>
            </a:extLst>
          </p:cNvPr>
          <p:cNvSpPr>
            <a:spLocks noGrp="1"/>
          </p:cNvSpPr>
          <p:nvPr>
            <p:ph type="sldNum" sz="quarter" idx="12"/>
          </p:nvPr>
        </p:nvSpPr>
        <p:spPr/>
        <p:txBody>
          <a:bodyPr/>
          <a:lstStyle>
            <a:lvl1pPr>
              <a:defRPr/>
            </a:lvl1pPr>
          </a:lstStyle>
          <a:p>
            <a:pPr>
              <a:defRPr/>
            </a:pPr>
            <a:fld id="{2C8E8737-AB25-4911-B6D0-E927BE017DA7}" type="slidenum">
              <a:rPr lang="en-US" altLang="zh-CN"/>
              <a:pPr>
                <a:defRPr/>
              </a:pPr>
              <a:t>‹#›</a:t>
            </a:fld>
            <a:endParaRPr lang="en-US" altLang="zh-CN"/>
          </a:p>
        </p:txBody>
      </p:sp>
    </p:spTree>
    <p:extLst>
      <p:ext uri="{BB962C8B-B14F-4D97-AF65-F5344CB8AC3E}">
        <p14:creationId xmlns:p14="http://schemas.microsoft.com/office/powerpoint/2010/main" val="1627628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3314EE53-8C1D-4328-9555-92724963D6F8}"/>
              </a:ext>
            </a:extLst>
          </p:cNvPr>
          <p:cNvSpPr>
            <a:spLocks noGrp="1" noChangeArrowheads="1"/>
          </p:cNvSpPr>
          <p:nvPr>
            <p:ph type="dt" sz="half" idx="10"/>
          </p:nvPr>
        </p:nvSpPr>
        <p:spPr>
          <a:ln/>
        </p:spPr>
        <p:txBody>
          <a:bodyPr/>
          <a:lstStyle>
            <a:lvl1pPr>
              <a:defRPr/>
            </a:lvl1pPr>
          </a:lstStyle>
          <a:p>
            <a:pPr>
              <a:defRPr/>
            </a:pPr>
            <a:r>
              <a:rPr lang="en-US" altLang="zh-CN"/>
              <a:t>Software Architecture</a:t>
            </a:r>
          </a:p>
        </p:txBody>
      </p:sp>
      <p:sp>
        <p:nvSpPr>
          <p:cNvPr id="5" name="Rectangle 6">
            <a:extLst>
              <a:ext uri="{FF2B5EF4-FFF2-40B4-BE49-F238E27FC236}">
                <a16:creationId xmlns:a16="http://schemas.microsoft.com/office/drawing/2014/main" id="{0895A03A-645B-4A00-A394-50EE0102346F}"/>
              </a:ext>
            </a:extLst>
          </p:cNvPr>
          <p:cNvSpPr>
            <a:spLocks noGrp="1" noChangeArrowheads="1"/>
          </p:cNvSpPr>
          <p:nvPr>
            <p:ph type="ftr" sz="quarter" idx="11"/>
          </p:nvPr>
        </p:nvSpPr>
        <p:spPr>
          <a:ln/>
        </p:spPr>
        <p:txBody>
          <a:bodyPr/>
          <a:lstStyle>
            <a:lvl1pPr>
              <a:defRPr/>
            </a:lvl1pPr>
          </a:lstStyle>
          <a:p>
            <a:pPr>
              <a:defRPr/>
            </a:pPr>
            <a:r>
              <a:rPr lang="en-US" altLang="zh-CN"/>
              <a:t>Lecturer: Zhenyan Ji</a:t>
            </a:r>
          </a:p>
        </p:txBody>
      </p:sp>
      <p:sp>
        <p:nvSpPr>
          <p:cNvPr id="6" name="Rectangle 7">
            <a:extLst>
              <a:ext uri="{FF2B5EF4-FFF2-40B4-BE49-F238E27FC236}">
                <a16:creationId xmlns:a16="http://schemas.microsoft.com/office/drawing/2014/main" id="{11CA5683-5643-4218-A427-9031AC639DF4}"/>
              </a:ext>
            </a:extLst>
          </p:cNvPr>
          <p:cNvSpPr>
            <a:spLocks noGrp="1" noChangeArrowheads="1"/>
          </p:cNvSpPr>
          <p:nvPr>
            <p:ph type="sldNum" sz="quarter" idx="12"/>
          </p:nvPr>
        </p:nvSpPr>
        <p:spPr>
          <a:ln/>
        </p:spPr>
        <p:txBody>
          <a:bodyPr/>
          <a:lstStyle>
            <a:lvl1pPr>
              <a:defRPr/>
            </a:lvl1pPr>
          </a:lstStyle>
          <a:p>
            <a:pPr>
              <a:defRPr/>
            </a:pPr>
            <a:fld id="{9E3B3B34-E832-44A0-9287-6CC18F270C71}" type="slidenum">
              <a:rPr lang="en-US" altLang="zh-CN"/>
              <a:pPr>
                <a:defRPr/>
              </a:pPr>
              <a:t>‹#›</a:t>
            </a:fld>
            <a:endParaRPr lang="en-US" altLang="zh-CN"/>
          </a:p>
        </p:txBody>
      </p:sp>
    </p:spTree>
    <p:extLst>
      <p:ext uri="{BB962C8B-B14F-4D97-AF65-F5344CB8AC3E}">
        <p14:creationId xmlns:p14="http://schemas.microsoft.com/office/powerpoint/2010/main" val="36634104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2413" y="122238"/>
            <a:ext cx="2047875" cy="5986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5613" y="122238"/>
            <a:ext cx="5994400" cy="59864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C8578DE4-0E0C-4085-97FB-AF10A63C80CC}"/>
              </a:ext>
            </a:extLst>
          </p:cNvPr>
          <p:cNvSpPr>
            <a:spLocks noGrp="1" noChangeArrowheads="1"/>
          </p:cNvSpPr>
          <p:nvPr>
            <p:ph type="dt" sz="half" idx="10"/>
          </p:nvPr>
        </p:nvSpPr>
        <p:spPr>
          <a:ln/>
        </p:spPr>
        <p:txBody>
          <a:bodyPr/>
          <a:lstStyle>
            <a:lvl1pPr>
              <a:defRPr/>
            </a:lvl1pPr>
          </a:lstStyle>
          <a:p>
            <a:pPr>
              <a:defRPr/>
            </a:pPr>
            <a:r>
              <a:rPr lang="en-US" altLang="zh-CN"/>
              <a:t>Software Architecture</a:t>
            </a:r>
          </a:p>
        </p:txBody>
      </p:sp>
      <p:sp>
        <p:nvSpPr>
          <p:cNvPr id="5" name="Rectangle 6">
            <a:extLst>
              <a:ext uri="{FF2B5EF4-FFF2-40B4-BE49-F238E27FC236}">
                <a16:creationId xmlns:a16="http://schemas.microsoft.com/office/drawing/2014/main" id="{D4AC09EF-70A8-42E0-B52B-290D156D1561}"/>
              </a:ext>
            </a:extLst>
          </p:cNvPr>
          <p:cNvSpPr>
            <a:spLocks noGrp="1" noChangeArrowheads="1"/>
          </p:cNvSpPr>
          <p:nvPr>
            <p:ph type="ftr" sz="quarter" idx="11"/>
          </p:nvPr>
        </p:nvSpPr>
        <p:spPr>
          <a:ln/>
        </p:spPr>
        <p:txBody>
          <a:bodyPr/>
          <a:lstStyle>
            <a:lvl1pPr>
              <a:defRPr/>
            </a:lvl1pPr>
          </a:lstStyle>
          <a:p>
            <a:pPr>
              <a:defRPr/>
            </a:pPr>
            <a:r>
              <a:rPr lang="en-US" altLang="zh-CN"/>
              <a:t>Lecturer: Zhenyan Ji</a:t>
            </a:r>
          </a:p>
        </p:txBody>
      </p:sp>
      <p:sp>
        <p:nvSpPr>
          <p:cNvPr id="6" name="Rectangle 7">
            <a:extLst>
              <a:ext uri="{FF2B5EF4-FFF2-40B4-BE49-F238E27FC236}">
                <a16:creationId xmlns:a16="http://schemas.microsoft.com/office/drawing/2014/main" id="{0CA951B5-32DA-4C19-ADB8-DE5E67CBAEA8}"/>
              </a:ext>
            </a:extLst>
          </p:cNvPr>
          <p:cNvSpPr>
            <a:spLocks noGrp="1" noChangeArrowheads="1"/>
          </p:cNvSpPr>
          <p:nvPr>
            <p:ph type="sldNum" sz="quarter" idx="12"/>
          </p:nvPr>
        </p:nvSpPr>
        <p:spPr>
          <a:ln/>
        </p:spPr>
        <p:txBody>
          <a:bodyPr/>
          <a:lstStyle>
            <a:lvl1pPr>
              <a:defRPr/>
            </a:lvl1pPr>
          </a:lstStyle>
          <a:p>
            <a:pPr>
              <a:defRPr/>
            </a:pPr>
            <a:fld id="{1143A246-4B47-4F65-B005-C922CC9A6649}" type="slidenum">
              <a:rPr lang="en-US" altLang="zh-CN"/>
              <a:pPr>
                <a:defRPr/>
              </a:pPr>
              <a:t>‹#›</a:t>
            </a:fld>
            <a:endParaRPr lang="en-US" altLang="zh-CN"/>
          </a:p>
        </p:txBody>
      </p:sp>
    </p:spTree>
    <p:extLst>
      <p:ext uri="{BB962C8B-B14F-4D97-AF65-F5344CB8AC3E}">
        <p14:creationId xmlns:p14="http://schemas.microsoft.com/office/powerpoint/2010/main" val="1017799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2625" y="2122488"/>
            <a:ext cx="7740650" cy="1465262"/>
          </a:xfrm>
        </p:spPr>
        <p:txBody>
          <a:bodyPr/>
          <a:lstStyle/>
          <a:p>
            <a:r>
              <a:rPr lang="zh-CN" altLang="en-US"/>
              <a:t>单击此处编辑母版标题样式</a:t>
            </a:r>
          </a:p>
        </p:txBody>
      </p:sp>
      <p:sp>
        <p:nvSpPr>
          <p:cNvPr id="3" name="副标题 2"/>
          <p:cNvSpPr>
            <a:spLocks noGrp="1"/>
          </p:cNvSpPr>
          <p:nvPr>
            <p:ph type="subTitle" idx="1"/>
          </p:nvPr>
        </p:nvSpPr>
        <p:spPr>
          <a:xfrm>
            <a:off x="1365250" y="3871913"/>
            <a:ext cx="6375400" cy="17462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A5E49116-F290-4285-9833-EB751A76F4D7}"/>
              </a:ext>
            </a:extLst>
          </p:cNvPr>
          <p:cNvSpPr>
            <a:spLocks noGrp="1" noChangeArrowheads="1"/>
          </p:cNvSpPr>
          <p:nvPr>
            <p:ph type="dt" sz="half" idx="10"/>
          </p:nvPr>
        </p:nvSpPr>
        <p:spPr>
          <a:ln/>
        </p:spPr>
        <p:txBody>
          <a:bodyPr/>
          <a:lstStyle>
            <a:lvl1pPr>
              <a:defRPr/>
            </a:lvl1pPr>
          </a:lstStyle>
          <a:p>
            <a:pPr>
              <a:defRPr/>
            </a:pPr>
            <a:r>
              <a:rPr lang="en-US" altLang="zh-CN"/>
              <a:t>Software Architecture</a:t>
            </a:r>
          </a:p>
        </p:txBody>
      </p:sp>
      <p:sp>
        <p:nvSpPr>
          <p:cNvPr id="5" name="Rectangle 6">
            <a:extLst>
              <a:ext uri="{FF2B5EF4-FFF2-40B4-BE49-F238E27FC236}">
                <a16:creationId xmlns:a16="http://schemas.microsoft.com/office/drawing/2014/main" id="{8ACC84AC-A5BE-48C5-BCC0-4D028908160B}"/>
              </a:ext>
            </a:extLst>
          </p:cNvPr>
          <p:cNvSpPr>
            <a:spLocks noGrp="1" noChangeArrowheads="1"/>
          </p:cNvSpPr>
          <p:nvPr>
            <p:ph type="ftr" sz="quarter" idx="11"/>
          </p:nvPr>
        </p:nvSpPr>
        <p:spPr>
          <a:ln/>
        </p:spPr>
        <p:txBody>
          <a:bodyPr/>
          <a:lstStyle>
            <a:lvl1pPr>
              <a:defRPr/>
            </a:lvl1pPr>
          </a:lstStyle>
          <a:p>
            <a:pPr>
              <a:defRPr/>
            </a:pPr>
            <a:r>
              <a:rPr lang="en-US" altLang="zh-CN"/>
              <a:t>Lecturer: Zhenyan Ji</a:t>
            </a:r>
          </a:p>
        </p:txBody>
      </p:sp>
      <p:sp>
        <p:nvSpPr>
          <p:cNvPr id="6" name="Rectangle 7">
            <a:extLst>
              <a:ext uri="{FF2B5EF4-FFF2-40B4-BE49-F238E27FC236}">
                <a16:creationId xmlns:a16="http://schemas.microsoft.com/office/drawing/2014/main" id="{197E5C86-55D4-4898-92D4-F6E90358461B}"/>
              </a:ext>
            </a:extLst>
          </p:cNvPr>
          <p:cNvSpPr>
            <a:spLocks noGrp="1" noChangeArrowheads="1"/>
          </p:cNvSpPr>
          <p:nvPr>
            <p:ph type="sldNum" sz="quarter" idx="12"/>
          </p:nvPr>
        </p:nvSpPr>
        <p:spPr>
          <a:ln/>
        </p:spPr>
        <p:txBody>
          <a:bodyPr/>
          <a:lstStyle>
            <a:lvl1pPr>
              <a:defRPr/>
            </a:lvl1pPr>
          </a:lstStyle>
          <a:p>
            <a:pPr>
              <a:defRPr/>
            </a:pPr>
            <a:fld id="{35B6EBC6-CC07-498C-9002-E381992833F8}" type="slidenum">
              <a:rPr lang="en-US" altLang="zh-CN"/>
              <a:pPr>
                <a:defRPr/>
              </a:pPr>
              <a:t>‹#›</a:t>
            </a:fld>
            <a:endParaRPr lang="en-US" altLang="zh-CN"/>
          </a:p>
        </p:txBody>
      </p:sp>
    </p:spTree>
    <p:extLst>
      <p:ext uri="{BB962C8B-B14F-4D97-AF65-F5344CB8AC3E}">
        <p14:creationId xmlns:p14="http://schemas.microsoft.com/office/powerpoint/2010/main" val="257576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29626" y="273304"/>
            <a:ext cx="7466838" cy="1138767"/>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1429626" y="1518356"/>
            <a:ext cx="3642360" cy="4646168"/>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5254104" y="1518356"/>
            <a:ext cx="3642360" cy="4646168"/>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E0B1FC26-841B-472D-92C5-286E8CC17AF0}"/>
              </a:ext>
            </a:extLst>
          </p:cNvPr>
          <p:cNvSpPr>
            <a:spLocks noGrp="1"/>
          </p:cNvSpPr>
          <p:nvPr>
            <p:ph type="dt" sz="half" idx="10"/>
          </p:nvPr>
        </p:nvSpPr>
        <p:spPr/>
        <p:txBody>
          <a:bodyPr/>
          <a:lstStyle>
            <a:lvl1pPr>
              <a:defRPr/>
            </a:lvl1pPr>
          </a:lstStyle>
          <a:p>
            <a:pPr>
              <a:defRPr/>
            </a:pPr>
            <a:r>
              <a:rPr lang="en-US" altLang="zh-CN"/>
              <a:t>Software Architecture</a:t>
            </a:r>
          </a:p>
        </p:txBody>
      </p:sp>
      <p:sp>
        <p:nvSpPr>
          <p:cNvPr id="6" name="页脚占位符 5">
            <a:extLst>
              <a:ext uri="{FF2B5EF4-FFF2-40B4-BE49-F238E27FC236}">
                <a16:creationId xmlns:a16="http://schemas.microsoft.com/office/drawing/2014/main" id="{42BE2D97-1E3C-4EFF-826D-01E6F963E87D}"/>
              </a:ext>
            </a:extLst>
          </p:cNvPr>
          <p:cNvSpPr>
            <a:spLocks noGrp="1"/>
          </p:cNvSpPr>
          <p:nvPr>
            <p:ph type="ftr" sz="quarter" idx="11"/>
          </p:nvPr>
        </p:nvSpPr>
        <p:spPr/>
        <p:txBody>
          <a:bodyPr/>
          <a:lstStyle>
            <a:lvl1pPr>
              <a:defRPr>
                <a:solidFill>
                  <a:srgbClr val="B5A788"/>
                </a:solidFill>
              </a:defRPr>
            </a:lvl1pPr>
          </a:lstStyle>
          <a:p>
            <a:pPr>
              <a:defRPr/>
            </a:pPr>
            <a:r>
              <a:rPr lang="en-US" altLang="zh-CN"/>
              <a:t>Lecturer: Zhenyan Ji</a:t>
            </a:r>
          </a:p>
        </p:txBody>
      </p:sp>
      <p:sp>
        <p:nvSpPr>
          <p:cNvPr id="7" name="灯片编号占位符 6">
            <a:extLst>
              <a:ext uri="{FF2B5EF4-FFF2-40B4-BE49-F238E27FC236}">
                <a16:creationId xmlns:a16="http://schemas.microsoft.com/office/drawing/2014/main" id="{4035AE68-CE87-4B26-B234-6DB7EE49FC11}"/>
              </a:ext>
            </a:extLst>
          </p:cNvPr>
          <p:cNvSpPr>
            <a:spLocks noGrp="1"/>
          </p:cNvSpPr>
          <p:nvPr>
            <p:ph type="sldNum" sz="quarter" idx="12"/>
          </p:nvPr>
        </p:nvSpPr>
        <p:spPr/>
        <p:txBody>
          <a:bodyPr/>
          <a:lstStyle>
            <a:lvl1pPr>
              <a:defRPr/>
            </a:lvl1pPr>
          </a:lstStyle>
          <a:p>
            <a:pPr>
              <a:defRPr/>
            </a:pPr>
            <a:fld id="{21313A02-AE9F-4FA4-A222-12F4C5D58460}" type="slidenum">
              <a:rPr lang="en-US" altLang="zh-CN"/>
              <a:pPr>
                <a:defRPr/>
              </a:pPr>
              <a:t>‹#›</a:t>
            </a:fld>
            <a:endParaRPr lang="en-US" altLang="zh-CN"/>
          </a:p>
        </p:txBody>
      </p:sp>
    </p:spTree>
    <p:extLst>
      <p:ext uri="{BB962C8B-B14F-4D97-AF65-F5344CB8AC3E}">
        <p14:creationId xmlns:p14="http://schemas.microsoft.com/office/powerpoint/2010/main" val="65270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5295" y="5141223"/>
            <a:ext cx="8195310" cy="1138767"/>
          </a:xfrm>
        </p:spPr>
        <p:txBody>
          <a:bodyPr/>
          <a:lstStyle>
            <a:lvl1pPr algn="ctr">
              <a:defRPr sz="4500" b="1" cap="none" baseline="0"/>
            </a:lvl1pPr>
            <a:extLst/>
          </a:lstStyle>
          <a:p>
            <a:r>
              <a:rPr lang="zh-CN" altLang="en-US"/>
              <a:t>单击此处编辑母版标题样式</a:t>
            </a:r>
            <a:endParaRPr lang="en-US"/>
          </a:p>
        </p:txBody>
      </p:sp>
      <p:sp>
        <p:nvSpPr>
          <p:cNvPr id="3" name="文本占位符 2"/>
          <p:cNvSpPr>
            <a:spLocks noGrp="1"/>
          </p:cNvSpPr>
          <p:nvPr>
            <p:ph type="body" idx="1"/>
          </p:nvPr>
        </p:nvSpPr>
        <p:spPr>
          <a:xfrm>
            <a:off x="455295" y="327062"/>
            <a:ext cx="4006596" cy="637709"/>
          </a:xfrm>
          <a:solidFill>
            <a:schemeClr val="bg1"/>
          </a:solidFill>
          <a:ln w="10795">
            <a:solidFill>
              <a:schemeClr val="bg1"/>
            </a:solidFill>
            <a:miter lim="800000"/>
          </a:ln>
        </p:spPr>
        <p:txBody>
          <a:bodyPr anchor="ctr"/>
          <a:lstStyle>
            <a:lvl1pPr marL="63752"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4009" y="327062"/>
            <a:ext cx="4006596" cy="637709"/>
          </a:xfrm>
          <a:solidFill>
            <a:schemeClr val="bg1"/>
          </a:solidFill>
          <a:ln w="10795">
            <a:solidFill>
              <a:schemeClr val="bg1"/>
            </a:solidFill>
            <a:miter lim="800000"/>
          </a:ln>
        </p:spPr>
        <p:txBody>
          <a:bodyPr anchor="ctr"/>
          <a:lstStyle>
            <a:lvl1pPr marL="63752"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5295" y="965746"/>
            <a:ext cx="4006596" cy="4099560"/>
          </a:xfrm>
          <a:ln w="10795">
            <a:solidFill>
              <a:schemeClr val="bg1"/>
            </a:solidFill>
            <a:prstDash val="dash"/>
            <a:miter lim="800000"/>
          </a:ln>
        </p:spPr>
        <p:txBody>
          <a:bodyPr/>
          <a:lstStyle>
            <a:lvl1pPr marL="391619" indent="-273223">
              <a:lnSpc>
                <a:spcPct val="100000"/>
              </a:lnSpc>
              <a:spcBef>
                <a:spcPts val="697"/>
              </a:spcBef>
              <a:defRPr sz="2400"/>
            </a:lvl1pPr>
            <a:lvl2pPr>
              <a:lnSpc>
                <a:spcPct val="100000"/>
              </a:lnSpc>
              <a:spcBef>
                <a:spcPts val="697"/>
              </a:spcBef>
              <a:defRPr sz="2000"/>
            </a:lvl2pPr>
            <a:lvl3pPr>
              <a:lnSpc>
                <a:spcPct val="100000"/>
              </a:lnSpc>
              <a:spcBef>
                <a:spcPts val="697"/>
              </a:spcBef>
              <a:defRPr sz="1800"/>
            </a:lvl3pPr>
            <a:lvl4pPr>
              <a:lnSpc>
                <a:spcPct val="100000"/>
              </a:lnSpc>
              <a:spcBef>
                <a:spcPts val="697"/>
              </a:spcBef>
              <a:defRPr sz="1600"/>
            </a:lvl4pPr>
            <a:lvl5pPr>
              <a:lnSpc>
                <a:spcPct val="100000"/>
              </a:lnSpc>
              <a:spcBef>
                <a:spcPts val="697"/>
              </a:spcBef>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4009" y="965746"/>
            <a:ext cx="4006596" cy="4099560"/>
          </a:xfrm>
          <a:ln w="10795">
            <a:solidFill>
              <a:schemeClr val="bg1"/>
            </a:solidFill>
            <a:prstDash val="dash"/>
            <a:miter lim="800000"/>
          </a:ln>
        </p:spPr>
        <p:txBody>
          <a:bodyPr/>
          <a:lstStyle>
            <a:lvl1pPr marL="391619" indent="-273223">
              <a:lnSpc>
                <a:spcPct val="100000"/>
              </a:lnSpc>
              <a:spcBef>
                <a:spcPts val="697"/>
              </a:spcBef>
              <a:defRPr sz="2400"/>
            </a:lvl1pPr>
            <a:lvl2pPr>
              <a:lnSpc>
                <a:spcPct val="100000"/>
              </a:lnSpc>
              <a:spcBef>
                <a:spcPts val="697"/>
              </a:spcBef>
              <a:defRPr sz="2000"/>
            </a:lvl2pPr>
            <a:lvl3pPr>
              <a:lnSpc>
                <a:spcPct val="100000"/>
              </a:lnSpc>
              <a:spcBef>
                <a:spcPts val="697"/>
              </a:spcBef>
              <a:defRPr sz="1800"/>
            </a:lvl3pPr>
            <a:lvl4pPr>
              <a:lnSpc>
                <a:spcPct val="100000"/>
              </a:lnSpc>
              <a:spcBef>
                <a:spcPts val="697"/>
              </a:spcBef>
              <a:defRPr sz="1600"/>
            </a:lvl4pPr>
            <a:lvl5pPr>
              <a:lnSpc>
                <a:spcPct val="100000"/>
              </a:lnSpc>
              <a:spcBef>
                <a:spcPts val="697"/>
              </a:spcBef>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EB0523F1-4C96-4BF5-A9C3-A787D7AFAEB7}"/>
              </a:ext>
            </a:extLst>
          </p:cNvPr>
          <p:cNvSpPr>
            <a:spLocks noGrp="1"/>
          </p:cNvSpPr>
          <p:nvPr>
            <p:ph type="dt" sz="half" idx="10"/>
          </p:nvPr>
        </p:nvSpPr>
        <p:spPr/>
        <p:txBody>
          <a:bodyPr/>
          <a:lstStyle>
            <a:lvl1pPr>
              <a:defRPr/>
            </a:lvl1pPr>
          </a:lstStyle>
          <a:p>
            <a:pPr>
              <a:defRPr/>
            </a:pPr>
            <a:r>
              <a:rPr lang="en-US" altLang="zh-CN"/>
              <a:t>Software Architecture</a:t>
            </a:r>
          </a:p>
        </p:txBody>
      </p:sp>
      <p:sp>
        <p:nvSpPr>
          <p:cNvPr id="8" name="页脚占位符 7">
            <a:extLst>
              <a:ext uri="{FF2B5EF4-FFF2-40B4-BE49-F238E27FC236}">
                <a16:creationId xmlns:a16="http://schemas.microsoft.com/office/drawing/2014/main" id="{49E26E36-94B9-45EF-BDC2-56CEB42F3168}"/>
              </a:ext>
            </a:extLst>
          </p:cNvPr>
          <p:cNvSpPr>
            <a:spLocks noGrp="1"/>
          </p:cNvSpPr>
          <p:nvPr>
            <p:ph type="ftr" sz="quarter" idx="11"/>
          </p:nvPr>
        </p:nvSpPr>
        <p:spPr/>
        <p:txBody>
          <a:bodyPr/>
          <a:lstStyle>
            <a:lvl1pPr>
              <a:defRPr>
                <a:solidFill>
                  <a:srgbClr val="B5A788"/>
                </a:solidFill>
              </a:defRPr>
            </a:lvl1pPr>
          </a:lstStyle>
          <a:p>
            <a:pPr>
              <a:defRPr/>
            </a:pPr>
            <a:r>
              <a:rPr lang="en-US" altLang="zh-CN"/>
              <a:t>Lecturer: Zhenyan Ji</a:t>
            </a:r>
          </a:p>
        </p:txBody>
      </p:sp>
      <p:sp>
        <p:nvSpPr>
          <p:cNvPr id="9" name="灯片编号占位符 8">
            <a:extLst>
              <a:ext uri="{FF2B5EF4-FFF2-40B4-BE49-F238E27FC236}">
                <a16:creationId xmlns:a16="http://schemas.microsoft.com/office/drawing/2014/main" id="{3E7EDD8E-2FFA-4B92-8577-2EE14BC30202}"/>
              </a:ext>
            </a:extLst>
          </p:cNvPr>
          <p:cNvSpPr>
            <a:spLocks noGrp="1"/>
          </p:cNvSpPr>
          <p:nvPr>
            <p:ph type="sldNum" sz="quarter" idx="12"/>
          </p:nvPr>
        </p:nvSpPr>
        <p:spPr/>
        <p:txBody>
          <a:bodyPr/>
          <a:lstStyle>
            <a:lvl1pPr>
              <a:defRPr/>
            </a:lvl1pPr>
          </a:lstStyle>
          <a:p>
            <a:pPr>
              <a:defRPr/>
            </a:pPr>
            <a:fld id="{BE81F70B-4A1A-46D9-ADF9-8519DA1ADE3F}" type="slidenum">
              <a:rPr lang="en-US" altLang="zh-CN"/>
              <a:pPr>
                <a:defRPr/>
              </a:pPr>
              <a:t>‹#›</a:t>
            </a:fld>
            <a:endParaRPr lang="en-US" altLang="zh-CN"/>
          </a:p>
        </p:txBody>
      </p:sp>
    </p:spTree>
    <p:extLst>
      <p:ext uri="{BB962C8B-B14F-4D97-AF65-F5344CB8AC3E}">
        <p14:creationId xmlns:p14="http://schemas.microsoft.com/office/powerpoint/2010/main" val="255262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29626" y="273304"/>
            <a:ext cx="7466838" cy="1138767"/>
          </a:xfrm>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7F36DC42-0C8F-4243-860C-37ECB0F6FCCD}"/>
              </a:ext>
            </a:extLst>
          </p:cNvPr>
          <p:cNvSpPr>
            <a:spLocks noGrp="1"/>
          </p:cNvSpPr>
          <p:nvPr>
            <p:ph type="dt" sz="half" idx="10"/>
          </p:nvPr>
        </p:nvSpPr>
        <p:spPr/>
        <p:txBody>
          <a:bodyPr/>
          <a:lstStyle>
            <a:lvl1pPr>
              <a:defRPr/>
            </a:lvl1pPr>
          </a:lstStyle>
          <a:p>
            <a:pPr>
              <a:defRPr/>
            </a:pPr>
            <a:r>
              <a:rPr lang="en-US" altLang="zh-CN"/>
              <a:t>Software Architecture</a:t>
            </a:r>
          </a:p>
        </p:txBody>
      </p:sp>
      <p:sp>
        <p:nvSpPr>
          <p:cNvPr id="4" name="页脚占位符 3">
            <a:extLst>
              <a:ext uri="{FF2B5EF4-FFF2-40B4-BE49-F238E27FC236}">
                <a16:creationId xmlns:a16="http://schemas.microsoft.com/office/drawing/2014/main" id="{DDABAA0B-5E52-430E-AE53-BA2FA7E476B7}"/>
              </a:ext>
            </a:extLst>
          </p:cNvPr>
          <p:cNvSpPr>
            <a:spLocks noGrp="1"/>
          </p:cNvSpPr>
          <p:nvPr>
            <p:ph type="ftr" sz="quarter" idx="11"/>
          </p:nvPr>
        </p:nvSpPr>
        <p:spPr/>
        <p:txBody>
          <a:bodyPr/>
          <a:lstStyle>
            <a:lvl1pPr>
              <a:defRPr>
                <a:solidFill>
                  <a:srgbClr val="B5A788"/>
                </a:solidFill>
              </a:defRPr>
            </a:lvl1pPr>
          </a:lstStyle>
          <a:p>
            <a:pPr>
              <a:defRPr/>
            </a:pPr>
            <a:r>
              <a:rPr lang="en-US" altLang="zh-CN"/>
              <a:t>Lecturer: Zhenyan Ji</a:t>
            </a:r>
          </a:p>
        </p:txBody>
      </p:sp>
      <p:sp>
        <p:nvSpPr>
          <p:cNvPr id="5" name="灯片编号占位符 4">
            <a:extLst>
              <a:ext uri="{FF2B5EF4-FFF2-40B4-BE49-F238E27FC236}">
                <a16:creationId xmlns:a16="http://schemas.microsoft.com/office/drawing/2014/main" id="{96085CAD-4E99-4ED1-85B5-D4FBD5C969B3}"/>
              </a:ext>
            </a:extLst>
          </p:cNvPr>
          <p:cNvSpPr>
            <a:spLocks noGrp="1"/>
          </p:cNvSpPr>
          <p:nvPr>
            <p:ph type="sldNum" sz="quarter" idx="12"/>
          </p:nvPr>
        </p:nvSpPr>
        <p:spPr/>
        <p:txBody>
          <a:bodyPr/>
          <a:lstStyle>
            <a:lvl1pPr>
              <a:defRPr/>
            </a:lvl1pPr>
          </a:lstStyle>
          <a:p>
            <a:pPr>
              <a:defRPr/>
            </a:pPr>
            <a:fld id="{AB1DE792-02B7-4F6F-9F2A-8DAFB64DB696}" type="slidenum">
              <a:rPr lang="en-US" altLang="zh-CN"/>
              <a:pPr>
                <a:defRPr/>
              </a:pPr>
              <a:t>‹#›</a:t>
            </a:fld>
            <a:endParaRPr lang="en-US" altLang="zh-CN"/>
          </a:p>
        </p:txBody>
      </p:sp>
    </p:spTree>
    <p:extLst>
      <p:ext uri="{BB962C8B-B14F-4D97-AF65-F5344CB8AC3E}">
        <p14:creationId xmlns:p14="http://schemas.microsoft.com/office/powerpoint/2010/main" val="3433561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3E5E60-9D82-4918-AAA1-DE1F98C437BA}"/>
              </a:ext>
            </a:extLst>
          </p:cNvPr>
          <p:cNvSpPr/>
          <p:nvPr/>
        </p:nvSpPr>
        <p:spPr>
          <a:xfrm>
            <a:off x="1011238" y="0"/>
            <a:ext cx="8094662" cy="6832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p>
            <a:pPr algn="ctr" eaLnBrk="1" hangingPunct="1">
              <a:defRPr/>
            </a:pPr>
            <a:endParaRPr lang="en-US" altLang="zh-CN">
              <a:solidFill>
                <a:srgbClr val="FFFFFF"/>
              </a:solidFill>
              <a:ea typeface="宋体" pitchFamily="2" charset="-122"/>
            </a:endParaRPr>
          </a:p>
        </p:txBody>
      </p:sp>
      <p:sp>
        <p:nvSpPr>
          <p:cNvPr id="3" name="矩形 2">
            <a:extLst>
              <a:ext uri="{FF2B5EF4-FFF2-40B4-BE49-F238E27FC236}">
                <a16:creationId xmlns:a16="http://schemas.microsoft.com/office/drawing/2014/main" id="{3A5A70F7-2F3B-4DE3-9B3C-8896C4E31D1A}"/>
              </a:ext>
            </a:extLst>
          </p:cNvPr>
          <p:cNvSpPr/>
          <p:nvPr/>
        </p:nvSpPr>
        <p:spPr bwMode="invGray">
          <a:xfrm>
            <a:off x="1011238" y="0"/>
            <a:ext cx="73025" cy="68326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p>
            <a:pPr algn="ctr" eaLnBrk="1" hangingPunct="1">
              <a:defRPr/>
            </a:pPr>
            <a:endParaRPr lang="en-US" altLang="zh-CN">
              <a:solidFill>
                <a:srgbClr val="FFFFFF"/>
              </a:solidFill>
              <a:ea typeface="宋体" pitchFamily="2" charset="-122"/>
            </a:endParaRPr>
          </a:p>
        </p:txBody>
      </p:sp>
      <p:sp>
        <p:nvSpPr>
          <p:cNvPr id="4" name="日期占位符 1">
            <a:extLst>
              <a:ext uri="{FF2B5EF4-FFF2-40B4-BE49-F238E27FC236}">
                <a16:creationId xmlns:a16="http://schemas.microsoft.com/office/drawing/2014/main" id="{9FD3B947-A3C4-424C-9C08-A3A11B0F0EFF}"/>
              </a:ext>
            </a:extLst>
          </p:cNvPr>
          <p:cNvSpPr>
            <a:spLocks noGrp="1"/>
          </p:cNvSpPr>
          <p:nvPr>
            <p:ph type="dt" sz="half" idx="10"/>
          </p:nvPr>
        </p:nvSpPr>
        <p:spPr/>
        <p:txBody>
          <a:bodyPr/>
          <a:lstStyle>
            <a:lvl1pPr>
              <a:defRPr/>
            </a:lvl1pPr>
          </a:lstStyle>
          <a:p>
            <a:pPr>
              <a:defRPr/>
            </a:pPr>
            <a:r>
              <a:rPr lang="en-US" altLang="zh-CN"/>
              <a:t>Software Architecture</a:t>
            </a:r>
          </a:p>
        </p:txBody>
      </p:sp>
      <p:sp>
        <p:nvSpPr>
          <p:cNvPr id="5" name="页脚占位符 2">
            <a:extLst>
              <a:ext uri="{FF2B5EF4-FFF2-40B4-BE49-F238E27FC236}">
                <a16:creationId xmlns:a16="http://schemas.microsoft.com/office/drawing/2014/main" id="{A12B13F6-4A33-4AC2-8A5B-AD552522C0E9}"/>
              </a:ext>
            </a:extLst>
          </p:cNvPr>
          <p:cNvSpPr>
            <a:spLocks noGrp="1"/>
          </p:cNvSpPr>
          <p:nvPr>
            <p:ph type="ftr" sz="quarter" idx="11"/>
          </p:nvPr>
        </p:nvSpPr>
        <p:spPr/>
        <p:txBody>
          <a:bodyPr/>
          <a:lstStyle>
            <a:lvl1pPr>
              <a:defRPr>
                <a:solidFill>
                  <a:srgbClr val="B5A788"/>
                </a:solidFill>
              </a:defRPr>
            </a:lvl1pPr>
          </a:lstStyle>
          <a:p>
            <a:pPr>
              <a:defRPr/>
            </a:pPr>
            <a:r>
              <a:rPr lang="en-US" altLang="zh-CN"/>
              <a:t>Lecturer: Zhenyan Ji</a:t>
            </a:r>
          </a:p>
        </p:txBody>
      </p:sp>
      <p:sp>
        <p:nvSpPr>
          <p:cNvPr id="6" name="灯片编号占位符 3">
            <a:extLst>
              <a:ext uri="{FF2B5EF4-FFF2-40B4-BE49-F238E27FC236}">
                <a16:creationId xmlns:a16="http://schemas.microsoft.com/office/drawing/2014/main" id="{342E92B9-7135-44AA-BF88-36C7F8BB9CBA}"/>
              </a:ext>
            </a:extLst>
          </p:cNvPr>
          <p:cNvSpPr>
            <a:spLocks noGrp="1"/>
          </p:cNvSpPr>
          <p:nvPr>
            <p:ph type="sldNum" sz="quarter" idx="12"/>
          </p:nvPr>
        </p:nvSpPr>
        <p:spPr/>
        <p:txBody>
          <a:bodyPr/>
          <a:lstStyle>
            <a:lvl1pPr>
              <a:defRPr/>
            </a:lvl1pPr>
          </a:lstStyle>
          <a:p>
            <a:pPr>
              <a:defRPr/>
            </a:pPr>
            <a:fld id="{E27FBD86-70B9-4168-BE8D-D2C02384AC95}" type="slidenum">
              <a:rPr lang="en-US" altLang="zh-CN"/>
              <a:pPr>
                <a:defRPr/>
              </a:pPr>
              <a:t>‹#›</a:t>
            </a:fld>
            <a:endParaRPr lang="en-US" altLang="zh-CN"/>
          </a:p>
        </p:txBody>
      </p:sp>
    </p:spTree>
    <p:extLst>
      <p:ext uri="{BB962C8B-B14F-4D97-AF65-F5344CB8AC3E}">
        <p14:creationId xmlns:p14="http://schemas.microsoft.com/office/powerpoint/2010/main" val="518371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5295" y="215975"/>
            <a:ext cx="3794125" cy="1157746"/>
          </a:xfrm>
          <a:ln>
            <a:noFill/>
          </a:ln>
        </p:spPr>
        <p:txBody>
          <a:bodyPr anchor="b"/>
          <a:lstStyle>
            <a:lvl1pPr algn="l">
              <a:lnSpc>
                <a:spcPts val="1992"/>
              </a:lnSpc>
              <a:buNone/>
              <a:defRPr sz="2200" b="1" cap="all" baseline="0"/>
            </a:lvl1pPr>
            <a:extLst/>
          </a:lstStyle>
          <a:p>
            <a:r>
              <a:rPr lang="zh-CN" altLang="en-US"/>
              <a:t>单击此处编辑母版标题样式</a:t>
            </a:r>
            <a:endParaRPr lang="en-US"/>
          </a:p>
        </p:txBody>
      </p:sp>
      <p:sp>
        <p:nvSpPr>
          <p:cNvPr id="3" name="文本占位符 2"/>
          <p:cNvSpPr>
            <a:spLocks noGrp="1"/>
          </p:cNvSpPr>
          <p:nvPr>
            <p:ph type="body" idx="2"/>
          </p:nvPr>
        </p:nvSpPr>
        <p:spPr>
          <a:xfrm>
            <a:off x="455295" y="1401753"/>
            <a:ext cx="3794125" cy="695913"/>
          </a:xfrm>
        </p:spPr>
        <p:txBody>
          <a:bodyPr/>
          <a:lstStyle>
            <a:lvl1pPr marL="45537"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455295" y="2125698"/>
            <a:ext cx="8119428" cy="3977776"/>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D810222-EDE8-488D-805B-72E836C3E2B8}"/>
              </a:ext>
            </a:extLst>
          </p:cNvPr>
          <p:cNvSpPr>
            <a:spLocks noGrp="1"/>
          </p:cNvSpPr>
          <p:nvPr>
            <p:ph type="dt" sz="half" idx="10"/>
          </p:nvPr>
        </p:nvSpPr>
        <p:spPr/>
        <p:txBody>
          <a:bodyPr/>
          <a:lstStyle>
            <a:lvl1pPr>
              <a:defRPr/>
            </a:lvl1pPr>
          </a:lstStyle>
          <a:p>
            <a:pPr>
              <a:defRPr/>
            </a:pPr>
            <a:r>
              <a:rPr lang="en-US" altLang="zh-CN"/>
              <a:t>Software Architecture</a:t>
            </a:r>
          </a:p>
        </p:txBody>
      </p:sp>
      <p:sp>
        <p:nvSpPr>
          <p:cNvPr id="6" name="页脚占位符 5">
            <a:extLst>
              <a:ext uri="{FF2B5EF4-FFF2-40B4-BE49-F238E27FC236}">
                <a16:creationId xmlns:a16="http://schemas.microsoft.com/office/drawing/2014/main" id="{D73BD55F-B7F1-43A6-AFDB-AF9140F1A5D9}"/>
              </a:ext>
            </a:extLst>
          </p:cNvPr>
          <p:cNvSpPr>
            <a:spLocks noGrp="1"/>
          </p:cNvSpPr>
          <p:nvPr>
            <p:ph type="ftr" sz="quarter" idx="11"/>
          </p:nvPr>
        </p:nvSpPr>
        <p:spPr/>
        <p:txBody>
          <a:bodyPr/>
          <a:lstStyle>
            <a:lvl1pPr>
              <a:defRPr>
                <a:solidFill>
                  <a:srgbClr val="B5A788"/>
                </a:solidFill>
              </a:defRPr>
            </a:lvl1pPr>
          </a:lstStyle>
          <a:p>
            <a:pPr>
              <a:defRPr/>
            </a:pPr>
            <a:r>
              <a:rPr lang="en-US" altLang="zh-CN"/>
              <a:t>Lecturer: Zhenyan Ji</a:t>
            </a:r>
          </a:p>
        </p:txBody>
      </p:sp>
      <p:sp>
        <p:nvSpPr>
          <p:cNvPr id="7" name="灯片编号占位符 6">
            <a:extLst>
              <a:ext uri="{FF2B5EF4-FFF2-40B4-BE49-F238E27FC236}">
                <a16:creationId xmlns:a16="http://schemas.microsoft.com/office/drawing/2014/main" id="{E1B69182-12E0-41EE-88EB-D6BD4610E963}"/>
              </a:ext>
            </a:extLst>
          </p:cNvPr>
          <p:cNvSpPr>
            <a:spLocks noGrp="1"/>
          </p:cNvSpPr>
          <p:nvPr>
            <p:ph type="sldNum" sz="quarter" idx="12"/>
          </p:nvPr>
        </p:nvSpPr>
        <p:spPr/>
        <p:txBody>
          <a:bodyPr/>
          <a:lstStyle>
            <a:lvl1pPr>
              <a:defRPr/>
            </a:lvl1pPr>
          </a:lstStyle>
          <a:p>
            <a:pPr>
              <a:defRPr/>
            </a:pPr>
            <a:fld id="{DDCE339B-1A89-4B05-8E9D-91934E834D87}" type="slidenum">
              <a:rPr lang="en-US" altLang="zh-CN"/>
              <a:pPr>
                <a:defRPr/>
              </a:pPr>
              <a:t>‹#›</a:t>
            </a:fld>
            <a:endParaRPr lang="en-US" altLang="zh-CN"/>
          </a:p>
        </p:txBody>
      </p:sp>
    </p:spTree>
    <p:extLst>
      <p:ext uri="{BB962C8B-B14F-4D97-AF65-F5344CB8AC3E}">
        <p14:creationId xmlns:p14="http://schemas.microsoft.com/office/powerpoint/2010/main" val="135043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34B043F-16EA-4E5B-8A14-09D4EE13325E}"/>
              </a:ext>
            </a:extLst>
          </p:cNvPr>
          <p:cNvSpPr/>
          <p:nvPr/>
        </p:nvSpPr>
        <p:spPr>
          <a:xfrm>
            <a:off x="758825" y="1062849"/>
            <a:ext cx="4552950" cy="4555067"/>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074" tIns="273223" rIns="91074" bIns="45537">
            <a:normAutofit/>
          </a:bodyPr>
          <a:lstStyle/>
          <a:p>
            <a:pPr indent="-280988" eaLnBrk="1" hangingPunct="1">
              <a:lnSpc>
                <a:spcPts val="2988"/>
              </a:lnSpc>
              <a:spcBef>
                <a:spcPts val="600"/>
              </a:spcBef>
              <a:buClr>
                <a:schemeClr val="accent1"/>
              </a:buClr>
              <a:buSzPct val="80000"/>
              <a:buFont typeface="Wingdings 2" pitchFamily="18" charset="2"/>
              <a:buNone/>
              <a:defRPr/>
            </a:pPr>
            <a:endParaRPr lang="en-US" altLang="zh-CN" sz="3200">
              <a:latin typeface="Gill Sans MT" pitchFamily="34" charset="0"/>
              <a:ea typeface="宋体" pitchFamily="2" charset="-122"/>
            </a:endParaRPr>
          </a:p>
        </p:txBody>
      </p:sp>
      <p:sp>
        <p:nvSpPr>
          <p:cNvPr id="6" name="流程图: 过程 5">
            <a:extLst>
              <a:ext uri="{FF2B5EF4-FFF2-40B4-BE49-F238E27FC236}">
                <a16:creationId xmlns:a16="http://schemas.microsoft.com/office/drawing/2014/main" id="{22992B13-C969-49E0-B9B0-2348D976E88E}"/>
              </a:ext>
            </a:extLst>
          </p:cNvPr>
          <p:cNvSpPr/>
          <p:nvPr/>
        </p:nvSpPr>
        <p:spPr>
          <a:xfrm rot="19468671">
            <a:off x="395288" y="950913"/>
            <a:ext cx="682625" cy="20320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p>
            <a:pPr algn="ctr" eaLnBrk="1" hangingPunct="1">
              <a:defRPr/>
            </a:pPr>
            <a:endParaRPr lang="en-US" altLang="zh-CN">
              <a:solidFill>
                <a:srgbClr val="FFFFFF"/>
              </a:solidFill>
              <a:ea typeface="宋体" pitchFamily="2" charset="-122"/>
            </a:endParaRPr>
          </a:p>
        </p:txBody>
      </p:sp>
      <p:sp>
        <p:nvSpPr>
          <p:cNvPr id="7" name="流程图: 过程 6">
            <a:extLst>
              <a:ext uri="{FF2B5EF4-FFF2-40B4-BE49-F238E27FC236}">
                <a16:creationId xmlns:a16="http://schemas.microsoft.com/office/drawing/2014/main" id="{07488EEC-7BA2-4404-A5AE-88D54D72174C}"/>
              </a:ext>
            </a:extLst>
          </p:cNvPr>
          <p:cNvSpPr/>
          <p:nvPr/>
        </p:nvSpPr>
        <p:spPr>
          <a:xfrm rot="2103354" flipH="1">
            <a:off x="4983163" y="933450"/>
            <a:ext cx="646112" cy="20320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p>
            <a:pPr algn="ctr" eaLnBrk="1" hangingPunct="1">
              <a:defRPr/>
            </a:pPr>
            <a:endParaRPr lang="en-US" altLang="zh-CN">
              <a:solidFill>
                <a:srgbClr val="FFFFFF"/>
              </a:solidFill>
              <a:ea typeface="宋体" pitchFamily="2" charset="-122"/>
            </a:endParaRPr>
          </a:p>
        </p:txBody>
      </p:sp>
      <p:sp>
        <p:nvSpPr>
          <p:cNvPr id="2" name="标题 1"/>
          <p:cNvSpPr>
            <a:spLocks noGrp="1"/>
          </p:cNvSpPr>
          <p:nvPr>
            <p:ph type="title"/>
          </p:nvPr>
        </p:nvSpPr>
        <p:spPr>
          <a:xfrm>
            <a:off x="5862367" y="1062849"/>
            <a:ext cx="2731770" cy="1973862"/>
          </a:xfrm>
        </p:spPr>
        <p:txBody>
          <a:bodyPr anchor="b">
            <a:noAutofit/>
          </a:bodyPr>
          <a:lstStyle>
            <a:lvl1pPr algn="l">
              <a:buNone/>
              <a:defRPr sz="2100" b="1">
                <a:effectLst/>
              </a:defRPr>
            </a:lvl1pPr>
            <a:extLst/>
          </a:lstStyle>
          <a:p>
            <a:r>
              <a:rPr lang="zh-CN" altLang="en-US"/>
              <a:t>单击此处编辑母版标题样式</a:t>
            </a:r>
            <a:endParaRPr lang="en-US"/>
          </a:p>
        </p:txBody>
      </p:sp>
      <p:sp>
        <p:nvSpPr>
          <p:cNvPr id="3" name="图片占位符 2"/>
          <p:cNvSpPr>
            <a:spLocks noGrp="1"/>
          </p:cNvSpPr>
          <p:nvPr>
            <p:ph type="pic" idx="1"/>
          </p:nvPr>
        </p:nvSpPr>
        <p:spPr>
          <a:xfrm>
            <a:off x="834708" y="1138770"/>
            <a:ext cx="4401185" cy="3501514"/>
          </a:xfrm>
          <a:prstGeom prst="roundRect">
            <a:avLst>
              <a:gd name="adj" fmla="val 783"/>
            </a:avLst>
          </a:prstGeom>
          <a:solidFill>
            <a:schemeClr val="bg2"/>
          </a:solidFill>
          <a:ln w="127000">
            <a:noFill/>
            <a:miter lim="800000"/>
          </a:ln>
          <a:effectLst/>
        </p:spPr>
        <p:txBody>
          <a:bodyPr tIns="273223">
            <a:normAutofit/>
          </a:bodyPr>
          <a:lstStyle>
            <a:lvl1pPr marL="0" indent="0" algn="l" eaLnBrk="1" latinLnBrk="0" hangingPunct="1">
              <a:buNone/>
              <a:defRPr sz="3200"/>
            </a:lvl1pPr>
            <a:extLst/>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834708" y="4782820"/>
            <a:ext cx="4401185" cy="759178"/>
          </a:xfrm>
        </p:spPr>
        <p:txBody>
          <a:bodyPr anchor="ctr"/>
          <a:lstStyle>
            <a:lvl1pPr marL="0" indent="0" algn="l">
              <a:lnSpc>
                <a:spcPts val="1594"/>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8" name="日期占位符 4">
            <a:extLst>
              <a:ext uri="{FF2B5EF4-FFF2-40B4-BE49-F238E27FC236}">
                <a16:creationId xmlns:a16="http://schemas.microsoft.com/office/drawing/2014/main" id="{6DA45DBA-9EE1-43EF-B2F6-1ECA6B96FA8E}"/>
              </a:ext>
            </a:extLst>
          </p:cNvPr>
          <p:cNvSpPr>
            <a:spLocks noGrp="1"/>
          </p:cNvSpPr>
          <p:nvPr>
            <p:ph type="dt" sz="half" idx="10"/>
          </p:nvPr>
        </p:nvSpPr>
        <p:spPr/>
        <p:txBody>
          <a:bodyPr/>
          <a:lstStyle>
            <a:lvl1pPr>
              <a:defRPr/>
            </a:lvl1pPr>
          </a:lstStyle>
          <a:p>
            <a:pPr>
              <a:defRPr/>
            </a:pPr>
            <a:r>
              <a:rPr lang="en-US" altLang="zh-CN"/>
              <a:t>Software Architecture</a:t>
            </a:r>
          </a:p>
        </p:txBody>
      </p:sp>
      <p:sp>
        <p:nvSpPr>
          <p:cNvPr id="9" name="页脚占位符 5">
            <a:extLst>
              <a:ext uri="{FF2B5EF4-FFF2-40B4-BE49-F238E27FC236}">
                <a16:creationId xmlns:a16="http://schemas.microsoft.com/office/drawing/2014/main" id="{6062B79B-7BDD-4C53-B044-119BB186F035}"/>
              </a:ext>
            </a:extLst>
          </p:cNvPr>
          <p:cNvSpPr>
            <a:spLocks noGrp="1"/>
          </p:cNvSpPr>
          <p:nvPr>
            <p:ph type="ftr" sz="quarter" idx="11"/>
          </p:nvPr>
        </p:nvSpPr>
        <p:spPr/>
        <p:txBody>
          <a:bodyPr/>
          <a:lstStyle>
            <a:lvl1pPr>
              <a:defRPr>
                <a:solidFill>
                  <a:srgbClr val="B5A788"/>
                </a:solidFill>
              </a:defRPr>
            </a:lvl1pPr>
          </a:lstStyle>
          <a:p>
            <a:pPr>
              <a:defRPr/>
            </a:pPr>
            <a:r>
              <a:rPr lang="en-US" altLang="zh-CN"/>
              <a:t>Lecturer: Zhenyan Ji</a:t>
            </a:r>
          </a:p>
        </p:txBody>
      </p:sp>
      <p:sp>
        <p:nvSpPr>
          <p:cNvPr id="10" name="灯片编号占位符 6">
            <a:extLst>
              <a:ext uri="{FF2B5EF4-FFF2-40B4-BE49-F238E27FC236}">
                <a16:creationId xmlns:a16="http://schemas.microsoft.com/office/drawing/2014/main" id="{27A73F88-FD75-4C53-97AA-E1115F51B806}"/>
              </a:ext>
            </a:extLst>
          </p:cNvPr>
          <p:cNvSpPr>
            <a:spLocks noGrp="1"/>
          </p:cNvSpPr>
          <p:nvPr>
            <p:ph type="sldNum" sz="quarter" idx="12"/>
          </p:nvPr>
        </p:nvSpPr>
        <p:spPr/>
        <p:txBody>
          <a:bodyPr/>
          <a:lstStyle>
            <a:lvl1pPr>
              <a:defRPr/>
            </a:lvl1pPr>
          </a:lstStyle>
          <a:p>
            <a:pPr>
              <a:defRPr/>
            </a:pPr>
            <a:fld id="{5F40CB92-B7B0-4EF1-81C2-17FA422B0AF0}" type="slidenum">
              <a:rPr lang="en-US" altLang="zh-CN"/>
              <a:pPr>
                <a:defRPr/>
              </a:pPr>
              <a:t>‹#›</a:t>
            </a:fld>
            <a:endParaRPr lang="en-US" altLang="zh-CN"/>
          </a:p>
        </p:txBody>
      </p:sp>
    </p:spTree>
    <p:extLst>
      <p:ext uri="{BB962C8B-B14F-4D97-AF65-F5344CB8AC3E}">
        <p14:creationId xmlns:p14="http://schemas.microsoft.com/office/powerpoint/2010/main" val="211377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6A04E2F6-906A-4BE1-8008-2A7D8FA72ACE}"/>
              </a:ext>
            </a:extLst>
          </p:cNvPr>
          <p:cNvSpPr>
            <a:spLocks noGrp="1"/>
          </p:cNvSpPr>
          <p:nvPr>
            <p:ph type="dt" sz="half" idx="10"/>
          </p:nvPr>
        </p:nvSpPr>
        <p:spPr/>
        <p:txBody>
          <a:bodyPr/>
          <a:lstStyle>
            <a:lvl1pPr>
              <a:defRPr/>
            </a:lvl1pPr>
          </a:lstStyle>
          <a:p>
            <a:pPr>
              <a:defRPr/>
            </a:pPr>
            <a:r>
              <a:rPr lang="en-US" altLang="zh-CN"/>
              <a:t>Software Architecture</a:t>
            </a:r>
          </a:p>
        </p:txBody>
      </p:sp>
      <p:sp>
        <p:nvSpPr>
          <p:cNvPr id="5" name="页脚占位符 4">
            <a:extLst>
              <a:ext uri="{FF2B5EF4-FFF2-40B4-BE49-F238E27FC236}">
                <a16:creationId xmlns:a16="http://schemas.microsoft.com/office/drawing/2014/main" id="{40D141AE-C6D7-4E15-B8D1-A1A26D86103E}"/>
              </a:ext>
            </a:extLst>
          </p:cNvPr>
          <p:cNvSpPr>
            <a:spLocks noGrp="1"/>
          </p:cNvSpPr>
          <p:nvPr>
            <p:ph type="ftr" sz="quarter" idx="11"/>
          </p:nvPr>
        </p:nvSpPr>
        <p:spPr/>
        <p:txBody>
          <a:bodyPr/>
          <a:lstStyle>
            <a:lvl1pPr>
              <a:defRPr>
                <a:solidFill>
                  <a:srgbClr val="B5A788"/>
                </a:solidFill>
              </a:defRPr>
            </a:lvl1pPr>
          </a:lstStyle>
          <a:p>
            <a:pPr>
              <a:defRPr/>
            </a:pPr>
            <a:r>
              <a:rPr lang="en-US" altLang="zh-CN"/>
              <a:t>Lecturer: Zhenyan Ji</a:t>
            </a:r>
          </a:p>
        </p:txBody>
      </p:sp>
      <p:sp>
        <p:nvSpPr>
          <p:cNvPr id="6" name="灯片编号占位符 5">
            <a:extLst>
              <a:ext uri="{FF2B5EF4-FFF2-40B4-BE49-F238E27FC236}">
                <a16:creationId xmlns:a16="http://schemas.microsoft.com/office/drawing/2014/main" id="{323634A7-C097-45A3-8203-25D9692AA543}"/>
              </a:ext>
            </a:extLst>
          </p:cNvPr>
          <p:cNvSpPr>
            <a:spLocks noGrp="1"/>
          </p:cNvSpPr>
          <p:nvPr>
            <p:ph type="sldNum" sz="quarter" idx="12"/>
          </p:nvPr>
        </p:nvSpPr>
        <p:spPr/>
        <p:txBody>
          <a:bodyPr/>
          <a:lstStyle>
            <a:lvl1pPr>
              <a:defRPr/>
            </a:lvl1pPr>
          </a:lstStyle>
          <a:p>
            <a:pPr>
              <a:defRPr/>
            </a:pPr>
            <a:fld id="{96B076AE-1AD2-4422-8BE2-9712DB41E552}" type="slidenum">
              <a:rPr lang="en-US" altLang="zh-CN"/>
              <a:pPr>
                <a:defRPr/>
              </a:pPr>
              <a:t>‹#›</a:t>
            </a:fld>
            <a:endParaRPr lang="en-US" altLang="zh-CN"/>
          </a:p>
        </p:txBody>
      </p:sp>
    </p:spTree>
    <p:extLst>
      <p:ext uri="{BB962C8B-B14F-4D97-AF65-F5344CB8AC3E}">
        <p14:creationId xmlns:p14="http://schemas.microsoft.com/office/powerpoint/2010/main" val="425709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7" name="饼形 6">
            <a:extLst>
              <a:ext uri="{FF2B5EF4-FFF2-40B4-BE49-F238E27FC236}">
                <a16:creationId xmlns:a16="http://schemas.microsoft.com/office/drawing/2014/main" id="{D31C0DA1-7AFF-40BB-8CE1-384F40C99BB3}"/>
              </a:ext>
            </a:extLst>
          </p:cNvPr>
          <p:cNvSpPr/>
          <p:nvPr/>
        </p:nvSpPr>
        <p:spPr>
          <a:xfrm>
            <a:off x="-812800" y="-812800"/>
            <a:ext cx="1631950" cy="163195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p>
            <a:pPr algn="ctr" eaLnBrk="1" hangingPunct="1">
              <a:defRPr/>
            </a:pPr>
            <a:endParaRPr lang="en-US" altLang="zh-CN">
              <a:solidFill>
                <a:srgbClr val="FFFFFF"/>
              </a:solidFill>
              <a:ea typeface="宋体" pitchFamily="2" charset="-122"/>
            </a:endParaRPr>
          </a:p>
        </p:txBody>
      </p:sp>
      <p:sp>
        <p:nvSpPr>
          <p:cNvPr id="8" name="椭圆 7">
            <a:extLst>
              <a:ext uri="{FF2B5EF4-FFF2-40B4-BE49-F238E27FC236}">
                <a16:creationId xmlns:a16="http://schemas.microsoft.com/office/drawing/2014/main" id="{3FC58878-17BB-47AD-BF7A-3BD368FEA5BD}"/>
              </a:ext>
            </a:extLst>
          </p:cNvPr>
          <p:cNvSpPr/>
          <p:nvPr/>
        </p:nvSpPr>
        <p:spPr>
          <a:xfrm>
            <a:off x="168275" y="20638"/>
            <a:ext cx="1695450" cy="169703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p>
            <a:pPr algn="ctr" eaLnBrk="1" hangingPunct="1">
              <a:defRPr/>
            </a:pPr>
            <a:endParaRPr lang="en-US" altLang="zh-CN">
              <a:solidFill>
                <a:srgbClr val="FFFFFF"/>
              </a:solidFill>
              <a:ea typeface="宋体" pitchFamily="2" charset="-122"/>
            </a:endParaRPr>
          </a:p>
        </p:txBody>
      </p:sp>
      <p:sp>
        <p:nvSpPr>
          <p:cNvPr id="11" name="同心圆 10">
            <a:extLst>
              <a:ext uri="{FF2B5EF4-FFF2-40B4-BE49-F238E27FC236}">
                <a16:creationId xmlns:a16="http://schemas.microsoft.com/office/drawing/2014/main" id="{16F6BE86-FCCE-4914-B7BE-73E63883F8A4}"/>
              </a:ext>
            </a:extLst>
          </p:cNvPr>
          <p:cNvSpPr/>
          <p:nvPr/>
        </p:nvSpPr>
        <p:spPr>
          <a:xfrm rot="2315675">
            <a:off x="182119" y="1051169"/>
            <a:ext cx="1121027" cy="1098540"/>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p>
            <a:pPr algn="ctr" eaLnBrk="1" hangingPunct="1">
              <a:defRPr/>
            </a:pPr>
            <a:endParaRPr lang="en-US" altLang="zh-CN">
              <a:solidFill>
                <a:srgbClr val="FFFFFF"/>
              </a:solidFill>
              <a:ea typeface="宋体" pitchFamily="2" charset="-122"/>
            </a:endParaRPr>
          </a:p>
        </p:txBody>
      </p:sp>
      <p:sp>
        <p:nvSpPr>
          <p:cNvPr id="12" name="矩形 11">
            <a:extLst>
              <a:ext uri="{FF2B5EF4-FFF2-40B4-BE49-F238E27FC236}">
                <a16:creationId xmlns:a16="http://schemas.microsoft.com/office/drawing/2014/main" id="{CE369E80-4D4C-4DA3-B3BC-A09DD2BBDB7D}"/>
              </a:ext>
            </a:extLst>
          </p:cNvPr>
          <p:cNvSpPr/>
          <p:nvPr/>
        </p:nvSpPr>
        <p:spPr>
          <a:xfrm>
            <a:off x="1008063" y="0"/>
            <a:ext cx="8097837" cy="6832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p>
            <a:pPr algn="ctr" eaLnBrk="1" hangingPunct="1">
              <a:defRPr/>
            </a:pPr>
            <a:endParaRPr lang="en-US" altLang="zh-CN">
              <a:solidFill>
                <a:srgbClr val="FFFFFF"/>
              </a:solidFill>
              <a:ea typeface="宋体" pitchFamily="2" charset="-122"/>
            </a:endParaRPr>
          </a:p>
        </p:txBody>
      </p:sp>
      <p:sp>
        <p:nvSpPr>
          <p:cNvPr id="5" name="标题占位符 4">
            <a:extLst>
              <a:ext uri="{FF2B5EF4-FFF2-40B4-BE49-F238E27FC236}">
                <a16:creationId xmlns:a16="http://schemas.microsoft.com/office/drawing/2014/main" id="{336D3EE3-03E4-4CB5-8242-99CE4F6B2714}"/>
              </a:ext>
            </a:extLst>
          </p:cNvPr>
          <p:cNvSpPr>
            <a:spLocks noGrp="1"/>
          </p:cNvSpPr>
          <p:nvPr>
            <p:ph type="title"/>
          </p:nvPr>
        </p:nvSpPr>
        <p:spPr>
          <a:xfrm>
            <a:off x="1430338" y="273050"/>
            <a:ext cx="7466012" cy="1139825"/>
          </a:xfrm>
          <a:prstGeom prst="rect">
            <a:avLst/>
          </a:prstGeom>
        </p:spPr>
        <p:txBody>
          <a:bodyPr lIns="91074" tIns="45537" rIns="91074" bIns="45537" anchor="ctr">
            <a:normAutofit/>
          </a:bodyPr>
          <a:lstStyle/>
          <a:p>
            <a:r>
              <a:rPr lang="zh-CN" altLang="en-US"/>
              <a:t>单击此处编辑母版标题样式</a:t>
            </a:r>
            <a:endParaRPr lang="en-US"/>
          </a:p>
        </p:txBody>
      </p:sp>
      <p:sp>
        <p:nvSpPr>
          <p:cNvPr id="1033" name="文本占位符 8">
            <a:extLst>
              <a:ext uri="{FF2B5EF4-FFF2-40B4-BE49-F238E27FC236}">
                <a16:creationId xmlns:a16="http://schemas.microsoft.com/office/drawing/2014/main" id="{A3301DEC-A271-45CC-B31E-26A7BFED07E6}"/>
              </a:ext>
            </a:extLst>
          </p:cNvPr>
          <p:cNvSpPr>
            <a:spLocks noGrp="1"/>
          </p:cNvSpPr>
          <p:nvPr>
            <p:ph type="body" idx="1"/>
          </p:nvPr>
        </p:nvSpPr>
        <p:spPr bwMode="auto">
          <a:xfrm>
            <a:off x="1430338" y="1443038"/>
            <a:ext cx="7466012"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74" tIns="45537" rIns="91074" bIns="45537"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4" name="日期占位符 23">
            <a:extLst>
              <a:ext uri="{FF2B5EF4-FFF2-40B4-BE49-F238E27FC236}">
                <a16:creationId xmlns:a16="http://schemas.microsoft.com/office/drawing/2014/main" id="{C9D4C3A3-DEB6-4B6F-AE27-9F337E9A50E5}"/>
              </a:ext>
            </a:extLst>
          </p:cNvPr>
          <p:cNvSpPr>
            <a:spLocks noGrp="1"/>
          </p:cNvSpPr>
          <p:nvPr>
            <p:ph type="dt" sz="half" idx="2"/>
          </p:nvPr>
        </p:nvSpPr>
        <p:spPr>
          <a:xfrm>
            <a:off x="3567113" y="6281738"/>
            <a:ext cx="2124075" cy="474662"/>
          </a:xfrm>
          <a:prstGeom prst="rect">
            <a:avLst/>
          </a:prstGeom>
        </p:spPr>
        <p:txBody>
          <a:bodyPr vert="horz" wrap="square" lIns="91074" tIns="45537" rIns="91074" bIns="45537" numCol="1" anchor="b" anchorCtr="0" compatLnSpc="1">
            <a:prstTxWarp prst="textNoShape">
              <a:avLst/>
            </a:prstTxWarp>
          </a:bodyPr>
          <a:lstStyle>
            <a:lvl1pPr algn="r" eaLnBrk="1" hangingPunct="1">
              <a:defRPr sz="1200">
                <a:solidFill>
                  <a:srgbClr val="B5A788"/>
                </a:solidFill>
                <a:latin typeface="Times"/>
                <a:ea typeface="宋体" pitchFamily="2" charset="-122"/>
              </a:defRPr>
            </a:lvl1pPr>
          </a:lstStyle>
          <a:p>
            <a:pPr>
              <a:defRPr/>
            </a:pPr>
            <a:r>
              <a:rPr lang="en-US" altLang="zh-CN"/>
              <a:t>Software Architecture</a:t>
            </a:r>
            <a:endParaRPr lang="en-US" altLang="zh-CN">
              <a:solidFill>
                <a:srgbClr val="AAA393"/>
              </a:solidFill>
            </a:endParaRPr>
          </a:p>
        </p:txBody>
      </p:sp>
      <p:sp>
        <p:nvSpPr>
          <p:cNvPr id="10" name="页脚占位符 9">
            <a:extLst>
              <a:ext uri="{FF2B5EF4-FFF2-40B4-BE49-F238E27FC236}">
                <a16:creationId xmlns:a16="http://schemas.microsoft.com/office/drawing/2014/main" id="{2E451E48-7BA4-4997-A04D-63D18DC7669E}"/>
              </a:ext>
            </a:extLst>
          </p:cNvPr>
          <p:cNvSpPr>
            <a:spLocks noGrp="1"/>
          </p:cNvSpPr>
          <p:nvPr>
            <p:ph type="ftr" sz="quarter" idx="3"/>
          </p:nvPr>
        </p:nvSpPr>
        <p:spPr>
          <a:xfrm>
            <a:off x="5691188" y="6281738"/>
            <a:ext cx="2882900" cy="474662"/>
          </a:xfrm>
          <a:prstGeom prst="rect">
            <a:avLst/>
          </a:prstGeom>
        </p:spPr>
        <p:txBody>
          <a:bodyPr vert="horz" wrap="square" lIns="91074" tIns="45537" rIns="91074" bIns="45537" numCol="1" anchor="b" anchorCtr="0" compatLnSpc="1">
            <a:prstTxWarp prst="textNoShape">
              <a:avLst/>
            </a:prstTxWarp>
          </a:bodyPr>
          <a:lstStyle>
            <a:lvl1pPr eaLnBrk="1" hangingPunct="1">
              <a:defRPr sz="1200">
                <a:solidFill>
                  <a:srgbClr val="AAA393"/>
                </a:solidFill>
                <a:latin typeface="Times"/>
                <a:ea typeface="宋体" charset="-122"/>
              </a:defRPr>
            </a:lvl1pPr>
          </a:lstStyle>
          <a:p>
            <a:pPr>
              <a:defRPr/>
            </a:pPr>
            <a:r>
              <a:rPr lang="en-US" altLang="zh-CN"/>
              <a:t>Lecturer: Zhenyan Ji</a:t>
            </a:r>
          </a:p>
        </p:txBody>
      </p:sp>
      <p:sp>
        <p:nvSpPr>
          <p:cNvPr id="22" name="灯片编号占位符 21">
            <a:extLst>
              <a:ext uri="{FF2B5EF4-FFF2-40B4-BE49-F238E27FC236}">
                <a16:creationId xmlns:a16="http://schemas.microsoft.com/office/drawing/2014/main" id="{2DE78E3C-DB29-4B8C-90AB-16DC97F5D516}"/>
              </a:ext>
            </a:extLst>
          </p:cNvPr>
          <p:cNvSpPr>
            <a:spLocks noGrp="1"/>
          </p:cNvSpPr>
          <p:nvPr>
            <p:ph type="sldNum" sz="quarter" idx="4"/>
          </p:nvPr>
        </p:nvSpPr>
        <p:spPr>
          <a:xfrm>
            <a:off x="8577263" y="6281738"/>
            <a:ext cx="455612" cy="474662"/>
          </a:xfrm>
          <a:prstGeom prst="rect">
            <a:avLst/>
          </a:prstGeom>
        </p:spPr>
        <p:txBody>
          <a:bodyPr vert="horz" wrap="square" lIns="91074" tIns="45537" rIns="91074" bIns="45537" numCol="1" anchor="b" anchorCtr="0" compatLnSpc="1">
            <a:prstTxWarp prst="textNoShape">
              <a:avLst/>
            </a:prstTxWarp>
          </a:bodyPr>
          <a:lstStyle>
            <a:lvl1pPr algn="ctr" eaLnBrk="1" hangingPunct="1">
              <a:defRPr sz="1200">
                <a:solidFill>
                  <a:srgbClr val="B5A788"/>
                </a:solidFill>
                <a:ea typeface="宋体" panose="02010600030101010101" pitchFamily="2" charset="-122"/>
              </a:defRPr>
            </a:lvl1pPr>
          </a:lstStyle>
          <a:p>
            <a:pPr>
              <a:defRPr/>
            </a:pPr>
            <a:fld id="{59D86359-5A7A-4044-A3D9-0C6EB4EF3AA1}" type="slidenum">
              <a:rPr lang="en-US" altLang="zh-CN"/>
              <a:pPr>
                <a:defRPr/>
              </a:pPr>
              <a:t>‹#›</a:t>
            </a:fld>
            <a:endParaRPr lang="en-US" altLang="zh-CN">
              <a:solidFill>
                <a:srgbClr val="AAA393"/>
              </a:solidFill>
            </a:endParaRPr>
          </a:p>
        </p:txBody>
      </p:sp>
      <p:sp>
        <p:nvSpPr>
          <p:cNvPr id="15" name="矩形 14">
            <a:extLst>
              <a:ext uri="{FF2B5EF4-FFF2-40B4-BE49-F238E27FC236}">
                <a16:creationId xmlns:a16="http://schemas.microsoft.com/office/drawing/2014/main" id="{50542F5E-6396-4415-8C9F-DD61D1FB0545}"/>
              </a:ext>
            </a:extLst>
          </p:cNvPr>
          <p:cNvSpPr/>
          <p:nvPr/>
        </p:nvSpPr>
        <p:spPr bwMode="invGray">
          <a:xfrm>
            <a:off x="1011238" y="0"/>
            <a:ext cx="73025" cy="68326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91074" tIns="45537" rIns="91074" bIns="45537" anchor="ctr"/>
          <a:lstStyle/>
          <a:p>
            <a:pPr algn="ctr" eaLnBrk="1" hangingPunct="1">
              <a:defRPr/>
            </a:pPr>
            <a:endParaRPr lang="en-US" altLang="zh-CN">
              <a:solidFill>
                <a:srgbClr val="FFFFFF"/>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Lst>
  <p:hf sldNum="0" hdr="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3538" indent="-280988"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6588"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2650" indent="-227013"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2200"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2225" indent="-180975"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2725" indent="-182148"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2196" indent="-182148"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12559" indent="-182148"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22030" indent="-182148"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5371" algn="l" rtl="0" eaLnBrk="1" latinLnBrk="0" hangingPunct="1">
        <a:defRPr kumimoji="0" kern="1200">
          <a:solidFill>
            <a:schemeClr val="tx1"/>
          </a:solidFill>
          <a:latin typeface="+mn-lt"/>
          <a:ea typeface="+mn-ea"/>
          <a:cs typeface="+mn-cs"/>
        </a:defRPr>
      </a:lvl2pPr>
      <a:lvl3pPr marL="910742" algn="l" rtl="0" eaLnBrk="1" latinLnBrk="0" hangingPunct="1">
        <a:defRPr kumimoji="0" kern="1200">
          <a:solidFill>
            <a:schemeClr val="tx1"/>
          </a:solidFill>
          <a:latin typeface="+mn-lt"/>
          <a:ea typeface="+mn-ea"/>
          <a:cs typeface="+mn-cs"/>
        </a:defRPr>
      </a:lvl3pPr>
      <a:lvl4pPr marL="1366114" algn="l" rtl="0" eaLnBrk="1" latinLnBrk="0" hangingPunct="1">
        <a:defRPr kumimoji="0" kern="1200">
          <a:solidFill>
            <a:schemeClr val="tx1"/>
          </a:solidFill>
          <a:latin typeface="+mn-lt"/>
          <a:ea typeface="+mn-ea"/>
          <a:cs typeface="+mn-cs"/>
        </a:defRPr>
      </a:lvl4pPr>
      <a:lvl5pPr marL="1821485" algn="l" rtl="0" eaLnBrk="1" latinLnBrk="0" hangingPunct="1">
        <a:defRPr kumimoji="0" kern="1200">
          <a:solidFill>
            <a:schemeClr val="tx1"/>
          </a:solidFill>
          <a:latin typeface="+mn-lt"/>
          <a:ea typeface="+mn-ea"/>
          <a:cs typeface="+mn-cs"/>
        </a:defRPr>
      </a:lvl5pPr>
      <a:lvl6pPr marL="2276856" algn="l" rtl="0" eaLnBrk="1" latinLnBrk="0" hangingPunct="1">
        <a:defRPr kumimoji="0" kern="1200">
          <a:solidFill>
            <a:schemeClr val="tx1"/>
          </a:solidFill>
          <a:latin typeface="+mn-lt"/>
          <a:ea typeface="+mn-ea"/>
          <a:cs typeface="+mn-cs"/>
        </a:defRPr>
      </a:lvl6pPr>
      <a:lvl7pPr marL="2732227" algn="l" rtl="0" eaLnBrk="1" latinLnBrk="0" hangingPunct="1">
        <a:defRPr kumimoji="0" kern="1200">
          <a:solidFill>
            <a:schemeClr val="tx1"/>
          </a:solidFill>
          <a:latin typeface="+mn-lt"/>
          <a:ea typeface="+mn-ea"/>
          <a:cs typeface="+mn-cs"/>
        </a:defRPr>
      </a:lvl7pPr>
      <a:lvl8pPr marL="3187598" algn="l" rtl="0" eaLnBrk="1" latinLnBrk="0" hangingPunct="1">
        <a:defRPr kumimoji="0" kern="1200">
          <a:solidFill>
            <a:schemeClr val="tx1"/>
          </a:solidFill>
          <a:latin typeface="+mn-lt"/>
          <a:ea typeface="+mn-ea"/>
          <a:cs typeface="+mn-cs"/>
        </a:defRPr>
      </a:lvl8pPr>
      <a:lvl9pPr marL="364297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2">
            <a:extLst>
              <a:ext uri="{FF2B5EF4-FFF2-40B4-BE49-F238E27FC236}">
                <a16:creationId xmlns:a16="http://schemas.microsoft.com/office/drawing/2014/main" id="{A6A53BB7-7028-409E-8BFE-FF050E605A90}"/>
              </a:ext>
            </a:extLst>
          </p:cNvPr>
          <p:cNvSpPr>
            <a:spLocks noChangeShapeType="1"/>
          </p:cNvSpPr>
          <p:nvPr/>
        </p:nvSpPr>
        <p:spPr bwMode="auto">
          <a:xfrm>
            <a:off x="7929563" y="152400"/>
            <a:ext cx="0" cy="1517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 name="Rectangle 3">
            <a:extLst>
              <a:ext uri="{FF2B5EF4-FFF2-40B4-BE49-F238E27FC236}">
                <a16:creationId xmlns:a16="http://schemas.microsoft.com/office/drawing/2014/main" id="{5D680501-27C8-4217-A619-249A705174EC}"/>
              </a:ext>
            </a:extLst>
          </p:cNvPr>
          <p:cNvSpPr>
            <a:spLocks noGrp="1" noChangeArrowheads="1"/>
          </p:cNvSpPr>
          <p:nvPr>
            <p:ph type="title"/>
          </p:nvPr>
        </p:nvSpPr>
        <p:spPr bwMode="auto">
          <a:xfrm>
            <a:off x="455613" y="122238"/>
            <a:ext cx="751205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74" tIns="45537" rIns="91074" bIns="45537" numCol="1" anchor="b" anchorCtr="0" compatLnSpc="1">
            <a:prstTxWarp prst="textNoShape">
              <a:avLst/>
            </a:prstTxWarp>
          </a:bodyPr>
          <a:lstStyle/>
          <a:p>
            <a:pPr lvl="0"/>
            <a:r>
              <a:rPr lang="en-US" altLang="zh-CN"/>
              <a:t>单击此处编辑母版标题样式</a:t>
            </a:r>
          </a:p>
        </p:txBody>
      </p:sp>
      <p:sp>
        <p:nvSpPr>
          <p:cNvPr id="2052" name="Rectangle 4">
            <a:extLst>
              <a:ext uri="{FF2B5EF4-FFF2-40B4-BE49-F238E27FC236}">
                <a16:creationId xmlns:a16="http://schemas.microsoft.com/office/drawing/2014/main" id="{4DC86C48-1994-4624-BB50-6DA36DE0185D}"/>
              </a:ext>
            </a:extLst>
          </p:cNvPr>
          <p:cNvSpPr>
            <a:spLocks noGrp="1" noChangeArrowheads="1"/>
          </p:cNvSpPr>
          <p:nvPr>
            <p:ph type="body" idx="1"/>
          </p:nvPr>
        </p:nvSpPr>
        <p:spPr bwMode="auto">
          <a:xfrm>
            <a:off x="455613" y="1712913"/>
            <a:ext cx="8194675" cy="439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74" tIns="45537" rIns="91074" bIns="45537"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18789" name="Rectangle 5">
            <a:extLst>
              <a:ext uri="{FF2B5EF4-FFF2-40B4-BE49-F238E27FC236}">
                <a16:creationId xmlns:a16="http://schemas.microsoft.com/office/drawing/2014/main" id="{75F95E68-6E3C-43DA-A1BF-0B87D3D049F8}"/>
              </a:ext>
            </a:extLst>
          </p:cNvPr>
          <p:cNvSpPr>
            <a:spLocks noGrp="1" noChangeArrowheads="1"/>
          </p:cNvSpPr>
          <p:nvPr>
            <p:ph type="dt" sz="half" idx="2"/>
          </p:nvPr>
        </p:nvSpPr>
        <p:spPr bwMode="auto">
          <a:xfrm>
            <a:off x="455613" y="6224588"/>
            <a:ext cx="2124075" cy="455612"/>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eaLnBrk="1" hangingPunct="1">
              <a:defRPr sz="1000" b="0">
                <a:latin typeface="Arial" charset="0"/>
              </a:defRPr>
            </a:lvl1pPr>
          </a:lstStyle>
          <a:p>
            <a:pPr>
              <a:defRPr/>
            </a:pPr>
            <a:r>
              <a:rPr lang="en-US" altLang="zh-CN"/>
              <a:t>Software Architecture</a:t>
            </a:r>
          </a:p>
        </p:txBody>
      </p:sp>
      <p:sp>
        <p:nvSpPr>
          <p:cNvPr id="118790" name="Rectangle 6">
            <a:extLst>
              <a:ext uri="{FF2B5EF4-FFF2-40B4-BE49-F238E27FC236}">
                <a16:creationId xmlns:a16="http://schemas.microsoft.com/office/drawing/2014/main" id="{340ACFC6-9726-419E-88E0-CCD7863D4930}"/>
              </a:ext>
            </a:extLst>
          </p:cNvPr>
          <p:cNvSpPr>
            <a:spLocks noGrp="1" noChangeArrowheads="1"/>
          </p:cNvSpPr>
          <p:nvPr>
            <p:ph type="ftr" sz="quarter" idx="3"/>
          </p:nvPr>
        </p:nvSpPr>
        <p:spPr bwMode="auto">
          <a:xfrm>
            <a:off x="3111500" y="6224588"/>
            <a:ext cx="2882900" cy="455612"/>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algn="ctr" eaLnBrk="1" hangingPunct="1">
              <a:defRPr sz="1000" b="0">
                <a:latin typeface="Arial" charset="0"/>
              </a:defRPr>
            </a:lvl1pPr>
          </a:lstStyle>
          <a:p>
            <a:pPr>
              <a:defRPr/>
            </a:pPr>
            <a:r>
              <a:rPr lang="en-US" altLang="zh-CN"/>
              <a:t>Lecturer: Zhenyan Ji</a:t>
            </a:r>
          </a:p>
        </p:txBody>
      </p:sp>
      <p:sp>
        <p:nvSpPr>
          <p:cNvPr id="118791" name="Rectangle 7">
            <a:extLst>
              <a:ext uri="{FF2B5EF4-FFF2-40B4-BE49-F238E27FC236}">
                <a16:creationId xmlns:a16="http://schemas.microsoft.com/office/drawing/2014/main" id="{46C7239A-1636-4A40-92F4-5149E9EC9FFD}"/>
              </a:ext>
            </a:extLst>
          </p:cNvPr>
          <p:cNvSpPr>
            <a:spLocks noGrp="1" noChangeArrowheads="1"/>
          </p:cNvSpPr>
          <p:nvPr>
            <p:ph type="sldNum" sz="quarter" idx="4"/>
          </p:nvPr>
        </p:nvSpPr>
        <p:spPr bwMode="auto">
          <a:xfrm>
            <a:off x="6526213" y="6224588"/>
            <a:ext cx="2124075" cy="455612"/>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algn="r" eaLnBrk="1" hangingPunct="1">
              <a:defRPr sz="1000" b="0">
                <a:latin typeface="Arial" panose="020B0604020202020204" pitchFamily="34" charset="0"/>
              </a:defRPr>
            </a:lvl1pPr>
          </a:lstStyle>
          <a:p>
            <a:pPr>
              <a:defRPr/>
            </a:pPr>
            <a:fld id="{9A026024-58E0-4883-85D8-4C6AAB0F36A1}" type="slidenum">
              <a:rPr lang="en-US" altLang="zh-CN"/>
              <a:pPr>
                <a:defRPr/>
              </a:pPr>
              <a:t>‹#›</a:t>
            </a:fld>
            <a:endParaRPr lang="en-US" altLang="zh-CN"/>
          </a:p>
        </p:txBody>
      </p:sp>
      <p:grpSp>
        <p:nvGrpSpPr>
          <p:cNvPr id="2056" name="Group 8">
            <a:extLst>
              <a:ext uri="{FF2B5EF4-FFF2-40B4-BE49-F238E27FC236}">
                <a16:creationId xmlns:a16="http://schemas.microsoft.com/office/drawing/2014/main" id="{77CBDFB0-C772-47AA-80E7-64911C38C131}"/>
              </a:ext>
            </a:extLst>
          </p:cNvPr>
          <p:cNvGrpSpPr>
            <a:grpSpLocks/>
          </p:cNvGrpSpPr>
          <p:nvPr/>
        </p:nvGrpSpPr>
        <p:grpSpPr bwMode="auto">
          <a:xfrm>
            <a:off x="8120063" y="152400"/>
            <a:ext cx="788987" cy="1290638"/>
            <a:chOff x="5136" y="960"/>
            <a:chExt cx="528" cy="864"/>
          </a:xfrm>
        </p:grpSpPr>
        <p:sp>
          <p:nvSpPr>
            <p:cNvPr id="2057" name="Oval 9">
              <a:extLst>
                <a:ext uri="{FF2B5EF4-FFF2-40B4-BE49-F238E27FC236}">
                  <a16:creationId xmlns:a16="http://schemas.microsoft.com/office/drawing/2014/main" id="{C4FB5C18-2EC0-4AE8-AE94-4EC710F09420}"/>
                </a:ext>
              </a:extLst>
            </p:cNvPr>
            <p:cNvSpPr>
              <a:spLocks noChangeArrowheads="1"/>
            </p:cNvSpPr>
            <p:nvPr/>
          </p:nvSpPr>
          <p:spPr bwMode="auto">
            <a:xfrm>
              <a:off x="5136" y="960"/>
              <a:ext cx="80" cy="80"/>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58" name="Oval 10">
              <a:extLst>
                <a:ext uri="{FF2B5EF4-FFF2-40B4-BE49-F238E27FC236}">
                  <a16:creationId xmlns:a16="http://schemas.microsoft.com/office/drawing/2014/main" id="{48E3FEC0-DF3F-4C6F-8143-0F36F60ED586}"/>
                </a:ext>
              </a:extLst>
            </p:cNvPr>
            <p:cNvSpPr>
              <a:spLocks noChangeArrowheads="1"/>
            </p:cNvSpPr>
            <p:nvPr/>
          </p:nvSpPr>
          <p:spPr bwMode="auto">
            <a:xfrm>
              <a:off x="5248" y="960"/>
              <a:ext cx="84" cy="80"/>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59" name="Oval 11">
              <a:extLst>
                <a:ext uri="{FF2B5EF4-FFF2-40B4-BE49-F238E27FC236}">
                  <a16:creationId xmlns:a16="http://schemas.microsoft.com/office/drawing/2014/main" id="{EC447DF8-D61F-476F-8005-320A1EF29E31}"/>
                </a:ext>
              </a:extLst>
            </p:cNvPr>
            <p:cNvSpPr>
              <a:spLocks noChangeArrowheads="1"/>
            </p:cNvSpPr>
            <p:nvPr/>
          </p:nvSpPr>
          <p:spPr bwMode="auto">
            <a:xfrm>
              <a:off x="5360" y="960"/>
              <a:ext cx="80" cy="80"/>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60" name="Oval 12">
              <a:extLst>
                <a:ext uri="{FF2B5EF4-FFF2-40B4-BE49-F238E27FC236}">
                  <a16:creationId xmlns:a16="http://schemas.microsoft.com/office/drawing/2014/main" id="{FF86B172-F164-448B-A4B3-C962848721FD}"/>
                </a:ext>
              </a:extLst>
            </p:cNvPr>
            <p:cNvSpPr>
              <a:spLocks noChangeArrowheads="1"/>
            </p:cNvSpPr>
            <p:nvPr/>
          </p:nvSpPr>
          <p:spPr bwMode="auto">
            <a:xfrm>
              <a:off x="5136" y="1072"/>
              <a:ext cx="80" cy="83"/>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61" name="Oval 13">
              <a:extLst>
                <a:ext uri="{FF2B5EF4-FFF2-40B4-BE49-F238E27FC236}">
                  <a16:creationId xmlns:a16="http://schemas.microsoft.com/office/drawing/2014/main" id="{2C5DF187-73DB-410D-92DE-8D3E5516517F}"/>
                </a:ext>
              </a:extLst>
            </p:cNvPr>
            <p:cNvSpPr>
              <a:spLocks noChangeArrowheads="1"/>
            </p:cNvSpPr>
            <p:nvPr/>
          </p:nvSpPr>
          <p:spPr bwMode="auto">
            <a:xfrm>
              <a:off x="5248" y="1072"/>
              <a:ext cx="84" cy="83"/>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62" name="Oval 14">
              <a:extLst>
                <a:ext uri="{FF2B5EF4-FFF2-40B4-BE49-F238E27FC236}">
                  <a16:creationId xmlns:a16="http://schemas.microsoft.com/office/drawing/2014/main" id="{2B24C6FB-A0AA-482B-AC57-22C1B40D9EBE}"/>
                </a:ext>
              </a:extLst>
            </p:cNvPr>
            <p:cNvSpPr>
              <a:spLocks noChangeArrowheads="1"/>
            </p:cNvSpPr>
            <p:nvPr/>
          </p:nvSpPr>
          <p:spPr bwMode="auto">
            <a:xfrm>
              <a:off x="5360" y="1072"/>
              <a:ext cx="80" cy="83"/>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63" name="Oval 15">
              <a:extLst>
                <a:ext uri="{FF2B5EF4-FFF2-40B4-BE49-F238E27FC236}">
                  <a16:creationId xmlns:a16="http://schemas.microsoft.com/office/drawing/2014/main" id="{48AA9708-5806-4BFA-AE30-8F4165A3616F}"/>
                </a:ext>
              </a:extLst>
            </p:cNvPr>
            <p:cNvSpPr>
              <a:spLocks noChangeArrowheads="1"/>
            </p:cNvSpPr>
            <p:nvPr/>
          </p:nvSpPr>
          <p:spPr bwMode="auto">
            <a:xfrm>
              <a:off x="5472" y="1072"/>
              <a:ext cx="82" cy="83"/>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64" name="Oval 16">
              <a:extLst>
                <a:ext uri="{FF2B5EF4-FFF2-40B4-BE49-F238E27FC236}">
                  <a16:creationId xmlns:a16="http://schemas.microsoft.com/office/drawing/2014/main" id="{FD017715-DA05-4C90-BF3F-DA386BDF4B0A}"/>
                </a:ext>
              </a:extLst>
            </p:cNvPr>
            <p:cNvSpPr>
              <a:spLocks noChangeArrowheads="1"/>
            </p:cNvSpPr>
            <p:nvPr/>
          </p:nvSpPr>
          <p:spPr bwMode="auto">
            <a:xfrm>
              <a:off x="5136" y="1184"/>
              <a:ext cx="80" cy="80"/>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65" name="Oval 17">
              <a:extLst>
                <a:ext uri="{FF2B5EF4-FFF2-40B4-BE49-F238E27FC236}">
                  <a16:creationId xmlns:a16="http://schemas.microsoft.com/office/drawing/2014/main" id="{083BDDFD-4BDA-4B23-97CE-60CE60E3F108}"/>
                </a:ext>
              </a:extLst>
            </p:cNvPr>
            <p:cNvSpPr>
              <a:spLocks noChangeArrowheads="1"/>
            </p:cNvSpPr>
            <p:nvPr/>
          </p:nvSpPr>
          <p:spPr bwMode="auto">
            <a:xfrm>
              <a:off x="5248" y="1184"/>
              <a:ext cx="84" cy="80"/>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66" name="Oval 18">
              <a:extLst>
                <a:ext uri="{FF2B5EF4-FFF2-40B4-BE49-F238E27FC236}">
                  <a16:creationId xmlns:a16="http://schemas.microsoft.com/office/drawing/2014/main" id="{CA1199CE-1CDE-4B41-8C62-E786DFA5FA02}"/>
                </a:ext>
              </a:extLst>
            </p:cNvPr>
            <p:cNvSpPr>
              <a:spLocks noChangeArrowheads="1"/>
            </p:cNvSpPr>
            <p:nvPr/>
          </p:nvSpPr>
          <p:spPr bwMode="auto">
            <a:xfrm>
              <a:off x="5360" y="1184"/>
              <a:ext cx="80" cy="80"/>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67" name="Oval 19">
              <a:extLst>
                <a:ext uri="{FF2B5EF4-FFF2-40B4-BE49-F238E27FC236}">
                  <a16:creationId xmlns:a16="http://schemas.microsoft.com/office/drawing/2014/main" id="{567E8DB2-F765-44B2-987A-7226D80E9FC1}"/>
                </a:ext>
              </a:extLst>
            </p:cNvPr>
            <p:cNvSpPr>
              <a:spLocks noChangeArrowheads="1"/>
            </p:cNvSpPr>
            <p:nvPr/>
          </p:nvSpPr>
          <p:spPr bwMode="auto">
            <a:xfrm>
              <a:off x="5472" y="1184"/>
              <a:ext cx="82" cy="80"/>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68" name="Oval 20">
              <a:extLst>
                <a:ext uri="{FF2B5EF4-FFF2-40B4-BE49-F238E27FC236}">
                  <a16:creationId xmlns:a16="http://schemas.microsoft.com/office/drawing/2014/main" id="{63FE92F0-98B2-4030-946C-885790A67F23}"/>
                </a:ext>
              </a:extLst>
            </p:cNvPr>
            <p:cNvSpPr>
              <a:spLocks noChangeArrowheads="1"/>
            </p:cNvSpPr>
            <p:nvPr/>
          </p:nvSpPr>
          <p:spPr bwMode="auto">
            <a:xfrm>
              <a:off x="5584" y="1184"/>
              <a:ext cx="80" cy="80"/>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69" name="Oval 21">
              <a:extLst>
                <a:ext uri="{FF2B5EF4-FFF2-40B4-BE49-F238E27FC236}">
                  <a16:creationId xmlns:a16="http://schemas.microsoft.com/office/drawing/2014/main" id="{001E7B34-3768-4881-B962-AC3AFD0C6C36}"/>
                </a:ext>
              </a:extLst>
            </p:cNvPr>
            <p:cNvSpPr>
              <a:spLocks noChangeArrowheads="1"/>
            </p:cNvSpPr>
            <p:nvPr/>
          </p:nvSpPr>
          <p:spPr bwMode="auto">
            <a:xfrm>
              <a:off x="5136" y="1296"/>
              <a:ext cx="80" cy="80"/>
            </a:xfrm>
            <a:prstGeom prst="ellipse">
              <a:avLst/>
            </a:prstGeom>
            <a:solidFill>
              <a:schemeClr val="tx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70" name="Oval 22">
              <a:extLst>
                <a:ext uri="{FF2B5EF4-FFF2-40B4-BE49-F238E27FC236}">
                  <a16:creationId xmlns:a16="http://schemas.microsoft.com/office/drawing/2014/main" id="{DD58B5A6-2ACF-49B7-8C8E-B3C57BC3797B}"/>
                </a:ext>
              </a:extLst>
            </p:cNvPr>
            <p:cNvSpPr>
              <a:spLocks noChangeArrowheads="1"/>
            </p:cNvSpPr>
            <p:nvPr/>
          </p:nvSpPr>
          <p:spPr bwMode="auto">
            <a:xfrm>
              <a:off x="5248" y="1296"/>
              <a:ext cx="84" cy="80"/>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71" name="Oval 23">
              <a:extLst>
                <a:ext uri="{FF2B5EF4-FFF2-40B4-BE49-F238E27FC236}">
                  <a16:creationId xmlns:a16="http://schemas.microsoft.com/office/drawing/2014/main" id="{9585E09C-FCFE-4BB0-819E-CA4DC242C73D}"/>
                </a:ext>
              </a:extLst>
            </p:cNvPr>
            <p:cNvSpPr>
              <a:spLocks noChangeArrowheads="1"/>
            </p:cNvSpPr>
            <p:nvPr/>
          </p:nvSpPr>
          <p:spPr bwMode="auto">
            <a:xfrm>
              <a:off x="5360" y="1296"/>
              <a:ext cx="80" cy="80"/>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72" name="Oval 24">
              <a:extLst>
                <a:ext uri="{FF2B5EF4-FFF2-40B4-BE49-F238E27FC236}">
                  <a16:creationId xmlns:a16="http://schemas.microsoft.com/office/drawing/2014/main" id="{034F0594-D972-4B2D-884F-4BF811A01EF2}"/>
                </a:ext>
              </a:extLst>
            </p:cNvPr>
            <p:cNvSpPr>
              <a:spLocks noChangeArrowheads="1"/>
            </p:cNvSpPr>
            <p:nvPr/>
          </p:nvSpPr>
          <p:spPr bwMode="auto">
            <a:xfrm>
              <a:off x="5472" y="1296"/>
              <a:ext cx="82" cy="80"/>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73" name="Oval 25">
              <a:extLst>
                <a:ext uri="{FF2B5EF4-FFF2-40B4-BE49-F238E27FC236}">
                  <a16:creationId xmlns:a16="http://schemas.microsoft.com/office/drawing/2014/main" id="{68D9AAE4-5397-4B3D-975B-45D1F6C9CD02}"/>
                </a:ext>
              </a:extLst>
            </p:cNvPr>
            <p:cNvSpPr>
              <a:spLocks noChangeArrowheads="1"/>
            </p:cNvSpPr>
            <p:nvPr/>
          </p:nvSpPr>
          <p:spPr bwMode="auto">
            <a:xfrm>
              <a:off x="5136" y="1408"/>
              <a:ext cx="80" cy="80"/>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74" name="Oval 26">
              <a:extLst>
                <a:ext uri="{FF2B5EF4-FFF2-40B4-BE49-F238E27FC236}">
                  <a16:creationId xmlns:a16="http://schemas.microsoft.com/office/drawing/2014/main" id="{FF212404-7EFD-4510-9B23-DD5EB9E2EB96}"/>
                </a:ext>
              </a:extLst>
            </p:cNvPr>
            <p:cNvSpPr>
              <a:spLocks noChangeArrowheads="1"/>
            </p:cNvSpPr>
            <p:nvPr/>
          </p:nvSpPr>
          <p:spPr bwMode="auto">
            <a:xfrm>
              <a:off x="5248" y="1408"/>
              <a:ext cx="84" cy="80"/>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75" name="Oval 27">
              <a:extLst>
                <a:ext uri="{FF2B5EF4-FFF2-40B4-BE49-F238E27FC236}">
                  <a16:creationId xmlns:a16="http://schemas.microsoft.com/office/drawing/2014/main" id="{671F7B4A-48D1-40B8-B145-0E32EB563F6C}"/>
                </a:ext>
              </a:extLst>
            </p:cNvPr>
            <p:cNvSpPr>
              <a:spLocks noChangeArrowheads="1"/>
            </p:cNvSpPr>
            <p:nvPr/>
          </p:nvSpPr>
          <p:spPr bwMode="auto">
            <a:xfrm>
              <a:off x="5360" y="1408"/>
              <a:ext cx="80" cy="80"/>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76" name="Oval 28">
              <a:extLst>
                <a:ext uri="{FF2B5EF4-FFF2-40B4-BE49-F238E27FC236}">
                  <a16:creationId xmlns:a16="http://schemas.microsoft.com/office/drawing/2014/main" id="{C8934DA6-46A7-4AE1-BE5B-626DE62EF2E3}"/>
                </a:ext>
              </a:extLst>
            </p:cNvPr>
            <p:cNvSpPr>
              <a:spLocks noChangeArrowheads="1"/>
            </p:cNvSpPr>
            <p:nvPr/>
          </p:nvSpPr>
          <p:spPr bwMode="auto">
            <a:xfrm>
              <a:off x="5472" y="1408"/>
              <a:ext cx="82" cy="80"/>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77" name="Oval 29">
              <a:extLst>
                <a:ext uri="{FF2B5EF4-FFF2-40B4-BE49-F238E27FC236}">
                  <a16:creationId xmlns:a16="http://schemas.microsoft.com/office/drawing/2014/main" id="{4D5890E6-E117-4167-B717-B81B2D92476A}"/>
                </a:ext>
              </a:extLst>
            </p:cNvPr>
            <p:cNvSpPr>
              <a:spLocks noChangeArrowheads="1"/>
            </p:cNvSpPr>
            <p:nvPr/>
          </p:nvSpPr>
          <p:spPr bwMode="auto">
            <a:xfrm>
              <a:off x="5584" y="1408"/>
              <a:ext cx="80" cy="80"/>
            </a:xfrm>
            <a:prstGeom prst="ellipse">
              <a:avLst/>
            </a:prstGeom>
            <a:solidFill>
              <a:schemeClr val="folHlink"/>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78" name="Oval 30">
              <a:extLst>
                <a:ext uri="{FF2B5EF4-FFF2-40B4-BE49-F238E27FC236}">
                  <a16:creationId xmlns:a16="http://schemas.microsoft.com/office/drawing/2014/main" id="{17CC1F98-ECFC-46DF-9900-26F6BDA6354D}"/>
                </a:ext>
              </a:extLst>
            </p:cNvPr>
            <p:cNvSpPr>
              <a:spLocks noChangeArrowheads="1"/>
            </p:cNvSpPr>
            <p:nvPr/>
          </p:nvSpPr>
          <p:spPr bwMode="auto">
            <a:xfrm>
              <a:off x="5136" y="1520"/>
              <a:ext cx="80" cy="80"/>
            </a:xfrm>
            <a:prstGeom prst="ellipse">
              <a:avLst/>
            </a:prstGeom>
            <a:solidFill>
              <a:schemeClr val="accent2"/>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79" name="Oval 31">
              <a:extLst>
                <a:ext uri="{FF2B5EF4-FFF2-40B4-BE49-F238E27FC236}">
                  <a16:creationId xmlns:a16="http://schemas.microsoft.com/office/drawing/2014/main" id="{1DD9F529-33C5-4B13-96A0-0E053C752CB3}"/>
                </a:ext>
              </a:extLst>
            </p:cNvPr>
            <p:cNvSpPr>
              <a:spLocks noChangeArrowheads="1"/>
            </p:cNvSpPr>
            <p:nvPr/>
          </p:nvSpPr>
          <p:spPr bwMode="auto">
            <a:xfrm>
              <a:off x="5248" y="1520"/>
              <a:ext cx="84" cy="80"/>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80" name="Oval 32">
              <a:extLst>
                <a:ext uri="{FF2B5EF4-FFF2-40B4-BE49-F238E27FC236}">
                  <a16:creationId xmlns:a16="http://schemas.microsoft.com/office/drawing/2014/main" id="{6CA4207F-0571-433E-A94B-A87A190B5DC7}"/>
                </a:ext>
              </a:extLst>
            </p:cNvPr>
            <p:cNvSpPr>
              <a:spLocks noChangeArrowheads="1"/>
            </p:cNvSpPr>
            <p:nvPr/>
          </p:nvSpPr>
          <p:spPr bwMode="auto">
            <a:xfrm>
              <a:off x="5360" y="1520"/>
              <a:ext cx="80" cy="80"/>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81" name="Oval 33">
              <a:extLst>
                <a:ext uri="{FF2B5EF4-FFF2-40B4-BE49-F238E27FC236}">
                  <a16:creationId xmlns:a16="http://schemas.microsoft.com/office/drawing/2014/main" id="{8E803DAD-ACA7-4C18-8BD6-58B6644CC147}"/>
                </a:ext>
              </a:extLst>
            </p:cNvPr>
            <p:cNvSpPr>
              <a:spLocks noChangeArrowheads="1"/>
            </p:cNvSpPr>
            <p:nvPr/>
          </p:nvSpPr>
          <p:spPr bwMode="auto">
            <a:xfrm>
              <a:off x="5472" y="1520"/>
              <a:ext cx="82" cy="80"/>
            </a:xfrm>
            <a:prstGeom prst="ellipse">
              <a:avLst/>
            </a:prstGeom>
            <a:solidFill>
              <a:schemeClr val="folHlink"/>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82" name="Oval 34">
              <a:extLst>
                <a:ext uri="{FF2B5EF4-FFF2-40B4-BE49-F238E27FC236}">
                  <a16:creationId xmlns:a16="http://schemas.microsoft.com/office/drawing/2014/main" id="{B5A4604E-F963-433E-8E1A-595241726077}"/>
                </a:ext>
              </a:extLst>
            </p:cNvPr>
            <p:cNvSpPr>
              <a:spLocks noChangeArrowheads="1"/>
            </p:cNvSpPr>
            <p:nvPr/>
          </p:nvSpPr>
          <p:spPr bwMode="auto">
            <a:xfrm>
              <a:off x="5136" y="1632"/>
              <a:ext cx="80" cy="82"/>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83" name="Oval 35">
              <a:extLst>
                <a:ext uri="{FF2B5EF4-FFF2-40B4-BE49-F238E27FC236}">
                  <a16:creationId xmlns:a16="http://schemas.microsoft.com/office/drawing/2014/main" id="{B3B6A13C-B4F2-4D8A-9DFC-37AFA122C739}"/>
                </a:ext>
              </a:extLst>
            </p:cNvPr>
            <p:cNvSpPr>
              <a:spLocks noChangeArrowheads="1"/>
            </p:cNvSpPr>
            <p:nvPr/>
          </p:nvSpPr>
          <p:spPr bwMode="auto">
            <a:xfrm>
              <a:off x="5248" y="1632"/>
              <a:ext cx="84" cy="82"/>
            </a:xfrm>
            <a:prstGeom prst="ellipse">
              <a:avLst/>
            </a:prstGeom>
            <a:solidFill>
              <a:schemeClr val="accent1"/>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84" name="Oval 36">
              <a:extLst>
                <a:ext uri="{FF2B5EF4-FFF2-40B4-BE49-F238E27FC236}">
                  <a16:creationId xmlns:a16="http://schemas.microsoft.com/office/drawing/2014/main" id="{0619F8A1-FF7D-4531-B91B-25B55B960A33}"/>
                </a:ext>
              </a:extLst>
            </p:cNvPr>
            <p:cNvSpPr>
              <a:spLocks noChangeArrowheads="1"/>
            </p:cNvSpPr>
            <p:nvPr/>
          </p:nvSpPr>
          <p:spPr bwMode="auto">
            <a:xfrm>
              <a:off x="5360" y="1632"/>
              <a:ext cx="80" cy="82"/>
            </a:xfrm>
            <a:prstGeom prst="ellipse">
              <a:avLst/>
            </a:prstGeom>
            <a:solidFill>
              <a:schemeClr val="folHlink"/>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85" name="Oval 37">
              <a:extLst>
                <a:ext uri="{FF2B5EF4-FFF2-40B4-BE49-F238E27FC236}">
                  <a16:creationId xmlns:a16="http://schemas.microsoft.com/office/drawing/2014/main" id="{5E526152-DF46-4D45-BD45-D513283735A3}"/>
                </a:ext>
              </a:extLst>
            </p:cNvPr>
            <p:cNvSpPr>
              <a:spLocks noChangeArrowheads="1"/>
            </p:cNvSpPr>
            <p:nvPr/>
          </p:nvSpPr>
          <p:spPr bwMode="auto">
            <a:xfrm>
              <a:off x="5472" y="1632"/>
              <a:ext cx="82" cy="82"/>
            </a:xfrm>
            <a:prstGeom prst="ellipse">
              <a:avLst/>
            </a:prstGeom>
            <a:solidFill>
              <a:schemeClr val="folHlink"/>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86" name="Oval 38">
              <a:extLst>
                <a:ext uri="{FF2B5EF4-FFF2-40B4-BE49-F238E27FC236}">
                  <a16:creationId xmlns:a16="http://schemas.microsoft.com/office/drawing/2014/main" id="{9E1032E8-2504-446B-B1B3-4056090C9686}"/>
                </a:ext>
              </a:extLst>
            </p:cNvPr>
            <p:cNvSpPr>
              <a:spLocks noChangeArrowheads="1"/>
            </p:cNvSpPr>
            <p:nvPr/>
          </p:nvSpPr>
          <p:spPr bwMode="auto">
            <a:xfrm>
              <a:off x="5248" y="1744"/>
              <a:ext cx="84" cy="80"/>
            </a:xfrm>
            <a:prstGeom prst="ellipse">
              <a:avLst/>
            </a:prstGeom>
            <a:solidFill>
              <a:schemeClr val="folHlink"/>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sp>
          <p:nvSpPr>
            <p:cNvPr id="2087" name="Oval 39">
              <a:extLst>
                <a:ext uri="{FF2B5EF4-FFF2-40B4-BE49-F238E27FC236}">
                  <a16:creationId xmlns:a16="http://schemas.microsoft.com/office/drawing/2014/main" id="{A548AD05-A96A-4247-A540-59A67578E8A4}"/>
                </a:ext>
              </a:extLst>
            </p:cNvPr>
            <p:cNvSpPr>
              <a:spLocks noChangeArrowheads="1"/>
            </p:cNvSpPr>
            <p:nvPr/>
          </p:nvSpPr>
          <p:spPr bwMode="auto">
            <a:xfrm>
              <a:off x="5472" y="1744"/>
              <a:ext cx="82" cy="80"/>
            </a:xfrm>
            <a:prstGeom prst="ellipse">
              <a:avLst/>
            </a:prstGeom>
            <a:solidFill>
              <a:schemeClr val="folHlink"/>
            </a:solidFill>
            <a:ln>
              <a:noFill/>
            </a:ln>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4023"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Lst>
  <p:hf sldNum="0" hdr="0"/>
  <p:txStyles>
    <p:titleStyle>
      <a:lvl1pPr algn="l" defTabSz="911225" rtl="0" eaLnBrk="0" fontAlgn="base" hangingPunct="0">
        <a:spcBef>
          <a:spcPct val="0"/>
        </a:spcBef>
        <a:spcAft>
          <a:spcPct val="0"/>
        </a:spcAft>
        <a:defRPr sz="3900" b="1">
          <a:solidFill>
            <a:schemeClr val="tx2"/>
          </a:solidFill>
          <a:latin typeface="+mj-lt"/>
          <a:ea typeface="+mj-ea"/>
          <a:cs typeface="+mj-cs"/>
        </a:defRPr>
      </a:lvl1pPr>
      <a:lvl2pPr algn="l" defTabSz="911225" rtl="0" eaLnBrk="0" fontAlgn="base" hangingPunct="0">
        <a:spcBef>
          <a:spcPct val="0"/>
        </a:spcBef>
        <a:spcAft>
          <a:spcPct val="0"/>
        </a:spcAft>
        <a:defRPr sz="3900" b="1">
          <a:solidFill>
            <a:schemeClr val="tx2"/>
          </a:solidFill>
          <a:latin typeface="Arial" charset="0"/>
          <a:ea typeface="宋体" charset="-122"/>
        </a:defRPr>
      </a:lvl2pPr>
      <a:lvl3pPr algn="l" defTabSz="911225" rtl="0" eaLnBrk="0" fontAlgn="base" hangingPunct="0">
        <a:spcBef>
          <a:spcPct val="0"/>
        </a:spcBef>
        <a:spcAft>
          <a:spcPct val="0"/>
        </a:spcAft>
        <a:defRPr sz="3900" b="1">
          <a:solidFill>
            <a:schemeClr val="tx2"/>
          </a:solidFill>
          <a:latin typeface="Arial" charset="0"/>
          <a:ea typeface="宋体" charset="-122"/>
        </a:defRPr>
      </a:lvl3pPr>
      <a:lvl4pPr algn="l" defTabSz="911225" rtl="0" eaLnBrk="0" fontAlgn="base" hangingPunct="0">
        <a:spcBef>
          <a:spcPct val="0"/>
        </a:spcBef>
        <a:spcAft>
          <a:spcPct val="0"/>
        </a:spcAft>
        <a:defRPr sz="3900" b="1">
          <a:solidFill>
            <a:schemeClr val="tx2"/>
          </a:solidFill>
          <a:latin typeface="Arial" charset="0"/>
          <a:ea typeface="宋体" charset="-122"/>
        </a:defRPr>
      </a:lvl4pPr>
      <a:lvl5pPr algn="l" defTabSz="911225" rtl="0" eaLnBrk="0" fontAlgn="base" hangingPunct="0">
        <a:spcBef>
          <a:spcPct val="0"/>
        </a:spcBef>
        <a:spcAft>
          <a:spcPct val="0"/>
        </a:spcAft>
        <a:defRPr sz="3900" b="1">
          <a:solidFill>
            <a:schemeClr val="tx2"/>
          </a:solidFill>
          <a:latin typeface="Arial" charset="0"/>
          <a:ea typeface="宋体" charset="-122"/>
        </a:defRPr>
      </a:lvl5pPr>
      <a:lvl6pPr marL="457200" algn="l" defTabSz="911225" rtl="0" fontAlgn="base">
        <a:spcBef>
          <a:spcPct val="0"/>
        </a:spcBef>
        <a:spcAft>
          <a:spcPct val="0"/>
        </a:spcAft>
        <a:defRPr sz="3900" b="1">
          <a:solidFill>
            <a:schemeClr val="tx2"/>
          </a:solidFill>
          <a:latin typeface="Arial" charset="0"/>
          <a:ea typeface="宋体" charset="-122"/>
        </a:defRPr>
      </a:lvl6pPr>
      <a:lvl7pPr marL="914400" algn="l" defTabSz="911225" rtl="0" fontAlgn="base">
        <a:spcBef>
          <a:spcPct val="0"/>
        </a:spcBef>
        <a:spcAft>
          <a:spcPct val="0"/>
        </a:spcAft>
        <a:defRPr sz="3900" b="1">
          <a:solidFill>
            <a:schemeClr val="tx2"/>
          </a:solidFill>
          <a:latin typeface="Arial" charset="0"/>
          <a:ea typeface="宋体" charset="-122"/>
        </a:defRPr>
      </a:lvl7pPr>
      <a:lvl8pPr marL="1371600" algn="l" defTabSz="911225" rtl="0" fontAlgn="base">
        <a:spcBef>
          <a:spcPct val="0"/>
        </a:spcBef>
        <a:spcAft>
          <a:spcPct val="0"/>
        </a:spcAft>
        <a:defRPr sz="3900" b="1">
          <a:solidFill>
            <a:schemeClr val="tx2"/>
          </a:solidFill>
          <a:latin typeface="Arial" charset="0"/>
          <a:ea typeface="宋体" charset="-122"/>
        </a:defRPr>
      </a:lvl8pPr>
      <a:lvl9pPr marL="1828800" algn="l" defTabSz="911225" rtl="0" fontAlgn="base">
        <a:spcBef>
          <a:spcPct val="0"/>
        </a:spcBef>
        <a:spcAft>
          <a:spcPct val="0"/>
        </a:spcAft>
        <a:defRPr sz="3900" b="1">
          <a:solidFill>
            <a:schemeClr val="tx2"/>
          </a:solidFill>
          <a:latin typeface="Arial" charset="0"/>
          <a:ea typeface="宋体" charset="-122"/>
        </a:defRPr>
      </a:lvl9pPr>
    </p:titleStyle>
    <p:bodyStyle>
      <a:lvl1pPr marL="341313" indent="-341313" algn="l" defTabSz="911225"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88975" indent="-346075" algn="l" defTabSz="911225"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4250" indent="-293688" algn="l" defTabSz="911225"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76350" indent="-290513" algn="l" defTabSz="911225"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2263" indent="-314325" algn="l" defTabSz="911225"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49463" indent="-314325" algn="l" defTabSz="911225"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06663" indent="-314325" algn="l" defTabSz="911225"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63863" indent="-314325" algn="l" defTabSz="911225"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1063" indent="-314325" algn="l" defTabSz="911225"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29.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7.xml"/><Relationship Id="rId1" Type="http://schemas.openxmlformats.org/officeDocument/2006/relationships/vmlDrawing" Target="../drawings/vmlDrawing2.vml"/><Relationship Id="rId4" Type="http://schemas.openxmlformats.org/officeDocument/2006/relationships/image" Target="../media/image30.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630DD35C-8DA1-4F23-97DA-4D68B762B34E}"/>
              </a:ext>
            </a:extLst>
          </p:cNvPr>
          <p:cNvSpPr>
            <a:spLocks noGrp="1" noChangeArrowheads="1"/>
          </p:cNvSpPr>
          <p:nvPr>
            <p:ph type="ctrTitle"/>
          </p:nvPr>
        </p:nvSpPr>
        <p:spPr/>
        <p:txBody>
          <a:bodyPr/>
          <a:lstStyle/>
          <a:p>
            <a:pPr eaLnBrk="1" hangingPunct="1"/>
            <a:r>
              <a:rPr lang="en-US" altLang="zh-CN"/>
              <a:t>Software Architecture</a:t>
            </a:r>
          </a:p>
        </p:txBody>
      </p:sp>
      <p:sp>
        <p:nvSpPr>
          <p:cNvPr id="15363" name="Rectangle 5">
            <a:extLst>
              <a:ext uri="{FF2B5EF4-FFF2-40B4-BE49-F238E27FC236}">
                <a16:creationId xmlns:a16="http://schemas.microsoft.com/office/drawing/2014/main" id="{D2AA57A4-0AC1-4E87-A17A-4C2C58D55403}"/>
              </a:ext>
            </a:extLst>
          </p:cNvPr>
          <p:cNvSpPr>
            <a:spLocks noGrp="1" noChangeArrowheads="1"/>
          </p:cNvSpPr>
          <p:nvPr>
            <p:ph type="subTitle" idx="1"/>
          </p:nvPr>
        </p:nvSpPr>
        <p:spPr/>
        <p:txBody>
          <a:bodyPr/>
          <a:lstStyle/>
          <a:p>
            <a:pPr eaLnBrk="1" hangingPunct="1"/>
            <a:r>
              <a:rPr lang="en-US" altLang="zh-CN"/>
              <a:t>Architectural Styles (Patterns)</a:t>
            </a:r>
          </a:p>
          <a:p>
            <a:pPr eaLnBrk="1" hangingPunct="1"/>
            <a:endParaRPr lang="en-US" altLang="zh-CN"/>
          </a:p>
          <a:p>
            <a:pPr eaLnBrk="1" hangingPunct="1"/>
            <a:r>
              <a:rPr lang="en-US" altLang="zh-CN"/>
              <a:t>Lecturer: Xiaobin Xu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Rectangle 4">
            <a:extLst>
              <a:ext uri="{FF2B5EF4-FFF2-40B4-BE49-F238E27FC236}">
                <a16:creationId xmlns:a16="http://schemas.microsoft.com/office/drawing/2014/main" id="{55CDD021-A525-4CD2-8697-C99A4CD7AFC7}"/>
              </a:ext>
            </a:extLst>
          </p:cNvPr>
          <p:cNvSpPr>
            <a:spLocks noGrp="1" noChangeArrowheads="1"/>
          </p:cNvSpPr>
          <p:nvPr>
            <p:ph type="ctrTitle"/>
          </p:nvPr>
        </p:nvSpPr>
        <p:spPr/>
        <p:txBody>
          <a:bodyPr/>
          <a:lstStyle/>
          <a:p>
            <a:pPr algn="ctr">
              <a:defRPr/>
            </a:pPr>
            <a:r>
              <a:rPr lang="en-US" altLang="zh-CN" sz="4000" dirty="0"/>
              <a:t>Architectural Styles:</a:t>
            </a:r>
            <a:endParaRPr lang="zh-CN" altLang="en-US" dirty="0">
              <a:effectLst>
                <a:outerShdw blurRad="38100" dist="38100" dir="2700000" algn="tl">
                  <a:srgbClr val="C0C0C0"/>
                </a:outerShdw>
              </a:effectLst>
            </a:endParaRPr>
          </a:p>
        </p:txBody>
      </p:sp>
      <p:sp>
        <p:nvSpPr>
          <p:cNvPr id="178181" name="Rectangle 5">
            <a:extLst>
              <a:ext uri="{FF2B5EF4-FFF2-40B4-BE49-F238E27FC236}">
                <a16:creationId xmlns:a16="http://schemas.microsoft.com/office/drawing/2014/main" id="{E56E0197-D87E-4F94-8065-2AC4C5DA1A7C}"/>
              </a:ext>
            </a:extLst>
          </p:cNvPr>
          <p:cNvSpPr>
            <a:spLocks noGrp="1" noChangeArrowheads="1"/>
          </p:cNvSpPr>
          <p:nvPr>
            <p:ph type="subTitle" idx="1"/>
          </p:nvPr>
        </p:nvSpPr>
        <p:spPr/>
        <p:txBody>
          <a:bodyPr/>
          <a:lstStyle/>
          <a:p>
            <a:pPr>
              <a:defRPr/>
            </a:pPr>
            <a:r>
              <a:rPr lang="en-GB" altLang="zh-CN" sz="3600" dirty="0">
                <a:effectLst>
                  <a:outerShdw blurRad="38100" dist="38100" dir="2700000" algn="tl">
                    <a:srgbClr val="C0C0C0"/>
                  </a:outerShdw>
                </a:effectLst>
              </a:rPr>
              <a:t>Pipes and Filters</a:t>
            </a:r>
            <a:endParaRPr lang="zh-CN" altLang="en-US" sz="3600" dirty="0">
              <a:effectLst>
                <a:outerShdw blurRad="38100" dist="38100" dir="2700000" algn="tl">
                  <a:srgbClr val="C0C0C0"/>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1">
            <a:extLst>
              <a:ext uri="{FF2B5EF4-FFF2-40B4-BE49-F238E27FC236}">
                <a16:creationId xmlns:a16="http://schemas.microsoft.com/office/drawing/2014/main" id="{45431CAE-6A7D-4479-B212-4C240CD2EB4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2">
            <a:extLst>
              <a:ext uri="{FF2B5EF4-FFF2-40B4-BE49-F238E27FC236}">
                <a16:creationId xmlns:a16="http://schemas.microsoft.com/office/drawing/2014/main" id="{E182D0B9-6087-4EED-91C4-5B0187CE5C96}"/>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8194" name="标题 1">
            <a:extLst>
              <a:ext uri="{FF2B5EF4-FFF2-40B4-BE49-F238E27FC236}">
                <a16:creationId xmlns:a16="http://schemas.microsoft.com/office/drawing/2014/main" id="{C124BD83-F8E6-4D0C-B986-1BBE4F032D41}"/>
              </a:ext>
            </a:extLst>
          </p:cNvPr>
          <p:cNvSpPr>
            <a:spLocks noGrp="1"/>
          </p:cNvSpPr>
          <p:nvPr>
            <p:ph type="title" idx="4294967295"/>
          </p:nvPr>
        </p:nvSpPr>
        <p:spPr/>
        <p:txBody>
          <a:bodyPr anchor="ctr">
            <a:normAutofit/>
          </a:bodyPr>
          <a:lstStyle/>
          <a:p>
            <a:pPr eaLnBrk="1" hangingPunct="1">
              <a:defRPr/>
            </a:pPr>
            <a:r>
              <a:rPr lang="en-GB" altLang="zh-CN">
                <a:effectLst>
                  <a:outerShdw blurRad="38100" dist="38100" dir="2700000" algn="tl">
                    <a:srgbClr val="C0C0C0"/>
                  </a:outerShdw>
                </a:effectLst>
              </a:rPr>
              <a:t>Pipes and Filters</a:t>
            </a:r>
            <a:endParaRPr lang="zh-CN" altLang="en-US">
              <a:effectLst>
                <a:outerShdw blurRad="38100" dist="38100" dir="2700000" algn="tl">
                  <a:srgbClr val="C0C0C0"/>
                </a:outerShdw>
              </a:effectLst>
            </a:endParaRPr>
          </a:p>
        </p:txBody>
      </p:sp>
      <p:sp>
        <p:nvSpPr>
          <p:cNvPr id="26629" name="内容占位符 2">
            <a:extLst>
              <a:ext uri="{FF2B5EF4-FFF2-40B4-BE49-F238E27FC236}">
                <a16:creationId xmlns:a16="http://schemas.microsoft.com/office/drawing/2014/main" id="{4EEB8D02-988F-4107-9562-58D6059EF6EB}"/>
              </a:ext>
            </a:extLst>
          </p:cNvPr>
          <p:cNvSpPr>
            <a:spLocks noGrp="1" noChangeArrowheads="1"/>
          </p:cNvSpPr>
          <p:nvPr>
            <p:ph idx="4294967295"/>
          </p:nvPr>
        </p:nvSpPr>
        <p:spPr>
          <a:xfrm>
            <a:off x="455613" y="1400175"/>
            <a:ext cx="8194675" cy="4708525"/>
          </a:xfrm>
        </p:spPr>
        <p:txBody>
          <a:bodyPr/>
          <a:lstStyle/>
          <a:p>
            <a:pPr marL="457200" lvl="1" indent="-287338" eaLnBrk="1" hangingPunct="1">
              <a:tabLst>
                <a:tab pos="1004888" algn="l"/>
                <a:tab pos="2012950" algn="l"/>
                <a:tab pos="3021013" algn="l"/>
                <a:tab pos="4029075" algn="l"/>
                <a:tab pos="5037138" algn="l"/>
                <a:tab pos="6045200" algn="l"/>
                <a:tab pos="7053263" algn="l"/>
                <a:tab pos="8061325" algn="l"/>
                <a:tab pos="9069388" algn="l"/>
                <a:tab pos="10077450" algn="l"/>
              </a:tabLst>
            </a:pPr>
            <a:r>
              <a:rPr lang="en-US" altLang="zh-CN" sz="2800" b="1"/>
              <a:t>A pipeline consists of a </a:t>
            </a:r>
            <a:r>
              <a:rPr lang="en-US" altLang="zh-CN" sz="2800">
                <a:solidFill>
                  <a:srgbClr val="0000FF"/>
                </a:solidFill>
              </a:rPr>
              <a:t>chain</a:t>
            </a:r>
            <a:r>
              <a:rPr lang="en-US" altLang="zh-CN" sz="2800" b="1"/>
              <a:t> of processing elements, and the </a:t>
            </a:r>
            <a:r>
              <a:rPr lang="en-US" altLang="zh-CN" sz="2800">
                <a:solidFill>
                  <a:srgbClr val="0000FF"/>
                </a:solidFill>
              </a:rPr>
              <a:t>output</a:t>
            </a:r>
            <a:r>
              <a:rPr lang="en-US" altLang="zh-CN" sz="2800" b="1"/>
              <a:t> of each element is the </a:t>
            </a:r>
            <a:r>
              <a:rPr lang="en-US" altLang="zh-CN" sz="2800">
                <a:solidFill>
                  <a:srgbClr val="0000FF"/>
                </a:solidFill>
              </a:rPr>
              <a:t>input </a:t>
            </a:r>
            <a:r>
              <a:rPr lang="en-US" altLang="zh-CN" sz="2800" b="1"/>
              <a:t>of the next. Usually some amount of buffering is provided between consecutive elements. </a:t>
            </a:r>
          </a:p>
          <a:p>
            <a:pPr marL="457200" lvl="1" indent="-287338" eaLnBrk="1" hangingPunct="1">
              <a:tabLst>
                <a:tab pos="1004888" algn="l"/>
                <a:tab pos="2012950" algn="l"/>
                <a:tab pos="3021013" algn="l"/>
                <a:tab pos="4029075" algn="l"/>
                <a:tab pos="5037138" algn="l"/>
                <a:tab pos="6045200" algn="l"/>
                <a:tab pos="7053263" algn="l"/>
                <a:tab pos="8061325" algn="l"/>
                <a:tab pos="9069388" algn="l"/>
                <a:tab pos="10077450" algn="l"/>
              </a:tabLst>
            </a:pPr>
            <a:endParaRPr lang="en-US" altLang="zh-CN" b="1"/>
          </a:p>
          <a:p>
            <a:pPr eaLnBrk="1" hangingPunct="1">
              <a:tabLst>
                <a:tab pos="1004888" algn="l"/>
                <a:tab pos="2012950" algn="l"/>
                <a:tab pos="3021013" algn="l"/>
                <a:tab pos="4029075" algn="l"/>
                <a:tab pos="5037138" algn="l"/>
                <a:tab pos="6045200" algn="l"/>
                <a:tab pos="7053263" algn="l"/>
                <a:tab pos="8061325" algn="l"/>
                <a:tab pos="9069388" algn="l"/>
                <a:tab pos="10077450" algn="l"/>
              </a:tabLst>
            </a:pPr>
            <a:endParaRPr lang="zh-CN" altLang="en-US"/>
          </a:p>
        </p:txBody>
      </p:sp>
      <p:pic>
        <p:nvPicPr>
          <p:cNvPr id="26630" name="Picture 4">
            <a:extLst>
              <a:ext uri="{FF2B5EF4-FFF2-40B4-BE49-F238E27FC236}">
                <a16:creationId xmlns:a16="http://schemas.microsoft.com/office/drawing/2014/main" id="{8056EA6D-D8F6-41EF-8D97-BFBC32830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8" y="3632200"/>
            <a:ext cx="7773987"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a:extLst>
              <a:ext uri="{FF2B5EF4-FFF2-40B4-BE49-F238E27FC236}">
                <a16:creationId xmlns:a16="http://schemas.microsoft.com/office/drawing/2014/main" id="{85C0421D-78F1-4A0D-B04E-53F6CF0AC5D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4">
            <a:extLst>
              <a:ext uri="{FF2B5EF4-FFF2-40B4-BE49-F238E27FC236}">
                <a16:creationId xmlns:a16="http://schemas.microsoft.com/office/drawing/2014/main" id="{E53A8060-8287-4250-B336-191F553438CB}"/>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06850" name="Rectangle 2">
            <a:extLst>
              <a:ext uri="{FF2B5EF4-FFF2-40B4-BE49-F238E27FC236}">
                <a16:creationId xmlns:a16="http://schemas.microsoft.com/office/drawing/2014/main" id="{407138B1-E3F7-4203-A9EE-EF24EAC4E3EC}"/>
              </a:ext>
            </a:extLst>
          </p:cNvPr>
          <p:cNvSpPr>
            <a:spLocks noGrp="1" noChangeArrowheads="1"/>
          </p:cNvSpPr>
          <p:nvPr>
            <p:ph type="title"/>
          </p:nvPr>
        </p:nvSpPr>
        <p:spPr/>
        <p:txBody>
          <a:bodyPr/>
          <a:lstStyle/>
          <a:p>
            <a:pPr eaLnBrk="1" hangingPunct="1">
              <a:defRPr/>
            </a:pPr>
            <a:r>
              <a:rPr lang="en-GB" altLang="zh-CN">
                <a:effectLst>
                  <a:outerShdw blurRad="38100" dist="38100" dir="2700000" algn="tl">
                    <a:srgbClr val="C0C0C0"/>
                  </a:outerShdw>
                </a:effectLst>
              </a:rPr>
              <a:t>Pipes and Filters</a:t>
            </a:r>
            <a:endParaRPr lang="zh-CN" altLang="en-US">
              <a:effectLst>
                <a:outerShdw blurRad="38100" dist="38100" dir="2700000" algn="tl">
                  <a:srgbClr val="C0C0C0"/>
                </a:outerShdw>
              </a:effectLst>
            </a:endParaRPr>
          </a:p>
        </p:txBody>
      </p:sp>
      <p:sp>
        <p:nvSpPr>
          <p:cNvPr id="27653" name="Rectangle 3">
            <a:extLst>
              <a:ext uri="{FF2B5EF4-FFF2-40B4-BE49-F238E27FC236}">
                <a16:creationId xmlns:a16="http://schemas.microsoft.com/office/drawing/2014/main" id="{66D11587-C58C-4906-8910-B39CE6B9EF6C}"/>
              </a:ext>
            </a:extLst>
          </p:cNvPr>
          <p:cNvSpPr>
            <a:spLocks noGrp="1" noChangeArrowheads="1"/>
          </p:cNvSpPr>
          <p:nvPr>
            <p:ph type="body" idx="1"/>
          </p:nvPr>
        </p:nvSpPr>
        <p:spPr/>
        <p:txBody>
          <a:bodyPr/>
          <a:lstStyle/>
          <a:p>
            <a:pPr marL="342900" indent="-342900" eaLnBrk="1" hangingPunct="1"/>
            <a:r>
              <a:rPr lang="en-US" altLang="zh-CN" sz="2800">
                <a:latin typeface="Arial Black" panose="020B0A04020102020204" pitchFamily="34" charset="0"/>
              </a:rPr>
              <a:t>Pattern Name:</a:t>
            </a:r>
            <a:r>
              <a:rPr lang="en-US" altLang="zh-CN" sz="2800"/>
              <a:t> </a:t>
            </a:r>
            <a:r>
              <a:rPr lang="en-US" altLang="zh-CN" sz="2800">
                <a:latin typeface="Arial Black" panose="020B0A04020102020204" pitchFamily="34" charset="0"/>
              </a:rPr>
              <a:t>Pipe/Filter</a:t>
            </a:r>
            <a:endParaRPr lang="en-GB" altLang="zh-CN" sz="2800" b="1"/>
          </a:p>
          <a:p>
            <a:pPr lvl="1" eaLnBrk="1" hangingPunct="1"/>
            <a:r>
              <a:rPr lang="en-GB" altLang="zh-CN" sz="2800" b="1"/>
              <a:t>Components: </a:t>
            </a:r>
            <a:r>
              <a:rPr lang="en-GB" altLang="zh-CN" sz="2800">
                <a:solidFill>
                  <a:srgbClr val="0000FF"/>
                </a:solidFill>
              </a:rPr>
              <a:t>filters -- </a:t>
            </a:r>
            <a:r>
              <a:rPr lang="en-US" altLang="zh-CN" sz="2800">
                <a:solidFill>
                  <a:srgbClr val="FF0000"/>
                </a:solidFill>
              </a:rPr>
              <a:t>Data Handling</a:t>
            </a:r>
            <a:r>
              <a:rPr lang="en-GB" altLang="zh-CN" sz="2800" b="1"/>
              <a:t> </a:t>
            </a:r>
            <a:br>
              <a:rPr lang="en-GB" altLang="zh-CN" sz="2800" b="1"/>
            </a:br>
            <a:r>
              <a:rPr lang="en-GB" altLang="zh-CN" sz="2800" b="1"/>
              <a:t>Read a stream of data on its inputs and produce a stream of data on its outputs.</a:t>
            </a:r>
          </a:p>
          <a:p>
            <a:pPr lvl="1" eaLnBrk="1" hangingPunct="1"/>
            <a:r>
              <a:rPr lang="en-GB" altLang="zh-CN" sz="2800" b="1"/>
              <a:t>Connectors: </a:t>
            </a:r>
            <a:r>
              <a:rPr lang="en-GB" altLang="zh-CN" sz="2800">
                <a:solidFill>
                  <a:srgbClr val="0000FF"/>
                </a:solidFill>
              </a:rPr>
              <a:t>pipes --</a:t>
            </a:r>
            <a:r>
              <a:rPr lang="en-GB" altLang="zh-CN" sz="2800" b="1"/>
              <a:t> </a:t>
            </a:r>
            <a:r>
              <a:rPr lang="en-US" altLang="zh-CN" sz="2800">
                <a:solidFill>
                  <a:srgbClr val="FF0000"/>
                </a:solidFill>
              </a:rPr>
              <a:t>Data Translation and Transportation</a:t>
            </a:r>
            <a:r>
              <a:rPr lang="en-GB" altLang="zh-CN" sz="2800">
                <a:solidFill>
                  <a:srgbClr val="FF0000"/>
                </a:solidFill>
              </a:rPr>
              <a:t> </a:t>
            </a:r>
          </a:p>
          <a:p>
            <a:pPr lvl="1" eaLnBrk="1" hangingPunct="1">
              <a:buFont typeface="Wingdings" panose="05000000000000000000" pitchFamily="2" charset="2"/>
              <a:buNone/>
            </a:pPr>
            <a:r>
              <a:rPr lang="en-GB" altLang="zh-CN" sz="2800" b="1"/>
              <a:t>     Transmit output produced by filters to other filters.</a:t>
            </a:r>
          </a:p>
        </p:txBody>
      </p:sp>
      <p:pic>
        <p:nvPicPr>
          <p:cNvPr id="27654" name="Picture 7" descr="37">
            <a:extLst>
              <a:ext uri="{FF2B5EF4-FFF2-40B4-BE49-F238E27FC236}">
                <a16:creationId xmlns:a16="http://schemas.microsoft.com/office/drawing/2014/main" id="{FCB6987A-AF45-40EB-A4D2-38E679B9D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 y="4592638"/>
            <a:ext cx="884555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a:extLst>
              <a:ext uri="{FF2B5EF4-FFF2-40B4-BE49-F238E27FC236}">
                <a16:creationId xmlns:a16="http://schemas.microsoft.com/office/drawing/2014/main" id="{D27F6AC4-2F83-49D5-BD01-57CB52F9AB6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4">
            <a:extLst>
              <a:ext uri="{FF2B5EF4-FFF2-40B4-BE49-F238E27FC236}">
                <a16:creationId xmlns:a16="http://schemas.microsoft.com/office/drawing/2014/main" id="{27B7B335-9E6B-44FD-A4BF-5D04AF21B838}"/>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156674" name="Rectangle 2">
            <a:extLst>
              <a:ext uri="{FF2B5EF4-FFF2-40B4-BE49-F238E27FC236}">
                <a16:creationId xmlns:a16="http://schemas.microsoft.com/office/drawing/2014/main" id="{6D9E9832-DB45-4653-9273-E88AA52CDE0A}"/>
              </a:ext>
            </a:extLst>
          </p:cNvPr>
          <p:cNvSpPr>
            <a:spLocks noGrp="1" noChangeArrowheads="1"/>
          </p:cNvSpPr>
          <p:nvPr>
            <p:ph type="title"/>
          </p:nvPr>
        </p:nvSpPr>
        <p:spPr>
          <a:xfrm>
            <a:off x="455613" y="122238"/>
            <a:ext cx="7512050" cy="990600"/>
          </a:xfrm>
        </p:spPr>
        <p:txBody>
          <a:bodyPr/>
          <a:lstStyle/>
          <a:p>
            <a:pPr eaLnBrk="1" hangingPunct="1">
              <a:defRPr/>
            </a:pPr>
            <a:r>
              <a:rPr lang="en-GB" altLang="zh-CN" dirty="0">
                <a:effectLst>
                  <a:outerShdw blurRad="38100" dist="38100" dir="2700000" algn="tl">
                    <a:srgbClr val="C0C0C0"/>
                  </a:outerShdw>
                </a:effectLst>
              </a:rPr>
              <a:t>Pipes and Filters</a:t>
            </a:r>
            <a:endParaRPr lang="zh-CN" altLang="en-US" dirty="0">
              <a:effectLst>
                <a:outerShdw blurRad="38100" dist="38100" dir="2700000" algn="tl">
                  <a:srgbClr val="C0C0C0"/>
                </a:outerShdw>
              </a:effectLst>
            </a:endParaRPr>
          </a:p>
        </p:txBody>
      </p:sp>
      <p:sp>
        <p:nvSpPr>
          <p:cNvPr id="28677" name="Rectangle 3">
            <a:extLst>
              <a:ext uri="{FF2B5EF4-FFF2-40B4-BE49-F238E27FC236}">
                <a16:creationId xmlns:a16="http://schemas.microsoft.com/office/drawing/2014/main" id="{A443B6EC-DD92-48F8-BC78-4881DE861D19}"/>
              </a:ext>
            </a:extLst>
          </p:cNvPr>
          <p:cNvSpPr>
            <a:spLocks noGrp="1" noChangeArrowheads="1"/>
          </p:cNvSpPr>
          <p:nvPr>
            <p:ph type="body" idx="1"/>
          </p:nvPr>
        </p:nvSpPr>
        <p:spPr>
          <a:xfrm>
            <a:off x="455613" y="1400175"/>
            <a:ext cx="8194675" cy="4708525"/>
          </a:xfrm>
        </p:spPr>
        <p:txBody>
          <a:bodyPr/>
          <a:lstStyle/>
          <a:p>
            <a:pPr eaLnBrk="1" hangingPunct="1">
              <a:lnSpc>
                <a:spcPct val="90000"/>
              </a:lnSpc>
            </a:pPr>
            <a:r>
              <a:rPr lang="en-US" altLang="zh-CN" sz="2800"/>
              <a:t>Topology: linear; </a:t>
            </a:r>
          </a:p>
          <a:p>
            <a:pPr lvl="1" eaLnBrk="1" hangingPunct="1">
              <a:lnSpc>
                <a:spcPct val="90000"/>
              </a:lnSpc>
            </a:pPr>
            <a:r>
              <a:rPr lang="en-US" altLang="zh-CN" sz="2800"/>
              <a:t>variations:feedback-loops, splitting pipes</a:t>
            </a:r>
          </a:p>
          <a:p>
            <a:pPr eaLnBrk="1" hangingPunct="1">
              <a:lnSpc>
                <a:spcPct val="90000"/>
              </a:lnSpc>
            </a:pPr>
            <a:endParaRPr lang="en-US" altLang="zh-CN"/>
          </a:p>
          <a:p>
            <a:pPr eaLnBrk="1" hangingPunct="1">
              <a:lnSpc>
                <a:spcPct val="90000"/>
              </a:lnSpc>
            </a:pPr>
            <a:endParaRPr lang="en-US" altLang="zh-CN"/>
          </a:p>
          <a:p>
            <a:pPr eaLnBrk="1" hangingPunct="1">
              <a:lnSpc>
                <a:spcPct val="90000"/>
              </a:lnSpc>
            </a:pPr>
            <a:endParaRPr lang="en-US" altLang="zh-CN"/>
          </a:p>
          <a:p>
            <a:pPr eaLnBrk="1" hangingPunct="1">
              <a:lnSpc>
                <a:spcPct val="90000"/>
              </a:lnSpc>
            </a:pPr>
            <a:r>
              <a:rPr lang="en-US" altLang="zh-CN" sz="2800"/>
              <a:t>Semantic Constraints</a:t>
            </a:r>
          </a:p>
          <a:p>
            <a:pPr lvl="1" eaLnBrk="1" hangingPunct="1">
              <a:lnSpc>
                <a:spcPct val="90000"/>
              </a:lnSpc>
            </a:pPr>
            <a:r>
              <a:rPr lang="en-US" altLang="zh-CN" sz="2800"/>
              <a:t>Filters are independent entities</a:t>
            </a:r>
          </a:p>
          <a:p>
            <a:pPr lvl="2" eaLnBrk="1" hangingPunct="1">
              <a:lnSpc>
                <a:spcPct val="90000"/>
              </a:lnSpc>
            </a:pPr>
            <a:r>
              <a:rPr lang="en-US" altLang="zh-CN" sz="2800"/>
              <a:t>they do not share state</a:t>
            </a:r>
          </a:p>
          <a:p>
            <a:pPr lvl="2" eaLnBrk="1" hangingPunct="1">
              <a:lnSpc>
                <a:spcPct val="90000"/>
              </a:lnSpc>
            </a:pPr>
            <a:r>
              <a:rPr lang="en-US" altLang="zh-CN" sz="2800"/>
              <a:t>they do not know their predecessor/successor</a:t>
            </a:r>
            <a:endParaRPr lang="zh-CN" altLang="en-US" sz="2800"/>
          </a:p>
        </p:txBody>
      </p:sp>
      <p:pic>
        <p:nvPicPr>
          <p:cNvPr id="28678" name="Picture 4" descr="pipeline">
            <a:extLst>
              <a:ext uri="{FF2B5EF4-FFF2-40B4-BE49-F238E27FC236}">
                <a16:creationId xmlns:a16="http://schemas.microsoft.com/office/drawing/2014/main" id="{99A6D86D-380D-460F-B36A-FC4B3FEC1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3" y="2408238"/>
            <a:ext cx="835818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a:extLst>
              <a:ext uri="{FF2B5EF4-FFF2-40B4-BE49-F238E27FC236}">
                <a16:creationId xmlns:a16="http://schemas.microsoft.com/office/drawing/2014/main" id="{2AF55455-EB52-4AF0-A1CC-4CEF3B54B6A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140D5B10-E17A-4DEF-AD80-9E51EF2A61F1}"/>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9700" name="Rectangle 2">
            <a:extLst>
              <a:ext uri="{FF2B5EF4-FFF2-40B4-BE49-F238E27FC236}">
                <a16:creationId xmlns:a16="http://schemas.microsoft.com/office/drawing/2014/main" id="{8AE25F65-30AB-4115-A143-37B0A795F7CB}"/>
              </a:ext>
            </a:extLst>
          </p:cNvPr>
          <p:cNvSpPr>
            <a:spLocks noGrp="1" noChangeArrowheads="1"/>
          </p:cNvSpPr>
          <p:nvPr>
            <p:ph type="title" idx="4294967295"/>
          </p:nvPr>
        </p:nvSpPr>
        <p:spPr/>
        <p:txBody>
          <a:bodyPr anchor="ctr"/>
          <a:lstStyle/>
          <a:p>
            <a:pPr eaLnBrk="1" hangingPunct="1"/>
            <a:r>
              <a:rPr lang="en-US" altLang="zh-CN"/>
              <a:t>Pipe and Filter</a:t>
            </a:r>
          </a:p>
        </p:txBody>
      </p:sp>
      <p:pic>
        <p:nvPicPr>
          <p:cNvPr id="29701" name="Picture 3" descr="pipeFilter_Use">
            <a:extLst>
              <a:ext uri="{FF2B5EF4-FFF2-40B4-BE49-F238E27FC236}">
                <a16:creationId xmlns:a16="http://schemas.microsoft.com/office/drawing/2014/main" id="{634D01A0-0896-42B9-BE98-AC15BACC2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2709863"/>
            <a:ext cx="8913813"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a:extLst>
              <a:ext uri="{FF2B5EF4-FFF2-40B4-BE49-F238E27FC236}">
                <a16:creationId xmlns:a16="http://schemas.microsoft.com/office/drawing/2014/main" id="{9D765393-903F-4DE8-B8D6-A137383832B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4">
            <a:extLst>
              <a:ext uri="{FF2B5EF4-FFF2-40B4-BE49-F238E27FC236}">
                <a16:creationId xmlns:a16="http://schemas.microsoft.com/office/drawing/2014/main" id="{B3538796-BD45-4F8C-B457-DD5FC63A066D}"/>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05826" name="Rectangle 2">
            <a:extLst>
              <a:ext uri="{FF2B5EF4-FFF2-40B4-BE49-F238E27FC236}">
                <a16:creationId xmlns:a16="http://schemas.microsoft.com/office/drawing/2014/main" id="{BA8D638E-11E4-4F54-AEB8-091336474432}"/>
              </a:ext>
            </a:extLst>
          </p:cNvPr>
          <p:cNvSpPr>
            <a:spLocks noGrp="1" noChangeArrowheads="1"/>
          </p:cNvSpPr>
          <p:nvPr>
            <p:ph type="title"/>
          </p:nvPr>
        </p:nvSpPr>
        <p:spPr/>
        <p:txBody>
          <a:bodyPr/>
          <a:lstStyle/>
          <a:p>
            <a:pPr eaLnBrk="1" hangingPunct="1">
              <a:defRPr/>
            </a:pPr>
            <a:r>
              <a:rPr lang="en-GB" altLang="zh-CN">
                <a:effectLst>
                  <a:outerShdw blurRad="38100" dist="38100" dir="2700000" algn="tl">
                    <a:srgbClr val="C0C0C0"/>
                  </a:outerShdw>
                </a:effectLst>
              </a:rPr>
              <a:t>Pipes and Filters: Compiler</a:t>
            </a:r>
            <a:endParaRPr lang="zh-CN" altLang="en-US">
              <a:effectLst>
                <a:outerShdw blurRad="38100" dist="38100" dir="2700000" algn="tl">
                  <a:srgbClr val="C0C0C0"/>
                </a:outerShdw>
              </a:effectLst>
            </a:endParaRPr>
          </a:p>
        </p:txBody>
      </p:sp>
      <p:sp>
        <p:nvSpPr>
          <p:cNvPr id="31749" name="Rectangle 3">
            <a:extLst>
              <a:ext uri="{FF2B5EF4-FFF2-40B4-BE49-F238E27FC236}">
                <a16:creationId xmlns:a16="http://schemas.microsoft.com/office/drawing/2014/main" id="{7BD4C7E8-5800-4EDB-AA46-ADD37C42EB58}"/>
              </a:ext>
            </a:extLst>
          </p:cNvPr>
          <p:cNvSpPr>
            <a:spLocks noGrp="1" noChangeArrowheads="1"/>
          </p:cNvSpPr>
          <p:nvPr>
            <p:ph type="body" idx="1"/>
          </p:nvPr>
        </p:nvSpPr>
        <p:spPr/>
        <p:txBody>
          <a:bodyPr/>
          <a:lstStyle/>
          <a:p>
            <a:pPr eaLnBrk="1" hangingPunct="1"/>
            <a:endParaRPr lang="zh-CN" altLang="en-US"/>
          </a:p>
        </p:txBody>
      </p:sp>
      <p:pic>
        <p:nvPicPr>
          <p:cNvPr id="31750" name="Picture 4" descr="pipeline1">
            <a:extLst>
              <a:ext uri="{FF2B5EF4-FFF2-40B4-BE49-F238E27FC236}">
                <a16:creationId xmlns:a16="http://schemas.microsoft.com/office/drawing/2014/main" id="{6C77CF34-824D-4889-AE08-BF1864F1A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471613"/>
            <a:ext cx="87042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1">
            <a:extLst>
              <a:ext uri="{FF2B5EF4-FFF2-40B4-BE49-F238E27FC236}">
                <a16:creationId xmlns:a16="http://schemas.microsoft.com/office/drawing/2014/main" id="{C36ABDFF-1B60-4215-AD90-32E5D4F0E0D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2">
            <a:extLst>
              <a:ext uri="{FF2B5EF4-FFF2-40B4-BE49-F238E27FC236}">
                <a16:creationId xmlns:a16="http://schemas.microsoft.com/office/drawing/2014/main" id="{F1AFB845-506B-41C9-AF80-7E59B0719FEA}"/>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32772" name="Rectangle 2">
            <a:extLst>
              <a:ext uri="{FF2B5EF4-FFF2-40B4-BE49-F238E27FC236}">
                <a16:creationId xmlns:a16="http://schemas.microsoft.com/office/drawing/2014/main" id="{8FFB8020-FAAE-499A-AB75-13117D37A96D}"/>
              </a:ext>
            </a:extLst>
          </p:cNvPr>
          <p:cNvSpPr>
            <a:spLocks noGrp="1" noChangeArrowheads="1"/>
          </p:cNvSpPr>
          <p:nvPr>
            <p:ph type="title" idx="4294967295"/>
          </p:nvPr>
        </p:nvSpPr>
        <p:spPr>
          <a:noFill/>
        </p:spPr>
        <p:txBody>
          <a:bodyPr lIns="90125" tIns="44272" rIns="90125" bIns="44272"/>
          <a:lstStyle/>
          <a:p>
            <a:pPr eaLnBrk="1" hangingPunct="1"/>
            <a:r>
              <a:rPr lang="en-GB" altLang="zh-CN"/>
              <a:t>Invoice processing system</a:t>
            </a:r>
          </a:p>
        </p:txBody>
      </p:sp>
      <p:pic>
        <p:nvPicPr>
          <p:cNvPr id="32773" name="Picture 5" descr="11.6 PipelineModel(10.10).eps                                  0007B899Macintosh HD                   B8AA5F2E:">
            <a:extLst>
              <a:ext uri="{FF2B5EF4-FFF2-40B4-BE49-F238E27FC236}">
                <a16:creationId xmlns:a16="http://schemas.microsoft.com/office/drawing/2014/main" id="{0AE998EF-A3D3-459D-96F6-7FC0F619A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2552700"/>
            <a:ext cx="906938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1">
            <a:extLst>
              <a:ext uri="{FF2B5EF4-FFF2-40B4-BE49-F238E27FC236}">
                <a16:creationId xmlns:a16="http://schemas.microsoft.com/office/drawing/2014/main" id="{3189F549-E1B7-4BE2-A7E8-517953AF621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0C775D90-B97A-444B-A41C-CB2FAC0F54C5}"/>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 name="标题 1">
            <a:extLst>
              <a:ext uri="{FF2B5EF4-FFF2-40B4-BE49-F238E27FC236}">
                <a16:creationId xmlns:a16="http://schemas.microsoft.com/office/drawing/2014/main" id="{F7368D0D-3C04-449B-8850-E37E103529BE}"/>
              </a:ext>
            </a:extLst>
          </p:cNvPr>
          <p:cNvSpPr>
            <a:spLocks noGrp="1"/>
          </p:cNvSpPr>
          <p:nvPr>
            <p:ph type="title" idx="4294967295"/>
          </p:nvPr>
        </p:nvSpPr>
        <p:spPr/>
        <p:txBody>
          <a:bodyPr anchor="ctr">
            <a:normAutofit/>
          </a:bodyPr>
          <a:lstStyle/>
          <a:p>
            <a:pPr eaLnBrk="1" hangingPunct="1">
              <a:defRPr/>
            </a:pPr>
            <a:r>
              <a:rPr lang="en-US" altLang="zh-CN" sz="2800" b="0" dirty="0">
                <a:effectLst>
                  <a:outerShdw blurRad="38100" dist="38100" dir="2700000" algn="tl">
                    <a:srgbClr val="C0C0C0"/>
                  </a:outerShdw>
                </a:effectLst>
              </a:rPr>
              <a:t>Advantages and Disadvantages of</a:t>
            </a:r>
            <a:br>
              <a:rPr lang="en-US" altLang="zh-CN" sz="2800" b="0" dirty="0">
                <a:effectLst>
                  <a:outerShdw blurRad="38100" dist="38100" dir="2700000" algn="tl">
                    <a:srgbClr val="C0C0C0"/>
                  </a:outerShdw>
                </a:effectLst>
              </a:rPr>
            </a:br>
            <a:r>
              <a:rPr lang="en-US" altLang="zh-CN" sz="2800" b="0" dirty="0">
                <a:effectLst>
                  <a:outerShdw blurRad="38100" dist="38100" dir="2700000" algn="tl">
                    <a:srgbClr val="C0C0C0"/>
                  </a:outerShdw>
                </a:effectLst>
              </a:rPr>
              <a:t>Pipe-Filter</a:t>
            </a:r>
            <a:endParaRPr lang="zh-CN" altLang="en-US" sz="2800" dirty="0">
              <a:effectLst>
                <a:outerShdw blurRad="38100" dist="38100" dir="2700000" algn="tl">
                  <a:srgbClr val="C0C0C0"/>
                </a:outerShdw>
              </a:effectLst>
              <a:ea typeface="华文中宋" pitchFamily="2" charset="-122"/>
            </a:endParaRPr>
          </a:p>
        </p:txBody>
      </p:sp>
      <p:sp>
        <p:nvSpPr>
          <p:cNvPr id="33797" name="内容占位符 2">
            <a:extLst>
              <a:ext uri="{FF2B5EF4-FFF2-40B4-BE49-F238E27FC236}">
                <a16:creationId xmlns:a16="http://schemas.microsoft.com/office/drawing/2014/main" id="{DDABF440-D8DD-4E8D-82A5-4FA6290688D9}"/>
              </a:ext>
            </a:extLst>
          </p:cNvPr>
          <p:cNvSpPr>
            <a:spLocks noGrp="1" noChangeArrowheads="1"/>
          </p:cNvSpPr>
          <p:nvPr>
            <p:ph idx="4294967295"/>
          </p:nvPr>
        </p:nvSpPr>
        <p:spPr>
          <a:xfrm>
            <a:off x="455613" y="1328738"/>
            <a:ext cx="8194675" cy="4779962"/>
          </a:xfrm>
        </p:spPr>
        <p:txBody>
          <a:bodyPr/>
          <a:lstStyle/>
          <a:p>
            <a:pPr eaLnBrk="1" hangingPunct="1">
              <a:lnSpc>
                <a:spcPct val="90000"/>
              </a:lnSpc>
            </a:pPr>
            <a:r>
              <a:rPr lang="en-US" altLang="zh-CN" sz="2800" b="1"/>
              <a:t>Advantages:</a:t>
            </a:r>
          </a:p>
          <a:p>
            <a:pPr lvl="1" eaLnBrk="1" hangingPunct="1">
              <a:lnSpc>
                <a:spcPct val="90000"/>
              </a:lnSpc>
            </a:pPr>
            <a:r>
              <a:rPr lang="en-US" altLang="zh-CN" sz="2800">
                <a:solidFill>
                  <a:srgbClr val="FF0000"/>
                </a:solidFill>
              </a:rPr>
              <a:t>High cohesive</a:t>
            </a:r>
            <a:r>
              <a:rPr lang="en-US" altLang="zh-CN" sz="2800"/>
              <a:t>: Filters are self containing processing service that performs a specific function thus it is fairly </a:t>
            </a:r>
            <a:r>
              <a:rPr lang="en-US" altLang="zh-CN" sz="2800">
                <a:solidFill>
                  <a:srgbClr val="0000FF"/>
                </a:solidFill>
              </a:rPr>
              <a:t>cohesive</a:t>
            </a:r>
          </a:p>
          <a:p>
            <a:pPr lvl="1" eaLnBrk="1" hangingPunct="1">
              <a:lnSpc>
                <a:spcPct val="90000"/>
              </a:lnSpc>
            </a:pPr>
            <a:r>
              <a:rPr lang="en-US" altLang="zh-CN" sz="2800">
                <a:solidFill>
                  <a:srgbClr val="FF0000"/>
                </a:solidFill>
              </a:rPr>
              <a:t>Low coupling</a:t>
            </a:r>
            <a:r>
              <a:rPr lang="en-US" altLang="zh-CN" sz="2800"/>
              <a:t>: Filters communicate through pipes only, thus it is “somewhat” constrained in coupling</a:t>
            </a:r>
          </a:p>
          <a:p>
            <a:pPr lvl="1" eaLnBrk="1" hangingPunct="1"/>
            <a:r>
              <a:rPr lang="en-US" altLang="zh-CN" sz="2800">
                <a:solidFill>
                  <a:srgbClr val="FF0000"/>
                </a:solidFill>
              </a:rPr>
              <a:t>Reusability</a:t>
            </a:r>
            <a:r>
              <a:rPr lang="en-US" altLang="zh-CN" sz="2800"/>
              <a:t>: Supports to reuse filters.</a:t>
            </a:r>
          </a:p>
          <a:p>
            <a:pPr lvl="1" eaLnBrk="1" hangingPunct="1"/>
            <a:r>
              <a:rPr lang="en-US" altLang="zh-CN" sz="2800">
                <a:solidFill>
                  <a:srgbClr val="FF0000"/>
                </a:solidFill>
              </a:rPr>
              <a:t>Simple to implement</a:t>
            </a:r>
            <a:r>
              <a:rPr lang="en-US" altLang="zh-CN" sz="2800"/>
              <a:t> as either a concurrent or sequential system.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0AADFC-C8BB-441C-A82B-A4ACDDE0E4D2}"/>
              </a:ext>
            </a:extLst>
          </p:cNvPr>
          <p:cNvSpPr>
            <a:spLocks noGrp="1"/>
          </p:cNvSpPr>
          <p:nvPr>
            <p:ph type="title"/>
          </p:nvPr>
        </p:nvSpPr>
        <p:spPr/>
        <p:txBody>
          <a:bodyPr/>
          <a:lstStyle/>
          <a:p>
            <a:pPr>
              <a:defRPr/>
            </a:pPr>
            <a:r>
              <a:rPr lang="en-US" altLang="zh-CN" sz="4000" b="0" dirty="0">
                <a:effectLst>
                  <a:outerShdw blurRad="38100" dist="38100" dir="2700000" algn="tl">
                    <a:srgbClr val="C0C0C0"/>
                  </a:outerShdw>
                </a:effectLst>
              </a:rPr>
              <a:t>Advantages and Disadvantages of Pipe-Filter</a:t>
            </a:r>
            <a:endParaRPr lang="zh-CN" altLang="en-US" dirty="0"/>
          </a:p>
        </p:txBody>
      </p:sp>
      <p:sp>
        <p:nvSpPr>
          <p:cNvPr id="35843" name="内容占位符 2">
            <a:extLst>
              <a:ext uri="{FF2B5EF4-FFF2-40B4-BE49-F238E27FC236}">
                <a16:creationId xmlns:a16="http://schemas.microsoft.com/office/drawing/2014/main" id="{3F445F67-E3C7-4CCA-94DF-76A36E9A4AC6}"/>
              </a:ext>
            </a:extLst>
          </p:cNvPr>
          <p:cNvSpPr>
            <a:spLocks noGrp="1" noChangeArrowheads="1"/>
          </p:cNvSpPr>
          <p:nvPr>
            <p:ph idx="1"/>
          </p:nvPr>
        </p:nvSpPr>
        <p:spPr/>
        <p:txBody>
          <a:bodyPr/>
          <a:lstStyle/>
          <a:p>
            <a:pPr lvl="1" eaLnBrk="1" hangingPunct="1"/>
            <a:r>
              <a:rPr lang="en-US" altLang="zh-CN" sz="2800">
                <a:solidFill>
                  <a:srgbClr val="FF0000"/>
                </a:solidFill>
              </a:rPr>
              <a:t>Extendibility</a:t>
            </a:r>
            <a:r>
              <a:rPr lang="en-US" altLang="zh-CN" sz="2800"/>
              <a:t>: easy to add new filters.</a:t>
            </a:r>
          </a:p>
          <a:p>
            <a:pPr lvl="1" eaLnBrk="1" hangingPunct="1"/>
            <a:r>
              <a:rPr lang="en-US" altLang="zh-CN" sz="2800">
                <a:solidFill>
                  <a:srgbClr val="FF0000"/>
                </a:solidFill>
              </a:rPr>
              <a:t>Flexibility:</a:t>
            </a:r>
          </a:p>
          <a:p>
            <a:pPr marL="1143000" lvl="2" indent="-228600" eaLnBrk="1" hangingPunct="1"/>
            <a:r>
              <a:rPr lang="en-US" altLang="zh-CN" sz="2800"/>
              <a:t>functionality of filters can be easily redefined</a:t>
            </a:r>
          </a:p>
          <a:p>
            <a:pPr marL="1143000" lvl="2" indent="-228600" eaLnBrk="1" hangingPunct="1"/>
            <a:r>
              <a:rPr lang="en-US" altLang="zh-CN" sz="2800"/>
              <a:t>control can be re-routed</a:t>
            </a:r>
          </a:p>
          <a:p>
            <a:pPr eaLnBrk="1" hangingPunct="1">
              <a:lnSpc>
                <a:spcPct val="90000"/>
              </a:lnSpc>
            </a:pPr>
            <a:r>
              <a:rPr lang="en-US" altLang="zh-CN" sz="2800" b="1"/>
              <a:t>Disadvantages:</a:t>
            </a:r>
          </a:p>
          <a:p>
            <a:pPr lvl="1" eaLnBrk="1" hangingPunct="1">
              <a:lnSpc>
                <a:spcPct val="90000"/>
              </a:lnSpc>
            </a:pPr>
            <a:r>
              <a:rPr lang="en-US" altLang="zh-CN" sz="2800"/>
              <a:t>requires a common format for data transfer along the pipeline.</a:t>
            </a:r>
          </a:p>
          <a:p>
            <a:pPr lvl="1" eaLnBrk="1" hangingPunct="1">
              <a:lnSpc>
                <a:spcPct val="90000"/>
              </a:lnSpc>
            </a:pPr>
            <a:r>
              <a:rPr lang="en-US" altLang="zh-CN" sz="2800"/>
              <a:t>difficult to support event-based interaction</a:t>
            </a:r>
            <a:endParaRPr lang="en-US" altLang="zh-CN" sz="2800" b="1" u="sng">
              <a:solidFill>
                <a:srgbClr val="660033"/>
              </a:solidFill>
            </a:endParaRPr>
          </a:p>
          <a:p>
            <a:endParaRPr lang="zh-CN" altLang="en-US"/>
          </a:p>
        </p:txBody>
      </p:sp>
      <p:sp>
        <p:nvSpPr>
          <p:cNvPr id="35844" name="日期占位符 3">
            <a:extLst>
              <a:ext uri="{FF2B5EF4-FFF2-40B4-BE49-F238E27FC236}">
                <a16:creationId xmlns:a16="http://schemas.microsoft.com/office/drawing/2014/main" id="{31524ABE-2644-4FEC-B45D-4115B74D8AD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35845" name="页脚占位符 4">
            <a:extLst>
              <a:ext uri="{FF2B5EF4-FFF2-40B4-BE49-F238E27FC236}">
                <a16:creationId xmlns:a16="http://schemas.microsoft.com/office/drawing/2014/main" id="{1BAAE489-6B10-42E7-A64F-CD11BDAA08C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Lecturer: Xiaobin Xu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BE0FD507-0E78-402D-9706-1ED1891C3596}"/>
              </a:ext>
            </a:extLst>
          </p:cNvPr>
          <p:cNvSpPr>
            <a:spLocks noGrp="1" noChangeArrowheads="1"/>
          </p:cNvSpPr>
          <p:nvPr>
            <p:ph type="ctrTitle"/>
          </p:nvPr>
        </p:nvSpPr>
        <p:spPr/>
        <p:txBody>
          <a:bodyPr/>
          <a:lstStyle/>
          <a:p>
            <a:pPr algn="ctr"/>
            <a:r>
              <a:rPr lang="en-US" altLang="zh-CN" sz="4000"/>
              <a:t>Architectural Styles:</a:t>
            </a:r>
            <a:endParaRPr lang="zh-CN" altLang="en-US" sz="4000"/>
          </a:p>
        </p:txBody>
      </p:sp>
      <p:sp>
        <p:nvSpPr>
          <p:cNvPr id="36867" name="Rectangle 5">
            <a:extLst>
              <a:ext uri="{FF2B5EF4-FFF2-40B4-BE49-F238E27FC236}">
                <a16:creationId xmlns:a16="http://schemas.microsoft.com/office/drawing/2014/main" id="{999D3781-42B2-4F32-9992-71491DBD3E25}"/>
              </a:ext>
            </a:extLst>
          </p:cNvPr>
          <p:cNvSpPr>
            <a:spLocks noGrp="1" noChangeArrowheads="1"/>
          </p:cNvSpPr>
          <p:nvPr>
            <p:ph type="subTitle" idx="1"/>
          </p:nvPr>
        </p:nvSpPr>
        <p:spPr/>
        <p:txBody>
          <a:bodyPr/>
          <a:lstStyle/>
          <a:p>
            <a:r>
              <a:rPr lang="en-GB" altLang="zh-CN" sz="3200"/>
              <a:t>The Repository Model</a:t>
            </a:r>
            <a:endParaRPr lang="zh-CN" alt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a:extLst>
              <a:ext uri="{FF2B5EF4-FFF2-40B4-BE49-F238E27FC236}">
                <a16:creationId xmlns:a16="http://schemas.microsoft.com/office/drawing/2014/main" id="{110CB9CB-8C0E-4C5A-882F-38A5DA08773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4">
            <a:extLst>
              <a:ext uri="{FF2B5EF4-FFF2-40B4-BE49-F238E27FC236}">
                <a16:creationId xmlns:a16="http://schemas.microsoft.com/office/drawing/2014/main" id="{BF81DE4C-4681-43A2-BC3B-CCA377B6CF8B}"/>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16388" name="Rectangle 2">
            <a:extLst>
              <a:ext uri="{FF2B5EF4-FFF2-40B4-BE49-F238E27FC236}">
                <a16:creationId xmlns:a16="http://schemas.microsoft.com/office/drawing/2014/main" id="{444E4964-4020-42A8-869F-F368C3D8DF79}"/>
              </a:ext>
            </a:extLst>
          </p:cNvPr>
          <p:cNvSpPr>
            <a:spLocks noGrp="1" noChangeArrowheads="1"/>
          </p:cNvSpPr>
          <p:nvPr>
            <p:ph type="title"/>
          </p:nvPr>
        </p:nvSpPr>
        <p:spPr/>
        <p:txBody>
          <a:bodyPr/>
          <a:lstStyle/>
          <a:p>
            <a:pPr eaLnBrk="1" hangingPunct="1"/>
            <a:r>
              <a:rPr lang="en-GB" altLang="zh-CN"/>
              <a:t>Architectural design</a:t>
            </a:r>
            <a:endParaRPr lang="zh-CN" altLang="en-US"/>
          </a:p>
        </p:txBody>
      </p:sp>
      <p:sp>
        <p:nvSpPr>
          <p:cNvPr id="16389" name="Rectangle 3">
            <a:extLst>
              <a:ext uri="{FF2B5EF4-FFF2-40B4-BE49-F238E27FC236}">
                <a16:creationId xmlns:a16="http://schemas.microsoft.com/office/drawing/2014/main" id="{590816D8-031B-4305-8F70-E767B15AA9FD}"/>
              </a:ext>
            </a:extLst>
          </p:cNvPr>
          <p:cNvSpPr>
            <a:spLocks noGrp="1" noChangeArrowheads="1"/>
          </p:cNvSpPr>
          <p:nvPr>
            <p:ph type="body" idx="1"/>
          </p:nvPr>
        </p:nvSpPr>
        <p:spPr>
          <a:xfrm>
            <a:off x="455613" y="1328738"/>
            <a:ext cx="8194675" cy="4779962"/>
          </a:xfrm>
        </p:spPr>
        <p:txBody>
          <a:bodyPr/>
          <a:lstStyle/>
          <a:p>
            <a:pPr eaLnBrk="1" hangingPunct="1"/>
            <a:r>
              <a:rPr lang="en-GB" altLang="zh-CN" sz="3200"/>
              <a:t>An early stage of the system design process.</a:t>
            </a:r>
          </a:p>
          <a:p>
            <a:pPr eaLnBrk="1" hangingPunct="1"/>
            <a:r>
              <a:rPr lang="en-GB" altLang="zh-CN" sz="3200"/>
              <a:t>Architectural design</a:t>
            </a:r>
          </a:p>
          <a:p>
            <a:pPr lvl="1" eaLnBrk="1" hangingPunct="1"/>
            <a:r>
              <a:rPr lang="en-GB" altLang="zh-CN" sz="3200"/>
              <a:t>The design process for </a:t>
            </a:r>
            <a:r>
              <a:rPr lang="en-GB" altLang="zh-CN" sz="3200">
                <a:solidFill>
                  <a:srgbClr val="0000FF"/>
                </a:solidFill>
              </a:rPr>
              <a:t>identifying the sub-systems</a:t>
            </a:r>
            <a:r>
              <a:rPr lang="en-GB" altLang="zh-CN" sz="3200"/>
              <a:t> making up a system and the framework for sub-system </a:t>
            </a:r>
            <a:r>
              <a:rPr lang="en-GB" altLang="zh-CN" sz="3200">
                <a:solidFill>
                  <a:srgbClr val="0000FF"/>
                </a:solidFill>
              </a:rPr>
              <a:t>control and</a:t>
            </a:r>
            <a:r>
              <a:rPr lang="en-GB" altLang="zh-CN" sz="3200"/>
              <a:t> </a:t>
            </a:r>
            <a:r>
              <a:rPr lang="en-GB" altLang="zh-CN" sz="3200">
                <a:solidFill>
                  <a:srgbClr val="0000FF"/>
                </a:solidFill>
              </a:rPr>
              <a:t>communication</a:t>
            </a:r>
            <a:r>
              <a:rPr lang="en-GB" altLang="zh-CN" sz="3200" i="1"/>
              <a:t>.</a:t>
            </a:r>
          </a:p>
          <a:p>
            <a:pPr eaLnBrk="1" hangingPunct="1"/>
            <a:r>
              <a:rPr lang="en-GB" altLang="zh-CN" sz="3200"/>
              <a:t>Software architecture is the output of architectural design process.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1">
            <a:extLst>
              <a:ext uri="{FF2B5EF4-FFF2-40B4-BE49-F238E27FC236}">
                <a16:creationId xmlns:a16="http://schemas.microsoft.com/office/drawing/2014/main" id="{DE673DFF-E938-4975-9DDE-4F4C9826E7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B6417124-7BF0-4A64-9ED7-0171B1117151}"/>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37892" name="Rectangle 2">
            <a:extLst>
              <a:ext uri="{FF2B5EF4-FFF2-40B4-BE49-F238E27FC236}">
                <a16:creationId xmlns:a16="http://schemas.microsoft.com/office/drawing/2014/main" id="{BC9317AD-E90B-439E-AD2B-F563673C301F}"/>
              </a:ext>
            </a:extLst>
          </p:cNvPr>
          <p:cNvSpPr>
            <a:spLocks noGrp="1" noChangeArrowheads="1"/>
          </p:cNvSpPr>
          <p:nvPr>
            <p:ph type="title" idx="4294967295"/>
          </p:nvPr>
        </p:nvSpPr>
        <p:spPr>
          <a:xfrm>
            <a:off x="455613" y="122238"/>
            <a:ext cx="7512050" cy="917575"/>
          </a:xfrm>
          <a:noFill/>
        </p:spPr>
        <p:txBody>
          <a:bodyPr lIns="90125" tIns="44272" rIns="90125" bIns="44272"/>
          <a:lstStyle/>
          <a:p>
            <a:pPr eaLnBrk="1" hangingPunct="1"/>
            <a:r>
              <a:rPr lang="en-GB" altLang="zh-CN"/>
              <a:t>The Repository Model</a:t>
            </a:r>
          </a:p>
        </p:txBody>
      </p:sp>
      <p:sp>
        <p:nvSpPr>
          <p:cNvPr id="37893" name="Rectangle 3">
            <a:extLst>
              <a:ext uri="{FF2B5EF4-FFF2-40B4-BE49-F238E27FC236}">
                <a16:creationId xmlns:a16="http://schemas.microsoft.com/office/drawing/2014/main" id="{E54959FF-9891-49F7-974C-E55C38C713D7}"/>
              </a:ext>
            </a:extLst>
          </p:cNvPr>
          <p:cNvSpPr>
            <a:spLocks noGrp="1" noChangeArrowheads="1"/>
          </p:cNvSpPr>
          <p:nvPr>
            <p:ph type="body" idx="4294967295"/>
          </p:nvPr>
        </p:nvSpPr>
        <p:spPr>
          <a:xfrm>
            <a:off x="455613" y="1184275"/>
            <a:ext cx="8194675" cy="4924425"/>
          </a:xfrm>
          <a:noFill/>
        </p:spPr>
        <p:txBody>
          <a:bodyPr lIns="90125" tIns="44272" rIns="90125" bIns="44272"/>
          <a:lstStyle/>
          <a:p>
            <a:pPr marL="488950" indent="-488950" defTabSz="962025" eaLnBrk="1" hangingPunct="1">
              <a:lnSpc>
                <a:spcPct val="90000"/>
              </a:lnSpc>
            </a:pPr>
            <a:r>
              <a:rPr lang="en-GB" altLang="zh-CN"/>
              <a:t>Sub-systems must exchange data. This may be done in two ways:</a:t>
            </a:r>
          </a:p>
          <a:p>
            <a:pPr marL="1089025" lvl="1" indent="-479425" defTabSz="962025" eaLnBrk="1" hangingPunct="1">
              <a:lnSpc>
                <a:spcPct val="90000"/>
              </a:lnSpc>
            </a:pPr>
            <a:r>
              <a:rPr lang="en-GB" altLang="zh-CN" sz="2800"/>
              <a:t>Shared data is held in a central database or repository and may be accessed by all sub-systems;</a:t>
            </a:r>
          </a:p>
          <a:p>
            <a:pPr marL="1089025" lvl="1" indent="-479425" defTabSz="962025" eaLnBrk="1" hangingPunct="1">
              <a:lnSpc>
                <a:spcPct val="90000"/>
              </a:lnSpc>
            </a:pPr>
            <a:r>
              <a:rPr lang="en-GB" altLang="zh-CN" sz="2800"/>
              <a:t>Each sub-system maintains its own database and passes data explicitly to other sub-systems.</a:t>
            </a:r>
          </a:p>
          <a:p>
            <a:pPr marL="488950" indent="-488950" defTabSz="962025" eaLnBrk="1" hangingPunct="1">
              <a:lnSpc>
                <a:spcPct val="90000"/>
              </a:lnSpc>
            </a:pPr>
            <a:r>
              <a:rPr lang="en-GB" altLang="zh-CN"/>
              <a:t>When large amounts of data are to be shared, the repository model of sharing is most commonly used.</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1">
            <a:extLst>
              <a:ext uri="{FF2B5EF4-FFF2-40B4-BE49-F238E27FC236}">
                <a16:creationId xmlns:a16="http://schemas.microsoft.com/office/drawing/2014/main" id="{C0E0CD2E-41C0-4410-A836-454BC905999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2">
            <a:extLst>
              <a:ext uri="{FF2B5EF4-FFF2-40B4-BE49-F238E27FC236}">
                <a16:creationId xmlns:a16="http://schemas.microsoft.com/office/drawing/2014/main" id="{BBD5C6E9-DB5B-46AE-BB09-81B5893E54C9}"/>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0482" name="Rectangle 2">
            <a:extLst>
              <a:ext uri="{FF2B5EF4-FFF2-40B4-BE49-F238E27FC236}">
                <a16:creationId xmlns:a16="http://schemas.microsoft.com/office/drawing/2014/main" id="{B6552746-E3E1-468C-97C9-C1DEBB0F49BB}"/>
              </a:ext>
            </a:extLst>
          </p:cNvPr>
          <p:cNvSpPr>
            <a:spLocks noGrp="1" noChangeArrowheads="1"/>
          </p:cNvSpPr>
          <p:nvPr>
            <p:ph type="title" idx="4294967295"/>
          </p:nvPr>
        </p:nvSpPr>
        <p:spPr/>
        <p:txBody>
          <a:bodyPr lIns="90125" tIns="44272" rIns="90125" bIns="44272" anchor="ctr">
            <a:normAutofit/>
          </a:bodyPr>
          <a:lstStyle/>
          <a:p>
            <a:pPr eaLnBrk="1" hangingPunct="1">
              <a:defRPr/>
            </a:pPr>
            <a:r>
              <a:rPr lang="en-GB" altLang="zh-CN">
                <a:effectLst>
                  <a:outerShdw blurRad="38100" dist="38100" dir="2700000" algn="tl">
                    <a:srgbClr val="C0C0C0"/>
                  </a:outerShdw>
                </a:effectLst>
              </a:rPr>
              <a:t>CASE toolset architecture</a:t>
            </a:r>
          </a:p>
        </p:txBody>
      </p:sp>
      <p:pic>
        <p:nvPicPr>
          <p:cNvPr id="38917" name="Picture 5" descr="11.2 CASE-repos(10.2).eps                                      0007B899Macintosh HD                   B8AA5F2E:">
            <a:extLst>
              <a:ext uri="{FF2B5EF4-FFF2-40B4-BE49-F238E27FC236}">
                <a16:creationId xmlns:a16="http://schemas.microsoft.com/office/drawing/2014/main" id="{663CBF57-344F-49A8-A9B3-D768F25BB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8" y="1885950"/>
            <a:ext cx="8799512"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1">
            <a:extLst>
              <a:ext uri="{FF2B5EF4-FFF2-40B4-BE49-F238E27FC236}">
                <a16:creationId xmlns:a16="http://schemas.microsoft.com/office/drawing/2014/main" id="{30372AB2-E5FB-4346-94BA-F52467AABB1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2">
            <a:extLst>
              <a:ext uri="{FF2B5EF4-FFF2-40B4-BE49-F238E27FC236}">
                <a16:creationId xmlns:a16="http://schemas.microsoft.com/office/drawing/2014/main" id="{675F6451-FEEA-467D-94CF-9B0B7941F8EA}"/>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39940" name="标题 1">
            <a:extLst>
              <a:ext uri="{FF2B5EF4-FFF2-40B4-BE49-F238E27FC236}">
                <a16:creationId xmlns:a16="http://schemas.microsoft.com/office/drawing/2014/main" id="{7292EE60-1074-40DF-8F05-AA256D9A4516}"/>
              </a:ext>
            </a:extLst>
          </p:cNvPr>
          <p:cNvSpPr>
            <a:spLocks noGrp="1" noChangeArrowheads="1"/>
          </p:cNvSpPr>
          <p:nvPr>
            <p:ph type="title" idx="4294967295"/>
          </p:nvPr>
        </p:nvSpPr>
        <p:spPr/>
        <p:txBody>
          <a:bodyPr anchor="ctr"/>
          <a:lstStyle/>
          <a:p>
            <a:pPr eaLnBrk="1" hangingPunct="1"/>
            <a:r>
              <a:rPr lang="en-GB" altLang="zh-CN"/>
              <a:t>The Repository Model</a:t>
            </a:r>
            <a:endParaRPr lang="zh-CN" altLang="en-US"/>
          </a:p>
        </p:txBody>
      </p:sp>
      <p:sp>
        <p:nvSpPr>
          <p:cNvPr id="39941" name="内容占位符 2">
            <a:extLst>
              <a:ext uri="{FF2B5EF4-FFF2-40B4-BE49-F238E27FC236}">
                <a16:creationId xmlns:a16="http://schemas.microsoft.com/office/drawing/2014/main" id="{C8E04E2D-80A3-4BAC-9157-E35BFE48CC35}"/>
              </a:ext>
            </a:extLst>
          </p:cNvPr>
          <p:cNvSpPr>
            <a:spLocks noGrp="1" noChangeArrowheads="1"/>
          </p:cNvSpPr>
          <p:nvPr>
            <p:ph idx="4294967295"/>
          </p:nvPr>
        </p:nvSpPr>
        <p:spPr>
          <a:xfrm>
            <a:off x="455613" y="1544638"/>
            <a:ext cx="8194675" cy="4564062"/>
          </a:xfrm>
        </p:spPr>
        <p:txBody>
          <a:bodyPr/>
          <a:lstStyle/>
          <a:p>
            <a:pPr eaLnBrk="1" hangingPunct="1">
              <a:lnSpc>
                <a:spcPct val="90000"/>
              </a:lnSpc>
            </a:pPr>
            <a:r>
              <a:rPr lang="en-US" altLang="zh-CN" sz="3200" b="1">
                <a:ea typeface="PMingLiU" panose="02020500000000000000" pitchFamily="18" charset="-120"/>
              </a:rPr>
              <a:t>Two </a:t>
            </a:r>
            <a:r>
              <a:rPr lang="en-US" altLang="zh-TW" sz="3200" b="1">
                <a:ea typeface="PMingLiU" panose="02020500000000000000" pitchFamily="18" charset="-120"/>
              </a:rPr>
              <a:t>variations:</a:t>
            </a:r>
          </a:p>
          <a:p>
            <a:pPr lvl="1" eaLnBrk="1" hangingPunct="1">
              <a:lnSpc>
                <a:spcPct val="90000"/>
              </a:lnSpc>
            </a:pPr>
            <a:r>
              <a:rPr lang="en-US" altLang="zh-TW" sz="3200"/>
              <a:t>Blackboard style: the data-store alerts the participating parties whenever there is a data-store change (trigger)</a:t>
            </a:r>
          </a:p>
          <a:p>
            <a:pPr lvl="1" eaLnBrk="1" hangingPunct="1">
              <a:lnSpc>
                <a:spcPct val="90000"/>
              </a:lnSpc>
            </a:pPr>
            <a:r>
              <a:rPr lang="en-US" altLang="zh-TW" sz="3200"/>
              <a:t>Repository style: the participating parties check the data-store for changes</a:t>
            </a:r>
          </a:p>
        </p:txBody>
      </p:sp>
      <p:sp>
        <p:nvSpPr>
          <p:cNvPr id="39942" name="页脚占位符 4">
            <a:extLst>
              <a:ext uri="{FF2B5EF4-FFF2-40B4-BE49-F238E27FC236}">
                <a16:creationId xmlns:a16="http://schemas.microsoft.com/office/drawing/2014/main" id="{0839C5B0-6B89-49E5-BB8E-BAC57C18B2B5}"/>
              </a:ext>
            </a:extLst>
          </p:cNvPr>
          <p:cNvSpPr txBox="1">
            <a:spLocks noGrp="1"/>
          </p:cNvSpPr>
          <p:nvPr/>
        </p:nvSpPr>
        <p:spPr bwMode="auto">
          <a:xfrm>
            <a:off x="5691188" y="6281738"/>
            <a:ext cx="28829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4" tIns="45537" rIns="91074" bIns="45537" anchor="b"/>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eaLnBrk="1" hangingPunct="1"/>
            <a:endParaRPr lang="en-US" altLang="zh-CN" sz="1200">
              <a:solidFill>
                <a:srgbClr val="B5A788"/>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AD8F08AA-CA69-4F83-ACE5-44EC63E40B65}"/>
              </a:ext>
            </a:extLst>
          </p:cNvPr>
          <p:cNvSpPr>
            <a:spLocks noGrp="1" noChangeArrowheads="1"/>
          </p:cNvSpPr>
          <p:nvPr>
            <p:ph type="title"/>
          </p:nvPr>
        </p:nvSpPr>
        <p:spPr/>
        <p:txBody>
          <a:bodyPr/>
          <a:lstStyle/>
          <a:p>
            <a:r>
              <a:rPr lang="en-GB" altLang="zh-CN"/>
              <a:t>The Repository Model</a:t>
            </a:r>
            <a:endParaRPr lang="zh-CN" altLang="en-US"/>
          </a:p>
        </p:txBody>
      </p:sp>
      <p:sp>
        <p:nvSpPr>
          <p:cNvPr id="40963" name="内容占位符 2">
            <a:extLst>
              <a:ext uri="{FF2B5EF4-FFF2-40B4-BE49-F238E27FC236}">
                <a16:creationId xmlns:a16="http://schemas.microsoft.com/office/drawing/2014/main" id="{FF2309A3-89A3-40CA-A3DD-D274614A0700}"/>
              </a:ext>
            </a:extLst>
          </p:cNvPr>
          <p:cNvSpPr>
            <a:spLocks noGrp="1" noChangeArrowheads="1"/>
          </p:cNvSpPr>
          <p:nvPr>
            <p:ph idx="1"/>
          </p:nvPr>
        </p:nvSpPr>
        <p:spPr>
          <a:xfrm>
            <a:off x="455613" y="1328738"/>
            <a:ext cx="8194675" cy="4779962"/>
          </a:xfrm>
        </p:spPr>
        <p:txBody>
          <a:bodyPr/>
          <a:lstStyle/>
          <a:p>
            <a:pPr eaLnBrk="1" hangingPunct="1"/>
            <a:r>
              <a:rPr lang="en-US" altLang="zh-TW" sz="3200">
                <a:ea typeface="PMingLiU" panose="02020500000000000000" pitchFamily="18" charset="-120"/>
              </a:rPr>
              <a:t>Problem</a:t>
            </a:r>
            <a:r>
              <a:rPr lang="en-US" altLang="zh-CN" sz="3200">
                <a:ea typeface="PMingLiU" panose="02020500000000000000" pitchFamily="18" charset="-120"/>
              </a:rPr>
              <a:t> domains</a:t>
            </a:r>
            <a:r>
              <a:rPr lang="en-US" altLang="zh-TW" sz="3200">
                <a:ea typeface="PMingLiU" panose="02020500000000000000" pitchFamily="18" charset="-120"/>
              </a:rPr>
              <a:t> that fit this style such as patient processing, tax processing system, inventory control system; etc. have the following properties:</a:t>
            </a:r>
          </a:p>
          <a:p>
            <a:pPr lvl="1" eaLnBrk="1" hangingPunct="1"/>
            <a:r>
              <a:rPr lang="en-US" altLang="zh-TW" sz="2800">
                <a:ea typeface="PMingLiU" panose="02020500000000000000" pitchFamily="18" charset="-120"/>
              </a:rPr>
              <a:t>All the functionalities work off a single data-store.</a:t>
            </a:r>
          </a:p>
          <a:p>
            <a:pPr lvl="1" eaLnBrk="1" hangingPunct="1"/>
            <a:r>
              <a:rPr lang="en-US" altLang="zh-TW" sz="2800">
                <a:ea typeface="PMingLiU" panose="02020500000000000000" pitchFamily="18" charset="-120"/>
              </a:rPr>
              <a:t>Any change to the data-store may affect all or some of the functions</a:t>
            </a:r>
          </a:p>
          <a:p>
            <a:pPr lvl="1" eaLnBrk="1" hangingPunct="1"/>
            <a:r>
              <a:rPr lang="en-US" altLang="zh-TW" sz="2800">
                <a:ea typeface="PMingLiU" panose="02020500000000000000" pitchFamily="18" charset="-120"/>
              </a:rPr>
              <a:t>All the functionalities need the information from the data-store</a:t>
            </a:r>
            <a:endParaRPr lang="zh-CN" altLang="en-US" sz="2800">
              <a:ea typeface="PMingLiU" panose="02020500000000000000" pitchFamily="18" charset="-120"/>
            </a:endParaRPr>
          </a:p>
          <a:p>
            <a:endParaRPr lang="zh-CN" altLang="en-US"/>
          </a:p>
        </p:txBody>
      </p:sp>
      <p:sp>
        <p:nvSpPr>
          <p:cNvPr id="40964" name="日期占位符 3">
            <a:extLst>
              <a:ext uri="{FF2B5EF4-FFF2-40B4-BE49-F238E27FC236}">
                <a16:creationId xmlns:a16="http://schemas.microsoft.com/office/drawing/2014/main" id="{CD5D873D-1F68-48EC-BC16-A053543F9EB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40965" name="页脚占位符 4">
            <a:extLst>
              <a:ext uri="{FF2B5EF4-FFF2-40B4-BE49-F238E27FC236}">
                <a16:creationId xmlns:a16="http://schemas.microsoft.com/office/drawing/2014/main" id="{06FEDBC2-9453-4BDB-BA51-8A82D57ECB1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t>Lecturer: Xiaobin Xu</a:t>
            </a:r>
            <a:endParaRPr lang="en-US" altLang="zh-CN" sz="1000" b="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1">
            <a:extLst>
              <a:ext uri="{FF2B5EF4-FFF2-40B4-BE49-F238E27FC236}">
                <a16:creationId xmlns:a16="http://schemas.microsoft.com/office/drawing/2014/main" id="{F2FB48D0-AABF-4659-ADF9-3205647E04C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2">
            <a:extLst>
              <a:ext uri="{FF2B5EF4-FFF2-40B4-BE49-F238E27FC236}">
                <a16:creationId xmlns:a16="http://schemas.microsoft.com/office/drawing/2014/main" id="{355C87D8-B2C2-46A3-BD6D-9362511DBD16}"/>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41988" name="灯片编号占位符 4">
            <a:extLst>
              <a:ext uri="{FF2B5EF4-FFF2-40B4-BE49-F238E27FC236}">
                <a16:creationId xmlns:a16="http://schemas.microsoft.com/office/drawing/2014/main" id="{876B0D4B-B671-46EF-8C54-5E1D9F4630AD}"/>
              </a:ext>
            </a:extLst>
          </p:cNvPr>
          <p:cNvSpPr txBox="1">
            <a:spLocks noGrp="1"/>
          </p:cNvSpPr>
          <p:nvPr/>
        </p:nvSpPr>
        <p:spPr bwMode="auto">
          <a:xfrm>
            <a:off x="6526213" y="6073775"/>
            <a:ext cx="21240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4" tIns="45537" rIns="91074" bIns="45537" anchor="b"/>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99463112-0E0F-4D25-BE3E-C484029B6F79}" type="slidenum">
              <a:rPr lang="en-US" altLang="zh-CN" sz="1200" b="0">
                <a:latin typeface="Arial Black" panose="020B0A04020102020204" pitchFamily="34" charset="0"/>
                <a:ea typeface="MS PGothic" panose="020B0600070205080204" pitchFamily="34" charset="-128"/>
              </a:rPr>
              <a:pPr algn="r" eaLnBrk="1" hangingPunct="1">
                <a:spcBef>
                  <a:spcPct val="0"/>
                </a:spcBef>
                <a:buClrTx/>
                <a:buSzTx/>
                <a:buFontTx/>
                <a:buNone/>
              </a:pPr>
              <a:t>24</a:t>
            </a:fld>
            <a:endParaRPr lang="en-US" altLang="zh-CN" sz="1200" b="0">
              <a:latin typeface="Arial Black" panose="020B0A04020102020204" pitchFamily="34" charset="0"/>
              <a:ea typeface="MS PGothic" panose="020B0600070205080204" pitchFamily="34" charset="-128"/>
            </a:endParaRPr>
          </a:p>
        </p:txBody>
      </p:sp>
      <p:sp>
        <p:nvSpPr>
          <p:cNvPr id="41989" name="Rectangle 4">
            <a:extLst>
              <a:ext uri="{FF2B5EF4-FFF2-40B4-BE49-F238E27FC236}">
                <a16:creationId xmlns:a16="http://schemas.microsoft.com/office/drawing/2014/main" id="{6E391D7C-31A6-4EF7-AEB8-69A77D88B020}"/>
              </a:ext>
            </a:extLst>
          </p:cNvPr>
          <p:cNvSpPr>
            <a:spLocks noGrp="1" noChangeArrowheads="1"/>
          </p:cNvSpPr>
          <p:nvPr>
            <p:ph type="title" idx="4294967295"/>
          </p:nvPr>
        </p:nvSpPr>
        <p:spPr/>
        <p:txBody>
          <a:bodyPr anchor="ctr"/>
          <a:lstStyle/>
          <a:p>
            <a:pPr eaLnBrk="1" hangingPunct="1"/>
            <a:r>
              <a:rPr lang="en-US" altLang="zh-CN"/>
              <a:t>Blackboard Style</a:t>
            </a:r>
          </a:p>
        </p:txBody>
      </p:sp>
      <p:sp>
        <p:nvSpPr>
          <p:cNvPr id="41990" name="Rectangle 5">
            <a:extLst>
              <a:ext uri="{FF2B5EF4-FFF2-40B4-BE49-F238E27FC236}">
                <a16:creationId xmlns:a16="http://schemas.microsoft.com/office/drawing/2014/main" id="{41EC8A25-2452-4319-B4DF-8C8BED6732DA}"/>
              </a:ext>
            </a:extLst>
          </p:cNvPr>
          <p:cNvSpPr>
            <a:spLocks noGrp="1" noChangeArrowheads="1"/>
          </p:cNvSpPr>
          <p:nvPr>
            <p:ph type="body" idx="4294967295"/>
          </p:nvPr>
        </p:nvSpPr>
        <p:spPr>
          <a:xfrm>
            <a:off x="455613" y="1400175"/>
            <a:ext cx="8194675" cy="4708525"/>
          </a:xfrm>
        </p:spPr>
        <p:txBody>
          <a:bodyPr/>
          <a:lstStyle/>
          <a:p>
            <a:pPr eaLnBrk="1" hangingPunct="1"/>
            <a:r>
              <a:rPr lang="en-US" altLang="zh-CN" sz="3200"/>
              <a:t>Two kinds of components</a:t>
            </a:r>
          </a:p>
          <a:p>
            <a:pPr lvl="1" eaLnBrk="1" hangingPunct="1"/>
            <a:r>
              <a:rPr lang="en-US" altLang="zh-CN" sz="3200"/>
              <a:t>Central data structure — blackboard</a:t>
            </a:r>
          </a:p>
          <a:p>
            <a:pPr lvl="1" eaLnBrk="1" hangingPunct="1"/>
            <a:r>
              <a:rPr lang="en-US" altLang="zh-CN" sz="3200"/>
              <a:t>Components operating on the blackboard</a:t>
            </a:r>
          </a:p>
          <a:p>
            <a:pPr eaLnBrk="1" hangingPunct="1"/>
            <a:r>
              <a:rPr lang="en-US" altLang="zh-CN" sz="3200"/>
              <a:t>System control is entirely driven by the blackboard state</a:t>
            </a:r>
          </a:p>
          <a:p>
            <a:pPr eaLnBrk="1" hangingPunct="1"/>
            <a:r>
              <a:rPr lang="en-US" altLang="zh-CN" sz="3200"/>
              <a:t>Applicability:</a:t>
            </a:r>
          </a:p>
          <a:p>
            <a:pPr lvl="1" eaLnBrk="1" hangingPunct="1"/>
            <a:r>
              <a:rPr lang="en-US" altLang="zh-CN" sz="3200"/>
              <a:t>Typically used for AI systems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1">
            <a:extLst>
              <a:ext uri="{FF2B5EF4-FFF2-40B4-BE49-F238E27FC236}">
                <a16:creationId xmlns:a16="http://schemas.microsoft.com/office/drawing/2014/main" id="{94D8AB95-8867-4312-A766-E68562ACF1B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9DB00D1C-B005-422B-ADA2-607F3206335E}"/>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138242" name="Rectangle 2">
            <a:extLst>
              <a:ext uri="{FF2B5EF4-FFF2-40B4-BE49-F238E27FC236}">
                <a16:creationId xmlns:a16="http://schemas.microsoft.com/office/drawing/2014/main" id="{556F63C9-64A5-44C4-8C06-3B480E1E1E9C}"/>
              </a:ext>
            </a:extLst>
          </p:cNvPr>
          <p:cNvSpPr>
            <a:spLocks noGrp="1" noChangeArrowheads="1"/>
          </p:cNvSpPr>
          <p:nvPr>
            <p:ph type="title" idx="4294967295"/>
          </p:nvPr>
        </p:nvSpPr>
        <p:spPr>
          <a:xfrm>
            <a:off x="449263" y="176213"/>
            <a:ext cx="7512050" cy="1133475"/>
          </a:xfrm>
        </p:spPr>
        <p:txBody>
          <a:bodyPr anchor="ctr"/>
          <a:lstStyle/>
          <a:p>
            <a:pPr eaLnBrk="1" hangingPunct="1">
              <a:defRPr/>
            </a:pPr>
            <a:r>
              <a:rPr lang="en-US" altLang="zh-CN" sz="4000" b="0">
                <a:effectLst>
                  <a:outerShdw blurRad="38100" dist="38100" dir="2700000" algn="tl">
                    <a:srgbClr val="C0C0C0"/>
                  </a:outerShdw>
                </a:effectLst>
              </a:rPr>
              <a:t>Blackboard Style: DB triggers</a:t>
            </a:r>
          </a:p>
        </p:txBody>
      </p:sp>
      <p:sp>
        <p:nvSpPr>
          <p:cNvPr id="44037" name="Rectangle 3">
            <a:extLst>
              <a:ext uri="{FF2B5EF4-FFF2-40B4-BE49-F238E27FC236}">
                <a16:creationId xmlns:a16="http://schemas.microsoft.com/office/drawing/2014/main" id="{22A7451B-C536-404F-B9CF-0C6D09050E33}"/>
              </a:ext>
            </a:extLst>
          </p:cNvPr>
          <p:cNvSpPr>
            <a:spLocks noGrp="1" noChangeArrowheads="1"/>
          </p:cNvSpPr>
          <p:nvPr>
            <p:ph type="body" idx="4294967295"/>
          </p:nvPr>
        </p:nvSpPr>
        <p:spPr>
          <a:xfrm>
            <a:off x="455613" y="1184275"/>
            <a:ext cx="8194675" cy="4752975"/>
          </a:xfrm>
        </p:spPr>
        <p:txBody>
          <a:bodyPr/>
          <a:lstStyle/>
          <a:p>
            <a:pPr eaLnBrk="1" hangingPunct="1"/>
            <a:r>
              <a:rPr lang="en-US" altLang="zh-CN" sz="3200" b="1"/>
              <a:t>a database management trigger has 3 parts:</a:t>
            </a:r>
          </a:p>
          <a:p>
            <a:pPr lvl="1" eaLnBrk="1" hangingPunct="1"/>
            <a:r>
              <a:rPr lang="en-US" altLang="zh-CN" sz="3200"/>
              <a:t>Event : change to the database that alerts or activates the trigger</a:t>
            </a:r>
          </a:p>
          <a:p>
            <a:pPr lvl="1" eaLnBrk="1" hangingPunct="1"/>
            <a:r>
              <a:rPr lang="en-US" altLang="zh-CN" sz="3200"/>
              <a:t>Condition: a test that is true when the trigger is activated</a:t>
            </a:r>
          </a:p>
          <a:p>
            <a:pPr lvl="1" eaLnBrk="1" hangingPunct="1"/>
            <a:r>
              <a:rPr lang="en-US" altLang="zh-CN" sz="3200"/>
              <a:t>Action: a procedure which is executed when the trigger is activated and the condition is true.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1">
            <a:extLst>
              <a:ext uri="{FF2B5EF4-FFF2-40B4-BE49-F238E27FC236}">
                <a16:creationId xmlns:a16="http://schemas.microsoft.com/office/drawing/2014/main" id="{ED09A675-DDF6-4D52-9128-83C8DCA3FA5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813462ED-6A84-4B53-AF87-9196B380A8EF}"/>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46084" name="Rectangle 2">
            <a:extLst>
              <a:ext uri="{FF2B5EF4-FFF2-40B4-BE49-F238E27FC236}">
                <a16:creationId xmlns:a16="http://schemas.microsoft.com/office/drawing/2014/main" id="{184D2FA7-CAE0-47F5-8321-366EF7BA684A}"/>
              </a:ext>
            </a:extLst>
          </p:cNvPr>
          <p:cNvSpPr>
            <a:spLocks noGrp="1" noChangeArrowheads="1"/>
          </p:cNvSpPr>
          <p:nvPr>
            <p:ph type="title" idx="4294967295"/>
          </p:nvPr>
        </p:nvSpPr>
        <p:spPr/>
        <p:txBody>
          <a:bodyPr anchor="ctr"/>
          <a:lstStyle/>
          <a:p>
            <a:pPr eaLnBrk="1" hangingPunct="1"/>
            <a:r>
              <a:rPr lang="en-US" altLang="zh-CN"/>
              <a:t>Blackboard</a:t>
            </a:r>
          </a:p>
        </p:txBody>
      </p:sp>
      <p:pic>
        <p:nvPicPr>
          <p:cNvPr id="46085" name="Picture 3" descr="blackboard_Use">
            <a:extLst>
              <a:ext uri="{FF2B5EF4-FFF2-40B4-BE49-F238E27FC236}">
                <a16:creationId xmlns:a16="http://schemas.microsoft.com/office/drawing/2014/main" id="{BAC91E30-600B-4C8A-9A98-03B412C733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00175"/>
            <a:ext cx="8550275"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1">
            <a:extLst>
              <a:ext uri="{FF2B5EF4-FFF2-40B4-BE49-F238E27FC236}">
                <a16:creationId xmlns:a16="http://schemas.microsoft.com/office/drawing/2014/main" id="{5A844CBE-3189-4CB0-BD8A-5E6F2C606FEE}"/>
              </a:ext>
            </a:extLst>
          </p:cNvPr>
          <p:cNvSpPr>
            <a:spLocks noGrp="1"/>
          </p:cNvSpPr>
          <p:nvPr>
            <p:ph type="dt" sz="quarter" idx="10"/>
          </p:nvPr>
        </p:nvSpPr>
        <p:spPr>
          <a:xfrm>
            <a:off x="520700" y="6224588"/>
            <a:ext cx="212407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697A1DB3-2AF4-4982-830E-C36FECF2CD45}"/>
              </a:ext>
            </a:extLst>
          </p:cNvPr>
          <p:cNvSpPr>
            <a:spLocks noGrp="1"/>
          </p:cNvSpPr>
          <p:nvPr>
            <p:ph type="ftr" sz="quarter" idx="11"/>
          </p:nvPr>
        </p:nvSpPr>
        <p:spPr>
          <a:xfrm>
            <a:off x="3105150" y="6224588"/>
            <a:ext cx="2882900" cy="455612"/>
          </a:xfrm>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140290" name="Rectangle 2">
            <a:extLst>
              <a:ext uri="{FF2B5EF4-FFF2-40B4-BE49-F238E27FC236}">
                <a16:creationId xmlns:a16="http://schemas.microsoft.com/office/drawing/2014/main" id="{20272D8E-DBD3-4D2F-A081-6518CF88E2DC}"/>
              </a:ext>
            </a:extLst>
          </p:cNvPr>
          <p:cNvSpPr>
            <a:spLocks noGrp="1" noChangeArrowheads="1"/>
          </p:cNvSpPr>
          <p:nvPr>
            <p:ph type="title" idx="4294967295"/>
          </p:nvPr>
        </p:nvSpPr>
        <p:spPr>
          <a:xfrm>
            <a:off x="449263" y="752475"/>
            <a:ext cx="8194675" cy="742950"/>
          </a:xfrm>
        </p:spPr>
        <p:txBody>
          <a:bodyPr anchor="ctr"/>
          <a:lstStyle/>
          <a:p>
            <a:pPr eaLnBrk="1" hangingPunct="1">
              <a:defRPr/>
            </a:pPr>
            <a:r>
              <a:rPr lang="en-GB" altLang="zh-CN" sz="3500" dirty="0">
                <a:effectLst>
                  <a:outerShdw blurRad="38100" dist="38100" dir="2700000" algn="tl">
                    <a:srgbClr val="C0C0C0"/>
                  </a:outerShdw>
                </a:effectLst>
              </a:rPr>
              <a:t>Repository model</a:t>
            </a:r>
            <a:endParaRPr lang="en-US" altLang="zh-CN" sz="3500" dirty="0">
              <a:effectLst>
                <a:outerShdw blurRad="38100" dist="38100" dir="2700000" algn="tl">
                  <a:srgbClr val="C0C0C0"/>
                </a:outerShdw>
              </a:effectLst>
            </a:endParaRPr>
          </a:p>
        </p:txBody>
      </p:sp>
      <p:sp>
        <p:nvSpPr>
          <p:cNvPr id="47109" name="Rectangle 3">
            <a:extLst>
              <a:ext uri="{FF2B5EF4-FFF2-40B4-BE49-F238E27FC236}">
                <a16:creationId xmlns:a16="http://schemas.microsoft.com/office/drawing/2014/main" id="{8C4C6455-4249-4653-803B-6D4CA1DA292F}"/>
              </a:ext>
            </a:extLst>
          </p:cNvPr>
          <p:cNvSpPr>
            <a:spLocks noGrp="1" noChangeArrowheads="1"/>
          </p:cNvSpPr>
          <p:nvPr>
            <p:ph type="body" idx="4294967295"/>
          </p:nvPr>
        </p:nvSpPr>
        <p:spPr>
          <a:xfrm>
            <a:off x="379413" y="1471613"/>
            <a:ext cx="8499475" cy="4905375"/>
          </a:xfrm>
        </p:spPr>
        <p:txBody>
          <a:bodyPr/>
          <a:lstStyle/>
          <a:p>
            <a:pPr eaLnBrk="1" hangingPunct="1"/>
            <a:r>
              <a:rPr lang="en-US" altLang="zh-TW" sz="3200"/>
              <a:t>Advantages:</a:t>
            </a:r>
          </a:p>
          <a:p>
            <a:pPr lvl="1" eaLnBrk="1" hangingPunct="1"/>
            <a:r>
              <a:rPr lang="en-US" altLang="zh-TW" sz="3200"/>
              <a:t>The independent functions are cohesive within itself and the coupling is restricted to the shared data</a:t>
            </a:r>
          </a:p>
          <a:p>
            <a:pPr lvl="1" eaLnBrk="1" hangingPunct="1"/>
            <a:r>
              <a:rPr lang="en-US" altLang="zh-TW" sz="3200"/>
              <a:t>Single data-store makes the </a:t>
            </a:r>
            <a:r>
              <a:rPr lang="en-US" altLang="zh-TW" sz="3200">
                <a:solidFill>
                  <a:srgbClr val="FF0000"/>
                </a:solidFill>
              </a:rPr>
              <a:t>maintenance</a:t>
            </a:r>
            <a:r>
              <a:rPr lang="en-US" altLang="zh-TW" sz="3200"/>
              <a:t> of data in terms of </a:t>
            </a:r>
            <a:r>
              <a:rPr lang="en-US" altLang="zh-TW" sz="3200">
                <a:solidFill>
                  <a:srgbClr val="FF0000"/>
                </a:solidFill>
              </a:rPr>
              <a:t>back-up recovery</a:t>
            </a:r>
            <a:r>
              <a:rPr lang="en-US" altLang="zh-TW" sz="3200"/>
              <a:t> and </a:t>
            </a:r>
            <a:r>
              <a:rPr lang="en-US" altLang="zh-TW" sz="3200">
                <a:solidFill>
                  <a:srgbClr val="FF0000"/>
                </a:solidFill>
              </a:rPr>
              <a:t>security easier</a:t>
            </a:r>
            <a:r>
              <a:rPr lang="en-US" altLang="zh-TW" sz="3200"/>
              <a:t> to manage</a:t>
            </a:r>
            <a:endParaRPr lang="en-US" altLang="zh-CN" sz="3200"/>
          </a:p>
          <a:p>
            <a:pPr lvl="1" eaLnBrk="1" hangingPunct="1"/>
            <a:r>
              <a:rPr lang="en-GB" altLang="zh-CN" sz="3200">
                <a:solidFill>
                  <a:srgbClr val="FF0000"/>
                </a:solidFill>
              </a:rPr>
              <a:t>Efficient </a:t>
            </a:r>
            <a:r>
              <a:rPr lang="en-GB" altLang="zh-CN" sz="3200"/>
              <a:t>way to </a:t>
            </a:r>
            <a:r>
              <a:rPr lang="en-GB" altLang="zh-CN" sz="3200">
                <a:solidFill>
                  <a:srgbClr val="FF0000"/>
                </a:solidFill>
              </a:rPr>
              <a:t>share</a:t>
            </a:r>
            <a:r>
              <a:rPr lang="en-GB" altLang="zh-CN" sz="3200"/>
              <a:t> large amounts of data.</a:t>
            </a:r>
            <a:endParaRPr lang="en-US" altLang="zh-TW" sz="3200" b="1" u="sng">
              <a:solidFill>
                <a:schemeClr val="hlink"/>
              </a:solidFill>
              <a:ea typeface="PMingLiU" panose="02020500000000000000" pitchFamily="18" charset="-12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73358343-2B7D-402F-B055-CF62EA820B85}"/>
              </a:ext>
            </a:extLst>
          </p:cNvPr>
          <p:cNvSpPr>
            <a:spLocks noGrp="1" noChangeArrowheads="1"/>
          </p:cNvSpPr>
          <p:nvPr>
            <p:ph type="title"/>
          </p:nvPr>
        </p:nvSpPr>
        <p:spPr/>
        <p:txBody>
          <a:bodyPr/>
          <a:lstStyle/>
          <a:p>
            <a:pPr>
              <a:defRPr/>
            </a:pPr>
            <a:r>
              <a:rPr lang="en-GB" altLang="zh-CN" dirty="0">
                <a:effectLst>
                  <a:outerShdw blurRad="38100" dist="38100" dir="2700000" algn="tl">
                    <a:srgbClr val="C0C0C0"/>
                  </a:outerShdw>
                </a:effectLst>
              </a:rPr>
              <a:t>Repository model</a:t>
            </a:r>
            <a:endParaRPr lang="zh-CN" altLang="en-US" dirty="0">
              <a:effectLst>
                <a:outerShdw blurRad="38100" dist="38100" dir="2700000" algn="tl">
                  <a:srgbClr val="C0C0C0"/>
                </a:outerShdw>
              </a:effectLst>
            </a:endParaRPr>
          </a:p>
        </p:txBody>
      </p:sp>
      <p:sp>
        <p:nvSpPr>
          <p:cNvPr id="49155" name="Rectangle 3">
            <a:extLst>
              <a:ext uri="{FF2B5EF4-FFF2-40B4-BE49-F238E27FC236}">
                <a16:creationId xmlns:a16="http://schemas.microsoft.com/office/drawing/2014/main" id="{B585C21F-763E-4106-A848-ED1C874F9426}"/>
              </a:ext>
            </a:extLst>
          </p:cNvPr>
          <p:cNvSpPr>
            <a:spLocks noGrp="1" noChangeArrowheads="1"/>
          </p:cNvSpPr>
          <p:nvPr>
            <p:ph type="body" idx="1"/>
          </p:nvPr>
        </p:nvSpPr>
        <p:spPr/>
        <p:txBody>
          <a:bodyPr/>
          <a:lstStyle/>
          <a:p>
            <a:pPr eaLnBrk="1" hangingPunct="1">
              <a:lnSpc>
                <a:spcPct val="90000"/>
              </a:lnSpc>
            </a:pPr>
            <a:r>
              <a:rPr lang="en-US" altLang="zh-TW" sz="3200"/>
              <a:t>Disadvantages:</a:t>
            </a:r>
          </a:p>
          <a:p>
            <a:pPr lvl="1" eaLnBrk="1" hangingPunct="1">
              <a:lnSpc>
                <a:spcPct val="90000"/>
              </a:lnSpc>
            </a:pPr>
            <a:r>
              <a:rPr lang="en-US" altLang="zh-CN" sz="3200"/>
              <a:t>Difficult to manage</a:t>
            </a:r>
            <a:r>
              <a:rPr lang="en-US" altLang="zh-TW" sz="3200"/>
              <a:t> data</a:t>
            </a:r>
            <a:endParaRPr lang="en-US" altLang="zh-CN" sz="3200"/>
          </a:p>
          <a:p>
            <a:pPr lvl="2" eaLnBrk="1" hangingPunct="1">
              <a:lnSpc>
                <a:spcPct val="90000"/>
              </a:lnSpc>
            </a:pPr>
            <a:r>
              <a:rPr lang="en-US" altLang="zh-TW" sz="3200"/>
              <a:t>Any data format change in the shared data requires agreement and, potentially, changes in all or some the functional areas - - this becomes a bigger problem as more functionalities are introduced that have dependency on the shared data. </a:t>
            </a:r>
          </a:p>
          <a:p>
            <a:pPr>
              <a:lnSpc>
                <a:spcPct val="90000"/>
              </a:lnSpc>
            </a:pPr>
            <a:endParaRPr lang="zh-CN" altLang="en-US" sz="2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65B13-8435-4AD4-BA27-757AF3AA049D}"/>
              </a:ext>
            </a:extLst>
          </p:cNvPr>
          <p:cNvSpPr>
            <a:spLocks noGrp="1"/>
          </p:cNvSpPr>
          <p:nvPr>
            <p:ph type="title"/>
          </p:nvPr>
        </p:nvSpPr>
        <p:spPr/>
        <p:txBody>
          <a:bodyPr/>
          <a:lstStyle/>
          <a:p>
            <a:pPr>
              <a:defRPr/>
            </a:pPr>
            <a:r>
              <a:rPr lang="en-GB" altLang="zh-CN" dirty="0">
                <a:effectLst>
                  <a:outerShdw blurRad="38100" dist="38100" dir="2700000" algn="tl">
                    <a:srgbClr val="C0C0C0"/>
                  </a:outerShdw>
                </a:effectLst>
              </a:rPr>
              <a:t>Repository model</a:t>
            </a:r>
            <a:endParaRPr lang="zh-CN" altLang="en-US" dirty="0"/>
          </a:p>
        </p:txBody>
      </p:sp>
      <p:sp>
        <p:nvSpPr>
          <p:cNvPr id="50179" name="内容占位符 2">
            <a:extLst>
              <a:ext uri="{FF2B5EF4-FFF2-40B4-BE49-F238E27FC236}">
                <a16:creationId xmlns:a16="http://schemas.microsoft.com/office/drawing/2014/main" id="{416AD1A5-7512-4523-B937-A70D93BFC1A6}"/>
              </a:ext>
            </a:extLst>
          </p:cNvPr>
          <p:cNvSpPr>
            <a:spLocks noGrp="1" noChangeArrowheads="1"/>
          </p:cNvSpPr>
          <p:nvPr>
            <p:ph idx="1"/>
          </p:nvPr>
        </p:nvSpPr>
        <p:spPr/>
        <p:txBody>
          <a:bodyPr/>
          <a:lstStyle/>
          <a:p>
            <a:pPr lvl="1" eaLnBrk="1" hangingPunct="1">
              <a:lnSpc>
                <a:spcPct val="90000"/>
              </a:lnSpc>
            </a:pPr>
            <a:r>
              <a:rPr lang="en-GB" altLang="zh-CN" sz="3200"/>
              <a:t>Data evolution is difficult and expensive;</a:t>
            </a:r>
          </a:p>
          <a:p>
            <a:pPr lvl="1" eaLnBrk="1" hangingPunct="1">
              <a:lnSpc>
                <a:spcPct val="90000"/>
              </a:lnSpc>
            </a:pPr>
            <a:r>
              <a:rPr lang="en-US" altLang="zh-TW" sz="3200"/>
              <a:t>If the data-store fails, all parties are affected and possibly all functions have to stop </a:t>
            </a:r>
            <a:endParaRPr lang="en-US" altLang="zh-CN" sz="3200"/>
          </a:p>
          <a:p>
            <a:pPr lvl="2" eaLnBrk="1" hangingPunct="1">
              <a:lnSpc>
                <a:spcPct val="90000"/>
              </a:lnSpc>
            </a:pPr>
            <a:r>
              <a:rPr lang="en-US" altLang="zh-TW" sz="3200"/>
              <a:t>redundant db</a:t>
            </a:r>
            <a:endParaRPr lang="en-US" altLang="zh-CN" sz="3200"/>
          </a:p>
          <a:p>
            <a:pPr lvl="2" eaLnBrk="1" hangingPunct="1">
              <a:lnSpc>
                <a:spcPct val="90000"/>
              </a:lnSpc>
            </a:pPr>
            <a:r>
              <a:rPr lang="en-US" altLang="zh-TW" sz="3200"/>
              <a:t>good back up- and recovery procedures</a:t>
            </a:r>
            <a:endParaRPr lang="en-US" altLang="zh-CN" sz="3200"/>
          </a:p>
          <a:p>
            <a:endParaRPr lang="zh-CN" altLang="en-US"/>
          </a:p>
        </p:txBody>
      </p:sp>
      <p:sp>
        <p:nvSpPr>
          <p:cNvPr id="50180" name="日期占位符 3">
            <a:extLst>
              <a:ext uri="{FF2B5EF4-FFF2-40B4-BE49-F238E27FC236}">
                <a16:creationId xmlns:a16="http://schemas.microsoft.com/office/drawing/2014/main" id="{D0DAEFED-AAC5-4152-B923-8F50F91082A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50181" name="页脚占位符 4">
            <a:extLst>
              <a:ext uri="{FF2B5EF4-FFF2-40B4-BE49-F238E27FC236}">
                <a16:creationId xmlns:a16="http://schemas.microsoft.com/office/drawing/2014/main" id="{3CEB7FDA-A2D7-45A2-9ED8-9B91A189B52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Lecturer: Xiaobin Xu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1">
            <a:extLst>
              <a:ext uri="{FF2B5EF4-FFF2-40B4-BE49-F238E27FC236}">
                <a16:creationId xmlns:a16="http://schemas.microsoft.com/office/drawing/2014/main" id="{8207B436-501A-4210-9488-FFB29DD97E4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80DD1D86-6CFC-4D3A-9384-E1B4BA2124E1}"/>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3074" name="标题 1">
            <a:extLst>
              <a:ext uri="{FF2B5EF4-FFF2-40B4-BE49-F238E27FC236}">
                <a16:creationId xmlns:a16="http://schemas.microsoft.com/office/drawing/2014/main" id="{089EE6A1-C755-4FDF-98B2-6EEBDDBC2D8F}"/>
              </a:ext>
            </a:extLst>
          </p:cNvPr>
          <p:cNvSpPr>
            <a:spLocks noGrp="1"/>
          </p:cNvSpPr>
          <p:nvPr>
            <p:ph type="title" idx="4294967295"/>
          </p:nvPr>
        </p:nvSpPr>
        <p:spPr>
          <a:xfrm>
            <a:off x="455613" y="122238"/>
            <a:ext cx="7512050" cy="846137"/>
          </a:xfrm>
        </p:spPr>
        <p:txBody>
          <a:bodyPr anchor="ctr">
            <a:normAutofit/>
          </a:bodyPr>
          <a:lstStyle/>
          <a:p>
            <a:pPr eaLnBrk="1" hangingPunct="1">
              <a:defRPr/>
            </a:pPr>
            <a:r>
              <a:rPr lang="en-US" altLang="zh-CN" dirty="0">
                <a:effectLst>
                  <a:outerShdw blurRad="38100" dist="38100" dir="2700000" algn="tl">
                    <a:srgbClr val="C0C0C0"/>
                  </a:outerShdw>
                </a:effectLst>
              </a:rPr>
              <a:t>Definitions</a:t>
            </a:r>
            <a:endParaRPr lang="zh-CN" altLang="en-US" dirty="0">
              <a:effectLst>
                <a:outerShdw blurRad="38100" dist="38100" dir="2700000" algn="tl">
                  <a:srgbClr val="C0C0C0"/>
                </a:outerShdw>
              </a:effectLst>
            </a:endParaRPr>
          </a:p>
        </p:txBody>
      </p:sp>
      <p:sp>
        <p:nvSpPr>
          <p:cNvPr id="17413" name="内容占位符 2">
            <a:extLst>
              <a:ext uri="{FF2B5EF4-FFF2-40B4-BE49-F238E27FC236}">
                <a16:creationId xmlns:a16="http://schemas.microsoft.com/office/drawing/2014/main" id="{0908D8A2-00B1-4C8E-9084-75401A8A2CDA}"/>
              </a:ext>
            </a:extLst>
          </p:cNvPr>
          <p:cNvSpPr>
            <a:spLocks noGrp="1" noChangeArrowheads="1"/>
          </p:cNvSpPr>
          <p:nvPr>
            <p:ph idx="4294967295"/>
          </p:nvPr>
        </p:nvSpPr>
        <p:spPr>
          <a:xfrm>
            <a:off x="455613" y="895350"/>
            <a:ext cx="8194675" cy="5213350"/>
          </a:xfrm>
        </p:spPr>
        <p:txBody>
          <a:bodyPr/>
          <a:lstStyle/>
          <a:p>
            <a:pPr marL="609600" indent="-609600" eaLnBrk="1" hangingPunct="1">
              <a:lnSpc>
                <a:spcPct val="80000"/>
              </a:lnSpc>
            </a:pPr>
            <a:r>
              <a:rPr lang="en-US" altLang="zh-CN" sz="2800"/>
              <a:t>An Architectural Style defines a set of </a:t>
            </a:r>
            <a:r>
              <a:rPr lang="en-US" altLang="zh-CN" sz="2800">
                <a:solidFill>
                  <a:srgbClr val="FF0000"/>
                </a:solidFill>
              </a:rPr>
              <a:t>rules</a:t>
            </a:r>
            <a:r>
              <a:rPr lang="en-US" altLang="zh-CN" sz="2800"/>
              <a:t> that describe the</a:t>
            </a:r>
            <a:r>
              <a:rPr lang="en-US" altLang="zh-CN" sz="2800">
                <a:solidFill>
                  <a:srgbClr val="FF0000"/>
                </a:solidFill>
              </a:rPr>
              <a:t> properties</a:t>
            </a:r>
            <a:r>
              <a:rPr lang="en-US" altLang="zh-CN" sz="2800"/>
              <a:t> of and </a:t>
            </a:r>
            <a:r>
              <a:rPr lang="en-US" altLang="zh-CN" sz="2800">
                <a:solidFill>
                  <a:srgbClr val="FF0000"/>
                </a:solidFill>
              </a:rPr>
              <a:t>constraints</a:t>
            </a:r>
            <a:r>
              <a:rPr lang="en-US" altLang="zh-CN" sz="2800"/>
              <a:t> on its </a:t>
            </a:r>
            <a:r>
              <a:rPr lang="en-US" altLang="zh-CN" sz="2800">
                <a:solidFill>
                  <a:srgbClr val="FF0000"/>
                </a:solidFill>
              </a:rPr>
              <a:t>components</a:t>
            </a:r>
            <a:r>
              <a:rPr lang="en-US" altLang="zh-CN" sz="2800"/>
              <a:t> and the way in which the </a:t>
            </a:r>
            <a:r>
              <a:rPr lang="en-US" altLang="zh-CN" sz="2800">
                <a:solidFill>
                  <a:srgbClr val="FF0000"/>
                </a:solidFill>
              </a:rPr>
              <a:t>components interact</a:t>
            </a:r>
            <a:r>
              <a:rPr lang="en-US" altLang="zh-CN" sz="2800"/>
              <a:t>.</a:t>
            </a:r>
          </a:p>
          <a:p>
            <a:pPr lvl="1" eaLnBrk="1" hangingPunct="1">
              <a:lnSpc>
                <a:spcPct val="80000"/>
              </a:lnSpc>
            </a:pPr>
            <a:r>
              <a:rPr lang="en-US" altLang="zh-CN" sz="2800">
                <a:solidFill>
                  <a:srgbClr val="FF0000"/>
                </a:solidFill>
              </a:rPr>
              <a:t>Architectural Style</a:t>
            </a:r>
            <a:r>
              <a:rPr lang="en-US" altLang="zh-CN" sz="2800"/>
              <a:t> is a </a:t>
            </a:r>
            <a:r>
              <a:rPr lang="en-US" altLang="zh-CN" sz="2800">
                <a:solidFill>
                  <a:srgbClr val="FF0000"/>
                </a:solidFill>
              </a:rPr>
              <a:t>high level design Pattern</a:t>
            </a:r>
            <a:r>
              <a:rPr lang="en-US" altLang="zh-CN" sz="2800" b="1"/>
              <a:t> </a:t>
            </a:r>
          </a:p>
          <a:p>
            <a:pPr lvl="1" eaLnBrk="1" hangingPunct="1">
              <a:lnSpc>
                <a:spcPct val="80000"/>
              </a:lnSpc>
            </a:pPr>
            <a:r>
              <a:rPr lang="en-US" altLang="zh-CN" sz="2800">
                <a:solidFill>
                  <a:srgbClr val="FF0000"/>
                </a:solidFill>
              </a:rPr>
              <a:t>Design Pattern</a:t>
            </a:r>
            <a:r>
              <a:rPr lang="en-US" altLang="zh-CN" sz="2800"/>
              <a:t> is a </a:t>
            </a:r>
            <a:r>
              <a:rPr lang="en-US" altLang="zh-CN" sz="2800">
                <a:solidFill>
                  <a:srgbClr val="FF0000"/>
                </a:solidFill>
              </a:rPr>
              <a:t>programming level design pattern</a:t>
            </a:r>
          </a:p>
          <a:p>
            <a:pPr marL="609600" indent="-609600" eaLnBrk="1" hangingPunct="1">
              <a:lnSpc>
                <a:spcPct val="80000"/>
              </a:lnSpc>
            </a:pPr>
            <a:r>
              <a:rPr lang="en-US" altLang="zh-CN" sz="2800"/>
              <a:t>A set of architectural design solutions that have been used successfully before.</a:t>
            </a:r>
          </a:p>
          <a:p>
            <a:pPr marL="609600" indent="-609600" eaLnBrk="1" hangingPunct="1">
              <a:lnSpc>
                <a:spcPct val="80000"/>
              </a:lnSpc>
            </a:pPr>
            <a:r>
              <a:rPr lang="en-US" altLang="zh-CN" sz="2800"/>
              <a:t>Mark of mature engineering field.</a:t>
            </a:r>
          </a:p>
          <a:p>
            <a:pPr marL="609600" indent="-609600" eaLnBrk="1" hangingPunct="1">
              <a:lnSpc>
                <a:spcPct val="80000"/>
              </a:lnSpc>
            </a:pPr>
            <a:r>
              <a:rPr lang="en-US" altLang="zh-CN" sz="2800"/>
              <a:t>An architecture can use several architectural styles.</a:t>
            </a:r>
          </a:p>
          <a:p>
            <a:pPr marL="609600" indent="-609600" eaLnBrk="1" hangingPunct="1">
              <a:lnSpc>
                <a:spcPct val="80000"/>
              </a:lnSpc>
            </a:pPr>
            <a:r>
              <a:rPr lang="en-US" altLang="zh-CN" sz="2800"/>
              <a:t>Styles are open-ended; new styles will emerge</a:t>
            </a:r>
            <a:endParaRPr lang="zh-CN" alt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E7F0D9D3-81BB-4E55-AB87-FB8204E03B5D}"/>
              </a:ext>
            </a:extLst>
          </p:cNvPr>
          <p:cNvSpPr>
            <a:spLocks noGrp="1" noChangeArrowheads="1"/>
          </p:cNvSpPr>
          <p:nvPr>
            <p:ph type="ctrTitle"/>
          </p:nvPr>
        </p:nvSpPr>
        <p:spPr/>
        <p:txBody>
          <a:bodyPr/>
          <a:lstStyle/>
          <a:p>
            <a:pPr algn="ctr"/>
            <a:r>
              <a:rPr lang="en-US" altLang="zh-CN" sz="4000"/>
              <a:t>Architectural Styles:</a:t>
            </a:r>
            <a:endParaRPr lang="zh-CN" altLang="en-US" sz="4000"/>
          </a:p>
        </p:txBody>
      </p:sp>
      <p:sp>
        <p:nvSpPr>
          <p:cNvPr id="188421" name="Rectangle 5">
            <a:extLst>
              <a:ext uri="{FF2B5EF4-FFF2-40B4-BE49-F238E27FC236}">
                <a16:creationId xmlns:a16="http://schemas.microsoft.com/office/drawing/2014/main" id="{3041D02F-0DBA-49C7-9BE6-65FA66C8FDFF}"/>
              </a:ext>
            </a:extLst>
          </p:cNvPr>
          <p:cNvSpPr>
            <a:spLocks noGrp="1" noChangeArrowheads="1"/>
          </p:cNvSpPr>
          <p:nvPr>
            <p:ph type="subTitle" idx="1"/>
          </p:nvPr>
        </p:nvSpPr>
        <p:spPr/>
        <p:txBody>
          <a:bodyPr/>
          <a:lstStyle/>
          <a:p>
            <a:pPr>
              <a:defRPr/>
            </a:pPr>
            <a:r>
              <a:rPr lang="en-GB" altLang="zh-CN" sz="3600" dirty="0">
                <a:effectLst>
                  <a:outerShdw blurRad="38100" dist="38100" dir="2700000" algn="tl">
                    <a:srgbClr val="C0C0C0"/>
                  </a:outerShdw>
                </a:effectLst>
              </a:rPr>
              <a:t>Client-server Style</a:t>
            </a:r>
            <a:endParaRPr lang="zh-CN" altLang="en-US" sz="3600" dirty="0">
              <a:effectLst>
                <a:outerShdw blurRad="38100" dist="38100" dir="2700000" algn="tl">
                  <a:srgbClr val="C0C0C0"/>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1">
            <a:extLst>
              <a:ext uri="{FF2B5EF4-FFF2-40B4-BE49-F238E27FC236}">
                <a16:creationId xmlns:a16="http://schemas.microsoft.com/office/drawing/2014/main" id="{BEDFFAB5-E324-4600-9D4D-50FE3A31A6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D5965414-F4A1-44D0-940B-A383DE664FC3}"/>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2530" name="Rectangle 2">
            <a:extLst>
              <a:ext uri="{FF2B5EF4-FFF2-40B4-BE49-F238E27FC236}">
                <a16:creationId xmlns:a16="http://schemas.microsoft.com/office/drawing/2014/main" id="{F89D77AA-06C5-4034-9CCB-2C2A695DCB75}"/>
              </a:ext>
            </a:extLst>
          </p:cNvPr>
          <p:cNvSpPr>
            <a:spLocks noGrp="1" noChangeArrowheads="1"/>
          </p:cNvSpPr>
          <p:nvPr>
            <p:ph type="title" idx="4294967295"/>
          </p:nvPr>
        </p:nvSpPr>
        <p:spPr/>
        <p:txBody>
          <a:bodyPr lIns="90125" tIns="44272" rIns="90125" bIns="44272" anchor="ctr">
            <a:normAutofit/>
          </a:bodyPr>
          <a:lstStyle/>
          <a:p>
            <a:pPr eaLnBrk="1" hangingPunct="1">
              <a:defRPr/>
            </a:pPr>
            <a:r>
              <a:rPr lang="en-GB" altLang="zh-CN" dirty="0">
                <a:effectLst>
                  <a:outerShdw blurRad="38100" dist="38100" dir="2700000" algn="tl">
                    <a:srgbClr val="C0C0C0"/>
                  </a:outerShdw>
                </a:effectLst>
              </a:rPr>
              <a:t>Client-server Style</a:t>
            </a:r>
          </a:p>
        </p:txBody>
      </p:sp>
      <p:sp>
        <p:nvSpPr>
          <p:cNvPr id="52229" name="Rectangle 3">
            <a:extLst>
              <a:ext uri="{FF2B5EF4-FFF2-40B4-BE49-F238E27FC236}">
                <a16:creationId xmlns:a16="http://schemas.microsoft.com/office/drawing/2014/main" id="{23594511-4571-4EBD-B274-36A5D425BBF4}"/>
              </a:ext>
            </a:extLst>
          </p:cNvPr>
          <p:cNvSpPr>
            <a:spLocks noGrp="1" noChangeArrowheads="1"/>
          </p:cNvSpPr>
          <p:nvPr>
            <p:ph type="body" idx="4294967295"/>
          </p:nvPr>
        </p:nvSpPr>
        <p:spPr>
          <a:xfrm>
            <a:off x="455613" y="1328738"/>
            <a:ext cx="8194675" cy="4779962"/>
          </a:xfrm>
          <a:noFill/>
        </p:spPr>
        <p:txBody>
          <a:bodyPr lIns="90125" tIns="44272" rIns="90125" bIns="44272"/>
          <a:lstStyle/>
          <a:p>
            <a:pPr eaLnBrk="1" hangingPunct="1">
              <a:lnSpc>
                <a:spcPct val="90000"/>
              </a:lnSpc>
            </a:pPr>
            <a:r>
              <a:rPr lang="en-US" altLang="zh-CN" sz="3200"/>
              <a:t>Components are clients and servers</a:t>
            </a:r>
            <a:endParaRPr lang="en-GB" altLang="zh-CN" sz="3200"/>
          </a:p>
          <a:p>
            <a:pPr marL="742950" lvl="1" indent="-285750" eaLnBrk="1" hangingPunct="1">
              <a:lnSpc>
                <a:spcPct val="90000"/>
              </a:lnSpc>
            </a:pPr>
            <a:r>
              <a:rPr lang="en-GB" altLang="zh-CN" sz="3200"/>
              <a:t>Client: an application that makes requests (to the servers) and handles input/output with the system environment</a:t>
            </a:r>
          </a:p>
          <a:p>
            <a:pPr marL="742950" lvl="1" indent="-285750" eaLnBrk="1" hangingPunct="1">
              <a:lnSpc>
                <a:spcPct val="90000"/>
              </a:lnSpc>
            </a:pPr>
            <a:r>
              <a:rPr lang="en-GB" altLang="zh-CN" sz="3200"/>
              <a:t>Server: an application that responses requests from clients. </a:t>
            </a:r>
          </a:p>
          <a:p>
            <a:pPr marL="742950" lvl="1" indent="-285750" eaLnBrk="1" hangingPunct="1">
              <a:lnSpc>
                <a:spcPct val="90000"/>
              </a:lnSpc>
            </a:pPr>
            <a:r>
              <a:rPr lang="en-US" altLang="zh-CN" sz="3200"/>
              <a:t>Servers do not know number or identities of clients</a:t>
            </a:r>
          </a:p>
          <a:p>
            <a:pPr marL="742950" lvl="1" indent="-285750" eaLnBrk="1" hangingPunct="1">
              <a:lnSpc>
                <a:spcPct val="90000"/>
              </a:lnSpc>
            </a:pPr>
            <a:r>
              <a:rPr lang="en-US" altLang="zh-CN" sz="3200"/>
              <a:t>Clients know server’s identity</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9E714-B2EF-4457-91C0-3D44B18FB5CD}"/>
              </a:ext>
            </a:extLst>
          </p:cNvPr>
          <p:cNvSpPr>
            <a:spLocks noGrp="1"/>
          </p:cNvSpPr>
          <p:nvPr>
            <p:ph type="title"/>
          </p:nvPr>
        </p:nvSpPr>
        <p:spPr/>
        <p:txBody>
          <a:bodyPr/>
          <a:lstStyle/>
          <a:p>
            <a:pPr>
              <a:defRPr/>
            </a:pPr>
            <a:r>
              <a:rPr lang="en-GB" altLang="zh-CN" dirty="0">
                <a:effectLst>
                  <a:outerShdw blurRad="38100" dist="38100" dir="2700000" algn="tl">
                    <a:srgbClr val="C0C0C0"/>
                  </a:outerShdw>
                </a:effectLst>
              </a:rPr>
              <a:t>Client-server Style</a:t>
            </a:r>
            <a:endParaRPr lang="zh-CN" altLang="en-US" dirty="0"/>
          </a:p>
        </p:txBody>
      </p:sp>
      <p:sp>
        <p:nvSpPr>
          <p:cNvPr id="54275" name="内容占位符 2">
            <a:extLst>
              <a:ext uri="{FF2B5EF4-FFF2-40B4-BE49-F238E27FC236}">
                <a16:creationId xmlns:a16="http://schemas.microsoft.com/office/drawing/2014/main" id="{6988CD85-8760-4DAC-80EB-F4C77DC40692}"/>
              </a:ext>
            </a:extLst>
          </p:cNvPr>
          <p:cNvSpPr>
            <a:spLocks noGrp="1" noChangeArrowheads="1"/>
          </p:cNvSpPr>
          <p:nvPr>
            <p:ph idx="1"/>
          </p:nvPr>
        </p:nvSpPr>
        <p:spPr/>
        <p:txBody>
          <a:bodyPr/>
          <a:lstStyle/>
          <a:p>
            <a:pPr eaLnBrk="1" hangingPunct="1">
              <a:lnSpc>
                <a:spcPct val="90000"/>
              </a:lnSpc>
            </a:pPr>
            <a:r>
              <a:rPr lang="en-US" altLang="zh-CN" sz="3200"/>
              <a:t>Connectors are RPC-based network interaction protocols</a:t>
            </a:r>
            <a:endParaRPr lang="en-GB" altLang="zh-CN" sz="3200"/>
          </a:p>
          <a:p>
            <a:pPr eaLnBrk="1" hangingPunct="1">
              <a:lnSpc>
                <a:spcPct val="90000"/>
              </a:lnSpc>
            </a:pPr>
            <a:r>
              <a:rPr lang="en-GB" altLang="zh-CN" sz="3200"/>
              <a:t>Why Client / Server?</a:t>
            </a:r>
          </a:p>
          <a:p>
            <a:pPr marL="742950" lvl="1" indent="-285750" eaLnBrk="1" hangingPunct="1">
              <a:lnSpc>
                <a:spcPct val="90000"/>
              </a:lnSpc>
            </a:pPr>
            <a:r>
              <a:rPr lang="en-GB" altLang="zh-CN" sz="3200"/>
              <a:t>multiple users want to share and exchange data</a:t>
            </a:r>
          </a:p>
          <a:p>
            <a:pPr eaLnBrk="1" hangingPunct="1">
              <a:lnSpc>
                <a:spcPct val="90000"/>
              </a:lnSpc>
            </a:pPr>
            <a:r>
              <a:rPr lang="en-GB" altLang="zh-CN" sz="3200"/>
              <a:t>Typical application area:</a:t>
            </a:r>
          </a:p>
          <a:p>
            <a:pPr marL="742950" lvl="1" indent="-285750" eaLnBrk="1" hangingPunct="1">
              <a:lnSpc>
                <a:spcPct val="90000"/>
              </a:lnSpc>
            </a:pPr>
            <a:r>
              <a:rPr lang="en-GB" altLang="zh-CN" sz="3200"/>
              <a:t>distributed multi-user (business) information systems</a:t>
            </a:r>
          </a:p>
          <a:p>
            <a:endParaRPr lang="zh-CN" altLang="en-US"/>
          </a:p>
        </p:txBody>
      </p:sp>
      <p:sp>
        <p:nvSpPr>
          <p:cNvPr id="54276" name="日期占位符 3">
            <a:extLst>
              <a:ext uri="{FF2B5EF4-FFF2-40B4-BE49-F238E27FC236}">
                <a16:creationId xmlns:a16="http://schemas.microsoft.com/office/drawing/2014/main" id="{1BCE4AB8-64C1-4A94-9592-7BA849CBEEE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54277" name="页脚占位符 4">
            <a:extLst>
              <a:ext uri="{FF2B5EF4-FFF2-40B4-BE49-F238E27FC236}">
                <a16:creationId xmlns:a16="http://schemas.microsoft.com/office/drawing/2014/main" id="{E168482C-66D6-497C-B25B-1047ECF07A4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Lecturer: Xiaobin Xu</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1">
            <a:extLst>
              <a:ext uri="{FF2B5EF4-FFF2-40B4-BE49-F238E27FC236}">
                <a16:creationId xmlns:a16="http://schemas.microsoft.com/office/drawing/2014/main" id="{72CE95E4-158D-4B91-87A1-30318645850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C2CF8439-45E2-48E5-8447-8C4827AA7F8B}"/>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55300" name="Rectangle 2">
            <a:extLst>
              <a:ext uri="{FF2B5EF4-FFF2-40B4-BE49-F238E27FC236}">
                <a16:creationId xmlns:a16="http://schemas.microsoft.com/office/drawing/2014/main" id="{65E77C43-6400-45B0-BDD8-25BE0F8FA657}"/>
              </a:ext>
            </a:extLst>
          </p:cNvPr>
          <p:cNvSpPr>
            <a:spLocks noGrp="1" noChangeArrowheads="1"/>
          </p:cNvSpPr>
          <p:nvPr>
            <p:ph type="title" idx="4294967295"/>
          </p:nvPr>
        </p:nvSpPr>
        <p:spPr/>
        <p:txBody>
          <a:bodyPr anchor="ctr"/>
          <a:lstStyle/>
          <a:p>
            <a:pPr eaLnBrk="1" hangingPunct="1"/>
            <a:r>
              <a:rPr lang="en-US" altLang="zh-CN"/>
              <a:t>Client-Server Style</a:t>
            </a:r>
          </a:p>
        </p:txBody>
      </p:sp>
      <p:pic>
        <p:nvPicPr>
          <p:cNvPr id="55301" name="Picture 3" descr="clientServer_Use">
            <a:extLst>
              <a:ext uri="{FF2B5EF4-FFF2-40B4-BE49-F238E27FC236}">
                <a16:creationId xmlns:a16="http://schemas.microsoft.com/office/drawing/2014/main" id="{ABB1CE10-360D-4C05-8DAC-67C9AA359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963" y="1112838"/>
            <a:ext cx="6667500" cy="50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1">
            <a:extLst>
              <a:ext uri="{FF2B5EF4-FFF2-40B4-BE49-F238E27FC236}">
                <a16:creationId xmlns:a16="http://schemas.microsoft.com/office/drawing/2014/main" id="{3709EE38-6570-402D-9D9A-A4813CC0FF1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2">
            <a:extLst>
              <a:ext uri="{FF2B5EF4-FFF2-40B4-BE49-F238E27FC236}">
                <a16:creationId xmlns:a16="http://schemas.microsoft.com/office/drawing/2014/main" id="{DA8633E3-6454-4AA0-8513-0BE6536EF0D3}"/>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3554" name="Rectangle 2">
            <a:extLst>
              <a:ext uri="{FF2B5EF4-FFF2-40B4-BE49-F238E27FC236}">
                <a16:creationId xmlns:a16="http://schemas.microsoft.com/office/drawing/2014/main" id="{906CE8E2-87EC-4CCB-A3D9-CF52D6ABFA69}"/>
              </a:ext>
            </a:extLst>
          </p:cNvPr>
          <p:cNvSpPr>
            <a:spLocks noGrp="1" noChangeArrowheads="1"/>
          </p:cNvSpPr>
          <p:nvPr>
            <p:ph type="title" idx="4294967295"/>
          </p:nvPr>
        </p:nvSpPr>
        <p:spPr/>
        <p:txBody>
          <a:bodyPr lIns="90125" tIns="44272" rIns="90125" bIns="44272" anchor="ctr">
            <a:normAutofit/>
          </a:bodyPr>
          <a:lstStyle/>
          <a:p>
            <a:pPr eaLnBrk="1" hangingPunct="1">
              <a:defRPr/>
            </a:pPr>
            <a:r>
              <a:rPr lang="en-GB" altLang="zh-CN">
                <a:effectLst>
                  <a:outerShdw blurRad="38100" dist="38100" dir="2700000" algn="tl">
                    <a:srgbClr val="C0C0C0"/>
                  </a:outerShdw>
                </a:effectLst>
              </a:rPr>
              <a:t>Film and picture library</a:t>
            </a:r>
          </a:p>
        </p:txBody>
      </p:sp>
      <p:pic>
        <p:nvPicPr>
          <p:cNvPr id="56325" name="Picture 5" descr="11.3 Photo-lib(10.3*).eps                                      0007B899Macintosh HD                   B8AA5F2E:">
            <a:extLst>
              <a:ext uri="{FF2B5EF4-FFF2-40B4-BE49-F238E27FC236}">
                <a16:creationId xmlns:a16="http://schemas.microsoft.com/office/drawing/2014/main" id="{E1E9B2F9-17EC-485E-BAF2-34420A79D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63" y="1255713"/>
            <a:ext cx="845661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a:extLst>
              <a:ext uri="{FF2B5EF4-FFF2-40B4-BE49-F238E27FC236}">
                <a16:creationId xmlns:a16="http://schemas.microsoft.com/office/drawing/2014/main" id="{80F4C6ED-79D7-4474-B907-BC80C7B92CE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4">
            <a:extLst>
              <a:ext uri="{FF2B5EF4-FFF2-40B4-BE49-F238E27FC236}">
                <a16:creationId xmlns:a16="http://schemas.microsoft.com/office/drawing/2014/main" id="{D15C34B7-79CE-404B-A8E3-3A84A96A5556}"/>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57348" name="Rectangle 2">
            <a:extLst>
              <a:ext uri="{FF2B5EF4-FFF2-40B4-BE49-F238E27FC236}">
                <a16:creationId xmlns:a16="http://schemas.microsoft.com/office/drawing/2014/main" id="{0B760623-6F11-45C3-997C-3240C78B75F3}"/>
              </a:ext>
            </a:extLst>
          </p:cNvPr>
          <p:cNvSpPr>
            <a:spLocks noGrp="1" noChangeArrowheads="1"/>
          </p:cNvSpPr>
          <p:nvPr>
            <p:ph type="title"/>
          </p:nvPr>
        </p:nvSpPr>
        <p:spPr>
          <a:xfrm>
            <a:off x="455613" y="122238"/>
            <a:ext cx="7512050" cy="990600"/>
          </a:xfrm>
        </p:spPr>
        <p:txBody>
          <a:bodyPr/>
          <a:lstStyle/>
          <a:p>
            <a:pPr eaLnBrk="1" hangingPunct="1"/>
            <a:r>
              <a:rPr lang="en-US" altLang="zh-CN" b="0"/>
              <a:t>Client/Server Characteristics</a:t>
            </a:r>
            <a:endParaRPr lang="zh-CN" altLang="en-US" b="0"/>
          </a:p>
        </p:txBody>
      </p:sp>
      <p:sp>
        <p:nvSpPr>
          <p:cNvPr id="57349" name="Rectangle 3">
            <a:extLst>
              <a:ext uri="{FF2B5EF4-FFF2-40B4-BE49-F238E27FC236}">
                <a16:creationId xmlns:a16="http://schemas.microsoft.com/office/drawing/2014/main" id="{E723C7ED-8B0D-4390-AA0A-13A3A6A950E6}"/>
              </a:ext>
            </a:extLst>
          </p:cNvPr>
          <p:cNvSpPr>
            <a:spLocks noGrp="1" noChangeArrowheads="1"/>
          </p:cNvSpPr>
          <p:nvPr>
            <p:ph type="body" idx="1"/>
          </p:nvPr>
        </p:nvSpPr>
        <p:spPr>
          <a:xfrm>
            <a:off x="455613" y="1400175"/>
            <a:ext cx="8194675" cy="4708525"/>
          </a:xfrm>
        </p:spPr>
        <p:txBody>
          <a:bodyPr/>
          <a:lstStyle/>
          <a:p>
            <a:pPr eaLnBrk="1" hangingPunct="1"/>
            <a:r>
              <a:rPr lang="en-US" altLang="zh-CN"/>
              <a:t>Dependencies: client depends on the server</a:t>
            </a:r>
          </a:p>
          <a:p>
            <a:pPr eaLnBrk="1" hangingPunct="1"/>
            <a:r>
              <a:rPr lang="en-US" altLang="zh-CN"/>
              <a:t>Topology: </a:t>
            </a:r>
          </a:p>
          <a:p>
            <a:pPr lvl="1" eaLnBrk="1" hangingPunct="1"/>
            <a:r>
              <a:rPr lang="en-US" altLang="zh-CN" sz="2800"/>
              <a:t>one or more clients may be connected to a server.</a:t>
            </a:r>
          </a:p>
          <a:p>
            <a:pPr lvl="1" eaLnBrk="1" hangingPunct="1"/>
            <a:r>
              <a:rPr lang="en-US" altLang="zh-CN" sz="2800"/>
              <a:t>there are no connections between clients</a:t>
            </a:r>
          </a:p>
          <a:p>
            <a:pPr eaLnBrk="1" hangingPunct="1"/>
            <a:r>
              <a:rPr lang="en-US" altLang="zh-CN"/>
              <a:t>Synchronicity: synchronous or asynchronous</a:t>
            </a:r>
          </a:p>
          <a:p>
            <a:pPr eaLnBrk="1" hangingPunct="1"/>
            <a:r>
              <a:rPr lang="en-US" altLang="zh-CN"/>
              <a:t>Mobility: easily supports client mobiliy</a:t>
            </a:r>
          </a:p>
          <a:p>
            <a:pPr eaLnBrk="1" hangingPunct="1"/>
            <a:r>
              <a:rPr lang="en-US" altLang="zh-CN"/>
              <a:t>Security: typically controlled at server, also possible at application/business layer</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a:extLst>
              <a:ext uri="{FF2B5EF4-FFF2-40B4-BE49-F238E27FC236}">
                <a16:creationId xmlns:a16="http://schemas.microsoft.com/office/drawing/2014/main" id="{795F87DD-6171-4E17-B9DC-53F4CEA346A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4">
            <a:extLst>
              <a:ext uri="{FF2B5EF4-FFF2-40B4-BE49-F238E27FC236}">
                <a16:creationId xmlns:a16="http://schemas.microsoft.com/office/drawing/2014/main" id="{0339B586-719C-40D8-8993-1B3508F59BD9}"/>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58372" name="Rectangle 2">
            <a:extLst>
              <a:ext uri="{FF2B5EF4-FFF2-40B4-BE49-F238E27FC236}">
                <a16:creationId xmlns:a16="http://schemas.microsoft.com/office/drawing/2014/main" id="{12C4CEF7-0105-4C7C-BCF2-E7DEC03DC592}"/>
              </a:ext>
            </a:extLst>
          </p:cNvPr>
          <p:cNvSpPr>
            <a:spLocks noGrp="1" noChangeArrowheads="1"/>
          </p:cNvSpPr>
          <p:nvPr>
            <p:ph type="title"/>
          </p:nvPr>
        </p:nvSpPr>
        <p:spPr/>
        <p:txBody>
          <a:bodyPr/>
          <a:lstStyle/>
          <a:p>
            <a:pPr eaLnBrk="1" hangingPunct="1"/>
            <a:r>
              <a:rPr lang="en-GB" altLang="zh-CN"/>
              <a:t>One or Two Tier Client/Server Architectures</a:t>
            </a:r>
            <a:endParaRPr lang="zh-CN" altLang="en-US"/>
          </a:p>
        </p:txBody>
      </p:sp>
      <p:sp>
        <p:nvSpPr>
          <p:cNvPr id="58373" name="Rectangle 3">
            <a:extLst>
              <a:ext uri="{FF2B5EF4-FFF2-40B4-BE49-F238E27FC236}">
                <a16:creationId xmlns:a16="http://schemas.microsoft.com/office/drawing/2014/main" id="{5B17BCE2-7BF4-4A6F-86DD-3551BCC625D2}"/>
              </a:ext>
            </a:extLst>
          </p:cNvPr>
          <p:cNvSpPr>
            <a:spLocks noGrp="1" noChangeArrowheads="1"/>
          </p:cNvSpPr>
          <p:nvPr>
            <p:ph type="body" idx="1"/>
          </p:nvPr>
        </p:nvSpPr>
        <p:spPr/>
        <p:txBody>
          <a:bodyPr/>
          <a:lstStyle/>
          <a:p>
            <a:pPr eaLnBrk="1" hangingPunct="1">
              <a:lnSpc>
                <a:spcPct val="90000"/>
              </a:lnSpc>
            </a:pPr>
            <a:r>
              <a:rPr lang="en-GB" altLang="zh-CN" sz="2800"/>
              <a:t>Processing management split between user system interface environment and database management server environment.</a:t>
            </a:r>
          </a:p>
          <a:p>
            <a:pPr lvl="1" eaLnBrk="1" hangingPunct="1">
              <a:lnSpc>
                <a:spcPct val="90000"/>
              </a:lnSpc>
            </a:pPr>
            <a:r>
              <a:rPr lang="en-GB" altLang="zh-CN" sz="2800"/>
              <a:t>Tier 1: user system interface: In user's desktop environment </a:t>
            </a:r>
          </a:p>
          <a:p>
            <a:pPr lvl="1" eaLnBrk="1" hangingPunct="1">
              <a:lnSpc>
                <a:spcPct val="90000"/>
              </a:lnSpc>
            </a:pPr>
            <a:r>
              <a:rPr lang="en-GB" altLang="zh-CN" sz="2800"/>
              <a:t>Tier 2: database management services: In a server</a:t>
            </a:r>
          </a:p>
          <a:p>
            <a:pPr eaLnBrk="1" hangingPunct="1">
              <a:lnSpc>
                <a:spcPct val="90000"/>
              </a:lnSpc>
            </a:pPr>
            <a:r>
              <a:rPr lang="en-GB" altLang="zh-CN" sz="2800"/>
              <a:t>Limitations</a:t>
            </a:r>
          </a:p>
          <a:p>
            <a:pPr lvl="1" eaLnBrk="1" hangingPunct="1">
              <a:lnSpc>
                <a:spcPct val="90000"/>
              </a:lnSpc>
            </a:pPr>
            <a:r>
              <a:rPr lang="en-GB" altLang="zh-CN" sz="2800"/>
              <a:t>Performance deteriorate when number of clients is large.</a:t>
            </a:r>
            <a:endParaRPr lang="en-US" altLang="zh-CN"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a:extLst>
              <a:ext uri="{FF2B5EF4-FFF2-40B4-BE49-F238E27FC236}">
                <a16:creationId xmlns:a16="http://schemas.microsoft.com/office/drawing/2014/main" id="{C313EB3B-0ACC-467D-AF8B-055A8F07D9D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4">
            <a:extLst>
              <a:ext uri="{FF2B5EF4-FFF2-40B4-BE49-F238E27FC236}">
                <a16:creationId xmlns:a16="http://schemas.microsoft.com/office/drawing/2014/main" id="{940E05C8-CB71-458A-95BF-D281689EAB00}"/>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59396" name="Rectangle 2">
            <a:extLst>
              <a:ext uri="{FF2B5EF4-FFF2-40B4-BE49-F238E27FC236}">
                <a16:creationId xmlns:a16="http://schemas.microsoft.com/office/drawing/2014/main" id="{F16AA0A7-D19D-4293-B17D-4F8BEDA5A4FB}"/>
              </a:ext>
            </a:extLst>
          </p:cNvPr>
          <p:cNvSpPr>
            <a:spLocks noGrp="1" noChangeArrowheads="1"/>
          </p:cNvSpPr>
          <p:nvPr>
            <p:ph type="title"/>
          </p:nvPr>
        </p:nvSpPr>
        <p:spPr/>
        <p:txBody>
          <a:bodyPr/>
          <a:lstStyle/>
          <a:p>
            <a:pPr eaLnBrk="1" hangingPunct="1"/>
            <a:r>
              <a:rPr lang="en-GB" altLang="zh-CN"/>
              <a:t>One or Two Tier Client/Server Architectures</a:t>
            </a:r>
            <a:endParaRPr lang="zh-CN" altLang="en-US"/>
          </a:p>
        </p:txBody>
      </p:sp>
      <p:sp>
        <p:nvSpPr>
          <p:cNvPr id="59397" name="Rectangle 3">
            <a:extLst>
              <a:ext uri="{FF2B5EF4-FFF2-40B4-BE49-F238E27FC236}">
                <a16:creationId xmlns:a16="http://schemas.microsoft.com/office/drawing/2014/main" id="{4F1E7564-0E7F-45E7-B87F-6604815236B9}"/>
              </a:ext>
            </a:extLst>
          </p:cNvPr>
          <p:cNvSpPr>
            <a:spLocks noGrp="1" noChangeArrowheads="1"/>
          </p:cNvSpPr>
          <p:nvPr>
            <p:ph type="body" idx="1"/>
          </p:nvPr>
        </p:nvSpPr>
        <p:spPr/>
        <p:txBody>
          <a:bodyPr/>
          <a:lstStyle/>
          <a:p>
            <a:pPr eaLnBrk="1" hangingPunct="1"/>
            <a:endParaRPr lang="zh-CN" altLang="en-US"/>
          </a:p>
        </p:txBody>
      </p:sp>
      <p:pic>
        <p:nvPicPr>
          <p:cNvPr id="59398" name="Picture 4" descr="clientserver">
            <a:extLst>
              <a:ext uri="{FF2B5EF4-FFF2-40B4-BE49-F238E27FC236}">
                <a16:creationId xmlns:a16="http://schemas.microsoft.com/office/drawing/2014/main" id="{5C68B5AB-404B-4162-81BE-BBDE3F814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1760538"/>
            <a:ext cx="84359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a:extLst>
              <a:ext uri="{FF2B5EF4-FFF2-40B4-BE49-F238E27FC236}">
                <a16:creationId xmlns:a16="http://schemas.microsoft.com/office/drawing/2014/main" id="{54F1F454-3F34-4ED7-B0EB-1DFA1C85F75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a:p>
            <a:endParaRPr lang="en-US" altLang="zh-CN" sz="1000" b="0">
              <a:latin typeface="Arial" panose="020B0604020202020204" pitchFamily="34" charset="0"/>
            </a:endParaRPr>
          </a:p>
        </p:txBody>
      </p:sp>
      <p:sp>
        <p:nvSpPr>
          <p:cNvPr id="6" name="页脚占位符 4">
            <a:extLst>
              <a:ext uri="{FF2B5EF4-FFF2-40B4-BE49-F238E27FC236}">
                <a16:creationId xmlns:a16="http://schemas.microsoft.com/office/drawing/2014/main" id="{FE860634-CB1C-46F8-B122-4619650C8797}"/>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60420" name="Rectangle 2">
            <a:extLst>
              <a:ext uri="{FF2B5EF4-FFF2-40B4-BE49-F238E27FC236}">
                <a16:creationId xmlns:a16="http://schemas.microsoft.com/office/drawing/2014/main" id="{3EE98D37-909A-4468-A62E-F3F1F6569C53}"/>
              </a:ext>
            </a:extLst>
          </p:cNvPr>
          <p:cNvSpPr>
            <a:spLocks noGrp="1" noChangeArrowheads="1"/>
          </p:cNvSpPr>
          <p:nvPr>
            <p:ph type="title"/>
          </p:nvPr>
        </p:nvSpPr>
        <p:spPr>
          <a:xfrm>
            <a:off x="455613" y="122238"/>
            <a:ext cx="7512050" cy="846137"/>
          </a:xfrm>
        </p:spPr>
        <p:txBody>
          <a:bodyPr/>
          <a:lstStyle/>
          <a:p>
            <a:pPr eaLnBrk="1" hangingPunct="1"/>
            <a:r>
              <a:rPr lang="en-US" altLang="zh-CN" b="0"/>
              <a:t>C/S Example: Thin Client</a:t>
            </a:r>
            <a:endParaRPr lang="zh-CN" altLang="en-US" b="0"/>
          </a:p>
        </p:txBody>
      </p:sp>
      <p:sp>
        <p:nvSpPr>
          <p:cNvPr id="60421" name="Rectangle 3">
            <a:extLst>
              <a:ext uri="{FF2B5EF4-FFF2-40B4-BE49-F238E27FC236}">
                <a16:creationId xmlns:a16="http://schemas.microsoft.com/office/drawing/2014/main" id="{AC4A1DF4-D4A3-4253-8FDC-6292F7B07A20}"/>
              </a:ext>
            </a:extLst>
          </p:cNvPr>
          <p:cNvSpPr>
            <a:spLocks noGrp="1" noChangeArrowheads="1"/>
          </p:cNvSpPr>
          <p:nvPr>
            <p:ph type="body" idx="1"/>
          </p:nvPr>
        </p:nvSpPr>
        <p:spPr>
          <a:xfrm>
            <a:off x="455613" y="1112838"/>
            <a:ext cx="8194675" cy="4995862"/>
          </a:xfrm>
        </p:spPr>
        <p:txBody>
          <a:bodyPr/>
          <a:lstStyle/>
          <a:p>
            <a:pPr eaLnBrk="1" hangingPunct="1"/>
            <a:r>
              <a:rPr lang="en-US" altLang="zh-CN"/>
              <a:t>largest part of processing at the server-side</a:t>
            </a:r>
            <a:endParaRPr lang="zh-CN" altLang="en-US"/>
          </a:p>
        </p:txBody>
      </p:sp>
      <p:pic>
        <p:nvPicPr>
          <p:cNvPr id="60422" name="Picture 4" descr="clientserver1">
            <a:extLst>
              <a:ext uri="{FF2B5EF4-FFF2-40B4-BE49-F238E27FC236}">
                <a16:creationId xmlns:a16="http://schemas.microsoft.com/office/drawing/2014/main" id="{DF88CFDD-89BA-45BB-895D-25F0D11A7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1760538"/>
            <a:ext cx="7637463"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a:extLst>
              <a:ext uri="{FF2B5EF4-FFF2-40B4-BE49-F238E27FC236}">
                <a16:creationId xmlns:a16="http://schemas.microsoft.com/office/drawing/2014/main" id="{17A734E4-7884-40B8-BDB9-E3F525A3B5C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4">
            <a:extLst>
              <a:ext uri="{FF2B5EF4-FFF2-40B4-BE49-F238E27FC236}">
                <a16:creationId xmlns:a16="http://schemas.microsoft.com/office/drawing/2014/main" id="{D310EDE2-84DC-41F1-BC0C-97FA7874D865}"/>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61444" name="Rectangle 2">
            <a:extLst>
              <a:ext uri="{FF2B5EF4-FFF2-40B4-BE49-F238E27FC236}">
                <a16:creationId xmlns:a16="http://schemas.microsoft.com/office/drawing/2014/main" id="{F697690E-DA03-4C07-95D3-370C76A276DA}"/>
              </a:ext>
            </a:extLst>
          </p:cNvPr>
          <p:cNvSpPr>
            <a:spLocks noGrp="1" noChangeArrowheads="1"/>
          </p:cNvSpPr>
          <p:nvPr>
            <p:ph type="title"/>
          </p:nvPr>
        </p:nvSpPr>
        <p:spPr>
          <a:xfrm>
            <a:off x="455613" y="122238"/>
            <a:ext cx="7512050" cy="917575"/>
          </a:xfrm>
        </p:spPr>
        <p:txBody>
          <a:bodyPr/>
          <a:lstStyle/>
          <a:p>
            <a:pPr eaLnBrk="1" hangingPunct="1"/>
            <a:r>
              <a:rPr lang="en-US" altLang="zh-CN" b="0"/>
              <a:t>C/S Example: Thick Client</a:t>
            </a:r>
            <a:endParaRPr lang="zh-CN" altLang="en-US" b="0"/>
          </a:p>
        </p:txBody>
      </p:sp>
      <p:sp>
        <p:nvSpPr>
          <p:cNvPr id="61445" name="Rectangle 3">
            <a:extLst>
              <a:ext uri="{FF2B5EF4-FFF2-40B4-BE49-F238E27FC236}">
                <a16:creationId xmlns:a16="http://schemas.microsoft.com/office/drawing/2014/main" id="{63D28944-59FC-4376-9D2F-4F3DBB1783C6}"/>
              </a:ext>
            </a:extLst>
          </p:cNvPr>
          <p:cNvSpPr>
            <a:spLocks noGrp="1" noChangeArrowheads="1"/>
          </p:cNvSpPr>
          <p:nvPr>
            <p:ph type="body" idx="1"/>
          </p:nvPr>
        </p:nvSpPr>
        <p:spPr>
          <a:xfrm>
            <a:off x="455613" y="1112838"/>
            <a:ext cx="8194675" cy="4995862"/>
          </a:xfrm>
        </p:spPr>
        <p:txBody>
          <a:bodyPr/>
          <a:lstStyle/>
          <a:p>
            <a:pPr eaLnBrk="1" hangingPunct="1"/>
            <a:r>
              <a:rPr lang="en-US" altLang="zh-CN"/>
              <a:t>Thick Client: significant processing at the client-side</a:t>
            </a:r>
            <a:endParaRPr lang="zh-CN" altLang="en-US"/>
          </a:p>
        </p:txBody>
      </p:sp>
      <p:pic>
        <p:nvPicPr>
          <p:cNvPr id="61446" name="Picture 4" descr="clientserver2">
            <a:extLst>
              <a:ext uri="{FF2B5EF4-FFF2-40B4-BE49-F238E27FC236}">
                <a16:creationId xmlns:a16="http://schemas.microsoft.com/office/drawing/2014/main" id="{D05D811E-8EB4-4635-AD11-8C496B193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1903413"/>
            <a:ext cx="6167437"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1">
            <a:extLst>
              <a:ext uri="{FF2B5EF4-FFF2-40B4-BE49-F238E27FC236}">
                <a16:creationId xmlns:a16="http://schemas.microsoft.com/office/drawing/2014/main" id="{C59EEE58-34CB-4FD1-A2EC-FAA2800E1EA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E032F601-D806-4D24-A985-E3A6315B4F1C}"/>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4098" name="标题 1">
            <a:extLst>
              <a:ext uri="{FF2B5EF4-FFF2-40B4-BE49-F238E27FC236}">
                <a16:creationId xmlns:a16="http://schemas.microsoft.com/office/drawing/2014/main" id="{F5DC92CA-BC3C-4BBD-9CDB-05C57B9C8D13}"/>
              </a:ext>
            </a:extLst>
          </p:cNvPr>
          <p:cNvSpPr>
            <a:spLocks noGrp="1"/>
          </p:cNvSpPr>
          <p:nvPr>
            <p:ph type="title" idx="4294967295"/>
          </p:nvPr>
        </p:nvSpPr>
        <p:spPr>
          <a:xfrm>
            <a:off x="455613" y="122238"/>
            <a:ext cx="7512050" cy="701675"/>
          </a:xfrm>
        </p:spPr>
        <p:txBody>
          <a:bodyPr anchor="ctr">
            <a:normAutofit/>
          </a:bodyPr>
          <a:lstStyle/>
          <a:p>
            <a:pPr eaLnBrk="1" hangingPunct="1">
              <a:defRPr/>
            </a:pPr>
            <a:r>
              <a:rPr lang="en-US" altLang="zh-CN" sz="3500" dirty="0">
                <a:effectLst>
                  <a:outerShdw blurRad="38100" dist="38100" dir="2700000" algn="tl">
                    <a:srgbClr val="C0C0C0"/>
                  </a:outerShdw>
                </a:effectLst>
              </a:rPr>
              <a:t>Benefits</a:t>
            </a:r>
            <a:endParaRPr lang="zh-CN" altLang="en-US" sz="3500" dirty="0">
              <a:effectLst>
                <a:outerShdw blurRad="38100" dist="38100" dir="2700000" algn="tl">
                  <a:srgbClr val="C0C0C0"/>
                </a:outerShdw>
              </a:effectLst>
            </a:endParaRPr>
          </a:p>
        </p:txBody>
      </p:sp>
      <p:sp>
        <p:nvSpPr>
          <p:cNvPr id="18437" name="内容占位符 2">
            <a:extLst>
              <a:ext uri="{FF2B5EF4-FFF2-40B4-BE49-F238E27FC236}">
                <a16:creationId xmlns:a16="http://schemas.microsoft.com/office/drawing/2014/main" id="{CD37599C-B480-4931-94B7-321E7A011748}"/>
              </a:ext>
            </a:extLst>
          </p:cNvPr>
          <p:cNvSpPr>
            <a:spLocks noGrp="1" noChangeArrowheads="1"/>
          </p:cNvSpPr>
          <p:nvPr>
            <p:ph idx="4294967295"/>
          </p:nvPr>
        </p:nvSpPr>
        <p:spPr>
          <a:xfrm>
            <a:off x="160338" y="679450"/>
            <a:ext cx="8785225" cy="5429250"/>
          </a:xfrm>
        </p:spPr>
        <p:txBody>
          <a:bodyPr/>
          <a:lstStyle/>
          <a:p>
            <a:pPr eaLnBrk="1" hangingPunct="1"/>
            <a:r>
              <a:rPr lang="en-US" altLang="zh-CN" sz="2800"/>
              <a:t>Promote reusability</a:t>
            </a:r>
          </a:p>
          <a:p>
            <a:pPr lvl="1" eaLnBrk="1" hangingPunct="1"/>
            <a:r>
              <a:rPr lang="en-US" altLang="zh-CN" sz="2800"/>
              <a:t>Design reuse</a:t>
            </a:r>
          </a:p>
          <a:p>
            <a:pPr marL="1143000" lvl="2" indent="-228600" eaLnBrk="1" hangingPunct="1"/>
            <a:r>
              <a:rPr lang="en-US" altLang="zh-CN" sz="2800"/>
              <a:t>Systems in the same domain often have similar architectures that reflect domain concepts.</a:t>
            </a:r>
          </a:p>
          <a:p>
            <a:pPr marL="1143000" lvl="2" indent="-228600" eaLnBrk="1" hangingPunct="1"/>
            <a:r>
              <a:rPr lang="en-US" altLang="zh-CN" sz="2800"/>
              <a:t>Application product lines are built around a core architecture with variants that satisfy particular customer requirements.</a:t>
            </a:r>
          </a:p>
          <a:p>
            <a:pPr lvl="1" eaLnBrk="1" hangingPunct="1"/>
            <a:r>
              <a:rPr lang="en-US" altLang="zh-CN" sz="2800"/>
              <a:t>Code reuse</a:t>
            </a:r>
          </a:p>
          <a:p>
            <a:pPr marL="1143000" lvl="2" indent="-228600" eaLnBrk="1" hangingPunct="1"/>
            <a:r>
              <a:rPr lang="en-US" altLang="zh-CN" sz="2800"/>
              <a:t>Shared implementations of invariant aspects of style</a:t>
            </a:r>
          </a:p>
          <a:p>
            <a:pPr lvl="1" eaLnBrk="1" hangingPunct="1"/>
            <a:r>
              <a:rPr lang="en-US" altLang="zh-CN" sz="2800"/>
              <a:t> Documentation reuse</a:t>
            </a:r>
            <a:endParaRPr lang="zh-CN"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a:extLst>
              <a:ext uri="{FF2B5EF4-FFF2-40B4-BE49-F238E27FC236}">
                <a16:creationId xmlns:a16="http://schemas.microsoft.com/office/drawing/2014/main" id="{06AEF0FD-F3F3-4DCC-BEB2-60EECB0D5BE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4">
            <a:extLst>
              <a:ext uri="{FF2B5EF4-FFF2-40B4-BE49-F238E27FC236}">
                <a16:creationId xmlns:a16="http://schemas.microsoft.com/office/drawing/2014/main" id="{BD098808-0EA5-4D01-96AC-E1715515C453}"/>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62468" name="Rectangle 2">
            <a:extLst>
              <a:ext uri="{FF2B5EF4-FFF2-40B4-BE49-F238E27FC236}">
                <a16:creationId xmlns:a16="http://schemas.microsoft.com/office/drawing/2014/main" id="{7513943B-C474-48AF-BFC6-1C737DF20E09}"/>
              </a:ext>
            </a:extLst>
          </p:cNvPr>
          <p:cNvSpPr>
            <a:spLocks noGrp="1" noChangeArrowheads="1"/>
          </p:cNvSpPr>
          <p:nvPr>
            <p:ph type="title"/>
          </p:nvPr>
        </p:nvSpPr>
        <p:spPr/>
        <p:txBody>
          <a:bodyPr/>
          <a:lstStyle/>
          <a:p>
            <a:pPr eaLnBrk="1" hangingPunct="1"/>
            <a:r>
              <a:rPr lang="en-US" altLang="zh-CN" b="0"/>
              <a:t>C/S Example: Thick Client</a:t>
            </a:r>
            <a:endParaRPr lang="zh-CN" altLang="en-US" b="0"/>
          </a:p>
        </p:txBody>
      </p:sp>
      <p:sp>
        <p:nvSpPr>
          <p:cNvPr id="62469" name="Rectangle 3">
            <a:extLst>
              <a:ext uri="{FF2B5EF4-FFF2-40B4-BE49-F238E27FC236}">
                <a16:creationId xmlns:a16="http://schemas.microsoft.com/office/drawing/2014/main" id="{BC595748-55F7-4D70-B69E-5AC4CF4081D0}"/>
              </a:ext>
            </a:extLst>
          </p:cNvPr>
          <p:cNvSpPr>
            <a:spLocks noGrp="1" noChangeArrowheads="1"/>
          </p:cNvSpPr>
          <p:nvPr>
            <p:ph type="body" idx="1"/>
          </p:nvPr>
        </p:nvSpPr>
        <p:spPr/>
        <p:txBody>
          <a:bodyPr/>
          <a:lstStyle/>
          <a:p>
            <a:pPr eaLnBrk="1" hangingPunct="1"/>
            <a:r>
              <a:rPr lang="en-US" altLang="zh-CN"/>
              <a:t>Network load: high</a:t>
            </a:r>
          </a:p>
          <a:p>
            <a:pPr eaLnBrk="1" hangingPunct="1"/>
            <a:r>
              <a:rPr lang="en-US" altLang="zh-CN"/>
              <a:t>Config. Mngmnt: complex (both client &amp; server)</a:t>
            </a:r>
          </a:p>
          <a:p>
            <a:pPr eaLnBrk="1" hangingPunct="1"/>
            <a:r>
              <a:rPr lang="en-US" altLang="zh-CN"/>
              <a:t>Security: complex (both client &amp; server)</a:t>
            </a:r>
          </a:p>
          <a:p>
            <a:pPr eaLnBrk="1" hangingPunct="1"/>
            <a:r>
              <a:rPr lang="en-US" altLang="zh-CN"/>
              <a:t>Robustness: clients have state =&gt; complex fault recovery</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1">
            <a:extLst>
              <a:ext uri="{FF2B5EF4-FFF2-40B4-BE49-F238E27FC236}">
                <a16:creationId xmlns:a16="http://schemas.microsoft.com/office/drawing/2014/main" id="{C16D0BC7-8F1E-430D-B113-4792F4B0CD6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9CED3A96-7D1B-49C3-B09E-DE5C49ADA123}"/>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4578" name="Rectangle 2">
            <a:extLst>
              <a:ext uri="{FF2B5EF4-FFF2-40B4-BE49-F238E27FC236}">
                <a16:creationId xmlns:a16="http://schemas.microsoft.com/office/drawing/2014/main" id="{F6F33FF3-C903-4F11-A33C-2AC68D6F4657}"/>
              </a:ext>
            </a:extLst>
          </p:cNvPr>
          <p:cNvSpPr>
            <a:spLocks noGrp="1" noChangeArrowheads="1"/>
          </p:cNvSpPr>
          <p:nvPr>
            <p:ph type="title" idx="4294967295"/>
          </p:nvPr>
        </p:nvSpPr>
        <p:spPr/>
        <p:txBody>
          <a:bodyPr lIns="90125" tIns="44272" rIns="90125" bIns="44272" anchor="ctr">
            <a:normAutofit/>
          </a:bodyPr>
          <a:lstStyle/>
          <a:p>
            <a:pPr eaLnBrk="1" hangingPunct="1">
              <a:defRPr/>
            </a:pPr>
            <a:r>
              <a:rPr lang="en-GB" altLang="zh-CN">
                <a:effectLst>
                  <a:outerShdw blurRad="38100" dist="38100" dir="2700000" algn="tl">
                    <a:srgbClr val="C0C0C0"/>
                  </a:outerShdw>
                </a:effectLst>
              </a:rPr>
              <a:t>Client-server characteristics</a:t>
            </a:r>
          </a:p>
        </p:txBody>
      </p:sp>
      <p:sp>
        <p:nvSpPr>
          <p:cNvPr id="63493" name="Rectangle 3">
            <a:extLst>
              <a:ext uri="{FF2B5EF4-FFF2-40B4-BE49-F238E27FC236}">
                <a16:creationId xmlns:a16="http://schemas.microsoft.com/office/drawing/2014/main" id="{3E926CBD-3D98-4F08-AF3D-7ABABC4AC4F6}"/>
              </a:ext>
            </a:extLst>
          </p:cNvPr>
          <p:cNvSpPr>
            <a:spLocks noGrp="1" noChangeArrowheads="1"/>
          </p:cNvSpPr>
          <p:nvPr>
            <p:ph type="body" idx="4294967295"/>
          </p:nvPr>
        </p:nvSpPr>
        <p:spPr>
          <a:xfrm>
            <a:off x="592138" y="1687513"/>
            <a:ext cx="7632700" cy="4421187"/>
          </a:xfrm>
          <a:noFill/>
        </p:spPr>
        <p:txBody>
          <a:bodyPr lIns="90125" tIns="44272" rIns="90125" bIns="44272"/>
          <a:lstStyle/>
          <a:p>
            <a:pPr eaLnBrk="1" hangingPunct="1">
              <a:lnSpc>
                <a:spcPct val="80000"/>
              </a:lnSpc>
            </a:pPr>
            <a:r>
              <a:rPr lang="en-GB" altLang="zh-CN" sz="3200"/>
              <a:t>Advantages</a:t>
            </a:r>
          </a:p>
          <a:p>
            <a:pPr lvl="1" eaLnBrk="1" hangingPunct="1">
              <a:lnSpc>
                <a:spcPct val="80000"/>
              </a:lnSpc>
            </a:pPr>
            <a:r>
              <a:rPr lang="en-GB" altLang="zh-CN" sz="3200"/>
              <a:t>Makes effective use of networked systems. May require cheaper hardware;</a:t>
            </a:r>
          </a:p>
          <a:p>
            <a:pPr lvl="1" eaLnBrk="1" hangingPunct="1">
              <a:lnSpc>
                <a:spcPct val="80000"/>
              </a:lnSpc>
            </a:pPr>
            <a:r>
              <a:rPr lang="en-GB" altLang="zh-CN" sz="3200"/>
              <a:t>Easy to add new servers or upgrade existing servers.</a:t>
            </a:r>
          </a:p>
          <a:p>
            <a:pPr lvl="1" eaLnBrk="1" hangingPunct="1">
              <a:lnSpc>
                <a:spcPct val="80000"/>
              </a:lnSpc>
            </a:pPr>
            <a:r>
              <a:rPr lang="en-US" altLang="zh-CN" sz="3200"/>
              <a:t>Allows sharing of data between multiple users</a:t>
            </a:r>
          </a:p>
          <a:p>
            <a:pPr lvl="1" eaLnBrk="1" hangingPunct="1">
              <a:lnSpc>
                <a:spcPct val="80000"/>
              </a:lnSpc>
            </a:pPr>
            <a:r>
              <a:rPr lang="en-US" altLang="zh-CN" sz="3200"/>
              <a:t>Scalable: add new client</a:t>
            </a:r>
            <a:endParaRPr lang="en-GB" altLang="zh-CN" sz="3200"/>
          </a:p>
          <a:p>
            <a:pPr eaLnBrk="1" hangingPunct="1">
              <a:lnSpc>
                <a:spcPct val="80000"/>
              </a:lnSpc>
            </a:pPr>
            <a:endParaRPr lang="en-US" altLang="zh-CN" sz="320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9DB6E326-C131-40E4-901C-E2EA2676320D}"/>
              </a:ext>
            </a:extLst>
          </p:cNvPr>
          <p:cNvSpPr>
            <a:spLocks noGrp="1" noChangeArrowheads="1"/>
          </p:cNvSpPr>
          <p:nvPr>
            <p:ph type="title"/>
          </p:nvPr>
        </p:nvSpPr>
        <p:spPr>
          <a:xfrm>
            <a:off x="455613" y="122238"/>
            <a:ext cx="7512050" cy="846137"/>
          </a:xfrm>
        </p:spPr>
        <p:txBody>
          <a:bodyPr/>
          <a:lstStyle/>
          <a:p>
            <a:pPr>
              <a:defRPr/>
            </a:pPr>
            <a:r>
              <a:rPr lang="en-GB" altLang="zh-CN">
                <a:effectLst>
                  <a:outerShdw blurRad="38100" dist="38100" dir="2700000" algn="tl">
                    <a:srgbClr val="C0C0C0"/>
                  </a:outerShdw>
                </a:effectLst>
              </a:rPr>
              <a:t>Client-server characteristics</a:t>
            </a:r>
            <a:endParaRPr lang="zh-CN" altLang="en-US">
              <a:effectLst>
                <a:outerShdw blurRad="38100" dist="38100" dir="2700000" algn="tl">
                  <a:srgbClr val="C0C0C0"/>
                </a:outerShdw>
              </a:effectLst>
            </a:endParaRPr>
          </a:p>
        </p:txBody>
      </p:sp>
      <p:sp>
        <p:nvSpPr>
          <p:cNvPr id="65539" name="Rectangle 3">
            <a:extLst>
              <a:ext uri="{FF2B5EF4-FFF2-40B4-BE49-F238E27FC236}">
                <a16:creationId xmlns:a16="http://schemas.microsoft.com/office/drawing/2014/main" id="{9D7FC8CB-6E2E-4594-B5CB-70092EED2ED8}"/>
              </a:ext>
            </a:extLst>
          </p:cNvPr>
          <p:cNvSpPr>
            <a:spLocks noGrp="1" noChangeArrowheads="1"/>
          </p:cNvSpPr>
          <p:nvPr>
            <p:ph type="body" idx="1"/>
          </p:nvPr>
        </p:nvSpPr>
        <p:spPr>
          <a:xfrm>
            <a:off x="455613" y="968375"/>
            <a:ext cx="8194675" cy="5140325"/>
          </a:xfrm>
        </p:spPr>
        <p:txBody>
          <a:bodyPr/>
          <a:lstStyle/>
          <a:p>
            <a:pPr eaLnBrk="1" hangingPunct="1"/>
            <a:r>
              <a:rPr lang="en-GB" altLang="zh-CN" sz="3200"/>
              <a:t>Disadvantages</a:t>
            </a:r>
          </a:p>
          <a:p>
            <a:pPr lvl="1" eaLnBrk="1" hangingPunct="1"/>
            <a:r>
              <a:rPr lang="en-GB" altLang="zh-CN" sz="2800"/>
              <a:t>Redundant management in each server;</a:t>
            </a:r>
          </a:p>
          <a:p>
            <a:pPr lvl="1" eaLnBrk="1" hangingPunct="1"/>
            <a:r>
              <a:rPr lang="en-GB" altLang="zh-CN" sz="2800"/>
              <a:t>Hard to find out what servers and services are available. No central register of names and services </a:t>
            </a:r>
          </a:p>
          <a:p>
            <a:pPr lvl="1" eaLnBrk="1" hangingPunct="1"/>
            <a:r>
              <a:rPr lang="en-US" altLang="zh-CN" sz="2800"/>
              <a:t>Difficult to change functionalities of server and client</a:t>
            </a:r>
          </a:p>
          <a:p>
            <a:pPr lvl="2" eaLnBrk="1" hangingPunct="1"/>
            <a:r>
              <a:rPr lang="en-US" altLang="zh-CN" sz="2800"/>
              <a:t>Changing application logic is difficult if it is distributed over C&amp;S</a:t>
            </a:r>
          </a:p>
          <a:p>
            <a:pPr lvl="1" eaLnBrk="1" hangingPunct="1"/>
            <a:r>
              <a:rPr lang="en-US" altLang="zh-CN" sz="2800"/>
              <a:t>Scalability of applications is limited by server &amp; network capacity</a:t>
            </a:r>
            <a:endParaRPr lang="zh-CN" alt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1">
            <a:extLst>
              <a:ext uri="{FF2B5EF4-FFF2-40B4-BE49-F238E27FC236}">
                <a16:creationId xmlns:a16="http://schemas.microsoft.com/office/drawing/2014/main" id="{FAB9BD22-224E-4E8A-A8D5-71983D18C04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7" name="页脚占位符 2">
            <a:extLst>
              <a:ext uri="{FF2B5EF4-FFF2-40B4-BE49-F238E27FC236}">
                <a16:creationId xmlns:a16="http://schemas.microsoft.com/office/drawing/2014/main" id="{8D5BDEF9-0E29-4B54-B64B-C8677B382686}"/>
              </a:ext>
            </a:extLst>
          </p:cNvPr>
          <p:cNvSpPr>
            <a:spLocks noGrp="1"/>
          </p:cNvSpPr>
          <p:nvPr>
            <p:ph type="ftr" sz="quarter" idx="11"/>
          </p:nvPr>
        </p:nvSpPr>
        <p:spPr>
          <a:xfrm>
            <a:off x="3257550" y="6200775"/>
            <a:ext cx="2882900" cy="455613"/>
          </a:xfrm>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66564" name="标题 1">
            <a:extLst>
              <a:ext uri="{FF2B5EF4-FFF2-40B4-BE49-F238E27FC236}">
                <a16:creationId xmlns:a16="http://schemas.microsoft.com/office/drawing/2014/main" id="{331A58DA-3916-413B-A4D1-F7D06A677B2E}"/>
              </a:ext>
            </a:extLst>
          </p:cNvPr>
          <p:cNvSpPr>
            <a:spLocks noGrp="1" noChangeArrowheads="1"/>
          </p:cNvSpPr>
          <p:nvPr>
            <p:ph type="title" idx="4294967295"/>
          </p:nvPr>
        </p:nvSpPr>
        <p:spPr/>
        <p:txBody>
          <a:bodyPr anchor="ctr"/>
          <a:lstStyle/>
          <a:p>
            <a:pPr eaLnBrk="1" hangingPunct="1"/>
            <a:r>
              <a:rPr lang="en-GB" altLang="zh-CN"/>
              <a:t>Three Tier Client/Server Architecture</a:t>
            </a:r>
            <a:endParaRPr lang="zh-CN" altLang="en-US"/>
          </a:p>
        </p:txBody>
      </p:sp>
      <p:sp>
        <p:nvSpPr>
          <p:cNvPr id="66565" name="内容占位符 2">
            <a:extLst>
              <a:ext uri="{FF2B5EF4-FFF2-40B4-BE49-F238E27FC236}">
                <a16:creationId xmlns:a16="http://schemas.microsoft.com/office/drawing/2014/main" id="{2704DF6D-2D23-45B0-8CC5-FD2BEC6526E2}"/>
              </a:ext>
            </a:extLst>
          </p:cNvPr>
          <p:cNvSpPr>
            <a:spLocks noGrp="1" noChangeArrowheads="1"/>
          </p:cNvSpPr>
          <p:nvPr>
            <p:ph idx="4294967295"/>
          </p:nvPr>
        </p:nvSpPr>
        <p:spPr>
          <a:xfrm>
            <a:off x="433388" y="1338263"/>
            <a:ext cx="8194675" cy="4708525"/>
          </a:xfrm>
        </p:spPr>
        <p:txBody>
          <a:bodyPr/>
          <a:lstStyle/>
          <a:p>
            <a:pPr eaLnBrk="1" hangingPunct="1">
              <a:lnSpc>
                <a:spcPct val="70000"/>
              </a:lnSpc>
            </a:pPr>
            <a:r>
              <a:rPr lang="en-US" altLang="zh-CN" sz="3200" b="1"/>
              <a:t>3 Tier architecture: </a:t>
            </a:r>
          </a:p>
          <a:p>
            <a:pPr lvl="1" eaLnBrk="1" hangingPunct="1">
              <a:lnSpc>
                <a:spcPct val="70000"/>
              </a:lnSpc>
            </a:pPr>
            <a:r>
              <a:rPr lang="en-US" altLang="zh-CN" sz="3200" b="1"/>
              <a:t>Presentation Layer</a:t>
            </a:r>
            <a:br>
              <a:rPr lang="en-US" altLang="zh-CN" sz="3200"/>
            </a:br>
            <a:r>
              <a:rPr lang="en-US" altLang="zh-CN" sz="3200"/>
              <a:t>Presentation Layer is the layer responsible for displaying user interface.</a:t>
            </a:r>
          </a:p>
          <a:p>
            <a:pPr lvl="1" eaLnBrk="1" hangingPunct="1">
              <a:lnSpc>
                <a:spcPct val="70000"/>
              </a:lnSpc>
            </a:pPr>
            <a:r>
              <a:rPr lang="en-US" altLang="zh-CN" sz="3200" b="1"/>
              <a:t>Business Tier</a:t>
            </a:r>
            <a:br>
              <a:rPr lang="en-US" altLang="zh-CN" sz="3200"/>
            </a:br>
            <a:r>
              <a:rPr lang="en-US" altLang="zh-CN" sz="3200"/>
              <a:t>Business Tier is the layer responsible for accessing the data tier to retrieve, modify and delete data to and from the data tier and send the results to the presentation tier. This layer is also responsible for processing the data retrieved and sent to the presentation layer.  </a:t>
            </a:r>
          </a:p>
          <a:p>
            <a:pPr lvl="1" eaLnBrk="1" hangingPunct="1">
              <a:lnSpc>
                <a:spcPct val="70000"/>
              </a:lnSpc>
              <a:buFont typeface="Wingdings" panose="05000000000000000000" pitchFamily="2" charset="2"/>
              <a:buNone/>
            </a:pPr>
            <a:r>
              <a:rPr lang="en-US" altLang="zh-CN" sz="3200" b="1"/>
              <a:t>	</a:t>
            </a:r>
            <a:endParaRPr lang="zh-CN" altLang="en-US" sz="3200">
              <a:ea typeface="华文中宋" panose="02010600040101010101" pitchFamily="2" charset="-122"/>
            </a:endParaRPr>
          </a:p>
        </p:txBody>
      </p:sp>
      <p:sp>
        <p:nvSpPr>
          <p:cNvPr id="66566" name="日期占位符 3">
            <a:extLst>
              <a:ext uri="{FF2B5EF4-FFF2-40B4-BE49-F238E27FC236}">
                <a16:creationId xmlns:a16="http://schemas.microsoft.com/office/drawing/2014/main" id="{1282405B-BFB0-4FC9-9EB9-CA0CA103F47F}"/>
              </a:ext>
            </a:extLst>
          </p:cNvPr>
          <p:cNvSpPr txBox="1">
            <a:spLocks noGrp="1"/>
          </p:cNvSpPr>
          <p:nvPr/>
        </p:nvSpPr>
        <p:spPr bwMode="auto">
          <a:xfrm>
            <a:off x="5838825" y="6096000"/>
            <a:ext cx="21240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4" tIns="45537" rIns="91074" bIns="45537" anchor="b"/>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lgn="r" eaLnBrk="1" hangingPunct="1"/>
            <a:endParaRPr lang="en-US" altLang="zh-CN" sz="1200">
              <a:solidFill>
                <a:srgbClr val="B5A788"/>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E9AB2183-51B3-4274-97D7-6A6B86D2A3C6}"/>
              </a:ext>
            </a:extLst>
          </p:cNvPr>
          <p:cNvSpPr>
            <a:spLocks noGrp="1" noChangeArrowheads="1"/>
          </p:cNvSpPr>
          <p:nvPr>
            <p:ph type="title"/>
          </p:nvPr>
        </p:nvSpPr>
        <p:spPr/>
        <p:txBody>
          <a:bodyPr/>
          <a:lstStyle/>
          <a:p>
            <a:r>
              <a:rPr lang="en-GB" altLang="zh-CN"/>
              <a:t>Three Tier Client/Server Architecture</a:t>
            </a:r>
            <a:endParaRPr lang="zh-CN" altLang="en-US"/>
          </a:p>
        </p:txBody>
      </p:sp>
      <p:sp>
        <p:nvSpPr>
          <p:cNvPr id="67587" name="内容占位符 2">
            <a:extLst>
              <a:ext uri="{FF2B5EF4-FFF2-40B4-BE49-F238E27FC236}">
                <a16:creationId xmlns:a16="http://schemas.microsoft.com/office/drawing/2014/main" id="{AFC35091-712F-485E-814C-5A2BEC1CD6C8}"/>
              </a:ext>
            </a:extLst>
          </p:cNvPr>
          <p:cNvSpPr>
            <a:spLocks noGrp="1" noChangeArrowheads="1"/>
          </p:cNvSpPr>
          <p:nvPr>
            <p:ph idx="1"/>
          </p:nvPr>
        </p:nvSpPr>
        <p:spPr/>
        <p:txBody>
          <a:bodyPr/>
          <a:lstStyle/>
          <a:p>
            <a:pPr lvl="1" eaLnBrk="1" hangingPunct="1">
              <a:lnSpc>
                <a:spcPct val="70000"/>
              </a:lnSpc>
              <a:buFont typeface="Wingdings" panose="05000000000000000000" pitchFamily="2" charset="2"/>
              <a:buNone/>
            </a:pPr>
            <a:r>
              <a:rPr lang="en-US" altLang="zh-CN" sz="3200" b="1"/>
              <a:t>BLL and DAL</a:t>
            </a:r>
            <a:br>
              <a:rPr lang="en-US" altLang="zh-CN" sz="3200"/>
            </a:br>
            <a:r>
              <a:rPr lang="en-US" altLang="zh-CN" sz="3200"/>
              <a:t>Often this layer is divided into two sub layers: the Business Logic Layer (BLL), and the Data Access Layers (DAL). Business Logic Layers are above Data Access Layers, meaning BLL uses DAL classes and objects. DAL is responsible for accessing data and forwarding it to BLL. </a:t>
            </a:r>
          </a:p>
          <a:p>
            <a:pPr lvl="1" eaLnBrk="1" hangingPunct="1">
              <a:lnSpc>
                <a:spcPct val="70000"/>
              </a:lnSpc>
            </a:pPr>
            <a:r>
              <a:rPr lang="en-US" altLang="zh-CN" sz="3200" b="1"/>
              <a:t>Data Tier</a:t>
            </a:r>
            <a:br>
              <a:rPr lang="en-US" altLang="zh-CN" sz="3200"/>
            </a:br>
            <a:r>
              <a:rPr lang="en-US" altLang="zh-CN" sz="3200"/>
              <a:t>Data tier is the database or the source of the data itself.</a:t>
            </a:r>
            <a:endParaRPr lang="zh-CN" altLang="en-US" sz="3200">
              <a:ea typeface="华文中宋" panose="02010600040101010101" pitchFamily="2" charset="-122"/>
            </a:endParaRPr>
          </a:p>
          <a:p>
            <a:endParaRPr lang="zh-CN" altLang="en-US"/>
          </a:p>
        </p:txBody>
      </p:sp>
      <p:sp>
        <p:nvSpPr>
          <p:cNvPr id="67588" name="日期占位符 3">
            <a:extLst>
              <a:ext uri="{FF2B5EF4-FFF2-40B4-BE49-F238E27FC236}">
                <a16:creationId xmlns:a16="http://schemas.microsoft.com/office/drawing/2014/main" id="{1A867033-FF08-46A3-80F8-84F009E168F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67589" name="页脚占位符 4">
            <a:extLst>
              <a:ext uri="{FF2B5EF4-FFF2-40B4-BE49-F238E27FC236}">
                <a16:creationId xmlns:a16="http://schemas.microsoft.com/office/drawing/2014/main" id="{89CF2A71-B1A2-44FC-8737-EC9360D7366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Lecturer: Xiaobin Xu</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a:extLst>
              <a:ext uri="{FF2B5EF4-FFF2-40B4-BE49-F238E27FC236}">
                <a16:creationId xmlns:a16="http://schemas.microsoft.com/office/drawing/2014/main" id="{639738E9-72F4-4453-94A9-A9C483474C6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4">
            <a:extLst>
              <a:ext uri="{FF2B5EF4-FFF2-40B4-BE49-F238E27FC236}">
                <a16:creationId xmlns:a16="http://schemas.microsoft.com/office/drawing/2014/main" id="{153C7374-54B5-49D1-9E63-AEABBD90BDE6}"/>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68612" name="Rectangle 2">
            <a:extLst>
              <a:ext uri="{FF2B5EF4-FFF2-40B4-BE49-F238E27FC236}">
                <a16:creationId xmlns:a16="http://schemas.microsoft.com/office/drawing/2014/main" id="{DCFE7EA5-015A-4570-8CDC-88FA3D465F8A}"/>
              </a:ext>
            </a:extLst>
          </p:cNvPr>
          <p:cNvSpPr>
            <a:spLocks noGrp="1" noChangeArrowheads="1"/>
          </p:cNvSpPr>
          <p:nvPr>
            <p:ph type="title"/>
          </p:nvPr>
        </p:nvSpPr>
        <p:spPr/>
        <p:txBody>
          <a:bodyPr/>
          <a:lstStyle/>
          <a:p>
            <a:pPr eaLnBrk="1" hangingPunct="1"/>
            <a:r>
              <a:rPr lang="en-GB" altLang="zh-CN"/>
              <a:t>Three Tier Client/Server Architecture</a:t>
            </a:r>
            <a:endParaRPr lang="zh-CN" altLang="en-US"/>
          </a:p>
        </p:txBody>
      </p:sp>
      <p:sp>
        <p:nvSpPr>
          <p:cNvPr id="68613" name="Rectangle 3">
            <a:extLst>
              <a:ext uri="{FF2B5EF4-FFF2-40B4-BE49-F238E27FC236}">
                <a16:creationId xmlns:a16="http://schemas.microsoft.com/office/drawing/2014/main" id="{5F2EC103-CE52-4EA4-A5B1-9F7636F6320E}"/>
              </a:ext>
            </a:extLst>
          </p:cNvPr>
          <p:cNvSpPr>
            <a:spLocks noGrp="1" noChangeArrowheads="1"/>
          </p:cNvSpPr>
          <p:nvPr>
            <p:ph type="body" idx="1"/>
          </p:nvPr>
        </p:nvSpPr>
        <p:spPr>
          <a:xfrm>
            <a:off x="455613" y="1471613"/>
            <a:ext cx="8194675" cy="4637087"/>
          </a:xfrm>
        </p:spPr>
        <p:txBody>
          <a:bodyPr/>
          <a:lstStyle/>
          <a:p>
            <a:pPr eaLnBrk="1" hangingPunct="1"/>
            <a:r>
              <a:rPr lang="en-US" altLang="zh-CN" sz="3200"/>
              <a:t>presentation logic ([G]UI):</a:t>
            </a:r>
          </a:p>
          <a:p>
            <a:pPr lvl="1" eaLnBrk="1" hangingPunct="1"/>
            <a:r>
              <a:rPr lang="en-US" altLang="zh-CN" sz="2800"/>
              <a:t>anything that involves system/user interaction e.g. dialogs (management), forms, reports</a:t>
            </a:r>
          </a:p>
          <a:p>
            <a:pPr eaLnBrk="1" hangingPunct="1"/>
            <a:r>
              <a:rPr lang="en-US" altLang="zh-CN" sz="3200"/>
              <a:t>application logic (data processing):</a:t>
            </a:r>
          </a:p>
          <a:p>
            <a:pPr lvl="1" eaLnBrk="1" hangingPunct="1"/>
            <a:r>
              <a:rPr lang="en-US" altLang="zh-CN" sz="2800"/>
              <a:t>where the functionality of the application resides / where the actual computation of the system takes place</a:t>
            </a:r>
          </a:p>
          <a:p>
            <a:pPr eaLnBrk="1" hangingPunct="1"/>
            <a:r>
              <a:rPr lang="en-US" altLang="zh-CN" sz="3200"/>
              <a:t>data management:</a:t>
            </a:r>
          </a:p>
          <a:p>
            <a:pPr lvl="1" eaLnBrk="1" hangingPunct="1"/>
            <a:r>
              <a:rPr lang="en-US" altLang="zh-CN" sz="2800"/>
              <a:t>storing, retrieving and updating data</a:t>
            </a:r>
            <a:endParaRPr lang="zh-CN"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a:extLst>
              <a:ext uri="{FF2B5EF4-FFF2-40B4-BE49-F238E27FC236}">
                <a16:creationId xmlns:a16="http://schemas.microsoft.com/office/drawing/2014/main" id="{DEDA89B9-4190-45E6-B937-DDB492EECE1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4">
            <a:extLst>
              <a:ext uri="{FF2B5EF4-FFF2-40B4-BE49-F238E27FC236}">
                <a16:creationId xmlns:a16="http://schemas.microsoft.com/office/drawing/2014/main" id="{D187F262-A293-4A6F-A849-2FF43474FDDA}"/>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69636" name="Rectangle 2">
            <a:extLst>
              <a:ext uri="{FF2B5EF4-FFF2-40B4-BE49-F238E27FC236}">
                <a16:creationId xmlns:a16="http://schemas.microsoft.com/office/drawing/2014/main" id="{4FBC8A8C-962B-4783-A0DA-42DADB956558}"/>
              </a:ext>
            </a:extLst>
          </p:cNvPr>
          <p:cNvSpPr>
            <a:spLocks noGrp="1" noChangeArrowheads="1"/>
          </p:cNvSpPr>
          <p:nvPr>
            <p:ph type="title"/>
          </p:nvPr>
        </p:nvSpPr>
        <p:spPr/>
        <p:txBody>
          <a:bodyPr/>
          <a:lstStyle/>
          <a:p>
            <a:pPr eaLnBrk="1" hangingPunct="1"/>
            <a:r>
              <a:rPr lang="en-GB" altLang="zh-CN"/>
              <a:t>Three Tier Client/Server Architecture</a:t>
            </a:r>
            <a:endParaRPr lang="zh-CN" altLang="en-US"/>
          </a:p>
        </p:txBody>
      </p:sp>
      <p:sp>
        <p:nvSpPr>
          <p:cNvPr id="69637" name="Rectangle 3">
            <a:extLst>
              <a:ext uri="{FF2B5EF4-FFF2-40B4-BE49-F238E27FC236}">
                <a16:creationId xmlns:a16="http://schemas.microsoft.com/office/drawing/2014/main" id="{D3326343-14EE-43D8-9B24-8EAB27CC5A97}"/>
              </a:ext>
            </a:extLst>
          </p:cNvPr>
          <p:cNvSpPr>
            <a:spLocks noGrp="1" noChangeArrowheads="1"/>
          </p:cNvSpPr>
          <p:nvPr>
            <p:ph type="body" idx="1"/>
          </p:nvPr>
        </p:nvSpPr>
        <p:spPr/>
        <p:txBody>
          <a:bodyPr/>
          <a:lstStyle/>
          <a:p>
            <a:pPr eaLnBrk="1" hangingPunct="1">
              <a:lnSpc>
                <a:spcPct val="90000"/>
              </a:lnSpc>
            </a:pPr>
            <a:r>
              <a:rPr lang="en-US" altLang="zh-CN" sz="3200"/>
              <a:t>Common mistakes</a:t>
            </a:r>
          </a:p>
          <a:p>
            <a:pPr lvl="1" eaLnBrk="1" hangingPunct="1">
              <a:lnSpc>
                <a:spcPct val="90000"/>
              </a:lnSpc>
            </a:pPr>
            <a:r>
              <a:rPr lang="en-US" altLang="zh-CN" sz="3200"/>
              <a:t>tightly coupling layers in technology</a:t>
            </a:r>
          </a:p>
          <a:p>
            <a:pPr lvl="1" eaLnBrk="1" hangingPunct="1">
              <a:lnSpc>
                <a:spcPct val="90000"/>
              </a:lnSpc>
            </a:pPr>
            <a:r>
              <a:rPr lang="en-US" altLang="zh-CN" sz="3200"/>
              <a:t>writing business logic in presentation tier</a:t>
            </a:r>
          </a:p>
          <a:p>
            <a:pPr eaLnBrk="1" hangingPunct="1"/>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4">
            <a:extLst>
              <a:ext uri="{FF2B5EF4-FFF2-40B4-BE49-F238E27FC236}">
                <a16:creationId xmlns:a16="http://schemas.microsoft.com/office/drawing/2014/main" id="{AD83F383-B264-4330-8418-06BF19A0EA0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7" name="页脚占位符 5">
            <a:extLst>
              <a:ext uri="{FF2B5EF4-FFF2-40B4-BE49-F238E27FC236}">
                <a16:creationId xmlns:a16="http://schemas.microsoft.com/office/drawing/2014/main" id="{2CA0E823-0091-4094-93D0-9EEE8DCCD4A4}"/>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70660" name="Rectangle 2">
            <a:extLst>
              <a:ext uri="{FF2B5EF4-FFF2-40B4-BE49-F238E27FC236}">
                <a16:creationId xmlns:a16="http://schemas.microsoft.com/office/drawing/2014/main" id="{26F79DEC-098D-488F-A2F6-BE08F585873E}"/>
              </a:ext>
            </a:extLst>
          </p:cNvPr>
          <p:cNvSpPr>
            <a:spLocks noGrp="1" noChangeArrowheads="1"/>
          </p:cNvSpPr>
          <p:nvPr>
            <p:ph type="title"/>
          </p:nvPr>
        </p:nvSpPr>
        <p:spPr/>
        <p:txBody>
          <a:bodyPr/>
          <a:lstStyle/>
          <a:p>
            <a:pPr eaLnBrk="1" hangingPunct="1"/>
            <a:endParaRPr lang="zh-CN" altLang="en-US"/>
          </a:p>
        </p:txBody>
      </p:sp>
      <p:sp>
        <p:nvSpPr>
          <p:cNvPr id="70661" name="Rectangle 3">
            <a:extLst>
              <a:ext uri="{FF2B5EF4-FFF2-40B4-BE49-F238E27FC236}">
                <a16:creationId xmlns:a16="http://schemas.microsoft.com/office/drawing/2014/main" id="{81CAD954-F525-48B1-8A92-BE28B3E80AE1}"/>
              </a:ext>
            </a:extLst>
          </p:cNvPr>
          <p:cNvSpPr>
            <a:spLocks noGrp="1" noChangeArrowheads="1"/>
          </p:cNvSpPr>
          <p:nvPr>
            <p:ph type="body" sz="half" idx="1"/>
          </p:nvPr>
        </p:nvSpPr>
        <p:spPr/>
        <p:txBody>
          <a:bodyPr/>
          <a:lstStyle/>
          <a:p>
            <a:pPr eaLnBrk="1" hangingPunct="1"/>
            <a:endParaRPr lang="zh-CN" altLang="en-US" sz="2600"/>
          </a:p>
        </p:txBody>
      </p:sp>
      <p:sp>
        <p:nvSpPr>
          <p:cNvPr id="70662" name="Rectangle 4">
            <a:extLst>
              <a:ext uri="{FF2B5EF4-FFF2-40B4-BE49-F238E27FC236}">
                <a16:creationId xmlns:a16="http://schemas.microsoft.com/office/drawing/2014/main" id="{A8D4B345-E76C-4CEA-9F56-8873BA4EA448}"/>
              </a:ext>
            </a:extLst>
          </p:cNvPr>
          <p:cNvSpPr>
            <a:spLocks noGrp="1" noChangeArrowheads="1"/>
          </p:cNvSpPr>
          <p:nvPr>
            <p:ph type="body" sz="half" idx="2"/>
          </p:nvPr>
        </p:nvSpPr>
        <p:spPr>
          <a:xfrm>
            <a:off x="6713538" y="1712913"/>
            <a:ext cx="1936750" cy="4395787"/>
          </a:xfrm>
        </p:spPr>
        <p:txBody>
          <a:bodyPr/>
          <a:lstStyle/>
          <a:p>
            <a:pPr eaLnBrk="1" hangingPunct="1"/>
            <a:r>
              <a:rPr lang="en-US" altLang="zh-CN" sz="2600"/>
              <a:t>3-tier System</a:t>
            </a:r>
          </a:p>
        </p:txBody>
      </p:sp>
      <p:pic>
        <p:nvPicPr>
          <p:cNvPr id="70663" name="Picture 5" descr="3tier">
            <a:extLst>
              <a:ext uri="{FF2B5EF4-FFF2-40B4-BE49-F238E27FC236}">
                <a16:creationId xmlns:a16="http://schemas.microsoft.com/office/drawing/2014/main" id="{2CD3DDEF-D586-456D-BCD3-F83C2093B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176213"/>
            <a:ext cx="6664325" cy="601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a:extLst>
              <a:ext uri="{FF2B5EF4-FFF2-40B4-BE49-F238E27FC236}">
                <a16:creationId xmlns:a16="http://schemas.microsoft.com/office/drawing/2014/main" id="{3D457248-DD2F-4C35-81C7-9D3115DF3C5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4">
            <a:extLst>
              <a:ext uri="{FF2B5EF4-FFF2-40B4-BE49-F238E27FC236}">
                <a16:creationId xmlns:a16="http://schemas.microsoft.com/office/drawing/2014/main" id="{719F8A7B-3ABE-40B4-88B2-54114A609F68}"/>
              </a:ext>
            </a:extLst>
          </p:cNvPr>
          <p:cNvSpPr>
            <a:spLocks noGrp="1"/>
          </p:cNvSpPr>
          <p:nvPr>
            <p:ph type="ftr" sz="quarter" idx="11"/>
          </p:nvPr>
        </p:nvSpPr>
        <p:spPr>
          <a:xfrm>
            <a:off x="3113088" y="6224588"/>
            <a:ext cx="2882900" cy="455612"/>
          </a:xfrm>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71684" name="Rectangle 2">
            <a:extLst>
              <a:ext uri="{FF2B5EF4-FFF2-40B4-BE49-F238E27FC236}">
                <a16:creationId xmlns:a16="http://schemas.microsoft.com/office/drawing/2014/main" id="{5A408A92-CF31-48B9-8D6F-DD4789E3521E}"/>
              </a:ext>
            </a:extLst>
          </p:cNvPr>
          <p:cNvSpPr>
            <a:spLocks noGrp="1" noChangeArrowheads="1"/>
          </p:cNvSpPr>
          <p:nvPr>
            <p:ph type="title"/>
          </p:nvPr>
        </p:nvSpPr>
        <p:spPr/>
        <p:txBody>
          <a:bodyPr/>
          <a:lstStyle/>
          <a:p>
            <a:pPr eaLnBrk="1" hangingPunct="1"/>
            <a:r>
              <a:rPr lang="en-US" altLang="zh-CN" b="0"/>
              <a:t>Deployment: Many physical clients and servers</a:t>
            </a:r>
            <a:endParaRPr lang="zh-CN" altLang="en-US" b="0"/>
          </a:p>
        </p:txBody>
      </p:sp>
      <p:pic>
        <p:nvPicPr>
          <p:cNvPr id="71685" name="Picture 4" descr="3tier1">
            <a:extLst>
              <a:ext uri="{FF2B5EF4-FFF2-40B4-BE49-F238E27FC236}">
                <a16:creationId xmlns:a16="http://schemas.microsoft.com/office/drawing/2014/main" id="{91465A8D-D001-4CA7-B941-20F7A37BB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1243013"/>
            <a:ext cx="5476875"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a:extLst>
              <a:ext uri="{FF2B5EF4-FFF2-40B4-BE49-F238E27FC236}">
                <a16:creationId xmlns:a16="http://schemas.microsoft.com/office/drawing/2014/main" id="{932E43B4-38BD-4C46-8B64-0ADE1E1C473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4">
            <a:extLst>
              <a:ext uri="{FF2B5EF4-FFF2-40B4-BE49-F238E27FC236}">
                <a16:creationId xmlns:a16="http://schemas.microsoft.com/office/drawing/2014/main" id="{81BCE98C-5655-4B7A-B718-004F3AD87C3B}"/>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72708" name="Rectangle 2">
            <a:extLst>
              <a:ext uri="{FF2B5EF4-FFF2-40B4-BE49-F238E27FC236}">
                <a16:creationId xmlns:a16="http://schemas.microsoft.com/office/drawing/2014/main" id="{F9041306-0C4E-4680-931C-CF0D1C4D639D}"/>
              </a:ext>
            </a:extLst>
          </p:cNvPr>
          <p:cNvSpPr>
            <a:spLocks noGrp="1" noChangeArrowheads="1"/>
          </p:cNvSpPr>
          <p:nvPr>
            <p:ph type="title"/>
          </p:nvPr>
        </p:nvSpPr>
        <p:spPr/>
        <p:txBody>
          <a:bodyPr/>
          <a:lstStyle/>
          <a:p>
            <a:pPr eaLnBrk="1" hangingPunct="1"/>
            <a:r>
              <a:rPr lang="en-US" altLang="zh-CN"/>
              <a:t>3-tier C/S Implementation Scenarios</a:t>
            </a:r>
            <a:endParaRPr lang="zh-CN" altLang="en-US"/>
          </a:p>
        </p:txBody>
      </p:sp>
      <p:sp>
        <p:nvSpPr>
          <p:cNvPr id="72709" name="Rectangle 3">
            <a:extLst>
              <a:ext uri="{FF2B5EF4-FFF2-40B4-BE49-F238E27FC236}">
                <a16:creationId xmlns:a16="http://schemas.microsoft.com/office/drawing/2014/main" id="{B089151A-D256-4C95-BAB4-2BB0B84C6150}"/>
              </a:ext>
            </a:extLst>
          </p:cNvPr>
          <p:cNvSpPr>
            <a:spLocks noGrp="1" noChangeArrowheads="1"/>
          </p:cNvSpPr>
          <p:nvPr>
            <p:ph type="body" idx="1"/>
          </p:nvPr>
        </p:nvSpPr>
        <p:spPr/>
        <p:txBody>
          <a:bodyPr/>
          <a:lstStyle/>
          <a:p>
            <a:pPr eaLnBrk="1" hangingPunct="1"/>
            <a:endParaRPr lang="zh-CN" altLang="en-US"/>
          </a:p>
        </p:txBody>
      </p:sp>
      <p:pic>
        <p:nvPicPr>
          <p:cNvPr id="72710" name="Picture 4" descr="3tier2">
            <a:extLst>
              <a:ext uri="{FF2B5EF4-FFF2-40B4-BE49-F238E27FC236}">
                <a16:creationId xmlns:a16="http://schemas.microsoft.com/office/drawing/2014/main" id="{7C1B7C1C-432D-43DC-BC2A-70E491E36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87513"/>
            <a:ext cx="8659813"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a:extLst>
              <a:ext uri="{FF2B5EF4-FFF2-40B4-BE49-F238E27FC236}">
                <a16:creationId xmlns:a16="http://schemas.microsoft.com/office/drawing/2014/main" id="{E94A3B3B-1472-4697-920E-808AF6C5DBD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4">
            <a:extLst>
              <a:ext uri="{FF2B5EF4-FFF2-40B4-BE49-F238E27FC236}">
                <a16:creationId xmlns:a16="http://schemas.microsoft.com/office/drawing/2014/main" id="{7E89520B-DEA9-4C64-8DE3-20B1A395FC1A}"/>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57026" name="Rectangle 2">
            <a:extLst>
              <a:ext uri="{FF2B5EF4-FFF2-40B4-BE49-F238E27FC236}">
                <a16:creationId xmlns:a16="http://schemas.microsoft.com/office/drawing/2014/main" id="{C64EF91F-C087-465C-8678-D9C8E7C1F0F3}"/>
              </a:ext>
            </a:extLst>
          </p:cNvPr>
          <p:cNvSpPr>
            <a:spLocks noGrp="1" noChangeArrowheads="1"/>
          </p:cNvSpPr>
          <p:nvPr>
            <p:ph type="title"/>
          </p:nvPr>
        </p:nvSpPr>
        <p:spPr>
          <a:xfrm>
            <a:off x="455613" y="122238"/>
            <a:ext cx="7512050" cy="701675"/>
          </a:xfrm>
        </p:spPr>
        <p:txBody>
          <a:bodyPr/>
          <a:lstStyle/>
          <a:p>
            <a:pPr eaLnBrk="1" hangingPunct="1">
              <a:defRPr/>
            </a:pPr>
            <a:r>
              <a:rPr lang="en-US" altLang="zh-CN" dirty="0">
                <a:effectLst>
                  <a:outerShdw blurRad="38100" dist="38100" dir="2700000" algn="tl">
                    <a:srgbClr val="C0C0C0"/>
                  </a:outerShdw>
                </a:effectLst>
              </a:rPr>
              <a:t>Benefits</a:t>
            </a:r>
            <a:endParaRPr lang="zh-CN" altLang="en-US" dirty="0">
              <a:effectLst>
                <a:outerShdw blurRad="38100" dist="38100" dir="2700000" algn="tl">
                  <a:srgbClr val="C0C0C0"/>
                </a:outerShdw>
              </a:effectLst>
            </a:endParaRPr>
          </a:p>
        </p:txBody>
      </p:sp>
      <p:sp>
        <p:nvSpPr>
          <p:cNvPr id="19461" name="Rectangle 3">
            <a:extLst>
              <a:ext uri="{FF2B5EF4-FFF2-40B4-BE49-F238E27FC236}">
                <a16:creationId xmlns:a16="http://schemas.microsoft.com/office/drawing/2014/main" id="{01E12D24-9E81-40DD-9F09-A5D26224040C}"/>
              </a:ext>
            </a:extLst>
          </p:cNvPr>
          <p:cNvSpPr>
            <a:spLocks noGrp="1" noChangeArrowheads="1"/>
          </p:cNvSpPr>
          <p:nvPr>
            <p:ph type="body" idx="1"/>
          </p:nvPr>
        </p:nvSpPr>
        <p:spPr>
          <a:xfrm>
            <a:off x="455613" y="823913"/>
            <a:ext cx="8194675" cy="5284787"/>
          </a:xfrm>
        </p:spPr>
        <p:txBody>
          <a:bodyPr/>
          <a:lstStyle/>
          <a:p>
            <a:pPr eaLnBrk="1" hangingPunct="1">
              <a:lnSpc>
                <a:spcPct val="80000"/>
              </a:lnSpc>
            </a:pPr>
            <a:r>
              <a:rPr lang="en-US" altLang="zh-CN" sz="2800"/>
              <a:t>Improves development efficiency and productivity </a:t>
            </a:r>
          </a:p>
          <a:p>
            <a:pPr eaLnBrk="1" hangingPunct="1">
              <a:lnSpc>
                <a:spcPct val="80000"/>
              </a:lnSpc>
            </a:pPr>
            <a:r>
              <a:rPr lang="en-US" altLang="zh-CN" sz="2800"/>
              <a:t>Provide a starting point for additional and new design ideas.</a:t>
            </a:r>
          </a:p>
          <a:p>
            <a:pPr eaLnBrk="1" hangingPunct="1"/>
            <a:r>
              <a:rPr lang="en-US" altLang="zh-CN" sz="2800"/>
              <a:t>Promotes communications among the designers</a:t>
            </a:r>
          </a:p>
          <a:p>
            <a:pPr lvl="1" eaLnBrk="1" hangingPunct="1"/>
            <a:r>
              <a:rPr lang="en-US" altLang="zh-CN" sz="2800"/>
              <a:t>Phrase such as “client-server” conveys lot of information</a:t>
            </a:r>
          </a:p>
          <a:p>
            <a:r>
              <a:rPr lang="en-US" altLang="zh-CN" sz="2800"/>
              <a:t>quickly find a applicable SA design solution for a software system</a:t>
            </a:r>
          </a:p>
          <a:p>
            <a:r>
              <a:rPr lang="en-US" altLang="zh-CN" sz="2800"/>
              <a:t>make trade-offs and pre-evaluate the SA of system</a:t>
            </a:r>
          </a:p>
          <a:p>
            <a:r>
              <a:rPr lang="en-US" altLang="zh-CN" sz="2800"/>
              <a:t>diminish the risks of SA design</a:t>
            </a:r>
            <a:endParaRPr lang="zh-CN" altLang="en-US"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a:extLst>
              <a:ext uri="{FF2B5EF4-FFF2-40B4-BE49-F238E27FC236}">
                <a16:creationId xmlns:a16="http://schemas.microsoft.com/office/drawing/2014/main" id="{5DD4E5F7-1FE5-4429-AE60-B96DB380F65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4">
            <a:extLst>
              <a:ext uri="{FF2B5EF4-FFF2-40B4-BE49-F238E27FC236}">
                <a16:creationId xmlns:a16="http://schemas.microsoft.com/office/drawing/2014/main" id="{22E841E4-57CB-4A83-9B68-0F1D8AA406A5}"/>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21186" name="Rectangle 2">
            <a:extLst>
              <a:ext uri="{FF2B5EF4-FFF2-40B4-BE49-F238E27FC236}">
                <a16:creationId xmlns:a16="http://schemas.microsoft.com/office/drawing/2014/main" id="{6D18703A-D03F-4DED-929A-44E410978011}"/>
              </a:ext>
            </a:extLst>
          </p:cNvPr>
          <p:cNvSpPr>
            <a:spLocks noGrp="1" noChangeArrowheads="1"/>
          </p:cNvSpPr>
          <p:nvPr>
            <p:ph type="title"/>
          </p:nvPr>
        </p:nvSpPr>
        <p:spPr/>
        <p:txBody>
          <a:bodyPr/>
          <a:lstStyle/>
          <a:p>
            <a:pPr eaLnBrk="1" hangingPunct="1">
              <a:defRPr/>
            </a:pPr>
            <a:r>
              <a:rPr lang="en-GB" altLang="zh-CN">
                <a:effectLst>
                  <a:outerShdw blurRad="38100" dist="38100" dir="2700000" algn="tl">
                    <a:srgbClr val="C0C0C0"/>
                  </a:outerShdw>
                </a:effectLst>
              </a:rPr>
              <a:t>Three Tier Client/Server Architecture</a:t>
            </a:r>
            <a:endParaRPr lang="zh-CN" altLang="en-US">
              <a:effectLst>
                <a:outerShdw blurRad="38100" dist="38100" dir="2700000" algn="tl">
                  <a:srgbClr val="C0C0C0"/>
                </a:outerShdw>
              </a:effectLst>
            </a:endParaRPr>
          </a:p>
        </p:txBody>
      </p:sp>
      <p:sp>
        <p:nvSpPr>
          <p:cNvPr id="73733" name="Rectangle 3">
            <a:extLst>
              <a:ext uri="{FF2B5EF4-FFF2-40B4-BE49-F238E27FC236}">
                <a16:creationId xmlns:a16="http://schemas.microsoft.com/office/drawing/2014/main" id="{328F6CDE-C545-4021-BA62-F8AA16678DC3}"/>
              </a:ext>
            </a:extLst>
          </p:cNvPr>
          <p:cNvSpPr>
            <a:spLocks noGrp="1" noChangeArrowheads="1"/>
          </p:cNvSpPr>
          <p:nvPr>
            <p:ph type="body" idx="1"/>
          </p:nvPr>
        </p:nvSpPr>
        <p:spPr/>
        <p:txBody>
          <a:bodyPr/>
          <a:lstStyle/>
          <a:p>
            <a:pPr eaLnBrk="1" hangingPunct="1"/>
            <a:r>
              <a:rPr lang="en-US" altLang="zh-CN" sz="3200"/>
              <a:t>Advantages comparing with two tier CS style:</a:t>
            </a:r>
          </a:p>
          <a:p>
            <a:pPr lvl="1" eaLnBrk="1" hangingPunct="1"/>
            <a:r>
              <a:rPr lang="en-US" altLang="zh-CN" sz="3200"/>
              <a:t>Better performance.</a:t>
            </a:r>
          </a:p>
          <a:p>
            <a:pPr lvl="1" eaLnBrk="1" hangingPunct="1"/>
            <a:r>
              <a:rPr lang="en-US" altLang="zh-CN" sz="3200"/>
              <a:t>Better scalability, reusability and maintainability.</a:t>
            </a:r>
          </a:p>
          <a:p>
            <a:pPr lvl="1" eaLnBrk="1" hangingPunct="1"/>
            <a:r>
              <a:rPr lang="en-US" altLang="zh-CN" sz="3200"/>
              <a:t>Security measures can be centrally allocated.</a:t>
            </a:r>
          </a:p>
          <a:p>
            <a:pPr lvl="1" eaLnBrk="1" hangingPunct="1"/>
            <a:r>
              <a:rPr lang="en-US" altLang="zh-CN" sz="3200"/>
              <a:t>Parallel development of different layers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a:extLst>
              <a:ext uri="{FF2B5EF4-FFF2-40B4-BE49-F238E27FC236}">
                <a16:creationId xmlns:a16="http://schemas.microsoft.com/office/drawing/2014/main" id="{DC5E4E40-CBF4-4114-82BD-13328B33231D}"/>
              </a:ext>
            </a:extLst>
          </p:cNvPr>
          <p:cNvSpPr>
            <a:spLocks noGrp="1" noChangeArrowheads="1"/>
          </p:cNvSpPr>
          <p:nvPr>
            <p:ph type="ctrTitle"/>
          </p:nvPr>
        </p:nvSpPr>
        <p:spPr/>
        <p:txBody>
          <a:bodyPr/>
          <a:lstStyle/>
          <a:p>
            <a:pPr algn="ctr"/>
            <a:r>
              <a:rPr lang="en-US" altLang="zh-CN" sz="4000"/>
              <a:t>Architectural Styles:</a:t>
            </a:r>
            <a:endParaRPr lang="zh-CN" altLang="en-US" sz="4000"/>
          </a:p>
        </p:txBody>
      </p:sp>
      <p:sp>
        <p:nvSpPr>
          <p:cNvPr id="196613" name="Rectangle 5">
            <a:extLst>
              <a:ext uri="{FF2B5EF4-FFF2-40B4-BE49-F238E27FC236}">
                <a16:creationId xmlns:a16="http://schemas.microsoft.com/office/drawing/2014/main" id="{B56086E4-F94D-494A-877A-E57616B12EAC}"/>
              </a:ext>
            </a:extLst>
          </p:cNvPr>
          <p:cNvSpPr>
            <a:spLocks noGrp="1" noChangeArrowheads="1"/>
          </p:cNvSpPr>
          <p:nvPr>
            <p:ph type="subTitle" idx="1"/>
          </p:nvPr>
        </p:nvSpPr>
        <p:spPr/>
        <p:txBody>
          <a:bodyPr/>
          <a:lstStyle/>
          <a:p>
            <a:pPr>
              <a:defRPr/>
            </a:pPr>
            <a:r>
              <a:rPr lang="en-US" altLang="zh-CN" sz="3200" dirty="0">
                <a:effectLst>
                  <a:outerShdw blurRad="38100" dist="38100" dir="2700000" algn="tl">
                    <a:srgbClr val="C0C0C0"/>
                  </a:outerShdw>
                </a:effectLst>
              </a:rPr>
              <a:t>Model View Controller</a:t>
            </a:r>
            <a:endParaRPr lang="zh-CN" altLang="en-US" sz="3200" dirty="0">
              <a:effectLst>
                <a:outerShdw blurRad="38100" dist="38100" dir="2700000" algn="tl">
                  <a:srgbClr val="C0C0C0"/>
                </a:outerShdw>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1">
            <a:extLst>
              <a:ext uri="{FF2B5EF4-FFF2-40B4-BE49-F238E27FC236}">
                <a16:creationId xmlns:a16="http://schemas.microsoft.com/office/drawing/2014/main" id="{D50DE082-FA89-40A2-839C-E32812BEDA9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2">
            <a:extLst>
              <a:ext uri="{FF2B5EF4-FFF2-40B4-BE49-F238E27FC236}">
                <a16:creationId xmlns:a16="http://schemas.microsoft.com/office/drawing/2014/main" id="{E08D7227-2572-4FD5-90E9-D5C97183CD09}"/>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1506" name="Rectangle 2">
            <a:extLst>
              <a:ext uri="{FF2B5EF4-FFF2-40B4-BE49-F238E27FC236}">
                <a16:creationId xmlns:a16="http://schemas.microsoft.com/office/drawing/2014/main" id="{FED4D1BF-8116-4B33-9920-48B10B7F3617}"/>
              </a:ext>
            </a:extLst>
          </p:cNvPr>
          <p:cNvSpPr>
            <a:spLocks noGrp="1" noChangeArrowheads="1"/>
          </p:cNvSpPr>
          <p:nvPr>
            <p:ph type="title" idx="4294967295"/>
          </p:nvPr>
        </p:nvSpPr>
        <p:spPr/>
        <p:txBody>
          <a:bodyPr anchor="ctr"/>
          <a:lstStyle/>
          <a:p>
            <a:pPr eaLnBrk="1" hangingPunct="1">
              <a:defRPr/>
            </a:pPr>
            <a:r>
              <a:rPr lang="en-US" altLang="zh-CN">
                <a:effectLst>
                  <a:outerShdw blurRad="38100" dist="38100" dir="2700000" algn="tl">
                    <a:srgbClr val="C0C0C0"/>
                  </a:outerShdw>
                </a:effectLst>
              </a:rPr>
              <a:t>Model View Controller</a:t>
            </a:r>
          </a:p>
        </p:txBody>
      </p:sp>
      <p:sp>
        <p:nvSpPr>
          <p:cNvPr id="75781" name="Rectangle 3">
            <a:extLst>
              <a:ext uri="{FF2B5EF4-FFF2-40B4-BE49-F238E27FC236}">
                <a16:creationId xmlns:a16="http://schemas.microsoft.com/office/drawing/2014/main" id="{12DA3053-D2BC-4857-BCCB-D985FB6C69EA}"/>
              </a:ext>
            </a:extLst>
          </p:cNvPr>
          <p:cNvSpPr>
            <a:spLocks noGrp="1" noChangeArrowheads="1"/>
          </p:cNvSpPr>
          <p:nvPr>
            <p:ph type="body" idx="4294967295"/>
          </p:nvPr>
        </p:nvSpPr>
        <p:spPr/>
        <p:txBody>
          <a:bodyPr/>
          <a:lstStyle/>
          <a:p>
            <a:pPr eaLnBrk="1" hangingPunct="1"/>
            <a:r>
              <a:rPr lang="en-US" altLang="zh-CN"/>
              <a:t>The Model-View-Controller (MVC) pattern separates the modeling of the domain, the presentation, and the actions based on user input into three separate classes</a:t>
            </a:r>
          </a:p>
          <a:p>
            <a:pPr eaLnBrk="1" hangingPunct="1"/>
            <a:r>
              <a:rPr lang="en-US" altLang="zh-CN"/>
              <a:t>The controller changes the model </a:t>
            </a:r>
          </a:p>
          <a:p>
            <a:pPr eaLnBrk="1" hangingPunct="1"/>
            <a:r>
              <a:rPr lang="en-US" altLang="zh-CN"/>
              <a:t>The View Listens to Model Changed events and update itself</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6" descr="ws_ED3">
            <a:extLst>
              <a:ext uri="{FF2B5EF4-FFF2-40B4-BE49-F238E27FC236}">
                <a16:creationId xmlns:a16="http://schemas.microsoft.com/office/drawing/2014/main" id="{2CC31CF9-E175-4726-8F28-3A7055DC5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1006475"/>
            <a:ext cx="8026400"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Text Box 8">
            <a:extLst>
              <a:ext uri="{FF2B5EF4-FFF2-40B4-BE49-F238E27FC236}">
                <a16:creationId xmlns:a16="http://schemas.microsoft.com/office/drawing/2014/main" id="{8C794B49-444A-4F02-9066-68A678396E89}"/>
              </a:ext>
            </a:extLst>
          </p:cNvPr>
          <p:cNvSpPr txBox="1">
            <a:spLocks noChangeArrowheads="1"/>
          </p:cNvSpPr>
          <p:nvPr/>
        </p:nvSpPr>
        <p:spPr bwMode="auto">
          <a:xfrm>
            <a:off x="520700" y="392113"/>
            <a:ext cx="72723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54075">
              <a:defRPr sz="2400" b="1">
                <a:solidFill>
                  <a:schemeClr val="tx1"/>
                </a:solidFill>
                <a:latin typeface="Times" panose="02020603050405020304" pitchFamily="18" charset="0"/>
              </a:defRPr>
            </a:lvl1pPr>
            <a:lvl2pPr marL="742950" indent="-285750" defTabSz="854075">
              <a:defRPr sz="2400" b="1">
                <a:solidFill>
                  <a:schemeClr val="tx1"/>
                </a:solidFill>
                <a:latin typeface="Times" panose="02020603050405020304" pitchFamily="18" charset="0"/>
              </a:defRPr>
            </a:lvl2pPr>
            <a:lvl3pPr marL="1143000" indent="-228600" defTabSz="854075">
              <a:defRPr sz="2400" b="1">
                <a:solidFill>
                  <a:schemeClr val="tx1"/>
                </a:solidFill>
                <a:latin typeface="Times" panose="02020603050405020304" pitchFamily="18" charset="0"/>
              </a:defRPr>
            </a:lvl3pPr>
            <a:lvl4pPr marL="1600200" indent="-228600" defTabSz="854075">
              <a:defRPr sz="2400" b="1">
                <a:solidFill>
                  <a:schemeClr val="tx1"/>
                </a:solidFill>
                <a:latin typeface="Times" panose="02020603050405020304" pitchFamily="18" charset="0"/>
              </a:defRPr>
            </a:lvl4pPr>
            <a:lvl5pPr marL="2057400" indent="-228600" defTabSz="854075">
              <a:defRPr sz="2400" b="1">
                <a:solidFill>
                  <a:schemeClr val="tx1"/>
                </a:solidFill>
                <a:latin typeface="Times" panose="02020603050405020304" pitchFamily="18" charset="0"/>
              </a:defRPr>
            </a:lvl5pPr>
            <a:lvl6pPr marL="2514600" indent="-228600" defTabSz="854075" eaLnBrk="0" fontAlgn="base" hangingPunct="0">
              <a:spcBef>
                <a:spcPct val="0"/>
              </a:spcBef>
              <a:spcAft>
                <a:spcPct val="0"/>
              </a:spcAft>
              <a:defRPr sz="2400" b="1">
                <a:solidFill>
                  <a:schemeClr val="tx1"/>
                </a:solidFill>
                <a:latin typeface="Times" panose="02020603050405020304" pitchFamily="18" charset="0"/>
              </a:defRPr>
            </a:lvl6pPr>
            <a:lvl7pPr marL="2971800" indent="-228600" defTabSz="854075" eaLnBrk="0" fontAlgn="base" hangingPunct="0">
              <a:spcBef>
                <a:spcPct val="0"/>
              </a:spcBef>
              <a:spcAft>
                <a:spcPct val="0"/>
              </a:spcAft>
              <a:defRPr sz="2400" b="1">
                <a:solidFill>
                  <a:schemeClr val="tx1"/>
                </a:solidFill>
                <a:latin typeface="Times" panose="02020603050405020304" pitchFamily="18" charset="0"/>
              </a:defRPr>
            </a:lvl7pPr>
            <a:lvl8pPr marL="3429000" indent="-228600" defTabSz="854075" eaLnBrk="0" fontAlgn="base" hangingPunct="0">
              <a:spcBef>
                <a:spcPct val="0"/>
              </a:spcBef>
              <a:spcAft>
                <a:spcPct val="0"/>
              </a:spcAft>
              <a:defRPr sz="2400" b="1">
                <a:solidFill>
                  <a:schemeClr val="tx1"/>
                </a:solidFill>
                <a:latin typeface="Times" panose="02020603050405020304" pitchFamily="18" charset="0"/>
              </a:defRPr>
            </a:lvl8pPr>
            <a:lvl9pPr marL="3886200" indent="-228600" defTabSz="854075" eaLnBrk="0" fontAlgn="base" hangingPunct="0">
              <a:spcBef>
                <a:spcPct val="0"/>
              </a:spcBef>
              <a:spcAft>
                <a:spcPct val="0"/>
              </a:spcAft>
              <a:defRPr sz="2400" b="1">
                <a:solidFill>
                  <a:schemeClr val="tx1"/>
                </a:solidFill>
                <a:latin typeface="Times" panose="02020603050405020304" pitchFamily="18" charset="0"/>
              </a:defRPr>
            </a:lvl9pPr>
          </a:lstStyle>
          <a:p>
            <a:pPr algn="ctr" eaLnBrk="1" hangingPunct="1"/>
            <a:r>
              <a:rPr lang="en-US" altLang="zh-CN" sz="3800" b="0">
                <a:solidFill>
                  <a:srgbClr val="2300DC"/>
                </a:solidFill>
                <a:latin typeface="Times New Roman" panose="02020603050405020304" pitchFamily="18" charset="0"/>
              </a:rPr>
              <a:t>MVC Pattern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1">
            <a:extLst>
              <a:ext uri="{FF2B5EF4-FFF2-40B4-BE49-F238E27FC236}">
                <a16:creationId xmlns:a16="http://schemas.microsoft.com/office/drawing/2014/main" id="{591BC002-2CF3-4178-BFC2-BEEF6C296EE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3E6956D7-2C74-4856-BEDE-CAACB26710F9}"/>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77828" name="Rectangle 2">
            <a:extLst>
              <a:ext uri="{FF2B5EF4-FFF2-40B4-BE49-F238E27FC236}">
                <a16:creationId xmlns:a16="http://schemas.microsoft.com/office/drawing/2014/main" id="{2A466A6B-D305-46C5-B581-925D80D356AF}"/>
              </a:ext>
            </a:extLst>
          </p:cNvPr>
          <p:cNvSpPr>
            <a:spLocks noGrp="1" noChangeArrowheads="1"/>
          </p:cNvSpPr>
          <p:nvPr>
            <p:ph type="title" idx="4294967295"/>
          </p:nvPr>
        </p:nvSpPr>
        <p:spPr>
          <a:xfrm>
            <a:off x="449263" y="176213"/>
            <a:ext cx="7416800" cy="1152525"/>
          </a:xfrm>
        </p:spPr>
        <p:txBody>
          <a:bodyPr anchor="ctr"/>
          <a:lstStyle/>
          <a:p>
            <a:pPr eaLnBrk="1" hangingPunct="1"/>
            <a:r>
              <a:rPr lang="en-US" altLang="zh-CN" sz="4000" b="0"/>
              <a:t>Advantages and Disadvantages </a:t>
            </a:r>
          </a:p>
        </p:txBody>
      </p:sp>
      <p:sp>
        <p:nvSpPr>
          <p:cNvPr id="77829" name="Rectangle 3">
            <a:extLst>
              <a:ext uri="{FF2B5EF4-FFF2-40B4-BE49-F238E27FC236}">
                <a16:creationId xmlns:a16="http://schemas.microsoft.com/office/drawing/2014/main" id="{5FDEA241-E7DB-458D-AB88-92652639B7B1}"/>
              </a:ext>
            </a:extLst>
          </p:cNvPr>
          <p:cNvSpPr>
            <a:spLocks noGrp="1" noChangeArrowheads="1"/>
          </p:cNvSpPr>
          <p:nvPr>
            <p:ph type="body" idx="4294967295"/>
          </p:nvPr>
        </p:nvSpPr>
        <p:spPr>
          <a:xfrm>
            <a:off x="376238" y="1184275"/>
            <a:ext cx="8194675" cy="4940300"/>
          </a:xfrm>
        </p:spPr>
        <p:txBody>
          <a:bodyPr/>
          <a:lstStyle/>
          <a:p>
            <a:pPr eaLnBrk="1" hangingPunct="1"/>
            <a:r>
              <a:rPr lang="en-US" altLang="zh-TW" sz="3200" b="1">
                <a:ea typeface="PMingLiU" panose="02020500000000000000" pitchFamily="18" charset="-120"/>
              </a:rPr>
              <a:t>Advantages:</a:t>
            </a:r>
          </a:p>
          <a:p>
            <a:pPr lvl="1" eaLnBrk="1" hangingPunct="1"/>
            <a:r>
              <a:rPr lang="en-US" altLang="zh-TW" sz="3200" b="1">
                <a:solidFill>
                  <a:srgbClr val="0000CC"/>
                </a:solidFill>
                <a:ea typeface="PMingLiU" panose="02020500000000000000" pitchFamily="18" charset="-120"/>
              </a:rPr>
              <a:t>Views</a:t>
            </a:r>
            <a:r>
              <a:rPr lang="en-US" altLang="zh-TW" sz="3200" b="1">
                <a:ea typeface="PMingLiU" panose="02020500000000000000" pitchFamily="18" charset="-120"/>
              </a:rPr>
              <a:t>, </a:t>
            </a:r>
            <a:r>
              <a:rPr lang="en-US" altLang="zh-TW" sz="3200" b="1">
                <a:solidFill>
                  <a:srgbClr val="0000CC"/>
                </a:solidFill>
                <a:ea typeface="PMingLiU" panose="02020500000000000000" pitchFamily="18" charset="-120"/>
              </a:rPr>
              <a:t>controller</a:t>
            </a:r>
            <a:r>
              <a:rPr lang="en-US" altLang="zh-TW" sz="3200" b="1">
                <a:ea typeface="PMingLiU" panose="02020500000000000000" pitchFamily="18" charset="-120"/>
              </a:rPr>
              <a:t>, and </a:t>
            </a:r>
            <a:r>
              <a:rPr lang="en-US" altLang="zh-TW" sz="3200" b="1">
                <a:solidFill>
                  <a:srgbClr val="0000CC"/>
                </a:solidFill>
                <a:ea typeface="PMingLiU" panose="02020500000000000000" pitchFamily="18" charset="-120"/>
              </a:rPr>
              <a:t>model </a:t>
            </a:r>
            <a:r>
              <a:rPr lang="en-US" altLang="zh-TW" sz="3200" b="1">
                <a:ea typeface="PMingLiU" panose="02020500000000000000" pitchFamily="18" charset="-120"/>
              </a:rPr>
              <a:t>are separate components that allow modification and change in each “layer” without significantly disturbing the other </a:t>
            </a:r>
          </a:p>
          <a:p>
            <a:pPr lvl="2" eaLnBrk="1" hangingPunct="1"/>
            <a:r>
              <a:rPr lang="en-US" altLang="zh-TW" sz="2800" b="1">
                <a:ea typeface="PMingLiU" panose="02020500000000000000" pitchFamily="18" charset="-120"/>
              </a:rPr>
              <a:t>The </a:t>
            </a:r>
            <a:r>
              <a:rPr lang="en-US" altLang="zh-TW" sz="2800" b="1">
                <a:solidFill>
                  <a:srgbClr val="0000CC"/>
                </a:solidFill>
                <a:ea typeface="PMingLiU" panose="02020500000000000000" pitchFamily="18" charset="-120"/>
              </a:rPr>
              <a:t>view</a:t>
            </a:r>
            <a:r>
              <a:rPr lang="en-US" altLang="zh-TW" sz="2800" b="1">
                <a:ea typeface="PMingLiU" panose="02020500000000000000" pitchFamily="18" charset="-120"/>
              </a:rPr>
              <a:t> component, which </a:t>
            </a:r>
            <a:r>
              <a:rPr lang="en-US" altLang="zh-TW" sz="2800" b="1">
                <a:solidFill>
                  <a:srgbClr val="0000CC"/>
                </a:solidFill>
                <a:ea typeface="PMingLiU" panose="02020500000000000000" pitchFamily="18" charset="-120"/>
              </a:rPr>
              <a:t>often needs changes (UI technology improvement)</a:t>
            </a:r>
            <a:r>
              <a:rPr lang="en-US" altLang="zh-TW" sz="2800" b="1">
                <a:ea typeface="PMingLiU" panose="02020500000000000000" pitchFamily="18" charset="-120"/>
              </a:rPr>
              <a:t> and updates to keep the </a:t>
            </a:r>
            <a:r>
              <a:rPr lang="en-US" altLang="zh-TW" sz="2800" b="1">
                <a:solidFill>
                  <a:srgbClr val="0000CC"/>
                </a:solidFill>
                <a:ea typeface="PMingLiU" panose="02020500000000000000" pitchFamily="18" charset="-120"/>
              </a:rPr>
              <a:t>users continued interests</a:t>
            </a:r>
            <a:r>
              <a:rPr lang="en-US" altLang="zh-TW" sz="2800" b="1">
                <a:ea typeface="PMingLiU" panose="02020500000000000000" pitchFamily="18" charset="-120"/>
              </a:rPr>
              <a:t>, </a:t>
            </a:r>
            <a:r>
              <a:rPr lang="en-US" altLang="zh-TW" sz="2800" b="1">
                <a:solidFill>
                  <a:srgbClr val="0000CC"/>
                </a:solidFill>
                <a:ea typeface="PMingLiU" panose="02020500000000000000" pitchFamily="18" charset="-120"/>
              </a:rPr>
              <a:t>is separate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608FFFD8-CC22-40E5-B116-6B57C9452A67}"/>
              </a:ext>
            </a:extLst>
          </p:cNvPr>
          <p:cNvSpPr>
            <a:spLocks noGrp="1" noChangeArrowheads="1"/>
          </p:cNvSpPr>
          <p:nvPr>
            <p:ph type="title"/>
          </p:nvPr>
        </p:nvSpPr>
        <p:spPr/>
        <p:txBody>
          <a:bodyPr/>
          <a:lstStyle/>
          <a:p>
            <a:r>
              <a:rPr lang="en-US" altLang="zh-CN" sz="3600" b="0"/>
              <a:t>Advantages and Disadvantages </a:t>
            </a:r>
            <a:endParaRPr lang="zh-CN" altLang="en-US"/>
          </a:p>
        </p:txBody>
      </p:sp>
      <p:sp>
        <p:nvSpPr>
          <p:cNvPr id="78851" name="内容占位符 2">
            <a:extLst>
              <a:ext uri="{FF2B5EF4-FFF2-40B4-BE49-F238E27FC236}">
                <a16:creationId xmlns:a16="http://schemas.microsoft.com/office/drawing/2014/main" id="{470BF9B3-29AB-41F0-97EB-592C6F67522D}"/>
              </a:ext>
            </a:extLst>
          </p:cNvPr>
          <p:cNvSpPr>
            <a:spLocks noGrp="1" noChangeArrowheads="1"/>
          </p:cNvSpPr>
          <p:nvPr>
            <p:ph idx="1"/>
          </p:nvPr>
        </p:nvSpPr>
        <p:spPr>
          <a:xfrm>
            <a:off x="455613" y="1328738"/>
            <a:ext cx="8194675" cy="4779962"/>
          </a:xfrm>
        </p:spPr>
        <p:txBody>
          <a:bodyPr/>
          <a:lstStyle/>
          <a:p>
            <a:pPr lvl="1" eaLnBrk="1" hangingPunct="1"/>
            <a:r>
              <a:rPr lang="en-US" altLang="zh-TW" sz="3200" b="1">
                <a:ea typeface="PMingLiU" panose="02020500000000000000" pitchFamily="18" charset="-120"/>
              </a:rPr>
              <a:t>The View-Controller can keep on partially functioning even if the model component is down. </a:t>
            </a:r>
          </a:p>
          <a:p>
            <a:pPr eaLnBrk="1" hangingPunct="1"/>
            <a:r>
              <a:rPr lang="en-US" altLang="zh-TW" sz="3200" b="1">
                <a:ea typeface="PMingLiU" panose="02020500000000000000" pitchFamily="18" charset="-120"/>
              </a:rPr>
              <a:t>Disadvantages:</a:t>
            </a:r>
          </a:p>
          <a:p>
            <a:pPr lvl="1" eaLnBrk="1" hangingPunct="1"/>
            <a:r>
              <a:rPr lang="en-US" altLang="zh-TW" sz="3200" b="1">
                <a:ea typeface="PMingLiU" panose="02020500000000000000" pitchFamily="18" charset="-120"/>
              </a:rPr>
              <a:t>Heavily dependent on the development and production system environment and tools that match the MVC architecture (e.g. TomCat, .Net, Rail, etc.)</a:t>
            </a:r>
            <a:endParaRPr lang="en-US" altLang="zh-CN" sz="3200" b="1"/>
          </a:p>
          <a:p>
            <a:endParaRPr lang="zh-CN" altLang="en-US"/>
          </a:p>
        </p:txBody>
      </p:sp>
      <p:sp>
        <p:nvSpPr>
          <p:cNvPr id="78852" name="日期占位符 3">
            <a:extLst>
              <a:ext uri="{FF2B5EF4-FFF2-40B4-BE49-F238E27FC236}">
                <a16:creationId xmlns:a16="http://schemas.microsoft.com/office/drawing/2014/main" id="{DF9BA9E7-5F80-4424-8F8B-23FA59F18AB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78853" name="页脚占位符 4">
            <a:extLst>
              <a:ext uri="{FF2B5EF4-FFF2-40B4-BE49-F238E27FC236}">
                <a16:creationId xmlns:a16="http://schemas.microsoft.com/office/drawing/2014/main" id="{0A082D5B-FBAE-4EBB-99CE-15AD39EF61B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t>Lecturer: Xiaobin Xu</a:t>
            </a:r>
            <a:endParaRPr lang="en-US" altLang="zh-CN" sz="1000" b="0">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a:extLst>
              <a:ext uri="{FF2B5EF4-FFF2-40B4-BE49-F238E27FC236}">
                <a16:creationId xmlns:a16="http://schemas.microsoft.com/office/drawing/2014/main" id="{4DFD0095-74B9-4860-BC9F-13ED09C665E6}"/>
              </a:ext>
            </a:extLst>
          </p:cNvPr>
          <p:cNvSpPr>
            <a:spLocks noGrp="1" noChangeArrowheads="1"/>
          </p:cNvSpPr>
          <p:nvPr>
            <p:ph type="ctrTitle"/>
          </p:nvPr>
        </p:nvSpPr>
        <p:spPr/>
        <p:txBody>
          <a:bodyPr/>
          <a:lstStyle/>
          <a:p>
            <a:pPr algn="ctr"/>
            <a:r>
              <a:rPr lang="en-US" altLang="zh-CN" sz="4000"/>
              <a:t>Architectural Styles:</a:t>
            </a:r>
            <a:endParaRPr lang="zh-CN" altLang="en-US">
              <a:solidFill>
                <a:srgbClr val="330066"/>
              </a:solidFill>
            </a:endParaRPr>
          </a:p>
        </p:txBody>
      </p:sp>
      <p:sp>
        <p:nvSpPr>
          <p:cNvPr id="79875" name="Rectangle 5">
            <a:extLst>
              <a:ext uri="{FF2B5EF4-FFF2-40B4-BE49-F238E27FC236}">
                <a16:creationId xmlns:a16="http://schemas.microsoft.com/office/drawing/2014/main" id="{3D7CC02C-11A3-48D8-AA5D-EB85978E49BA}"/>
              </a:ext>
            </a:extLst>
          </p:cNvPr>
          <p:cNvSpPr>
            <a:spLocks noGrp="1" noChangeArrowheads="1"/>
          </p:cNvSpPr>
          <p:nvPr>
            <p:ph type="subTitle" idx="1"/>
          </p:nvPr>
        </p:nvSpPr>
        <p:spPr/>
        <p:txBody>
          <a:bodyPr/>
          <a:lstStyle/>
          <a:p>
            <a:r>
              <a:rPr lang="en-US" altLang="zh-CN" sz="3600">
                <a:solidFill>
                  <a:srgbClr val="330066"/>
                </a:solidFill>
              </a:rPr>
              <a:t>Layered System</a:t>
            </a:r>
            <a:endParaRPr lang="zh-CN" altLang="en-US" sz="3600">
              <a:solidFill>
                <a:srgbClr val="330066"/>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79803F85-BFF7-4984-B18E-9DD09C637CC1}"/>
              </a:ext>
            </a:extLst>
          </p:cNvPr>
          <p:cNvSpPr>
            <a:spLocks noGrp="1" noChangeArrowheads="1"/>
          </p:cNvSpPr>
          <p:nvPr>
            <p:ph type="title"/>
          </p:nvPr>
        </p:nvSpPr>
        <p:spPr/>
        <p:txBody>
          <a:bodyPr/>
          <a:lstStyle/>
          <a:p>
            <a:r>
              <a:rPr lang="en-US" altLang="zh-CN"/>
              <a:t>Layered System</a:t>
            </a:r>
            <a:endParaRPr lang="zh-CN" altLang="en-US"/>
          </a:p>
        </p:txBody>
      </p:sp>
      <p:sp>
        <p:nvSpPr>
          <p:cNvPr id="80899" name="Rectangle 3">
            <a:extLst>
              <a:ext uri="{FF2B5EF4-FFF2-40B4-BE49-F238E27FC236}">
                <a16:creationId xmlns:a16="http://schemas.microsoft.com/office/drawing/2014/main" id="{FBCB5737-F2C2-4FB0-ABFC-2AA7DF15EF56}"/>
              </a:ext>
            </a:extLst>
          </p:cNvPr>
          <p:cNvSpPr>
            <a:spLocks noGrp="1" noChangeArrowheads="1"/>
          </p:cNvSpPr>
          <p:nvPr>
            <p:ph type="body" idx="1"/>
          </p:nvPr>
        </p:nvSpPr>
        <p:spPr/>
        <p:txBody>
          <a:bodyPr/>
          <a:lstStyle/>
          <a:p>
            <a:r>
              <a:rPr lang="en-US" altLang="zh-CN" sz="3200">
                <a:latin typeface="Arial Black" panose="020B0A04020102020204" pitchFamily="34" charset="0"/>
              </a:rPr>
              <a:t>Pattern Name: Layered System</a:t>
            </a:r>
          </a:p>
          <a:p>
            <a:pPr lvl="1"/>
            <a:r>
              <a:rPr lang="en-US" altLang="zh-CN" sz="3200"/>
              <a:t>Component: Layer</a:t>
            </a:r>
          </a:p>
          <a:p>
            <a:pPr lvl="1"/>
            <a:r>
              <a:rPr lang="en-US" altLang="zh-CN" sz="3200"/>
              <a:t>Connector: Interaction Protocol between layers</a:t>
            </a:r>
            <a:endParaRPr lang="en-US" altLang="zh-CN" sz="3200">
              <a:latin typeface="Arial Black" panose="020B0A04020102020204" pitchFamily="34" charset="0"/>
            </a:endParaRPr>
          </a:p>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1">
            <a:extLst>
              <a:ext uri="{FF2B5EF4-FFF2-40B4-BE49-F238E27FC236}">
                <a16:creationId xmlns:a16="http://schemas.microsoft.com/office/drawing/2014/main" id="{39A79283-2688-49EA-83D1-E44C0D97BE1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10" name="页脚占位符 2">
            <a:extLst>
              <a:ext uri="{FF2B5EF4-FFF2-40B4-BE49-F238E27FC236}">
                <a16:creationId xmlns:a16="http://schemas.microsoft.com/office/drawing/2014/main" id="{11084990-18B1-474F-BA06-203406A9556D}"/>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81924" name="Rectangle 2">
            <a:extLst>
              <a:ext uri="{FF2B5EF4-FFF2-40B4-BE49-F238E27FC236}">
                <a16:creationId xmlns:a16="http://schemas.microsoft.com/office/drawing/2014/main" id="{A213CEE9-89A2-42D5-9AC7-5578E85D1E81}"/>
              </a:ext>
            </a:extLst>
          </p:cNvPr>
          <p:cNvSpPr>
            <a:spLocks noGrp="1" noChangeArrowheads="1"/>
          </p:cNvSpPr>
          <p:nvPr>
            <p:ph type="title" idx="4294967295"/>
          </p:nvPr>
        </p:nvSpPr>
        <p:spPr>
          <a:xfrm>
            <a:off x="455613" y="152400"/>
            <a:ext cx="8194675" cy="865188"/>
          </a:xfrm>
        </p:spPr>
        <p:txBody>
          <a:bodyPr anchor="ctr"/>
          <a:lstStyle/>
          <a:p>
            <a:pPr eaLnBrk="1" hangingPunct="1"/>
            <a:r>
              <a:rPr lang="en-US" altLang="zh-CN" sz="4000" b="0"/>
              <a:t>Layered architecture</a:t>
            </a:r>
          </a:p>
        </p:txBody>
      </p:sp>
      <p:sp>
        <p:nvSpPr>
          <p:cNvPr id="81925" name="Rectangle 3">
            <a:extLst>
              <a:ext uri="{FF2B5EF4-FFF2-40B4-BE49-F238E27FC236}">
                <a16:creationId xmlns:a16="http://schemas.microsoft.com/office/drawing/2014/main" id="{B6662DA8-CFE3-41AE-B7CE-DAE799141500}"/>
              </a:ext>
            </a:extLst>
          </p:cNvPr>
          <p:cNvSpPr>
            <a:spLocks noGrp="1" noChangeArrowheads="1"/>
          </p:cNvSpPr>
          <p:nvPr>
            <p:ph type="body" idx="4294967295"/>
          </p:nvPr>
        </p:nvSpPr>
        <p:spPr>
          <a:xfrm>
            <a:off x="455613" y="1328738"/>
            <a:ext cx="8194675" cy="2695575"/>
          </a:xfrm>
        </p:spPr>
        <p:txBody>
          <a:bodyPr/>
          <a:lstStyle/>
          <a:p>
            <a:pPr eaLnBrk="1" hangingPunct="1">
              <a:lnSpc>
                <a:spcPct val="90000"/>
              </a:lnSpc>
            </a:pPr>
            <a:r>
              <a:rPr lang="en-US" altLang="zh-CN" sz="2900" b="1"/>
              <a:t>The high level design solution is decomposed into Layers:</a:t>
            </a:r>
          </a:p>
          <a:p>
            <a:pPr lvl="1" eaLnBrk="1" hangingPunct="1">
              <a:lnSpc>
                <a:spcPct val="90000"/>
              </a:lnSpc>
            </a:pPr>
            <a:r>
              <a:rPr lang="en-US" altLang="zh-CN" sz="2800" b="1"/>
              <a:t>Structurally, each layer provides a related set of services</a:t>
            </a:r>
          </a:p>
          <a:p>
            <a:pPr lvl="1" eaLnBrk="1" hangingPunct="1">
              <a:lnSpc>
                <a:spcPct val="90000"/>
              </a:lnSpc>
            </a:pPr>
            <a:r>
              <a:rPr lang="en-US" altLang="zh-CN" sz="2800" b="1"/>
              <a:t>Dynamically, each layer may only use the layers below it</a:t>
            </a:r>
          </a:p>
        </p:txBody>
      </p:sp>
      <p:sp>
        <p:nvSpPr>
          <p:cNvPr id="81926" name="Rectangle 4">
            <a:extLst>
              <a:ext uri="{FF2B5EF4-FFF2-40B4-BE49-F238E27FC236}">
                <a16:creationId xmlns:a16="http://schemas.microsoft.com/office/drawing/2014/main" id="{40514C5E-9214-45E2-9C0C-AAE802F411E8}"/>
              </a:ext>
            </a:extLst>
          </p:cNvPr>
          <p:cNvSpPr>
            <a:spLocks noChangeArrowheads="1"/>
          </p:cNvSpPr>
          <p:nvPr/>
        </p:nvSpPr>
        <p:spPr bwMode="auto">
          <a:xfrm>
            <a:off x="160338" y="3921125"/>
            <a:ext cx="2722562" cy="785813"/>
          </a:xfrm>
          <a:prstGeom prst="rect">
            <a:avLst/>
          </a:prstGeom>
          <a:solidFill>
            <a:schemeClr val="bg1"/>
          </a:solidFill>
          <a:ln w="25400">
            <a:solidFill>
              <a:schemeClr val="tx1"/>
            </a:solidFill>
            <a:miter lim="800000"/>
            <a:headEnd/>
            <a:tailEnd/>
          </a:ln>
        </p:spPr>
        <p:txBody>
          <a:bodyPr wrap="none" lIns="91074" tIns="45537" rIns="91074" bIns="45537" anchor="ct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Screen</a:t>
            </a:r>
          </a:p>
          <a:p>
            <a:pPr algn="ctr" eaLnBrk="1" hangingPunct="1">
              <a:spcBef>
                <a:spcPct val="0"/>
              </a:spcBef>
              <a:buClrTx/>
              <a:buSzTx/>
              <a:buFontTx/>
              <a:buNone/>
            </a:pPr>
            <a:r>
              <a:rPr lang="en-US" altLang="zh-CN" sz="2400"/>
              <a:t>Presentation layer</a:t>
            </a:r>
          </a:p>
        </p:txBody>
      </p:sp>
      <p:sp>
        <p:nvSpPr>
          <p:cNvPr id="81927" name="Rectangle 6">
            <a:extLst>
              <a:ext uri="{FF2B5EF4-FFF2-40B4-BE49-F238E27FC236}">
                <a16:creationId xmlns:a16="http://schemas.microsoft.com/office/drawing/2014/main" id="{F0AE260B-30D2-4F9C-B3AD-6D3969F1DE31}"/>
              </a:ext>
            </a:extLst>
          </p:cNvPr>
          <p:cNvSpPr>
            <a:spLocks noChangeArrowheads="1"/>
          </p:cNvSpPr>
          <p:nvPr/>
        </p:nvSpPr>
        <p:spPr bwMode="auto">
          <a:xfrm>
            <a:off x="160338" y="4706938"/>
            <a:ext cx="2722562" cy="531812"/>
          </a:xfrm>
          <a:prstGeom prst="rect">
            <a:avLst/>
          </a:prstGeom>
          <a:solidFill>
            <a:schemeClr val="bg1"/>
          </a:solidFill>
          <a:ln w="25400">
            <a:solidFill>
              <a:schemeClr val="tx1"/>
            </a:solidFill>
            <a:miter lim="800000"/>
            <a:headEnd/>
            <a:tailEnd/>
          </a:ln>
        </p:spPr>
        <p:txBody>
          <a:bodyPr wrap="none" lIns="91074" tIns="45537" rIns="91074" bIns="45537" anchor="ct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Logic layer</a:t>
            </a:r>
          </a:p>
        </p:txBody>
      </p:sp>
      <p:sp>
        <p:nvSpPr>
          <p:cNvPr id="81928" name="Rectangle 7">
            <a:extLst>
              <a:ext uri="{FF2B5EF4-FFF2-40B4-BE49-F238E27FC236}">
                <a16:creationId xmlns:a16="http://schemas.microsoft.com/office/drawing/2014/main" id="{FC064D29-3696-49C1-92CE-1AB0E2270A1C}"/>
              </a:ext>
            </a:extLst>
          </p:cNvPr>
          <p:cNvSpPr>
            <a:spLocks noChangeArrowheads="1"/>
          </p:cNvSpPr>
          <p:nvPr/>
        </p:nvSpPr>
        <p:spPr bwMode="auto">
          <a:xfrm>
            <a:off x="160338" y="5238750"/>
            <a:ext cx="2722562" cy="606425"/>
          </a:xfrm>
          <a:prstGeom prst="rect">
            <a:avLst/>
          </a:prstGeom>
          <a:solidFill>
            <a:schemeClr val="bg1"/>
          </a:solidFill>
          <a:ln w="25400">
            <a:solidFill>
              <a:schemeClr val="tx1"/>
            </a:solidFill>
            <a:miter lim="800000"/>
            <a:headEnd/>
            <a:tailEnd/>
          </a:ln>
        </p:spPr>
        <p:txBody>
          <a:bodyPr wrap="none" lIns="91074" tIns="45537" rIns="91074" bIns="45537" anchor="ct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File layer</a:t>
            </a:r>
          </a:p>
        </p:txBody>
      </p:sp>
      <p:sp>
        <p:nvSpPr>
          <p:cNvPr id="81929" name="Text Box 8">
            <a:extLst>
              <a:ext uri="{FF2B5EF4-FFF2-40B4-BE49-F238E27FC236}">
                <a16:creationId xmlns:a16="http://schemas.microsoft.com/office/drawing/2014/main" id="{08BF5414-4777-4558-B2BB-B53D870089AF}"/>
              </a:ext>
            </a:extLst>
          </p:cNvPr>
          <p:cNvSpPr txBox="1">
            <a:spLocks noChangeArrowheads="1"/>
          </p:cNvSpPr>
          <p:nvPr/>
        </p:nvSpPr>
        <p:spPr bwMode="auto">
          <a:xfrm>
            <a:off x="3338513" y="3921125"/>
            <a:ext cx="5462587" cy="230663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074" tIns="45537" rIns="91074" bIns="45537">
            <a:spAutoFit/>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1. If any layer only uses the layer directly below it, then it is a Strict Layered Style.</a:t>
            </a:r>
          </a:p>
          <a:p>
            <a:pPr eaLnBrk="1" hangingPunct="1">
              <a:spcBef>
                <a:spcPct val="0"/>
              </a:spcBef>
              <a:buClrTx/>
              <a:buSzTx/>
              <a:buFontTx/>
              <a:buNone/>
            </a:pPr>
            <a:r>
              <a:rPr lang="en-US" altLang="zh-CN" sz="2400"/>
              <a:t>2. If a layer may use any of the layers below it, then it is a Relaxed Layer Style</a:t>
            </a:r>
          </a:p>
        </p:txBody>
      </p:sp>
      <p:sp>
        <p:nvSpPr>
          <p:cNvPr id="81930" name="AutoShape 10">
            <a:extLst>
              <a:ext uri="{FF2B5EF4-FFF2-40B4-BE49-F238E27FC236}">
                <a16:creationId xmlns:a16="http://schemas.microsoft.com/office/drawing/2014/main" id="{5F9F3EAF-2CFC-4533-BCA9-B94273E2D24B}"/>
              </a:ext>
            </a:extLst>
          </p:cNvPr>
          <p:cNvSpPr>
            <a:spLocks noChangeArrowheads="1"/>
          </p:cNvSpPr>
          <p:nvPr/>
        </p:nvSpPr>
        <p:spPr bwMode="auto">
          <a:xfrm>
            <a:off x="3035300" y="4554538"/>
            <a:ext cx="303213" cy="608012"/>
          </a:xfrm>
          <a:prstGeom prst="leftArrow">
            <a:avLst>
              <a:gd name="adj1" fmla="val 50000"/>
              <a:gd name="adj2" fmla="val 25000"/>
            </a:avLst>
          </a:prstGeom>
          <a:solidFill>
            <a:srgbClr val="CCFFCC"/>
          </a:solidFill>
          <a:ln w="9525">
            <a:solidFill>
              <a:schemeClr val="tx1"/>
            </a:solidFill>
            <a:miter lim="800000"/>
            <a:headEnd/>
            <a:tailEnd/>
          </a:ln>
        </p:spPr>
        <p:txBody>
          <a:bodyPr wrap="none" lIns="91074" tIns="45537" rIns="91074" bIns="45537" anchor="ct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1">
            <a:extLst>
              <a:ext uri="{FF2B5EF4-FFF2-40B4-BE49-F238E27FC236}">
                <a16:creationId xmlns:a16="http://schemas.microsoft.com/office/drawing/2014/main" id="{89A7A8BE-C72F-4295-87F0-EF2FA4C4564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425CA9FC-9BC8-4C74-AA42-501625830D4E}"/>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pic>
        <p:nvPicPr>
          <p:cNvPr id="83972" name="Picture 3" descr="Fig4-10LayeredSystemsNotional">
            <a:extLst>
              <a:ext uri="{FF2B5EF4-FFF2-40B4-BE49-F238E27FC236}">
                <a16:creationId xmlns:a16="http://schemas.microsoft.com/office/drawing/2014/main" id="{D062700A-27A7-4BEB-8579-145E507A1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700" y="895350"/>
            <a:ext cx="59515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Rectangle 2">
            <a:extLst>
              <a:ext uri="{FF2B5EF4-FFF2-40B4-BE49-F238E27FC236}">
                <a16:creationId xmlns:a16="http://schemas.microsoft.com/office/drawing/2014/main" id="{BF9B53E7-EC63-4475-BEA7-0280263D17B0}"/>
              </a:ext>
            </a:extLst>
          </p:cNvPr>
          <p:cNvSpPr>
            <a:spLocks noGrp="1" noChangeArrowheads="1"/>
          </p:cNvSpPr>
          <p:nvPr>
            <p:ph type="title" idx="4294967295"/>
          </p:nvPr>
        </p:nvSpPr>
        <p:spPr/>
        <p:txBody>
          <a:bodyPr anchor="ctr"/>
          <a:lstStyle/>
          <a:p>
            <a:pPr eaLnBrk="1" hangingPunct="1"/>
            <a:r>
              <a:rPr lang="en-US" altLang="zh-CN"/>
              <a:t>Layered Systems/Virtual Machines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5003822-F828-4841-A178-57DDB7673BA2}"/>
              </a:ext>
            </a:extLst>
          </p:cNvPr>
          <p:cNvSpPr>
            <a:spLocks noGrp="1" noChangeArrowheads="1"/>
          </p:cNvSpPr>
          <p:nvPr>
            <p:ph type="title"/>
          </p:nvPr>
        </p:nvSpPr>
        <p:spPr>
          <a:xfrm>
            <a:off x="160338" y="122238"/>
            <a:ext cx="7807325" cy="1290637"/>
          </a:xfrm>
        </p:spPr>
        <p:txBody>
          <a:bodyPr/>
          <a:lstStyle/>
          <a:p>
            <a:r>
              <a:rPr lang="en-US" altLang="zh-CN" b="0"/>
              <a:t>Content of Software Architecture Pattern</a:t>
            </a:r>
            <a:endParaRPr lang="zh-CN" altLang="en-US" b="0"/>
          </a:p>
        </p:txBody>
      </p:sp>
      <p:sp>
        <p:nvSpPr>
          <p:cNvPr id="21507" name="Rectangle 3">
            <a:extLst>
              <a:ext uri="{FF2B5EF4-FFF2-40B4-BE49-F238E27FC236}">
                <a16:creationId xmlns:a16="http://schemas.microsoft.com/office/drawing/2014/main" id="{9C5918F5-1EA7-4A6E-984E-A63FE4510EC9}"/>
              </a:ext>
            </a:extLst>
          </p:cNvPr>
          <p:cNvSpPr>
            <a:spLocks noGrp="1" noChangeArrowheads="1"/>
          </p:cNvSpPr>
          <p:nvPr>
            <p:ph type="body" idx="1"/>
          </p:nvPr>
        </p:nvSpPr>
        <p:spPr>
          <a:xfrm>
            <a:off x="376238" y="1687513"/>
            <a:ext cx="8208962" cy="4421187"/>
          </a:xfrm>
        </p:spPr>
        <p:txBody>
          <a:bodyPr/>
          <a:lstStyle/>
          <a:p>
            <a:pPr>
              <a:lnSpc>
                <a:spcPct val="80000"/>
              </a:lnSpc>
            </a:pPr>
            <a:r>
              <a:rPr lang="en-US" altLang="zh-CN" sz="3200" b="1">
                <a:solidFill>
                  <a:srgbClr val="660033"/>
                </a:solidFill>
              </a:rPr>
              <a:t>Name</a:t>
            </a:r>
          </a:p>
          <a:p>
            <a:pPr lvl="1">
              <a:lnSpc>
                <a:spcPct val="80000"/>
              </a:lnSpc>
            </a:pPr>
            <a:r>
              <a:rPr lang="en-US" altLang="zh-CN" sz="3200" i="1"/>
              <a:t>Each architecture pattern has a unique, short descriptive name. </a:t>
            </a:r>
            <a:endParaRPr lang="en-US" altLang="zh-CN" sz="3200"/>
          </a:p>
          <a:p>
            <a:pPr>
              <a:lnSpc>
                <a:spcPct val="80000"/>
              </a:lnSpc>
            </a:pPr>
            <a:r>
              <a:rPr lang="en-US" altLang="zh-CN" sz="3200" b="1">
                <a:solidFill>
                  <a:srgbClr val="660033"/>
                </a:solidFill>
              </a:rPr>
              <a:t>Problem</a:t>
            </a:r>
            <a:r>
              <a:rPr lang="en-US" altLang="zh-CN" sz="3200"/>
              <a:t> </a:t>
            </a:r>
            <a:endParaRPr lang="en-US" altLang="zh-CN" sz="3200" b="1" i="1">
              <a:solidFill>
                <a:srgbClr val="660033"/>
              </a:solidFill>
            </a:endParaRPr>
          </a:p>
          <a:p>
            <a:pPr lvl="1">
              <a:lnSpc>
                <a:spcPct val="80000"/>
              </a:lnSpc>
            </a:pPr>
            <a:r>
              <a:rPr lang="en-US" altLang="zh-CN" sz="3200" i="1"/>
              <a:t>Each architecture pattern contains a description of the problem to be solved. The problem statement may describe a class of problems or a specific problem.</a:t>
            </a:r>
            <a:r>
              <a:rPr lang="en-US" altLang="zh-CN" sz="3200"/>
              <a:t> </a:t>
            </a:r>
          </a:p>
          <a:p>
            <a:pPr lvl="1">
              <a:lnSpc>
                <a:spcPct val="80000"/>
              </a:lnSpc>
            </a:pPr>
            <a:endParaRPr lang="en-US" altLang="zh-CN" sz="2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1">
            <a:extLst>
              <a:ext uri="{FF2B5EF4-FFF2-40B4-BE49-F238E27FC236}">
                <a16:creationId xmlns:a16="http://schemas.microsoft.com/office/drawing/2014/main" id="{379D3FC5-7900-4809-98A3-56DA2D0CDDF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ED5520EB-2584-4FC1-81A7-D66A2647DFD8}"/>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86020" name="Rectangle 2">
            <a:extLst>
              <a:ext uri="{FF2B5EF4-FFF2-40B4-BE49-F238E27FC236}">
                <a16:creationId xmlns:a16="http://schemas.microsoft.com/office/drawing/2014/main" id="{F8A6E876-7590-4566-B7B7-31C6001B6B69}"/>
              </a:ext>
            </a:extLst>
          </p:cNvPr>
          <p:cNvSpPr>
            <a:spLocks noGrp="1" noChangeArrowheads="1"/>
          </p:cNvSpPr>
          <p:nvPr>
            <p:ph type="title" idx="4294967295"/>
          </p:nvPr>
        </p:nvSpPr>
        <p:spPr/>
        <p:txBody>
          <a:bodyPr anchor="ctr"/>
          <a:lstStyle/>
          <a:p>
            <a:pPr eaLnBrk="1" hangingPunct="1"/>
            <a:r>
              <a:rPr lang="en-US" altLang="zh-CN"/>
              <a:t>Layered Style</a:t>
            </a:r>
            <a:endParaRPr lang="en-US" altLang="zh-CN" b="0"/>
          </a:p>
        </p:txBody>
      </p:sp>
      <p:sp>
        <p:nvSpPr>
          <p:cNvPr id="86021" name="Rectangle 3">
            <a:extLst>
              <a:ext uri="{FF2B5EF4-FFF2-40B4-BE49-F238E27FC236}">
                <a16:creationId xmlns:a16="http://schemas.microsoft.com/office/drawing/2014/main" id="{CDB0782E-6DBA-4632-AA08-CEDE2C824DDF}"/>
              </a:ext>
            </a:extLst>
          </p:cNvPr>
          <p:cNvSpPr>
            <a:spLocks noGrp="1" noChangeArrowheads="1"/>
          </p:cNvSpPr>
          <p:nvPr>
            <p:ph type="body" idx="4294967295"/>
          </p:nvPr>
        </p:nvSpPr>
        <p:spPr>
          <a:xfrm>
            <a:off x="455613" y="1112838"/>
            <a:ext cx="8194675" cy="4995862"/>
          </a:xfrm>
        </p:spPr>
        <p:txBody>
          <a:bodyPr/>
          <a:lstStyle/>
          <a:p>
            <a:pPr eaLnBrk="1" hangingPunct="1">
              <a:lnSpc>
                <a:spcPct val="90000"/>
              </a:lnSpc>
              <a:spcBef>
                <a:spcPts val="900"/>
              </a:spcBef>
            </a:pPr>
            <a:r>
              <a:rPr lang="en-US" altLang="zh-CN" sz="3200"/>
              <a:t>Hierarchical system organization</a:t>
            </a:r>
          </a:p>
          <a:p>
            <a:pPr lvl="1" eaLnBrk="1" hangingPunct="1">
              <a:lnSpc>
                <a:spcPct val="90000"/>
              </a:lnSpc>
              <a:spcBef>
                <a:spcPts val="600"/>
              </a:spcBef>
            </a:pPr>
            <a:r>
              <a:rPr lang="en-US" altLang="zh-CN" sz="2800"/>
              <a:t>“Multi-level client-server”</a:t>
            </a:r>
          </a:p>
          <a:p>
            <a:pPr lvl="1" eaLnBrk="1" hangingPunct="1">
              <a:lnSpc>
                <a:spcPct val="90000"/>
              </a:lnSpc>
              <a:spcBef>
                <a:spcPts val="600"/>
              </a:spcBef>
            </a:pPr>
            <a:r>
              <a:rPr lang="en-US" altLang="zh-CN" sz="2800"/>
              <a:t>Each layer exposes an interface (API) to be used by above layers</a:t>
            </a:r>
          </a:p>
          <a:p>
            <a:pPr eaLnBrk="1" hangingPunct="1">
              <a:lnSpc>
                <a:spcPct val="90000"/>
              </a:lnSpc>
              <a:spcBef>
                <a:spcPts val="900"/>
              </a:spcBef>
            </a:pPr>
            <a:r>
              <a:rPr lang="en-US" altLang="zh-CN" sz="3200"/>
              <a:t>Each layer acts as a</a:t>
            </a:r>
          </a:p>
          <a:p>
            <a:pPr lvl="1" eaLnBrk="1" hangingPunct="1">
              <a:lnSpc>
                <a:spcPct val="90000"/>
              </a:lnSpc>
              <a:spcBef>
                <a:spcPts val="600"/>
              </a:spcBef>
            </a:pPr>
            <a:r>
              <a:rPr lang="en-US" altLang="zh-CN" sz="2800" i="1"/>
              <a:t>Server:</a:t>
            </a:r>
            <a:r>
              <a:rPr lang="en-US" altLang="zh-CN" sz="2800"/>
              <a:t> service provider to layers “above”</a:t>
            </a:r>
          </a:p>
          <a:p>
            <a:pPr lvl="1" eaLnBrk="1" hangingPunct="1">
              <a:lnSpc>
                <a:spcPct val="90000"/>
              </a:lnSpc>
              <a:spcBef>
                <a:spcPts val="600"/>
              </a:spcBef>
            </a:pPr>
            <a:r>
              <a:rPr lang="en-US" altLang="zh-CN" sz="2800" i="1"/>
              <a:t>Client:</a:t>
            </a:r>
            <a:r>
              <a:rPr lang="en-US" altLang="zh-CN" sz="2800"/>
              <a:t> service consumer of layer(s) “below”</a:t>
            </a:r>
          </a:p>
          <a:p>
            <a:pPr eaLnBrk="1" hangingPunct="1">
              <a:lnSpc>
                <a:spcPct val="90000"/>
              </a:lnSpc>
              <a:spcBef>
                <a:spcPts val="900"/>
              </a:spcBef>
            </a:pPr>
            <a:r>
              <a:rPr lang="en-US" altLang="zh-CN" sz="3200"/>
              <a:t>Connectors are protocols of layer interaction</a:t>
            </a:r>
          </a:p>
          <a:p>
            <a:pPr eaLnBrk="1" hangingPunct="1">
              <a:lnSpc>
                <a:spcPct val="90000"/>
              </a:lnSpc>
              <a:spcBef>
                <a:spcPts val="900"/>
              </a:spcBef>
            </a:pPr>
            <a:r>
              <a:rPr lang="en-US" altLang="zh-CN" sz="3200"/>
              <a:t>Example: operating systems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3">
            <a:extLst>
              <a:ext uri="{FF2B5EF4-FFF2-40B4-BE49-F238E27FC236}">
                <a16:creationId xmlns:a16="http://schemas.microsoft.com/office/drawing/2014/main" id="{F81F65BD-467D-4F13-8081-640486E5726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4">
            <a:extLst>
              <a:ext uri="{FF2B5EF4-FFF2-40B4-BE49-F238E27FC236}">
                <a16:creationId xmlns:a16="http://schemas.microsoft.com/office/drawing/2014/main" id="{5A875927-BD32-40CB-9A08-FC249D1E32DC}"/>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88068" name="Rectangle 2">
            <a:extLst>
              <a:ext uri="{FF2B5EF4-FFF2-40B4-BE49-F238E27FC236}">
                <a16:creationId xmlns:a16="http://schemas.microsoft.com/office/drawing/2014/main" id="{D43D049A-C54A-4060-BE96-DCE7CCBCD3F0}"/>
              </a:ext>
            </a:extLst>
          </p:cNvPr>
          <p:cNvSpPr>
            <a:spLocks noGrp="1" noChangeArrowheads="1"/>
          </p:cNvSpPr>
          <p:nvPr>
            <p:ph type="title"/>
          </p:nvPr>
        </p:nvSpPr>
        <p:spPr>
          <a:xfrm>
            <a:off x="455613" y="122238"/>
            <a:ext cx="7512050" cy="846137"/>
          </a:xfrm>
        </p:spPr>
        <p:txBody>
          <a:bodyPr/>
          <a:lstStyle/>
          <a:p>
            <a:pPr eaLnBrk="1" hangingPunct="1"/>
            <a:r>
              <a:rPr lang="en-US" altLang="zh-CN"/>
              <a:t>Example 1</a:t>
            </a:r>
          </a:p>
        </p:txBody>
      </p:sp>
      <p:sp>
        <p:nvSpPr>
          <p:cNvPr id="88069" name="Rectangle 3">
            <a:extLst>
              <a:ext uri="{FF2B5EF4-FFF2-40B4-BE49-F238E27FC236}">
                <a16:creationId xmlns:a16="http://schemas.microsoft.com/office/drawing/2014/main" id="{6C27C5E2-2470-4152-A743-199F5A6DD5D2}"/>
              </a:ext>
            </a:extLst>
          </p:cNvPr>
          <p:cNvSpPr>
            <a:spLocks noGrp="1" noChangeArrowheads="1"/>
          </p:cNvSpPr>
          <p:nvPr>
            <p:ph type="body" idx="1"/>
          </p:nvPr>
        </p:nvSpPr>
        <p:spPr>
          <a:xfrm>
            <a:off x="455613" y="1112838"/>
            <a:ext cx="8194675" cy="4995862"/>
          </a:xfrm>
        </p:spPr>
        <p:txBody>
          <a:bodyPr/>
          <a:lstStyle/>
          <a:p>
            <a:pPr eaLnBrk="1" hangingPunct="1"/>
            <a:r>
              <a:rPr lang="en-US" altLang="zh-CN"/>
              <a:t>Monolithic OS&amp; Micro-kernel OS</a:t>
            </a:r>
            <a:endParaRPr lang="zh-CN" altLang="en-US"/>
          </a:p>
        </p:txBody>
      </p:sp>
      <p:pic>
        <p:nvPicPr>
          <p:cNvPr id="88070" name="Picture 4" descr="os1">
            <a:extLst>
              <a:ext uri="{FF2B5EF4-FFF2-40B4-BE49-F238E27FC236}">
                <a16:creationId xmlns:a16="http://schemas.microsoft.com/office/drawing/2014/main" id="{EFFCFC89-7956-410D-8A1A-4F2A4BD61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1687513"/>
            <a:ext cx="70945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9">
            <a:extLst>
              <a:ext uri="{FF2B5EF4-FFF2-40B4-BE49-F238E27FC236}">
                <a16:creationId xmlns:a16="http://schemas.microsoft.com/office/drawing/2014/main" id="{3AFBB035-709C-48DF-B3B6-6BF952E8F342}"/>
              </a:ext>
            </a:extLst>
          </p:cNvPr>
          <p:cNvSpPr>
            <a:spLocks noGrp="1" noChangeArrowheads="1"/>
          </p:cNvSpPr>
          <p:nvPr>
            <p:ph type="title"/>
          </p:nvPr>
        </p:nvSpPr>
        <p:spPr/>
        <p:txBody>
          <a:bodyPr/>
          <a:lstStyle/>
          <a:p>
            <a:r>
              <a:rPr lang="en-US" altLang="zh-CN"/>
              <a:t>Example 2</a:t>
            </a:r>
            <a:endParaRPr lang="zh-CN" altLang="en-US"/>
          </a:p>
        </p:txBody>
      </p:sp>
      <p:sp>
        <p:nvSpPr>
          <p:cNvPr id="89091" name="Rectangle 5">
            <a:extLst>
              <a:ext uri="{FF2B5EF4-FFF2-40B4-BE49-F238E27FC236}">
                <a16:creationId xmlns:a16="http://schemas.microsoft.com/office/drawing/2014/main" id="{FB954430-B551-447C-AE6F-F7B369BFCBA2}"/>
              </a:ext>
            </a:extLst>
          </p:cNvPr>
          <p:cNvSpPr>
            <a:spLocks noGrp="1" noChangeArrowheads="1"/>
          </p:cNvSpPr>
          <p:nvPr>
            <p:ph type="body" idx="1"/>
          </p:nvPr>
        </p:nvSpPr>
        <p:spPr/>
        <p:txBody>
          <a:bodyPr/>
          <a:lstStyle/>
          <a:p>
            <a:pPr>
              <a:lnSpc>
                <a:spcPct val="90000"/>
              </a:lnSpc>
            </a:pPr>
            <a:r>
              <a:rPr lang="en-US" altLang="zh-CN"/>
              <a:t>It is quite common for </a:t>
            </a:r>
            <a:r>
              <a:rPr lang="en-US" altLang="zh-CN" b="1">
                <a:solidFill>
                  <a:srgbClr val="800080"/>
                </a:solidFill>
              </a:rPr>
              <a:t>enterprise application architects</a:t>
            </a:r>
            <a:r>
              <a:rPr lang="en-US" altLang="zh-CN"/>
              <a:t> to compose their solutions into the following three layers:</a:t>
            </a:r>
          </a:p>
          <a:p>
            <a:pPr lvl="1">
              <a:lnSpc>
                <a:spcPct val="90000"/>
              </a:lnSpc>
            </a:pPr>
            <a:r>
              <a:rPr lang="en-US" altLang="zh-CN" sz="2800" b="1"/>
              <a:t>Presentation</a:t>
            </a:r>
            <a:r>
              <a:rPr lang="en-US" altLang="zh-CN" sz="2800"/>
              <a:t>. This layer is responsible for interacting with the user.</a:t>
            </a:r>
          </a:p>
          <a:p>
            <a:pPr lvl="1">
              <a:lnSpc>
                <a:spcPct val="90000"/>
              </a:lnSpc>
            </a:pPr>
            <a:r>
              <a:rPr lang="en-US" altLang="zh-CN" sz="2800" b="1"/>
              <a:t>Business</a:t>
            </a:r>
            <a:r>
              <a:rPr lang="en-US" altLang="zh-CN" sz="2800"/>
              <a:t>. This layer implements the business logic of the solution. </a:t>
            </a:r>
          </a:p>
          <a:p>
            <a:pPr lvl="1">
              <a:lnSpc>
                <a:spcPct val="90000"/>
              </a:lnSpc>
            </a:pPr>
            <a:r>
              <a:rPr lang="en-US" altLang="zh-CN" sz="2800" b="1"/>
              <a:t>Data</a:t>
            </a:r>
            <a:r>
              <a:rPr lang="en-US" altLang="zh-CN" sz="2800"/>
              <a:t>. This layer encapsulates the code that accesses the persistent data stores such as a relational database.</a:t>
            </a:r>
            <a:endParaRPr lang="zh-CN" altLang="en-US" sz="2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16876ABC-392E-43C7-A370-E69DAB8DF6F6}"/>
              </a:ext>
            </a:extLst>
          </p:cNvPr>
          <p:cNvSpPr>
            <a:spLocks noGrp="1" noChangeArrowheads="1"/>
          </p:cNvSpPr>
          <p:nvPr>
            <p:ph type="title"/>
          </p:nvPr>
        </p:nvSpPr>
        <p:spPr/>
        <p:txBody>
          <a:bodyPr/>
          <a:lstStyle/>
          <a:p>
            <a:endParaRPr lang="en-US" altLang="zh-CN"/>
          </a:p>
        </p:txBody>
      </p:sp>
      <p:pic>
        <p:nvPicPr>
          <p:cNvPr id="90115" name="Picture 4" descr="Arc_ThreeLayeredSvcsApp_Fig01">
            <a:extLst>
              <a:ext uri="{FF2B5EF4-FFF2-40B4-BE49-F238E27FC236}">
                <a16:creationId xmlns:a16="http://schemas.microsoft.com/office/drawing/2014/main" id="{27FB7DE2-B7D5-4165-A56A-AC8D746A54DB}"/>
              </a:ext>
            </a:extLst>
          </p:cNvPr>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0338" y="34925"/>
            <a:ext cx="8728075" cy="6515100"/>
          </a:xfr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95992F9-4C9E-4BCD-AF4B-0E3D0C6B5574}"/>
              </a:ext>
            </a:extLst>
          </p:cNvPr>
          <p:cNvSpPr>
            <a:spLocks noGrp="1" noChangeArrowheads="1"/>
          </p:cNvSpPr>
          <p:nvPr>
            <p:ph type="title"/>
          </p:nvPr>
        </p:nvSpPr>
        <p:spPr>
          <a:xfrm>
            <a:off x="455613" y="122238"/>
            <a:ext cx="7512050" cy="773112"/>
          </a:xfrm>
        </p:spPr>
        <p:txBody>
          <a:bodyPr/>
          <a:lstStyle/>
          <a:p>
            <a:r>
              <a:rPr lang="en-US" altLang="zh-CN"/>
              <a:t>Example 3</a:t>
            </a:r>
          </a:p>
        </p:txBody>
      </p:sp>
      <p:sp>
        <p:nvSpPr>
          <p:cNvPr id="91139" name="Rectangle 3">
            <a:extLst>
              <a:ext uri="{FF2B5EF4-FFF2-40B4-BE49-F238E27FC236}">
                <a16:creationId xmlns:a16="http://schemas.microsoft.com/office/drawing/2014/main" id="{279A771F-8913-4B6B-8527-956DA731E8FF}"/>
              </a:ext>
            </a:extLst>
          </p:cNvPr>
          <p:cNvSpPr>
            <a:spLocks noGrp="1" noChangeArrowheads="1"/>
          </p:cNvSpPr>
          <p:nvPr>
            <p:ph type="body" idx="1"/>
          </p:nvPr>
        </p:nvSpPr>
        <p:spPr>
          <a:xfrm>
            <a:off x="455613" y="895350"/>
            <a:ext cx="8194675" cy="5213350"/>
          </a:xfrm>
        </p:spPr>
        <p:txBody>
          <a:bodyPr/>
          <a:lstStyle/>
          <a:p>
            <a:pPr eaLnBrk="1" hangingPunct="1">
              <a:spcBef>
                <a:spcPct val="0"/>
              </a:spcBef>
              <a:buClrTx/>
              <a:buSzTx/>
              <a:buFontTx/>
              <a:buChar char="•"/>
            </a:pPr>
            <a:r>
              <a:rPr lang="en-US" altLang="zh-CN"/>
              <a:t>The Tcp/IP protocol also is a layered system.</a:t>
            </a:r>
          </a:p>
          <a:p>
            <a:endParaRPr lang="zh-CN" altLang="en-US"/>
          </a:p>
        </p:txBody>
      </p:sp>
      <p:pic>
        <p:nvPicPr>
          <p:cNvPr id="91140" name="Picture 4" descr="ENCAPS">
            <a:extLst>
              <a:ext uri="{FF2B5EF4-FFF2-40B4-BE49-F238E27FC236}">
                <a16:creationId xmlns:a16="http://schemas.microsoft.com/office/drawing/2014/main" id="{9980FB1B-485F-49B5-BFC3-9C56ED38A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1544638"/>
            <a:ext cx="7864475"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07AC7DA7-3899-480A-9B6A-9DD7DD08AB46}"/>
              </a:ext>
            </a:extLst>
          </p:cNvPr>
          <p:cNvSpPr>
            <a:spLocks noGrp="1" noChangeArrowheads="1"/>
          </p:cNvSpPr>
          <p:nvPr>
            <p:ph type="title"/>
          </p:nvPr>
        </p:nvSpPr>
        <p:spPr>
          <a:xfrm>
            <a:off x="455613" y="122238"/>
            <a:ext cx="7512050" cy="846137"/>
          </a:xfrm>
        </p:spPr>
        <p:txBody>
          <a:bodyPr/>
          <a:lstStyle/>
          <a:p>
            <a:r>
              <a:rPr lang="en-US" altLang="zh-CN"/>
              <a:t>Layered System</a:t>
            </a:r>
            <a:endParaRPr lang="zh-CN" altLang="en-US"/>
          </a:p>
        </p:txBody>
      </p:sp>
      <p:pic>
        <p:nvPicPr>
          <p:cNvPr id="92163" name="Picture 5" descr="facade">
            <a:extLst>
              <a:ext uri="{FF2B5EF4-FFF2-40B4-BE49-F238E27FC236}">
                <a16:creationId xmlns:a16="http://schemas.microsoft.com/office/drawing/2014/main" id="{8A15C01F-AFE1-44B2-83C6-958B5D88B503}"/>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69900" y="1039813"/>
            <a:ext cx="8299450" cy="5940425"/>
          </a:xfr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日期占位符 1">
            <a:extLst>
              <a:ext uri="{FF2B5EF4-FFF2-40B4-BE49-F238E27FC236}">
                <a16:creationId xmlns:a16="http://schemas.microsoft.com/office/drawing/2014/main" id="{6DF38D68-C7EF-4EE4-A7C5-4F06815BB9C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2">
            <a:extLst>
              <a:ext uri="{FF2B5EF4-FFF2-40B4-BE49-F238E27FC236}">
                <a16:creationId xmlns:a16="http://schemas.microsoft.com/office/drawing/2014/main" id="{09295BE9-5887-47CE-AC5C-CC1B83DC2F4B}"/>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94212" name="Rectangle 2">
            <a:extLst>
              <a:ext uri="{FF2B5EF4-FFF2-40B4-BE49-F238E27FC236}">
                <a16:creationId xmlns:a16="http://schemas.microsoft.com/office/drawing/2014/main" id="{A3085C59-0D45-49E8-B8ED-D594F078C6E1}"/>
              </a:ext>
            </a:extLst>
          </p:cNvPr>
          <p:cNvSpPr>
            <a:spLocks noGrp="1" noChangeArrowheads="1"/>
          </p:cNvSpPr>
          <p:nvPr>
            <p:ph type="title" idx="4294967295"/>
          </p:nvPr>
        </p:nvSpPr>
        <p:spPr>
          <a:xfrm>
            <a:off x="455613" y="122238"/>
            <a:ext cx="7512050" cy="701675"/>
          </a:xfrm>
          <a:noFill/>
        </p:spPr>
        <p:txBody>
          <a:bodyPr lIns="90125" tIns="44272" rIns="90125" bIns="44272"/>
          <a:lstStyle/>
          <a:p>
            <a:pPr eaLnBrk="1" hangingPunct="1"/>
            <a:r>
              <a:rPr lang="en-GB" altLang="zh-CN"/>
              <a:t>Version management system</a:t>
            </a:r>
          </a:p>
        </p:txBody>
      </p:sp>
      <p:pic>
        <p:nvPicPr>
          <p:cNvPr id="94213" name="Picture 5" descr="11.4 Layered-model.eps                                         0007B899Macintosh HD                   B8AA5F2E:">
            <a:extLst>
              <a:ext uri="{FF2B5EF4-FFF2-40B4-BE49-F238E27FC236}">
                <a16:creationId xmlns:a16="http://schemas.microsoft.com/office/drawing/2014/main" id="{541531F1-316B-4EB0-8CD0-74C66013E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600" y="752475"/>
            <a:ext cx="667385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1">
            <a:extLst>
              <a:ext uri="{FF2B5EF4-FFF2-40B4-BE49-F238E27FC236}">
                <a16:creationId xmlns:a16="http://schemas.microsoft.com/office/drawing/2014/main" id="{792192B8-9B5D-4426-8BD2-F2705C06B720}"/>
              </a:ext>
            </a:extLst>
          </p:cNvPr>
          <p:cNvSpPr>
            <a:spLocks noGrp="1"/>
          </p:cNvSpPr>
          <p:nvPr>
            <p:ph type="dt" sz="quarter" idx="10"/>
          </p:nvPr>
        </p:nvSpPr>
        <p:spPr>
          <a:xfrm>
            <a:off x="520700" y="6224588"/>
            <a:ext cx="212407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32F6D7E2-4BA1-4287-9B33-9E60F9A89F8A}"/>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95236" name="Rectangle 2">
            <a:extLst>
              <a:ext uri="{FF2B5EF4-FFF2-40B4-BE49-F238E27FC236}">
                <a16:creationId xmlns:a16="http://schemas.microsoft.com/office/drawing/2014/main" id="{102C809E-CD06-43F0-BDFD-5A5D016E8D62}"/>
              </a:ext>
            </a:extLst>
          </p:cNvPr>
          <p:cNvSpPr>
            <a:spLocks noGrp="1" noChangeArrowheads="1"/>
          </p:cNvSpPr>
          <p:nvPr>
            <p:ph type="title" idx="4294967295"/>
          </p:nvPr>
        </p:nvSpPr>
        <p:spPr>
          <a:xfrm>
            <a:off x="455613" y="152400"/>
            <a:ext cx="8194675" cy="911225"/>
          </a:xfrm>
        </p:spPr>
        <p:txBody>
          <a:bodyPr anchor="ctr"/>
          <a:lstStyle/>
          <a:p>
            <a:pPr eaLnBrk="1" hangingPunct="1"/>
            <a:r>
              <a:rPr lang="en-US" altLang="zh-CN" sz="4000" b="0"/>
              <a:t>Advantages and Disadvantages</a:t>
            </a:r>
          </a:p>
        </p:txBody>
      </p:sp>
      <p:sp>
        <p:nvSpPr>
          <p:cNvPr id="95237" name="Rectangle 3">
            <a:extLst>
              <a:ext uri="{FF2B5EF4-FFF2-40B4-BE49-F238E27FC236}">
                <a16:creationId xmlns:a16="http://schemas.microsoft.com/office/drawing/2014/main" id="{BB452C1B-037F-4FB3-ADAB-DCD94489F46A}"/>
              </a:ext>
            </a:extLst>
          </p:cNvPr>
          <p:cNvSpPr>
            <a:spLocks noGrp="1" noChangeArrowheads="1"/>
          </p:cNvSpPr>
          <p:nvPr>
            <p:ph type="body" idx="4294967295"/>
          </p:nvPr>
        </p:nvSpPr>
        <p:spPr>
          <a:xfrm>
            <a:off x="441325" y="904875"/>
            <a:ext cx="8208963" cy="5484813"/>
          </a:xfrm>
        </p:spPr>
        <p:txBody>
          <a:bodyPr/>
          <a:lstStyle/>
          <a:p>
            <a:pPr eaLnBrk="1" hangingPunct="1">
              <a:lnSpc>
                <a:spcPct val="90000"/>
              </a:lnSpc>
            </a:pPr>
            <a:r>
              <a:rPr lang="en-US" altLang="zh-CN" sz="3200"/>
              <a:t>Advantages:</a:t>
            </a:r>
          </a:p>
          <a:p>
            <a:pPr lvl="1" eaLnBrk="1" hangingPunct="1">
              <a:lnSpc>
                <a:spcPct val="90000"/>
              </a:lnSpc>
            </a:pPr>
            <a:r>
              <a:rPr lang="en-US" altLang="zh-CN" sz="3200"/>
              <a:t>Each layer is selected to be a set of related services; thus the architecture provides </a:t>
            </a:r>
            <a:r>
              <a:rPr lang="en-US" altLang="zh-CN" sz="3200">
                <a:solidFill>
                  <a:srgbClr val="FF0000"/>
                </a:solidFill>
              </a:rPr>
              <a:t>high</a:t>
            </a:r>
            <a:r>
              <a:rPr lang="en-US" altLang="zh-CN" sz="3200"/>
              <a:t> degree of </a:t>
            </a:r>
            <a:r>
              <a:rPr lang="en-US" altLang="zh-CN" sz="3200">
                <a:solidFill>
                  <a:srgbClr val="FF0000"/>
                </a:solidFill>
              </a:rPr>
              <a:t>cohesion</a:t>
            </a:r>
            <a:r>
              <a:rPr lang="en-US" altLang="zh-CN" sz="3200"/>
              <a:t> within the layer.</a:t>
            </a:r>
          </a:p>
          <a:p>
            <a:pPr lvl="1" eaLnBrk="1" hangingPunct="1">
              <a:lnSpc>
                <a:spcPct val="90000"/>
              </a:lnSpc>
            </a:pPr>
            <a:r>
              <a:rPr lang="en-US" altLang="zh-CN" sz="3200"/>
              <a:t>Each layer may hide private information from other layers</a:t>
            </a:r>
          </a:p>
          <a:p>
            <a:pPr lvl="1" eaLnBrk="1" hangingPunct="1">
              <a:lnSpc>
                <a:spcPct val="90000"/>
              </a:lnSpc>
            </a:pPr>
            <a:r>
              <a:rPr lang="en-US" altLang="zh-CN" sz="3200"/>
              <a:t>Layers may use only lower layers, constraining the amount of coupling. </a:t>
            </a:r>
          </a:p>
          <a:p>
            <a:pPr lvl="2" eaLnBrk="1" hangingPunct="1">
              <a:lnSpc>
                <a:spcPct val="90000"/>
              </a:lnSpc>
            </a:pPr>
            <a:r>
              <a:rPr lang="en-GB" altLang="zh-CN" sz="3200"/>
              <a:t>Easy to add and/or modify a current layer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5079643C-9A20-4073-9455-A1DED9113610}"/>
              </a:ext>
            </a:extLst>
          </p:cNvPr>
          <p:cNvSpPr>
            <a:spLocks noGrp="1" noChangeArrowheads="1"/>
          </p:cNvSpPr>
          <p:nvPr>
            <p:ph type="title"/>
          </p:nvPr>
        </p:nvSpPr>
        <p:spPr/>
        <p:txBody>
          <a:bodyPr/>
          <a:lstStyle/>
          <a:p>
            <a:r>
              <a:rPr lang="en-US" altLang="zh-CN" sz="3600" b="0"/>
              <a:t>Advantages and Disadvantages</a:t>
            </a:r>
            <a:endParaRPr lang="zh-CN" altLang="en-US"/>
          </a:p>
        </p:txBody>
      </p:sp>
      <p:sp>
        <p:nvSpPr>
          <p:cNvPr id="97283" name="内容占位符 2">
            <a:extLst>
              <a:ext uri="{FF2B5EF4-FFF2-40B4-BE49-F238E27FC236}">
                <a16:creationId xmlns:a16="http://schemas.microsoft.com/office/drawing/2014/main" id="{50C879C5-C517-4D1A-9228-4D5A2D7BB317}"/>
              </a:ext>
            </a:extLst>
          </p:cNvPr>
          <p:cNvSpPr>
            <a:spLocks noGrp="1" noChangeArrowheads="1"/>
          </p:cNvSpPr>
          <p:nvPr>
            <p:ph idx="1"/>
          </p:nvPr>
        </p:nvSpPr>
        <p:spPr/>
        <p:txBody>
          <a:bodyPr/>
          <a:lstStyle/>
          <a:p>
            <a:pPr lvl="2" eaLnBrk="1" hangingPunct="1">
              <a:lnSpc>
                <a:spcPct val="90000"/>
              </a:lnSpc>
            </a:pPr>
            <a:r>
              <a:rPr lang="en-US" altLang="zh-CN" sz="3200"/>
              <a:t>Changes in a layer affect at most the adjacent two layers</a:t>
            </a:r>
          </a:p>
          <a:p>
            <a:pPr lvl="1" eaLnBrk="1" hangingPunct="1">
              <a:lnSpc>
                <a:spcPct val="90000"/>
              </a:lnSpc>
            </a:pPr>
            <a:r>
              <a:rPr lang="en-US" altLang="zh-CN" sz="3200"/>
              <a:t>Each layer, being cohesive and </a:t>
            </a:r>
            <a:r>
              <a:rPr lang="en-US" altLang="zh-TW" sz="3200"/>
              <a:t>is </a:t>
            </a:r>
            <a:r>
              <a:rPr lang="en-US" altLang="zh-CN" sz="3200"/>
              <a:t>coupled only to lower layers, makes it easier for reuse by others and easier to be replaced or interchanged</a:t>
            </a:r>
          </a:p>
          <a:p>
            <a:pPr lvl="2" eaLnBrk="1" hangingPunct="1">
              <a:lnSpc>
                <a:spcPct val="90000"/>
              </a:lnSpc>
            </a:pPr>
            <a:r>
              <a:rPr lang="en-US" altLang="zh-CN" sz="3200"/>
              <a:t>change of DB touches only the data store/access layer, change of browser only changes the presentation layer. </a:t>
            </a:r>
          </a:p>
          <a:p>
            <a:endParaRPr lang="zh-CN" altLang="en-US"/>
          </a:p>
        </p:txBody>
      </p:sp>
      <p:sp>
        <p:nvSpPr>
          <p:cNvPr id="97284" name="日期占位符 3">
            <a:extLst>
              <a:ext uri="{FF2B5EF4-FFF2-40B4-BE49-F238E27FC236}">
                <a16:creationId xmlns:a16="http://schemas.microsoft.com/office/drawing/2014/main" id="{FA54A61E-736A-42A1-BB55-312F786DB8A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97285" name="页脚占位符 4">
            <a:extLst>
              <a:ext uri="{FF2B5EF4-FFF2-40B4-BE49-F238E27FC236}">
                <a16:creationId xmlns:a16="http://schemas.microsoft.com/office/drawing/2014/main" id="{81D2777F-FB3A-4782-8F4A-2BEBAD01D6E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t>Lecturer: Xiaobin Xu</a:t>
            </a:r>
            <a:endParaRPr lang="en-US" altLang="zh-CN" sz="1000" b="0">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a:extLst>
              <a:ext uri="{FF2B5EF4-FFF2-40B4-BE49-F238E27FC236}">
                <a16:creationId xmlns:a16="http://schemas.microsoft.com/office/drawing/2014/main" id="{E022563B-0889-4ACD-B812-11260A57663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4">
            <a:extLst>
              <a:ext uri="{FF2B5EF4-FFF2-40B4-BE49-F238E27FC236}">
                <a16:creationId xmlns:a16="http://schemas.microsoft.com/office/drawing/2014/main" id="{E88B8D47-AFA4-49E7-AEA0-BDF9BB85329B}"/>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98308" name="Rectangle 2">
            <a:extLst>
              <a:ext uri="{FF2B5EF4-FFF2-40B4-BE49-F238E27FC236}">
                <a16:creationId xmlns:a16="http://schemas.microsoft.com/office/drawing/2014/main" id="{A0C6CFEA-80C9-405C-A06E-E90FD4B80F1D}"/>
              </a:ext>
            </a:extLst>
          </p:cNvPr>
          <p:cNvSpPr>
            <a:spLocks noGrp="1" noChangeArrowheads="1"/>
          </p:cNvSpPr>
          <p:nvPr>
            <p:ph type="title"/>
          </p:nvPr>
        </p:nvSpPr>
        <p:spPr>
          <a:xfrm>
            <a:off x="455613" y="122238"/>
            <a:ext cx="7512050" cy="846137"/>
          </a:xfrm>
        </p:spPr>
        <p:txBody>
          <a:bodyPr/>
          <a:lstStyle/>
          <a:p>
            <a:pPr eaLnBrk="1" hangingPunct="1"/>
            <a:r>
              <a:rPr lang="en-US" altLang="zh-CN" sz="4000" b="0"/>
              <a:t>Advantages and Disadvantages</a:t>
            </a:r>
            <a:endParaRPr lang="zh-CN" altLang="en-US" sz="4000" b="0"/>
          </a:p>
        </p:txBody>
      </p:sp>
      <p:sp>
        <p:nvSpPr>
          <p:cNvPr id="98309" name="Rectangle 3">
            <a:extLst>
              <a:ext uri="{FF2B5EF4-FFF2-40B4-BE49-F238E27FC236}">
                <a16:creationId xmlns:a16="http://schemas.microsoft.com/office/drawing/2014/main" id="{5FCCBEDF-26B0-4C88-B315-0E391A4D78D4}"/>
              </a:ext>
            </a:extLst>
          </p:cNvPr>
          <p:cNvSpPr>
            <a:spLocks noGrp="1" noChangeArrowheads="1"/>
          </p:cNvSpPr>
          <p:nvPr>
            <p:ph type="body" idx="1"/>
          </p:nvPr>
        </p:nvSpPr>
        <p:spPr>
          <a:xfrm>
            <a:off x="455613" y="968375"/>
            <a:ext cx="8194675" cy="5140325"/>
          </a:xfrm>
        </p:spPr>
        <p:txBody>
          <a:bodyPr/>
          <a:lstStyle/>
          <a:p>
            <a:pPr lvl="1" eaLnBrk="1" hangingPunct="1"/>
            <a:r>
              <a:rPr lang="en-US" altLang="zh-CN" sz="2800"/>
              <a:t>Different implementations of layer are allowed as long as interface is preserved</a:t>
            </a:r>
          </a:p>
          <a:p>
            <a:pPr lvl="1" eaLnBrk="1" hangingPunct="1"/>
            <a:r>
              <a:rPr lang="en-GB" altLang="zh-CN" sz="2800"/>
              <a:t>Supports the incremental development of sub-systems in different layers.</a:t>
            </a:r>
            <a:endParaRPr lang="en-US" altLang="zh-CN" sz="2800"/>
          </a:p>
          <a:p>
            <a:pPr lvl="1" eaLnBrk="1" hangingPunct="1"/>
            <a:r>
              <a:rPr lang="en-GB" altLang="zh-CN" sz="2800"/>
              <a:t>Supports design by abstraction levels.</a:t>
            </a:r>
          </a:p>
          <a:p>
            <a:pPr eaLnBrk="1" hangingPunct="1"/>
            <a:r>
              <a:rPr lang="en-US" altLang="zh-CN" sz="2800" b="1"/>
              <a:t>Disadvantages:</a:t>
            </a:r>
          </a:p>
          <a:p>
            <a:pPr lvl="1" eaLnBrk="1" hangingPunct="1"/>
            <a:r>
              <a:rPr lang="en-US" altLang="zh-CN" sz="2800" b="1"/>
              <a:t>Strict Layered Style may cause performance problem depending on the number of layers</a:t>
            </a:r>
          </a:p>
          <a:p>
            <a:pPr lvl="1" eaLnBrk="1" hangingPunct="1"/>
            <a:r>
              <a:rPr lang="en-GB" altLang="zh-CN" sz="2800" b="1"/>
              <a:t>Not always easy to structure in </a:t>
            </a:r>
            <a:r>
              <a:rPr lang="en-GB" altLang="zh-CN" sz="2800" b="1" i="1"/>
              <a:t>clean </a:t>
            </a:r>
            <a:r>
              <a:rPr lang="en-GB" altLang="zh-CN" sz="2800" b="1"/>
              <a:t>layers.</a:t>
            </a:r>
            <a:endParaRPr lang="zh-CN" altLang="en-US"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816D57B-4CE8-4634-8266-EC9247E937D9}"/>
              </a:ext>
            </a:extLst>
          </p:cNvPr>
          <p:cNvSpPr>
            <a:spLocks noGrp="1" noChangeArrowheads="1"/>
          </p:cNvSpPr>
          <p:nvPr>
            <p:ph type="title"/>
          </p:nvPr>
        </p:nvSpPr>
        <p:spPr/>
        <p:txBody>
          <a:bodyPr/>
          <a:lstStyle/>
          <a:p>
            <a:r>
              <a:rPr lang="en-US" altLang="zh-CN" b="0"/>
              <a:t>The Content of Software Architecture Pattern</a:t>
            </a:r>
            <a:endParaRPr lang="zh-CN" altLang="en-US" b="0"/>
          </a:p>
        </p:txBody>
      </p:sp>
      <p:sp>
        <p:nvSpPr>
          <p:cNvPr id="22531" name="Rectangle 3">
            <a:extLst>
              <a:ext uri="{FF2B5EF4-FFF2-40B4-BE49-F238E27FC236}">
                <a16:creationId xmlns:a16="http://schemas.microsoft.com/office/drawing/2014/main" id="{E0B47BE2-BF4C-47E8-A0B9-82E6EFAE8872}"/>
              </a:ext>
            </a:extLst>
          </p:cNvPr>
          <p:cNvSpPr>
            <a:spLocks noGrp="1" noChangeArrowheads="1"/>
          </p:cNvSpPr>
          <p:nvPr>
            <p:ph type="body" idx="1"/>
          </p:nvPr>
        </p:nvSpPr>
        <p:spPr>
          <a:xfrm>
            <a:off x="455613" y="1760538"/>
            <a:ext cx="8194675" cy="4348162"/>
          </a:xfrm>
        </p:spPr>
        <p:txBody>
          <a:bodyPr/>
          <a:lstStyle/>
          <a:p>
            <a:pPr>
              <a:lnSpc>
                <a:spcPct val="80000"/>
              </a:lnSpc>
            </a:pPr>
            <a:r>
              <a:rPr lang="en-US" altLang="zh-CN" sz="2800" b="1">
                <a:solidFill>
                  <a:srgbClr val="660033"/>
                </a:solidFill>
              </a:rPr>
              <a:t>Context</a:t>
            </a:r>
            <a:r>
              <a:rPr lang="en-US" altLang="zh-CN" sz="2800"/>
              <a:t>  </a:t>
            </a:r>
            <a:endParaRPr lang="en-US" altLang="zh-CN" sz="2800" b="1" i="1">
              <a:solidFill>
                <a:srgbClr val="660033"/>
              </a:solidFill>
            </a:endParaRPr>
          </a:p>
          <a:p>
            <a:pPr lvl="1">
              <a:lnSpc>
                <a:spcPct val="80000"/>
              </a:lnSpc>
            </a:pPr>
            <a:r>
              <a:rPr lang="en-US" altLang="zh-CN" sz="2800" i="1"/>
              <a:t>The assumptions are conditions that must be satisfied in order for the architecture pattern to be usable in solving the problem. They include </a:t>
            </a:r>
            <a:r>
              <a:rPr lang="en-US" altLang="zh-CN" sz="2800" i="1">
                <a:solidFill>
                  <a:srgbClr val="FF0000"/>
                </a:solidFill>
              </a:rPr>
              <a:t>constraints on the solution</a:t>
            </a:r>
            <a:r>
              <a:rPr lang="en-US" altLang="zh-CN" sz="2800" i="1"/>
              <a:t> and </a:t>
            </a:r>
            <a:r>
              <a:rPr lang="en-US" altLang="zh-CN" sz="2800" i="1">
                <a:solidFill>
                  <a:srgbClr val="FF0000"/>
                </a:solidFill>
              </a:rPr>
              <a:t>optional requirements</a:t>
            </a:r>
            <a:r>
              <a:rPr lang="en-US" altLang="zh-CN" sz="2800" i="1"/>
              <a:t> that may make the solution more easy to use.</a:t>
            </a:r>
            <a:r>
              <a:rPr lang="en-US" altLang="zh-CN" sz="2800"/>
              <a:t> </a:t>
            </a:r>
          </a:p>
          <a:p>
            <a:pPr>
              <a:lnSpc>
                <a:spcPct val="90000"/>
              </a:lnSpc>
            </a:pPr>
            <a:r>
              <a:rPr lang="en-US" altLang="zh-CN" sz="2800" b="1">
                <a:solidFill>
                  <a:srgbClr val="660033"/>
                </a:solidFill>
              </a:rPr>
              <a:t>Models</a:t>
            </a:r>
            <a:r>
              <a:rPr lang="en-US" altLang="zh-CN" sz="2800"/>
              <a:t> </a:t>
            </a:r>
            <a:endParaRPr lang="en-US" altLang="zh-CN" sz="2800" b="1" i="1">
              <a:solidFill>
                <a:srgbClr val="660033"/>
              </a:solidFill>
            </a:endParaRPr>
          </a:p>
          <a:p>
            <a:pPr lvl="1">
              <a:lnSpc>
                <a:spcPct val="90000"/>
              </a:lnSpc>
            </a:pPr>
            <a:r>
              <a:rPr lang="en-US" altLang="zh-CN" sz="2800" i="1"/>
              <a:t>The models is to describe the software architecture pattern.</a:t>
            </a:r>
            <a:endParaRPr lang="en-US" altLang="zh-CN" sz="2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a:extLst>
              <a:ext uri="{FF2B5EF4-FFF2-40B4-BE49-F238E27FC236}">
                <a16:creationId xmlns:a16="http://schemas.microsoft.com/office/drawing/2014/main" id="{45EBFD3D-906A-4719-BC49-3895842C1238}"/>
              </a:ext>
            </a:extLst>
          </p:cNvPr>
          <p:cNvSpPr>
            <a:spLocks noGrp="1" noChangeArrowheads="1"/>
          </p:cNvSpPr>
          <p:nvPr>
            <p:ph type="ctrTitle"/>
          </p:nvPr>
        </p:nvSpPr>
        <p:spPr/>
        <p:txBody>
          <a:bodyPr/>
          <a:lstStyle/>
          <a:p>
            <a:pPr algn="ctr"/>
            <a:r>
              <a:rPr lang="en-US" altLang="zh-CN" sz="4000"/>
              <a:t>Architectural Styles:</a:t>
            </a:r>
            <a:endParaRPr lang="zh-CN" altLang="en-US"/>
          </a:p>
        </p:txBody>
      </p:sp>
      <p:sp>
        <p:nvSpPr>
          <p:cNvPr id="100355" name="Rectangle 5">
            <a:extLst>
              <a:ext uri="{FF2B5EF4-FFF2-40B4-BE49-F238E27FC236}">
                <a16:creationId xmlns:a16="http://schemas.microsoft.com/office/drawing/2014/main" id="{A67D31E6-FBC1-4465-8163-703B169D2C1A}"/>
              </a:ext>
            </a:extLst>
          </p:cNvPr>
          <p:cNvSpPr>
            <a:spLocks noGrp="1" noChangeArrowheads="1"/>
          </p:cNvSpPr>
          <p:nvPr>
            <p:ph type="subTitle" idx="1"/>
          </p:nvPr>
        </p:nvSpPr>
        <p:spPr/>
        <p:txBody>
          <a:bodyPr/>
          <a:lstStyle/>
          <a:p>
            <a:r>
              <a:rPr lang="en-US" altLang="zh-CN" sz="4000"/>
              <a:t>Peer-to-Peer Style</a:t>
            </a:r>
            <a:endParaRPr lang="zh-CN" altLang="en-US" sz="4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1">
            <a:extLst>
              <a:ext uri="{FF2B5EF4-FFF2-40B4-BE49-F238E27FC236}">
                <a16:creationId xmlns:a16="http://schemas.microsoft.com/office/drawing/2014/main" id="{FF9DFEDE-D1FA-4D13-A053-2A041F52C77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0DA9BFE9-395B-4C6D-966B-4913CDBE8FFF}"/>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101380" name="Rectangle 2">
            <a:extLst>
              <a:ext uri="{FF2B5EF4-FFF2-40B4-BE49-F238E27FC236}">
                <a16:creationId xmlns:a16="http://schemas.microsoft.com/office/drawing/2014/main" id="{E955429C-B10F-4B0F-BA70-349C4ACE67F8}"/>
              </a:ext>
            </a:extLst>
          </p:cNvPr>
          <p:cNvSpPr>
            <a:spLocks noGrp="1" noChangeArrowheads="1"/>
          </p:cNvSpPr>
          <p:nvPr>
            <p:ph type="title" idx="4294967295"/>
          </p:nvPr>
        </p:nvSpPr>
        <p:spPr/>
        <p:txBody>
          <a:bodyPr anchor="ctr"/>
          <a:lstStyle/>
          <a:p>
            <a:pPr eaLnBrk="1" hangingPunct="1"/>
            <a:r>
              <a:rPr lang="en-US" altLang="zh-CN"/>
              <a:t>Peer-to-Peer Style</a:t>
            </a:r>
          </a:p>
        </p:txBody>
      </p:sp>
      <p:sp>
        <p:nvSpPr>
          <p:cNvPr id="101381" name="Rectangle 3">
            <a:extLst>
              <a:ext uri="{FF2B5EF4-FFF2-40B4-BE49-F238E27FC236}">
                <a16:creationId xmlns:a16="http://schemas.microsoft.com/office/drawing/2014/main" id="{629CEE97-7500-4F99-B722-84C563358F5C}"/>
              </a:ext>
            </a:extLst>
          </p:cNvPr>
          <p:cNvSpPr>
            <a:spLocks noGrp="1" noChangeArrowheads="1"/>
          </p:cNvSpPr>
          <p:nvPr>
            <p:ph type="body" idx="4294967295"/>
          </p:nvPr>
        </p:nvSpPr>
        <p:spPr>
          <a:xfrm>
            <a:off x="682625" y="1544638"/>
            <a:ext cx="7740650" cy="4452937"/>
          </a:xfrm>
        </p:spPr>
        <p:txBody>
          <a:bodyPr/>
          <a:lstStyle/>
          <a:p>
            <a:pPr eaLnBrk="1" hangingPunct="1"/>
            <a:r>
              <a:rPr lang="en-GB" altLang="zh-CN" sz="3200"/>
              <a:t>No distinction between processes (nodes). Each process (node) can act as both a server and a client.</a:t>
            </a:r>
          </a:p>
          <a:p>
            <a:pPr eaLnBrk="1" hangingPunct="1"/>
            <a:r>
              <a:rPr lang="en-GB" altLang="zh-CN" sz="3200"/>
              <a:t>Peers: Each maintain its own data-store, as well as a dynamic routing table of addresses of other nodes </a:t>
            </a:r>
          </a:p>
          <a:p>
            <a:pPr eaLnBrk="1" hangingPunct="1"/>
            <a:r>
              <a:rPr lang="en-US" altLang="zh-CN" sz="3200"/>
              <a:t>Connectors: Network protocols, often custom.</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1">
            <a:extLst>
              <a:ext uri="{FF2B5EF4-FFF2-40B4-BE49-F238E27FC236}">
                <a16:creationId xmlns:a16="http://schemas.microsoft.com/office/drawing/2014/main" id="{04EF5AD3-3089-47B2-B35E-9ED9036B2D8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B4C8DC33-E539-498B-83BF-0C995FFD3443}"/>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pic>
        <p:nvPicPr>
          <p:cNvPr id="103428" name="Picture 3" descr="p2p_Use">
            <a:extLst>
              <a:ext uri="{FF2B5EF4-FFF2-40B4-BE49-F238E27FC236}">
                <a16:creationId xmlns:a16="http://schemas.microsoft.com/office/drawing/2014/main" id="{81F381E7-46C2-431F-86FB-53EF69778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6213"/>
            <a:ext cx="7267575"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Rectangle 2">
            <a:extLst>
              <a:ext uri="{FF2B5EF4-FFF2-40B4-BE49-F238E27FC236}">
                <a16:creationId xmlns:a16="http://schemas.microsoft.com/office/drawing/2014/main" id="{F1D26C8D-3A35-4605-B502-990CFFB6927E}"/>
              </a:ext>
            </a:extLst>
          </p:cNvPr>
          <p:cNvSpPr>
            <a:spLocks noGrp="1" noChangeArrowheads="1"/>
          </p:cNvSpPr>
          <p:nvPr>
            <p:ph type="title" idx="4294967295"/>
          </p:nvPr>
        </p:nvSpPr>
        <p:spPr/>
        <p:txBody>
          <a:bodyPr anchor="ctr"/>
          <a:lstStyle/>
          <a:p>
            <a:pPr eaLnBrk="1" hangingPunct="1"/>
            <a:r>
              <a:rPr lang="en-US" altLang="zh-CN"/>
              <a:t>Peer-to-Peer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a:extLst>
              <a:ext uri="{FF2B5EF4-FFF2-40B4-BE49-F238E27FC236}">
                <a16:creationId xmlns:a16="http://schemas.microsoft.com/office/drawing/2014/main" id="{7F341177-6887-4695-BB87-46F237577B80}"/>
              </a:ext>
            </a:extLst>
          </p:cNvPr>
          <p:cNvSpPr>
            <a:spLocks noGrp="1" noChangeArrowheads="1"/>
          </p:cNvSpPr>
          <p:nvPr>
            <p:ph type="ctrTitle"/>
          </p:nvPr>
        </p:nvSpPr>
        <p:spPr/>
        <p:txBody>
          <a:bodyPr/>
          <a:lstStyle/>
          <a:p>
            <a:pPr algn="ctr"/>
            <a:r>
              <a:rPr lang="en-US" altLang="zh-CN" sz="4000"/>
              <a:t>Architectural Styles:</a:t>
            </a:r>
            <a:endParaRPr lang="zh-CN" altLang="en-US" sz="4000"/>
          </a:p>
        </p:txBody>
      </p:sp>
      <p:sp>
        <p:nvSpPr>
          <p:cNvPr id="104451" name="Rectangle 5">
            <a:extLst>
              <a:ext uri="{FF2B5EF4-FFF2-40B4-BE49-F238E27FC236}">
                <a16:creationId xmlns:a16="http://schemas.microsoft.com/office/drawing/2014/main" id="{7C299114-7874-4670-8EFC-7D67D4EAFA45}"/>
              </a:ext>
            </a:extLst>
          </p:cNvPr>
          <p:cNvSpPr>
            <a:spLocks noGrp="1" noChangeArrowheads="1"/>
          </p:cNvSpPr>
          <p:nvPr>
            <p:ph type="subTitle" idx="1"/>
          </p:nvPr>
        </p:nvSpPr>
        <p:spPr/>
        <p:txBody>
          <a:bodyPr/>
          <a:lstStyle/>
          <a:p>
            <a:r>
              <a:rPr lang="en-US" altLang="zh-CN" sz="4000"/>
              <a:t>Event-Driven Style</a:t>
            </a:r>
            <a:endParaRPr lang="zh-CN" altLang="en-US" sz="4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1">
            <a:extLst>
              <a:ext uri="{FF2B5EF4-FFF2-40B4-BE49-F238E27FC236}">
                <a16:creationId xmlns:a16="http://schemas.microsoft.com/office/drawing/2014/main" id="{27DCB606-910E-4F35-9C8C-CAC75353694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63817F7C-4AB0-46BF-986B-CDFBC4B6190B}"/>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105476" name="Rectangle 2">
            <a:extLst>
              <a:ext uri="{FF2B5EF4-FFF2-40B4-BE49-F238E27FC236}">
                <a16:creationId xmlns:a16="http://schemas.microsoft.com/office/drawing/2014/main" id="{3E881DF9-FD8C-4549-9FD7-2E481809E3EB}"/>
              </a:ext>
            </a:extLst>
          </p:cNvPr>
          <p:cNvSpPr>
            <a:spLocks noGrp="1" noChangeArrowheads="1"/>
          </p:cNvSpPr>
          <p:nvPr>
            <p:ph type="title" idx="4294967295"/>
          </p:nvPr>
        </p:nvSpPr>
        <p:spPr>
          <a:xfrm>
            <a:off x="455613" y="152400"/>
            <a:ext cx="7192962" cy="1247775"/>
          </a:xfrm>
        </p:spPr>
        <p:txBody>
          <a:bodyPr anchor="ctr"/>
          <a:lstStyle/>
          <a:p>
            <a:pPr eaLnBrk="1" hangingPunct="1"/>
            <a:r>
              <a:rPr lang="en-US" altLang="zh-CN" sz="4000" b="0"/>
              <a:t>Event-Driven Style</a:t>
            </a:r>
          </a:p>
        </p:txBody>
      </p:sp>
      <p:sp>
        <p:nvSpPr>
          <p:cNvPr id="105477" name="Rectangle 3">
            <a:extLst>
              <a:ext uri="{FF2B5EF4-FFF2-40B4-BE49-F238E27FC236}">
                <a16:creationId xmlns:a16="http://schemas.microsoft.com/office/drawing/2014/main" id="{F803C4CE-E13A-4625-9610-01C27AC0457B}"/>
              </a:ext>
            </a:extLst>
          </p:cNvPr>
          <p:cNvSpPr>
            <a:spLocks noGrp="1" noChangeArrowheads="1"/>
          </p:cNvSpPr>
          <p:nvPr>
            <p:ph type="body" idx="4294967295"/>
          </p:nvPr>
        </p:nvSpPr>
        <p:spPr>
          <a:xfrm>
            <a:off x="449263" y="1112838"/>
            <a:ext cx="8050212" cy="5040312"/>
          </a:xfrm>
        </p:spPr>
        <p:txBody>
          <a:bodyPr/>
          <a:lstStyle/>
          <a:p>
            <a:pPr eaLnBrk="1" hangingPunct="1">
              <a:lnSpc>
                <a:spcPct val="80000"/>
              </a:lnSpc>
            </a:pPr>
            <a:r>
              <a:rPr lang="en-US" altLang="zh-TW" sz="3200">
                <a:ea typeface="PMingLiU" panose="02020500000000000000" pitchFamily="18" charset="-120"/>
              </a:rPr>
              <a:t>The high level design solution is based on an </a:t>
            </a:r>
            <a:r>
              <a:rPr lang="en-US" altLang="zh-TW" sz="3200" i="1">
                <a:ea typeface="PMingLiU" panose="02020500000000000000" pitchFamily="18" charset="-120"/>
              </a:rPr>
              <a:t>event dispatcher</a:t>
            </a:r>
            <a:r>
              <a:rPr lang="en-US" altLang="zh-TW" sz="3200">
                <a:ea typeface="PMingLiU" panose="02020500000000000000" pitchFamily="18" charset="-120"/>
              </a:rPr>
              <a:t> which manages events and the functionalities which depends on those events. These have the following characteristics:</a:t>
            </a:r>
          </a:p>
          <a:p>
            <a:pPr lvl="1" eaLnBrk="1" hangingPunct="1">
              <a:lnSpc>
                <a:spcPct val="80000"/>
              </a:lnSpc>
            </a:pPr>
            <a:r>
              <a:rPr lang="en-US" altLang="zh-TW" sz="2800">
                <a:ea typeface="PMingLiU" panose="02020500000000000000" pitchFamily="18" charset="-120"/>
              </a:rPr>
              <a:t>Events may be a simple notification or may include associated data</a:t>
            </a:r>
          </a:p>
          <a:p>
            <a:pPr lvl="1" eaLnBrk="1" hangingPunct="1">
              <a:lnSpc>
                <a:spcPct val="80000"/>
              </a:lnSpc>
            </a:pPr>
            <a:r>
              <a:rPr lang="en-US" altLang="zh-TW" sz="2800">
                <a:ea typeface="PMingLiU" panose="02020500000000000000" pitchFamily="18" charset="-120"/>
              </a:rPr>
              <a:t>Events may be prioritized based on constraints</a:t>
            </a:r>
            <a:r>
              <a:rPr lang="en-US" altLang="zh-TW" sz="2800" i="1">
                <a:ea typeface="PMingLiU" panose="02020500000000000000" pitchFamily="18" charset="-120"/>
              </a:rPr>
              <a:t> such as time</a:t>
            </a:r>
          </a:p>
          <a:p>
            <a:pPr lvl="1" eaLnBrk="1" hangingPunct="1">
              <a:lnSpc>
                <a:spcPct val="80000"/>
              </a:lnSpc>
            </a:pPr>
            <a:r>
              <a:rPr lang="en-US" altLang="zh-TW" sz="2800">
                <a:ea typeface="PMingLiU" panose="02020500000000000000" pitchFamily="18" charset="-120"/>
              </a:rPr>
              <a:t>Events may require synchronous or asynchronous processing</a:t>
            </a:r>
          </a:p>
          <a:p>
            <a:pPr lvl="1" eaLnBrk="1" hangingPunct="1">
              <a:lnSpc>
                <a:spcPct val="80000"/>
              </a:lnSpc>
            </a:pPr>
            <a:r>
              <a:rPr lang="en-US" altLang="zh-TW" sz="2800">
                <a:ea typeface="PMingLiU" panose="02020500000000000000" pitchFamily="18" charset="-120"/>
              </a:rPr>
              <a:t>Events may be “registered” or “unregistered” by components </a:t>
            </a:r>
            <a:endParaRPr lang="en-US" altLang="zh-CN" sz="2800">
              <a:ea typeface="PMingLiU" panose="02020500000000000000" pitchFamily="18" charset="-12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a:extLst>
              <a:ext uri="{FF2B5EF4-FFF2-40B4-BE49-F238E27FC236}">
                <a16:creationId xmlns:a16="http://schemas.microsoft.com/office/drawing/2014/main" id="{E5B4CB1F-A711-44E1-B7EC-8B8D18A160CB}"/>
              </a:ext>
            </a:extLst>
          </p:cNvPr>
          <p:cNvSpPr>
            <a:spLocks noGrp="1" noChangeArrowheads="1"/>
          </p:cNvSpPr>
          <p:nvPr>
            <p:ph type="title"/>
          </p:nvPr>
        </p:nvSpPr>
        <p:spPr/>
        <p:txBody>
          <a:bodyPr/>
          <a:lstStyle/>
          <a:p>
            <a:r>
              <a:rPr lang="en-US" altLang="zh-CN" sz="3600" b="0"/>
              <a:t>Event-Driven Style</a:t>
            </a:r>
            <a:endParaRPr lang="zh-CN" altLang="en-US"/>
          </a:p>
        </p:txBody>
      </p:sp>
      <p:sp>
        <p:nvSpPr>
          <p:cNvPr id="107523" name="内容占位符 2">
            <a:extLst>
              <a:ext uri="{FF2B5EF4-FFF2-40B4-BE49-F238E27FC236}">
                <a16:creationId xmlns:a16="http://schemas.microsoft.com/office/drawing/2014/main" id="{92184052-E0EB-49BC-B11F-77E6F34D6094}"/>
              </a:ext>
            </a:extLst>
          </p:cNvPr>
          <p:cNvSpPr>
            <a:spLocks noGrp="1" noChangeArrowheads="1"/>
          </p:cNvSpPr>
          <p:nvPr>
            <p:ph idx="1"/>
          </p:nvPr>
        </p:nvSpPr>
        <p:spPr/>
        <p:txBody>
          <a:bodyPr/>
          <a:lstStyle/>
          <a:p>
            <a:r>
              <a:rPr lang="en-US" altLang="zh-TW" sz="2800">
                <a:ea typeface="PMingLiU" panose="02020500000000000000" pitchFamily="18" charset="-120"/>
              </a:rPr>
              <a:t>Problems that fit this architecture includes real-time systems such as: airplane control; medical equipment monitor; home monitor; embedded device controller; game; etc.</a:t>
            </a:r>
            <a:endParaRPr lang="en-US" altLang="zh-CN" sz="2800"/>
          </a:p>
          <a:p>
            <a:endParaRPr lang="zh-CN" altLang="en-US"/>
          </a:p>
        </p:txBody>
      </p:sp>
      <p:sp>
        <p:nvSpPr>
          <p:cNvPr id="107524" name="日期占位符 3">
            <a:extLst>
              <a:ext uri="{FF2B5EF4-FFF2-40B4-BE49-F238E27FC236}">
                <a16:creationId xmlns:a16="http://schemas.microsoft.com/office/drawing/2014/main" id="{F47AF499-A35D-4D49-87C5-AE6AAB15FEC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107525" name="页脚占位符 4">
            <a:extLst>
              <a:ext uri="{FF2B5EF4-FFF2-40B4-BE49-F238E27FC236}">
                <a16:creationId xmlns:a16="http://schemas.microsoft.com/office/drawing/2014/main" id="{DFD90CC7-F7F7-45F7-9D25-0223F3104DF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Lecturer: Xiaobin Xu</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日期占位符 1">
            <a:extLst>
              <a:ext uri="{FF2B5EF4-FFF2-40B4-BE49-F238E27FC236}">
                <a16:creationId xmlns:a16="http://schemas.microsoft.com/office/drawing/2014/main" id="{8EA304E7-4439-48EC-B205-1251C33E9A8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3E787A9E-CCE9-478E-AECB-7C5F6E690774}"/>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108548" name="Rectangle 2">
            <a:extLst>
              <a:ext uri="{FF2B5EF4-FFF2-40B4-BE49-F238E27FC236}">
                <a16:creationId xmlns:a16="http://schemas.microsoft.com/office/drawing/2014/main" id="{60F00639-CCAE-4DD1-A59B-57DE20F8B611}"/>
              </a:ext>
            </a:extLst>
          </p:cNvPr>
          <p:cNvSpPr>
            <a:spLocks noGrp="1" noChangeArrowheads="1"/>
          </p:cNvSpPr>
          <p:nvPr>
            <p:ph type="title" idx="4294967295"/>
          </p:nvPr>
        </p:nvSpPr>
        <p:spPr/>
        <p:txBody>
          <a:bodyPr lIns="90125" tIns="44272" rIns="90125" bIns="44272" anchor="ctr"/>
          <a:lstStyle/>
          <a:p>
            <a:pPr eaLnBrk="1" hangingPunct="1"/>
            <a:r>
              <a:rPr lang="en-US" altLang="zh-CN" sz="4400" b="0"/>
              <a:t>Event-Driven Style</a:t>
            </a:r>
            <a:endParaRPr lang="en-GB" altLang="zh-CN" sz="4400" b="0"/>
          </a:p>
        </p:txBody>
      </p:sp>
      <p:sp>
        <p:nvSpPr>
          <p:cNvPr id="108549" name="Rectangle 3">
            <a:extLst>
              <a:ext uri="{FF2B5EF4-FFF2-40B4-BE49-F238E27FC236}">
                <a16:creationId xmlns:a16="http://schemas.microsoft.com/office/drawing/2014/main" id="{5EB531E5-B219-4F62-872C-9C2AE2782D21}"/>
              </a:ext>
            </a:extLst>
          </p:cNvPr>
          <p:cNvSpPr>
            <a:spLocks noGrp="1" noChangeArrowheads="1"/>
          </p:cNvSpPr>
          <p:nvPr>
            <p:ph type="body" idx="4294967295"/>
          </p:nvPr>
        </p:nvSpPr>
        <p:spPr>
          <a:xfrm>
            <a:off x="592138" y="1112838"/>
            <a:ext cx="7848600" cy="4995862"/>
          </a:xfrm>
          <a:noFill/>
        </p:spPr>
        <p:txBody>
          <a:bodyPr lIns="90125" tIns="44272" rIns="90125" bIns="44272"/>
          <a:lstStyle/>
          <a:p>
            <a:pPr eaLnBrk="1" hangingPunct="1">
              <a:lnSpc>
                <a:spcPct val="90000"/>
              </a:lnSpc>
            </a:pPr>
            <a:r>
              <a:rPr lang="en-GB" altLang="zh-CN" sz="3200"/>
              <a:t>Two principal event-driven models</a:t>
            </a:r>
          </a:p>
          <a:p>
            <a:pPr lvl="1" eaLnBrk="1" hangingPunct="1">
              <a:lnSpc>
                <a:spcPct val="90000"/>
              </a:lnSpc>
            </a:pPr>
            <a:r>
              <a:rPr lang="en-GB" altLang="zh-CN" sz="3200"/>
              <a:t>Broadcast models. </a:t>
            </a:r>
          </a:p>
          <a:p>
            <a:pPr lvl="1" eaLnBrk="1" hangingPunct="1">
              <a:lnSpc>
                <a:spcPct val="90000"/>
              </a:lnSpc>
              <a:buFont typeface="Wingdings" panose="05000000000000000000" pitchFamily="2" charset="2"/>
              <a:buNone/>
            </a:pPr>
            <a:r>
              <a:rPr lang="en-GB" altLang="zh-CN" sz="3200"/>
              <a:t>   An event is broadcast to all sub-systems. Any sub-system which can  handle the event may do so;</a:t>
            </a:r>
          </a:p>
          <a:p>
            <a:pPr lvl="1" eaLnBrk="1" hangingPunct="1">
              <a:lnSpc>
                <a:spcPct val="90000"/>
              </a:lnSpc>
            </a:pPr>
            <a:r>
              <a:rPr lang="en-GB" altLang="zh-CN" sz="3200"/>
              <a:t>Interrupt-driven models. </a:t>
            </a:r>
          </a:p>
          <a:p>
            <a:pPr lvl="1" eaLnBrk="1" hangingPunct="1">
              <a:lnSpc>
                <a:spcPct val="90000"/>
              </a:lnSpc>
              <a:buFont typeface="Wingdings" panose="05000000000000000000" pitchFamily="2" charset="2"/>
              <a:buNone/>
            </a:pPr>
            <a:r>
              <a:rPr lang="en-GB" altLang="zh-CN" sz="3200"/>
              <a:t>   Used in real-time systems where interrupts are detected by an interrupt handler and passed to some other component for processing.</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1">
            <a:extLst>
              <a:ext uri="{FF2B5EF4-FFF2-40B4-BE49-F238E27FC236}">
                <a16:creationId xmlns:a16="http://schemas.microsoft.com/office/drawing/2014/main" id="{970E8575-E35A-4B31-958D-64B403EE454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B46A7786-CB17-488F-AD46-38CBDC6D277B}"/>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41986" name="Rectangle 2">
            <a:extLst>
              <a:ext uri="{FF2B5EF4-FFF2-40B4-BE49-F238E27FC236}">
                <a16:creationId xmlns:a16="http://schemas.microsoft.com/office/drawing/2014/main" id="{5F790685-58EC-4257-82B1-526290433944}"/>
              </a:ext>
            </a:extLst>
          </p:cNvPr>
          <p:cNvSpPr>
            <a:spLocks noGrp="1" noChangeArrowheads="1"/>
          </p:cNvSpPr>
          <p:nvPr>
            <p:ph type="title" idx="4294967295"/>
          </p:nvPr>
        </p:nvSpPr>
        <p:spPr/>
        <p:txBody>
          <a:bodyPr lIns="90125" tIns="44272" rIns="90125" bIns="44272" anchor="ctr">
            <a:normAutofit/>
          </a:bodyPr>
          <a:lstStyle/>
          <a:p>
            <a:pPr eaLnBrk="1" hangingPunct="1">
              <a:defRPr/>
            </a:pPr>
            <a:r>
              <a:rPr lang="en-GB" altLang="zh-CN">
                <a:effectLst>
                  <a:outerShdw blurRad="38100" dist="38100" dir="2700000" algn="tl">
                    <a:srgbClr val="C0C0C0"/>
                  </a:outerShdw>
                </a:effectLst>
              </a:rPr>
              <a:t>Broadcast model</a:t>
            </a:r>
          </a:p>
        </p:txBody>
      </p:sp>
      <p:sp>
        <p:nvSpPr>
          <p:cNvPr id="109573" name="Rectangle 3">
            <a:extLst>
              <a:ext uri="{FF2B5EF4-FFF2-40B4-BE49-F238E27FC236}">
                <a16:creationId xmlns:a16="http://schemas.microsoft.com/office/drawing/2014/main" id="{B3C3AF6E-A5E2-4F81-A25A-C764AD59CEFE}"/>
              </a:ext>
            </a:extLst>
          </p:cNvPr>
          <p:cNvSpPr>
            <a:spLocks noGrp="1" noChangeArrowheads="1"/>
          </p:cNvSpPr>
          <p:nvPr>
            <p:ph type="body" idx="4294967295"/>
          </p:nvPr>
        </p:nvSpPr>
        <p:spPr>
          <a:noFill/>
        </p:spPr>
        <p:txBody>
          <a:bodyPr lIns="90125" tIns="44272" rIns="90125" bIns="44272"/>
          <a:lstStyle/>
          <a:p>
            <a:pPr eaLnBrk="1" hangingPunct="1"/>
            <a:r>
              <a:rPr lang="en-GB" altLang="zh-CN" sz="3200"/>
              <a:t>Sub-systems register an interest in specific events. When these occur, control is transferred to the sub-system which can handle the event.</a:t>
            </a:r>
          </a:p>
          <a:p>
            <a:pPr eaLnBrk="1" hangingPunct="1"/>
            <a:r>
              <a:rPr lang="en-GB" altLang="zh-CN" sz="3200"/>
              <a:t>Control policy is not embedded in the event and message handler. Sub-systems decide on events of interest to them.</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日期占位符 1">
            <a:extLst>
              <a:ext uri="{FF2B5EF4-FFF2-40B4-BE49-F238E27FC236}">
                <a16:creationId xmlns:a16="http://schemas.microsoft.com/office/drawing/2014/main" id="{1303AE0E-D0E0-426C-B2FF-FAC0F6A256D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2">
            <a:extLst>
              <a:ext uri="{FF2B5EF4-FFF2-40B4-BE49-F238E27FC236}">
                <a16:creationId xmlns:a16="http://schemas.microsoft.com/office/drawing/2014/main" id="{A6859467-175D-45B8-9A9E-AC03123A4B3F}"/>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43010" name="Rectangle 2">
            <a:extLst>
              <a:ext uri="{FF2B5EF4-FFF2-40B4-BE49-F238E27FC236}">
                <a16:creationId xmlns:a16="http://schemas.microsoft.com/office/drawing/2014/main" id="{0CB5F956-9B35-4788-916F-BA3B6D87E208}"/>
              </a:ext>
            </a:extLst>
          </p:cNvPr>
          <p:cNvSpPr>
            <a:spLocks noGrp="1" noChangeArrowheads="1"/>
          </p:cNvSpPr>
          <p:nvPr>
            <p:ph type="title" idx="4294967295"/>
          </p:nvPr>
        </p:nvSpPr>
        <p:spPr/>
        <p:txBody>
          <a:bodyPr lIns="90125" tIns="44272" rIns="90125" bIns="44272" anchor="ctr">
            <a:normAutofit/>
          </a:bodyPr>
          <a:lstStyle/>
          <a:p>
            <a:pPr eaLnBrk="1" hangingPunct="1">
              <a:defRPr/>
            </a:pPr>
            <a:r>
              <a:rPr lang="en-GB" altLang="zh-CN">
                <a:effectLst>
                  <a:outerShdw blurRad="38100" dist="38100" dir="2700000" algn="tl">
                    <a:srgbClr val="C0C0C0"/>
                  </a:outerShdw>
                </a:effectLst>
              </a:rPr>
              <a:t>Selective broadcasting</a:t>
            </a:r>
          </a:p>
        </p:txBody>
      </p:sp>
      <p:pic>
        <p:nvPicPr>
          <p:cNvPr id="110597" name="Picture 5" descr="11.9 EventBroadcast(10.7).eps                                  0007B899Macintosh HD                   B8AA5F2E:">
            <a:extLst>
              <a:ext uri="{FF2B5EF4-FFF2-40B4-BE49-F238E27FC236}">
                <a16:creationId xmlns:a16="http://schemas.microsoft.com/office/drawing/2014/main" id="{3ECD291C-3D19-44EB-8EE5-EA0DDB9F1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8" y="2408238"/>
            <a:ext cx="89408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占位符 1">
            <a:extLst>
              <a:ext uri="{FF2B5EF4-FFF2-40B4-BE49-F238E27FC236}">
                <a16:creationId xmlns:a16="http://schemas.microsoft.com/office/drawing/2014/main" id="{2EB3CD54-B7CD-48C9-8D5B-50CDE8C0956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2">
            <a:extLst>
              <a:ext uri="{FF2B5EF4-FFF2-40B4-BE49-F238E27FC236}">
                <a16:creationId xmlns:a16="http://schemas.microsoft.com/office/drawing/2014/main" id="{0265396E-476F-4B4C-B7B3-296DF90EE22F}"/>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45058" name="Rectangle 2">
            <a:extLst>
              <a:ext uri="{FF2B5EF4-FFF2-40B4-BE49-F238E27FC236}">
                <a16:creationId xmlns:a16="http://schemas.microsoft.com/office/drawing/2014/main" id="{81EB7459-389F-4EB3-A46E-8950D98C9074}"/>
              </a:ext>
            </a:extLst>
          </p:cNvPr>
          <p:cNvSpPr>
            <a:spLocks noGrp="1" noChangeArrowheads="1"/>
          </p:cNvSpPr>
          <p:nvPr>
            <p:ph type="title" idx="4294967295"/>
          </p:nvPr>
        </p:nvSpPr>
        <p:spPr/>
        <p:txBody>
          <a:bodyPr lIns="90125" tIns="44272" rIns="90125" bIns="44272" anchor="ctr">
            <a:normAutofit/>
          </a:bodyPr>
          <a:lstStyle/>
          <a:p>
            <a:pPr eaLnBrk="1" hangingPunct="1">
              <a:defRPr/>
            </a:pPr>
            <a:r>
              <a:rPr lang="en-GB" altLang="zh-CN">
                <a:effectLst>
                  <a:outerShdw blurRad="38100" dist="38100" dir="2700000" algn="tl">
                    <a:srgbClr val="C0C0C0"/>
                  </a:outerShdw>
                </a:effectLst>
              </a:rPr>
              <a:t>Interrupt-driven control</a:t>
            </a:r>
          </a:p>
        </p:txBody>
      </p:sp>
      <p:pic>
        <p:nvPicPr>
          <p:cNvPr id="111621" name="Picture 5" descr="11.10 InterruptContr(10.8).eps                                 0007B899Macintosh HD                   B8AA5F2E:">
            <a:extLst>
              <a:ext uri="{FF2B5EF4-FFF2-40B4-BE49-F238E27FC236}">
                <a16:creationId xmlns:a16="http://schemas.microsoft.com/office/drawing/2014/main" id="{59E44F9E-696F-411B-885F-C074F4B4A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38" y="1112838"/>
            <a:ext cx="7280275" cy="50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DE9AD537-AD7A-49B0-86A0-6FC8A296028B}"/>
              </a:ext>
            </a:extLst>
          </p:cNvPr>
          <p:cNvSpPr>
            <a:spLocks noGrp="1" noChangeArrowheads="1"/>
          </p:cNvSpPr>
          <p:nvPr>
            <p:ph type="title"/>
          </p:nvPr>
        </p:nvSpPr>
        <p:spPr/>
        <p:txBody>
          <a:bodyPr/>
          <a:lstStyle/>
          <a:p>
            <a:r>
              <a:rPr lang="en-US" altLang="zh-CN" b="0"/>
              <a:t>The Content of Software Architecture Pattern</a:t>
            </a:r>
            <a:endParaRPr lang="zh-CN" altLang="en-US"/>
          </a:p>
        </p:txBody>
      </p:sp>
      <p:sp>
        <p:nvSpPr>
          <p:cNvPr id="23555" name="内容占位符 2">
            <a:extLst>
              <a:ext uri="{FF2B5EF4-FFF2-40B4-BE49-F238E27FC236}">
                <a16:creationId xmlns:a16="http://schemas.microsoft.com/office/drawing/2014/main" id="{111EC6EA-C293-4A6E-91BF-FBA098CAA443}"/>
              </a:ext>
            </a:extLst>
          </p:cNvPr>
          <p:cNvSpPr>
            <a:spLocks noGrp="1" noChangeArrowheads="1"/>
          </p:cNvSpPr>
          <p:nvPr>
            <p:ph idx="1"/>
          </p:nvPr>
        </p:nvSpPr>
        <p:spPr>
          <a:xfrm>
            <a:off x="455613" y="1471613"/>
            <a:ext cx="8194675" cy="4637087"/>
          </a:xfrm>
        </p:spPr>
        <p:txBody>
          <a:bodyPr/>
          <a:lstStyle/>
          <a:p>
            <a:pPr>
              <a:lnSpc>
                <a:spcPct val="90000"/>
              </a:lnSpc>
            </a:pPr>
            <a:r>
              <a:rPr lang="en-US" altLang="zh-CN" sz="2800" b="1">
                <a:solidFill>
                  <a:srgbClr val="660033"/>
                </a:solidFill>
              </a:rPr>
              <a:t>Consequences</a:t>
            </a:r>
            <a:r>
              <a:rPr lang="en-US" altLang="zh-CN" sz="2800"/>
              <a:t> </a:t>
            </a:r>
            <a:endParaRPr lang="en-US" altLang="zh-CN" sz="2800" b="1">
              <a:solidFill>
                <a:srgbClr val="660033"/>
              </a:solidFill>
            </a:endParaRPr>
          </a:p>
          <a:p>
            <a:pPr lvl="1">
              <a:lnSpc>
                <a:spcPct val="90000"/>
              </a:lnSpc>
            </a:pPr>
            <a:r>
              <a:rPr lang="en-US" altLang="zh-CN" sz="2800" i="1"/>
              <a:t>The advantages and disadvantages of using this pattern.</a:t>
            </a:r>
          </a:p>
          <a:p>
            <a:pPr>
              <a:lnSpc>
                <a:spcPct val="90000"/>
              </a:lnSpc>
            </a:pPr>
            <a:r>
              <a:rPr lang="en-US" altLang="zh-CN" sz="2800" b="1">
                <a:solidFill>
                  <a:srgbClr val="660033"/>
                </a:solidFill>
              </a:rPr>
              <a:t>Implementation</a:t>
            </a:r>
            <a:r>
              <a:rPr lang="en-US" altLang="zh-CN" sz="2800"/>
              <a:t> </a:t>
            </a:r>
            <a:r>
              <a:rPr lang="en-US" altLang="zh-CN" sz="2800" b="1">
                <a:solidFill>
                  <a:srgbClr val="660033"/>
                </a:solidFill>
              </a:rPr>
              <a:t>    </a:t>
            </a:r>
            <a:r>
              <a:rPr lang="en-US" altLang="zh-CN" sz="2800" b="1" i="1"/>
              <a:t> </a:t>
            </a:r>
          </a:p>
          <a:p>
            <a:pPr lvl="1">
              <a:lnSpc>
                <a:spcPct val="90000"/>
              </a:lnSpc>
            </a:pPr>
            <a:r>
              <a:rPr lang="en-US" altLang="zh-CN" sz="2800" i="1"/>
              <a:t>Additional implementation advice that can assist designers in customizing this architectural design pattern for the best results.</a:t>
            </a:r>
            <a:r>
              <a:rPr lang="en-US" altLang="zh-CN" sz="2800"/>
              <a:t> </a:t>
            </a:r>
          </a:p>
          <a:p>
            <a:pPr>
              <a:lnSpc>
                <a:spcPct val="90000"/>
              </a:lnSpc>
            </a:pPr>
            <a:r>
              <a:rPr lang="en-US" altLang="zh-CN" sz="2800" b="1">
                <a:solidFill>
                  <a:srgbClr val="660033"/>
                </a:solidFill>
              </a:rPr>
              <a:t>Known Uses       </a:t>
            </a:r>
          </a:p>
          <a:p>
            <a:pPr lvl="1">
              <a:lnSpc>
                <a:spcPct val="90000"/>
              </a:lnSpc>
            </a:pPr>
            <a:r>
              <a:rPr lang="en-US" altLang="zh-CN" sz="2800" i="1"/>
              <a:t>Known applications of the pattern within existing systems</a:t>
            </a:r>
            <a:r>
              <a:rPr lang="en-US" altLang="zh-CN" sz="2800"/>
              <a:t>.</a:t>
            </a:r>
          </a:p>
          <a:p>
            <a:endParaRPr lang="zh-CN" altLang="en-US"/>
          </a:p>
        </p:txBody>
      </p:sp>
      <p:sp>
        <p:nvSpPr>
          <p:cNvPr id="23556" name="日期占位符 3">
            <a:extLst>
              <a:ext uri="{FF2B5EF4-FFF2-40B4-BE49-F238E27FC236}">
                <a16:creationId xmlns:a16="http://schemas.microsoft.com/office/drawing/2014/main" id="{8F42B3AA-EB09-4AED-A7D0-9BF38E24008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23557" name="页脚占位符 4">
            <a:extLst>
              <a:ext uri="{FF2B5EF4-FFF2-40B4-BE49-F238E27FC236}">
                <a16:creationId xmlns:a16="http://schemas.microsoft.com/office/drawing/2014/main" id="{6E5FFBF2-498E-4748-8ADA-DF53FAAE2AF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Lecturer: Xiaobin Xu</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占位符 1">
            <a:extLst>
              <a:ext uri="{FF2B5EF4-FFF2-40B4-BE49-F238E27FC236}">
                <a16:creationId xmlns:a16="http://schemas.microsoft.com/office/drawing/2014/main" id="{32D58C16-01B4-4AA0-85BB-6D33A46B1CF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1CE30BFB-1F82-4359-B65A-8A3F9071D9C6}"/>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113668" name="Rectangle 2">
            <a:extLst>
              <a:ext uri="{FF2B5EF4-FFF2-40B4-BE49-F238E27FC236}">
                <a16:creationId xmlns:a16="http://schemas.microsoft.com/office/drawing/2014/main" id="{3C1C1C73-96F8-4273-A652-8B561F2CB09D}"/>
              </a:ext>
            </a:extLst>
          </p:cNvPr>
          <p:cNvSpPr>
            <a:spLocks noGrp="1" noChangeArrowheads="1"/>
          </p:cNvSpPr>
          <p:nvPr>
            <p:ph type="title" idx="4294967295"/>
          </p:nvPr>
        </p:nvSpPr>
        <p:spPr>
          <a:xfrm>
            <a:off x="449263" y="320675"/>
            <a:ext cx="7512050" cy="1065213"/>
          </a:xfrm>
        </p:spPr>
        <p:txBody>
          <a:bodyPr anchor="ctr"/>
          <a:lstStyle/>
          <a:p>
            <a:pPr eaLnBrk="1" hangingPunct="1"/>
            <a:r>
              <a:rPr lang="en-US" altLang="zh-CN" sz="4000" b="0"/>
              <a:t>Advantages and Disadvantages </a:t>
            </a:r>
          </a:p>
        </p:txBody>
      </p:sp>
      <p:sp>
        <p:nvSpPr>
          <p:cNvPr id="113669" name="Rectangle 3">
            <a:extLst>
              <a:ext uri="{FF2B5EF4-FFF2-40B4-BE49-F238E27FC236}">
                <a16:creationId xmlns:a16="http://schemas.microsoft.com/office/drawing/2014/main" id="{B294A5BE-8ECD-40BB-B840-4BEA31F28252}"/>
              </a:ext>
            </a:extLst>
          </p:cNvPr>
          <p:cNvSpPr>
            <a:spLocks noGrp="1" noChangeArrowheads="1"/>
          </p:cNvSpPr>
          <p:nvPr>
            <p:ph type="body" idx="4294967295"/>
          </p:nvPr>
        </p:nvSpPr>
        <p:spPr>
          <a:xfrm>
            <a:off x="455613" y="1400175"/>
            <a:ext cx="8194675" cy="4708525"/>
          </a:xfrm>
        </p:spPr>
        <p:txBody>
          <a:bodyPr/>
          <a:lstStyle/>
          <a:p>
            <a:pPr eaLnBrk="1" hangingPunct="1">
              <a:lnSpc>
                <a:spcPct val="80000"/>
              </a:lnSpc>
            </a:pPr>
            <a:r>
              <a:rPr lang="en-US" altLang="zh-TW" sz="3200" b="1">
                <a:ea typeface="PMingLiU" panose="02020500000000000000" pitchFamily="18" charset="-120"/>
              </a:rPr>
              <a:t>Advantages:</a:t>
            </a:r>
          </a:p>
          <a:p>
            <a:pPr lvl="1" eaLnBrk="1" hangingPunct="1">
              <a:lnSpc>
                <a:spcPct val="80000"/>
              </a:lnSpc>
            </a:pPr>
            <a:r>
              <a:rPr lang="en-US" altLang="zh-TW" sz="3200">
                <a:ea typeface="PMingLiU" panose="02020500000000000000" pitchFamily="18" charset="-120"/>
              </a:rPr>
              <a:t>The event sensors and the event processors are separate, providing decoupled and individual functionalities. </a:t>
            </a:r>
          </a:p>
          <a:p>
            <a:pPr lvl="1" eaLnBrk="1" hangingPunct="1">
              <a:lnSpc>
                <a:spcPct val="80000"/>
              </a:lnSpc>
            </a:pPr>
            <a:r>
              <a:rPr lang="en-US" altLang="zh-TW" sz="3200">
                <a:ea typeface="PMingLiU" panose="02020500000000000000" pitchFamily="18" charset="-120"/>
              </a:rPr>
              <a:t>The replacement and additions are independent and thus easier to perform</a:t>
            </a:r>
          </a:p>
          <a:p>
            <a:pPr lvl="1" eaLnBrk="1" hangingPunct="1">
              <a:lnSpc>
                <a:spcPct val="80000"/>
              </a:lnSpc>
            </a:pPr>
            <a:r>
              <a:rPr lang="en-US" altLang="zh-TW" sz="3200">
                <a:ea typeface="PMingLiU" panose="02020500000000000000" pitchFamily="18" charset="-120"/>
              </a:rPr>
              <a:t>Any sensor or processing malfunction will not affect the other sensors and processors</a:t>
            </a:r>
            <a:endParaRPr lang="en-US" altLang="zh-CN" sz="3200">
              <a:ea typeface="PMingLiU" panose="02020500000000000000" pitchFamily="18" charset="-120"/>
            </a:endParaRPr>
          </a:p>
          <a:p>
            <a:pPr lvl="1" eaLnBrk="1" hangingPunct="1">
              <a:lnSpc>
                <a:spcPct val="80000"/>
              </a:lnSpc>
            </a:pPr>
            <a:r>
              <a:rPr lang="en-GB" altLang="zh-CN" sz="3200"/>
              <a:t>High reuse potential</a:t>
            </a:r>
            <a:endParaRPr lang="en-US" altLang="zh-TW" sz="3200">
              <a:ea typeface="PMingLiU" panose="02020500000000000000" pitchFamily="18" charset="-12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9E650411-29C5-4784-BB5B-E7D34FA9EAE8}"/>
              </a:ext>
            </a:extLst>
          </p:cNvPr>
          <p:cNvSpPr>
            <a:spLocks noGrp="1" noChangeArrowheads="1"/>
          </p:cNvSpPr>
          <p:nvPr>
            <p:ph type="title"/>
          </p:nvPr>
        </p:nvSpPr>
        <p:spPr/>
        <p:txBody>
          <a:bodyPr/>
          <a:lstStyle/>
          <a:p>
            <a:r>
              <a:rPr lang="en-US" altLang="zh-CN" sz="3600" b="0"/>
              <a:t>Advantages and Disadvantages </a:t>
            </a:r>
            <a:endParaRPr lang="zh-CN" altLang="en-US"/>
          </a:p>
        </p:txBody>
      </p:sp>
      <p:sp>
        <p:nvSpPr>
          <p:cNvPr id="114691" name="内容占位符 2">
            <a:extLst>
              <a:ext uri="{FF2B5EF4-FFF2-40B4-BE49-F238E27FC236}">
                <a16:creationId xmlns:a16="http://schemas.microsoft.com/office/drawing/2014/main" id="{995CCDF0-1F36-4DC6-AE5A-88922F4219FC}"/>
              </a:ext>
            </a:extLst>
          </p:cNvPr>
          <p:cNvSpPr>
            <a:spLocks noGrp="1" noChangeArrowheads="1"/>
          </p:cNvSpPr>
          <p:nvPr>
            <p:ph idx="1"/>
          </p:nvPr>
        </p:nvSpPr>
        <p:spPr>
          <a:xfrm>
            <a:off x="455613" y="1400175"/>
            <a:ext cx="8194675" cy="4708525"/>
          </a:xfrm>
        </p:spPr>
        <p:txBody>
          <a:bodyPr/>
          <a:lstStyle/>
          <a:p>
            <a:pPr eaLnBrk="1" hangingPunct="1">
              <a:lnSpc>
                <a:spcPct val="80000"/>
              </a:lnSpc>
            </a:pPr>
            <a:r>
              <a:rPr lang="en-US" altLang="zh-TW" sz="3200" b="1">
                <a:ea typeface="PMingLiU" panose="02020500000000000000" pitchFamily="18" charset="-120"/>
              </a:rPr>
              <a:t>Disadvantages:</a:t>
            </a:r>
          </a:p>
          <a:p>
            <a:pPr lvl="1" eaLnBrk="1" hangingPunct="1">
              <a:lnSpc>
                <a:spcPct val="80000"/>
              </a:lnSpc>
            </a:pPr>
            <a:r>
              <a:rPr lang="en-US" altLang="zh-TW" sz="3200">
                <a:ea typeface="PMingLiU" panose="02020500000000000000" pitchFamily="18" charset="-120"/>
              </a:rPr>
              <a:t>It is difficult for the dispatcher to react to a myriad of sensor inputs and respond in time (especially on simultaneous inputs</a:t>
            </a:r>
            <a:r>
              <a:rPr lang="en-US" altLang="zh-CN" sz="3200">
                <a:ea typeface="PMingLiU" panose="02020500000000000000" pitchFamily="18" charset="-120"/>
              </a:rPr>
              <a:t>)</a:t>
            </a:r>
          </a:p>
          <a:p>
            <a:pPr lvl="1" eaLnBrk="1" hangingPunct="1">
              <a:lnSpc>
                <a:spcPct val="80000"/>
              </a:lnSpc>
            </a:pPr>
            <a:r>
              <a:rPr lang="en-US" altLang="zh-TW" sz="3200">
                <a:ea typeface="PMingLiU" panose="02020500000000000000" pitchFamily="18" charset="-120"/>
              </a:rPr>
              <a:t>A dispatcher malfunction will bring the whole system down</a:t>
            </a:r>
            <a:r>
              <a:rPr lang="en-US" altLang="zh-CN" sz="3200">
                <a:ea typeface="PMingLiU" panose="02020500000000000000" pitchFamily="18" charset="-120"/>
              </a:rPr>
              <a:t>.</a:t>
            </a:r>
            <a:endParaRPr lang="en-US" altLang="zh-TW" sz="3200">
              <a:ea typeface="PMingLiU" panose="02020500000000000000" pitchFamily="18" charset="-120"/>
            </a:endParaRPr>
          </a:p>
          <a:p>
            <a:pPr lvl="1" eaLnBrk="1" hangingPunct="1">
              <a:lnSpc>
                <a:spcPct val="80000"/>
              </a:lnSpc>
            </a:pPr>
            <a:r>
              <a:rPr lang="en-US" altLang="zh-TW" sz="3200">
                <a:ea typeface="PMingLiU" panose="02020500000000000000" pitchFamily="18" charset="-120"/>
              </a:rPr>
              <a:t>Dispatcher is performance </a:t>
            </a:r>
            <a:r>
              <a:rPr lang="en-US" altLang="zh-CN" sz="3200">
                <a:ea typeface="PMingLiU" panose="02020500000000000000" pitchFamily="18" charset="-120"/>
              </a:rPr>
              <a:t>bottleneck. It </a:t>
            </a:r>
            <a:r>
              <a:rPr lang="en-US" altLang="zh-TW" sz="3200">
                <a:ea typeface="PMingLiU" panose="02020500000000000000" pitchFamily="18" charset="-120"/>
              </a:rPr>
              <a:t>must be fast</a:t>
            </a:r>
            <a:r>
              <a:rPr lang="en-US" altLang="zh-CN" sz="3200">
                <a:ea typeface="PMingLiU" panose="02020500000000000000" pitchFamily="18" charset="-120"/>
              </a:rPr>
              <a:t>.</a:t>
            </a:r>
          </a:p>
          <a:p>
            <a:pPr lvl="1" eaLnBrk="1" hangingPunct="1">
              <a:lnSpc>
                <a:spcPct val="80000"/>
              </a:lnSpc>
            </a:pPr>
            <a:r>
              <a:rPr lang="en-GB" altLang="zh-CN" sz="3200">
                <a:ea typeface="PMingLiU" panose="02020500000000000000" pitchFamily="18" charset="-120"/>
              </a:rPr>
              <a:t>No insurance that an event will be treated.</a:t>
            </a:r>
          </a:p>
          <a:p>
            <a:pPr lvl="1" eaLnBrk="1" hangingPunct="1">
              <a:lnSpc>
                <a:spcPct val="80000"/>
              </a:lnSpc>
            </a:pPr>
            <a:endParaRPr lang="en-US" altLang="zh-CN" sz="2000">
              <a:ea typeface="PMingLiU" panose="02020500000000000000" pitchFamily="18" charset="-120"/>
            </a:endParaRPr>
          </a:p>
          <a:p>
            <a:endParaRPr lang="zh-CN" altLang="en-US"/>
          </a:p>
        </p:txBody>
      </p:sp>
      <p:sp>
        <p:nvSpPr>
          <p:cNvPr id="114692" name="日期占位符 3">
            <a:extLst>
              <a:ext uri="{FF2B5EF4-FFF2-40B4-BE49-F238E27FC236}">
                <a16:creationId xmlns:a16="http://schemas.microsoft.com/office/drawing/2014/main" id="{F2F564B2-417A-47BA-BFDA-53DA98C5C15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114693" name="页脚占位符 4">
            <a:extLst>
              <a:ext uri="{FF2B5EF4-FFF2-40B4-BE49-F238E27FC236}">
                <a16:creationId xmlns:a16="http://schemas.microsoft.com/office/drawing/2014/main" id="{EEC95478-6B63-43D3-AC82-27D34B018E2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Lecturer: Xiaobin Xu</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a:extLst>
              <a:ext uri="{FF2B5EF4-FFF2-40B4-BE49-F238E27FC236}">
                <a16:creationId xmlns:a16="http://schemas.microsoft.com/office/drawing/2014/main" id="{CFE588CF-0771-4193-B5E5-0460696C7074}"/>
              </a:ext>
            </a:extLst>
          </p:cNvPr>
          <p:cNvSpPr>
            <a:spLocks noGrp="1" noChangeArrowheads="1"/>
          </p:cNvSpPr>
          <p:nvPr>
            <p:ph type="ctrTitle"/>
          </p:nvPr>
        </p:nvSpPr>
        <p:spPr/>
        <p:txBody>
          <a:bodyPr/>
          <a:lstStyle/>
          <a:p>
            <a:pPr algn="ctr">
              <a:defRPr/>
            </a:pPr>
            <a:r>
              <a:rPr lang="en-US" altLang="zh-CN" sz="4000" dirty="0"/>
              <a:t>Architectural Styles:</a:t>
            </a:r>
            <a:endParaRPr lang="zh-CN" altLang="en-US" dirty="0">
              <a:effectLst>
                <a:outerShdw blurRad="38100" dist="38100" dir="2700000" algn="tl">
                  <a:srgbClr val="C0C0C0"/>
                </a:outerShdw>
              </a:effectLst>
            </a:endParaRPr>
          </a:p>
        </p:txBody>
      </p:sp>
      <p:sp>
        <p:nvSpPr>
          <p:cNvPr id="186373" name="Rectangle 5">
            <a:extLst>
              <a:ext uri="{FF2B5EF4-FFF2-40B4-BE49-F238E27FC236}">
                <a16:creationId xmlns:a16="http://schemas.microsoft.com/office/drawing/2014/main" id="{875616B8-07DF-4421-9BC9-CB4D6ADF4C5A}"/>
              </a:ext>
            </a:extLst>
          </p:cNvPr>
          <p:cNvSpPr>
            <a:spLocks noGrp="1" noChangeArrowheads="1"/>
          </p:cNvSpPr>
          <p:nvPr>
            <p:ph type="subTitle" idx="1"/>
          </p:nvPr>
        </p:nvSpPr>
        <p:spPr/>
        <p:txBody>
          <a:bodyPr/>
          <a:lstStyle/>
          <a:p>
            <a:pPr>
              <a:defRPr/>
            </a:pPr>
            <a:r>
              <a:rPr lang="en-US" altLang="zh-CN" sz="4000" dirty="0">
                <a:effectLst>
                  <a:outerShdw blurRad="38100" dist="38100" dir="2700000" algn="tl">
                    <a:srgbClr val="C0C0C0"/>
                  </a:outerShdw>
                </a:effectLst>
              </a:rPr>
              <a:t>SOA</a:t>
            </a:r>
            <a:endParaRPr lang="zh-CN" altLang="en-US" sz="4000" dirty="0">
              <a:effectLst>
                <a:outerShdw blurRad="38100" dist="38100" dir="2700000" algn="tl">
                  <a:srgbClr val="C0C0C0"/>
                </a:outerShdw>
              </a:effectLs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日期占位符 1">
            <a:extLst>
              <a:ext uri="{FF2B5EF4-FFF2-40B4-BE49-F238E27FC236}">
                <a16:creationId xmlns:a16="http://schemas.microsoft.com/office/drawing/2014/main" id="{FEE5B247-9CAD-4EFA-8A70-D2EDCEA878F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2">
            <a:extLst>
              <a:ext uri="{FF2B5EF4-FFF2-40B4-BE49-F238E27FC236}">
                <a16:creationId xmlns:a16="http://schemas.microsoft.com/office/drawing/2014/main" id="{E4226F08-9A8A-4F89-88B5-49A4F63CA3B1}"/>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 name="标题 1">
            <a:extLst>
              <a:ext uri="{FF2B5EF4-FFF2-40B4-BE49-F238E27FC236}">
                <a16:creationId xmlns:a16="http://schemas.microsoft.com/office/drawing/2014/main" id="{3F26CE42-EC0D-4D17-B7FE-16EC4DE974D1}"/>
              </a:ext>
            </a:extLst>
          </p:cNvPr>
          <p:cNvSpPr>
            <a:spLocks noGrp="1"/>
          </p:cNvSpPr>
          <p:nvPr>
            <p:ph type="title" idx="4294967295"/>
          </p:nvPr>
        </p:nvSpPr>
        <p:spPr/>
        <p:txBody>
          <a:bodyPr anchor="ctr">
            <a:normAutofit/>
          </a:bodyPr>
          <a:lstStyle/>
          <a:p>
            <a:pPr eaLnBrk="1" hangingPunct="1">
              <a:defRPr/>
            </a:pPr>
            <a:r>
              <a:rPr lang="en-US" altLang="zh-CN">
                <a:effectLst>
                  <a:outerShdw blurRad="38100" dist="38100" dir="2700000" algn="tl">
                    <a:srgbClr val="C0C0C0"/>
                  </a:outerShdw>
                </a:effectLst>
              </a:rPr>
              <a:t>SOA</a:t>
            </a:r>
            <a:endParaRPr lang="zh-CN" altLang="en-US">
              <a:effectLst>
                <a:outerShdw blurRad="38100" dist="38100" dir="2700000" algn="tl">
                  <a:srgbClr val="C0C0C0"/>
                </a:outerShdw>
              </a:effectLst>
              <a:ea typeface="华文中宋" pitchFamily="2" charset="-122"/>
            </a:endParaRPr>
          </a:p>
        </p:txBody>
      </p:sp>
      <p:sp>
        <p:nvSpPr>
          <p:cNvPr id="116741" name="内容占位符 2">
            <a:extLst>
              <a:ext uri="{FF2B5EF4-FFF2-40B4-BE49-F238E27FC236}">
                <a16:creationId xmlns:a16="http://schemas.microsoft.com/office/drawing/2014/main" id="{49FFD697-6B6D-4DDD-B1B4-82EB661C4310}"/>
              </a:ext>
            </a:extLst>
          </p:cNvPr>
          <p:cNvSpPr>
            <a:spLocks noGrp="1" noChangeArrowheads="1"/>
          </p:cNvSpPr>
          <p:nvPr>
            <p:ph idx="4294967295"/>
          </p:nvPr>
        </p:nvSpPr>
        <p:spPr>
          <a:xfrm>
            <a:off x="455613" y="1255713"/>
            <a:ext cx="8194675" cy="4852987"/>
          </a:xfrm>
        </p:spPr>
        <p:txBody>
          <a:bodyPr/>
          <a:lstStyle/>
          <a:p>
            <a:pPr eaLnBrk="1" hangingPunct="1"/>
            <a:r>
              <a:rPr lang="en-US" altLang="zh-CN" sz="3200"/>
              <a:t>Applications built using an SOA style deliver functionality as services that can be used or reused when building applications or integrating within the enterprise or trading partners.</a:t>
            </a:r>
          </a:p>
          <a:p>
            <a:pPr eaLnBrk="1" hangingPunct="1">
              <a:lnSpc>
                <a:spcPct val="90000"/>
              </a:lnSpc>
            </a:pPr>
            <a:r>
              <a:rPr lang="en-US" altLang="zh-CN" sz="3200"/>
              <a:t>Goal: loose coupling among interacting software agents. </a:t>
            </a:r>
            <a:endParaRPr lang="zh-CN" altLang="en-US" sz="3200">
              <a:ea typeface="华文中宋" panose="02010600040101010101" pitchFamily="2" charset="-122"/>
            </a:endParaRPr>
          </a:p>
        </p:txBody>
      </p:sp>
      <p:sp>
        <p:nvSpPr>
          <p:cNvPr id="116742" name="页脚占位符 4">
            <a:extLst>
              <a:ext uri="{FF2B5EF4-FFF2-40B4-BE49-F238E27FC236}">
                <a16:creationId xmlns:a16="http://schemas.microsoft.com/office/drawing/2014/main" id="{2AAD547C-C342-44CC-A453-0049805D0F43}"/>
              </a:ext>
            </a:extLst>
          </p:cNvPr>
          <p:cNvSpPr txBox="1">
            <a:spLocks noGrp="1"/>
          </p:cNvSpPr>
          <p:nvPr/>
        </p:nvSpPr>
        <p:spPr bwMode="auto">
          <a:xfrm>
            <a:off x="5691188" y="6281738"/>
            <a:ext cx="28829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4" tIns="45537" rIns="91074" bIns="45537" anchor="b"/>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eaLnBrk="1" hangingPunct="1"/>
            <a:endParaRPr lang="en-US" altLang="zh-CN" sz="1200">
              <a:solidFill>
                <a:srgbClr val="B5A788"/>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1">
            <a:extLst>
              <a:ext uri="{FF2B5EF4-FFF2-40B4-BE49-F238E27FC236}">
                <a16:creationId xmlns:a16="http://schemas.microsoft.com/office/drawing/2014/main" id="{D3ED02A1-90BE-46C9-A54C-4D402DA1FEB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4A09A71E-0DD4-4974-A948-74BF2FCE0B0A}"/>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117764" name="Rectangle 4">
            <a:extLst>
              <a:ext uri="{FF2B5EF4-FFF2-40B4-BE49-F238E27FC236}">
                <a16:creationId xmlns:a16="http://schemas.microsoft.com/office/drawing/2014/main" id="{A401AAB1-738D-4CC8-9107-08FDD7BA477D}"/>
              </a:ext>
            </a:extLst>
          </p:cNvPr>
          <p:cNvSpPr>
            <a:spLocks noGrp="1" noChangeArrowheads="1"/>
          </p:cNvSpPr>
          <p:nvPr>
            <p:ph type="title" idx="4294967295"/>
          </p:nvPr>
        </p:nvSpPr>
        <p:spPr/>
        <p:txBody>
          <a:bodyPr anchor="ctr"/>
          <a:lstStyle/>
          <a:p>
            <a:pPr eaLnBrk="1" hangingPunct="1"/>
            <a:r>
              <a:rPr lang="en-US" altLang="zh-CN"/>
              <a:t>Legacy Integration</a:t>
            </a:r>
          </a:p>
        </p:txBody>
      </p:sp>
      <p:graphicFrame>
        <p:nvGraphicFramePr>
          <p:cNvPr id="117765" name="Object 3">
            <a:extLst>
              <a:ext uri="{FF2B5EF4-FFF2-40B4-BE49-F238E27FC236}">
                <a16:creationId xmlns:a16="http://schemas.microsoft.com/office/drawing/2014/main" id="{A976A15A-2B2E-4F1B-B39D-6F0C716F453E}"/>
              </a:ext>
            </a:extLst>
          </p:cNvPr>
          <p:cNvGraphicFramePr>
            <a:graphicFrameLocks noChangeAspect="1"/>
          </p:cNvGraphicFramePr>
          <p:nvPr/>
        </p:nvGraphicFramePr>
        <p:xfrm>
          <a:off x="231775" y="1687513"/>
          <a:ext cx="8547100" cy="4181475"/>
        </p:xfrm>
        <a:graphic>
          <a:graphicData uri="http://schemas.openxmlformats.org/presentationml/2006/ole">
            <mc:AlternateContent xmlns:mc="http://schemas.openxmlformats.org/markup-compatibility/2006">
              <mc:Choice xmlns:v="urn:schemas-microsoft-com:vml" Requires="v">
                <p:oleObj spid="_x0000_s117766" name="Visio" r:id="rId3" imgW="7253535" imgH="3782691" progId="Visio.Drawing.11">
                  <p:embed/>
                </p:oleObj>
              </mc:Choice>
              <mc:Fallback>
                <p:oleObj name="Visio" r:id="rId3" imgW="7253535" imgH="3782691"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687513"/>
                        <a:ext cx="85471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日期占位符 1">
            <a:extLst>
              <a:ext uri="{FF2B5EF4-FFF2-40B4-BE49-F238E27FC236}">
                <a16:creationId xmlns:a16="http://schemas.microsoft.com/office/drawing/2014/main" id="{8555FBDA-1D02-45C7-B18B-EFB06E25E3B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BE93520A-1526-42CD-992D-A3ED760F5B00}"/>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118788" name="Rectangle 6">
            <a:extLst>
              <a:ext uri="{FF2B5EF4-FFF2-40B4-BE49-F238E27FC236}">
                <a16:creationId xmlns:a16="http://schemas.microsoft.com/office/drawing/2014/main" id="{CFAF039A-6806-404A-A435-2B125699187D}"/>
              </a:ext>
            </a:extLst>
          </p:cNvPr>
          <p:cNvSpPr>
            <a:spLocks noGrp="1" noChangeArrowheads="1"/>
          </p:cNvSpPr>
          <p:nvPr>
            <p:ph type="title" idx="4294967295"/>
          </p:nvPr>
        </p:nvSpPr>
        <p:spPr/>
        <p:txBody>
          <a:bodyPr anchor="ctr"/>
          <a:lstStyle/>
          <a:p>
            <a:pPr eaLnBrk="1" hangingPunct="1"/>
            <a:r>
              <a:rPr lang="en-US" altLang="zh-CN"/>
              <a:t>SOA Integration</a:t>
            </a:r>
          </a:p>
        </p:txBody>
      </p:sp>
      <p:graphicFrame>
        <p:nvGraphicFramePr>
          <p:cNvPr id="118789" name="Object 5">
            <a:extLst>
              <a:ext uri="{FF2B5EF4-FFF2-40B4-BE49-F238E27FC236}">
                <a16:creationId xmlns:a16="http://schemas.microsoft.com/office/drawing/2014/main" id="{6F5E0C87-BB55-4B71-ACA2-F1FFD6AD6209}"/>
              </a:ext>
            </a:extLst>
          </p:cNvPr>
          <p:cNvGraphicFramePr>
            <a:graphicFrameLocks noChangeAspect="1"/>
          </p:cNvGraphicFramePr>
          <p:nvPr/>
        </p:nvGraphicFramePr>
        <p:xfrm>
          <a:off x="376238" y="1760538"/>
          <a:ext cx="8210550" cy="3727450"/>
        </p:xfrm>
        <a:graphic>
          <a:graphicData uri="http://schemas.openxmlformats.org/presentationml/2006/ole">
            <mc:AlternateContent xmlns:mc="http://schemas.openxmlformats.org/markup-compatibility/2006">
              <mc:Choice xmlns:v="urn:schemas-microsoft-com:vml" Requires="v">
                <p:oleObj spid="_x0000_s118790" name="Visio" r:id="rId3" imgW="4347148" imgH="2103914" progId="Visio.Drawing.11">
                  <p:embed/>
                </p:oleObj>
              </mc:Choice>
              <mc:Fallback>
                <p:oleObj name="Visio" r:id="rId3" imgW="4347148" imgH="2103914"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1760538"/>
                        <a:ext cx="821055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3">
            <a:extLst>
              <a:ext uri="{FF2B5EF4-FFF2-40B4-BE49-F238E27FC236}">
                <a16:creationId xmlns:a16="http://schemas.microsoft.com/office/drawing/2014/main" id="{0F04DEAB-582D-4595-A76E-0C90E1ABC0E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4">
            <a:extLst>
              <a:ext uri="{FF2B5EF4-FFF2-40B4-BE49-F238E27FC236}">
                <a16:creationId xmlns:a16="http://schemas.microsoft.com/office/drawing/2014/main" id="{CFFE5828-264E-4B3C-B0E9-E02E81D31360}"/>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65218" name="Rectangle 2">
            <a:extLst>
              <a:ext uri="{FF2B5EF4-FFF2-40B4-BE49-F238E27FC236}">
                <a16:creationId xmlns:a16="http://schemas.microsoft.com/office/drawing/2014/main" id="{CB5846A9-8882-48E4-BD15-6BBB4D00625A}"/>
              </a:ext>
            </a:extLst>
          </p:cNvPr>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rPr>
              <a:t>SOA: Service</a:t>
            </a:r>
            <a:endParaRPr lang="zh-CN" altLang="en-US" dirty="0">
              <a:effectLst>
                <a:outerShdw blurRad="38100" dist="38100" dir="2700000" algn="tl">
                  <a:srgbClr val="C0C0C0"/>
                </a:outerShdw>
              </a:effectLst>
            </a:endParaRPr>
          </a:p>
        </p:txBody>
      </p:sp>
      <p:sp>
        <p:nvSpPr>
          <p:cNvPr id="119813" name="Rectangle 3">
            <a:extLst>
              <a:ext uri="{FF2B5EF4-FFF2-40B4-BE49-F238E27FC236}">
                <a16:creationId xmlns:a16="http://schemas.microsoft.com/office/drawing/2014/main" id="{BA952E06-FB58-441D-93A5-FD18D3D8A633}"/>
              </a:ext>
            </a:extLst>
          </p:cNvPr>
          <p:cNvSpPr>
            <a:spLocks noGrp="1" noChangeArrowheads="1"/>
          </p:cNvSpPr>
          <p:nvPr>
            <p:ph type="body" idx="1"/>
          </p:nvPr>
        </p:nvSpPr>
        <p:spPr/>
        <p:txBody>
          <a:bodyPr/>
          <a:lstStyle/>
          <a:p>
            <a:pPr eaLnBrk="1" hangingPunct="1">
              <a:lnSpc>
                <a:spcPct val="90000"/>
              </a:lnSpc>
            </a:pPr>
            <a:r>
              <a:rPr lang="en-US" altLang="zh-CN" sz="3200"/>
              <a:t>A service</a:t>
            </a:r>
          </a:p>
          <a:p>
            <a:pPr lvl="1" eaLnBrk="1" hangingPunct="1">
              <a:lnSpc>
                <a:spcPct val="90000"/>
              </a:lnSpc>
            </a:pPr>
            <a:r>
              <a:rPr lang="en-US" altLang="zh-CN" sz="3200"/>
              <a:t>a reusable component that can be used as a building block to form larger, more complex business-application functionality.</a:t>
            </a:r>
          </a:p>
          <a:p>
            <a:pPr lvl="1" eaLnBrk="1" hangingPunct="1">
              <a:lnSpc>
                <a:spcPct val="90000"/>
              </a:lnSpc>
            </a:pPr>
            <a:r>
              <a:rPr lang="en-US" altLang="zh-CN" sz="3200"/>
              <a:t>a unit of work done by a service provider to achieve desired end results for a service consumer</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814DA-5DE6-45CE-AAB7-4F943A8A0738}"/>
              </a:ext>
            </a:extLst>
          </p:cNvPr>
          <p:cNvSpPr>
            <a:spLocks noGrp="1"/>
          </p:cNvSpPr>
          <p:nvPr>
            <p:ph type="title"/>
          </p:nvPr>
        </p:nvSpPr>
        <p:spPr>
          <a:xfrm>
            <a:off x="455613" y="122238"/>
            <a:ext cx="7512050" cy="846137"/>
          </a:xfrm>
        </p:spPr>
        <p:txBody>
          <a:bodyPr/>
          <a:lstStyle/>
          <a:p>
            <a:pPr>
              <a:defRPr/>
            </a:pPr>
            <a:r>
              <a:rPr lang="en-US" altLang="zh-CN" dirty="0">
                <a:effectLst>
                  <a:outerShdw blurRad="38100" dist="38100" dir="2700000" algn="tl">
                    <a:srgbClr val="C0C0C0"/>
                  </a:outerShdw>
                </a:effectLst>
              </a:rPr>
              <a:t>SOA: Service</a:t>
            </a:r>
            <a:endParaRPr lang="zh-CN" altLang="en-US" dirty="0"/>
          </a:p>
        </p:txBody>
      </p:sp>
      <p:sp>
        <p:nvSpPr>
          <p:cNvPr id="120835" name="内容占位符 2">
            <a:extLst>
              <a:ext uri="{FF2B5EF4-FFF2-40B4-BE49-F238E27FC236}">
                <a16:creationId xmlns:a16="http://schemas.microsoft.com/office/drawing/2014/main" id="{1DFBDD1C-F75F-4A29-A41B-0A4ACE5004A7}"/>
              </a:ext>
            </a:extLst>
          </p:cNvPr>
          <p:cNvSpPr>
            <a:spLocks noGrp="1" noChangeArrowheads="1"/>
          </p:cNvSpPr>
          <p:nvPr>
            <p:ph idx="1"/>
          </p:nvPr>
        </p:nvSpPr>
        <p:spPr>
          <a:xfrm>
            <a:off x="455613" y="1039813"/>
            <a:ext cx="8194675" cy="5068887"/>
          </a:xfrm>
        </p:spPr>
        <p:txBody>
          <a:bodyPr/>
          <a:lstStyle/>
          <a:p>
            <a:pPr eaLnBrk="1" hangingPunct="1">
              <a:lnSpc>
                <a:spcPct val="90000"/>
              </a:lnSpc>
            </a:pPr>
            <a:r>
              <a:rPr lang="en-US" altLang="zh-CN" sz="3200"/>
              <a:t>Characteristics</a:t>
            </a:r>
          </a:p>
          <a:p>
            <a:pPr lvl="1" eaLnBrk="1" hangingPunct="1">
              <a:lnSpc>
                <a:spcPct val="90000"/>
              </a:lnSpc>
            </a:pPr>
            <a:r>
              <a:rPr lang="en-US" altLang="zh-CN" sz="3200"/>
              <a:t>Supports open standards for integration</a:t>
            </a:r>
          </a:p>
          <a:p>
            <a:pPr lvl="1" eaLnBrk="1" hangingPunct="1">
              <a:lnSpc>
                <a:spcPct val="90000"/>
              </a:lnSpc>
            </a:pPr>
            <a:r>
              <a:rPr lang="en-US" altLang="zh-CN" sz="3200"/>
              <a:t>Loose coupling</a:t>
            </a:r>
          </a:p>
          <a:p>
            <a:pPr lvl="1" eaLnBrk="1" hangingPunct="1">
              <a:lnSpc>
                <a:spcPct val="90000"/>
              </a:lnSpc>
            </a:pPr>
            <a:r>
              <a:rPr lang="en-US" altLang="zh-CN" sz="3200"/>
              <a:t>Stateless</a:t>
            </a:r>
          </a:p>
          <a:p>
            <a:pPr lvl="2" eaLnBrk="1" hangingPunct="1">
              <a:lnSpc>
                <a:spcPct val="90000"/>
              </a:lnSpc>
            </a:pPr>
            <a:r>
              <a:rPr lang="en-US" altLang="zh-CN" sz="3200"/>
              <a:t>The service does not maintain state between invocations.</a:t>
            </a:r>
          </a:p>
          <a:p>
            <a:pPr lvl="1" eaLnBrk="1" hangingPunct="1">
              <a:lnSpc>
                <a:spcPct val="90000"/>
              </a:lnSpc>
            </a:pPr>
            <a:r>
              <a:rPr lang="en-US" altLang="zh-CN" sz="3200"/>
              <a:t>Location agnostic:</a:t>
            </a:r>
          </a:p>
          <a:p>
            <a:pPr lvl="2" eaLnBrk="1" hangingPunct="1">
              <a:lnSpc>
                <a:spcPct val="90000"/>
              </a:lnSpc>
            </a:pPr>
            <a:r>
              <a:rPr lang="en-US" altLang="zh-CN" sz="3200"/>
              <a:t>Users of the service do not need to worry about the implementation details for accessing the service.</a:t>
            </a:r>
            <a:endParaRPr lang="zh-CN" altLang="en-US" sz="3200"/>
          </a:p>
          <a:p>
            <a:pPr lvl="1" eaLnBrk="1" hangingPunct="1">
              <a:lnSpc>
                <a:spcPct val="90000"/>
              </a:lnSpc>
            </a:pPr>
            <a:endParaRPr lang="zh-CN" altLang="en-US" sz="3200"/>
          </a:p>
          <a:p>
            <a:endParaRPr lang="zh-CN" altLang="en-US"/>
          </a:p>
        </p:txBody>
      </p:sp>
      <p:sp>
        <p:nvSpPr>
          <p:cNvPr id="120836" name="日期占位符 3">
            <a:extLst>
              <a:ext uri="{FF2B5EF4-FFF2-40B4-BE49-F238E27FC236}">
                <a16:creationId xmlns:a16="http://schemas.microsoft.com/office/drawing/2014/main" id="{A45698A8-344A-447D-9CF3-B9F2F11BEF5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120837" name="页脚占位符 4">
            <a:extLst>
              <a:ext uri="{FF2B5EF4-FFF2-40B4-BE49-F238E27FC236}">
                <a16:creationId xmlns:a16="http://schemas.microsoft.com/office/drawing/2014/main" id="{EFCFDFD7-54A2-4E10-81E1-03988A33973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Lecturer: Xiaobin Xu</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3">
            <a:extLst>
              <a:ext uri="{FF2B5EF4-FFF2-40B4-BE49-F238E27FC236}">
                <a16:creationId xmlns:a16="http://schemas.microsoft.com/office/drawing/2014/main" id="{B8643012-B916-4C88-A2EA-3A4B300BEC1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4">
            <a:extLst>
              <a:ext uri="{FF2B5EF4-FFF2-40B4-BE49-F238E27FC236}">
                <a16:creationId xmlns:a16="http://schemas.microsoft.com/office/drawing/2014/main" id="{8D4DBE19-9FEB-4A75-9BBC-C17C56123606}"/>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121860" name="Rectangle 2">
            <a:extLst>
              <a:ext uri="{FF2B5EF4-FFF2-40B4-BE49-F238E27FC236}">
                <a16:creationId xmlns:a16="http://schemas.microsoft.com/office/drawing/2014/main" id="{D7F777E6-F649-4B92-B611-6C95E2BB8BF0}"/>
              </a:ext>
            </a:extLst>
          </p:cNvPr>
          <p:cNvSpPr>
            <a:spLocks noGrp="1" noChangeArrowheads="1"/>
          </p:cNvSpPr>
          <p:nvPr>
            <p:ph type="title"/>
          </p:nvPr>
        </p:nvSpPr>
        <p:spPr/>
        <p:txBody>
          <a:bodyPr/>
          <a:lstStyle/>
          <a:p>
            <a:pPr eaLnBrk="1" hangingPunct="1"/>
            <a:r>
              <a:rPr lang="en-US" altLang="zh-CN"/>
              <a:t>SOA</a:t>
            </a:r>
          </a:p>
        </p:txBody>
      </p:sp>
      <p:sp>
        <p:nvSpPr>
          <p:cNvPr id="121861" name="Rectangle 3">
            <a:extLst>
              <a:ext uri="{FF2B5EF4-FFF2-40B4-BE49-F238E27FC236}">
                <a16:creationId xmlns:a16="http://schemas.microsoft.com/office/drawing/2014/main" id="{0C09B5ED-32BA-4C54-B9C3-EE8556D0C6D5}"/>
              </a:ext>
            </a:extLst>
          </p:cNvPr>
          <p:cNvSpPr>
            <a:spLocks noGrp="1" noChangeArrowheads="1"/>
          </p:cNvSpPr>
          <p:nvPr>
            <p:ph type="body" idx="1"/>
          </p:nvPr>
        </p:nvSpPr>
        <p:spPr/>
        <p:txBody>
          <a:bodyPr/>
          <a:lstStyle/>
          <a:p>
            <a:pPr eaLnBrk="1" hangingPunct="1">
              <a:lnSpc>
                <a:spcPct val="90000"/>
              </a:lnSpc>
            </a:pPr>
            <a:r>
              <a:rPr lang="en-US" altLang="zh-CN" sz="3200"/>
              <a:t>The service-oriented architecture (SOA) consists of three roles: requester, provider, and broker.</a:t>
            </a:r>
          </a:p>
          <a:p>
            <a:pPr lvl="1" eaLnBrk="1" hangingPunct="1">
              <a:lnSpc>
                <a:spcPct val="90000"/>
              </a:lnSpc>
            </a:pPr>
            <a:r>
              <a:rPr lang="en-US" altLang="zh-CN" sz="3200" i="1"/>
              <a:t>Service Provider</a:t>
            </a:r>
            <a:r>
              <a:rPr lang="en-US" altLang="zh-CN" sz="3200"/>
              <a:t>: A service provider allows access to services, creates a description of a service and publishes it to the service broker.</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a:extLst>
              <a:ext uri="{FF2B5EF4-FFF2-40B4-BE49-F238E27FC236}">
                <a16:creationId xmlns:a16="http://schemas.microsoft.com/office/drawing/2014/main" id="{31238B2B-BD1A-484F-A786-4C204B5817F6}"/>
              </a:ext>
            </a:extLst>
          </p:cNvPr>
          <p:cNvSpPr>
            <a:spLocks noGrp="1" noChangeArrowheads="1"/>
          </p:cNvSpPr>
          <p:nvPr>
            <p:ph type="title"/>
          </p:nvPr>
        </p:nvSpPr>
        <p:spPr>
          <a:xfrm>
            <a:off x="449263" y="247650"/>
            <a:ext cx="7512050" cy="917575"/>
          </a:xfrm>
        </p:spPr>
        <p:txBody>
          <a:bodyPr/>
          <a:lstStyle/>
          <a:p>
            <a:r>
              <a:rPr lang="en-US" altLang="zh-CN"/>
              <a:t>SOA</a:t>
            </a:r>
            <a:endParaRPr lang="zh-CN" altLang="en-US"/>
          </a:p>
        </p:txBody>
      </p:sp>
      <p:sp>
        <p:nvSpPr>
          <p:cNvPr id="122883" name="内容占位符 2">
            <a:extLst>
              <a:ext uri="{FF2B5EF4-FFF2-40B4-BE49-F238E27FC236}">
                <a16:creationId xmlns:a16="http://schemas.microsoft.com/office/drawing/2014/main" id="{1F2C5F09-2183-4FDA-B041-EC62BED1DFEA}"/>
              </a:ext>
            </a:extLst>
          </p:cNvPr>
          <p:cNvSpPr>
            <a:spLocks noGrp="1" noChangeArrowheads="1"/>
          </p:cNvSpPr>
          <p:nvPr>
            <p:ph idx="1"/>
          </p:nvPr>
        </p:nvSpPr>
        <p:spPr>
          <a:xfrm>
            <a:off x="304800" y="1255713"/>
            <a:ext cx="8345488" cy="4852987"/>
          </a:xfrm>
        </p:spPr>
        <p:txBody>
          <a:bodyPr/>
          <a:lstStyle/>
          <a:p>
            <a:pPr lvl="1" eaLnBrk="1" hangingPunct="1">
              <a:lnSpc>
                <a:spcPct val="90000"/>
              </a:lnSpc>
            </a:pPr>
            <a:r>
              <a:rPr lang="en-US" altLang="zh-CN" sz="3200" i="1"/>
              <a:t>Service Requestor</a:t>
            </a:r>
            <a:r>
              <a:rPr lang="en-US" altLang="zh-CN" sz="3200"/>
              <a:t>: A service requester is responsible for discovering a service by searching through the service descriptions given by the service broker. A requester is also responsible for binding to services provided by the service provider.</a:t>
            </a:r>
          </a:p>
          <a:p>
            <a:pPr lvl="1" eaLnBrk="1" hangingPunct="1">
              <a:lnSpc>
                <a:spcPct val="90000"/>
              </a:lnSpc>
            </a:pPr>
            <a:r>
              <a:rPr lang="en-US" altLang="zh-CN" sz="3200" i="1"/>
              <a:t>Service Broker</a:t>
            </a:r>
            <a:r>
              <a:rPr lang="en-US" altLang="zh-CN" sz="3200"/>
              <a:t>: A service broker hosts a registry of service descriptions. It is responsible for linking a requestor to a service provider.</a:t>
            </a:r>
            <a:endParaRPr lang="zh-CN" altLang="en-US" sz="3200"/>
          </a:p>
          <a:p>
            <a:endParaRPr lang="zh-CN" altLang="en-US"/>
          </a:p>
        </p:txBody>
      </p:sp>
      <p:sp>
        <p:nvSpPr>
          <p:cNvPr id="122884" name="日期占位符 3">
            <a:extLst>
              <a:ext uri="{FF2B5EF4-FFF2-40B4-BE49-F238E27FC236}">
                <a16:creationId xmlns:a16="http://schemas.microsoft.com/office/drawing/2014/main" id="{93DDDFC4-1DB5-4ABF-AC12-2AE77306DC4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122885" name="页脚占位符 4">
            <a:extLst>
              <a:ext uri="{FF2B5EF4-FFF2-40B4-BE49-F238E27FC236}">
                <a16:creationId xmlns:a16="http://schemas.microsoft.com/office/drawing/2014/main" id="{58F148B7-9C0E-4339-AE55-380BF873ADA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Lecturer: Xiaobin Xu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1">
            <a:extLst>
              <a:ext uri="{FF2B5EF4-FFF2-40B4-BE49-F238E27FC236}">
                <a16:creationId xmlns:a16="http://schemas.microsoft.com/office/drawing/2014/main" id="{174D1FA6-0B5C-40CC-B10C-9AC4E2D62A9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8C8FDA6D-8D5C-4A5E-B097-A6298F2EE961}"/>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7170" name="标题 1">
            <a:extLst>
              <a:ext uri="{FF2B5EF4-FFF2-40B4-BE49-F238E27FC236}">
                <a16:creationId xmlns:a16="http://schemas.microsoft.com/office/drawing/2014/main" id="{02611BD0-0FD1-4E56-8982-0902F5F683D3}"/>
              </a:ext>
            </a:extLst>
          </p:cNvPr>
          <p:cNvSpPr>
            <a:spLocks noGrp="1"/>
          </p:cNvSpPr>
          <p:nvPr>
            <p:ph type="title" idx="4294967295"/>
          </p:nvPr>
        </p:nvSpPr>
        <p:spPr/>
        <p:txBody>
          <a:bodyPr anchor="ctr">
            <a:normAutofit/>
          </a:bodyPr>
          <a:lstStyle/>
          <a:p>
            <a:pPr eaLnBrk="1" hangingPunct="1">
              <a:defRPr/>
            </a:pPr>
            <a:r>
              <a:rPr lang="en-US" altLang="zh-CN" sz="3200" b="0">
                <a:effectLst>
                  <a:outerShdw blurRad="38100" dist="38100" dir="2700000" algn="tl">
                    <a:srgbClr val="C0C0C0"/>
                  </a:outerShdw>
                </a:effectLst>
              </a:rPr>
              <a:t>Architectural Styles (Patterns)</a:t>
            </a:r>
            <a:endParaRPr lang="zh-CN" altLang="en-US" sz="3500">
              <a:effectLst>
                <a:outerShdw blurRad="38100" dist="38100" dir="2700000" algn="tl">
                  <a:srgbClr val="C0C0C0"/>
                </a:outerShdw>
              </a:effectLst>
            </a:endParaRPr>
          </a:p>
        </p:txBody>
      </p:sp>
      <p:sp>
        <p:nvSpPr>
          <p:cNvPr id="24581" name="内容占位符 2">
            <a:extLst>
              <a:ext uri="{FF2B5EF4-FFF2-40B4-BE49-F238E27FC236}">
                <a16:creationId xmlns:a16="http://schemas.microsoft.com/office/drawing/2014/main" id="{DC8A4A5B-2D56-47C8-8585-B771246AC280}"/>
              </a:ext>
            </a:extLst>
          </p:cNvPr>
          <p:cNvSpPr>
            <a:spLocks noGrp="1" noChangeArrowheads="1"/>
          </p:cNvSpPr>
          <p:nvPr>
            <p:ph idx="4294967295"/>
          </p:nvPr>
        </p:nvSpPr>
        <p:spPr>
          <a:xfrm>
            <a:off x="455613" y="1039813"/>
            <a:ext cx="8194675" cy="5068887"/>
          </a:xfrm>
        </p:spPr>
        <p:txBody>
          <a:bodyPr/>
          <a:lstStyle/>
          <a:p>
            <a:pPr marL="609600" indent="-609600" eaLnBrk="1" hangingPunct="1">
              <a:lnSpc>
                <a:spcPct val="90000"/>
              </a:lnSpc>
            </a:pPr>
            <a:r>
              <a:rPr lang="en-US" altLang="zh-CN" sz="2800"/>
              <a:t>Pipe and Filter</a:t>
            </a:r>
          </a:p>
          <a:p>
            <a:pPr marL="609600" indent="-609600" eaLnBrk="1" hangingPunct="1">
              <a:lnSpc>
                <a:spcPct val="90000"/>
              </a:lnSpc>
            </a:pPr>
            <a:r>
              <a:rPr lang="en-US" altLang="zh-CN" sz="2800"/>
              <a:t>The repository model (Shared Data Store)</a:t>
            </a:r>
          </a:p>
          <a:p>
            <a:pPr marL="609600" indent="-609600" eaLnBrk="1" hangingPunct="1">
              <a:lnSpc>
                <a:spcPct val="90000"/>
              </a:lnSpc>
            </a:pPr>
            <a:r>
              <a:rPr lang="en-US" altLang="zh-CN" sz="2800"/>
              <a:t>Client-Server Style</a:t>
            </a:r>
          </a:p>
          <a:p>
            <a:pPr marL="952500" lvl="1" indent="-495300" eaLnBrk="1" hangingPunct="1">
              <a:lnSpc>
                <a:spcPct val="90000"/>
              </a:lnSpc>
            </a:pPr>
            <a:r>
              <a:rPr lang="en-US" altLang="zh-CN" sz="2800"/>
              <a:t>One or two tier C/S</a:t>
            </a:r>
          </a:p>
          <a:p>
            <a:pPr marL="952500" lvl="1" indent="-495300" eaLnBrk="1" hangingPunct="1">
              <a:lnSpc>
                <a:spcPct val="90000"/>
              </a:lnSpc>
            </a:pPr>
            <a:r>
              <a:rPr lang="en-US" altLang="zh-CN" sz="2800"/>
              <a:t>Three tier C/S</a:t>
            </a:r>
          </a:p>
          <a:p>
            <a:pPr marL="609600" indent="-609600" eaLnBrk="1" hangingPunct="1">
              <a:lnSpc>
                <a:spcPct val="90000"/>
              </a:lnSpc>
            </a:pPr>
            <a:r>
              <a:rPr lang="en-US" altLang="zh-CN" sz="2800"/>
              <a:t>Model-View-Controller (MVC)</a:t>
            </a:r>
          </a:p>
          <a:p>
            <a:pPr marL="609600" indent="-609600" eaLnBrk="1" hangingPunct="1">
              <a:lnSpc>
                <a:spcPct val="90000"/>
              </a:lnSpc>
            </a:pPr>
            <a:r>
              <a:rPr lang="en-US" altLang="zh-CN" sz="2800"/>
              <a:t>Layered Architecture</a:t>
            </a:r>
          </a:p>
          <a:p>
            <a:pPr marL="609600" indent="-609600" eaLnBrk="1" hangingPunct="1">
              <a:lnSpc>
                <a:spcPct val="90000"/>
              </a:lnSpc>
            </a:pPr>
            <a:r>
              <a:rPr lang="en-US" altLang="zh-CN" sz="2800"/>
              <a:t>Peer-to-Peer Style</a:t>
            </a:r>
          </a:p>
          <a:p>
            <a:pPr marL="609600" indent="-609600" eaLnBrk="1" hangingPunct="1">
              <a:lnSpc>
                <a:spcPct val="90000"/>
              </a:lnSpc>
            </a:pPr>
            <a:r>
              <a:rPr lang="en-US" altLang="zh-CN" sz="2800"/>
              <a:t>Event Driven Style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日期占位符 3">
            <a:extLst>
              <a:ext uri="{FF2B5EF4-FFF2-40B4-BE49-F238E27FC236}">
                <a16:creationId xmlns:a16="http://schemas.microsoft.com/office/drawing/2014/main" id="{04D79368-6768-4630-8222-CF65AF9C170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4">
            <a:extLst>
              <a:ext uri="{FF2B5EF4-FFF2-40B4-BE49-F238E27FC236}">
                <a16:creationId xmlns:a16="http://schemas.microsoft.com/office/drawing/2014/main" id="{AF08BE73-E9BA-43F5-B10A-2C17D8127AE3}"/>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123908" name="Rectangle 2">
            <a:extLst>
              <a:ext uri="{FF2B5EF4-FFF2-40B4-BE49-F238E27FC236}">
                <a16:creationId xmlns:a16="http://schemas.microsoft.com/office/drawing/2014/main" id="{7E2B274E-AA22-4553-9072-86D61203598F}"/>
              </a:ext>
            </a:extLst>
          </p:cNvPr>
          <p:cNvSpPr>
            <a:spLocks noGrp="1" noChangeArrowheads="1"/>
          </p:cNvSpPr>
          <p:nvPr>
            <p:ph type="title"/>
          </p:nvPr>
        </p:nvSpPr>
        <p:spPr/>
        <p:txBody>
          <a:bodyPr/>
          <a:lstStyle/>
          <a:p>
            <a:pPr eaLnBrk="1" hangingPunct="1"/>
            <a:r>
              <a:rPr lang="en-US" altLang="zh-CN"/>
              <a:t>SOA</a:t>
            </a:r>
            <a:endParaRPr lang="zh-CN" altLang="en-US"/>
          </a:p>
        </p:txBody>
      </p:sp>
      <p:sp>
        <p:nvSpPr>
          <p:cNvPr id="123909" name="Rectangle 3">
            <a:extLst>
              <a:ext uri="{FF2B5EF4-FFF2-40B4-BE49-F238E27FC236}">
                <a16:creationId xmlns:a16="http://schemas.microsoft.com/office/drawing/2014/main" id="{6E62928D-339E-4945-97CD-6FC3C22892AE}"/>
              </a:ext>
            </a:extLst>
          </p:cNvPr>
          <p:cNvSpPr>
            <a:spLocks noGrp="1" noChangeArrowheads="1"/>
          </p:cNvSpPr>
          <p:nvPr>
            <p:ph type="body" idx="1"/>
          </p:nvPr>
        </p:nvSpPr>
        <p:spPr/>
        <p:txBody>
          <a:bodyPr/>
          <a:lstStyle/>
          <a:p>
            <a:pPr eaLnBrk="1" hangingPunct="1"/>
            <a:endParaRPr lang="zh-CN" altLang="en-US"/>
          </a:p>
        </p:txBody>
      </p:sp>
      <p:pic>
        <p:nvPicPr>
          <p:cNvPr id="123910" name="Picture 4" descr="SOA">
            <a:extLst>
              <a:ext uri="{FF2B5EF4-FFF2-40B4-BE49-F238E27FC236}">
                <a16:creationId xmlns:a16="http://schemas.microsoft.com/office/drawing/2014/main" id="{94B9293E-430A-4372-A1F2-DC64ED524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60538"/>
            <a:ext cx="8548688"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a:extLst>
              <a:ext uri="{FF2B5EF4-FFF2-40B4-BE49-F238E27FC236}">
                <a16:creationId xmlns:a16="http://schemas.microsoft.com/office/drawing/2014/main" id="{8F9AEFE1-52E1-4B4D-9A89-A0C8BB0809AD}"/>
              </a:ext>
            </a:extLst>
          </p:cNvPr>
          <p:cNvSpPr>
            <a:spLocks noGrp="1" noChangeArrowheads="1"/>
          </p:cNvSpPr>
          <p:nvPr>
            <p:ph type="ctrTitle"/>
          </p:nvPr>
        </p:nvSpPr>
        <p:spPr/>
        <p:txBody>
          <a:bodyPr/>
          <a:lstStyle/>
          <a:p>
            <a:pPr algn="ctr">
              <a:defRPr/>
            </a:pPr>
            <a:r>
              <a:rPr lang="en-US" altLang="zh-CN" sz="4000"/>
              <a:t>Architectural Styles:</a:t>
            </a:r>
            <a:endParaRPr lang="zh-CN" altLang="en-US" sz="3600">
              <a:effectLst>
                <a:outerShdw blurRad="38100" dist="38100" dir="2700000" algn="tl">
                  <a:srgbClr val="C0C0C0"/>
                </a:outerShdw>
              </a:effectLst>
              <a:ea typeface="华文中宋" pitchFamily="2" charset="-122"/>
            </a:endParaRPr>
          </a:p>
        </p:txBody>
      </p:sp>
      <p:sp>
        <p:nvSpPr>
          <p:cNvPr id="184325" name="Rectangle 5">
            <a:extLst>
              <a:ext uri="{FF2B5EF4-FFF2-40B4-BE49-F238E27FC236}">
                <a16:creationId xmlns:a16="http://schemas.microsoft.com/office/drawing/2014/main" id="{745AE964-CB4B-4975-B7C8-01CA4D7F6AA5}"/>
              </a:ext>
            </a:extLst>
          </p:cNvPr>
          <p:cNvSpPr>
            <a:spLocks noGrp="1" noChangeArrowheads="1"/>
          </p:cNvSpPr>
          <p:nvPr>
            <p:ph type="subTitle" idx="1"/>
          </p:nvPr>
        </p:nvSpPr>
        <p:spPr/>
        <p:txBody>
          <a:bodyPr/>
          <a:lstStyle/>
          <a:p>
            <a:pPr>
              <a:defRPr/>
            </a:pPr>
            <a:r>
              <a:rPr lang="en-US" altLang="zh-CN" sz="4000" dirty="0">
                <a:effectLst>
                  <a:outerShdw blurRad="38100" dist="38100" dir="2700000" algn="tl">
                    <a:srgbClr val="C0C0C0"/>
                  </a:outerShdw>
                </a:effectLst>
                <a:ea typeface="华文中宋" pitchFamily="2" charset="-122"/>
              </a:rPr>
              <a:t>C2</a:t>
            </a:r>
            <a:endParaRPr lang="zh-CN" altLang="en-US" sz="4000" dirty="0">
              <a:effectLst>
                <a:outerShdw blurRad="38100" dist="38100" dir="2700000" algn="tl">
                  <a:srgbClr val="C0C0C0"/>
                </a:outerShdw>
              </a:effectLst>
              <a:ea typeface="华文中宋"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日期占位符 1">
            <a:extLst>
              <a:ext uri="{FF2B5EF4-FFF2-40B4-BE49-F238E27FC236}">
                <a16:creationId xmlns:a16="http://schemas.microsoft.com/office/drawing/2014/main" id="{77D6533B-9B76-47E0-A9B5-8D35B9A023B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2">
            <a:extLst>
              <a:ext uri="{FF2B5EF4-FFF2-40B4-BE49-F238E27FC236}">
                <a16:creationId xmlns:a16="http://schemas.microsoft.com/office/drawing/2014/main" id="{876D9DFA-5774-45A9-ACB3-EB3433A10D4F}"/>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 name="标题 1">
            <a:extLst>
              <a:ext uri="{FF2B5EF4-FFF2-40B4-BE49-F238E27FC236}">
                <a16:creationId xmlns:a16="http://schemas.microsoft.com/office/drawing/2014/main" id="{7C075A0A-4727-4CF7-8315-52264980D241}"/>
              </a:ext>
            </a:extLst>
          </p:cNvPr>
          <p:cNvSpPr>
            <a:spLocks noGrp="1"/>
          </p:cNvSpPr>
          <p:nvPr>
            <p:ph type="title" idx="4294967295"/>
          </p:nvPr>
        </p:nvSpPr>
        <p:spPr/>
        <p:txBody>
          <a:bodyPr anchor="ctr">
            <a:normAutofit/>
          </a:bodyPr>
          <a:lstStyle/>
          <a:p>
            <a:pPr eaLnBrk="1" hangingPunct="1">
              <a:defRPr/>
            </a:pPr>
            <a:r>
              <a:rPr lang="en-US" altLang="zh-CN" sz="3600" dirty="0">
                <a:effectLst>
                  <a:outerShdw blurRad="38100" dist="38100" dir="2700000" algn="tl">
                    <a:srgbClr val="C0C0C0"/>
                  </a:outerShdw>
                </a:effectLst>
                <a:ea typeface="华文中宋" pitchFamily="2" charset="-122"/>
              </a:rPr>
              <a:t>C2</a:t>
            </a:r>
            <a:endParaRPr lang="zh-CN" altLang="en-US" dirty="0">
              <a:effectLst>
                <a:outerShdw blurRad="38100" dist="38100" dir="2700000" algn="tl">
                  <a:srgbClr val="C0C0C0"/>
                </a:outerShdw>
              </a:effectLst>
              <a:ea typeface="华文中宋" pitchFamily="2" charset="-122"/>
            </a:endParaRPr>
          </a:p>
        </p:txBody>
      </p:sp>
      <p:sp>
        <p:nvSpPr>
          <p:cNvPr id="125957" name="内容占位符 2">
            <a:extLst>
              <a:ext uri="{FF2B5EF4-FFF2-40B4-BE49-F238E27FC236}">
                <a16:creationId xmlns:a16="http://schemas.microsoft.com/office/drawing/2014/main" id="{B355F25E-5A5D-4263-AD3D-A0E2F39212C5}"/>
              </a:ext>
            </a:extLst>
          </p:cNvPr>
          <p:cNvSpPr>
            <a:spLocks noGrp="1" noChangeArrowheads="1"/>
          </p:cNvSpPr>
          <p:nvPr>
            <p:ph idx="4294967295"/>
          </p:nvPr>
        </p:nvSpPr>
        <p:spPr>
          <a:xfrm>
            <a:off x="455613" y="1112838"/>
            <a:ext cx="8194675" cy="4995862"/>
          </a:xfrm>
        </p:spPr>
        <p:txBody>
          <a:bodyPr/>
          <a:lstStyle/>
          <a:p>
            <a:pPr eaLnBrk="1" hangingPunct="1"/>
            <a:r>
              <a:rPr lang="en-US" altLang="zh-CN" sz="3200">
                <a:ea typeface="华文中宋" panose="02010600040101010101" pitchFamily="2" charset="-122"/>
              </a:rPr>
              <a:t>Network of concurrent components hooked together by message routing devices</a:t>
            </a:r>
          </a:p>
          <a:p>
            <a:pPr eaLnBrk="1" hangingPunct="1"/>
            <a:r>
              <a:rPr lang="en-US" altLang="zh-CN" sz="3200">
                <a:ea typeface="华文中宋" panose="02010600040101010101" pitchFamily="2" charset="-122"/>
              </a:rPr>
              <a:t>Motivation for C2 style</a:t>
            </a:r>
          </a:p>
          <a:p>
            <a:pPr lvl="1" eaLnBrk="1" hangingPunct="1"/>
            <a:r>
              <a:rPr lang="en-US" altLang="zh-CN" sz="2800">
                <a:ea typeface="华文中宋" panose="02010600040101010101" pitchFamily="2" charset="-122"/>
              </a:rPr>
              <a:t>Support component-based software development</a:t>
            </a:r>
          </a:p>
          <a:p>
            <a:pPr lvl="1" eaLnBrk="1" hangingPunct="1"/>
            <a:r>
              <a:rPr lang="en-US" altLang="zh-CN" sz="2800">
                <a:ea typeface="华文中宋" panose="02010600040101010101" pitchFamily="2" charset="-122"/>
              </a:rPr>
              <a:t>Support multi-lingual programming</a:t>
            </a:r>
          </a:p>
          <a:p>
            <a:pPr lvl="1" eaLnBrk="1" hangingPunct="1"/>
            <a:r>
              <a:rPr lang="en-US" altLang="zh-CN" sz="2800">
                <a:ea typeface="华文中宋" panose="02010600040101010101" pitchFamily="2" charset="-122"/>
              </a:rPr>
              <a:t>Support distributed, heterogeneous environments</a:t>
            </a:r>
          </a:p>
          <a:p>
            <a:pPr lvl="1" eaLnBrk="1" hangingPunct="1"/>
            <a:r>
              <a:rPr lang="en-US" altLang="zh-CN" sz="2800">
                <a:ea typeface="华文中宋" panose="02010600040101010101" pitchFamily="2" charset="-122"/>
              </a:rPr>
              <a:t>Support dynamic architectural changes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日期占位符 3">
            <a:extLst>
              <a:ext uri="{FF2B5EF4-FFF2-40B4-BE49-F238E27FC236}">
                <a16:creationId xmlns:a16="http://schemas.microsoft.com/office/drawing/2014/main" id="{1DFE6388-73ED-4B3D-AB38-D7B29AB3EAD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5" name="页脚占位符 4">
            <a:extLst>
              <a:ext uri="{FF2B5EF4-FFF2-40B4-BE49-F238E27FC236}">
                <a16:creationId xmlns:a16="http://schemas.microsoft.com/office/drawing/2014/main" id="{D5D87175-12F9-4AF9-A649-F5938FC815B2}"/>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70338" name="Rectangle 2">
            <a:extLst>
              <a:ext uri="{FF2B5EF4-FFF2-40B4-BE49-F238E27FC236}">
                <a16:creationId xmlns:a16="http://schemas.microsoft.com/office/drawing/2014/main" id="{9099106C-7AB7-4643-8747-06CA4CFBF1F7}"/>
              </a:ext>
            </a:extLst>
          </p:cNvPr>
          <p:cNvSpPr>
            <a:spLocks noGrp="1" noChangeArrowheads="1"/>
          </p:cNvSpPr>
          <p:nvPr>
            <p:ph type="title"/>
          </p:nvPr>
        </p:nvSpPr>
        <p:spPr/>
        <p:txBody>
          <a:bodyPr/>
          <a:lstStyle/>
          <a:p>
            <a:pPr eaLnBrk="1" hangingPunct="1">
              <a:defRPr/>
            </a:pPr>
            <a:r>
              <a:rPr lang="en-US" altLang="zh-CN" sz="3600" dirty="0">
                <a:effectLst>
                  <a:outerShdw blurRad="38100" dist="38100" dir="2700000" algn="tl">
                    <a:srgbClr val="C0C0C0"/>
                  </a:outerShdw>
                </a:effectLst>
                <a:ea typeface="华文中宋" pitchFamily="2" charset="-122"/>
              </a:rPr>
              <a:t>C2</a:t>
            </a:r>
            <a:endParaRPr lang="zh-CN" altLang="en-US" sz="3600" dirty="0">
              <a:effectLst>
                <a:outerShdw blurRad="38100" dist="38100" dir="2700000" algn="tl">
                  <a:srgbClr val="C0C0C0"/>
                </a:outerShdw>
              </a:effectLst>
              <a:ea typeface="华文中宋" pitchFamily="2" charset="-122"/>
            </a:endParaRPr>
          </a:p>
        </p:txBody>
      </p:sp>
      <p:sp>
        <p:nvSpPr>
          <p:cNvPr id="126981" name="Rectangle 3">
            <a:extLst>
              <a:ext uri="{FF2B5EF4-FFF2-40B4-BE49-F238E27FC236}">
                <a16:creationId xmlns:a16="http://schemas.microsoft.com/office/drawing/2014/main" id="{D6217B55-CC29-470E-B33A-F92AF980D0F8}"/>
              </a:ext>
            </a:extLst>
          </p:cNvPr>
          <p:cNvSpPr>
            <a:spLocks noGrp="1" noChangeArrowheads="1"/>
          </p:cNvSpPr>
          <p:nvPr>
            <p:ph type="body" idx="1"/>
          </p:nvPr>
        </p:nvSpPr>
        <p:spPr>
          <a:xfrm>
            <a:off x="455613" y="1471613"/>
            <a:ext cx="8194675" cy="4637087"/>
          </a:xfrm>
        </p:spPr>
        <p:txBody>
          <a:bodyPr/>
          <a:lstStyle/>
          <a:p>
            <a:pPr eaLnBrk="1" hangingPunct="1">
              <a:lnSpc>
                <a:spcPct val="80000"/>
              </a:lnSpc>
            </a:pPr>
            <a:r>
              <a:rPr lang="en-US" altLang="zh-CN" sz="3200"/>
              <a:t>Components and connectors both have a defined top and bottom. </a:t>
            </a:r>
          </a:p>
          <a:p>
            <a:pPr lvl="1" eaLnBrk="1" hangingPunct="1">
              <a:lnSpc>
                <a:spcPct val="80000"/>
              </a:lnSpc>
            </a:pPr>
            <a:r>
              <a:rPr lang="en-US" altLang="zh-CN" sz="3200"/>
              <a:t>The top of a component may be connected to the bottom of a single connector. </a:t>
            </a:r>
          </a:p>
          <a:p>
            <a:pPr lvl="1" eaLnBrk="1" hangingPunct="1">
              <a:lnSpc>
                <a:spcPct val="80000"/>
              </a:lnSpc>
            </a:pPr>
            <a:r>
              <a:rPr lang="en-US" altLang="zh-CN" sz="3200"/>
              <a:t>The bottom of a component may be connected to the top of a single connector. </a:t>
            </a:r>
          </a:p>
          <a:p>
            <a:pPr lvl="1" eaLnBrk="1" hangingPunct="1">
              <a:lnSpc>
                <a:spcPct val="80000"/>
              </a:lnSpc>
            </a:pPr>
            <a:r>
              <a:rPr lang="en-US" altLang="zh-CN" sz="3200"/>
              <a:t>no bound on the number of components or connectors that may be attached to a single connector.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11FA1-2CFB-4582-B662-ED615012CFF0}"/>
              </a:ext>
            </a:extLst>
          </p:cNvPr>
          <p:cNvSpPr>
            <a:spLocks noGrp="1"/>
          </p:cNvSpPr>
          <p:nvPr>
            <p:ph type="title"/>
          </p:nvPr>
        </p:nvSpPr>
        <p:spPr/>
        <p:txBody>
          <a:bodyPr/>
          <a:lstStyle/>
          <a:p>
            <a:pPr>
              <a:defRPr/>
            </a:pPr>
            <a:r>
              <a:rPr lang="en-US" altLang="zh-CN" sz="4000" dirty="0">
                <a:effectLst>
                  <a:outerShdw blurRad="38100" dist="38100" dir="2700000" algn="tl">
                    <a:srgbClr val="C0C0C0"/>
                  </a:outerShdw>
                </a:effectLst>
                <a:ea typeface="华文中宋" pitchFamily="2" charset="-122"/>
              </a:rPr>
              <a:t>C2</a:t>
            </a:r>
            <a:endParaRPr lang="zh-CN" altLang="en-US" dirty="0"/>
          </a:p>
        </p:txBody>
      </p:sp>
      <p:sp>
        <p:nvSpPr>
          <p:cNvPr id="128003" name="内容占位符 2">
            <a:extLst>
              <a:ext uri="{FF2B5EF4-FFF2-40B4-BE49-F238E27FC236}">
                <a16:creationId xmlns:a16="http://schemas.microsoft.com/office/drawing/2014/main" id="{F2968536-6C68-49B1-ABA8-CB9AF33D2940}"/>
              </a:ext>
            </a:extLst>
          </p:cNvPr>
          <p:cNvSpPr>
            <a:spLocks noGrp="1" noChangeArrowheads="1"/>
          </p:cNvSpPr>
          <p:nvPr>
            <p:ph idx="1"/>
          </p:nvPr>
        </p:nvSpPr>
        <p:spPr/>
        <p:txBody>
          <a:bodyPr/>
          <a:lstStyle/>
          <a:p>
            <a:pPr lvl="1" eaLnBrk="1" hangingPunct="1">
              <a:lnSpc>
                <a:spcPct val="80000"/>
              </a:lnSpc>
            </a:pPr>
            <a:r>
              <a:rPr lang="en-US" altLang="zh-CN" sz="3200"/>
              <a:t>Components can only communicate via connectors; direct communication is disallowed. </a:t>
            </a:r>
          </a:p>
          <a:p>
            <a:pPr eaLnBrk="1" hangingPunct="1">
              <a:lnSpc>
                <a:spcPct val="80000"/>
              </a:lnSpc>
            </a:pPr>
            <a:r>
              <a:rPr lang="en-US" altLang="zh-CN" sz="3200"/>
              <a:t>Components communicate by passing messages; notifications travel down an architecture and requests up. Connectors are responsible for the routing and potential multi-cast of the messages.</a:t>
            </a:r>
          </a:p>
          <a:p>
            <a:endParaRPr lang="zh-CN" altLang="en-US"/>
          </a:p>
        </p:txBody>
      </p:sp>
      <p:sp>
        <p:nvSpPr>
          <p:cNvPr id="128004" name="日期占位符 3">
            <a:extLst>
              <a:ext uri="{FF2B5EF4-FFF2-40B4-BE49-F238E27FC236}">
                <a16:creationId xmlns:a16="http://schemas.microsoft.com/office/drawing/2014/main" id="{A3D42049-FA90-4A1C-98BF-47C7CEC0D91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128005" name="页脚占位符 4">
            <a:extLst>
              <a:ext uri="{FF2B5EF4-FFF2-40B4-BE49-F238E27FC236}">
                <a16:creationId xmlns:a16="http://schemas.microsoft.com/office/drawing/2014/main" id="{8879873B-9812-4D44-B3C4-0B80EDC3ABF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Lecturer: Xiaobin Xu</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日期占位符 3">
            <a:extLst>
              <a:ext uri="{FF2B5EF4-FFF2-40B4-BE49-F238E27FC236}">
                <a16:creationId xmlns:a16="http://schemas.microsoft.com/office/drawing/2014/main" id="{9514A763-4390-4DBD-81FA-2562FB3BD02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6" name="页脚占位符 4">
            <a:extLst>
              <a:ext uri="{FF2B5EF4-FFF2-40B4-BE49-F238E27FC236}">
                <a16:creationId xmlns:a16="http://schemas.microsoft.com/office/drawing/2014/main" id="{B9743908-3D2A-401B-AA5A-26DDAAFAE8DD}"/>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271362" name="Rectangle 2">
            <a:extLst>
              <a:ext uri="{FF2B5EF4-FFF2-40B4-BE49-F238E27FC236}">
                <a16:creationId xmlns:a16="http://schemas.microsoft.com/office/drawing/2014/main" id="{31CDC33E-1053-4963-957B-4A3A66A92C8C}"/>
              </a:ext>
            </a:extLst>
          </p:cNvPr>
          <p:cNvSpPr>
            <a:spLocks noGrp="1" noChangeArrowheads="1"/>
          </p:cNvSpPr>
          <p:nvPr>
            <p:ph type="title"/>
          </p:nvPr>
        </p:nvSpPr>
        <p:spPr/>
        <p:txBody>
          <a:bodyPr/>
          <a:lstStyle/>
          <a:p>
            <a:pPr eaLnBrk="1" hangingPunct="1">
              <a:defRPr/>
            </a:pPr>
            <a:r>
              <a:rPr lang="en-US" altLang="zh-CN" sz="3600">
                <a:effectLst>
                  <a:outerShdw blurRad="38100" dist="38100" dir="2700000" algn="tl">
                    <a:srgbClr val="C0C0C0"/>
                  </a:outerShdw>
                </a:effectLst>
                <a:ea typeface="华文中宋" pitchFamily="2" charset="-122"/>
              </a:rPr>
              <a:t>C2</a:t>
            </a:r>
            <a:endParaRPr lang="zh-CN" altLang="en-US" sz="3600">
              <a:effectLst>
                <a:outerShdw blurRad="38100" dist="38100" dir="2700000" algn="tl">
                  <a:srgbClr val="C0C0C0"/>
                </a:outerShdw>
              </a:effectLst>
              <a:ea typeface="华文中宋" pitchFamily="2" charset="-122"/>
            </a:endParaRPr>
          </a:p>
        </p:txBody>
      </p:sp>
      <p:sp>
        <p:nvSpPr>
          <p:cNvPr id="129029" name="Rectangle 3">
            <a:extLst>
              <a:ext uri="{FF2B5EF4-FFF2-40B4-BE49-F238E27FC236}">
                <a16:creationId xmlns:a16="http://schemas.microsoft.com/office/drawing/2014/main" id="{8A6A68A5-FF6F-4496-9794-650C99C74D32}"/>
              </a:ext>
            </a:extLst>
          </p:cNvPr>
          <p:cNvSpPr>
            <a:spLocks noGrp="1" noChangeArrowheads="1"/>
          </p:cNvSpPr>
          <p:nvPr>
            <p:ph type="body" idx="1"/>
          </p:nvPr>
        </p:nvSpPr>
        <p:spPr/>
        <p:txBody>
          <a:bodyPr/>
          <a:lstStyle/>
          <a:p>
            <a:pPr eaLnBrk="1" hangingPunct="1"/>
            <a:endParaRPr lang="zh-CN" altLang="en-US"/>
          </a:p>
        </p:txBody>
      </p:sp>
      <p:pic>
        <p:nvPicPr>
          <p:cNvPr id="129030" name="Picture 4" descr="C2">
            <a:extLst>
              <a:ext uri="{FF2B5EF4-FFF2-40B4-BE49-F238E27FC236}">
                <a16:creationId xmlns:a16="http://schemas.microsoft.com/office/drawing/2014/main" id="{EF17E0EC-0EB0-4CAF-9E85-810B1327E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838" y="1400175"/>
            <a:ext cx="6450012"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日期占位符 1">
            <a:extLst>
              <a:ext uri="{FF2B5EF4-FFF2-40B4-BE49-F238E27FC236}">
                <a16:creationId xmlns:a16="http://schemas.microsoft.com/office/drawing/2014/main" id="{E7F0D061-A81B-4AE6-A062-88C736D7547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17" name="页脚占位符 2">
            <a:extLst>
              <a:ext uri="{FF2B5EF4-FFF2-40B4-BE49-F238E27FC236}">
                <a16:creationId xmlns:a16="http://schemas.microsoft.com/office/drawing/2014/main" id="{EBB97CFB-19F1-4D6A-9B58-73B33DE34DFB}"/>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6146" name="Title 1">
            <a:extLst>
              <a:ext uri="{FF2B5EF4-FFF2-40B4-BE49-F238E27FC236}">
                <a16:creationId xmlns:a16="http://schemas.microsoft.com/office/drawing/2014/main" id="{650F1BE5-8A60-4D90-8B66-A14C3258D248}"/>
              </a:ext>
            </a:extLst>
          </p:cNvPr>
          <p:cNvSpPr>
            <a:spLocks noGrp="1"/>
          </p:cNvSpPr>
          <p:nvPr>
            <p:ph type="title" idx="4294967295"/>
          </p:nvPr>
        </p:nvSpPr>
        <p:spPr/>
        <p:txBody>
          <a:bodyPr anchor="ctr">
            <a:normAutofit/>
          </a:bodyPr>
          <a:lstStyle/>
          <a:p>
            <a:pPr eaLnBrk="1" hangingPunct="1">
              <a:defRPr/>
            </a:pPr>
            <a:r>
              <a:rPr lang="en-US" altLang="zh-CN">
                <a:ea typeface="华文中宋" pitchFamily="2" charset="-122"/>
              </a:rPr>
              <a:t>The internal architecture of a C2 component</a:t>
            </a:r>
            <a:endParaRPr lang="en-US" altLang="zh-CN">
              <a:effectLst>
                <a:outerShdw blurRad="38100" dist="38100" dir="2700000" algn="tl">
                  <a:srgbClr val="C0C0C0"/>
                </a:outerShdw>
              </a:effectLst>
              <a:ea typeface="华文中宋" pitchFamily="2" charset="-122"/>
            </a:endParaRPr>
          </a:p>
        </p:txBody>
      </p:sp>
      <p:sp>
        <p:nvSpPr>
          <p:cNvPr id="130053" name="Footer Placeholder 16">
            <a:extLst>
              <a:ext uri="{FF2B5EF4-FFF2-40B4-BE49-F238E27FC236}">
                <a16:creationId xmlns:a16="http://schemas.microsoft.com/office/drawing/2014/main" id="{FF8C686E-CC6D-4713-9CEC-C0486E808EE5}"/>
              </a:ext>
            </a:extLst>
          </p:cNvPr>
          <p:cNvSpPr txBox="1">
            <a:spLocks noGrp="1"/>
          </p:cNvSpPr>
          <p:nvPr/>
        </p:nvSpPr>
        <p:spPr bwMode="auto">
          <a:xfrm>
            <a:off x="3184525" y="6578600"/>
            <a:ext cx="28829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4" tIns="45537" rIns="91074" bIns="45537" anchor="b"/>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eaLnBrk="1" hangingPunct="1"/>
            <a:endParaRPr lang="en-US" altLang="zh-CN" sz="1200">
              <a:solidFill>
                <a:srgbClr val="B5A788"/>
              </a:solidFill>
            </a:endParaRPr>
          </a:p>
        </p:txBody>
      </p:sp>
      <p:pic>
        <p:nvPicPr>
          <p:cNvPr id="130054" name="Picture 2">
            <a:extLst>
              <a:ext uri="{FF2B5EF4-FFF2-40B4-BE49-F238E27FC236}">
                <a16:creationId xmlns:a16="http://schemas.microsoft.com/office/drawing/2014/main" id="{25132E27-5DF9-4D94-9619-0E3D818D6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8" y="2192338"/>
            <a:ext cx="3346450"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5" name="TextBox 4">
            <a:extLst>
              <a:ext uri="{FF2B5EF4-FFF2-40B4-BE49-F238E27FC236}">
                <a16:creationId xmlns:a16="http://schemas.microsoft.com/office/drawing/2014/main" id="{62D5ACB9-2B48-434F-B45F-EAC1E8583E49}"/>
              </a:ext>
            </a:extLst>
          </p:cNvPr>
          <p:cNvSpPr txBox="1">
            <a:spLocks noChangeArrowheads="1"/>
          </p:cNvSpPr>
          <p:nvPr/>
        </p:nvSpPr>
        <p:spPr bwMode="auto">
          <a:xfrm>
            <a:off x="6497638" y="2840038"/>
            <a:ext cx="242728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4" tIns="45537" rIns="91074" bIns="45537">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2000">
                <a:latin typeface="Calibri" panose="020F0502020204030204" pitchFamily="34" charset="0"/>
                <a:ea typeface="华文中宋" panose="02010600040101010101" pitchFamily="2" charset="-122"/>
              </a:rPr>
              <a:t>Determines requests that can be received and notifications that can be sent</a:t>
            </a:r>
          </a:p>
        </p:txBody>
      </p:sp>
      <p:cxnSp>
        <p:nvCxnSpPr>
          <p:cNvPr id="7" name="Straight Arrow Connector 6">
            <a:extLst>
              <a:ext uri="{FF2B5EF4-FFF2-40B4-BE49-F238E27FC236}">
                <a16:creationId xmlns:a16="http://schemas.microsoft.com/office/drawing/2014/main" id="{D464F3DD-B54E-4098-B43E-4622BB98D0BC}"/>
              </a:ext>
            </a:extLst>
          </p:cNvPr>
          <p:cNvCxnSpPr>
            <a:stCxn id="130055" idx="1"/>
          </p:cNvCxnSpPr>
          <p:nvPr/>
        </p:nvCxnSpPr>
        <p:spPr>
          <a:xfrm rot="10800000" flipV="1">
            <a:off x="5586413" y="3648075"/>
            <a:ext cx="911225" cy="246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057" name="TextBox 7">
            <a:extLst>
              <a:ext uri="{FF2B5EF4-FFF2-40B4-BE49-F238E27FC236}">
                <a16:creationId xmlns:a16="http://schemas.microsoft.com/office/drawing/2014/main" id="{8C22E4A5-27C9-472E-B26B-A9E361C06935}"/>
              </a:ext>
            </a:extLst>
          </p:cNvPr>
          <p:cNvSpPr txBox="1">
            <a:spLocks noChangeArrowheads="1"/>
          </p:cNvSpPr>
          <p:nvPr/>
        </p:nvSpPr>
        <p:spPr bwMode="auto">
          <a:xfrm>
            <a:off x="2105025" y="1760538"/>
            <a:ext cx="5175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2000">
                <a:latin typeface="Calibri" panose="020F0502020204030204" pitchFamily="34" charset="0"/>
                <a:ea typeface="华文中宋" panose="02010600040101010101" pitchFamily="2" charset="-122"/>
              </a:rPr>
              <a:t>Receives notifications and send requests</a:t>
            </a:r>
          </a:p>
        </p:txBody>
      </p:sp>
      <p:sp>
        <p:nvSpPr>
          <p:cNvPr id="130058" name="TextBox 8">
            <a:extLst>
              <a:ext uri="{FF2B5EF4-FFF2-40B4-BE49-F238E27FC236}">
                <a16:creationId xmlns:a16="http://schemas.microsoft.com/office/drawing/2014/main" id="{68842A93-1860-4A48-BFE1-D8AF640DA691}"/>
              </a:ext>
            </a:extLst>
          </p:cNvPr>
          <p:cNvSpPr txBox="1">
            <a:spLocks noChangeArrowheads="1"/>
          </p:cNvSpPr>
          <p:nvPr/>
        </p:nvSpPr>
        <p:spPr bwMode="auto">
          <a:xfrm flipH="1">
            <a:off x="4916488" y="5360988"/>
            <a:ext cx="17986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4" tIns="45537" rIns="91074" bIns="45537">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2000">
                <a:latin typeface="Calibri" panose="020F0502020204030204" pitchFamily="34" charset="0"/>
                <a:ea typeface="华文中宋" panose="02010600040101010101" pitchFamily="2" charset="-122"/>
              </a:rPr>
              <a:t>Send notifications</a:t>
            </a:r>
          </a:p>
        </p:txBody>
      </p:sp>
      <p:sp>
        <p:nvSpPr>
          <p:cNvPr id="130059" name="TextBox 9">
            <a:extLst>
              <a:ext uri="{FF2B5EF4-FFF2-40B4-BE49-F238E27FC236}">
                <a16:creationId xmlns:a16="http://schemas.microsoft.com/office/drawing/2014/main" id="{045AEB0B-320B-441C-BE7F-0BBBDAB4997E}"/>
              </a:ext>
            </a:extLst>
          </p:cNvPr>
          <p:cNvSpPr txBox="1">
            <a:spLocks noChangeArrowheads="1"/>
          </p:cNvSpPr>
          <p:nvPr/>
        </p:nvSpPr>
        <p:spPr bwMode="auto">
          <a:xfrm>
            <a:off x="3257550" y="5432425"/>
            <a:ext cx="12398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74" tIns="45537" rIns="91074" bIns="45537">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2000">
                <a:latin typeface="Calibri" panose="020F0502020204030204" pitchFamily="34" charset="0"/>
                <a:ea typeface="华文中宋" panose="02010600040101010101" pitchFamily="2" charset="-122"/>
              </a:rPr>
              <a:t>Receive </a:t>
            </a:r>
          </a:p>
          <a:p>
            <a:r>
              <a:rPr lang="en-US" altLang="zh-CN" sz="2000">
                <a:latin typeface="Calibri" panose="020F0502020204030204" pitchFamily="34" charset="0"/>
                <a:ea typeface="华文中宋" panose="02010600040101010101" pitchFamily="2" charset="-122"/>
              </a:rPr>
              <a:t>requests</a:t>
            </a:r>
          </a:p>
        </p:txBody>
      </p:sp>
      <p:sp>
        <p:nvSpPr>
          <p:cNvPr id="130060" name="TextBox 10">
            <a:extLst>
              <a:ext uri="{FF2B5EF4-FFF2-40B4-BE49-F238E27FC236}">
                <a16:creationId xmlns:a16="http://schemas.microsoft.com/office/drawing/2014/main" id="{29398812-616B-4011-8D7D-D2DB0FD4DAC0}"/>
              </a:ext>
            </a:extLst>
          </p:cNvPr>
          <p:cNvSpPr txBox="1">
            <a:spLocks noChangeArrowheads="1"/>
          </p:cNvSpPr>
          <p:nvPr/>
        </p:nvSpPr>
        <p:spPr bwMode="auto">
          <a:xfrm>
            <a:off x="231775" y="2336800"/>
            <a:ext cx="244951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4" tIns="45537" rIns="91074" bIns="45537">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lgn="r"/>
            <a:r>
              <a:rPr lang="en-US" altLang="zh-CN" sz="2000">
                <a:latin typeface="Calibri" panose="020F0502020204030204" pitchFamily="34" charset="0"/>
                <a:ea typeface="华文中宋" panose="02010600040101010101" pitchFamily="2" charset="-122"/>
              </a:rPr>
              <a:t>Mapping between component’s internal semantic domain and that of the connector above</a:t>
            </a:r>
          </a:p>
        </p:txBody>
      </p:sp>
      <p:sp>
        <p:nvSpPr>
          <p:cNvPr id="130061" name="TextBox 13">
            <a:extLst>
              <a:ext uri="{FF2B5EF4-FFF2-40B4-BE49-F238E27FC236}">
                <a16:creationId xmlns:a16="http://schemas.microsoft.com/office/drawing/2014/main" id="{34F50299-E484-4AFF-9F53-9A1BC44FE80F}"/>
              </a:ext>
            </a:extLst>
          </p:cNvPr>
          <p:cNvSpPr txBox="1">
            <a:spLocks noChangeArrowheads="1"/>
          </p:cNvSpPr>
          <p:nvPr/>
        </p:nvSpPr>
        <p:spPr bwMode="auto">
          <a:xfrm>
            <a:off x="304800" y="4424363"/>
            <a:ext cx="268128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4" tIns="45537" rIns="91074" bIns="45537">
            <a:spAutoFit/>
          </a:bodyPr>
          <a:lstStyle>
            <a:lvl1pPr marL="341313" indent="-341313">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a:buFontTx/>
              <a:buAutoNum type="alphaLcParenR"/>
            </a:pPr>
            <a:r>
              <a:rPr lang="en-US" altLang="zh-CN" sz="2000">
                <a:latin typeface="Calibri" panose="020F0502020204030204" pitchFamily="34" charset="0"/>
                <a:ea typeface="华文中宋" panose="02010600040101010101" pitchFamily="2" charset="-122"/>
              </a:rPr>
              <a:t>react to a notification</a:t>
            </a:r>
          </a:p>
          <a:p>
            <a:pPr>
              <a:buFontTx/>
              <a:buAutoNum type="alphaLcParenR"/>
            </a:pPr>
            <a:r>
              <a:rPr lang="en-US" altLang="zh-CN" sz="2000">
                <a:latin typeface="Calibri" panose="020F0502020204030204" pitchFamily="34" charset="0"/>
                <a:ea typeface="华文中宋" panose="02010600040101010101" pitchFamily="2" charset="-122"/>
              </a:rPr>
              <a:t>execute a request received</a:t>
            </a:r>
          </a:p>
          <a:p>
            <a:pPr>
              <a:buFontTx/>
              <a:buAutoNum type="alphaLcParenR"/>
            </a:pPr>
            <a:r>
              <a:rPr lang="en-US" altLang="zh-CN" sz="2000">
                <a:latin typeface="Calibri" panose="020F0502020204030204" pitchFamily="34" charset="0"/>
                <a:ea typeface="华文中宋" panose="02010600040101010101" pitchFamily="2" charset="-122"/>
              </a:rPr>
              <a:t>maintain some constraint</a:t>
            </a:r>
          </a:p>
        </p:txBody>
      </p:sp>
      <p:sp>
        <p:nvSpPr>
          <p:cNvPr id="130062" name="Line 16">
            <a:extLst>
              <a:ext uri="{FF2B5EF4-FFF2-40B4-BE49-F238E27FC236}">
                <a16:creationId xmlns:a16="http://schemas.microsoft.com/office/drawing/2014/main" id="{2C3722B1-181D-49D2-8611-5A11DF3BF160}"/>
              </a:ext>
            </a:extLst>
          </p:cNvPr>
          <p:cNvSpPr>
            <a:spLocks noChangeShapeType="1"/>
          </p:cNvSpPr>
          <p:nvPr/>
        </p:nvSpPr>
        <p:spPr bwMode="auto">
          <a:xfrm flipV="1">
            <a:off x="2752725" y="2911475"/>
            <a:ext cx="433388" cy="73025"/>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30063" name="Line 18">
            <a:extLst>
              <a:ext uri="{FF2B5EF4-FFF2-40B4-BE49-F238E27FC236}">
                <a16:creationId xmlns:a16="http://schemas.microsoft.com/office/drawing/2014/main" id="{DEC54821-062B-433B-8458-AE00D180AC11}"/>
              </a:ext>
            </a:extLst>
          </p:cNvPr>
          <p:cNvSpPr>
            <a:spLocks noChangeShapeType="1"/>
          </p:cNvSpPr>
          <p:nvPr/>
        </p:nvSpPr>
        <p:spPr bwMode="auto">
          <a:xfrm flipH="1">
            <a:off x="2392363" y="4064000"/>
            <a:ext cx="792162" cy="792163"/>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日期占位符 1">
            <a:extLst>
              <a:ext uri="{FF2B5EF4-FFF2-40B4-BE49-F238E27FC236}">
                <a16:creationId xmlns:a16="http://schemas.microsoft.com/office/drawing/2014/main" id="{8556C2E9-91A9-49EB-AA34-8C3BA55225E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defTabSz="911225">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defTabSz="9112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defTabSz="911225">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000"/>
              <a:t>Software Systems  Architecture </a:t>
            </a:r>
          </a:p>
        </p:txBody>
      </p:sp>
      <p:sp>
        <p:nvSpPr>
          <p:cNvPr id="7" name="页脚占位符 2">
            <a:extLst>
              <a:ext uri="{FF2B5EF4-FFF2-40B4-BE49-F238E27FC236}">
                <a16:creationId xmlns:a16="http://schemas.microsoft.com/office/drawing/2014/main" id="{494247B2-5962-4877-BE8C-B57A3237E9F9}"/>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8194" name="Title 1">
            <a:extLst>
              <a:ext uri="{FF2B5EF4-FFF2-40B4-BE49-F238E27FC236}">
                <a16:creationId xmlns:a16="http://schemas.microsoft.com/office/drawing/2014/main" id="{DF3DC103-B46B-450A-808B-D37C7C81E20E}"/>
              </a:ext>
            </a:extLst>
          </p:cNvPr>
          <p:cNvSpPr>
            <a:spLocks noGrp="1"/>
          </p:cNvSpPr>
          <p:nvPr>
            <p:ph type="title" idx="4294967295"/>
          </p:nvPr>
        </p:nvSpPr>
        <p:spPr/>
        <p:txBody>
          <a:bodyPr anchor="ctr">
            <a:normAutofit/>
          </a:bodyPr>
          <a:lstStyle/>
          <a:p>
            <a:pPr eaLnBrk="1" hangingPunct="1">
              <a:defRPr/>
            </a:pPr>
            <a:r>
              <a:rPr lang="en-US" altLang="zh-CN">
                <a:effectLst>
                  <a:outerShdw blurRad="38100" dist="38100" dir="2700000" algn="tl">
                    <a:srgbClr val="C0C0C0"/>
                  </a:outerShdw>
                </a:effectLst>
                <a:ea typeface="华文中宋" pitchFamily="2" charset="-122"/>
              </a:rPr>
              <a:t>The C2 architectural style</a:t>
            </a:r>
          </a:p>
        </p:txBody>
      </p:sp>
      <p:sp>
        <p:nvSpPr>
          <p:cNvPr id="131077" name="Content Placeholder 2">
            <a:extLst>
              <a:ext uri="{FF2B5EF4-FFF2-40B4-BE49-F238E27FC236}">
                <a16:creationId xmlns:a16="http://schemas.microsoft.com/office/drawing/2014/main" id="{240FAF5E-3479-42F5-8E27-1554A7FB7135}"/>
              </a:ext>
            </a:extLst>
          </p:cNvPr>
          <p:cNvSpPr>
            <a:spLocks noGrp="1" noChangeArrowheads="1"/>
          </p:cNvSpPr>
          <p:nvPr>
            <p:ph idx="4294967295"/>
          </p:nvPr>
        </p:nvSpPr>
        <p:spPr/>
        <p:txBody>
          <a:bodyPr/>
          <a:lstStyle/>
          <a:p>
            <a:pPr eaLnBrk="1" hangingPunct="1"/>
            <a:r>
              <a:rPr lang="en-US" altLang="zh-CN" sz="3200">
                <a:ea typeface="华文中宋" panose="02010600040101010101" pitchFamily="2" charset="-122"/>
              </a:rPr>
              <a:t>Connectors</a:t>
            </a:r>
          </a:p>
          <a:p>
            <a:pPr lvl="1" eaLnBrk="1" hangingPunct="1"/>
            <a:r>
              <a:rPr lang="en-US" altLang="zh-CN" sz="3200">
                <a:ea typeface="华文中宋" panose="02010600040101010101" pitchFamily="2" charset="-122"/>
              </a:rPr>
              <a:t>Bind components together</a:t>
            </a:r>
          </a:p>
          <a:p>
            <a:pPr lvl="1" eaLnBrk="1" hangingPunct="1"/>
            <a:r>
              <a:rPr lang="en-US" altLang="zh-CN" sz="3200">
                <a:ea typeface="华文中宋" panose="02010600040101010101" pitchFamily="2" charset="-122"/>
              </a:rPr>
              <a:t>Connected to components and other connectors</a:t>
            </a:r>
          </a:p>
          <a:p>
            <a:pPr lvl="1" eaLnBrk="1" hangingPunct="1"/>
            <a:r>
              <a:rPr lang="en-US" altLang="zh-CN" sz="3200">
                <a:ea typeface="华文中宋" panose="02010600040101010101" pitchFamily="2" charset="-122"/>
              </a:rPr>
              <a:t>Routing and broadcast of messages</a:t>
            </a:r>
          </a:p>
          <a:p>
            <a:pPr lvl="1" eaLnBrk="1" hangingPunct="1"/>
            <a:r>
              <a:rPr lang="en-US" altLang="zh-CN" sz="3200">
                <a:ea typeface="华文中宋" panose="02010600040101010101" pitchFamily="2" charset="-122"/>
              </a:rPr>
              <a:t>Message filtering</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日期占位符 1">
            <a:extLst>
              <a:ext uri="{FF2B5EF4-FFF2-40B4-BE49-F238E27FC236}">
                <a16:creationId xmlns:a16="http://schemas.microsoft.com/office/drawing/2014/main" id="{CB743C34-2110-4445-BA7B-D8D510DB471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1000" b="0">
                <a:latin typeface="Arial" panose="020B0604020202020204" pitchFamily="34" charset="0"/>
              </a:rPr>
              <a:t>Software Systems  Architecture </a:t>
            </a:r>
          </a:p>
        </p:txBody>
      </p:sp>
      <p:sp>
        <p:nvSpPr>
          <p:cNvPr id="7" name="页脚占位符 2">
            <a:extLst>
              <a:ext uri="{FF2B5EF4-FFF2-40B4-BE49-F238E27FC236}">
                <a16:creationId xmlns:a16="http://schemas.microsoft.com/office/drawing/2014/main" id="{9EE6570B-6B20-450A-AE6C-E1F73DA07A74}"/>
              </a:ext>
            </a:extLst>
          </p:cNvPr>
          <p:cNvSpPr>
            <a:spLocks noGrp="1"/>
          </p:cNvSpPr>
          <p:nvPr>
            <p:ph type="ftr" sz="quarter" idx="11"/>
          </p:nvPr>
        </p:nvSpPr>
        <p:spPr/>
        <p:txBody>
          <a:bodyPr/>
          <a:lstStyle/>
          <a:p>
            <a:pPr defTabSz="911225">
              <a:defRPr/>
            </a:pPr>
            <a:r>
              <a:rPr lang="en-US" altLang="zh-CN" dirty="0"/>
              <a:t>Lecturer: </a:t>
            </a:r>
            <a:r>
              <a:rPr lang="en-US" altLang="zh-CN" dirty="0" err="1"/>
              <a:t>Xiaobin</a:t>
            </a:r>
            <a:r>
              <a:rPr lang="en-US" altLang="zh-CN" dirty="0"/>
              <a:t> Xu</a:t>
            </a:r>
            <a:endParaRPr lang="en-US" altLang="zh-CN" dirty="0">
              <a:latin typeface="+mn-lt"/>
            </a:endParaRPr>
          </a:p>
        </p:txBody>
      </p:sp>
      <p:sp>
        <p:nvSpPr>
          <p:cNvPr id="11266" name="Title 1">
            <a:extLst>
              <a:ext uri="{FF2B5EF4-FFF2-40B4-BE49-F238E27FC236}">
                <a16:creationId xmlns:a16="http://schemas.microsoft.com/office/drawing/2014/main" id="{4B822E78-5C4A-4363-84A9-AFF5C8D01781}"/>
              </a:ext>
            </a:extLst>
          </p:cNvPr>
          <p:cNvSpPr>
            <a:spLocks noGrp="1"/>
          </p:cNvSpPr>
          <p:nvPr>
            <p:ph type="title" idx="4294967295"/>
          </p:nvPr>
        </p:nvSpPr>
        <p:spPr/>
        <p:txBody>
          <a:bodyPr anchor="ctr">
            <a:normAutofit/>
          </a:bodyPr>
          <a:lstStyle/>
          <a:p>
            <a:pPr eaLnBrk="1" hangingPunct="1">
              <a:defRPr/>
            </a:pPr>
            <a:r>
              <a:rPr lang="en-US" altLang="zh-CN">
                <a:effectLst>
                  <a:outerShdw blurRad="38100" dist="38100" dir="2700000" algn="tl">
                    <a:srgbClr val="C0C0C0"/>
                  </a:outerShdw>
                </a:effectLst>
                <a:ea typeface="华文中宋" pitchFamily="2" charset="-122"/>
              </a:rPr>
              <a:t>The C2 architectural style</a:t>
            </a:r>
          </a:p>
        </p:txBody>
      </p:sp>
      <p:sp>
        <p:nvSpPr>
          <p:cNvPr id="132101" name="Content Placeholder 2">
            <a:extLst>
              <a:ext uri="{FF2B5EF4-FFF2-40B4-BE49-F238E27FC236}">
                <a16:creationId xmlns:a16="http://schemas.microsoft.com/office/drawing/2014/main" id="{B497ADB1-6A5D-447F-B194-9AD55E6D9C29}"/>
              </a:ext>
            </a:extLst>
          </p:cNvPr>
          <p:cNvSpPr>
            <a:spLocks noGrp="1" noChangeArrowheads="1"/>
          </p:cNvSpPr>
          <p:nvPr>
            <p:ph idx="4294967295"/>
          </p:nvPr>
        </p:nvSpPr>
        <p:spPr>
          <a:xfrm>
            <a:off x="455613" y="1639888"/>
            <a:ext cx="8194675" cy="4510087"/>
          </a:xfrm>
        </p:spPr>
        <p:txBody>
          <a:bodyPr/>
          <a:lstStyle/>
          <a:p>
            <a:pPr eaLnBrk="1" hangingPunct="1"/>
            <a:r>
              <a:rPr lang="en-US" altLang="zh-CN" sz="3200">
                <a:ea typeface="华文中宋" panose="02010600040101010101" pitchFamily="2" charset="-122"/>
              </a:rPr>
              <a:t>Principles</a:t>
            </a:r>
          </a:p>
          <a:p>
            <a:pPr lvl="1" eaLnBrk="1" hangingPunct="1"/>
            <a:r>
              <a:rPr lang="en-US" altLang="zh-CN" sz="3200">
                <a:ea typeface="华文中宋" panose="02010600040101010101" pitchFamily="2" charset="-122"/>
              </a:rPr>
              <a:t>Substrate independence</a:t>
            </a:r>
          </a:p>
          <a:p>
            <a:pPr lvl="1" eaLnBrk="1" hangingPunct="1"/>
            <a:r>
              <a:rPr lang="en-US" altLang="zh-CN" sz="3200">
                <a:ea typeface="华文中宋" panose="02010600040101010101" pitchFamily="2" charset="-122"/>
              </a:rPr>
              <a:t>Message-based communication</a:t>
            </a:r>
          </a:p>
          <a:p>
            <a:pPr lvl="1" eaLnBrk="1" hangingPunct="1"/>
            <a:r>
              <a:rPr lang="en-US" altLang="zh-CN" sz="3200">
                <a:ea typeface="华文中宋" panose="02010600040101010101" pitchFamily="2" charset="-122"/>
              </a:rPr>
              <a:t>Multi-threaded</a:t>
            </a:r>
          </a:p>
          <a:p>
            <a:pPr lvl="1" eaLnBrk="1" hangingPunct="1"/>
            <a:r>
              <a:rPr lang="en-US" altLang="zh-CN" sz="3200">
                <a:ea typeface="华文中宋" panose="02010600040101010101" pitchFamily="2" charset="-122"/>
              </a:rPr>
              <a:t>Multiple programming languages</a:t>
            </a:r>
          </a:p>
          <a:p>
            <a:pPr lvl="1" eaLnBrk="1" hangingPunct="1"/>
            <a:r>
              <a:rPr lang="en-US" altLang="zh-CN" sz="3200">
                <a:ea typeface="华文中宋" panose="02010600040101010101" pitchFamily="2" charset="-122"/>
              </a:rPr>
              <a:t>Heterogeneous environments</a:t>
            </a:r>
          </a:p>
          <a:p>
            <a:pPr lvl="1" eaLnBrk="1" hangingPunct="1"/>
            <a:r>
              <a:rPr lang="en-US" altLang="zh-CN" sz="3200">
                <a:ea typeface="华文中宋" panose="02010600040101010101" pitchFamily="2" charset="-122"/>
              </a:rPr>
              <a:t>Implementation separate from architecture</a:t>
            </a:r>
          </a:p>
        </p:txBody>
      </p:sp>
      <p:sp>
        <p:nvSpPr>
          <p:cNvPr id="132102" name="Footer Placeholder 4">
            <a:extLst>
              <a:ext uri="{FF2B5EF4-FFF2-40B4-BE49-F238E27FC236}">
                <a16:creationId xmlns:a16="http://schemas.microsoft.com/office/drawing/2014/main" id="{332DFC34-5E57-4843-BA0B-C7B7027ABC33}"/>
              </a:ext>
            </a:extLst>
          </p:cNvPr>
          <p:cNvSpPr txBox="1">
            <a:spLocks noGrp="1"/>
          </p:cNvSpPr>
          <p:nvPr/>
        </p:nvSpPr>
        <p:spPr bwMode="auto">
          <a:xfrm>
            <a:off x="3111500" y="6332538"/>
            <a:ext cx="28829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74" tIns="45537" rIns="91074" bIns="45537" anchor="b"/>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eaLnBrk="0" fontAlgn="base" hangingPunct="0">
              <a:spcBef>
                <a:spcPct val="0"/>
              </a:spcBef>
              <a:spcAft>
                <a:spcPct val="0"/>
              </a:spcAft>
              <a:defRPr sz="2400" b="1">
                <a:solidFill>
                  <a:schemeClr val="tx1"/>
                </a:solidFill>
                <a:latin typeface="Times" panose="02020603050405020304" pitchFamily="18" charset="0"/>
              </a:defRPr>
            </a:lvl6pPr>
            <a:lvl7pPr marL="2971800" indent="-228600" eaLnBrk="0" fontAlgn="base" hangingPunct="0">
              <a:spcBef>
                <a:spcPct val="0"/>
              </a:spcBef>
              <a:spcAft>
                <a:spcPct val="0"/>
              </a:spcAft>
              <a:defRPr sz="2400" b="1">
                <a:solidFill>
                  <a:schemeClr val="tx1"/>
                </a:solidFill>
                <a:latin typeface="Times" panose="02020603050405020304" pitchFamily="18" charset="0"/>
              </a:defRPr>
            </a:lvl7pPr>
            <a:lvl8pPr marL="3429000" indent="-228600" eaLnBrk="0" fontAlgn="base" hangingPunct="0">
              <a:spcBef>
                <a:spcPct val="0"/>
              </a:spcBef>
              <a:spcAft>
                <a:spcPct val="0"/>
              </a:spcAft>
              <a:defRPr sz="2400" b="1">
                <a:solidFill>
                  <a:schemeClr val="tx1"/>
                </a:solidFill>
                <a:latin typeface="Times" panose="02020603050405020304" pitchFamily="18" charset="0"/>
              </a:defRPr>
            </a:lvl8pPr>
            <a:lvl9pPr marL="3886200" indent="-228600" eaLnBrk="0" fontAlgn="base" hangingPunct="0">
              <a:spcBef>
                <a:spcPct val="0"/>
              </a:spcBef>
              <a:spcAft>
                <a:spcPct val="0"/>
              </a:spcAft>
              <a:defRPr sz="2400" b="1">
                <a:solidFill>
                  <a:schemeClr val="tx1"/>
                </a:solidFill>
                <a:latin typeface="Times" panose="02020603050405020304" pitchFamily="18" charset="0"/>
              </a:defRPr>
            </a:lvl9pPr>
          </a:lstStyle>
          <a:p>
            <a:pPr eaLnBrk="1" hangingPunct="1"/>
            <a:endParaRPr lang="en-US" altLang="zh-CN" sz="1200">
              <a:solidFill>
                <a:srgbClr val="B5A788"/>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50856</TotalTime>
  <Pages>54</Pages>
  <Words>4729</Words>
  <Application>Microsoft Office PowerPoint</Application>
  <PresentationFormat>自定义</PresentationFormat>
  <Paragraphs>639</Paragraphs>
  <Slides>98</Slides>
  <Notes>18</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98</vt:i4>
      </vt:variant>
    </vt:vector>
  </HeadingPairs>
  <TitlesOfParts>
    <vt:vector size="114" baseType="lpstr">
      <vt:lpstr>Times</vt:lpstr>
      <vt:lpstr>Arial</vt:lpstr>
      <vt:lpstr>Gill Sans MT</vt:lpstr>
      <vt:lpstr>Wingdings 2</vt:lpstr>
      <vt:lpstr>Verdana</vt:lpstr>
      <vt:lpstr>宋体</vt:lpstr>
      <vt:lpstr>Wingdings</vt:lpstr>
      <vt:lpstr>Arial Black</vt:lpstr>
      <vt:lpstr>华文中宋</vt:lpstr>
      <vt:lpstr>PMingLiU</vt:lpstr>
      <vt:lpstr>MS PGothic</vt:lpstr>
      <vt:lpstr>Times New Roman</vt:lpstr>
      <vt:lpstr>Calibri</vt:lpstr>
      <vt:lpstr>夏至</vt:lpstr>
      <vt:lpstr>Network</vt:lpstr>
      <vt:lpstr>Microsoft Visio Drawing</vt:lpstr>
      <vt:lpstr>Software Architecture</vt:lpstr>
      <vt:lpstr>Architectural design</vt:lpstr>
      <vt:lpstr>Definitions</vt:lpstr>
      <vt:lpstr>Benefits</vt:lpstr>
      <vt:lpstr>Benefits</vt:lpstr>
      <vt:lpstr>Content of Software Architecture Pattern</vt:lpstr>
      <vt:lpstr>The Content of Software Architecture Pattern</vt:lpstr>
      <vt:lpstr>The Content of Software Architecture Pattern</vt:lpstr>
      <vt:lpstr>Architectural Styles (Patterns)</vt:lpstr>
      <vt:lpstr>Architectural Styles:</vt:lpstr>
      <vt:lpstr>Pipes and Filters</vt:lpstr>
      <vt:lpstr>Pipes and Filters</vt:lpstr>
      <vt:lpstr>Pipes and Filters</vt:lpstr>
      <vt:lpstr>Pipe and Filter</vt:lpstr>
      <vt:lpstr>Pipes and Filters: Compiler</vt:lpstr>
      <vt:lpstr>Invoice processing system</vt:lpstr>
      <vt:lpstr>Advantages and Disadvantages of Pipe-Filter</vt:lpstr>
      <vt:lpstr>Advantages and Disadvantages of Pipe-Filter</vt:lpstr>
      <vt:lpstr>Architectural Styles:</vt:lpstr>
      <vt:lpstr>The Repository Model</vt:lpstr>
      <vt:lpstr>CASE toolset architecture</vt:lpstr>
      <vt:lpstr>The Repository Model</vt:lpstr>
      <vt:lpstr>The Repository Model</vt:lpstr>
      <vt:lpstr>Blackboard Style</vt:lpstr>
      <vt:lpstr>Blackboard Style: DB triggers</vt:lpstr>
      <vt:lpstr>Blackboard</vt:lpstr>
      <vt:lpstr>Repository model</vt:lpstr>
      <vt:lpstr>Repository model</vt:lpstr>
      <vt:lpstr>Repository model</vt:lpstr>
      <vt:lpstr>Architectural Styles:</vt:lpstr>
      <vt:lpstr>Client-server Style</vt:lpstr>
      <vt:lpstr>Client-server Style</vt:lpstr>
      <vt:lpstr>Client-Server Style</vt:lpstr>
      <vt:lpstr>Film and picture library</vt:lpstr>
      <vt:lpstr>Client/Server Characteristics</vt:lpstr>
      <vt:lpstr>One or Two Tier Client/Server Architectures</vt:lpstr>
      <vt:lpstr>One or Two Tier Client/Server Architectures</vt:lpstr>
      <vt:lpstr>C/S Example: Thin Client</vt:lpstr>
      <vt:lpstr>C/S Example: Thick Client</vt:lpstr>
      <vt:lpstr>C/S Example: Thick Client</vt:lpstr>
      <vt:lpstr>Client-server characteristics</vt:lpstr>
      <vt:lpstr>Client-server characteristics</vt:lpstr>
      <vt:lpstr>Three Tier Client/Server Architecture</vt:lpstr>
      <vt:lpstr>Three Tier Client/Server Architecture</vt:lpstr>
      <vt:lpstr>Three Tier Client/Server Architecture</vt:lpstr>
      <vt:lpstr>Three Tier Client/Server Architecture</vt:lpstr>
      <vt:lpstr>PowerPoint 演示文稿</vt:lpstr>
      <vt:lpstr>Deployment: Many physical clients and servers</vt:lpstr>
      <vt:lpstr>3-tier C/S Implementation Scenarios</vt:lpstr>
      <vt:lpstr>Three Tier Client/Server Architecture</vt:lpstr>
      <vt:lpstr>Architectural Styles:</vt:lpstr>
      <vt:lpstr>Model View Controller</vt:lpstr>
      <vt:lpstr>PowerPoint 演示文稿</vt:lpstr>
      <vt:lpstr>Advantages and Disadvantages </vt:lpstr>
      <vt:lpstr>Advantages and Disadvantages </vt:lpstr>
      <vt:lpstr>Architectural Styles:</vt:lpstr>
      <vt:lpstr>Layered System</vt:lpstr>
      <vt:lpstr>Layered architecture</vt:lpstr>
      <vt:lpstr>Layered Systems/Virtual Machines</vt:lpstr>
      <vt:lpstr>Layered Style</vt:lpstr>
      <vt:lpstr>Example 1</vt:lpstr>
      <vt:lpstr>Example 2</vt:lpstr>
      <vt:lpstr>PowerPoint 演示文稿</vt:lpstr>
      <vt:lpstr>Example 3</vt:lpstr>
      <vt:lpstr>Layered System</vt:lpstr>
      <vt:lpstr>Version management system</vt:lpstr>
      <vt:lpstr>Advantages and Disadvantages</vt:lpstr>
      <vt:lpstr>Advantages and Disadvantages</vt:lpstr>
      <vt:lpstr>Advantages and Disadvantages</vt:lpstr>
      <vt:lpstr>Architectural Styles:</vt:lpstr>
      <vt:lpstr>Peer-to-Peer Style</vt:lpstr>
      <vt:lpstr>Peer-to-Peer </vt:lpstr>
      <vt:lpstr>Architectural Styles:</vt:lpstr>
      <vt:lpstr>Event-Driven Style</vt:lpstr>
      <vt:lpstr>Event-Driven Style</vt:lpstr>
      <vt:lpstr>Event-Driven Style</vt:lpstr>
      <vt:lpstr>Broadcast model</vt:lpstr>
      <vt:lpstr>Selective broadcasting</vt:lpstr>
      <vt:lpstr>Interrupt-driven control</vt:lpstr>
      <vt:lpstr>Advantages and Disadvantages </vt:lpstr>
      <vt:lpstr>Advantages and Disadvantages </vt:lpstr>
      <vt:lpstr>Architectural Styles:</vt:lpstr>
      <vt:lpstr>SOA</vt:lpstr>
      <vt:lpstr>Legacy Integration</vt:lpstr>
      <vt:lpstr>SOA Integration</vt:lpstr>
      <vt:lpstr>SOA: Service</vt:lpstr>
      <vt:lpstr>SOA: Service</vt:lpstr>
      <vt:lpstr>SOA</vt:lpstr>
      <vt:lpstr>SOA</vt:lpstr>
      <vt:lpstr>SOA</vt:lpstr>
      <vt:lpstr>Architectural Styles:</vt:lpstr>
      <vt:lpstr>C2</vt:lpstr>
      <vt:lpstr>C2</vt:lpstr>
      <vt:lpstr>C2</vt:lpstr>
      <vt:lpstr>C2</vt:lpstr>
      <vt:lpstr>The internal architecture of a C2 component</vt:lpstr>
      <vt:lpstr>The C2 architectural style</vt:lpstr>
      <vt:lpstr>The C2 architectural style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with Reuse</dc:title>
  <dc:creator>zhenyan</dc:creator>
  <cp:lastModifiedBy>Xu Xiaobin</cp:lastModifiedBy>
  <cp:revision>213</cp:revision>
  <cp:lastPrinted>2004-05-11T21:00:03Z</cp:lastPrinted>
  <dcterms:created xsi:type="dcterms:W3CDTF">1995-11-30T19:12:41Z</dcterms:created>
  <dcterms:modified xsi:type="dcterms:W3CDTF">2020-02-23T14:12:37Z</dcterms:modified>
</cp:coreProperties>
</file>