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4572000" cy="3429000"/>
  <p:notesSz cx="4572000" cy="3429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62" d="100"/>
          <a:sy n="162" d="100"/>
        </p:scale>
        <p:origin x="1498" y="10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658361" y="534161"/>
            <a:ext cx="0" cy="2247900"/>
          </a:xfrm>
          <a:custGeom>
            <a:avLst/>
            <a:gdLst/>
            <a:ahLst/>
            <a:cxnLst/>
            <a:rect l="l" t="t" r="r" b="b"/>
            <a:pathLst>
              <a:path h="2247900">
                <a:moveTo>
                  <a:pt x="0" y="0"/>
                </a:moveTo>
                <a:lnTo>
                  <a:pt x="0" y="2247899"/>
                </a:lnTo>
              </a:path>
            </a:pathLst>
          </a:custGeom>
          <a:ln w="4572">
            <a:solidFill>
              <a:srgbClr val="000000"/>
            </a:solidFill>
          </a:ln>
        </p:spPr>
        <p:txBody>
          <a:bodyPr wrap="square" lIns="0" tIns="0" rIns="0" bIns="0" rtlCol="0"/>
          <a:lstStyle/>
          <a:p>
            <a:endParaRPr/>
          </a:p>
        </p:txBody>
      </p:sp>
      <p:sp>
        <p:nvSpPr>
          <p:cNvPr id="17" name="bk object 17"/>
          <p:cNvSpPr/>
          <p:nvPr/>
        </p:nvSpPr>
        <p:spPr>
          <a:xfrm>
            <a:off x="3745991" y="1496567"/>
            <a:ext cx="100584" cy="100583"/>
          </a:xfrm>
          <a:prstGeom prst="rect">
            <a:avLst/>
          </a:prstGeom>
          <a:blipFill>
            <a:blip r:embed="rId2" cstate="print"/>
            <a:stretch>
              <a:fillRect/>
            </a:stretch>
          </a:blipFill>
        </p:spPr>
        <p:txBody>
          <a:bodyPr wrap="square" lIns="0" tIns="0" rIns="0" bIns="0" rtlCol="0"/>
          <a:lstStyle/>
          <a:p>
            <a:endParaRPr/>
          </a:p>
        </p:txBody>
      </p:sp>
      <p:sp>
        <p:nvSpPr>
          <p:cNvPr id="18" name="bk object 18"/>
          <p:cNvSpPr/>
          <p:nvPr/>
        </p:nvSpPr>
        <p:spPr>
          <a:xfrm>
            <a:off x="4030979" y="1496567"/>
            <a:ext cx="100584" cy="100583"/>
          </a:xfrm>
          <a:prstGeom prst="rect">
            <a:avLst/>
          </a:prstGeom>
          <a:blipFill>
            <a:blip r:embed="rId3" cstate="print"/>
            <a:stretch>
              <a:fillRect/>
            </a:stretch>
          </a:blipFill>
        </p:spPr>
        <p:txBody>
          <a:bodyPr wrap="square" lIns="0" tIns="0" rIns="0" bIns="0" rtlCol="0"/>
          <a:lstStyle/>
          <a:p>
            <a:endParaRPr/>
          </a:p>
        </p:txBody>
      </p:sp>
      <p:sp>
        <p:nvSpPr>
          <p:cNvPr id="19" name="bk object 19"/>
          <p:cNvSpPr/>
          <p:nvPr/>
        </p:nvSpPr>
        <p:spPr>
          <a:xfrm>
            <a:off x="3889247" y="1496567"/>
            <a:ext cx="100584" cy="100583"/>
          </a:xfrm>
          <a:prstGeom prst="rect">
            <a:avLst/>
          </a:prstGeom>
          <a:blipFill>
            <a:blip r:embed="rId2" cstate="print"/>
            <a:stretch>
              <a:fillRect/>
            </a:stretch>
          </a:blipFill>
        </p:spPr>
        <p:txBody>
          <a:bodyPr wrap="square" lIns="0" tIns="0" rIns="0" bIns="0" rtlCol="0"/>
          <a:lstStyle/>
          <a:p>
            <a:endParaRPr/>
          </a:p>
        </p:txBody>
      </p:sp>
      <p:sp>
        <p:nvSpPr>
          <p:cNvPr id="20" name="bk object 20"/>
          <p:cNvSpPr/>
          <p:nvPr/>
        </p:nvSpPr>
        <p:spPr>
          <a:xfrm>
            <a:off x="3745991" y="1638299"/>
            <a:ext cx="100584" cy="100584"/>
          </a:xfrm>
          <a:prstGeom prst="rect">
            <a:avLst/>
          </a:prstGeom>
          <a:blipFill>
            <a:blip r:embed="rId4" cstate="print"/>
            <a:stretch>
              <a:fillRect/>
            </a:stretch>
          </a:blipFill>
        </p:spPr>
        <p:txBody>
          <a:bodyPr wrap="square" lIns="0" tIns="0" rIns="0" bIns="0" rtlCol="0"/>
          <a:lstStyle/>
          <a:p>
            <a:endParaRPr/>
          </a:p>
        </p:txBody>
      </p:sp>
      <p:sp>
        <p:nvSpPr>
          <p:cNvPr id="21" name="bk object 21"/>
          <p:cNvSpPr/>
          <p:nvPr/>
        </p:nvSpPr>
        <p:spPr>
          <a:xfrm>
            <a:off x="3889247" y="1638299"/>
            <a:ext cx="100584" cy="100584"/>
          </a:xfrm>
          <a:prstGeom prst="rect">
            <a:avLst/>
          </a:prstGeom>
          <a:blipFill>
            <a:blip r:embed="rId4" cstate="print"/>
            <a:stretch>
              <a:fillRect/>
            </a:stretch>
          </a:blipFill>
        </p:spPr>
        <p:txBody>
          <a:bodyPr wrap="square" lIns="0" tIns="0" rIns="0" bIns="0" rtlCol="0"/>
          <a:lstStyle/>
          <a:p>
            <a:endParaRPr/>
          </a:p>
        </p:txBody>
      </p:sp>
      <p:sp>
        <p:nvSpPr>
          <p:cNvPr id="22" name="bk object 22"/>
          <p:cNvSpPr/>
          <p:nvPr/>
        </p:nvSpPr>
        <p:spPr>
          <a:xfrm>
            <a:off x="4030979" y="1638299"/>
            <a:ext cx="100584" cy="100584"/>
          </a:xfrm>
          <a:prstGeom prst="rect">
            <a:avLst/>
          </a:prstGeom>
          <a:blipFill>
            <a:blip r:embed="rId5" cstate="print"/>
            <a:stretch>
              <a:fillRect/>
            </a:stretch>
          </a:blipFill>
        </p:spPr>
        <p:txBody>
          <a:bodyPr wrap="square" lIns="0" tIns="0" rIns="0" bIns="0" rtlCol="0"/>
          <a:lstStyle/>
          <a:p>
            <a:endParaRPr/>
          </a:p>
        </p:txBody>
      </p:sp>
      <p:sp>
        <p:nvSpPr>
          <p:cNvPr id="23" name="bk object 23"/>
          <p:cNvSpPr/>
          <p:nvPr/>
        </p:nvSpPr>
        <p:spPr>
          <a:xfrm>
            <a:off x="4172711" y="1638299"/>
            <a:ext cx="100584" cy="100584"/>
          </a:xfrm>
          <a:prstGeom prst="rect">
            <a:avLst/>
          </a:prstGeom>
          <a:blipFill>
            <a:blip r:embed="rId6" cstate="print"/>
            <a:stretch>
              <a:fillRect/>
            </a:stretch>
          </a:blipFill>
        </p:spPr>
        <p:txBody>
          <a:bodyPr wrap="square" lIns="0" tIns="0" rIns="0" bIns="0" rtlCol="0"/>
          <a:lstStyle/>
          <a:p>
            <a:endParaRPr/>
          </a:p>
        </p:txBody>
      </p:sp>
      <p:sp>
        <p:nvSpPr>
          <p:cNvPr id="24" name="bk object 24"/>
          <p:cNvSpPr/>
          <p:nvPr/>
        </p:nvSpPr>
        <p:spPr>
          <a:xfrm>
            <a:off x="3745991" y="1780031"/>
            <a:ext cx="100584" cy="100584"/>
          </a:xfrm>
          <a:prstGeom prst="rect">
            <a:avLst/>
          </a:prstGeom>
          <a:blipFill>
            <a:blip r:embed="rId2" cstate="print"/>
            <a:stretch>
              <a:fillRect/>
            </a:stretch>
          </a:blipFill>
        </p:spPr>
        <p:txBody>
          <a:bodyPr wrap="square" lIns="0" tIns="0" rIns="0" bIns="0" rtlCol="0"/>
          <a:lstStyle/>
          <a:p>
            <a:endParaRPr/>
          </a:p>
        </p:txBody>
      </p:sp>
      <p:sp>
        <p:nvSpPr>
          <p:cNvPr id="25" name="bk object 25"/>
          <p:cNvSpPr/>
          <p:nvPr/>
        </p:nvSpPr>
        <p:spPr>
          <a:xfrm>
            <a:off x="3889247" y="1780031"/>
            <a:ext cx="100584" cy="100584"/>
          </a:xfrm>
          <a:prstGeom prst="rect">
            <a:avLst/>
          </a:prstGeom>
          <a:blipFill>
            <a:blip r:embed="rId2" cstate="print"/>
            <a:stretch>
              <a:fillRect/>
            </a:stretch>
          </a:blipFill>
        </p:spPr>
        <p:txBody>
          <a:bodyPr wrap="square" lIns="0" tIns="0" rIns="0" bIns="0" rtlCol="0"/>
          <a:lstStyle/>
          <a:p>
            <a:endParaRPr/>
          </a:p>
        </p:txBody>
      </p:sp>
      <p:sp>
        <p:nvSpPr>
          <p:cNvPr id="26" name="bk object 26"/>
          <p:cNvSpPr/>
          <p:nvPr/>
        </p:nvSpPr>
        <p:spPr>
          <a:xfrm>
            <a:off x="4030979" y="1780031"/>
            <a:ext cx="100584" cy="100584"/>
          </a:xfrm>
          <a:prstGeom prst="rect">
            <a:avLst/>
          </a:prstGeom>
          <a:blipFill>
            <a:blip r:embed="rId7" cstate="print"/>
            <a:stretch>
              <a:fillRect/>
            </a:stretch>
          </a:blipFill>
        </p:spPr>
        <p:txBody>
          <a:bodyPr wrap="square" lIns="0" tIns="0" rIns="0" bIns="0" rtlCol="0"/>
          <a:lstStyle/>
          <a:p>
            <a:endParaRPr/>
          </a:p>
        </p:txBody>
      </p:sp>
      <p:sp>
        <p:nvSpPr>
          <p:cNvPr id="27" name="bk object 27"/>
          <p:cNvSpPr/>
          <p:nvPr/>
        </p:nvSpPr>
        <p:spPr>
          <a:xfrm>
            <a:off x="4314444" y="1780031"/>
            <a:ext cx="100583" cy="100584"/>
          </a:xfrm>
          <a:prstGeom prst="rect">
            <a:avLst/>
          </a:prstGeom>
          <a:blipFill>
            <a:blip r:embed="rId8" cstate="print"/>
            <a:stretch>
              <a:fillRect/>
            </a:stretch>
          </a:blipFill>
        </p:spPr>
        <p:txBody>
          <a:bodyPr wrap="square" lIns="0" tIns="0" rIns="0" bIns="0" rtlCol="0"/>
          <a:lstStyle/>
          <a:p>
            <a:endParaRPr/>
          </a:p>
        </p:txBody>
      </p:sp>
      <p:sp>
        <p:nvSpPr>
          <p:cNvPr id="28" name="bk object 28"/>
          <p:cNvSpPr/>
          <p:nvPr/>
        </p:nvSpPr>
        <p:spPr>
          <a:xfrm>
            <a:off x="4172711" y="1780031"/>
            <a:ext cx="100584" cy="100584"/>
          </a:xfrm>
          <a:prstGeom prst="rect">
            <a:avLst/>
          </a:prstGeom>
          <a:blipFill>
            <a:blip r:embed="rId9" cstate="print"/>
            <a:stretch>
              <a:fillRect/>
            </a:stretch>
          </a:blipFill>
        </p:spPr>
        <p:txBody>
          <a:bodyPr wrap="square" lIns="0" tIns="0" rIns="0" bIns="0" rtlCol="0"/>
          <a:lstStyle/>
          <a:p>
            <a:endParaRPr/>
          </a:p>
        </p:txBody>
      </p:sp>
      <p:sp>
        <p:nvSpPr>
          <p:cNvPr id="29" name="bk object 29"/>
          <p:cNvSpPr/>
          <p:nvPr/>
        </p:nvSpPr>
        <p:spPr>
          <a:xfrm>
            <a:off x="3745991" y="1921763"/>
            <a:ext cx="100584" cy="102107"/>
          </a:xfrm>
          <a:prstGeom prst="rect">
            <a:avLst/>
          </a:prstGeom>
          <a:blipFill>
            <a:blip r:embed="rId10" cstate="print"/>
            <a:stretch>
              <a:fillRect/>
            </a:stretch>
          </a:blipFill>
        </p:spPr>
        <p:txBody>
          <a:bodyPr wrap="square" lIns="0" tIns="0" rIns="0" bIns="0" rtlCol="0"/>
          <a:lstStyle/>
          <a:p>
            <a:endParaRPr/>
          </a:p>
        </p:txBody>
      </p:sp>
      <p:sp>
        <p:nvSpPr>
          <p:cNvPr id="30" name="bk object 30"/>
          <p:cNvSpPr/>
          <p:nvPr/>
        </p:nvSpPr>
        <p:spPr>
          <a:xfrm>
            <a:off x="3889247" y="1921763"/>
            <a:ext cx="100584" cy="102107"/>
          </a:xfrm>
          <a:prstGeom prst="rect">
            <a:avLst/>
          </a:prstGeom>
          <a:blipFill>
            <a:blip r:embed="rId11" cstate="print"/>
            <a:stretch>
              <a:fillRect/>
            </a:stretch>
          </a:blipFill>
        </p:spPr>
        <p:txBody>
          <a:bodyPr wrap="square" lIns="0" tIns="0" rIns="0" bIns="0" rtlCol="0"/>
          <a:lstStyle/>
          <a:p>
            <a:endParaRPr/>
          </a:p>
        </p:txBody>
      </p:sp>
      <p:sp>
        <p:nvSpPr>
          <p:cNvPr id="31" name="bk object 31"/>
          <p:cNvSpPr/>
          <p:nvPr/>
        </p:nvSpPr>
        <p:spPr>
          <a:xfrm>
            <a:off x="4030979" y="1921763"/>
            <a:ext cx="100584" cy="102107"/>
          </a:xfrm>
          <a:prstGeom prst="rect">
            <a:avLst/>
          </a:prstGeom>
          <a:blipFill>
            <a:blip r:embed="rId12" cstate="print"/>
            <a:stretch>
              <a:fillRect/>
            </a:stretch>
          </a:blipFill>
        </p:spPr>
        <p:txBody>
          <a:bodyPr wrap="square" lIns="0" tIns="0" rIns="0" bIns="0" rtlCol="0"/>
          <a:lstStyle/>
          <a:p>
            <a:endParaRPr/>
          </a:p>
        </p:txBody>
      </p:sp>
      <p:sp>
        <p:nvSpPr>
          <p:cNvPr id="32" name="bk object 32"/>
          <p:cNvSpPr/>
          <p:nvPr/>
        </p:nvSpPr>
        <p:spPr>
          <a:xfrm>
            <a:off x="4172711" y="1921763"/>
            <a:ext cx="100584" cy="102107"/>
          </a:xfrm>
          <a:prstGeom prst="rect">
            <a:avLst/>
          </a:prstGeom>
          <a:blipFill>
            <a:blip r:embed="rId13" cstate="print"/>
            <a:stretch>
              <a:fillRect/>
            </a:stretch>
          </a:blipFill>
        </p:spPr>
        <p:txBody>
          <a:bodyPr wrap="square" lIns="0" tIns="0" rIns="0" bIns="0" rtlCol="0"/>
          <a:lstStyle/>
          <a:p>
            <a:endParaRPr/>
          </a:p>
        </p:txBody>
      </p:sp>
      <p:sp>
        <p:nvSpPr>
          <p:cNvPr id="33" name="bk object 33"/>
          <p:cNvSpPr/>
          <p:nvPr/>
        </p:nvSpPr>
        <p:spPr>
          <a:xfrm>
            <a:off x="3745991" y="2063495"/>
            <a:ext cx="100584" cy="102108"/>
          </a:xfrm>
          <a:prstGeom prst="rect">
            <a:avLst/>
          </a:prstGeom>
          <a:blipFill>
            <a:blip r:embed="rId11" cstate="print"/>
            <a:stretch>
              <a:fillRect/>
            </a:stretch>
          </a:blipFill>
        </p:spPr>
        <p:txBody>
          <a:bodyPr wrap="square" lIns="0" tIns="0" rIns="0" bIns="0" rtlCol="0"/>
          <a:lstStyle/>
          <a:p>
            <a:endParaRPr/>
          </a:p>
        </p:txBody>
      </p:sp>
      <p:sp>
        <p:nvSpPr>
          <p:cNvPr id="34" name="bk object 34"/>
          <p:cNvSpPr/>
          <p:nvPr/>
        </p:nvSpPr>
        <p:spPr>
          <a:xfrm>
            <a:off x="3889247" y="2063495"/>
            <a:ext cx="100584" cy="102108"/>
          </a:xfrm>
          <a:prstGeom prst="rect">
            <a:avLst/>
          </a:prstGeom>
          <a:blipFill>
            <a:blip r:embed="rId11" cstate="print"/>
            <a:stretch>
              <a:fillRect/>
            </a:stretch>
          </a:blipFill>
        </p:spPr>
        <p:txBody>
          <a:bodyPr wrap="square" lIns="0" tIns="0" rIns="0" bIns="0" rtlCol="0"/>
          <a:lstStyle/>
          <a:p>
            <a:endParaRPr/>
          </a:p>
        </p:txBody>
      </p:sp>
      <p:sp>
        <p:nvSpPr>
          <p:cNvPr id="35" name="bk object 35"/>
          <p:cNvSpPr/>
          <p:nvPr/>
        </p:nvSpPr>
        <p:spPr>
          <a:xfrm>
            <a:off x="4030979" y="2063495"/>
            <a:ext cx="100584" cy="102108"/>
          </a:xfrm>
          <a:prstGeom prst="rect">
            <a:avLst/>
          </a:prstGeom>
          <a:blipFill>
            <a:blip r:embed="rId14" cstate="print"/>
            <a:stretch>
              <a:fillRect/>
            </a:stretch>
          </a:blipFill>
        </p:spPr>
        <p:txBody>
          <a:bodyPr wrap="square" lIns="0" tIns="0" rIns="0" bIns="0" rtlCol="0"/>
          <a:lstStyle/>
          <a:p>
            <a:endParaRPr/>
          </a:p>
        </p:txBody>
      </p:sp>
      <p:sp>
        <p:nvSpPr>
          <p:cNvPr id="36" name="bk object 36"/>
          <p:cNvSpPr/>
          <p:nvPr/>
        </p:nvSpPr>
        <p:spPr>
          <a:xfrm>
            <a:off x="4172711" y="2063495"/>
            <a:ext cx="100584" cy="102108"/>
          </a:xfrm>
          <a:prstGeom prst="rect">
            <a:avLst/>
          </a:prstGeom>
          <a:blipFill>
            <a:blip r:embed="rId13" cstate="print"/>
            <a:stretch>
              <a:fillRect/>
            </a:stretch>
          </a:blipFill>
        </p:spPr>
        <p:txBody>
          <a:bodyPr wrap="square" lIns="0" tIns="0" rIns="0" bIns="0" rtlCol="0"/>
          <a:lstStyle/>
          <a:p>
            <a:endParaRPr/>
          </a:p>
        </p:txBody>
      </p:sp>
      <p:sp>
        <p:nvSpPr>
          <p:cNvPr id="37" name="bk object 37"/>
          <p:cNvSpPr/>
          <p:nvPr/>
        </p:nvSpPr>
        <p:spPr>
          <a:xfrm>
            <a:off x="4314444" y="2063495"/>
            <a:ext cx="100583" cy="102108"/>
          </a:xfrm>
          <a:prstGeom prst="rect">
            <a:avLst/>
          </a:prstGeom>
          <a:blipFill>
            <a:blip r:embed="rId15" cstate="print"/>
            <a:stretch>
              <a:fillRect/>
            </a:stretch>
          </a:blipFill>
        </p:spPr>
        <p:txBody>
          <a:bodyPr wrap="square" lIns="0" tIns="0" rIns="0" bIns="0" rtlCol="0"/>
          <a:lstStyle/>
          <a:p>
            <a:endParaRPr/>
          </a:p>
        </p:txBody>
      </p:sp>
      <p:sp>
        <p:nvSpPr>
          <p:cNvPr id="38" name="bk object 38"/>
          <p:cNvSpPr/>
          <p:nvPr/>
        </p:nvSpPr>
        <p:spPr>
          <a:xfrm>
            <a:off x="3745991" y="2205227"/>
            <a:ext cx="100584" cy="102107"/>
          </a:xfrm>
          <a:prstGeom prst="rect">
            <a:avLst/>
          </a:prstGeom>
          <a:blipFill>
            <a:blip r:embed="rId16" cstate="print"/>
            <a:stretch>
              <a:fillRect/>
            </a:stretch>
          </a:blipFill>
        </p:spPr>
        <p:txBody>
          <a:bodyPr wrap="square" lIns="0" tIns="0" rIns="0" bIns="0" rtlCol="0"/>
          <a:lstStyle/>
          <a:p>
            <a:endParaRPr/>
          </a:p>
        </p:txBody>
      </p:sp>
      <p:sp>
        <p:nvSpPr>
          <p:cNvPr id="39" name="bk object 39"/>
          <p:cNvSpPr/>
          <p:nvPr/>
        </p:nvSpPr>
        <p:spPr>
          <a:xfrm>
            <a:off x="3889247" y="2205227"/>
            <a:ext cx="100584" cy="102107"/>
          </a:xfrm>
          <a:prstGeom prst="rect">
            <a:avLst/>
          </a:prstGeom>
          <a:blipFill>
            <a:blip r:embed="rId17" cstate="print"/>
            <a:stretch>
              <a:fillRect/>
            </a:stretch>
          </a:blipFill>
        </p:spPr>
        <p:txBody>
          <a:bodyPr wrap="square" lIns="0" tIns="0" rIns="0" bIns="0" rtlCol="0"/>
          <a:lstStyle/>
          <a:p>
            <a:endParaRPr/>
          </a:p>
        </p:txBody>
      </p:sp>
      <p:sp>
        <p:nvSpPr>
          <p:cNvPr id="40" name="bk object 40"/>
          <p:cNvSpPr/>
          <p:nvPr/>
        </p:nvSpPr>
        <p:spPr>
          <a:xfrm>
            <a:off x="4030979" y="2205227"/>
            <a:ext cx="100584" cy="102107"/>
          </a:xfrm>
          <a:prstGeom prst="rect">
            <a:avLst/>
          </a:prstGeom>
          <a:blipFill>
            <a:blip r:embed="rId18" cstate="print"/>
            <a:stretch>
              <a:fillRect/>
            </a:stretch>
          </a:blipFill>
        </p:spPr>
        <p:txBody>
          <a:bodyPr wrap="square" lIns="0" tIns="0" rIns="0" bIns="0" rtlCol="0"/>
          <a:lstStyle/>
          <a:p>
            <a:endParaRPr/>
          </a:p>
        </p:txBody>
      </p:sp>
      <p:sp>
        <p:nvSpPr>
          <p:cNvPr id="41" name="bk object 41"/>
          <p:cNvSpPr/>
          <p:nvPr/>
        </p:nvSpPr>
        <p:spPr>
          <a:xfrm>
            <a:off x="4172711" y="2205227"/>
            <a:ext cx="100584" cy="102107"/>
          </a:xfrm>
          <a:prstGeom prst="rect">
            <a:avLst/>
          </a:prstGeom>
          <a:blipFill>
            <a:blip r:embed="rId19" cstate="print"/>
            <a:stretch>
              <a:fillRect/>
            </a:stretch>
          </a:blipFill>
        </p:spPr>
        <p:txBody>
          <a:bodyPr wrap="square" lIns="0" tIns="0" rIns="0" bIns="0" rtlCol="0"/>
          <a:lstStyle/>
          <a:p>
            <a:endParaRPr/>
          </a:p>
        </p:txBody>
      </p:sp>
      <p:sp>
        <p:nvSpPr>
          <p:cNvPr id="42" name="bk object 42"/>
          <p:cNvSpPr/>
          <p:nvPr/>
        </p:nvSpPr>
        <p:spPr>
          <a:xfrm>
            <a:off x="3745991" y="2348483"/>
            <a:ext cx="100584" cy="100584"/>
          </a:xfrm>
          <a:prstGeom prst="rect">
            <a:avLst/>
          </a:prstGeom>
          <a:blipFill>
            <a:blip r:embed="rId8" cstate="print"/>
            <a:stretch>
              <a:fillRect/>
            </a:stretch>
          </a:blipFill>
        </p:spPr>
        <p:txBody>
          <a:bodyPr wrap="square" lIns="0" tIns="0" rIns="0" bIns="0" rtlCol="0"/>
          <a:lstStyle/>
          <a:p>
            <a:endParaRPr/>
          </a:p>
        </p:txBody>
      </p:sp>
      <p:sp>
        <p:nvSpPr>
          <p:cNvPr id="43" name="bk object 43"/>
          <p:cNvSpPr/>
          <p:nvPr/>
        </p:nvSpPr>
        <p:spPr>
          <a:xfrm>
            <a:off x="3889247" y="2348483"/>
            <a:ext cx="100584" cy="100584"/>
          </a:xfrm>
          <a:prstGeom prst="rect">
            <a:avLst/>
          </a:prstGeom>
          <a:blipFill>
            <a:blip r:embed="rId8" cstate="print"/>
            <a:stretch>
              <a:fillRect/>
            </a:stretch>
          </a:blipFill>
        </p:spPr>
        <p:txBody>
          <a:bodyPr wrap="square" lIns="0" tIns="0" rIns="0" bIns="0" rtlCol="0"/>
          <a:lstStyle/>
          <a:p>
            <a:endParaRPr/>
          </a:p>
        </p:txBody>
      </p:sp>
      <p:sp>
        <p:nvSpPr>
          <p:cNvPr id="44" name="bk object 44"/>
          <p:cNvSpPr/>
          <p:nvPr/>
        </p:nvSpPr>
        <p:spPr>
          <a:xfrm>
            <a:off x="4030979" y="2348483"/>
            <a:ext cx="100584" cy="100584"/>
          </a:xfrm>
          <a:prstGeom prst="rect">
            <a:avLst/>
          </a:prstGeom>
          <a:blipFill>
            <a:blip r:embed="rId20" cstate="print"/>
            <a:stretch>
              <a:fillRect/>
            </a:stretch>
          </a:blipFill>
        </p:spPr>
        <p:txBody>
          <a:bodyPr wrap="square" lIns="0" tIns="0" rIns="0" bIns="0" rtlCol="0"/>
          <a:lstStyle/>
          <a:p>
            <a:endParaRPr/>
          </a:p>
        </p:txBody>
      </p:sp>
      <p:sp>
        <p:nvSpPr>
          <p:cNvPr id="45" name="bk object 45"/>
          <p:cNvSpPr/>
          <p:nvPr/>
        </p:nvSpPr>
        <p:spPr>
          <a:xfrm>
            <a:off x="4172711" y="2348483"/>
            <a:ext cx="100584" cy="100584"/>
          </a:xfrm>
          <a:prstGeom prst="rect">
            <a:avLst/>
          </a:prstGeom>
          <a:blipFill>
            <a:blip r:embed="rId21" cstate="print"/>
            <a:stretch>
              <a:fillRect/>
            </a:stretch>
          </a:blipFill>
        </p:spPr>
        <p:txBody>
          <a:bodyPr wrap="square" lIns="0" tIns="0" rIns="0" bIns="0" rtlCol="0"/>
          <a:lstStyle/>
          <a:p>
            <a:endParaRPr/>
          </a:p>
        </p:txBody>
      </p:sp>
      <p:sp>
        <p:nvSpPr>
          <p:cNvPr id="46" name="bk object 46"/>
          <p:cNvSpPr/>
          <p:nvPr/>
        </p:nvSpPr>
        <p:spPr>
          <a:xfrm>
            <a:off x="3889247" y="2490215"/>
            <a:ext cx="100584" cy="100583"/>
          </a:xfrm>
          <a:prstGeom prst="rect">
            <a:avLst/>
          </a:prstGeom>
          <a:blipFill>
            <a:blip r:embed="rId21" cstate="print"/>
            <a:stretch>
              <a:fillRect/>
            </a:stretch>
          </a:blipFill>
        </p:spPr>
        <p:txBody>
          <a:bodyPr wrap="square" lIns="0" tIns="0" rIns="0" bIns="0" rtlCol="0"/>
          <a:lstStyle/>
          <a:p>
            <a:endParaRPr/>
          </a:p>
        </p:txBody>
      </p:sp>
      <p:sp>
        <p:nvSpPr>
          <p:cNvPr id="47" name="bk object 47"/>
          <p:cNvSpPr/>
          <p:nvPr/>
        </p:nvSpPr>
        <p:spPr>
          <a:xfrm>
            <a:off x="4172711" y="2490215"/>
            <a:ext cx="100584" cy="100583"/>
          </a:xfrm>
          <a:prstGeom prst="rect">
            <a:avLst/>
          </a:prstGeom>
          <a:blipFill>
            <a:blip r:embed="rId21" cstate="print"/>
            <a:stretch>
              <a:fillRect/>
            </a:stretch>
          </a:blipFill>
        </p:spPr>
        <p:txBody>
          <a:bodyPr wrap="square" lIns="0" tIns="0" rIns="0" bIns="0" rtlCol="0"/>
          <a:lstStyle/>
          <a:p>
            <a:endParaRPr/>
          </a:p>
        </p:txBody>
      </p:sp>
      <p:sp>
        <p:nvSpPr>
          <p:cNvPr id="48" name="bk object 48"/>
          <p:cNvSpPr/>
          <p:nvPr/>
        </p:nvSpPr>
        <p:spPr>
          <a:xfrm>
            <a:off x="152400" y="1409699"/>
            <a:ext cx="4114800" cy="0"/>
          </a:xfrm>
          <a:custGeom>
            <a:avLst/>
            <a:gdLst/>
            <a:ahLst/>
            <a:cxnLst/>
            <a:rect l="l" t="t" r="r" b="b"/>
            <a:pathLst>
              <a:path w="4114800">
                <a:moveTo>
                  <a:pt x="0" y="0"/>
                </a:moveTo>
                <a:lnTo>
                  <a:pt x="4114800" y="0"/>
                </a:lnTo>
              </a:path>
            </a:pathLst>
          </a:custGeom>
          <a:ln w="3175">
            <a:solidFill>
              <a:srgbClr val="000000"/>
            </a:solidFill>
          </a:ln>
        </p:spPr>
        <p:txBody>
          <a:bodyPr wrap="square" lIns="0" tIns="0" rIns="0" bIns="0" rtlCol="0"/>
          <a:lstStyle/>
          <a:p>
            <a:endParaRPr/>
          </a:p>
        </p:txBody>
      </p:sp>
      <p:sp>
        <p:nvSpPr>
          <p:cNvPr id="2" name="Holder 2"/>
          <p:cNvSpPr>
            <a:spLocks noGrp="1"/>
          </p:cNvSpPr>
          <p:nvPr>
            <p:ph type="ctrTitle"/>
          </p:nvPr>
        </p:nvSpPr>
        <p:spPr>
          <a:xfrm>
            <a:off x="322325" y="890142"/>
            <a:ext cx="3927348" cy="39115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685800" y="1920240"/>
            <a:ext cx="3200400" cy="8572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950" b="1" i="0">
                <a:solidFill>
                  <a:srgbClr val="33006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950" b="1" i="0">
                <a:solidFill>
                  <a:srgbClr val="330066"/>
                </a:solidFill>
                <a:latin typeface="Arial"/>
                <a:cs typeface="Arial"/>
              </a:defRPr>
            </a:lvl1pPr>
          </a:lstStyle>
          <a:p>
            <a:endParaRPr/>
          </a:p>
        </p:txBody>
      </p:sp>
      <p:sp>
        <p:nvSpPr>
          <p:cNvPr id="3" name="Holder 3"/>
          <p:cNvSpPr>
            <a:spLocks noGrp="1"/>
          </p:cNvSpPr>
          <p:nvPr>
            <p:ph sz="half" idx="2"/>
          </p:nvPr>
        </p:nvSpPr>
        <p:spPr>
          <a:xfrm>
            <a:off x="228600" y="788670"/>
            <a:ext cx="1988820" cy="226314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54580" y="788670"/>
            <a:ext cx="1988820" cy="226314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950" b="1" i="0">
                <a:solidFill>
                  <a:srgbClr val="33006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982973" y="76961"/>
            <a:ext cx="0" cy="762000"/>
          </a:xfrm>
          <a:custGeom>
            <a:avLst/>
            <a:gdLst/>
            <a:ahLst/>
            <a:cxnLst/>
            <a:rect l="l" t="t" r="r" b="b"/>
            <a:pathLst>
              <a:path h="762000">
                <a:moveTo>
                  <a:pt x="0" y="0"/>
                </a:moveTo>
                <a:lnTo>
                  <a:pt x="0" y="762000"/>
                </a:lnTo>
              </a:path>
            </a:pathLst>
          </a:custGeom>
          <a:ln w="4572">
            <a:solidFill>
              <a:srgbClr val="000000"/>
            </a:solidFill>
          </a:ln>
        </p:spPr>
        <p:txBody>
          <a:bodyPr wrap="square" lIns="0" tIns="0" rIns="0" bIns="0" rtlCol="0"/>
          <a:lstStyle/>
          <a:p>
            <a:endParaRPr/>
          </a:p>
        </p:txBody>
      </p:sp>
      <p:sp>
        <p:nvSpPr>
          <p:cNvPr id="17" name="bk object 17"/>
          <p:cNvSpPr/>
          <p:nvPr/>
        </p:nvSpPr>
        <p:spPr>
          <a:xfrm>
            <a:off x="4076700" y="76199"/>
            <a:ext cx="59690" cy="59690"/>
          </a:xfrm>
          <a:custGeom>
            <a:avLst/>
            <a:gdLst/>
            <a:ahLst/>
            <a:cxnLst/>
            <a:rect l="l" t="t" r="r" b="b"/>
            <a:pathLst>
              <a:path w="59689" h="59689">
                <a:moveTo>
                  <a:pt x="29717" y="0"/>
                </a:moveTo>
                <a:lnTo>
                  <a:pt x="18162" y="2339"/>
                </a:lnTo>
                <a:lnTo>
                  <a:pt x="8715" y="8715"/>
                </a:lnTo>
                <a:lnTo>
                  <a:pt x="2339" y="18162"/>
                </a:lnTo>
                <a:lnTo>
                  <a:pt x="0" y="29718"/>
                </a:lnTo>
                <a:lnTo>
                  <a:pt x="2339" y="41273"/>
                </a:lnTo>
                <a:lnTo>
                  <a:pt x="8715" y="50720"/>
                </a:lnTo>
                <a:lnTo>
                  <a:pt x="18162" y="57096"/>
                </a:lnTo>
                <a:lnTo>
                  <a:pt x="29717" y="59436"/>
                </a:lnTo>
                <a:lnTo>
                  <a:pt x="41273" y="57096"/>
                </a:lnTo>
                <a:lnTo>
                  <a:pt x="50720" y="50720"/>
                </a:lnTo>
                <a:lnTo>
                  <a:pt x="57096" y="41273"/>
                </a:lnTo>
                <a:lnTo>
                  <a:pt x="59436" y="29718"/>
                </a:lnTo>
                <a:lnTo>
                  <a:pt x="57096" y="18162"/>
                </a:lnTo>
                <a:lnTo>
                  <a:pt x="50720" y="8715"/>
                </a:lnTo>
                <a:lnTo>
                  <a:pt x="41273" y="2339"/>
                </a:lnTo>
                <a:lnTo>
                  <a:pt x="29717" y="0"/>
                </a:lnTo>
                <a:close/>
              </a:path>
            </a:pathLst>
          </a:custGeom>
          <a:solidFill>
            <a:srgbClr val="330066"/>
          </a:solidFill>
        </p:spPr>
        <p:txBody>
          <a:bodyPr wrap="square" lIns="0" tIns="0" rIns="0" bIns="0" rtlCol="0"/>
          <a:lstStyle/>
          <a:p>
            <a:endParaRPr/>
          </a:p>
        </p:txBody>
      </p:sp>
      <p:sp>
        <p:nvSpPr>
          <p:cNvPr id="18" name="bk object 18"/>
          <p:cNvSpPr/>
          <p:nvPr/>
        </p:nvSpPr>
        <p:spPr>
          <a:xfrm>
            <a:off x="4160520" y="76199"/>
            <a:ext cx="60960" cy="59690"/>
          </a:xfrm>
          <a:custGeom>
            <a:avLst/>
            <a:gdLst/>
            <a:ahLst/>
            <a:cxnLst/>
            <a:rect l="l" t="t" r="r" b="b"/>
            <a:pathLst>
              <a:path w="60960" h="59689">
                <a:moveTo>
                  <a:pt x="30479" y="0"/>
                </a:moveTo>
                <a:lnTo>
                  <a:pt x="18591" y="2339"/>
                </a:lnTo>
                <a:lnTo>
                  <a:pt x="8905" y="8715"/>
                </a:lnTo>
                <a:lnTo>
                  <a:pt x="2387" y="18162"/>
                </a:lnTo>
                <a:lnTo>
                  <a:pt x="0" y="29718"/>
                </a:lnTo>
                <a:lnTo>
                  <a:pt x="2387" y="41273"/>
                </a:lnTo>
                <a:lnTo>
                  <a:pt x="8905" y="50720"/>
                </a:lnTo>
                <a:lnTo>
                  <a:pt x="18591" y="57096"/>
                </a:lnTo>
                <a:lnTo>
                  <a:pt x="30479" y="59436"/>
                </a:lnTo>
                <a:lnTo>
                  <a:pt x="42368" y="57096"/>
                </a:lnTo>
                <a:lnTo>
                  <a:pt x="52054" y="50720"/>
                </a:lnTo>
                <a:lnTo>
                  <a:pt x="58572" y="41273"/>
                </a:lnTo>
                <a:lnTo>
                  <a:pt x="60959" y="29718"/>
                </a:lnTo>
                <a:lnTo>
                  <a:pt x="58572" y="18162"/>
                </a:lnTo>
                <a:lnTo>
                  <a:pt x="52054" y="8715"/>
                </a:lnTo>
                <a:lnTo>
                  <a:pt x="42368" y="2339"/>
                </a:lnTo>
                <a:lnTo>
                  <a:pt x="30479" y="0"/>
                </a:lnTo>
                <a:close/>
              </a:path>
            </a:pathLst>
          </a:custGeom>
          <a:solidFill>
            <a:srgbClr val="330066"/>
          </a:solidFill>
        </p:spPr>
        <p:txBody>
          <a:bodyPr wrap="square" lIns="0" tIns="0" rIns="0" bIns="0" rtlCol="0"/>
          <a:lstStyle/>
          <a:p>
            <a:endParaRPr/>
          </a:p>
        </p:txBody>
      </p:sp>
      <p:sp>
        <p:nvSpPr>
          <p:cNvPr id="19" name="bk object 19"/>
          <p:cNvSpPr/>
          <p:nvPr/>
        </p:nvSpPr>
        <p:spPr>
          <a:xfrm>
            <a:off x="4244340" y="76199"/>
            <a:ext cx="60960" cy="59690"/>
          </a:xfrm>
          <a:custGeom>
            <a:avLst/>
            <a:gdLst/>
            <a:ahLst/>
            <a:cxnLst/>
            <a:rect l="l" t="t" r="r" b="b"/>
            <a:pathLst>
              <a:path w="60960" h="59689">
                <a:moveTo>
                  <a:pt x="30480" y="0"/>
                </a:moveTo>
                <a:lnTo>
                  <a:pt x="18591" y="2339"/>
                </a:lnTo>
                <a:lnTo>
                  <a:pt x="8905" y="8715"/>
                </a:lnTo>
                <a:lnTo>
                  <a:pt x="2387" y="18162"/>
                </a:lnTo>
                <a:lnTo>
                  <a:pt x="0" y="29718"/>
                </a:lnTo>
                <a:lnTo>
                  <a:pt x="2387" y="41273"/>
                </a:lnTo>
                <a:lnTo>
                  <a:pt x="8905" y="50720"/>
                </a:lnTo>
                <a:lnTo>
                  <a:pt x="18591" y="57096"/>
                </a:lnTo>
                <a:lnTo>
                  <a:pt x="30480" y="59436"/>
                </a:lnTo>
                <a:lnTo>
                  <a:pt x="42368" y="57096"/>
                </a:lnTo>
                <a:lnTo>
                  <a:pt x="52054" y="50720"/>
                </a:lnTo>
                <a:lnTo>
                  <a:pt x="58572" y="41273"/>
                </a:lnTo>
                <a:lnTo>
                  <a:pt x="60960" y="29718"/>
                </a:lnTo>
                <a:lnTo>
                  <a:pt x="58572" y="18162"/>
                </a:lnTo>
                <a:lnTo>
                  <a:pt x="52054" y="8715"/>
                </a:lnTo>
                <a:lnTo>
                  <a:pt x="42368" y="2339"/>
                </a:lnTo>
                <a:lnTo>
                  <a:pt x="30480" y="0"/>
                </a:lnTo>
                <a:close/>
              </a:path>
            </a:pathLst>
          </a:custGeom>
          <a:solidFill>
            <a:srgbClr val="330066"/>
          </a:solidFill>
        </p:spPr>
        <p:txBody>
          <a:bodyPr wrap="square" lIns="0" tIns="0" rIns="0" bIns="0" rtlCol="0"/>
          <a:lstStyle/>
          <a:p>
            <a:endParaRPr/>
          </a:p>
        </p:txBody>
      </p:sp>
      <p:sp>
        <p:nvSpPr>
          <p:cNvPr id="20" name="bk object 20"/>
          <p:cNvSpPr/>
          <p:nvPr/>
        </p:nvSpPr>
        <p:spPr>
          <a:xfrm>
            <a:off x="4076700" y="160019"/>
            <a:ext cx="59690" cy="59690"/>
          </a:xfrm>
          <a:custGeom>
            <a:avLst/>
            <a:gdLst/>
            <a:ahLst/>
            <a:cxnLst/>
            <a:rect l="l" t="t" r="r" b="b"/>
            <a:pathLst>
              <a:path w="59689" h="59689">
                <a:moveTo>
                  <a:pt x="29717" y="0"/>
                </a:moveTo>
                <a:lnTo>
                  <a:pt x="18162" y="2339"/>
                </a:lnTo>
                <a:lnTo>
                  <a:pt x="8715" y="8715"/>
                </a:lnTo>
                <a:lnTo>
                  <a:pt x="2339" y="18162"/>
                </a:lnTo>
                <a:lnTo>
                  <a:pt x="0" y="29718"/>
                </a:lnTo>
                <a:lnTo>
                  <a:pt x="2339" y="41273"/>
                </a:lnTo>
                <a:lnTo>
                  <a:pt x="8715" y="50720"/>
                </a:lnTo>
                <a:lnTo>
                  <a:pt x="18162" y="57096"/>
                </a:lnTo>
                <a:lnTo>
                  <a:pt x="29717" y="59435"/>
                </a:lnTo>
                <a:lnTo>
                  <a:pt x="41273" y="57096"/>
                </a:lnTo>
                <a:lnTo>
                  <a:pt x="50720" y="50720"/>
                </a:lnTo>
                <a:lnTo>
                  <a:pt x="57096" y="41273"/>
                </a:lnTo>
                <a:lnTo>
                  <a:pt x="59436" y="29718"/>
                </a:lnTo>
                <a:lnTo>
                  <a:pt x="57096" y="18162"/>
                </a:lnTo>
                <a:lnTo>
                  <a:pt x="50720" y="8715"/>
                </a:lnTo>
                <a:lnTo>
                  <a:pt x="41273" y="2339"/>
                </a:lnTo>
                <a:lnTo>
                  <a:pt x="29717" y="0"/>
                </a:lnTo>
                <a:close/>
              </a:path>
            </a:pathLst>
          </a:custGeom>
          <a:solidFill>
            <a:srgbClr val="330066"/>
          </a:solidFill>
        </p:spPr>
        <p:txBody>
          <a:bodyPr wrap="square" lIns="0" tIns="0" rIns="0" bIns="0" rtlCol="0"/>
          <a:lstStyle/>
          <a:p>
            <a:endParaRPr/>
          </a:p>
        </p:txBody>
      </p:sp>
      <p:sp>
        <p:nvSpPr>
          <p:cNvPr id="21" name="bk object 21"/>
          <p:cNvSpPr/>
          <p:nvPr/>
        </p:nvSpPr>
        <p:spPr>
          <a:xfrm>
            <a:off x="4160520" y="160019"/>
            <a:ext cx="60960" cy="59690"/>
          </a:xfrm>
          <a:custGeom>
            <a:avLst/>
            <a:gdLst/>
            <a:ahLst/>
            <a:cxnLst/>
            <a:rect l="l" t="t" r="r" b="b"/>
            <a:pathLst>
              <a:path w="60960" h="59689">
                <a:moveTo>
                  <a:pt x="30479" y="0"/>
                </a:moveTo>
                <a:lnTo>
                  <a:pt x="18591" y="2339"/>
                </a:lnTo>
                <a:lnTo>
                  <a:pt x="8905" y="8715"/>
                </a:lnTo>
                <a:lnTo>
                  <a:pt x="2387" y="18162"/>
                </a:lnTo>
                <a:lnTo>
                  <a:pt x="0" y="29718"/>
                </a:lnTo>
                <a:lnTo>
                  <a:pt x="2387" y="41273"/>
                </a:lnTo>
                <a:lnTo>
                  <a:pt x="8905" y="50720"/>
                </a:lnTo>
                <a:lnTo>
                  <a:pt x="18591" y="57096"/>
                </a:lnTo>
                <a:lnTo>
                  <a:pt x="30479" y="59435"/>
                </a:lnTo>
                <a:lnTo>
                  <a:pt x="42368" y="57096"/>
                </a:lnTo>
                <a:lnTo>
                  <a:pt x="52054" y="50720"/>
                </a:lnTo>
                <a:lnTo>
                  <a:pt x="58572" y="41273"/>
                </a:lnTo>
                <a:lnTo>
                  <a:pt x="60959" y="29718"/>
                </a:lnTo>
                <a:lnTo>
                  <a:pt x="58572" y="18162"/>
                </a:lnTo>
                <a:lnTo>
                  <a:pt x="52054" y="8715"/>
                </a:lnTo>
                <a:lnTo>
                  <a:pt x="42368" y="2339"/>
                </a:lnTo>
                <a:lnTo>
                  <a:pt x="30479" y="0"/>
                </a:lnTo>
                <a:close/>
              </a:path>
            </a:pathLst>
          </a:custGeom>
          <a:solidFill>
            <a:srgbClr val="330066"/>
          </a:solidFill>
        </p:spPr>
        <p:txBody>
          <a:bodyPr wrap="square" lIns="0" tIns="0" rIns="0" bIns="0" rtlCol="0"/>
          <a:lstStyle/>
          <a:p>
            <a:endParaRPr/>
          </a:p>
        </p:txBody>
      </p:sp>
      <p:sp>
        <p:nvSpPr>
          <p:cNvPr id="22" name="bk object 22"/>
          <p:cNvSpPr/>
          <p:nvPr/>
        </p:nvSpPr>
        <p:spPr>
          <a:xfrm>
            <a:off x="4244340" y="160019"/>
            <a:ext cx="60960" cy="59690"/>
          </a:xfrm>
          <a:custGeom>
            <a:avLst/>
            <a:gdLst/>
            <a:ahLst/>
            <a:cxnLst/>
            <a:rect l="l" t="t" r="r" b="b"/>
            <a:pathLst>
              <a:path w="60960" h="59689">
                <a:moveTo>
                  <a:pt x="30480" y="0"/>
                </a:moveTo>
                <a:lnTo>
                  <a:pt x="18591" y="2339"/>
                </a:lnTo>
                <a:lnTo>
                  <a:pt x="8905" y="8715"/>
                </a:lnTo>
                <a:lnTo>
                  <a:pt x="2387" y="18162"/>
                </a:lnTo>
                <a:lnTo>
                  <a:pt x="0" y="29718"/>
                </a:lnTo>
                <a:lnTo>
                  <a:pt x="2387" y="41273"/>
                </a:lnTo>
                <a:lnTo>
                  <a:pt x="8905" y="50720"/>
                </a:lnTo>
                <a:lnTo>
                  <a:pt x="18591" y="57096"/>
                </a:lnTo>
                <a:lnTo>
                  <a:pt x="30480" y="59435"/>
                </a:lnTo>
                <a:lnTo>
                  <a:pt x="42368" y="57096"/>
                </a:lnTo>
                <a:lnTo>
                  <a:pt x="52054" y="50720"/>
                </a:lnTo>
                <a:lnTo>
                  <a:pt x="58572" y="41273"/>
                </a:lnTo>
                <a:lnTo>
                  <a:pt x="60960" y="29718"/>
                </a:lnTo>
                <a:lnTo>
                  <a:pt x="58572" y="18162"/>
                </a:lnTo>
                <a:lnTo>
                  <a:pt x="52054" y="8715"/>
                </a:lnTo>
                <a:lnTo>
                  <a:pt x="42368" y="2339"/>
                </a:lnTo>
                <a:lnTo>
                  <a:pt x="30480" y="0"/>
                </a:lnTo>
                <a:close/>
              </a:path>
            </a:pathLst>
          </a:custGeom>
          <a:solidFill>
            <a:srgbClr val="330066"/>
          </a:solidFill>
        </p:spPr>
        <p:txBody>
          <a:bodyPr wrap="square" lIns="0" tIns="0" rIns="0" bIns="0" rtlCol="0"/>
          <a:lstStyle/>
          <a:p>
            <a:endParaRPr/>
          </a:p>
        </p:txBody>
      </p:sp>
      <p:sp>
        <p:nvSpPr>
          <p:cNvPr id="23" name="bk object 23"/>
          <p:cNvSpPr/>
          <p:nvPr/>
        </p:nvSpPr>
        <p:spPr>
          <a:xfrm>
            <a:off x="4328159" y="160019"/>
            <a:ext cx="60960" cy="59690"/>
          </a:xfrm>
          <a:custGeom>
            <a:avLst/>
            <a:gdLst/>
            <a:ahLst/>
            <a:cxnLst/>
            <a:rect l="l" t="t" r="r" b="b"/>
            <a:pathLst>
              <a:path w="60960" h="59689">
                <a:moveTo>
                  <a:pt x="30479" y="0"/>
                </a:moveTo>
                <a:lnTo>
                  <a:pt x="18591" y="2339"/>
                </a:lnTo>
                <a:lnTo>
                  <a:pt x="8905" y="8715"/>
                </a:lnTo>
                <a:lnTo>
                  <a:pt x="2387" y="18162"/>
                </a:lnTo>
                <a:lnTo>
                  <a:pt x="0" y="29718"/>
                </a:lnTo>
                <a:lnTo>
                  <a:pt x="2387" y="41273"/>
                </a:lnTo>
                <a:lnTo>
                  <a:pt x="8905" y="50720"/>
                </a:lnTo>
                <a:lnTo>
                  <a:pt x="18591" y="57096"/>
                </a:lnTo>
                <a:lnTo>
                  <a:pt x="30479" y="59435"/>
                </a:lnTo>
                <a:lnTo>
                  <a:pt x="42368" y="57096"/>
                </a:lnTo>
                <a:lnTo>
                  <a:pt x="52054" y="50720"/>
                </a:lnTo>
                <a:lnTo>
                  <a:pt x="58572" y="41273"/>
                </a:lnTo>
                <a:lnTo>
                  <a:pt x="60960" y="29718"/>
                </a:lnTo>
                <a:lnTo>
                  <a:pt x="58572" y="18162"/>
                </a:lnTo>
                <a:lnTo>
                  <a:pt x="52054" y="8715"/>
                </a:lnTo>
                <a:lnTo>
                  <a:pt x="42368" y="2339"/>
                </a:lnTo>
                <a:lnTo>
                  <a:pt x="30479" y="0"/>
                </a:lnTo>
                <a:close/>
              </a:path>
            </a:pathLst>
          </a:custGeom>
          <a:solidFill>
            <a:srgbClr val="669999"/>
          </a:solidFill>
        </p:spPr>
        <p:txBody>
          <a:bodyPr wrap="square" lIns="0" tIns="0" rIns="0" bIns="0" rtlCol="0"/>
          <a:lstStyle/>
          <a:p>
            <a:endParaRPr/>
          </a:p>
        </p:txBody>
      </p:sp>
      <p:sp>
        <p:nvSpPr>
          <p:cNvPr id="24" name="bk object 24"/>
          <p:cNvSpPr/>
          <p:nvPr/>
        </p:nvSpPr>
        <p:spPr>
          <a:xfrm>
            <a:off x="4076700" y="243839"/>
            <a:ext cx="59690" cy="60960"/>
          </a:xfrm>
          <a:custGeom>
            <a:avLst/>
            <a:gdLst/>
            <a:ahLst/>
            <a:cxnLst/>
            <a:rect l="l" t="t" r="r" b="b"/>
            <a:pathLst>
              <a:path w="59689" h="60960">
                <a:moveTo>
                  <a:pt x="29717" y="0"/>
                </a:moveTo>
                <a:lnTo>
                  <a:pt x="18162" y="2387"/>
                </a:lnTo>
                <a:lnTo>
                  <a:pt x="8715" y="8905"/>
                </a:lnTo>
                <a:lnTo>
                  <a:pt x="2339" y="18591"/>
                </a:lnTo>
                <a:lnTo>
                  <a:pt x="0" y="30479"/>
                </a:lnTo>
                <a:lnTo>
                  <a:pt x="2339" y="42368"/>
                </a:lnTo>
                <a:lnTo>
                  <a:pt x="8715" y="52054"/>
                </a:lnTo>
                <a:lnTo>
                  <a:pt x="18162" y="58572"/>
                </a:lnTo>
                <a:lnTo>
                  <a:pt x="29717" y="60959"/>
                </a:lnTo>
                <a:lnTo>
                  <a:pt x="41273" y="58572"/>
                </a:lnTo>
                <a:lnTo>
                  <a:pt x="50720" y="52054"/>
                </a:lnTo>
                <a:lnTo>
                  <a:pt x="57096" y="42368"/>
                </a:lnTo>
                <a:lnTo>
                  <a:pt x="59436" y="30479"/>
                </a:lnTo>
                <a:lnTo>
                  <a:pt x="57096" y="18591"/>
                </a:lnTo>
                <a:lnTo>
                  <a:pt x="50720" y="8905"/>
                </a:lnTo>
                <a:lnTo>
                  <a:pt x="41273" y="2387"/>
                </a:lnTo>
                <a:lnTo>
                  <a:pt x="29717" y="0"/>
                </a:lnTo>
                <a:close/>
              </a:path>
            </a:pathLst>
          </a:custGeom>
          <a:solidFill>
            <a:srgbClr val="330066"/>
          </a:solidFill>
        </p:spPr>
        <p:txBody>
          <a:bodyPr wrap="square" lIns="0" tIns="0" rIns="0" bIns="0" rtlCol="0"/>
          <a:lstStyle/>
          <a:p>
            <a:endParaRPr/>
          </a:p>
        </p:txBody>
      </p:sp>
      <p:sp>
        <p:nvSpPr>
          <p:cNvPr id="25" name="bk object 25"/>
          <p:cNvSpPr/>
          <p:nvPr/>
        </p:nvSpPr>
        <p:spPr>
          <a:xfrm>
            <a:off x="4160520" y="243839"/>
            <a:ext cx="60960" cy="60960"/>
          </a:xfrm>
          <a:custGeom>
            <a:avLst/>
            <a:gdLst/>
            <a:ahLst/>
            <a:cxnLst/>
            <a:rect l="l" t="t" r="r" b="b"/>
            <a:pathLst>
              <a:path w="60960" h="60960">
                <a:moveTo>
                  <a:pt x="30479" y="0"/>
                </a:moveTo>
                <a:lnTo>
                  <a:pt x="18591" y="2387"/>
                </a:lnTo>
                <a:lnTo>
                  <a:pt x="8905" y="8905"/>
                </a:lnTo>
                <a:lnTo>
                  <a:pt x="2387" y="18591"/>
                </a:lnTo>
                <a:lnTo>
                  <a:pt x="0" y="30479"/>
                </a:lnTo>
                <a:lnTo>
                  <a:pt x="2387" y="42368"/>
                </a:lnTo>
                <a:lnTo>
                  <a:pt x="8905" y="52054"/>
                </a:lnTo>
                <a:lnTo>
                  <a:pt x="18591" y="58572"/>
                </a:lnTo>
                <a:lnTo>
                  <a:pt x="30479" y="60959"/>
                </a:lnTo>
                <a:lnTo>
                  <a:pt x="42368" y="58572"/>
                </a:lnTo>
                <a:lnTo>
                  <a:pt x="52054" y="52054"/>
                </a:lnTo>
                <a:lnTo>
                  <a:pt x="58572" y="42368"/>
                </a:lnTo>
                <a:lnTo>
                  <a:pt x="60959" y="30479"/>
                </a:lnTo>
                <a:lnTo>
                  <a:pt x="58572" y="18591"/>
                </a:lnTo>
                <a:lnTo>
                  <a:pt x="52054" y="8905"/>
                </a:lnTo>
                <a:lnTo>
                  <a:pt x="42368" y="2387"/>
                </a:lnTo>
                <a:lnTo>
                  <a:pt x="30479" y="0"/>
                </a:lnTo>
                <a:close/>
              </a:path>
            </a:pathLst>
          </a:custGeom>
          <a:solidFill>
            <a:srgbClr val="330066"/>
          </a:solidFill>
        </p:spPr>
        <p:txBody>
          <a:bodyPr wrap="square" lIns="0" tIns="0" rIns="0" bIns="0" rtlCol="0"/>
          <a:lstStyle/>
          <a:p>
            <a:endParaRPr/>
          </a:p>
        </p:txBody>
      </p:sp>
      <p:sp>
        <p:nvSpPr>
          <p:cNvPr id="26" name="bk object 26"/>
          <p:cNvSpPr/>
          <p:nvPr/>
        </p:nvSpPr>
        <p:spPr>
          <a:xfrm>
            <a:off x="4244340" y="243839"/>
            <a:ext cx="60960" cy="60960"/>
          </a:xfrm>
          <a:custGeom>
            <a:avLst/>
            <a:gdLst/>
            <a:ahLst/>
            <a:cxnLst/>
            <a:rect l="l" t="t" r="r" b="b"/>
            <a:pathLst>
              <a:path w="60960" h="60960">
                <a:moveTo>
                  <a:pt x="30480" y="0"/>
                </a:moveTo>
                <a:lnTo>
                  <a:pt x="18591" y="2387"/>
                </a:lnTo>
                <a:lnTo>
                  <a:pt x="8905" y="8905"/>
                </a:lnTo>
                <a:lnTo>
                  <a:pt x="2387" y="18591"/>
                </a:lnTo>
                <a:lnTo>
                  <a:pt x="0" y="30479"/>
                </a:lnTo>
                <a:lnTo>
                  <a:pt x="2387" y="42368"/>
                </a:lnTo>
                <a:lnTo>
                  <a:pt x="8905" y="52054"/>
                </a:lnTo>
                <a:lnTo>
                  <a:pt x="18591" y="58572"/>
                </a:lnTo>
                <a:lnTo>
                  <a:pt x="30480" y="60959"/>
                </a:lnTo>
                <a:lnTo>
                  <a:pt x="42368" y="58572"/>
                </a:lnTo>
                <a:lnTo>
                  <a:pt x="52054" y="52054"/>
                </a:lnTo>
                <a:lnTo>
                  <a:pt x="58572" y="42368"/>
                </a:lnTo>
                <a:lnTo>
                  <a:pt x="60960" y="30479"/>
                </a:lnTo>
                <a:lnTo>
                  <a:pt x="58572" y="18591"/>
                </a:lnTo>
                <a:lnTo>
                  <a:pt x="52054" y="8905"/>
                </a:lnTo>
                <a:lnTo>
                  <a:pt x="42368" y="2387"/>
                </a:lnTo>
                <a:lnTo>
                  <a:pt x="30480" y="0"/>
                </a:lnTo>
                <a:close/>
              </a:path>
            </a:pathLst>
          </a:custGeom>
          <a:solidFill>
            <a:srgbClr val="669999"/>
          </a:solidFill>
        </p:spPr>
        <p:txBody>
          <a:bodyPr wrap="square" lIns="0" tIns="0" rIns="0" bIns="0" rtlCol="0"/>
          <a:lstStyle/>
          <a:p>
            <a:endParaRPr/>
          </a:p>
        </p:txBody>
      </p:sp>
      <p:sp>
        <p:nvSpPr>
          <p:cNvPr id="27" name="bk object 27"/>
          <p:cNvSpPr/>
          <p:nvPr/>
        </p:nvSpPr>
        <p:spPr>
          <a:xfrm>
            <a:off x="4328159" y="243839"/>
            <a:ext cx="60960" cy="60960"/>
          </a:xfrm>
          <a:custGeom>
            <a:avLst/>
            <a:gdLst/>
            <a:ahLst/>
            <a:cxnLst/>
            <a:rect l="l" t="t" r="r" b="b"/>
            <a:pathLst>
              <a:path w="60960" h="60960">
                <a:moveTo>
                  <a:pt x="30479" y="0"/>
                </a:moveTo>
                <a:lnTo>
                  <a:pt x="18591" y="2387"/>
                </a:lnTo>
                <a:lnTo>
                  <a:pt x="8905" y="8905"/>
                </a:lnTo>
                <a:lnTo>
                  <a:pt x="2387" y="18591"/>
                </a:lnTo>
                <a:lnTo>
                  <a:pt x="0" y="30479"/>
                </a:lnTo>
                <a:lnTo>
                  <a:pt x="2387" y="42368"/>
                </a:lnTo>
                <a:lnTo>
                  <a:pt x="8905" y="52054"/>
                </a:lnTo>
                <a:lnTo>
                  <a:pt x="18591" y="58572"/>
                </a:lnTo>
                <a:lnTo>
                  <a:pt x="30479" y="60959"/>
                </a:lnTo>
                <a:lnTo>
                  <a:pt x="42368" y="58572"/>
                </a:lnTo>
                <a:lnTo>
                  <a:pt x="52054" y="52054"/>
                </a:lnTo>
                <a:lnTo>
                  <a:pt x="58572" y="42368"/>
                </a:lnTo>
                <a:lnTo>
                  <a:pt x="60960" y="30479"/>
                </a:lnTo>
                <a:lnTo>
                  <a:pt x="58572" y="18591"/>
                </a:lnTo>
                <a:lnTo>
                  <a:pt x="52054" y="8905"/>
                </a:lnTo>
                <a:lnTo>
                  <a:pt x="42368" y="2387"/>
                </a:lnTo>
                <a:lnTo>
                  <a:pt x="30479" y="0"/>
                </a:lnTo>
                <a:close/>
              </a:path>
            </a:pathLst>
          </a:custGeom>
          <a:solidFill>
            <a:srgbClr val="669999"/>
          </a:solidFill>
        </p:spPr>
        <p:txBody>
          <a:bodyPr wrap="square" lIns="0" tIns="0" rIns="0" bIns="0" rtlCol="0"/>
          <a:lstStyle/>
          <a:p>
            <a:endParaRPr/>
          </a:p>
        </p:txBody>
      </p:sp>
      <p:sp>
        <p:nvSpPr>
          <p:cNvPr id="28" name="bk object 28"/>
          <p:cNvSpPr/>
          <p:nvPr/>
        </p:nvSpPr>
        <p:spPr>
          <a:xfrm>
            <a:off x="4413503" y="243839"/>
            <a:ext cx="59690" cy="60960"/>
          </a:xfrm>
          <a:custGeom>
            <a:avLst/>
            <a:gdLst/>
            <a:ahLst/>
            <a:cxnLst/>
            <a:rect l="l" t="t" r="r" b="b"/>
            <a:pathLst>
              <a:path w="59689" h="60960">
                <a:moveTo>
                  <a:pt x="29718" y="0"/>
                </a:moveTo>
                <a:lnTo>
                  <a:pt x="18162" y="2387"/>
                </a:lnTo>
                <a:lnTo>
                  <a:pt x="8715" y="8905"/>
                </a:lnTo>
                <a:lnTo>
                  <a:pt x="2339" y="18591"/>
                </a:lnTo>
                <a:lnTo>
                  <a:pt x="0" y="30479"/>
                </a:lnTo>
                <a:lnTo>
                  <a:pt x="2339" y="42368"/>
                </a:lnTo>
                <a:lnTo>
                  <a:pt x="8715" y="52054"/>
                </a:lnTo>
                <a:lnTo>
                  <a:pt x="18162" y="58572"/>
                </a:lnTo>
                <a:lnTo>
                  <a:pt x="29718" y="60959"/>
                </a:lnTo>
                <a:lnTo>
                  <a:pt x="41273" y="58572"/>
                </a:lnTo>
                <a:lnTo>
                  <a:pt x="50720" y="52054"/>
                </a:lnTo>
                <a:lnTo>
                  <a:pt x="57096" y="42368"/>
                </a:lnTo>
                <a:lnTo>
                  <a:pt x="59436" y="30479"/>
                </a:lnTo>
                <a:lnTo>
                  <a:pt x="57096" y="18591"/>
                </a:lnTo>
                <a:lnTo>
                  <a:pt x="50720" y="8905"/>
                </a:lnTo>
                <a:lnTo>
                  <a:pt x="41273" y="2387"/>
                </a:lnTo>
                <a:lnTo>
                  <a:pt x="29718" y="0"/>
                </a:lnTo>
                <a:close/>
              </a:path>
            </a:pathLst>
          </a:custGeom>
          <a:solidFill>
            <a:srgbClr val="CCCC00"/>
          </a:solidFill>
        </p:spPr>
        <p:txBody>
          <a:bodyPr wrap="square" lIns="0" tIns="0" rIns="0" bIns="0" rtlCol="0"/>
          <a:lstStyle/>
          <a:p>
            <a:endParaRPr/>
          </a:p>
        </p:txBody>
      </p:sp>
      <p:sp>
        <p:nvSpPr>
          <p:cNvPr id="29" name="bk object 29"/>
          <p:cNvSpPr/>
          <p:nvPr/>
        </p:nvSpPr>
        <p:spPr>
          <a:xfrm>
            <a:off x="4076700" y="327659"/>
            <a:ext cx="59690" cy="60960"/>
          </a:xfrm>
          <a:custGeom>
            <a:avLst/>
            <a:gdLst/>
            <a:ahLst/>
            <a:cxnLst/>
            <a:rect l="l" t="t" r="r" b="b"/>
            <a:pathLst>
              <a:path w="59689" h="60960">
                <a:moveTo>
                  <a:pt x="29717" y="0"/>
                </a:moveTo>
                <a:lnTo>
                  <a:pt x="18162" y="2387"/>
                </a:lnTo>
                <a:lnTo>
                  <a:pt x="8715" y="8905"/>
                </a:lnTo>
                <a:lnTo>
                  <a:pt x="2339" y="18591"/>
                </a:lnTo>
                <a:lnTo>
                  <a:pt x="0" y="30479"/>
                </a:lnTo>
                <a:lnTo>
                  <a:pt x="2339" y="42368"/>
                </a:lnTo>
                <a:lnTo>
                  <a:pt x="8715" y="52054"/>
                </a:lnTo>
                <a:lnTo>
                  <a:pt x="18162" y="58572"/>
                </a:lnTo>
                <a:lnTo>
                  <a:pt x="29717" y="60959"/>
                </a:lnTo>
                <a:lnTo>
                  <a:pt x="41273" y="58572"/>
                </a:lnTo>
                <a:lnTo>
                  <a:pt x="50720" y="52054"/>
                </a:lnTo>
                <a:lnTo>
                  <a:pt x="57096" y="42368"/>
                </a:lnTo>
                <a:lnTo>
                  <a:pt x="59436" y="30479"/>
                </a:lnTo>
                <a:lnTo>
                  <a:pt x="57096" y="18591"/>
                </a:lnTo>
                <a:lnTo>
                  <a:pt x="50720" y="8905"/>
                </a:lnTo>
                <a:lnTo>
                  <a:pt x="41273" y="2387"/>
                </a:lnTo>
                <a:lnTo>
                  <a:pt x="29717" y="0"/>
                </a:lnTo>
                <a:close/>
              </a:path>
            </a:pathLst>
          </a:custGeom>
          <a:solidFill>
            <a:srgbClr val="330066"/>
          </a:solidFill>
        </p:spPr>
        <p:txBody>
          <a:bodyPr wrap="square" lIns="0" tIns="0" rIns="0" bIns="0" rtlCol="0"/>
          <a:lstStyle/>
          <a:p>
            <a:endParaRPr/>
          </a:p>
        </p:txBody>
      </p:sp>
      <p:sp>
        <p:nvSpPr>
          <p:cNvPr id="30" name="bk object 30"/>
          <p:cNvSpPr/>
          <p:nvPr/>
        </p:nvSpPr>
        <p:spPr>
          <a:xfrm>
            <a:off x="4160520" y="327659"/>
            <a:ext cx="60960" cy="60960"/>
          </a:xfrm>
          <a:custGeom>
            <a:avLst/>
            <a:gdLst/>
            <a:ahLst/>
            <a:cxnLst/>
            <a:rect l="l" t="t" r="r" b="b"/>
            <a:pathLst>
              <a:path w="60960" h="60960">
                <a:moveTo>
                  <a:pt x="30479" y="0"/>
                </a:moveTo>
                <a:lnTo>
                  <a:pt x="18591" y="2387"/>
                </a:lnTo>
                <a:lnTo>
                  <a:pt x="8905" y="8905"/>
                </a:lnTo>
                <a:lnTo>
                  <a:pt x="2387" y="18591"/>
                </a:lnTo>
                <a:lnTo>
                  <a:pt x="0" y="30479"/>
                </a:lnTo>
                <a:lnTo>
                  <a:pt x="2387" y="42368"/>
                </a:lnTo>
                <a:lnTo>
                  <a:pt x="8905" y="52054"/>
                </a:lnTo>
                <a:lnTo>
                  <a:pt x="18591" y="58572"/>
                </a:lnTo>
                <a:lnTo>
                  <a:pt x="30479" y="60959"/>
                </a:lnTo>
                <a:lnTo>
                  <a:pt x="42368" y="58572"/>
                </a:lnTo>
                <a:lnTo>
                  <a:pt x="52054" y="52054"/>
                </a:lnTo>
                <a:lnTo>
                  <a:pt x="58572" y="42368"/>
                </a:lnTo>
                <a:lnTo>
                  <a:pt x="60959" y="30479"/>
                </a:lnTo>
                <a:lnTo>
                  <a:pt x="58572" y="18591"/>
                </a:lnTo>
                <a:lnTo>
                  <a:pt x="52054" y="8905"/>
                </a:lnTo>
                <a:lnTo>
                  <a:pt x="42368" y="2387"/>
                </a:lnTo>
                <a:lnTo>
                  <a:pt x="30479" y="0"/>
                </a:lnTo>
                <a:close/>
              </a:path>
            </a:pathLst>
          </a:custGeom>
          <a:solidFill>
            <a:srgbClr val="669999"/>
          </a:solidFill>
        </p:spPr>
        <p:txBody>
          <a:bodyPr wrap="square" lIns="0" tIns="0" rIns="0" bIns="0" rtlCol="0"/>
          <a:lstStyle/>
          <a:p>
            <a:endParaRPr/>
          </a:p>
        </p:txBody>
      </p:sp>
      <p:sp>
        <p:nvSpPr>
          <p:cNvPr id="31" name="bk object 31"/>
          <p:cNvSpPr/>
          <p:nvPr/>
        </p:nvSpPr>
        <p:spPr>
          <a:xfrm>
            <a:off x="4244340" y="327659"/>
            <a:ext cx="60960" cy="60960"/>
          </a:xfrm>
          <a:custGeom>
            <a:avLst/>
            <a:gdLst/>
            <a:ahLst/>
            <a:cxnLst/>
            <a:rect l="l" t="t" r="r" b="b"/>
            <a:pathLst>
              <a:path w="60960" h="60960">
                <a:moveTo>
                  <a:pt x="30480" y="0"/>
                </a:moveTo>
                <a:lnTo>
                  <a:pt x="18591" y="2387"/>
                </a:lnTo>
                <a:lnTo>
                  <a:pt x="8905" y="8905"/>
                </a:lnTo>
                <a:lnTo>
                  <a:pt x="2387" y="18591"/>
                </a:lnTo>
                <a:lnTo>
                  <a:pt x="0" y="30479"/>
                </a:lnTo>
                <a:lnTo>
                  <a:pt x="2387" y="42368"/>
                </a:lnTo>
                <a:lnTo>
                  <a:pt x="8905" y="52054"/>
                </a:lnTo>
                <a:lnTo>
                  <a:pt x="18591" y="58572"/>
                </a:lnTo>
                <a:lnTo>
                  <a:pt x="30480" y="60959"/>
                </a:lnTo>
                <a:lnTo>
                  <a:pt x="42368" y="58572"/>
                </a:lnTo>
                <a:lnTo>
                  <a:pt x="52054" y="52054"/>
                </a:lnTo>
                <a:lnTo>
                  <a:pt x="58572" y="42368"/>
                </a:lnTo>
                <a:lnTo>
                  <a:pt x="60960" y="30479"/>
                </a:lnTo>
                <a:lnTo>
                  <a:pt x="58572" y="18591"/>
                </a:lnTo>
                <a:lnTo>
                  <a:pt x="52054" y="8905"/>
                </a:lnTo>
                <a:lnTo>
                  <a:pt x="42368" y="2387"/>
                </a:lnTo>
                <a:lnTo>
                  <a:pt x="30480" y="0"/>
                </a:lnTo>
                <a:close/>
              </a:path>
            </a:pathLst>
          </a:custGeom>
          <a:solidFill>
            <a:srgbClr val="669999"/>
          </a:solidFill>
        </p:spPr>
        <p:txBody>
          <a:bodyPr wrap="square" lIns="0" tIns="0" rIns="0" bIns="0" rtlCol="0"/>
          <a:lstStyle/>
          <a:p>
            <a:endParaRPr/>
          </a:p>
        </p:txBody>
      </p:sp>
      <p:sp>
        <p:nvSpPr>
          <p:cNvPr id="32" name="bk object 32"/>
          <p:cNvSpPr/>
          <p:nvPr/>
        </p:nvSpPr>
        <p:spPr>
          <a:xfrm>
            <a:off x="4328159" y="327659"/>
            <a:ext cx="60960" cy="60960"/>
          </a:xfrm>
          <a:custGeom>
            <a:avLst/>
            <a:gdLst/>
            <a:ahLst/>
            <a:cxnLst/>
            <a:rect l="l" t="t" r="r" b="b"/>
            <a:pathLst>
              <a:path w="60960" h="60960">
                <a:moveTo>
                  <a:pt x="30479" y="0"/>
                </a:moveTo>
                <a:lnTo>
                  <a:pt x="18591" y="2387"/>
                </a:lnTo>
                <a:lnTo>
                  <a:pt x="8905" y="8905"/>
                </a:lnTo>
                <a:lnTo>
                  <a:pt x="2387" y="18591"/>
                </a:lnTo>
                <a:lnTo>
                  <a:pt x="0" y="30479"/>
                </a:lnTo>
                <a:lnTo>
                  <a:pt x="2387" y="42368"/>
                </a:lnTo>
                <a:lnTo>
                  <a:pt x="8905" y="52054"/>
                </a:lnTo>
                <a:lnTo>
                  <a:pt x="18591" y="58572"/>
                </a:lnTo>
                <a:lnTo>
                  <a:pt x="30479" y="60959"/>
                </a:lnTo>
                <a:lnTo>
                  <a:pt x="42368" y="58572"/>
                </a:lnTo>
                <a:lnTo>
                  <a:pt x="52054" y="52054"/>
                </a:lnTo>
                <a:lnTo>
                  <a:pt x="58572" y="42368"/>
                </a:lnTo>
                <a:lnTo>
                  <a:pt x="60960" y="30479"/>
                </a:lnTo>
                <a:lnTo>
                  <a:pt x="58572" y="18591"/>
                </a:lnTo>
                <a:lnTo>
                  <a:pt x="52054" y="8905"/>
                </a:lnTo>
                <a:lnTo>
                  <a:pt x="42368" y="2387"/>
                </a:lnTo>
                <a:lnTo>
                  <a:pt x="30479" y="0"/>
                </a:lnTo>
                <a:close/>
              </a:path>
            </a:pathLst>
          </a:custGeom>
          <a:solidFill>
            <a:srgbClr val="CCCC00"/>
          </a:solidFill>
        </p:spPr>
        <p:txBody>
          <a:bodyPr wrap="square" lIns="0" tIns="0" rIns="0" bIns="0" rtlCol="0"/>
          <a:lstStyle/>
          <a:p>
            <a:endParaRPr/>
          </a:p>
        </p:txBody>
      </p:sp>
      <p:sp>
        <p:nvSpPr>
          <p:cNvPr id="33" name="bk object 33"/>
          <p:cNvSpPr/>
          <p:nvPr/>
        </p:nvSpPr>
        <p:spPr>
          <a:xfrm>
            <a:off x="4076700" y="411479"/>
            <a:ext cx="59690" cy="60960"/>
          </a:xfrm>
          <a:custGeom>
            <a:avLst/>
            <a:gdLst/>
            <a:ahLst/>
            <a:cxnLst/>
            <a:rect l="l" t="t" r="r" b="b"/>
            <a:pathLst>
              <a:path w="59689" h="60959">
                <a:moveTo>
                  <a:pt x="29717" y="0"/>
                </a:moveTo>
                <a:lnTo>
                  <a:pt x="18162" y="2387"/>
                </a:lnTo>
                <a:lnTo>
                  <a:pt x="8715" y="8905"/>
                </a:lnTo>
                <a:lnTo>
                  <a:pt x="2339" y="18591"/>
                </a:lnTo>
                <a:lnTo>
                  <a:pt x="0" y="30480"/>
                </a:lnTo>
                <a:lnTo>
                  <a:pt x="2339" y="42368"/>
                </a:lnTo>
                <a:lnTo>
                  <a:pt x="8715" y="52054"/>
                </a:lnTo>
                <a:lnTo>
                  <a:pt x="18162" y="58572"/>
                </a:lnTo>
                <a:lnTo>
                  <a:pt x="29717" y="60960"/>
                </a:lnTo>
                <a:lnTo>
                  <a:pt x="41273" y="58572"/>
                </a:lnTo>
                <a:lnTo>
                  <a:pt x="50720" y="52054"/>
                </a:lnTo>
                <a:lnTo>
                  <a:pt x="57096" y="42368"/>
                </a:lnTo>
                <a:lnTo>
                  <a:pt x="59436" y="30480"/>
                </a:lnTo>
                <a:lnTo>
                  <a:pt x="57096" y="18591"/>
                </a:lnTo>
                <a:lnTo>
                  <a:pt x="50720" y="8905"/>
                </a:lnTo>
                <a:lnTo>
                  <a:pt x="41273" y="2387"/>
                </a:lnTo>
                <a:lnTo>
                  <a:pt x="29717" y="0"/>
                </a:lnTo>
                <a:close/>
              </a:path>
            </a:pathLst>
          </a:custGeom>
          <a:solidFill>
            <a:srgbClr val="669999"/>
          </a:solidFill>
        </p:spPr>
        <p:txBody>
          <a:bodyPr wrap="square" lIns="0" tIns="0" rIns="0" bIns="0" rtlCol="0"/>
          <a:lstStyle/>
          <a:p>
            <a:endParaRPr/>
          </a:p>
        </p:txBody>
      </p:sp>
      <p:sp>
        <p:nvSpPr>
          <p:cNvPr id="34" name="bk object 34"/>
          <p:cNvSpPr/>
          <p:nvPr/>
        </p:nvSpPr>
        <p:spPr>
          <a:xfrm>
            <a:off x="4160520" y="411479"/>
            <a:ext cx="60960" cy="60960"/>
          </a:xfrm>
          <a:custGeom>
            <a:avLst/>
            <a:gdLst/>
            <a:ahLst/>
            <a:cxnLst/>
            <a:rect l="l" t="t" r="r" b="b"/>
            <a:pathLst>
              <a:path w="60960" h="60959">
                <a:moveTo>
                  <a:pt x="30479" y="0"/>
                </a:moveTo>
                <a:lnTo>
                  <a:pt x="18591" y="2387"/>
                </a:lnTo>
                <a:lnTo>
                  <a:pt x="8905" y="8905"/>
                </a:lnTo>
                <a:lnTo>
                  <a:pt x="2387" y="18591"/>
                </a:lnTo>
                <a:lnTo>
                  <a:pt x="0" y="30480"/>
                </a:lnTo>
                <a:lnTo>
                  <a:pt x="2387" y="42368"/>
                </a:lnTo>
                <a:lnTo>
                  <a:pt x="8905" y="52054"/>
                </a:lnTo>
                <a:lnTo>
                  <a:pt x="18591" y="58572"/>
                </a:lnTo>
                <a:lnTo>
                  <a:pt x="30479" y="60960"/>
                </a:lnTo>
                <a:lnTo>
                  <a:pt x="42368" y="58572"/>
                </a:lnTo>
                <a:lnTo>
                  <a:pt x="52054" y="52054"/>
                </a:lnTo>
                <a:lnTo>
                  <a:pt x="58572" y="42368"/>
                </a:lnTo>
                <a:lnTo>
                  <a:pt x="60959" y="30480"/>
                </a:lnTo>
                <a:lnTo>
                  <a:pt x="58572" y="18591"/>
                </a:lnTo>
                <a:lnTo>
                  <a:pt x="52054" y="8905"/>
                </a:lnTo>
                <a:lnTo>
                  <a:pt x="42368" y="2387"/>
                </a:lnTo>
                <a:lnTo>
                  <a:pt x="30479" y="0"/>
                </a:lnTo>
                <a:close/>
              </a:path>
            </a:pathLst>
          </a:custGeom>
          <a:solidFill>
            <a:srgbClr val="669999"/>
          </a:solidFill>
        </p:spPr>
        <p:txBody>
          <a:bodyPr wrap="square" lIns="0" tIns="0" rIns="0" bIns="0" rtlCol="0"/>
          <a:lstStyle/>
          <a:p>
            <a:endParaRPr/>
          </a:p>
        </p:txBody>
      </p:sp>
      <p:sp>
        <p:nvSpPr>
          <p:cNvPr id="35" name="bk object 35"/>
          <p:cNvSpPr/>
          <p:nvPr/>
        </p:nvSpPr>
        <p:spPr>
          <a:xfrm>
            <a:off x="4244340" y="411479"/>
            <a:ext cx="60960" cy="60960"/>
          </a:xfrm>
          <a:custGeom>
            <a:avLst/>
            <a:gdLst/>
            <a:ahLst/>
            <a:cxnLst/>
            <a:rect l="l" t="t" r="r" b="b"/>
            <a:pathLst>
              <a:path w="60960" h="60959">
                <a:moveTo>
                  <a:pt x="30480" y="0"/>
                </a:moveTo>
                <a:lnTo>
                  <a:pt x="18591" y="2387"/>
                </a:lnTo>
                <a:lnTo>
                  <a:pt x="8905" y="8905"/>
                </a:lnTo>
                <a:lnTo>
                  <a:pt x="2387" y="18591"/>
                </a:lnTo>
                <a:lnTo>
                  <a:pt x="0" y="30480"/>
                </a:lnTo>
                <a:lnTo>
                  <a:pt x="2387" y="42368"/>
                </a:lnTo>
                <a:lnTo>
                  <a:pt x="8905" y="52054"/>
                </a:lnTo>
                <a:lnTo>
                  <a:pt x="18591" y="58572"/>
                </a:lnTo>
                <a:lnTo>
                  <a:pt x="30480" y="60960"/>
                </a:lnTo>
                <a:lnTo>
                  <a:pt x="42368" y="58572"/>
                </a:lnTo>
                <a:lnTo>
                  <a:pt x="52054" y="52054"/>
                </a:lnTo>
                <a:lnTo>
                  <a:pt x="58572" y="42368"/>
                </a:lnTo>
                <a:lnTo>
                  <a:pt x="60960" y="30480"/>
                </a:lnTo>
                <a:lnTo>
                  <a:pt x="58572" y="18591"/>
                </a:lnTo>
                <a:lnTo>
                  <a:pt x="52054" y="8905"/>
                </a:lnTo>
                <a:lnTo>
                  <a:pt x="42368" y="2387"/>
                </a:lnTo>
                <a:lnTo>
                  <a:pt x="30480" y="0"/>
                </a:lnTo>
                <a:close/>
              </a:path>
            </a:pathLst>
          </a:custGeom>
          <a:solidFill>
            <a:srgbClr val="CCCC00"/>
          </a:solidFill>
        </p:spPr>
        <p:txBody>
          <a:bodyPr wrap="square" lIns="0" tIns="0" rIns="0" bIns="0" rtlCol="0"/>
          <a:lstStyle/>
          <a:p>
            <a:endParaRPr/>
          </a:p>
        </p:txBody>
      </p:sp>
      <p:sp>
        <p:nvSpPr>
          <p:cNvPr id="36" name="bk object 36"/>
          <p:cNvSpPr/>
          <p:nvPr/>
        </p:nvSpPr>
        <p:spPr>
          <a:xfrm>
            <a:off x="4328159" y="411479"/>
            <a:ext cx="60960" cy="60960"/>
          </a:xfrm>
          <a:custGeom>
            <a:avLst/>
            <a:gdLst/>
            <a:ahLst/>
            <a:cxnLst/>
            <a:rect l="l" t="t" r="r" b="b"/>
            <a:pathLst>
              <a:path w="60960" h="60959">
                <a:moveTo>
                  <a:pt x="30479" y="0"/>
                </a:moveTo>
                <a:lnTo>
                  <a:pt x="18591" y="2387"/>
                </a:lnTo>
                <a:lnTo>
                  <a:pt x="8905" y="8905"/>
                </a:lnTo>
                <a:lnTo>
                  <a:pt x="2387" y="18591"/>
                </a:lnTo>
                <a:lnTo>
                  <a:pt x="0" y="30480"/>
                </a:lnTo>
                <a:lnTo>
                  <a:pt x="2387" y="42368"/>
                </a:lnTo>
                <a:lnTo>
                  <a:pt x="8905" y="52054"/>
                </a:lnTo>
                <a:lnTo>
                  <a:pt x="18591" y="58572"/>
                </a:lnTo>
                <a:lnTo>
                  <a:pt x="30479" y="60960"/>
                </a:lnTo>
                <a:lnTo>
                  <a:pt x="42368" y="58572"/>
                </a:lnTo>
                <a:lnTo>
                  <a:pt x="52054" y="52054"/>
                </a:lnTo>
                <a:lnTo>
                  <a:pt x="58572" y="42368"/>
                </a:lnTo>
                <a:lnTo>
                  <a:pt x="60960" y="30480"/>
                </a:lnTo>
                <a:lnTo>
                  <a:pt x="58572" y="18591"/>
                </a:lnTo>
                <a:lnTo>
                  <a:pt x="52054" y="8905"/>
                </a:lnTo>
                <a:lnTo>
                  <a:pt x="42368" y="2387"/>
                </a:lnTo>
                <a:lnTo>
                  <a:pt x="30479" y="0"/>
                </a:lnTo>
                <a:close/>
              </a:path>
            </a:pathLst>
          </a:custGeom>
          <a:solidFill>
            <a:srgbClr val="CCCC00"/>
          </a:solidFill>
        </p:spPr>
        <p:txBody>
          <a:bodyPr wrap="square" lIns="0" tIns="0" rIns="0" bIns="0" rtlCol="0"/>
          <a:lstStyle/>
          <a:p>
            <a:endParaRPr/>
          </a:p>
        </p:txBody>
      </p:sp>
      <p:sp>
        <p:nvSpPr>
          <p:cNvPr id="37" name="bk object 37"/>
          <p:cNvSpPr/>
          <p:nvPr/>
        </p:nvSpPr>
        <p:spPr>
          <a:xfrm>
            <a:off x="4413503" y="411479"/>
            <a:ext cx="59690" cy="60960"/>
          </a:xfrm>
          <a:custGeom>
            <a:avLst/>
            <a:gdLst/>
            <a:ahLst/>
            <a:cxnLst/>
            <a:rect l="l" t="t" r="r" b="b"/>
            <a:pathLst>
              <a:path w="59689" h="60959">
                <a:moveTo>
                  <a:pt x="29718" y="0"/>
                </a:moveTo>
                <a:lnTo>
                  <a:pt x="18162" y="2387"/>
                </a:lnTo>
                <a:lnTo>
                  <a:pt x="8715" y="8905"/>
                </a:lnTo>
                <a:lnTo>
                  <a:pt x="2339" y="18591"/>
                </a:lnTo>
                <a:lnTo>
                  <a:pt x="0" y="30480"/>
                </a:lnTo>
                <a:lnTo>
                  <a:pt x="2339" y="42368"/>
                </a:lnTo>
                <a:lnTo>
                  <a:pt x="8715" y="52054"/>
                </a:lnTo>
                <a:lnTo>
                  <a:pt x="18162" y="58572"/>
                </a:lnTo>
                <a:lnTo>
                  <a:pt x="29718" y="60960"/>
                </a:lnTo>
                <a:lnTo>
                  <a:pt x="41273" y="58572"/>
                </a:lnTo>
                <a:lnTo>
                  <a:pt x="50720" y="52054"/>
                </a:lnTo>
                <a:lnTo>
                  <a:pt x="57096" y="42368"/>
                </a:lnTo>
                <a:lnTo>
                  <a:pt x="59436" y="30480"/>
                </a:lnTo>
                <a:lnTo>
                  <a:pt x="57096" y="18591"/>
                </a:lnTo>
                <a:lnTo>
                  <a:pt x="50720" y="8905"/>
                </a:lnTo>
                <a:lnTo>
                  <a:pt x="41273" y="2387"/>
                </a:lnTo>
                <a:lnTo>
                  <a:pt x="29718" y="0"/>
                </a:lnTo>
                <a:close/>
              </a:path>
            </a:pathLst>
          </a:custGeom>
          <a:solidFill>
            <a:srgbClr val="D7D7EB"/>
          </a:solidFill>
        </p:spPr>
        <p:txBody>
          <a:bodyPr wrap="square" lIns="0" tIns="0" rIns="0" bIns="0" rtlCol="0"/>
          <a:lstStyle/>
          <a:p>
            <a:endParaRPr/>
          </a:p>
        </p:txBody>
      </p:sp>
      <p:sp>
        <p:nvSpPr>
          <p:cNvPr id="38" name="bk object 38"/>
          <p:cNvSpPr/>
          <p:nvPr/>
        </p:nvSpPr>
        <p:spPr>
          <a:xfrm>
            <a:off x="4076700" y="495299"/>
            <a:ext cx="59690" cy="60960"/>
          </a:xfrm>
          <a:custGeom>
            <a:avLst/>
            <a:gdLst/>
            <a:ahLst/>
            <a:cxnLst/>
            <a:rect l="l" t="t" r="r" b="b"/>
            <a:pathLst>
              <a:path w="59689" h="60959">
                <a:moveTo>
                  <a:pt x="29717" y="0"/>
                </a:moveTo>
                <a:lnTo>
                  <a:pt x="18162" y="2387"/>
                </a:lnTo>
                <a:lnTo>
                  <a:pt x="8715" y="8905"/>
                </a:lnTo>
                <a:lnTo>
                  <a:pt x="2339" y="18591"/>
                </a:lnTo>
                <a:lnTo>
                  <a:pt x="0" y="30479"/>
                </a:lnTo>
                <a:lnTo>
                  <a:pt x="2339" y="42368"/>
                </a:lnTo>
                <a:lnTo>
                  <a:pt x="8715" y="52054"/>
                </a:lnTo>
                <a:lnTo>
                  <a:pt x="18162" y="58572"/>
                </a:lnTo>
                <a:lnTo>
                  <a:pt x="29717" y="60960"/>
                </a:lnTo>
                <a:lnTo>
                  <a:pt x="41273" y="58572"/>
                </a:lnTo>
                <a:lnTo>
                  <a:pt x="50720" y="52054"/>
                </a:lnTo>
                <a:lnTo>
                  <a:pt x="57096" y="42368"/>
                </a:lnTo>
                <a:lnTo>
                  <a:pt x="59436" y="30479"/>
                </a:lnTo>
                <a:lnTo>
                  <a:pt x="57096" y="18591"/>
                </a:lnTo>
                <a:lnTo>
                  <a:pt x="50720" y="8905"/>
                </a:lnTo>
                <a:lnTo>
                  <a:pt x="41273" y="2387"/>
                </a:lnTo>
                <a:lnTo>
                  <a:pt x="29717" y="0"/>
                </a:lnTo>
                <a:close/>
              </a:path>
            </a:pathLst>
          </a:custGeom>
          <a:solidFill>
            <a:srgbClr val="669999"/>
          </a:solidFill>
        </p:spPr>
        <p:txBody>
          <a:bodyPr wrap="square" lIns="0" tIns="0" rIns="0" bIns="0" rtlCol="0"/>
          <a:lstStyle/>
          <a:p>
            <a:endParaRPr/>
          </a:p>
        </p:txBody>
      </p:sp>
      <p:sp>
        <p:nvSpPr>
          <p:cNvPr id="39" name="bk object 39"/>
          <p:cNvSpPr/>
          <p:nvPr/>
        </p:nvSpPr>
        <p:spPr>
          <a:xfrm>
            <a:off x="4160520" y="495299"/>
            <a:ext cx="60960" cy="60960"/>
          </a:xfrm>
          <a:custGeom>
            <a:avLst/>
            <a:gdLst/>
            <a:ahLst/>
            <a:cxnLst/>
            <a:rect l="l" t="t" r="r" b="b"/>
            <a:pathLst>
              <a:path w="60960" h="60959">
                <a:moveTo>
                  <a:pt x="30479" y="0"/>
                </a:moveTo>
                <a:lnTo>
                  <a:pt x="18591" y="2387"/>
                </a:lnTo>
                <a:lnTo>
                  <a:pt x="8905" y="8905"/>
                </a:lnTo>
                <a:lnTo>
                  <a:pt x="2387" y="18591"/>
                </a:lnTo>
                <a:lnTo>
                  <a:pt x="0" y="30479"/>
                </a:lnTo>
                <a:lnTo>
                  <a:pt x="2387" y="42368"/>
                </a:lnTo>
                <a:lnTo>
                  <a:pt x="8905" y="52054"/>
                </a:lnTo>
                <a:lnTo>
                  <a:pt x="18591" y="58572"/>
                </a:lnTo>
                <a:lnTo>
                  <a:pt x="30479" y="60960"/>
                </a:lnTo>
                <a:lnTo>
                  <a:pt x="42368" y="58572"/>
                </a:lnTo>
                <a:lnTo>
                  <a:pt x="52054" y="52054"/>
                </a:lnTo>
                <a:lnTo>
                  <a:pt x="58572" y="42368"/>
                </a:lnTo>
                <a:lnTo>
                  <a:pt x="60959" y="30479"/>
                </a:lnTo>
                <a:lnTo>
                  <a:pt x="58572" y="18591"/>
                </a:lnTo>
                <a:lnTo>
                  <a:pt x="52054" y="8905"/>
                </a:lnTo>
                <a:lnTo>
                  <a:pt x="42368" y="2387"/>
                </a:lnTo>
                <a:lnTo>
                  <a:pt x="30479" y="0"/>
                </a:lnTo>
                <a:close/>
              </a:path>
            </a:pathLst>
          </a:custGeom>
          <a:solidFill>
            <a:srgbClr val="CCCC00"/>
          </a:solidFill>
        </p:spPr>
        <p:txBody>
          <a:bodyPr wrap="square" lIns="0" tIns="0" rIns="0" bIns="0" rtlCol="0"/>
          <a:lstStyle/>
          <a:p>
            <a:endParaRPr/>
          </a:p>
        </p:txBody>
      </p:sp>
      <p:sp>
        <p:nvSpPr>
          <p:cNvPr id="40" name="bk object 40"/>
          <p:cNvSpPr/>
          <p:nvPr/>
        </p:nvSpPr>
        <p:spPr>
          <a:xfrm>
            <a:off x="4244340" y="495299"/>
            <a:ext cx="60960" cy="60960"/>
          </a:xfrm>
          <a:custGeom>
            <a:avLst/>
            <a:gdLst/>
            <a:ahLst/>
            <a:cxnLst/>
            <a:rect l="l" t="t" r="r" b="b"/>
            <a:pathLst>
              <a:path w="60960" h="60959">
                <a:moveTo>
                  <a:pt x="30480" y="0"/>
                </a:moveTo>
                <a:lnTo>
                  <a:pt x="18591" y="2387"/>
                </a:lnTo>
                <a:lnTo>
                  <a:pt x="8905" y="8905"/>
                </a:lnTo>
                <a:lnTo>
                  <a:pt x="2387" y="18591"/>
                </a:lnTo>
                <a:lnTo>
                  <a:pt x="0" y="30479"/>
                </a:lnTo>
                <a:lnTo>
                  <a:pt x="2387" y="42368"/>
                </a:lnTo>
                <a:lnTo>
                  <a:pt x="8905" y="52054"/>
                </a:lnTo>
                <a:lnTo>
                  <a:pt x="18591" y="58572"/>
                </a:lnTo>
                <a:lnTo>
                  <a:pt x="30480" y="60960"/>
                </a:lnTo>
                <a:lnTo>
                  <a:pt x="42368" y="58572"/>
                </a:lnTo>
                <a:lnTo>
                  <a:pt x="52054" y="52054"/>
                </a:lnTo>
                <a:lnTo>
                  <a:pt x="58572" y="42368"/>
                </a:lnTo>
                <a:lnTo>
                  <a:pt x="60960" y="30479"/>
                </a:lnTo>
                <a:lnTo>
                  <a:pt x="58572" y="18591"/>
                </a:lnTo>
                <a:lnTo>
                  <a:pt x="52054" y="8905"/>
                </a:lnTo>
                <a:lnTo>
                  <a:pt x="42368" y="2387"/>
                </a:lnTo>
                <a:lnTo>
                  <a:pt x="30480" y="0"/>
                </a:lnTo>
                <a:close/>
              </a:path>
            </a:pathLst>
          </a:custGeom>
          <a:solidFill>
            <a:srgbClr val="CCCC00"/>
          </a:solidFill>
        </p:spPr>
        <p:txBody>
          <a:bodyPr wrap="square" lIns="0" tIns="0" rIns="0" bIns="0" rtlCol="0"/>
          <a:lstStyle/>
          <a:p>
            <a:endParaRPr/>
          </a:p>
        </p:txBody>
      </p:sp>
      <p:sp>
        <p:nvSpPr>
          <p:cNvPr id="41" name="bk object 41"/>
          <p:cNvSpPr/>
          <p:nvPr/>
        </p:nvSpPr>
        <p:spPr>
          <a:xfrm>
            <a:off x="4328159" y="495299"/>
            <a:ext cx="60960" cy="60960"/>
          </a:xfrm>
          <a:custGeom>
            <a:avLst/>
            <a:gdLst/>
            <a:ahLst/>
            <a:cxnLst/>
            <a:rect l="l" t="t" r="r" b="b"/>
            <a:pathLst>
              <a:path w="60960" h="60959">
                <a:moveTo>
                  <a:pt x="30479" y="0"/>
                </a:moveTo>
                <a:lnTo>
                  <a:pt x="18591" y="2387"/>
                </a:lnTo>
                <a:lnTo>
                  <a:pt x="8905" y="8905"/>
                </a:lnTo>
                <a:lnTo>
                  <a:pt x="2387" y="18591"/>
                </a:lnTo>
                <a:lnTo>
                  <a:pt x="0" y="30479"/>
                </a:lnTo>
                <a:lnTo>
                  <a:pt x="2387" y="42368"/>
                </a:lnTo>
                <a:lnTo>
                  <a:pt x="8905" y="52054"/>
                </a:lnTo>
                <a:lnTo>
                  <a:pt x="18591" y="58572"/>
                </a:lnTo>
                <a:lnTo>
                  <a:pt x="30479" y="60960"/>
                </a:lnTo>
                <a:lnTo>
                  <a:pt x="42368" y="58572"/>
                </a:lnTo>
                <a:lnTo>
                  <a:pt x="52054" y="52054"/>
                </a:lnTo>
                <a:lnTo>
                  <a:pt x="58572" y="42368"/>
                </a:lnTo>
                <a:lnTo>
                  <a:pt x="60960" y="30479"/>
                </a:lnTo>
                <a:lnTo>
                  <a:pt x="58572" y="18591"/>
                </a:lnTo>
                <a:lnTo>
                  <a:pt x="52054" y="8905"/>
                </a:lnTo>
                <a:lnTo>
                  <a:pt x="42368" y="2387"/>
                </a:lnTo>
                <a:lnTo>
                  <a:pt x="30479" y="0"/>
                </a:lnTo>
                <a:close/>
              </a:path>
            </a:pathLst>
          </a:custGeom>
          <a:solidFill>
            <a:srgbClr val="D7D7EB"/>
          </a:solidFill>
        </p:spPr>
        <p:txBody>
          <a:bodyPr wrap="square" lIns="0" tIns="0" rIns="0" bIns="0" rtlCol="0"/>
          <a:lstStyle/>
          <a:p>
            <a:endParaRPr/>
          </a:p>
        </p:txBody>
      </p:sp>
      <p:sp>
        <p:nvSpPr>
          <p:cNvPr id="42" name="bk object 42"/>
          <p:cNvSpPr/>
          <p:nvPr/>
        </p:nvSpPr>
        <p:spPr>
          <a:xfrm>
            <a:off x="4076700" y="580643"/>
            <a:ext cx="59690" cy="59690"/>
          </a:xfrm>
          <a:custGeom>
            <a:avLst/>
            <a:gdLst/>
            <a:ahLst/>
            <a:cxnLst/>
            <a:rect l="l" t="t" r="r" b="b"/>
            <a:pathLst>
              <a:path w="59689" h="59690">
                <a:moveTo>
                  <a:pt x="29717" y="0"/>
                </a:moveTo>
                <a:lnTo>
                  <a:pt x="18162" y="2339"/>
                </a:lnTo>
                <a:lnTo>
                  <a:pt x="8715" y="8715"/>
                </a:lnTo>
                <a:lnTo>
                  <a:pt x="2339" y="18162"/>
                </a:lnTo>
                <a:lnTo>
                  <a:pt x="0" y="29718"/>
                </a:lnTo>
                <a:lnTo>
                  <a:pt x="2339" y="41273"/>
                </a:lnTo>
                <a:lnTo>
                  <a:pt x="8715" y="50720"/>
                </a:lnTo>
                <a:lnTo>
                  <a:pt x="18162" y="57096"/>
                </a:lnTo>
                <a:lnTo>
                  <a:pt x="29717" y="59435"/>
                </a:lnTo>
                <a:lnTo>
                  <a:pt x="41273" y="57096"/>
                </a:lnTo>
                <a:lnTo>
                  <a:pt x="50720" y="50720"/>
                </a:lnTo>
                <a:lnTo>
                  <a:pt x="57096" y="41273"/>
                </a:lnTo>
                <a:lnTo>
                  <a:pt x="59436" y="29718"/>
                </a:lnTo>
                <a:lnTo>
                  <a:pt x="57096" y="18162"/>
                </a:lnTo>
                <a:lnTo>
                  <a:pt x="50720" y="8715"/>
                </a:lnTo>
                <a:lnTo>
                  <a:pt x="41273" y="2339"/>
                </a:lnTo>
                <a:lnTo>
                  <a:pt x="29717" y="0"/>
                </a:lnTo>
                <a:close/>
              </a:path>
            </a:pathLst>
          </a:custGeom>
          <a:solidFill>
            <a:srgbClr val="CCCC00"/>
          </a:solidFill>
        </p:spPr>
        <p:txBody>
          <a:bodyPr wrap="square" lIns="0" tIns="0" rIns="0" bIns="0" rtlCol="0"/>
          <a:lstStyle/>
          <a:p>
            <a:endParaRPr/>
          </a:p>
        </p:txBody>
      </p:sp>
      <p:sp>
        <p:nvSpPr>
          <p:cNvPr id="43" name="bk object 43"/>
          <p:cNvSpPr/>
          <p:nvPr/>
        </p:nvSpPr>
        <p:spPr>
          <a:xfrm>
            <a:off x="4160520" y="580643"/>
            <a:ext cx="60960" cy="59690"/>
          </a:xfrm>
          <a:custGeom>
            <a:avLst/>
            <a:gdLst/>
            <a:ahLst/>
            <a:cxnLst/>
            <a:rect l="l" t="t" r="r" b="b"/>
            <a:pathLst>
              <a:path w="60960" h="59690">
                <a:moveTo>
                  <a:pt x="30479" y="0"/>
                </a:moveTo>
                <a:lnTo>
                  <a:pt x="18591" y="2339"/>
                </a:lnTo>
                <a:lnTo>
                  <a:pt x="8905" y="8715"/>
                </a:lnTo>
                <a:lnTo>
                  <a:pt x="2387" y="18162"/>
                </a:lnTo>
                <a:lnTo>
                  <a:pt x="0" y="29718"/>
                </a:lnTo>
                <a:lnTo>
                  <a:pt x="2387" y="41273"/>
                </a:lnTo>
                <a:lnTo>
                  <a:pt x="8905" y="50720"/>
                </a:lnTo>
                <a:lnTo>
                  <a:pt x="18591" y="57096"/>
                </a:lnTo>
                <a:lnTo>
                  <a:pt x="30479" y="59435"/>
                </a:lnTo>
                <a:lnTo>
                  <a:pt x="42368" y="57096"/>
                </a:lnTo>
                <a:lnTo>
                  <a:pt x="52054" y="50720"/>
                </a:lnTo>
                <a:lnTo>
                  <a:pt x="58572" y="41273"/>
                </a:lnTo>
                <a:lnTo>
                  <a:pt x="60959" y="29718"/>
                </a:lnTo>
                <a:lnTo>
                  <a:pt x="58572" y="18162"/>
                </a:lnTo>
                <a:lnTo>
                  <a:pt x="52054" y="8715"/>
                </a:lnTo>
                <a:lnTo>
                  <a:pt x="42368" y="2339"/>
                </a:lnTo>
                <a:lnTo>
                  <a:pt x="30479" y="0"/>
                </a:lnTo>
                <a:close/>
              </a:path>
            </a:pathLst>
          </a:custGeom>
          <a:solidFill>
            <a:srgbClr val="CCCC00"/>
          </a:solidFill>
        </p:spPr>
        <p:txBody>
          <a:bodyPr wrap="square" lIns="0" tIns="0" rIns="0" bIns="0" rtlCol="0"/>
          <a:lstStyle/>
          <a:p>
            <a:endParaRPr/>
          </a:p>
        </p:txBody>
      </p:sp>
      <p:sp>
        <p:nvSpPr>
          <p:cNvPr id="44" name="bk object 44"/>
          <p:cNvSpPr/>
          <p:nvPr/>
        </p:nvSpPr>
        <p:spPr>
          <a:xfrm>
            <a:off x="4244340" y="580643"/>
            <a:ext cx="60960" cy="59690"/>
          </a:xfrm>
          <a:custGeom>
            <a:avLst/>
            <a:gdLst/>
            <a:ahLst/>
            <a:cxnLst/>
            <a:rect l="l" t="t" r="r" b="b"/>
            <a:pathLst>
              <a:path w="60960" h="59690">
                <a:moveTo>
                  <a:pt x="30480" y="0"/>
                </a:moveTo>
                <a:lnTo>
                  <a:pt x="18591" y="2339"/>
                </a:lnTo>
                <a:lnTo>
                  <a:pt x="8905" y="8715"/>
                </a:lnTo>
                <a:lnTo>
                  <a:pt x="2387" y="18162"/>
                </a:lnTo>
                <a:lnTo>
                  <a:pt x="0" y="29718"/>
                </a:lnTo>
                <a:lnTo>
                  <a:pt x="2387" y="41273"/>
                </a:lnTo>
                <a:lnTo>
                  <a:pt x="8905" y="50720"/>
                </a:lnTo>
                <a:lnTo>
                  <a:pt x="18591" y="57096"/>
                </a:lnTo>
                <a:lnTo>
                  <a:pt x="30480" y="59435"/>
                </a:lnTo>
                <a:lnTo>
                  <a:pt x="42368" y="57096"/>
                </a:lnTo>
                <a:lnTo>
                  <a:pt x="52054" y="50720"/>
                </a:lnTo>
                <a:lnTo>
                  <a:pt x="58572" y="41273"/>
                </a:lnTo>
                <a:lnTo>
                  <a:pt x="60960" y="29718"/>
                </a:lnTo>
                <a:lnTo>
                  <a:pt x="58572" y="18162"/>
                </a:lnTo>
                <a:lnTo>
                  <a:pt x="52054" y="8715"/>
                </a:lnTo>
                <a:lnTo>
                  <a:pt x="42368" y="2339"/>
                </a:lnTo>
                <a:lnTo>
                  <a:pt x="30480" y="0"/>
                </a:lnTo>
                <a:close/>
              </a:path>
            </a:pathLst>
          </a:custGeom>
          <a:solidFill>
            <a:srgbClr val="D7D7EB"/>
          </a:solidFill>
        </p:spPr>
        <p:txBody>
          <a:bodyPr wrap="square" lIns="0" tIns="0" rIns="0" bIns="0" rtlCol="0"/>
          <a:lstStyle/>
          <a:p>
            <a:endParaRPr/>
          </a:p>
        </p:txBody>
      </p:sp>
      <p:sp>
        <p:nvSpPr>
          <p:cNvPr id="45" name="bk object 45"/>
          <p:cNvSpPr/>
          <p:nvPr/>
        </p:nvSpPr>
        <p:spPr>
          <a:xfrm>
            <a:off x="4328159" y="580643"/>
            <a:ext cx="60960" cy="59690"/>
          </a:xfrm>
          <a:custGeom>
            <a:avLst/>
            <a:gdLst/>
            <a:ahLst/>
            <a:cxnLst/>
            <a:rect l="l" t="t" r="r" b="b"/>
            <a:pathLst>
              <a:path w="60960" h="59690">
                <a:moveTo>
                  <a:pt x="30479" y="0"/>
                </a:moveTo>
                <a:lnTo>
                  <a:pt x="18591" y="2339"/>
                </a:lnTo>
                <a:lnTo>
                  <a:pt x="8905" y="8715"/>
                </a:lnTo>
                <a:lnTo>
                  <a:pt x="2387" y="18162"/>
                </a:lnTo>
                <a:lnTo>
                  <a:pt x="0" y="29718"/>
                </a:lnTo>
                <a:lnTo>
                  <a:pt x="2387" y="41273"/>
                </a:lnTo>
                <a:lnTo>
                  <a:pt x="8905" y="50720"/>
                </a:lnTo>
                <a:lnTo>
                  <a:pt x="18591" y="57096"/>
                </a:lnTo>
                <a:lnTo>
                  <a:pt x="30479" y="59435"/>
                </a:lnTo>
                <a:lnTo>
                  <a:pt x="42368" y="57096"/>
                </a:lnTo>
                <a:lnTo>
                  <a:pt x="52054" y="50720"/>
                </a:lnTo>
                <a:lnTo>
                  <a:pt x="58572" y="41273"/>
                </a:lnTo>
                <a:lnTo>
                  <a:pt x="60960" y="29718"/>
                </a:lnTo>
                <a:lnTo>
                  <a:pt x="58572" y="18162"/>
                </a:lnTo>
                <a:lnTo>
                  <a:pt x="52054" y="8715"/>
                </a:lnTo>
                <a:lnTo>
                  <a:pt x="42368" y="2339"/>
                </a:lnTo>
                <a:lnTo>
                  <a:pt x="30479" y="0"/>
                </a:lnTo>
                <a:close/>
              </a:path>
            </a:pathLst>
          </a:custGeom>
          <a:solidFill>
            <a:srgbClr val="D7D7EB"/>
          </a:solidFill>
        </p:spPr>
        <p:txBody>
          <a:bodyPr wrap="square" lIns="0" tIns="0" rIns="0" bIns="0" rtlCol="0"/>
          <a:lstStyle/>
          <a:p>
            <a:endParaRPr/>
          </a:p>
        </p:txBody>
      </p:sp>
      <p:sp>
        <p:nvSpPr>
          <p:cNvPr id="46" name="bk object 46"/>
          <p:cNvSpPr/>
          <p:nvPr/>
        </p:nvSpPr>
        <p:spPr>
          <a:xfrm>
            <a:off x="4160520" y="664463"/>
            <a:ext cx="60960" cy="59690"/>
          </a:xfrm>
          <a:custGeom>
            <a:avLst/>
            <a:gdLst/>
            <a:ahLst/>
            <a:cxnLst/>
            <a:rect l="l" t="t" r="r" b="b"/>
            <a:pathLst>
              <a:path w="60960" h="59690">
                <a:moveTo>
                  <a:pt x="30479" y="0"/>
                </a:moveTo>
                <a:lnTo>
                  <a:pt x="18591" y="2339"/>
                </a:lnTo>
                <a:lnTo>
                  <a:pt x="8905" y="8715"/>
                </a:lnTo>
                <a:lnTo>
                  <a:pt x="2387" y="18162"/>
                </a:lnTo>
                <a:lnTo>
                  <a:pt x="0" y="29717"/>
                </a:lnTo>
                <a:lnTo>
                  <a:pt x="2387" y="41273"/>
                </a:lnTo>
                <a:lnTo>
                  <a:pt x="8905" y="50720"/>
                </a:lnTo>
                <a:lnTo>
                  <a:pt x="18591" y="57096"/>
                </a:lnTo>
                <a:lnTo>
                  <a:pt x="30479" y="59435"/>
                </a:lnTo>
                <a:lnTo>
                  <a:pt x="42368" y="57096"/>
                </a:lnTo>
                <a:lnTo>
                  <a:pt x="52054" y="50720"/>
                </a:lnTo>
                <a:lnTo>
                  <a:pt x="58572" y="41273"/>
                </a:lnTo>
                <a:lnTo>
                  <a:pt x="60959" y="29717"/>
                </a:lnTo>
                <a:lnTo>
                  <a:pt x="58572" y="18162"/>
                </a:lnTo>
                <a:lnTo>
                  <a:pt x="52054" y="8715"/>
                </a:lnTo>
                <a:lnTo>
                  <a:pt x="42368" y="2339"/>
                </a:lnTo>
                <a:lnTo>
                  <a:pt x="30479" y="0"/>
                </a:lnTo>
                <a:close/>
              </a:path>
            </a:pathLst>
          </a:custGeom>
          <a:solidFill>
            <a:srgbClr val="D7D7EB"/>
          </a:solidFill>
        </p:spPr>
        <p:txBody>
          <a:bodyPr wrap="square" lIns="0" tIns="0" rIns="0" bIns="0" rtlCol="0"/>
          <a:lstStyle/>
          <a:p>
            <a:endParaRPr/>
          </a:p>
        </p:txBody>
      </p:sp>
      <p:sp>
        <p:nvSpPr>
          <p:cNvPr id="47" name="bk object 47"/>
          <p:cNvSpPr/>
          <p:nvPr/>
        </p:nvSpPr>
        <p:spPr>
          <a:xfrm>
            <a:off x="4328159" y="664463"/>
            <a:ext cx="60960" cy="59690"/>
          </a:xfrm>
          <a:custGeom>
            <a:avLst/>
            <a:gdLst/>
            <a:ahLst/>
            <a:cxnLst/>
            <a:rect l="l" t="t" r="r" b="b"/>
            <a:pathLst>
              <a:path w="60960" h="59690">
                <a:moveTo>
                  <a:pt x="30479" y="0"/>
                </a:moveTo>
                <a:lnTo>
                  <a:pt x="18591" y="2339"/>
                </a:lnTo>
                <a:lnTo>
                  <a:pt x="8905" y="8715"/>
                </a:lnTo>
                <a:lnTo>
                  <a:pt x="2387" y="18162"/>
                </a:lnTo>
                <a:lnTo>
                  <a:pt x="0" y="29717"/>
                </a:lnTo>
                <a:lnTo>
                  <a:pt x="2387" y="41273"/>
                </a:lnTo>
                <a:lnTo>
                  <a:pt x="8905" y="50720"/>
                </a:lnTo>
                <a:lnTo>
                  <a:pt x="18591" y="57096"/>
                </a:lnTo>
                <a:lnTo>
                  <a:pt x="30479" y="59435"/>
                </a:lnTo>
                <a:lnTo>
                  <a:pt x="42368" y="57096"/>
                </a:lnTo>
                <a:lnTo>
                  <a:pt x="52054" y="50720"/>
                </a:lnTo>
                <a:lnTo>
                  <a:pt x="58572" y="41273"/>
                </a:lnTo>
                <a:lnTo>
                  <a:pt x="60960" y="29717"/>
                </a:lnTo>
                <a:lnTo>
                  <a:pt x="58572" y="18162"/>
                </a:lnTo>
                <a:lnTo>
                  <a:pt x="52054" y="8715"/>
                </a:lnTo>
                <a:lnTo>
                  <a:pt x="42368" y="2339"/>
                </a:lnTo>
                <a:lnTo>
                  <a:pt x="30479" y="0"/>
                </a:lnTo>
                <a:close/>
              </a:path>
            </a:pathLst>
          </a:custGeom>
          <a:solidFill>
            <a:srgbClr val="D7D7EB"/>
          </a:solidFill>
        </p:spPr>
        <p:txBody>
          <a:bodyPr wrap="square" lIns="0" tIns="0" rIns="0" bIns="0" rtlCol="0"/>
          <a:lstStyle/>
          <a:p>
            <a:endParaRPr/>
          </a:p>
        </p:txBody>
      </p:sp>
      <p:sp>
        <p:nvSpPr>
          <p:cNvPr id="2" name="Holder 2"/>
          <p:cNvSpPr>
            <a:spLocks noGrp="1"/>
          </p:cNvSpPr>
          <p:nvPr>
            <p:ph type="title"/>
          </p:nvPr>
        </p:nvSpPr>
        <p:spPr>
          <a:xfrm>
            <a:off x="261874" y="368553"/>
            <a:ext cx="1158875" cy="323850"/>
          </a:xfrm>
          <a:prstGeom prst="rect">
            <a:avLst/>
          </a:prstGeom>
        </p:spPr>
        <p:txBody>
          <a:bodyPr wrap="square" lIns="0" tIns="0" rIns="0" bIns="0">
            <a:spAutoFit/>
          </a:bodyPr>
          <a:lstStyle>
            <a:lvl1pPr>
              <a:defRPr sz="1950" b="1" i="0">
                <a:solidFill>
                  <a:srgbClr val="330066"/>
                </a:solidFill>
                <a:latin typeface="Arial"/>
                <a:cs typeface="Arial"/>
              </a:defRPr>
            </a:lvl1pPr>
          </a:lstStyle>
          <a:p>
            <a:endParaRPr/>
          </a:p>
        </p:txBody>
      </p:sp>
      <p:sp>
        <p:nvSpPr>
          <p:cNvPr id="3" name="Holder 3"/>
          <p:cNvSpPr>
            <a:spLocks noGrp="1"/>
          </p:cNvSpPr>
          <p:nvPr>
            <p:ph type="body" idx="1"/>
          </p:nvPr>
        </p:nvSpPr>
        <p:spPr>
          <a:xfrm>
            <a:off x="261874" y="642264"/>
            <a:ext cx="4048125" cy="1391285"/>
          </a:xfrm>
          <a:prstGeom prst="rect">
            <a:avLst/>
          </a:prstGeom>
        </p:spPr>
        <p:txBody>
          <a:bodyPr wrap="square" lIns="0" tIns="0" rIns="0" bIns="0">
            <a:spAutoFit/>
          </a:bodyPr>
          <a:lstStyle>
            <a:lvl1pPr>
              <a:defRPr sz="16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1554480" y="3188970"/>
            <a:ext cx="1463040" cy="1714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28600" y="3188970"/>
            <a:ext cx="1051560" cy="1714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2/20/2020</a:t>
            </a:fld>
            <a:endParaRPr lang="en-US"/>
          </a:p>
        </p:txBody>
      </p:sp>
      <p:sp>
        <p:nvSpPr>
          <p:cNvPr id="6" name="Holder 6"/>
          <p:cNvSpPr>
            <a:spLocks noGrp="1"/>
          </p:cNvSpPr>
          <p:nvPr>
            <p:ph type="sldNum" sz="quarter" idx="7"/>
          </p:nvPr>
        </p:nvSpPr>
        <p:spPr>
          <a:xfrm>
            <a:off x="3291840" y="3188970"/>
            <a:ext cx="1051560" cy="1714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www.javaworld.com/jw-05-"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2325" y="890142"/>
            <a:ext cx="319786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330066"/>
                </a:solidFill>
                <a:latin typeface="Arial"/>
                <a:cs typeface="Arial"/>
              </a:rPr>
              <a:t>Software</a:t>
            </a:r>
            <a:r>
              <a:rPr sz="2400" b="1" spc="-75" dirty="0">
                <a:solidFill>
                  <a:srgbClr val="330066"/>
                </a:solidFill>
                <a:latin typeface="Arial"/>
                <a:cs typeface="Arial"/>
              </a:rPr>
              <a:t> </a:t>
            </a:r>
            <a:r>
              <a:rPr sz="2400" b="1" dirty="0">
                <a:solidFill>
                  <a:srgbClr val="330066"/>
                </a:solidFill>
                <a:latin typeface="Arial"/>
                <a:cs typeface="Arial"/>
              </a:rPr>
              <a:t>Architecture</a:t>
            </a:r>
            <a:endParaRPr sz="2400">
              <a:latin typeface="Arial"/>
              <a:cs typeface="Arial"/>
            </a:endParaRPr>
          </a:p>
        </p:txBody>
      </p:sp>
      <p:sp>
        <p:nvSpPr>
          <p:cNvPr id="3" name="object 3"/>
          <p:cNvSpPr txBox="1"/>
          <p:nvPr/>
        </p:nvSpPr>
        <p:spPr>
          <a:xfrm>
            <a:off x="1886456" y="1481480"/>
            <a:ext cx="1923543" cy="603755"/>
          </a:xfrm>
          <a:prstGeom prst="rect">
            <a:avLst/>
          </a:prstGeom>
        </p:spPr>
        <p:txBody>
          <a:bodyPr vert="horz" wrap="square" lIns="0" tIns="12700" rIns="0" bIns="0" rtlCol="0">
            <a:spAutoFit/>
          </a:bodyPr>
          <a:lstStyle/>
          <a:p>
            <a:pPr marL="12700" marR="5080" indent="610870">
              <a:lnSpc>
                <a:spcPct val="120000"/>
              </a:lnSpc>
              <a:spcBef>
                <a:spcPts val="100"/>
              </a:spcBef>
            </a:pPr>
            <a:r>
              <a:rPr lang="en-US" sz="1600" spc="-10" dirty="0" err="1" smtClean="0">
                <a:latin typeface="Arial"/>
                <a:cs typeface="Arial"/>
              </a:rPr>
              <a:t>Xiaobin</a:t>
            </a:r>
            <a:r>
              <a:rPr sz="1600" spc="-40" dirty="0" smtClean="0">
                <a:latin typeface="Arial"/>
                <a:cs typeface="Arial"/>
              </a:rPr>
              <a:t> </a:t>
            </a:r>
            <a:r>
              <a:rPr lang="en-US" sz="1600" spc="-5" dirty="0" smtClean="0">
                <a:latin typeface="Arial"/>
                <a:cs typeface="Arial"/>
              </a:rPr>
              <a:t>Xu</a:t>
            </a:r>
            <a:r>
              <a:rPr sz="1600" spc="-5" dirty="0" smtClean="0">
                <a:latin typeface="Arial"/>
                <a:cs typeface="Arial"/>
              </a:rPr>
              <a:t>  </a:t>
            </a:r>
            <a:r>
              <a:rPr lang="en-US" sz="1600" spc="-5" dirty="0" smtClean="0">
                <a:latin typeface="Arial"/>
                <a:cs typeface="Arial"/>
              </a:rPr>
              <a:t>doublexb</a:t>
            </a:r>
            <a:r>
              <a:rPr sz="1600" spc="-5" dirty="0" smtClean="0">
                <a:latin typeface="Arial"/>
                <a:cs typeface="Arial"/>
              </a:rPr>
              <a:t>@</a:t>
            </a:r>
            <a:r>
              <a:rPr lang="en-US" sz="1600" spc="-5" dirty="0" smtClean="0">
                <a:latin typeface="Arial"/>
                <a:cs typeface="Arial"/>
              </a:rPr>
              <a:t>163</a:t>
            </a:r>
            <a:r>
              <a:rPr sz="1600" spc="-5" dirty="0" smtClean="0">
                <a:latin typeface="Arial"/>
                <a:cs typeface="Arial"/>
              </a:rPr>
              <a:t>.</a:t>
            </a:r>
            <a:r>
              <a:rPr sz="1600" dirty="0" smtClean="0">
                <a:latin typeface="Arial"/>
                <a:cs typeface="Arial"/>
              </a:rPr>
              <a:t>c</a:t>
            </a:r>
            <a:r>
              <a:rPr lang="en-US" sz="1600" spc="-5" dirty="0" smtClean="0">
                <a:latin typeface="Arial"/>
                <a:cs typeface="Arial"/>
              </a:rPr>
              <a:t>om</a:t>
            </a:r>
            <a:endParaRPr sz="16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1874" y="3134055"/>
            <a:ext cx="1109726" cy="90409"/>
          </a:xfrm>
          <a:prstGeom prst="rect">
            <a:avLst/>
          </a:prstGeom>
        </p:spPr>
        <p:txBody>
          <a:bodyPr vert="horz" wrap="square" lIns="0" tIns="13335" rIns="0" bIns="0" rtlCol="0">
            <a:spAutoFit/>
          </a:bodyPr>
          <a:lstStyle/>
          <a:p>
            <a:pPr marL="12700">
              <a:lnSpc>
                <a:spcPct val="100000"/>
              </a:lnSpc>
              <a:spcBef>
                <a:spcPts val="105"/>
              </a:spcBef>
            </a:pPr>
            <a:r>
              <a:rPr lang="en-US" altLang="zh-CN" sz="500" dirty="0">
                <a:latin typeface="Arial"/>
                <a:cs typeface="Arial"/>
              </a:rPr>
              <a:t>Software Systems  Architecture</a:t>
            </a:r>
            <a:endParaRPr lang="en-US" altLang="zh-CN" sz="500" dirty="0" smtClean="0">
              <a:latin typeface="Arial"/>
              <a:cs typeface="Arial"/>
            </a:endParaRPr>
          </a:p>
        </p:txBody>
      </p:sp>
      <p:sp>
        <p:nvSpPr>
          <p:cNvPr id="3" name="object 3"/>
          <p:cNvSpPr txBox="1"/>
          <p:nvPr/>
        </p:nvSpPr>
        <p:spPr>
          <a:xfrm>
            <a:off x="1986533" y="3134055"/>
            <a:ext cx="600710" cy="90409"/>
          </a:xfrm>
          <a:prstGeom prst="rect">
            <a:avLst/>
          </a:prstGeom>
        </p:spPr>
        <p:txBody>
          <a:bodyPr vert="horz" wrap="square" lIns="0" tIns="13335" rIns="0" bIns="0" rtlCol="0">
            <a:spAutoFit/>
          </a:bodyPr>
          <a:lstStyle/>
          <a:p>
            <a:pPr marL="12700">
              <a:lnSpc>
                <a:spcPct val="100000"/>
              </a:lnSpc>
              <a:spcBef>
                <a:spcPts val="105"/>
              </a:spcBef>
            </a:pPr>
            <a:r>
              <a:rPr lang="en-US" altLang="zh-CN" sz="500" spc="-5" dirty="0" err="1" smtClean="0">
                <a:latin typeface="Arial"/>
                <a:cs typeface="Arial"/>
              </a:rPr>
              <a:t>Xiaobin</a:t>
            </a:r>
            <a:r>
              <a:rPr lang="en-US" altLang="zh-CN" sz="500" spc="-5" dirty="0" smtClean="0">
                <a:latin typeface="Arial"/>
                <a:cs typeface="Arial"/>
              </a:rPr>
              <a:t> Xu</a:t>
            </a:r>
            <a:endParaRPr lang="en-US" altLang="zh-CN" sz="500" dirty="0">
              <a:latin typeface="Arial"/>
              <a:cs typeface="Arial"/>
            </a:endParaRPr>
          </a:p>
        </p:txBody>
      </p:sp>
      <p:sp>
        <p:nvSpPr>
          <p:cNvPr id="4" name="object 4"/>
          <p:cNvSpPr txBox="1">
            <a:spLocks noGrp="1"/>
          </p:cNvSpPr>
          <p:nvPr>
            <p:ph type="title"/>
          </p:nvPr>
        </p:nvSpPr>
        <p:spPr>
          <a:xfrm>
            <a:off x="261874" y="368883"/>
            <a:ext cx="2286635" cy="324485"/>
          </a:xfrm>
          <a:prstGeom prst="rect">
            <a:avLst/>
          </a:prstGeom>
        </p:spPr>
        <p:txBody>
          <a:bodyPr vert="horz" wrap="square" lIns="0" tIns="13335" rIns="0" bIns="0" rtlCol="0">
            <a:spAutoFit/>
          </a:bodyPr>
          <a:lstStyle/>
          <a:p>
            <a:pPr marL="12700">
              <a:lnSpc>
                <a:spcPct val="100000"/>
              </a:lnSpc>
              <a:spcBef>
                <a:spcPts val="105"/>
              </a:spcBef>
            </a:pPr>
            <a:r>
              <a:rPr dirty="0"/>
              <a:t>Smells -</a:t>
            </a:r>
            <a:r>
              <a:rPr spc="-80" dirty="0"/>
              <a:t> </a:t>
            </a:r>
            <a:r>
              <a:rPr dirty="0"/>
              <a:t>Immobility</a:t>
            </a:r>
          </a:p>
        </p:txBody>
      </p:sp>
      <p:sp>
        <p:nvSpPr>
          <p:cNvPr id="5" name="object 5"/>
          <p:cNvSpPr txBox="1"/>
          <p:nvPr/>
        </p:nvSpPr>
        <p:spPr>
          <a:xfrm>
            <a:off x="261874" y="766952"/>
            <a:ext cx="4088765" cy="2075180"/>
          </a:xfrm>
          <a:prstGeom prst="rect">
            <a:avLst/>
          </a:prstGeom>
        </p:spPr>
        <p:txBody>
          <a:bodyPr vert="horz" wrap="square" lIns="0" tIns="13335" rIns="0" bIns="0" rtlCol="0">
            <a:spAutoFit/>
          </a:bodyPr>
          <a:lstStyle/>
          <a:p>
            <a:pPr marL="184785" marR="5080" indent="-172720">
              <a:lnSpc>
                <a:spcPct val="100000"/>
              </a:lnSpc>
              <a:spcBef>
                <a:spcPts val="105"/>
              </a:spcBef>
              <a:buClr>
                <a:srgbClr val="330066"/>
              </a:buClr>
              <a:buSzPct val="67857"/>
              <a:buFont typeface="Wingdings"/>
              <a:buChar char=""/>
              <a:tabLst>
                <a:tab pos="185420" algn="l"/>
              </a:tabLst>
            </a:pPr>
            <a:r>
              <a:rPr sz="1400" i="1" dirty="0">
                <a:latin typeface="Arial"/>
                <a:cs typeface="Arial"/>
              </a:rPr>
              <a:t>It is </a:t>
            </a:r>
            <a:r>
              <a:rPr sz="1400" i="1" dirty="0">
                <a:solidFill>
                  <a:srgbClr val="FF0000"/>
                </a:solidFill>
                <a:latin typeface="Arial"/>
                <a:cs typeface="Arial"/>
              </a:rPr>
              <a:t>hard to </a:t>
            </a:r>
            <a:r>
              <a:rPr sz="1400" i="1" dirty="0">
                <a:latin typeface="Arial"/>
                <a:cs typeface="Arial"/>
              </a:rPr>
              <a:t>disentangle the system into  components </a:t>
            </a:r>
            <a:r>
              <a:rPr sz="1400" i="1" spc="-5" dirty="0">
                <a:latin typeface="Arial"/>
                <a:cs typeface="Arial"/>
              </a:rPr>
              <a:t>that can </a:t>
            </a:r>
            <a:r>
              <a:rPr sz="1400" i="1" dirty="0">
                <a:solidFill>
                  <a:srgbClr val="FF0000"/>
                </a:solidFill>
                <a:latin typeface="Arial"/>
                <a:cs typeface="Arial"/>
              </a:rPr>
              <a:t>be reused </a:t>
            </a:r>
            <a:r>
              <a:rPr sz="1400" i="1" dirty="0">
                <a:latin typeface="Arial"/>
                <a:cs typeface="Arial"/>
              </a:rPr>
              <a:t>in </a:t>
            </a:r>
            <a:r>
              <a:rPr sz="1400" i="1" spc="-5" dirty="0">
                <a:latin typeface="Arial"/>
                <a:cs typeface="Arial"/>
              </a:rPr>
              <a:t>other</a:t>
            </a:r>
            <a:r>
              <a:rPr sz="1400" i="1" dirty="0">
                <a:latin typeface="Arial"/>
                <a:cs typeface="Arial"/>
              </a:rPr>
              <a:t> </a:t>
            </a:r>
            <a:r>
              <a:rPr sz="1400" i="1" spc="-5" dirty="0">
                <a:latin typeface="Arial"/>
                <a:cs typeface="Arial"/>
              </a:rPr>
              <a:t>systems.</a:t>
            </a:r>
            <a:endParaRPr sz="1400">
              <a:latin typeface="Arial"/>
              <a:cs typeface="Arial"/>
            </a:endParaRPr>
          </a:p>
          <a:p>
            <a:pPr marL="184785" marR="92075" indent="-172720">
              <a:lnSpc>
                <a:spcPct val="100000"/>
              </a:lnSpc>
              <a:spcBef>
                <a:spcPts val="334"/>
              </a:spcBef>
              <a:buClr>
                <a:srgbClr val="330066"/>
              </a:buClr>
              <a:buSzPct val="67857"/>
              <a:buFont typeface="Wingdings"/>
              <a:buChar char=""/>
              <a:tabLst>
                <a:tab pos="185420" algn="l"/>
              </a:tabLst>
            </a:pPr>
            <a:r>
              <a:rPr sz="1400" dirty="0">
                <a:latin typeface="Arial"/>
                <a:cs typeface="Arial"/>
              </a:rPr>
              <a:t>May happen because modules are not</a:t>
            </a:r>
            <a:r>
              <a:rPr sz="1400" spc="-65" dirty="0">
                <a:latin typeface="Arial"/>
                <a:cs typeface="Arial"/>
              </a:rPr>
              <a:t> </a:t>
            </a:r>
            <a:r>
              <a:rPr sz="1400" dirty="0">
                <a:latin typeface="Arial"/>
                <a:cs typeface="Arial"/>
              </a:rPr>
              <a:t>designed  for reuse, e.g. </a:t>
            </a:r>
            <a:r>
              <a:rPr sz="1400" spc="-5" dirty="0">
                <a:latin typeface="Arial"/>
                <a:cs typeface="Arial"/>
              </a:rPr>
              <a:t>when </a:t>
            </a:r>
            <a:r>
              <a:rPr sz="1400" dirty="0">
                <a:latin typeface="Arial"/>
                <a:cs typeface="Arial"/>
              </a:rPr>
              <a:t>modules depends on  infrastructure or </a:t>
            </a:r>
            <a:r>
              <a:rPr sz="1400" spc="-5" dirty="0">
                <a:latin typeface="Arial"/>
                <a:cs typeface="Arial"/>
              </a:rPr>
              <a:t>when </a:t>
            </a:r>
            <a:r>
              <a:rPr sz="1400" dirty="0">
                <a:latin typeface="Arial"/>
                <a:cs typeface="Arial"/>
              </a:rPr>
              <a:t>modules are too  specialized.</a:t>
            </a:r>
            <a:endParaRPr sz="1400">
              <a:latin typeface="Arial"/>
              <a:cs typeface="Arial"/>
            </a:endParaRPr>
          </a:p>
          <a:p>
            <a:pPr marL="184785" indent="-172720">
              <a:lnSpc>
                <a:spcPct val="100000"/>
              </a:lnSpc>
              <a:spcBef>
                <a:spcPts val="340"/>
              </a:spcBef>
              <a:buClr>
                <a:srgbClr val="330066"/>
              </a:buClr>
              <a:buSzPct val="67857"/>
              <a:buFont typeface="Wingdings"/>
              <a:buChar char=""/>
              <a:tabLst>
                <a:tab pos="185420" algn="l"/>
              </a:tabLst>
            </a:pPr>
            <a:r>
              <a:rPr sz="1400" dirty="0">
                <a:latin typeface="Arial"/>
                <a:cs typeface="Arial"/>
              </a:rPr>
              <a:t>related to </a:t>
            </a:r>
            <a:r>
              <a:rPr sz="1400" b="1" spc="-5" dirty="0">
                <a:latin typeface="Arial"/>
                <a:cs typeface="Arial"/>
              </a:rPr>
              <a:t>low</a:t>
            </a:r>
            <a:r>
              <a:rPr sz="1400" b="1" spc="-40" dirty="0">
                <a:latin typeface="Arial"/>
                <a:cs typeface="Arial"/>
              </a:rPr>
              <a:t> </a:t>
            </a:r>
            <a:r>
              <a:rPr sz="1400" b="1" spc="-5" dirty="0">
                <a:latin typeface="Arial"/>
                <a:cs typeface="Arial"/>
              </a:rPr>
              <a:t>cohesion</a:t>
            </a:r>
            <a:endParaRPr sz="1400">
              <a:latin typeface="Arial"/>
              <a:cs typeface="Arial"/>
            </a:endParaRPr>
          </a:p>
          <a:p>
            <a:pPr marL="184785" marR="325755" indent="-172720">
              <a:lnSpc>
                <a:spcPct val="100000"/>
              </a:lnSpc>
              <a:spcBef>
                <a:spcPts val="334"/>
              </a:spcBef>
              <a:buClr>
                <a:srgbClr val="330066"/>
              </a:buClr>
              <a:buSzPct val="67857"/>
              <a:buFont typeface="Wingdings"/>
              <a:buChar char=""/>
              <a:tabLst>
                <a:tab pos="185420" algn="l"/>
              </a:tabLst>
            </a:pPr>
            <a:r>
              <a:rPr sz="1400" spc="-5" dirty="0">
                <a:latin typeface="Arial"/>
                <a:cs typeface="Arial"/>
              </a:rPr>
              <a:t>The </a:t>
            </a:r>
            <a:r>
              <a:rPr sz="1400" dirty="0">
                <a:latin typeface="Arial"/>
                <a:cs typeface="Arial"/>
              </a:rPr>
              <a:t>consequence is that </a:t>
            </a:r>
            <a:r>
              <a:rPr sz="1400" spc="-5" dirty="0">
                <a:latin typeface="Arial"/>
                <a:cs typeface="Arial"/>
              </a:rPr>
              <a:t>software </a:t>
            </a:r>
            <a:r>
              <a:rPr sz="1400" dirty="0">
                <a:latin typeface="Arial"/>
                <a:cs typeface="Arial"/>
              </a:rPr>
              <a:t>is</a:t>
            </a:r>
            <a:r>
              <a:rPr sz="1400" spc="-70" dirty="0">
                <a:latin typeface="Arial"/>
                <a:cs typeface="Arial"/>
              </a:rPr>
              <a:t> </a:t>
            </a:r>
            <a:r>
              <a:rPr sz="1400" dirty="0">
                <a:latin typeface="Arial"/>
                <a:cs typeface="Arial"/>
              </a:rPr>
              <a:t>rewritten  instead of</a:t>
            </a:r>
            <a:r>
              <a:rPr sz="1400" spc="-30" dirty="0">
                <a:latin typeface="Arial"/>
                <a:cs typeface="Arial"/>
              </a:rPr>
              <a:t> </a:t>
            </a:r>
            <a:r>
              <a:rPr sz="1400" dirty="0">
                <a:latin typeface="Arial"/>
                <a:cs typeface="Arial"/>
              </a:rPr>
              <a:t>reused.</a:t>
            </a:r>
            <a:endParaRPr sz="14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1874" y="368553"/>
            <a:ext cx="2137410" cy="323850"/>
          </a:xfrm>
          <a:prstGeom prst="rect">
            <a:avLst/>
          </a:prstGeom>
        </p:spPr>
        <p:txBody>
          <a:bodyPr vert="horz" wrap="square" lIns="0" tIns="13335" rIns="0" bIns="0" rtlCol="0">
            <a:spAutoFit/>
          </a:bodyPr>
          <a:lstStyle/>
          <a:p>
            <a:pPr marL="12700">
              <a:lnSpc>
                <a:spcPct val="100000"/>
              </a:lnSpc>
              <a:spcBef>
                <a:spcPts val="105"/>
              </a:spcBef>
            </a:pPr>
            <a:r>
              <a:rPr dirty="0"/>
              <a:t>Smells -</a:t>
            </a:r>
            <a:r>
              <a:rPr spc="-70" dirty="0"/>
              <a:t> </a:t>
            </a:r>
            <a:r>
              <a:rPr dirty="0"/>
              <a:t>Viscosity</a:t>
            </a:r>
          </a:p>
        </p:txBody>
      </p:sp>
      <p:sp>
        <p:nvSpPr>
          <p:cNvPr id="3" name="object 3"/>
          <p:cNvSpPr txBox="1"/>
          <p:nvPr/>
        </p:nvSpPr>
        <p:spPr>
          <a:xfrm>
            <a:off x="261874" y="743458"/>
            <a:ext cx="3929379" cy="2463495"/>
          </a:xfrm>
          <a:prstGeom prst="rect">
            <a:avLst/>
          </a:prstGeom>
        </p:spPr>
        <p:txBody>
          <a:bodyPr vert="horz" wrap="square" lIns="0" tIns="39370" rIns="0" bIns="0" rtlCol="0">
            <a:spAutoFit/>
          </a:bodyPr>
          <a:lstStyle/>
          <a:p>
            <a:pPr marL="184785" marR="309880" indent="-172720">
              <a:lnSpc>
                <a:spcPts val="1730"/>
              </a:lnSpc>
              <a:spcBef>
                <a:spcPts val="310"/>
              </a:spcBef>
              <a:buClr>
                <a:srgbClr val="330066"/>
              </a:buClr>
              <a:buSzPct val="68750"/>
              <a:buFont typeface="Wingdings"/>
              <a:buChar char=""/>
              <a:tabLst>
                <a:tab pos="185420" algn="l"/>
              </a:tabLst>
            </a:pPr>
            <a:r>
              <a:rPr sz="1600" i="1" spc="-5" dirty="0">
                <a:latin typeface="Arial"/>
                <a:cs typeface="Arial"/>
              </a:rPr>
              <a:t>Doing things right </a:t>
            </a:r>
            <a:r>
              <a:rPr sz="1600" i="1" dirty="0">
                <a:latin typeface="Arial"/>
                <a:cs typeface="Arial"/>
              </a:rPr>
              <a:t>is </a:t>
            </a:r>
            <a:r>
              <a:rPr sz="1600" i="1" spc="-5" dirty="0">
                <a:latin typeface="Arial"/>
                <a:cs typeface="Arial"/>
              </a:rPr>
              <a:t>harder than doing  things</a:t>
            </a:r>
            <a:r>
              <a:rPr sz="1600" i="1" spc="-15" dirty="0">
                <a:latin typeface="Arial"/>
                <a:cs typeface="Arial"/>
              </a:rPr>
              <a:t> </a:t>
            </a:r>
            <a:r>
              <a:rPr sz="1600" i="1" spc="-5" dirty="0">
                <a:latin typeface="Arial"/>
                <a:cs typeface="Arial"/>
              </a:rPr>
              <a:t>wrong.</a:t>
            </a:r>
            <a:endParaRPr sz="1600" dirty="0">
              <a:latin typeface="Arial"/>
              <a:cs typeface="Arial"/>
            </a:endParaRPr>
          </a:p>
          <a:p>
            <a:pPr marL="184785" indent="-172720">
              <a:lnSpc>
                <a:spcPts val="1825"/>
              </a:lnSpc>
              <a:spcBef>
                <a:spcPts val="165"/>
              </a:spcBef>
              <a:buClr>
                <a:srgbClr val="330066"/>
              </a:buClr>
              <a:buSzPct val="68750"/>
              <a:buFont typeface="Wingdings"/>
              <a:buChar char=""/>
              <a:tabLst>
                <a:tab pos="185420" algn="l"/>
              </a:tabLst>
            </a:pPr>
            <a:r>
              <a:rPr sz="1600" spc="-10" dirty="0">
                <a:latin typeface="Arial"/>
                <a:cs typeface="Arial"/>
              </a:rPr>
              <a:t>Two </a:t>
            </a:r>
            <a:r>
              <a:rPr sz="1600" spc="-5" dirty="0">
                <a:latin typeface="Arial"/>
                <a:cs typeface="Arial"/>
              </a:rPr>
              <a:t>forms: </a:t>
            </a:r>
            <a:r>
              <a:rPr sz="1600" b="1" spc="-5" dirty="0">
                <a:latin typeface="Arial"/>
                <a:cs typeface="Arial"/>
              </a:rPr>
              <a:t>Viscosity of </a:t>
            </a:r>
            <a:r>
              <a:rPr sz="1600" b="1" spc="-10" dirty="0">
                <a:latin typeface="Arial"/>
                <a:cs typeface="Arial"/>
              </a:rPr>
              <a:t>the </a:t>
            </a:r>
            <a:r>
              <a:rPr sz="1600" b="1" spc="-5" dirty="0">
                <a:latin typeface="Arial"/>
                <a:cs typeface="Arial"/>
              </a:rPr>
              <a:t>design</a:t>
            </a:r>
            <a:r>
              <a:rPr sz="1600" b="1" spc="40" dirty="0">
                <a:latin typeface="Arial"/>
                <a:cs typeface="Arial"/>
              </a:rPr>
              <a:t> </a:t>
            </a:r>
            <a:r>
              <a:rPr sz="1600" spc="-5" dirty="0">
                <a:latin typeface="Arial"/>
                <a:cs typeface="Arial"/>
              </a:rPr>
              <a:t>or</a:t>
            </a:r>
            <a:endParaRPr sz="1600" dirty="0">
              <a:latin typeface="Arial"/>
              <a:cs typeface="Arial"/>
            </a:endParaRPr>
          </a:p>
          <a:p>
            <a:pPr marL="184785">
              <a:lnSpc>
                <a:spcPts val="1825"/>
              </a:lnSpc>
            </a:pPr>
            <a:r>
              <a:rPr sz="1600" b="1" spc="-10" dirty="0">
                <a:latin typeface="Arial"/>
                <a:cs typeface="Arial"/>
              </a:rPr>
              <a:t>viscosity </a:t>
            </a:r>
            <a:r>
              <a:rPr sz="1600" b="1" spc="-5" dirty="0">
                <a:latin typeface="Arial"/>
                <a:cs typeface="Arial"/>
              </a:rPr>
              <a:t>of the</a:t>
            </a:r>
            <a:r>
              <a:rPr sz="1600" b="1" spc="25" dirty="0">
                <a:latin typeface="Arial"/>
                <a:cs typeface="Arial"/>
              </a:rPr>
              <a:t> </a:t>
            </a:r>
            <a:r>
              <a:rPr sz="1600" b="1" spc="-10" dirty="0">
                <a:latin typeface="Arial"/>
                <a:cs typeface="Arial"/>
              </a:rPr>
              <a:t>environment</a:t>
            </a:r>
            <a:r>
              <a:rPr sz="1600" spc="-10" dirty="0">
                <a:latin typeface="Arial"/>
                <a:cs typeface="Arial"/>
              </a:rPr>
              <a:t>.</a:t>
            </a:r>
            <a:endParaRPr sz="1600" dirty="0">
              <a:latin typeface="Arial"/>
              <a:cs typeface="Arial"/>
            </a:endParaRPr>
          </a:p>
          <a:p>
            <a:pPr marL="184785" marR="5080" indent="-172720">
              <a:lnSpc>
                <a:spcPts val="1730"/>
              </a:lnSpc>
              <a:spcBef>
                <a:spcPts val="409"/>
              </a:spcBef>
              <a:buClr>
                <a:srgbClr val="330066"/>
              </a:buClr>
              <a:buSzPct val="68750"/>
              <a:buFont typeface="Wingdings"/>
              <a:buChar char=""/>
              <a:tabLst>
                <a:tab pos="185420" algn="l"/>
              </a:tabLst>
            </a:pPr>
            <a:r>
              <a:rPr sz="1600" spc="-5" dirty="0">
                <a:latin typeface="Arial"/>
                <a:cs typeface="Arial"/>
              </a:rPr>
              <a:t>If making changes that preserves the  design is </a:t>
            </a:r>
            <a:r>
              <a:rPr sz="1600" spc="-10" dirty="0">
                <a:latin typeface="Arial"/>
                <a:cs typeface="Arial"/>
              </a:rPr>
              <a:t>harder </a:t>
            </a:r>
            <a:r>
              <a:rPr sz="1600" spc="-5" dirty="0">
                <a:latin typeface="Arial"/>
                <a:cs typeface="Arial"/>
              </a:rPr>
              <a:t>to do then doing “hacks”,  the viscosity of the design is</a:t>
            </a:r>
            <a:r>
              <a:rPr sz="1600" spc="-35" dirty="0">
                <a:latin typeface="Arial"/>
                <a:cs typeface="Arial"/>
              </a:rPr>
              <a:t> </a:t>
            </a:r>
            <a:r>
              <a:rPr sz="1600" spc="-5" dirty="0">
                <a:latin typeface="Arial"/>
                <a:cs typeface="Arial"/>
              </a:rPr>
              <a:t>high.</a:t>
            </a:r>
            <a:endParaRPr sz="1600" dirty="0">
              <a:latin typeface="Arial"/>
              <a:cs typeface="Arial"/>
            </a:endParaRPr>
          </a:p>
          <a:p>
            <a:pPr marL="184785" marR="320675" indent="-172720" algn="just">
              <a:lnSpc>
                <a:spcPts val="1730"/>
              </a:lnSpc>
              <a:spcBef>
                <a:spcPts val="380"/>
              </a:spcBef>
              <a:buClr>
                <a:srgbClr val="330066"/>
              </a:buClr>
              <a:buSzPct val="68750"/>
              <a:buFont typeface="Wingdings"/>
              <a:buChar char=""/>
              <a:tabLst>
                <a:tab pos="185420" algn="l"/>
              </a:tabLst>
            </a:pPr>
            <a:r>
              <a:rPr sz="1600" spc="-5" dirty="0" smtClean="0">
                <a:latin typeface="Arial"/>
                <a:cs typeface="Arial"/>
              </a:rPr>
              <a:t>Viscosity of environment comes about  </a:t>
            </a:r>
            <a:r>
              <a:rPr sz="1600" spc="-10" dirty="0" smtClean="0">
                <a:latin typeface="Arial"/>
                <a:cs typeface="Arial"/>
              </a:rPr>
              <a:t>when </a:t>
            </a:r>
            <a:r>
              <a:rPr sz="1600" spc="-5" dirty="0" smtClean="0">
                <a:latin typeface="Arial"/>
                <a:cs typeface="Arial"/>
              </a:rPr>
              <a:t>the development environment is  slow and</a:t>
            </a:r>
            <a:r>
              <a:rPr sz="1600" spc="-10" dirty="0" smtClean="0">
                <a:latin typeface="Arial"/>
                <a:cs typeface="Arial"/>
              </a:rPr>
              <a:t> </a:t>
            </a:r>
            <a:r>
              <a:rPr sz="1600" spc="-5" dirty="0" smtClean="0">
                <a:latin typeface="Arial"/>
                <a:cs typeface="Arial"/>
              </a:rPr>
              <a:t>inefficient.</a:t>
            </a:r>
          </a:p>
          <a:p>
            <a:pPr marL="12700">
              <a:lnSpc>
                <a:spcPct val="100000"/>
              </a:lnSpc>
              <a:spcBef>
                <a:spcPts val="105"/>
              </a:spcBef>
            </a:pPr>
            <a:r>
              <a:rPr lang="en-US" altLang="zh-CN" sz="500" dirty="0">
                <a:latin typeface="Arial"/>
                <a:cs typeface="Arial"/>
              </a:rPr>
              <a:t>Software Systems  Architecture </a:t>
            </a:r>
            <a:r>
              <a:rPr sz="500" dirty="0" smtClean="0">
                <a:latin typeface="Arial"/>
                <a:cs typeface="Arial"/>
              </a:rPr>
              <a:t>	</a:t>
            </a:r>
            <a:r>
              <a:rPr lang="en-US" sz="500" dirty="0" smtClean="0">
                <a:latin typeface="Arial"/>
                <a:cs typeface="Arial"/>
              </a:rPr>
              <a:t>                                                        </a:t>
            </a:r>
            <a:r>
              <a:rPr lang="en-US" altLang="zh-CN" sz="500" spc="-5" dirty="0" err="1" smtClean="0">
                <a:latin typeface="Arial"/>
                <a:cs typeface="Arial"/>
              </a:rPr>
              <a:t>Xiaobin</a:t>
            </a:r>
            <a:r>
              <a:rPr lang="en-US" altLang="zh-CN" sz="500" spc="-5" dirty="0" smtClean="0">
                <a:latin typeface="Arial"/>
                <a:cs typeface="Arial"/>
              </a:rPr>
              <a:t> Xu</a:t>
            </a:r>
            <a:endParaRPr lang="en-US" altLang="zh-CN" sz="500" dirty="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1874" y="3134055"/>
            <a:ext cx="1033526" cy="90409"/>
          </a:xfrm>
          <a:prstGeom prst="rect">
            <a:avLst/>
          </a:prstGeom>
        </p:spPr>
        <p:txBody>
          <a:bodyPr vert="horz" wrap="square" lIns="0" tIns="13335" rIns="0" bIns="0" rtlCol="0">
            <a:spAutoFit/>
          </a:bodyPr>
          <a:lstStyle/>
          <a:p>
            <a:pPr marL="12700">
              <a:lnSpc>
                <a:spcPct val="100000"/>
              </a:lnSpc>
              <a:spcBef>
                <a:spcPts val="105"/>
              </a:spcBef>
            </a:pPr>
            <a:r>
              <a:rPr lang="en-US" altLang="zh-CN" sz="500" dirty="0">
                <a:latin typeface="Arial"/>
                <a:cs typeface="Arial"/>
              </a:rPr>
              <a:t>Software Systems  Architecture</a:t>
            </a:r>
            <a:endParaRPr lang="en-US" altLang="zh-CN" sz="500" dirty="0" smtClean="0">
              <a:latin typeface="Arial"/>
              <a:cs typeface="Arial"/>
            </a:endParaRPr>
          </a:p>
        </p:txBody>
      </p:sp>
      <p:sp>
        <p:nvSpPr>
          <p:cNvPr id="3" name="object 3"/>
          <p:cNvSpPr txBox="1"/>
          <p:nvPr/>
        </p:nvSpPr>
        <p:spPr>
          <a:xfrm>
            <a:off x="1986533" y="3134055"/>
            <a:ext cx="600710" cy="90409"/>
          </a:xfrm>
          <a:prstGeom prst="rect">
            <a:avLst/>
          </a:prstGeom>
        </p:spPr>
        <p:txBody>
          <a:bodyPr vert="horz" wrap="square" lIns="0" tIns="13335" rIns="0" bIns="0" rtlCol="0">
            <a:spAutoFit/>
          </a:bodyPr>
          <a:lstStyle/>
          <a:p>
            <a:pPr marL="12700">
              <a:lnSpc>
                <a:spcPct val="100000"/>
              </a:lnSpc>
              <a:spcBef>
                <a:spcPts val="105"/>
              </a:spcBef>
            </a:pPr>
            <a:r>
              <a:rPr lang="en-US" altLang="zh-CN" sz="500" spc="-5" dirty="0" err="1" smtClean="0">
                <a:latin typeface="Arial"/>
                <a:cs typeface="Arial"/>
              </a:rPr>
              <a:t>Xiaobin</a:t>
            </a:r>
            <a:r>
              <a:rPr lang="en-US" altLang="zh-CN" sz="500" spc="-5" dirty="0" smtClean="0">
                <a:latin typeface="Arial"/>
                <a:cs typeface="Arial"/>
              </a:rPr>
              <a:t> Xu</a:t>
            </a:r>
            <a:endParaRPr lang="en-US" altLang="zh-CN" sz="500" dirty="0">
              <a:latin typeface="Arial"/>
              <a:cs typeface="Arial"/>
            </a:endParaRPr>
          </a:p>
        </p:txBody>
      </p:sp>
      <p:sp>
        <p:nvSpPr>
          <p:cNvPr id="4" name="object 4"/>
          <p:cNvSpPr txBox="1">
            <a:spLocks noGrp="1"/>
          </p:cNvSpPr>
          <p:nvPr>
            <p:ph type="title"/>
          </p:nvPr>
        </p:nvSpPr>
        <p:spPr>
          <a:xfrm>
            <a:off x="261874" y="368883"/>
            <a:ext cx="3599815" cy="324485"/>
          </a:xfrm>
          <a:prstGeom prst="rect">
            <a:avLst/>
          </a:prstGeom>
        </p:spPr>
        <p:txBody>
          <a:bodyPr vert="horz" wrap="square" lIns="0" tIns="13335" rIns="0" bIns="0" rtlCol="0">
            <a:spAutoFit/>
          </a:bodyPr>
          <a:lstStyle/>
          <a:p>
            <a:pPr marL="12700">
              <a:lnSpc>
                <a:spcPct val="100000"/>
              </a:lnSpc>
              <a:spcBef>
                <a:spcPts val="105"/>
              </a:spcBef>
            </a:pPr>
            <a:r>
              <a:rPr dirty="0"/>
              <a:t>Smells – </a:t>
            </a:r>
            <a:r>
              <a:rPr spc="5" dirty="0"/>
              <a:t>Needless</a:t>
            </a:r>
            <a:r>
              <a:rPr spc="-80" dirty="0"/>
              <a:t> </a:t>
            </a:r>
            <a:r>
              <a:rPr dirty="0"/>
              <a:t>Complexity</a:t>
            </a:r>
          </a:p>
        </p:txBody>
      </p:sp>
      <p:sp>
        <p:nvSpPr>
          <p:cNvPr id="5" name="object 5"/>
          <p:cNvSpPr txBox="1"/>
          <p:nvPr/>
        </p:nvSpPr>
        <p:spPr>
          <a:xfrm>
            <a:off x="261874" y="816940"/>
            <a:ext cx="3851275" cy="1927860"/>
          </a:xfrm>
          <a:prstGeom prst="rect">
            <a:avLst/>
          </a:prstGeom>
        </p:spPr>
        <p:txBody>
          <a:bodyPr vert="horz" wrap="square" lIns="0" tIns="12065" rIns="0" bIns="0" rtlCol="0">
            <a:spAutoFit/>
          </a:bodyPr>
          <a:lstStyle/>
          <a:p>
            <a:pPr marL="184785" indent="-172720">
              <a:lnSpc>
                <a:spcPts val="1730"/>
              </a:lnSpc>
              <a:spcBef>
                <a:spcPts val="95"/>
              </a:spcBef>
              <a:buClr>
                <a:srgbClr val="330066"/>
              </a:buClr>
              <a:buSzPct val="68750"/>
              <a:buFont typeface="Wingdings"/>
              <a:buChar char=""/>
              <a:tabLst>
                <a:tab pos="185420" algn="l"/>
              </a:tabLst>
            </a:pPr>
            <a:r>
              <a:rPr sz="1600" i="1" spc="-5" dirty="0">
                <a:latin typeface="Arial"/>
                <a:cs typeface="Arial"/>
              </a:rPr>
              <a:t>The design contains </a:t>
            </a:r>
            <a:r>
              <a:rPr sz="1600" i="1" spc="-5" dirty="0">
                <a:solidFill>
                  <a:srgbClr val="FF0000"/>
                </a:solidFill>
                <a:latin typeface="Arial"/>
                <a:cs typeface="Arial"/>
              </a:rPr>
              <a:t>infrastructure</a:t>
            </a:r>
            <a:r>
              <a:rPr sz="1600" i="1" spc="15" dirty="0">
                <a:solidFill>
                  <a:srgbClr val="FF0000"/>
                </a:solidFill>
                <a:latin typeface="Arial"/>
                <a:cs typeface="Arial"/>
              </a:rPr>
              <a:t> </a:t>
            </a:r>
            <a:r>
              <a:rPr sz="1600" i="1" spc="-10" dirty="0">
                <a:latin typeface="Arial"/>
                <a:cs typeface="Arial"/>
              </a:rPr>
              <a:t>that</a:t>
            </a:r>
            <a:endParaRPr sz="1600">
              <a:latin typeface="Arial"/>
              <a:cs typeface="Arial"/>
            </a:endParaRPr>
          </a:p>
          <a:p>
            <a:pPr marL="184785">
              <a:lnSpc>
                <a:spcPts val="1730"/>
              </a:lnSpc>
            </a:pPr>
            <a:r>
              <a:rPr sz="1600" i="1" spc="-5" dirty="0">
                <a:latin typeface="Arial"/>
                <a:cs typeface="Arial"/>
              </a:rPr>
              <a:t>adds </a:t>
            </a:r>
            <a:r>
              <a:rPr sz="1600" i="1" spc="-5" dirty="0">
                <a:solidFill>
                  <a:srgbClr val="FF0000"/>
                </a:solidFill>
                <a:latin typeface="Arial"/>
                <a:cs typeface="Arial"/>
              </a:rPr>
              <a:t>no direct benefit.</a:t>
            </a:r>
            <a:endParaRPr sz="1600">
              <a:latin typeface="Arial"/>
              <a:cs typeface="Arial"/>
            </a:endParaRPr>
          </a:p>
          <a:p>
            <a:pPr marL="184785" marR="5080" indent="-172720">
              <a:lnSpc>
                <a:spcPts val="1540"/>
              </a:lnSpc>
              <a:spcBef>
                <a:spcPts val="370"/>
              </a:spcBef>
              <a:buClr>
                <a:srgbClr val="330066"/>
              </a:buClr>
              <a:buSzPct val="68750"/>
              <a:buFont typeface="Wingdings"/>
              <a:buChar char=""/>
              <a:tabLst>
                <a:tab pos="185420" algn="l"/>
              </a:tabLst>
            </a:pPr>
            <a:r>
              <a:rPr sz="1600" spc="-5" dirty="0">
                <a:latin typeface="Arial"/>
                <a:cs typeface="Arial"/>
              </a:rPr>
              <a:t>This frequently happen </a:t>
            </a:r>
            <a:r>
              <a:rPr sz="1600" spc="-10" dirty="0">
                <a:latin typeface="Arial"/>
                <a:cs typeface="Arial"/>
              </a:rPr>
              <a:t>when </a:t>
            </a:r>
            <a:r>
              <a:rPr sz="1600" spc="-5" dirty="0">
                <a:latin typeface="Arial"/>
                <a:cs typeface="Arial"/>
              </a:rPr>
              <a:t>developers  anticipate changes to the requirements,  and put in facilities for those potential  changes.</a:t>
            </a:r>
            <a:endParaRPr sz="1600">
              <a:latin typeface="Arial"/>
              <a:cs typeface="Arial"/>
            </a:endParaRPr>
          </a:p>
          <a:p>
            <a:pPr marL="184785" marR="5080" indent="-172720">
              <a:lnSpc>
                <a:spcPct val="80000"/>
              </a:lnSpc>
              <a:spcBef>
                <a:spcPts val="385"/>
              </a:spcBef>
              <a:buClr>
                <a:srgbClr val="330066"/>
              </a:buClr>
              <a:buSzPct val="68750"/>
              <a:buFont typeface="Wingdings"/>
              <a:buChar char=""/>
              <a:tabLst>
                <a:tab pos="185420" algn="l"/>
              </a:tabLst>
            </a:pPr>
            <a:r>
              <a:rPr sz="1600" spc="-5" dirty="0">
                <a:latin typeface="Arial"/>
                <a:cs typeface="Arial"/>
              </a:rPr>
              <a:t>The design </a:t>
            </a:r>
            <a:r>
              <a:rPr sz="1600" spc="-10" dirty="0">
                <a:latin typeface="Arial"/>
                <a:cs typeface="Arial"/>
              </a:rPr>
              <a:t>will </a:t>
            </a:r>
            <a:r>
              <a:rPr sz="1600" spc="-5" dirty="0">
                <a:latin typeface="Arial"/>
                <a:cs typeface="Arial"/>
              </a:rPr>
              <a:t>carry the weight of </a:t>
            </a:r>
            <a:r>
              <a:rPr sz="1600" dirty="0">
                <a:latin typeface="Arial"/>
                <a:cs typeface="Arial"/>
              </a:rPr>
              <a:t>all </a:t>
            </a:r>
            <a:r>
              <a:rPr sz="1600" spc="-5" dirty="0">
                <a:latin typeface="Arial"/>
                <a:cs typeface="Arial"/>
              </a:rPr>
              <a:t>the  unused design elements, and possibly  make other changes</a:t>
            </a:r>
            <a:r>
              <a:rPr sz="1600" spc="-10" dirty="0">
                <a:latin typeface="Arial"/>
                <a:cs typeface="Arial"/>
              </a:rPr>
              <a:t> </a:t>
            </a:r>
            <a:r>
              <a:rPr sz="1600" spc="-5" dirty="0">
                <a:latin typeface="Arial"/>
                <a:cs typeface="Arial"/>
              </a:rPr>
              <a:t>difficult.</a:t>
            </a:r>
            <a:endParaRPr sz="16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1874" y="3133470"/>
            <a:ext cx="1109726" cy="90409"/>
          </a:xfrm>
          <a:prstGeom prst="rect">
            <a:avLst/>
          </a:prstGeom>
        </p:spPr>
        <p:txBody>
          <a:bodyPr vert="horz" wrap="square" lIns="0" tIns="13335" rIns="0" bIns="0" rtlCol="0">
            <a:spAutoFit/>
          </a:bodyPr>
          <a:lstStyle/>
          <a:p>
            <a:pPr marL="12700">
              <a:lnSpc>
                <a:spcPct val="100000"/>
              </a:lnSpc>
              <a:spcBef>
                <a:spcPts val="105"/>
              </a:spcBef>
            </a:pPr>
            <a:r>
              <a:rPr lang="en-US" altLang="zh-CN" sz="500" dirty="0">
                <a:latin typeface="Arial"/>
                <a:cs typeface="Arial"/>
              </a:rPr>
              <a:t>Software Systems  Architecture</a:t>
            </a:r>
            <a:endParaRPr lang="en-US" altLang="zh-CN" sz="500" dirty="0" smtClean="0">
              <a:latin typeface="Arial"/>
              <a:cs typeface="Arial"/>
            </a:endParaRPr>
          </a:p>
        </p:txBody>
      </p:sp>
      <p:sp>
        <p:nvSpPr>
          <p:cNvPr id="3" name="object 3"/>
          <p:cNvSpPr txBox="1"/>
          <p:nvPr/>
        </p:nvSpPr>
        <p:spPr>
          <a:xfrm>
            <a:off x="1986533" y="3133470"/>
            <a:ext cx="600710" cy="90409"/>
          </a:xfrm>
          <a:prstGeom prst="rect">
            <a:avLst/>
          </a:prstGeom>
        </p:spPr>
        <p:txBody>
          <a:bodyPr vert="horz" wrap="square" lIns="0" tIns="13335" rIns="0" bIns="0" rtlCol="0">
            <a:spAutoFit/>
          </a:bodyPr>
          <a:lstStyle/>
          <a:p>
            <a:pPr marL="12700">
              <a:lnSpc>
                <a:spcPct val="100000"/>
              </a:lnSpc>
              <a:spcBef>
                <a:spcPts val="105"/>
              </a:spcBef>
            </a:pPr>
            <a:r>
              <a:rPr lang="en-US" altLang="zh-CN" sz="500" spc="-5" dirty="0" err="1" smtClean="0">
                <a:latin typeface="Arial"/>
                <a:cs typeface="Arial"/>
              </a:rPr>
              <a:t>Xiaobin</a:t>
            </a:r>
            <a:r>
              <a:rPr lang="en-US" altLang="zh-CN" sz="500" spc="-5" dirty="0" smtClean="0">
                <a:latin typeface="Arial"/>
                <a:cs typeface="Arial"/>
              </a:rPr>
              <a:t> Xu</a:t>
            </a:r>
            <a:endParaRPr lang="en-US" altLang="zh-CN" sz="500" dirty="0">
              <a:latin typeface="Arial"/>
              <a:cs typeface="Arial"/>
            </a:endParaRPr>
          </a:p>
        </p:txBody>
      </p:sp>
      <p:sp>
        <p:nvSpPr>
          <p:cNvPr id="4" name="object 4"/>
          <p:cNvSpPr txBox="1">
            <a:spLocks noGrp="1"/>
          </p:cNvSpPr>
          <p:nvPr>
            <p:ph type="title"/>
          </p:nvPr>
        </p:nvSpPr>
        <p:spPr>
          <a:xfrm>
            <a:off x="261874" y="368553"/>
            <a:ext cx="3390265" cy="323850"/>
          </a:xfrm>
          <a:prstGeom prst="rect">
            <a:avLst/>
          </a:prstGeom>
        </p:spPr>
        <p:txBody>
          <a:bodyPr vert="horz" wrap="square" lIns="0" tIns="13335" rIns="0" bIns="0" rtlCol="0">
            <a:spAutoFit/>
          </a:bodyPr>
          <a:lstStyle/>
          <a:p>
            <a:pPr marL="12700">
              <a:lnSpc>
                <a:spcPct val="100000"/>
              </a:lnSpc>
              <a:spcBef>
                <a:spcPts val="105"/>
              </a:spcBef>
            </a:pPr>
            <a:r>
              <a:rPr dirty="0"/>
              <a:t>Smells – Needless</a:t>
            </a:r>
            <a:r>
              <a:rPr spc="-70" dirty="0"/>
              <a:t> </a:t>
            </a:r>
            <a:r>
              <a:rPr dirty="0"/>
              <a:t>repetition</a:t>
            </a:r>
          </a:p>
        </p:txBody>
      </p:sp>
      <p:sp>
        <p:nvSpPr>
          <p:cNvPr id="5" name="object 5"/>
          <p:cNvSpPr txBox="1"/>
          <p:nvPr/>
        </p:nvSpPr>
        <p:spPr>
          <a:xfrm>
            <a:off x="261874" y="840993"/>
            <a:ext cx="3953510" cy="2000885"/>
          </a:xfrm>
          <a:prstGeom prst="rect">
            <a:avLst/>
          </a:prstGeom>
        </p:spPr>
        <p:txBody>
          <a:bodyPr vert="horz" wrap="square" lIns="0" tIns="36195" rIns="0" bIns="0" rtlCol="0">
            <a:spAutoFit/>
          </a:bodyPr>
          <a:lstStyle/>
          <a:p>
            <a:pPr marL="184785" marR="95885" indent="-172720">
              <a:lnSpc>
                <a:spcPct val="90100"/>
              </a:lnSpc>
              <a:spcBef>
                <a:spcPts val="285"/>
              </a:spcBef>
              <a:buClr>
                <a:srgbClr val="330066"/>
              </a:buClr>
              <a:buSzPct val="68750"/>
              <a:buFont typeface="Wingdings"/>
              <a:buChar char=""/>
              <a:tabLst>
                <a:tab pos="185420" algn="l"/>
              </a:tabLst>
            </a:pPr>
            <a:r>
              <a:rPr sz="1600" i="1" spc="-5" dirty="0">
                <a:latin typeface="Arial"/>
                <a:cs typeface="Arial"/>
              </a:rPr>
              <a:t>The design contains </a:t>
            </a:r>
            <a:r>
              <a:rPr sz="1600" i="1" spc="-5" dirty="0">
                <a:solidFill>
                  <a:srgbClr val="FF0000"/>
                </a:solidFill>
                <a:latin typeface="Arial"/>
                <a:cs typeface="Arial"/>
              </a:rPr>
              <a:t>repeating structures </a:t>
            </a:r>
            <a:r>
              <a:rPr sz="1600" i="1" spc="-5" dirty="0">
                <a:latin typeface="Arial"/>
                <a:cs typeface="Arial"/>
              </a:rPr>
              <a:t> that could be unified under a single  abstraction.</a:t>
            </a:r>
            <a:endParaRPr sz="1600">
              <a:latin typeface="Arial"/>
              <a:cs typeface="Arial"/>
            </a:endParaRPr>
          </a:p>
          <a:p>
            <a:pPr marL="184785" indent="-172720">
              <a:lnSpc>
                <a:spcPct val="100000"/>
              </a:lnSpc>
              <a:spcBef>
                <a:spcPts val="190"/>
              </a:spcBef>
              <a:buClr>
                <a:srgbClr val="330066"/>
              </a:buClr>
              <a:buSzPct val="68750"/>
              <a:buFont typeface="Wingdings"/>
              <a:buChar char=""/>
              <a:tabLst>
                <a:tab pos="185420" algn="l"/>
              </a:tabLst>
            </a:pPr>
            <a:r>
              <a:rPr sz="1600" spc="-5" dirty="0">
                <a:latin typeface="Arial"/>
                <a:cs typeface="Arial"/>
              </a:rPr>
              <a:t>A result of cut and</a:t>
            </a:r>
            <a:r>
              <a:rPr sz="1600" spc="-25" dirty="0">
                <a:latin typeface="Arial"/>
                <a:cs typeface="Arial"/>
              </a:rPr>
              <a:t> </a:t>
            </a:r>
            <a:r>
              <a:rPr sz="1600" spc="-5" dirty="0">
                <a:latin typeface="Arial"/>
                <a:cs typeface="Arial"/>
              </a:rPr>
              <a:t>paste</a:t>
            </a:r>
            <a:endParaRPr sz="1600">
              <a:latin typeface="Arial"/>
              <a:cs typeface="Arial"/>
            </a:endParaRPr>
          </a:p>
          <a:p>
            <a:pPr marL="184785" indent="-172720">
              <a:lnSpc>
                <a:spcPct val="100000"/>
              </a:lnSpc>
              <a:spcBef>
                <a:spcPts val="195"/>
              </a:spcBef>
              <a:buClr>
                <a:srgbClr val="330066"/>
              </a:buClr>
              <a:buSzPct val="68750"/>
              <a:buFont typeface="Wingdings"/>
              <a:buChar char=""/>
              <a:tabLst>
                <a:tab pos="185420" algn="l"/>
              </a:tabLst>
            </a:pPr>
            <a:r>
              <a:rPr sz="1600" dirty="0">
                <a:latin typeface="Arial"/>
                <a:cs typeface="Arial"/>
              </a:rPr>
              <a:t>All </a:t>
            </a:r>
            <a:r>
              <a:rPr sz="1600" spc="-5" dirty="0">
                <a:latin typeface="Arial"/>
                <a:cs typeface="Arial"/>
              </a:rPr>
              <a:t>duplication is</a:t>
            </a:r>
            <a:r>
              <a:rPr sz="1600" spc="-35" dirty="0">
                <a:latin typeface="Arial"/>
                <a:cs typeface="Arial"/>
              </a:rPr>
              <a:t> </a:t>
            </a:r>
            <a:r>
              <a:rPr sz="1600" spc="-5" dirty="0">
                <a:latin typeface="Arial"/>
                <a:cs typeface="Arial"/>
              </a:rPr>
              <a:t>bad!</a:t>
            </a:r>
            <a:endParaRPr sz="1600">
              <a:latin typeface="Arial"/>
              <a:cs typeface="Arial"/>
            </a:endParaRPr>
          </a:p>
          <a:p>
            <a:pPr marL="184785" marR="5080" indent="-172720">
              <a:lnSpc>
                <a:spcPts val="1730"/>
              </a:lnSpc>
              <a:spcBef>
                <a:spcPts val="405"/>
              </a:spcBef>
              <a:buClr>
                <a:srgbClr val="330066"/>
              </a:buClr>
              <a:buSzPct val="68750"/>
              <a:buFont typeface="Wingdings"/>
              <a:buChar char=""/>
              <a:tabLst>
                <a:tab pos="185420" algn="l"/>
              </a:tabLst>
            </a:pPr>
            <a:r>
              <a:rPr sz="1600" spc="-5" dirty="0">
                <a:latin typeface="Arial"/>
                <a:cs typeface="Arial"/>
              </a:rPr>
              <a:t>Be </a:t>
            </a:r>
            <a:r>
              <a:rPr sz="1600" spc="-10" dirty="0">
                <a:latin typeface="Arial"/>
                <a:cs typeface="Arial"/>
              </a:rPr>
              <a:t>aware </a:t>
            </a:r>
            <a:r>
              <a:rPr sz="1600" spc="-5" dirty="0">
                <a:latin typeface="Arial"/>
                <a:cs typeface="Arial"/>
              </a:rPr>
              <a:t>of semi-duplication, code that </a:t>
            </a:r>
            <a:r>
              <a:rPr sz="1600" dirty="0">
                <a:latin typeface="Arial"/>
                <a:cs typeface="Arial"/>
              </a:rPr>
              <a:t>is  </a:t>
            </a:r>
            <a:r>
              <a:rPr sz="1600" spc="-5" dirty="0">
                <a:latin typeface="Arial"/>
                <a:cs typeface="Arial"/>
              </a:rPr>
              <a:t>almost the same. Is even </a:t>
            </a:r>
            <a:r>
              <a:rPr sz="1600" spc="-10" dirty="0">
                <a:latin typeface="Arial"/>
                <a:cs typeface="Arial"/>
              </a:rPr>
              <a:t>worse </a:t>
            </a:r>
            <a:r>
              <a:rPr sz="1600" spc="-5" dirty="0">
                <a:latin typeface="Arial"/>
                <a:cs typeface="Arial"/>
              </a:rPr>
              <a:t>to</a:t>
            </a:r>
            <a:r>
              <a:rPr sz="1600" spc="5" dirty="0">
                <a:latin typeface="Arial"/>
                <a:cs typeface="Arial"/>
              </a:rPr>
              <a:t> </a:t>
            </a:r>
            <a:r>
              <a:rPr sz="1600" spc="-5" dirty="0">
                <a:latin typeface="Arial"/>
                <a:cs typeface="Arial"/>
              </a:rPr>
              <a:t>fix.</a:t>
            </a:r>
            <a:endParaRPr sz="1600">
              <a:latin typeface="Arial"/>
              <a:cs typeface="Arial"/>
            </a:endParaRPr>
          </a:p>
          <a:p>
            <a:pPr marL="184785" indent="-172720">
              <a:lnSpc>
                <a:spcPct val="100000"/>
              </a:lnSpc>
              <a:spcBef>
                <a:spcPts val="165"/>
              </a:spcBef>
              <a:buClr>
                <a:srgbClr val="330066"/>
              </a:buClr>
              <a:buSzPct val="68750"/>
              <a:buFont typeface="Wingdings"/>
              <a:buChar char=""/>
              <a:tabLst>
                <a:tab pos="185420" algn="l"/>
              </a:tabLst>
            </a:pPr>
            <a:r>
              <a:rPr sz="1600" spc="-5" dirty="0">
                <a:latin typeface="Arial"/>
                <a:cs typeface="Arial"/>
              </a:rPr>
              <a:t>Makes the software difficult to maintain</a:t>
            </a:r>
            <a:endParaRPr sz="16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1874" y="3134055"/>
            <a:ext cx="957326" cy="90409"/>
          </a:xfrm>
          <a:prstGeom prst="rect">
            <a:avLst/>
          </a:prstGeom>
        </p:spPr>
        <p:txBody>
          <a:bodyPr vert="horz" wrap="square" lIns="0" tIns="13335" rIns="0" bIns="0" rtlCol="0">
            <a:spAutoFit/>
          </a:bodyPr>
          <a:lstStyle/>
          <a:p>
            <a:pPr marL="12700">
              <a:lnSpc>
                <a:spcPct val="100000"/>
              </a:lnSpc>
              <a:spcBef>
                <a:spcPts val="105"/>
              </a:spcBef>
            </a:pPr>
            <a:r>
              <a:rPr lang="en-US" altLang="zh-CN" sz="500" dirty="0">
                <a:latin typeface="Arial"/>
                <a:cs typeface="Arial"/>
              </a:rPr>
              <a:t>Software Systems  Architecture</a:t>
            </a:r>
            <a:endParaRPr lang="en-US" altLang="zh-CN" sz="500" dirty="0" smtClean="0">
              <a:latin typeface="Arial"/>
              <a:cs typeface="Arial"/>
            </a:endParaRPr>
          </a:p>
        </p:txBody>
      </p:sp>
      <p:sp>
        <p:nvSpPr>
          <p:cNvPr id="3" name="object 3"/>
          <p:cNvSpPr txBox="1"/>
          <p:nvPr/>
        </p:nvSpPr>
        <p:spPr>
          <a:xfrm>
            <a:off x="1986533" y="3134055"/>
            <a:ext cx="600710" cy="90409"/>
          </a:xfrm>
          <a:prstGeom prst="rect">
            <a:avLst/>
          </a:prstGeom>
        </p:spPr>
        <p:txBody>
          <a:bodyPr vert="horz" wrap="square" lIns="0" tIns="13335" rIns="0" bIns="0" rtlCol="0">
            <a:spAutoFit/>
          </a:bodyPr>
          <a:lstStyle/>
          <a:p>
            <a:pPr marL="12700">
              <a:lnSpc>
                <a:spcPct val="100000"/>
              </a:lnSpc>
              <a:spcBef>
                <a:spcPts val="105"/>
              </a:spcBef>
            </a:pPr>
            <a:r>
              <a:rPr lang="en-US" altLang="zh-CN" sz="500" spc="-5" dirty="0" err="1" smtClean="0">
                <a:latin typeface="Arial"/>
                <a:cs typeface="Arial"/>
              </a:rPr>
              <a:t>Xiaobin</a:t>
            </a:r>
            <a:r>
              <a:rPr lang="en-US" altLang="zh-CN" sz="500" spc="-5" dirty="0" smtClean="0">
                <a:latin typeface="Arial"/>
                <a:cs typeface="Arial"/>
              </a:rPr>
              <a:t> Xu</a:t>
            </a:r>
            <a:endParaRPr lang="en-US" altLang="zh-CN" sz="500" dirty="0">
              <a:latin typeface="Arial"/>
              <a:cs typeface="Arial"/>
            </a:endParaRPr>
          </a:p>
        </p:txBody>
      </p:sp>
      <p:sp>
        <p:nvSpPr>
          <p:cNvPr id="4" name="object 4"/>
          <p:cNvSpPr txBox="1">
            <a:spLocks noGrp="1"/>
          </p:cNvSpPr>
          <p:nvPr>
            <p:ph type="title"/>
          </p:nvPr>
        </p:nvSpPr>
        <p:spPr>
          <a:xfrm>
            <a:off x="261874" y="368883"/>
            <a:ext cx="1958339" cy="324485"/>
          </a:xfrm>
          <a:prstGeom prst="rect">
            <a:avLst/>
          </a:prstGeom>
        </p:spPr>
        <p:txBody>
          <a:bodyPr vert="horz" wrap="square" lIns="0" tIns="13335" rIns="0" bIns="0" rtlCol="0">
            <a:spAutoFit/>
          </a:bodyPr>
          <a:lstStyle/>
          <a:p>
            <a:pPr marL="12700">
              <a:lnSpc>
                <a:spcPct val="100000"/>
              </a:lnSpc>
              <a:spcBef>
                <a:spcPts val="105"/>
              </a:spcBef>
            </a:pPr>
            <a:r>
              <a:rPr dirty="0"/>
              <a:t>Smells -</a:t>
            </a:r>
            <a:r>
              <a:rPr spc="-90" dirty="0"/>
              <a:t> </a:t>
            </a:r>
            <a:r>
              <a:rPr spc="5" dirty="0"/>
              <a:t>Opacity</a:t>
            </a:r>
          </a:p>
        </p:txBody>
      </p:sp>
      <p:sp>
        <p:nvSpPr>
          <p:cNvPr id="5" name="object 5"/>
          <p:cNvSpPr txBox="1"/>
          <p:nvPr/>
        </p:nvSpPr>
        <p:spPr>
          <a:xfrm>
            <a:off x="261874" y="866393"/>
            <a:ext cx="3937000" cy="2083435"/>
          </a:xfrm>
          <a:prstGeom prst="rect">
            <a:avLst/>
          </a:prstGeom>
        </p:spPr>
        <p:txBody>
          <a:bodyPr vert="horz" wrap="square" lIns="0" tIns="12700" rIns="0" bIns="0" rtlCol="0">
            <a:spAutoFit/>
          </a:bodyPr>
          <a:lstStyle/>
          <a:p>
            <a:pPr marL="184785" marR="95250" indent="-172720">
              <a:lnSpc>
                <a:spcPct val="100000"/>
              </a:lnSpc>
              <a:spcBef>
                <a:spcPts val="100"/>
              </a:spcBef>
              <a:buClr>
                <a:srgbClr val="330066"/>
              </a:buClr>
              <a:buSzPct val="70000"/>
              <a:buFont typeface="Wingdings"/>
              <a:buChar char=""/>
              <a:tabLst>
                <a:tab pos="185420" algn="l"/>
              </a:tabLst>
            </a:pPr>
            <a:r>
              <a:rPr sz="1500" i="1" spc="-5" dirty="0">
                <a:latin typeface="Arial"/>
                <a:cs typeface="Arial"/>
              </a:rPr>
              <a:t>The code is </a:t>
            </a:r>
            <a:r>
              <a:rPr sz="1500" i="1" spc="-5" dirty="0">
                <a:solidFill>
                  <a:srgbClr val="FF0000"/>
                </a:solidFill>
                <a:latin typeface="Arial"/>
                <a:cs typeface="Arial"/>
              </a:rPr>
              <a:t>hard </a:t>
            </a:r>
            <a:r>
              <a:rPr sz="1500" i="1" spc="-5" dirty="0">
                <a:latin typeface="Arial"/>
                <a:cs typeface="Arial"/>
              </a:rPr>
              <a:t>to </a:t>
            </a:r>
            <a:r>
              <a:rPr sz="1500" i="1" dirty="0">
                <a:solidFill>
                  <a:srgbClr val="FF0000"/>
                </a:solidFill>
                <a:latin typeface="Arial"/>
                <a:cs typeface="Arial"/>
              </a:rPr>
              <a:t>read </a:t>
            </a:r>
            <a:r>
              <a:rPr sz="1500" i="1" dirty="0">
                <a:latin typeface="Arial"/>
                <a:cs typeface="Arial"/>
              </a:rPr>
              <a:t>and </a:t>
            </a:r>
            <a:r>
              <a:rPr sz="1500" i="1" spc="-5" dirty="0">
                <a:solidFill>
                  <a:srgbClr val="FF0000"/>
                </a:solidFill>
                <a:latin typeface="Arial"/>
                <a:cs typeface="Arial"/>
              </a:rPr>
              <a:t>understand</a:t>
            </a:r>
            <a:r>
              <a:rPr sz="1500" i="1" spc="-5" dirty="0">
                <a:latin typeface="Arial"/>
                <a:cs typeface="Arial"/>
              </a:rPr>
              <a:t>. </a:t>
            </a:r>
            <a:r>
              <a:rPr sz="1500" i="1" dirty="0">
                <a:latin typeface="Arial"/>
                <a:cs typeface="Arial"/>
              </a:rPr>
              <a:t>It  </a:t>
            </a:r>
            <a:r>
              <a:rPr sz="1500" i="1" spc="-5" dirty="0">
                <a:latin typeface="Arial"/>
                <a:cs typeface="Arial"/>
              </a:rPr>
              <a:t>does not express its </a:t>
            </a:r>
            <a:r>
              <a:rPr sz="1500" i="1" dirty="0">
                <a:latin typeface="Arial"/>
                <a:cs typeface="Arial"/>
              </a:rPr>
              <a:t>intent</a:t>
            </a:r>
            <a:r>
              <a:rPr sz="1500" i="1" spc="-100" dirty="0">
                <a:latin typeface="Arial"/>
                <a:cs typeface="Arial"/>
              </a:rPr>
              <a:t> </a:t>
            </a:r>
            <a:r>
              <a:rPr sz="1500" i="1" spc="-5" dirty="0">
                <a:latin typeface="Arial"/>
                <a:cs typeface="Arial"/>
              </a:rPr>
              <a:t>well.</a:t>
            </a:r>
            <a:endParaRPr sz="1500">
              <a:latin typeface="Arial"/>
              <a:cs typeface="Arial"/>
            </a:endParaRPr>
          </a:p>
          <a:p>
            <a:pPr marL="184785" indent="-172720">
              <a:lnSpc>
                <a:spcPct val="100000"/>
              </a:lnSpc>
              <a:spcBef>
                <a:spcPts val="360"/>
              </a:spcBef>
              <a:buClr>
                <a:srgbClr val="330066"/>
              </a:buClr>
              <a:buSzPct val="70000"/>
              <a:buFont typeface="Wingdings"/>
              <a:buChar char=""/>
              <a:tabLst>
                <a:tab pos="185420" algn="l"/>
              </a:tabLst>
            </a:pPr>
            <a:r>
              <a:rPr sz="1500" dirty="0">
                <a:latin typeface="Arial"/>
                <a:cs typeface="Arial"/>
              </a:rPr>
              <a:t>Not </a:t>
            </a:r>
            <a:r>
              <a:rPr sz="1500" spc="-5" dirty="0">
                <a:latin typeface="Arial"/>
                <a:cs typeface="Arial"/>
              </a:rPr>
              <a:t>following a </a:t>
            </a:r>
            <a:r>
              <a:rPr sz="1500" dirty="0">
                <a:latin typeface="Arial"/>
                <a:cs typeface="Arial"/>
              </a:rPr>
              <a:t>coding</a:t>
            </a:r>
            <a:r>
              <a:rPr sz="1500" spc="-75" dirty="0">
                <a:latin typeface="Arial"/>
                <a:cs typeface="Arial"/>
              </a:rPr>
              <a:t> </a:t>
            </a:r>
            <a:r>
              <a:rPr sz="1500" spc="-5" dirty="0">
                <a:latin typeface="Arial"/>
                <a:cs typeface="Arial"/>
              </a:rPr>
              <a:t>standard</a:t>
            </a:r>
            <a:endParaRPr sz="1500">
              <a:latin typeface="Arial"/>
              <a:cs typeface="Arial"/>
            </a:endParaRPr>
          </a:p>
          <a:p>
            <a:pPr marL="184785" indent="-172720">
              <a:lnSpc>
                <a:spcPct val="100000"/>
              </a:lnSpc>
              <a:spcBef>
                <a:spcPts val="359"/>
              </a:spcBef>
              <a:buClr>
                <a:srgbClr val="330066"/>
              </a:buClr>
              <a:buSzPct val="70000"/>
              <a:buFont typeface="Wingdings"/>
              <a:buChar char=""/>
              <a:tabLst>
                <a:tab pos="185420" algn="l"/>
              </a:tabLst>
            </a:pPr>
            <a:r>
              <a:rPr sz="1500" spc="-5" dirty="0">
                <a:latin typeface="Arial"/>
                <a:cs typeface="Arial"/>
              </a:rPr>
              <a:t>Bad or inconsistent</a:t>
            </a:r>
            <a:r>
              <a:rPr sz="1500" spc="-80" dirty="0">
                <a:latin typeface="Arial"/>
                <a:cs typeface="Arial"/>
              </a:rPr>
              <a:t> </a:t>
            </a:r>
            <a:r>
              <a:rPr sz="1500" dirty="0">
                <a:latin typeface="Arial"/>
                <a:cs typeface="Arial"/>
              </a:rPr>
              <a:t>naming</a:t>
            </a:r>
            <a:endParaRPr sz="1500">
              <a:latin typeface="Arial"/>
              <a:cs typeface="Arial"/>
            </a:endParaRPr>
          </a:p>
          <a:p>
            <a:pPr marL="184785" indent="-172720">
              <a:lnSpc>
                <a:spcPct val="100000"/>
              </a:lnSpc>
              <a:spcBef>
                <a:spcPts val="360"/>
              </a:spcBef>
              <a:buClr>
                <a:srgbClr val="330066"/>
              </a:buClr>
              <a:buSzPct val="70000"/>
              <a:buFont typeface="Wingdings"/>
              <a:buChar char=""/>
              <a:tabLst>
                <a:tab pos="185420" algn="l"/>
              </a:tabLst>
            </a:pPr>
            <a:r>
              <a:rPr sz="1500" spc="-5" dirty="0">
                <a:latin typeface="Arial"/>
                <a:cs typeface="Arial"/>
              </a:rPr>
              <a:t>Bad or </a:t>
            </a:r>
            <a:r>
              <a:rPr sz="1500" dirty="0">
                <a:latin typeface="Arial"/>
                <a:cs typeface="Arial"/>
              </a:rPr>
              <a:t>lacking</a:t>
            </a:r>
            <a:r>
              <a:rPr sz="1500" spc="-65" dirty="0">
                <a:latin typeface="Arial"/>
                <a:cs typeface="Arial"/>
              </a:rPr>
              <a:t> </a:t>
            </a:r>
            <a:r>
              <a:rPr sz="1500" spc="-5" dirty="0">
                <a:latin typeface="Arial"/>
                <a:cs typeface="Arial"/>
              </a:rPr>
              <a:t>commenting</a:t>
            </a:r>
            <a:endParaRPr sz="1500">
              <a:latin typeface="Arial"/>
              <a:cs typeface="Arial"/>
            </a:endParaRPr>
          </a:p>
          <a:p>
            <a:pPr marL="184785" indent="-172720">
              <a:lnSpc>
                <a:spcPct val="100000"/>
              </a:lnSpc>
              <a:spcBef>
                <a:spcPts val="360"/>
              </a:spcBef>
              <a:buClr>
                <a:srgbClr val="330066"/>
              </a:buClr>
              <a:buSzPct val="70000"/>
              <a:buFont typeface="Wingdings"/>
              <a:buChar char=""/>
              <a:tabLst>
                <a:tab pos="185420" algn="l"/>
              </a:tabLst>
            </a:pPr>
            <a:r>
              <a:rPr sz="1500" dirty="0">
                <a:latin typeface="Arial"/>
                <a:cs typeface="Arial"/>
              </a:rPr>
              <a:t>Modules too</a:t>
            </a:r>
            <a:r>
              <a:rPr sz="1500" spc="-50" dirty="0">
                <a:latin typeface="Arial"/>
                <a:cs typeface="Arial"/>
              </a:rPr>
              <a:t> </a:t>
            </a:r>
            <a:r>
              <a:rPr sz="1500" spc="-5" dirty="0">
                <a:latin typeface="Arial"/>
                <a:cs typeface="Arial"/>
              </a:rPr>
              <a:t>big</a:t>
            </a:r>
            <a:endParaRPr sz="1500">
              <a:latin typeface="Arial"/>
              <a:cs typeface="Arial"/>
            </a:endParaRPr>
          </a:p>
          <a:p>
            <a:pPr marL="184785" indent="-172720">
              <a:lnSpc>
                <a:spcPct val="100000"/>
              </a:lnSpc>
              <a:spcBef>
                <a:spcPts val="360"/>
              </a:spcBef>
              <a:buClr>
                <a:srgbClr val="330066"/>
              </a:buClr>
              <a:buSzPct val="70000"/>
              <a:buFont typeface="Wingdings"/>
              <a:buChar char=""/>
              <a:tabLst>
                <a:tab pos="185420" algn="l"/>
              </a:tabLst>
            </a:pPr>
            <a:r>
              <a:rPr sz="1500" spc="-5" dirty="0">
                <a:latin typeface="Arial"/>
                <a:cs typeface="Arial"/>
              </a:rPr>
              <a:t>Some </a:t>
            </a:r>
            <a:r>
              <a:rPr sz="1500" dirty="0">
                <a:latin typeface="Arial"/>
                <a:cs typeface="Arial"/>
              </a:rPr>
              <a:t>kind of </a:t>
            </a:r>
            <a:r>
              <a:rPr sz="1500" spc="-5" dirty="0">
                <a:latin typeface="Arial"/>
                <a:cs typeface="Arial"/>
              </a:rPr>
              <a:t>code review </a:t>
            </a:r>
            <a:r>
              <a:rPr sz="1500" dirty="0">
                <a:latin typeface="Arial"/>
                <a:cs typeface="Arial"/>
              </a:rPr>
              <a:t>should </a:t>
            </a:r>
            <a:r>
              <a:rPr sz="1500" spc="-5" dirty="0">
                <a:latin typeface="Arial"/>
                <a:cs typeface="Arial"/>
              </a:rPr>
              <a:t>be done</a:t>
            </a:r>
            <a:r>
              <a:rPr sz="1500" spc="-150" dirty="0">
                <a:latin typeface="Arial"/>
                <a:cs typeface="Arial"/>
              </a:rPr>
              <a:t> </a:t>
            </a:r>
            <a:r>
              <a:rPr sz="1500" dirty="0">
                <a:latin typeface="Arial"/>
                <a:cs typeface="Arial"/>
              </a:rPr>
              <a:t>to</a:t>
            </a:r>
            <a:endParaRPr sz="1500">
              <a:latin typeface="Arial"/>
              <a:cs typeface="Arial"/>
            </a:endParaRPr>
          </a:p>
          <a:p>
            <a:pPr marL="184785">
              <a:lnSpc>
                <a:spcPct val="100000"/>
              </a:lnSpc>
            </a:pPr>
            <a:r>
              <a:rPr sz="1500" spc="-5" dirty="0">
                <a:latin typeface="Arial"/>
                <a:cs typeface="Arial"/>
              </a:rPr>
              <a:t>avoid opaque</a:t>
            </a:r>
            <a:r>
              <a:rPr sz="1500" spc="-45" dirty="0">
                <a:latin typeface="Arial"/>
                <a:cs typeface="Arial"/>
              </a:rPr>
              <a:t> </a:t>
            </a:r>
            <a:r>
              <a:rPr sz="1500" dirty="0">
                <a:latin typeface="Arial"/>
                <a:cs typeface="Arial"/>
              </a:rPr>
              <a:t>code.</a:t>
            </a:r>
            <a:endParaRPr sz="15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1874" y="3133470"/>
            <a:ext cx="1033526" cy="90409"/>
          </a:xfrm>
          <a:prstGeom prst="rect">
            <a:avLst/>
          </a:prstGeom>
        </p:spPr>
        <p:txBody>
          <a:bodyPr vert="horz" wrap="square" lIns="0" tIns="13335" rIns="0" bIns="0" rtlCol="0">
            <a:spAutoFit/>
          </a:bodyPr>
          <a:lstStyle/>
          <a:p>
            <a:pPr marL="12700">
              <a:lnSpc>
                <a:spcPct val="100000"/>
              </a:lnSpc>
              <a:spcBef>
                <a:spcPts val="105"/>
              </a:spcBef>
            </a:pPr>
            <a:r>
              <a:rPr lang="en-US" altLang="zh-CN" sz="500" dirty="0">
                <a:latin typeface="Arial"/>
                <a:cs typeface="Arial"/>
              </a:rPr>
              <a:t>Software Systems  Architecture</a:t>
            </a:r>
            <a:endParaRPr lang="en-US" altLang="zh-CN" sz="500" dirty="0" smtClean="0">
              <a:latin typeface="Arial"/>
              <a:cs typeface="Arial"/>
            </a:endParaRPr>
          </a:p>
        </p:txBody>
      </p:sp>
      <p:sp>
        <p:nvSpPr>
          <p:cNvPr id="3" name="object 3"/>
          <p:cNvSpPr txBox="1"/>
          <p:nvPr/>
        </p:nvSpPr>
        <p:spPr>
          <a:xfrm>
            <a:off x="1986533" y="3133470"/>
            <a:ext cx="600710" cy="90409"/>
          </a:xfrm>
          <a:prstGeom prst="rect">
            <a:avLst/>
          </a:prstGeom>
        </p:spPr>
        <p:txBody>
          <a:bodyPr vert="horz" wrap="square" lIns="0" tIns="13335" rIns="0" bIns="0" rtlCol="0">
            <a:spAutoFit/>
          </a:bodyPr>
          <a:lstStyle/>
          <a:p>
            <a:pPr marL="12700">
              <a:lnSpc>
                <a:spcPct val="100000"/>
              </a:lnSpc>
              <a:spcBef>
                <a:spcPts val="105"/>
              </a:spcBef>
            </a:pPr>
            <a:r>
              <a:rPr lang="en-US" altLang="zh-CN" sz="500" spc="-5" dirty="0" err="1" smtClean="0">
                <a:latin typeface="Arial"/>
                <a:cs typeface="Arial"/>
              </a:rPr>
              <a:t>Xiaobin</a:t>
            </a:r>
            <a:r>
              <a:rPr lang="en-US" altLang="zh-CN" sz="500" spc="-5" dirty="0" smtClean="0">
                <a:latin typeface="Arial"/>
                <a:cs typeface="Arial"/>
              </a:rPr>
              <a:t> Xu</a:t>
            </a:r>
            <a:endParaRPr lang="en-US" altLang="zh-CN" sz="500" dirty="0">
              <a:latin typeface="Arial"/>
              <a:cs typeface="Arial"/>
            </a:endParaRPr>
          </a:p>
        </p:txBody>
      </p:sp>
      <p:sp>
        <p:nvSpPr>
          <p:cNvPr id="4" name="object 4"/>
          <p:cNvSpPr txBox="1">
            <a:spLocks noGrp="1"/>
          </p:cNvSpPr>
          <p:nvPr>
            <p:ph type="title"/>
          </p:nvPr>
        </p:nvSpPr>
        <p:spPr>
          <a:xfrm>
            <a:off x="261874" y="133857"/>
            <a:ext cx="3422650" cy="559435"/>
          </a:xfrm>
          <a:prstGeom prst="rect">
            <a:avLst/>
          </a:prstGeom>
        </p:spPr>
        <p:txBody>
          <a:bodyPr vert="horz" wrap="square" lIns="0" tIns="12700" rIns="0" bIns="0" rtlCol="0">
            <a:spAutoFit/>
          </a:bodyPr>
          <a:lstStyle/>
          <a:p>
            <a:pPr marL="12700" marR="5080">
              <a:lnSpc>
                <a:spcPct val="100000"/>
              </a:lnSpc>
              <a:spcBef>
                <a:spcPts val="100"/>
              </a:spcBef>
            </a:pPr>
            <a:r>
              <a:rPr sz="1750" dirty="0"/>
              <a:t>What Stimulates the Software</a:t>
            </a:r>
            <a:r>
              <a:rPr sz="1750" spc="-110" dirty="0"/>
              <a:t> </a:t>
            </a:r>
            <a:r>
              <a:rPr sz="1750" dirty="0"/>
              <a:t>to  </a:t>
            </a:r>
            <a:r>
              <a:rPr sz="1750" spc="-5" dirty="0"/>
              <a:t>Rot?</a:t>
            </a:r>
            <a:endParaRPr sz="1750"/>
          </a:p>
        </p:txBody>
      </p:sp>
      <p:sp>
        <p:nvSpPr>
          <p:cNvPr id="5" name="object 5"/>
          <p:cNvSpPr txBox="1"/>
          <p:nvPr/>
        </p:nvSpPr>
        <p:spPr>
          <a:xfrm>
            <a:off x="261874" y="815300"/>
            <a:ext cx="2916555" cy="904875"/>
          </a:xfrm>
          <a:prstGeom prst="rect">
            <a:avLst/>
          </a:prstGeom>
        </p:spPr>
        <p:txBody>
          <a:bodyPr vert="horz" wrap="square" lIns="0" tIns="62230" rIns="0" bIns="0" rtlCol="0">
            <a:spAutoFit/>
          </a:bodyPr>
          <a:lstStyle/>
          <a:p>
            <a:pPr marL="184785" indent="-172720">
              <a:lnSpc>
                <a:spcPct val="100000"/>
              </a:lnSpc>
              <a:spcBef>
                <a:spcPts val="490"/>
              </a:spcBef>
              <a:buClr>
                <a:srgbClr val="330066"/>
              </a:buClr>
              <a:buSzPct val="68750"/>
              <a:buFont typeface="Wingdings"/>
              <a:buChar char=""/>
              <a:tabLst>
                <a:tab pos="185420" algn="l"/>
              </a:tabLst>
            </a:pPr>
            <a:r>
              <a:rPr sz="1600" spc="-5" dirty="0">
                <a:latin typeface="Arial"/>
                <a:cs typeface="Arial"/>
              </a:rPr>
              <a:t>Requirements </a:t>
            </a:r>
            <a:r>
              <a:rPr sz="1600" spc="-10" dirty="0">
                <a:latin typeface="Arial"/>
                <a:cs typeface="Arial"/>
              </a:rPr>
              <a:t>always</a:t>
            </a:r>
            <a:r>
              <a:rPr sz="1600" spc="20" dirty="0">
                <a:latin typeface="Arial"/>
                <a:cs typeface="Arial"/>
              </a:rPr>
              <a:t> </a:t>
            </a:r>
            <a:r>
              <a:rPr sz="1600" spc="-5" dirty="0">
                <a:latin typeface="Arial"/>
                <a:cs typeface="Arial"/>
              </a:rPr>
              <a:t>change!</a:t>
            </a:r>
            <a:endParaRPr sz="1600">
              <a:latin typeface="Arial"/>
              <a:cs typeface="Arial"/>
            </a:endParaRPr>
          </a:p>
          <a:p>
            <a:pPr marL="184785" indent="-172720">
              <a:lnSpc>
                <a:spcPct val="100000"/>
              </a:lnSpc>
              <a:spcBef>
                <a:spcPts val="385"/>
              </a:spcBef>
              <a:buClr>
                <a:srgbClr val="330066"/>
              </a:buClr>
              <a:buSzPct val="68750"/>
              <a:buFont typeface="Wingdings"/>
              <a:buChar char=""/>
              <a:tabLst>
                <a:tab pos="185420" algn="l"/>
              </a:tabLst>
            </a:pPr>
            <a:r>
              <a:rPr sz="1600" spc="-5" dirty="0">
                <a:latin typeface="Arial"/>
                <a:cs typeface="Arial"/>
              </a:rPr>
              <a:t>Poor</a:t>
            </a:r>
            <a:r>
              <a:rPr sz="1600" spc="-10" dirty="0">
                <a:latin typeface="Arial"/>
                <a:cs typeface="Arial"/>
              </a:rPr>
              <a:t> </a:t>
            </a:r>
            <a:r>
              <a:rPr sz="1600" spc="-5" dirty="0">
                <a:latin typeface="Arial"/>
                <a:cs typeface="Arial"/>
              </a:rPr>
              <a:t>design!</a:t>
            </a:r>
            <a:endParaRPr sz="1600">
              <a:latin typeface="Arial"/>
              <a:cs typeface="Arial"/>
            </a:endParaRPr>
          </a:p>
          <a:p>
            <a:pPr marL="184785" indent="-172720">
              <a:lnSpc>
                <a:spcPct val="100000"/>
              </a:lnSpc>
              <a:spcBef>
                <a:spcPts val="385"/>
              </a:spcBef>
              <a:buClr>
                <a:srgbClr val="330066"/>
              </a:buClr>
              <a:buSzPct val="68750"/>
              <a:buFont typeface="Wingdings"/>
              <a:buChar char=""/>
              <a:tabLst>
                <a:tab pos="185420" algn="l"/>
              </a:tabLst>
            </a:pPr>
            <a:r>
              <a:rPr sz="1600" spc="-5" dirty="0">
                <a:latin typeface="Arial"/>
                <a:cs typeface="Arial"/>
              </a:rPr>
              <a:t>Short-term-thinking!</a:t>
            </a:r>
            <a:endParaRPr sz="16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1874" y="3134055"/>
            <a:ext cx="957326" cy="90409"/>
          </a:xfrm>
          <a:prstGeom prst="rect">
            <a:avLst/>
          </a:prstGeom>
        </p:spPr>
        <p:txBody>
          <a:bodyPr vert="horz" wrap="square" lIns="0" tIns="13335" rIns="0" bIns="0" rtlCol="0">
            <a:spAutoFit/>
          </a:bodyPr>
          <a:lstStyle/>
          <a:p>
            <a:pPr marL="12700">
              <a:lnSpc>
                <a:spcPct val="100000"/>
              </a:lnSpc>
              <a:spcBef>
                <a:spcPts val="105"/>
              </a:spcBef>
            </a:pPr>
            <a:r>
              <a:rPr lang="en-US" altLang="zh-CN" sz="500" dirty="0">
                <a:latin typeface="Arial"/>
                <a:cs typeface="Arial"/>
              </a:rPr>
              <a:t>Software Systems  Architecture</a:t>
            </a:r>
            <a:endParaRPr lang="en-US" altLang="zh-CN" sz="500" dirty="0" smtClean="0">
              <a:latin typeface="Arial"/>
              <a:cs typeface="Arial"/>
            </a:endParaRPr>
          </a:p>
        </p:txBody>
      </p:sp>
      <p:sp>
        <p:nvSpPr>
          <p:cNvPr id="3" name="object 3"/>
          <p:cNvSpPr txBox="1"/>
          <p:nvPr/>
        </p:nvSpPr>
        <p:spPr>
          <a:xfrm>
            <a:off x="1986533" y="3134055"/>
            <a:ext cx="600710" cy="90409"/>
          </a:xfrm>
          <a:prstGeom prst="rect">
            <a:avLst/>
          </a:prstGeom>
        </p:spPr>
        <p:txBody>
          <a:bodyPr vert="horz" wrap="square" lIns="0" tIns="13335" rIns="0" bIns="0" rtlCol="0">
            <a:spAutoFit/>
          </a:bodyPr>
          <a:lstStyle/>
          <a:p>
            <a:pPr marL="12700">
              <a:lnSpc>
                <a:spcPct val="100000"/>
              </a:lnSpc>
              <a:spcBef>
                <a:spcPts val="105"/>
              </a:spcBef>
            </a:pPr>
            <a:r>
              <a:rPr lang="en-US" altLang="zh-CN" sz="500" spc="-5" dirty="0" err="1" smtClean="0">
                <a:latin typeface="Arial"/>
                <a:cs typeface="Arial"/>
              </a:rPr>
              <a:t>Xiaobin</a:t>
            </a:r>
            <a:r>
              <a:rPr lang="en-US" altLang="zh-CN" sz="500" spc="-5" dirty="0" smtClean="0">
                <a:latin typeface="Arial"/>
                <a:cs typeface="Arial"/>
              </a:rPr>
              <a:t> Xu</a:t>
            </a:r>
            <a:endParaRPr lang="en-US" altLang="zh-CN" sz="500" dirty="0">
              <a:latin typeface="Arial"/>
              <a:cs typeface="Arial"/>
            </a:endParaRPr>
          </a:p>
        </p:txBody>
      </p:sp>
      <p:sp>
        <p:nvSpPr>
          <p:cNvPr id="4" name="object 4"/>
          <p:cNvSpPr txBox="1">
            <a:spLocks noGrp="1"/>
          </p:cNvSpPr>
          <p:nvPr>
            <p:ph type="title"/>
          </p:nvPr>
        </p:nvSpPr>
        <p:spPr>
          <a:xfrm>
            <a:off x="261874" y="368883"/>
            <a:ext cx="2110105" cy="324485"/>
          </a:xfrm>
          <a:prstGeom prst="rect">
            <a:avLst/>
          </a:prstGeom>
        </p:spPr>
        <p:txBody>
          <a:bodyPr vert="horz" wrap="square" lIns="0" tIns="13335" rIns="0" bIns="0" rtlCol="0">
            <a:spAutoFit/>
          </a:bodyPr>
          <a:lstStyle/>
          <a:p>
            <a:pPr marL="12700">
              <a:lnSpc>
                <a:spcPct val="100000"/>
              </a:lnSpc>
              <a:spcBef>
                <a:spcPts val="105"/>
              </a:spcBef>
            </a:pPr>
            <a:r>
              <a:rPr spc="5" dirty="0"/>
              <a:t>Design</a:t>
            </a:r>
            <a:r>
              <a:rPr spc="-85" dirty="0"/>
              <a:t> </a:t>
            </a:r>
            <a:r>
              <a:rPr dirty="0"/>
              <a:t>Principles</a:t>
            </a:r>
          </a:p>
        </p:txBody>
      </p:sp>
      <p:sp>
        <p:nvSpPr>
          <p:cNvPr id="5" name="object 5"/>
          <p:cNvSpPr txBox="1"/>
          <p:nvPr/>
        </p:nvSpPr>
        <p:spPr>
          <a:xfrm>
            <a:off x="261874" y="730376"/>
            <a:ext cx="4050029" cy="2174240"/>
          </a:xfrm>
          <a:prstGeom prst="rect">
            <a:avLst/>
          </a:prstGeom>
        </p:spPr>
        <p:txBody>
          <a:bodyPr vert="horz" wrap="square" lIns="0" tIns="12700" rIns="0" bIns="0" rtlCol="0">
            <a:spAutoFit/>
          </a:bodyPr>
          <a:lstStyle/>
          <a:p>
            <a:pPr marL="184785" marR="5080" indent="-172720">
              <a:lnSpc>
                <a:spcPct val="100000"/>
              </a:lnSpc>
              <a:spcBef>
                <a:spcPts val="100"/>
              </a:spcBef>
              <a:buClr>
                <a:srgbClr val="330066"/>
              </a:buClr>
              <a:buSzPct val="70000"/>
              <a:buFont typeface="Wingdings"/>
              <a:buChar char=""/>
              <a:tabLst>
                <a:tab pos="185420" algn="l"/>
              </a:tabLst>
            </a:pPr>
            <a:r>
              <a:rPr sz="1500" spc="-5" dirty="0">
                <a:latin typeface="Arial"/>
                <a:cs typeface="Arial"/>
              </a:rPr>
              <a:t>Software </a:t>
            </a:r>
            <a:r>
              <a:rPr sz="1500" dirty="0">
                <a:latin typeface="Arial"/>
                <a:cs typeface="Arial"/>
              </a:rPr>
              <a:t>design </a:t>
            </a:r>
            <a:r>
              <a:rPr sz="1500" spc="-5" dirty="0">
                <a:latin typeface="Arial"/>
                <a:cs typeface="Arial"/>
              </a:rPr>
              <a:t>principles represent a </a:t>
            </a:r>
            <a:r>
              <a:rPr sz="1500" dirty="0">
                <a:latin typeface="Arial"/>
                <a:cs typeface="Arial"/>
              </a:rPr>
              <a:t>set of </a:t>
            </a:r>
            <a:r>
              <a:rPr sz="1500" dirty="0">
                <a:solidFill>
                  <a:srgbClr val="FF0000"/>
                </a:solidFill>
                <a:latin typeface="Arial"/>
                <a:cs typeface="Arial"/>
              </a:rPr>
              <a:t> </a:t>
            </a:r>
            <a:r>
              <a:rPr sz="1500" spc="-5" dirty="0">
                <a:solidFill>
                  <a:srgbClr val="FF0000"/>
                </a:solidFill>
                <a:latin typeface="Arial"/>
                <a:cs typeface="Arial"/>
              </a:rPr>
              <a:t>guidelines </a:t>
            </a:r>
            <a:r>
              <a:rPr sz="1500" dirty="0">
                <a:latin typeface="Arial"/>
                <a:cs typeface="Arial"/>
              </a:rPr>
              <a:t>that helps </a:t>
            </a:r>
            <a:r>
              <a:rPr sz="1500" spc="-5" dirty="0">
                <a:latin typeface="Arial"/>
                <a:cs typeface="Arial"/>
              </a:rPr>
              <a:t>us </a:t>
            </a:r>
            <a:r>
              <a:rPr sz="1500" dirty="0">
                <a:latin typeface="Arial"/>
                <a:cs typeface="Arial"/>
              </a:rPr>
              <a:t>to </a:t>
            </a:r>
            <a:r>
              <a:rPr sz="1500" spc="-5" dirty="0">
                <a:solidFill>
                  <a:srgbClr val="FF0000"/>
                </a:solidFill>
                <a:latin typeface="Arial"/>
                <a:cs typeface="Arial"/>
              </a:rPr>
              <a:t>avoid </a:t>
            </a:r>
            <a:r>
              <a:rPr sz="1500" spc="-5" dirty="0">
                <a:latin typeface="Arial"/>
                <a:cs typeface="Arial"/>
              </a:rPr>
              <a:t>having a </a:t>
            </a:r>
            <a:r>
              <a:rPr sz="1500" dirty="0">
                <a:solidFill>
                  <a:srgbClr val="FF0000"/>
                </a:solidFill>
                <a:latin typeface="Arial"/>
                <a:cs typeface="Arial"/>
              </a:rPr>
              <a:t>bad  </a:t>
            </a:r>
            <a:r>
              <a:rPr sz="1500" spc="-5" dirty="0">
                <a:solidFill>
                  <a:srgbClr val="FF0000"/>
                </a:solidFill>
                <a:latin typeface="Arial"/>
                <a:cs typeface="Arial"/>
              </a:rPr>
              <a:t>design.</a:t>
            </a:r>
            <a:endParaRPr sz="1500">
              <a:latin typeface="Arial"/>
              <a:cs typeface="Arial"/>
            </a:endParaRPr>
          </a:p>
          <a:p>
            <a:pPr marL="184785" indent="-172720">
              <a:lnSpc>
                <a:spcPct val="100000"/>
              </a:lnSpc>
              <a:spcBef>
                <a:spcPts val="360"/>
              </a:spcBef>
              <a:buClr>
                <a:srgbClr val="330066"/>
              </a:buClr>
              <a:buSzPct val="70000"/>
              <a:buFont typeface="Wingdings"/>
              <a:buChar char=""/>
              <a:tabLst>
                <a:tab pos="185420" algn="l"/>
              </a:tabLst>
            </a:pPr>
            <a:r>
              <a:rPr sz="1500" dirty="0">
                <a:latin typeface="Arial"/>
                <a:cs typeface="Arial"/>
              </a:rPr>
              <a:t>the </a:t>
            </a:r>
            <a:r>
              <a:rPr sz="1500" spc="-5" dirty="0">
                <a:latin typeface="Arial"/>
                <a:cs typeface="Arial"/>
              </a:rPr>
              <a:t>principles </a:t>
            </a:r>
            <a:r>
              <a:rPr sz="1500" dirty="0">
                <a:latin typeface="Arial"/>
                <a:cs typeface="Arial"/>
              </a:rPr>
              <a:t>of OO</a:t>
            </a:r>
            <a:r>
              <a:rPr sz="1500" spc="-55" dirty="0">
                <a:latin typeface="Arial"/>
                <a:cs typeface="Arial"/>
              </a:rPr>
              <a:t> </a:t>
            </a:r>
            <a:r>
              <a:rPr sz="1500" spc="-5" dirty="0">
                <a:latin typeface="Arial"/>
                <a:cs typeface="Arial"/>
              </a:rPr>
              <a:t>design:</a:t>
            </a:r>
            <a:endParaRPr sz="1500">
              <a:latin typeface="Arial"/>
              <a:cs typeface="Arial"/>
            </a:endParaRPr>
          </a:p>
          <a:p>
            <a:pPr marL="358140" lvl="1" indent="-173990">
              <a:lnSpc>
                <a:spcPct val="100000"/>
              </a:lnSpc>
              <a:spcBef>
                <a:spcPts val="310"/>
              </a:spcBef>
              <a:buClr>
                <a:srgbClr val="669999"/>
              </a:buClr>
              <a:buSzPct val="69230"/>
              <a:buFont typeface="Wingdings"/>
              <a:buChar char=""/>
              <a:tabLst>
                <a:tab pos="358775" algn="l"/>
              </a:tabLst>
            </a:pPr>
            <a:r>
              <a:rPr sz="1300" spc="-5" dirty="0">
                <a:latin typeface="Arial"/>
                <a:cs typeface="Arial"/>
              </a:rPr>
              <a:t>SRP - Single Responsibility</a:t>
            </a:r>
            <a:r>
              <a:rPr sz="1300" spc="65" dirty="0">
                <a:latin typeface="Arial"/>
                <a:cs typeface="Arial"/>
              </a:rPr>
              <a:t> </a:t>
            </a:r>
            <a:r>
              <a:rPr sz="1300" spc="-5" dirty="0">
                <a:latin typeface="Arial"/>
                <a:cs typeface="Arial"/>
              </a:rPr>
              <a:t>Principle</a:t>
            </a:r>
            <a:endParaRPr sz="1300">
              <a:latin typeface="Arial"/>
              <a:cs typeface="Arial"/>
            </a:endParaRPr>
          </a:p>
          <a:p>
            <a:pPr marL="358140" lvl="1" indent="-173990">
              <a:lnSpc>
                <a:spcPct val="100000"/>
              </a:lnSpc>
              <a:spcBef>
                <a:spcPts val="310"/>
              </a:spcBef>
              <a:buClr>
                <a:srgbClr val="669999"/>
              </a:buClr>
              <a:buSzPct val="69230"/>
              <a:buFont typeface="Wingdings"/>
              <a:buChar char=""/>
              <a:tabLst>
                <a:tab pos="358775" algn="l"/>
              </a:tabLst>
            </a:pPr>
            <a:r>
              <a:rPr sz="1300" spc="-5" dirty="0">
                <a:latin typeface="Arial"/>
                <a:cs typeface="Arial"/>
              </a:rPr>
              <a:t>OCP - Open-Closed</a:t>
            </a:r>
            <a:r>
              <a:rPr sz="1300" spc="45" dirty="0">
                <a:latin typeface="Arial"/>
                <a:cs typeface="Arial"/>
              </a:rPr>
              <a:t> </a:t>
            </a:r>
            <a:r>
              <a:rPr sz="1300" spc="-5" dirty="0">
                <a:latin typeface="Arial"/>
                <a:cs typeface="Arial"/>
              </a:rPr>
              <a:t>Principle</a:t>
            </a:r>
            <a:endParaRPr sz="1300">
              <a:latin typeface="Arial"/>
              <a:cs typeface="Arial"/>
            </a:endParaRPr>
          </a:p>
          <a:p>
            <a:pPr marL="358140" lvl="1" indent="-173990">
              <a:lnSpc>
                <a:spcPct val="100000"/>
              </a:lnSpc>
              <a:spcBef>
                <a:spcPts val="315"/>
              </a:spcBef>
              <a:buClr>
                <a:srgbClr val="669999"/>
              </a:buClr>
              <a:buSzPct val="69230"/>
              <a:buFont typeface="Wingdings"/>
              <a:buChar char=""/>
              <a:tabLst>
                <a:tab pos="358775" algn="l"/>
              </a:tabLst>
            </a:pPr>
            <a:r>
              <a:rPr sz="1300" spc="-10" dirty="0">
                <a:latin typeface="Arial"/>
                <a:cs typeface="Arial"/>
              </a:rPr>
              <a:t>LSP </a:t>
            </a:r>
            <a:r>
              <a:rPr sz="1300" spc="-5" dirty="0">
                <a:latin typeface="Arial"/>
                <a:cs typeface="Arial"/>
              </a:rPr>
              <a:t>- Liskov Substitution</a:t>
            </a:r>
            <a:r>
              <a:rPr sz="1300" spc="75" dirty="0">
                <a:latin typeface="Arial"/>
                <a:cs typeface="Arial"/>
              </a:rPr>
              <a:t> </a:t>
            </a:r>
            <a:r>
              <a:rPr sz="1300" spc="-5" dirty="0">
                <a:latin typeface="Arial"/>
                <a:cs typeface="Arial"/>
              </a:rPr>
              <a:t>Principle</a:t>
            </a:r>
            <a:endParaRPr sz="1300">
              <a:latin typeface="Arial"/>
              <a:cs typeface="Arial"/>
            </a:endParaRPr>
          </a:p>
          <a:p>
            <a:pPr marL="358140" lvl="1" indent="-173990">
              <a:lnSpc>
                <a:spcPct val="100000"/>
              </a:lnSpc>
              <a:spcBef>
                <a:spcPts val="310"/>
              </a:spcBef>
              <a:buClr>
                <a:srgbClr val="669999"/>
              </a:buClr>
              <a:buSzPct val="69230"/>
              <a:buFont typeface="Wingdings"/>
              <a:buChar char=""/>
              <a:tabLst>
                <a:tab pos="358775" algn="l"/>
              </a:tabLst>
            </a:pPr>
            <a:r>
              <a:rPr sz="1300" spc="-10" dirty="0">
                <a:latin typeface="Arial"/>
                <a:cs typeface="Arial"/>
              </a:rPr>
              <a:t>ISP </a:t>
            </a:r>
            <a:r>
              <a:rPr sz="1300" spc="-5" dirty="0">
                <a:latin typeface="Arial"/>
                <a:cs typeface="Arial"/>
              </a:rPr>
              <a:t>- </a:t>
            </a:r>
            <a:r>
              <a:rPr sz="1300" spc="-10" dirty="0">
                <a:latin typeface="Arial"/>
                <a:cs typeface="Arial"/>
              </a:rPr>
              <a:t>Interface-Segregation</a:t>
            </a:r>
            <a:r>
              <a:rPr sz="1300" spc="75" dirty="0">
                <a:latin typeface="Arial"/>
                <a:cs typeface="Arial"/>
              </a:rPr>
              <a:t> </a:t>
            </a:r>
            <a:r>
              <a:rPr sz="1300" spc="-10" dirty="0">
                <a:latin typeface="Arial"/>
                <a:cs typeface="Arial"/>
              </a:rPr>
              <a:t>Principle</a:t>
            </a:r>
            <a:endParaRPr sz="1300">
              <a:latin typeface="Arial"/>
              <a:cs typeface="Arial"/>
            </a:endParaRPr>
          </a:p>
          <a:p>
            <a:pPr marL="358140" lvl="1" indent="-173990">
              <a:lnSpc>
                <a:spcPct val="100000"/>
              </a:lnSpc>
              <a:spcBef>
                <a:spcPts val="315"/>
              </a:spcBef>
              <a:buClr>
                <a:srgbClr val="669999"/>
              </a:buClr>
              <a:buSzPct val="69230"/>
              <a:buFont typeface="Wingdings"/>
              <a:buChar char=""/>
              <a:tabLst>
                <a:tab pos="358775" algn="l"/>
              </a:tabLst>
            </a:pPr>
            <a:r>
              <a:rPr sz="1300" spc="-5" dirty="0">
                <a:latin typeface="Arial"/>
                <a:cs typeface="Arial"/>
              </a:rPr>
              <a:t>DIP - Dependency-Inversion</a:t>
            </a:r>
            <a:r>
              <a:rPr sz="1300" spc="65" dirty="0">
                <a:latin typeface="Arial"/>
                <a:cs typeface="Arial"/>
              </a:rPr>
              <a:t> </a:t>
            </a:r>
            <a:r>
              <a:rPr sz="1300" spc="-5" dirty="0">
                <a:latin typeface="Arial"/>
                <a:cs typeface="Arial"/>
              </a:rPr>
              <a:t>Principle</a:t>
            </a:r>
            <a:endParaRPr sz="13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1874" y="3133470"/>
            <a:ext cx="1109726" cy="90409"/>
          </a:xfrm>
          <a:prstGeom prst="rect">
            <a:avLst/>
          </a:prstGeom>
        </p:spPr>
        <p:txBody>
          <a:bodyPr vert="horz" wrap="square" lIns="0" tIns="13335" rIns="0" bIns="0" rtlCol="0">
            <a:spAutoFit/>
          </a:bodyPr>
          <a:lstStyle/>
          <a:p>
            <a:pPr marL="12700">
              <a:lnSpc>
                <a:spcPct val="100000"/>
              </a:lnSpc>
              <a:spcBef>
                <a:spcPts val="105"/>
              </a:spcBef>
            </a:pPr>
            <a:r>
              <a:rPr lang="en-US" altLang="zh-CN" sz="500" dirty="0">
                <a:latin typeface="Arial"/>
                <a:cs typeface="Arial"/>
              </a:rPr>
              <a:t>Software Systems  Architecture</a:t>
            </a:r>
            <a:endParaRPr lang="en-US" altLang="zh-CN" sz="500" dirty="0" smtClean="0">
              <a:latin typeface="Arial"/>
              <a:cs typeface="Arial"/>
            </a:endParaRPr>
          </a:p>
        </p:txBody>
      </p:sp>
      <p:sp>
        <p:nvSpPr>
          <p:cNvPr id="3" name="object 3"/>
          <p:cNvSpPr txBox="1"/>
          <p:nvPr/>
        </p:nvSpPr>
        <p:spPr>
          <a:xfrm>
            <a:off x="1986533" y="3133470"/>
            <a:ext cx="600710" cy="90409"/>
          </a:xfrm>
          <a:prstGeom prst="rect">
            <a:avLst/>
          </a:prstGeom>
        </p:spPr>
        <p:txBody>
          <a:bodyPr vert="horz" wrap="square" lIns="0" tIns="13335" rIns="0" bIns="0" rtlCol="0">
            <a:spAutoFit/>
          </a:bodyPr>
          <a:lstStyle/>
          <a:p>
            <a:pPr marL="12700">
              <a:lnSpc>
                <a:spcPct val="100000"/>
              </a:lnSpc>
              <a:spcBef>
                <a:spcPts val="105"/>
              </a:spcBef>
            </a:pPr>
            <a:r>
              <a:rPr lang="en-US" altLang="zh-CN" sz="500" spc="-5" dirty="0" err="1" smtClean="0">
                <a:latin typeface="Arial"/>
                <a:cs typeface="Arial"/>
              </a:rPr>
              <a:t>Xiaobin</a:t>
            </a:r>
            <a:r>
              <a:rPr lang="en-US" altLang="zh-CN" sz="500" spc="-5" dirty="0" smtClean="0">
                <a:latin typeface="Arial"/>
                <a:cs typeface="Arial"/>
              </a:rPr>
              <a:t> Xu</a:t>
            </a:r>
            <a:endParaRPr lang="en-US" altLang="zh-CN" sz="500" dirty="0">
              <a:latin typeface="Arial"/>
              <a:cs typeface="Arial"/>
            </a:endParaRPr>
          </a:p>
        </p:txBody>
      </p:sp>
      <p:sp>
        <p:nvSpPr>
          <p:cNvPr id="4" name="object 4"/>
          <p:cNvSpPr txBox="1">
            <a:spLocks noGrp="1"/>
          </p:cNvSpPr>
          <p:nvPr>
            <p:ph type="title"/>
          </p:nvPr>
        </p:nvSpPr>
        <p:spPr>
          <a:xfrm>
            <a:off x="261874" y="133857"/>
            <a:ext cx="2929890" cy="559435"/>
          </a:xfrm>
          <a:prstGeom prst="rect">
            <a:avLst/>
          </a:prstGeom>
        </p:spPr>
        <p:txBody>
          <a:bodyPr vert="horz" wrap="square" lIns="0" tIns="12700" rIns="0" bIns="0" rtlCol="0">
            <a:spAutoFit/>
          </a:bodyPr>
          <a:lstStyle/>
          <a:p>
            <a:pPr marL="12700" marR="5080">
              <a:lnSpc>
                <a:spcPct val="100000"/>
              </a:lnSpc>
              <a:spcBef>
                <a:spcPts val="100"/>
              </a:spcBef>
            </a:pPr>
            <a:r>
              <a:rPr sz="1750" spc="-5" dirty="0"/>
              <a:t>SRP </a:t>
            </a:r>
            <a:r>
              <a:rPr sz="1750" dirty="0"/>
              <a:t>- Single</a:t>
            </a:r>
            <a:r>
              <a:rPr sz="1750" spc="-80" dirty="0"/>
              <a:t> </a:t>
            </a:r>
            <a:r>
              <a:rPr sz="1750" dirty="0"/>
              <a:t>Responsibility  Principle</a:t>
            </a:r>
            <a:endParaRPr sz="1750"/>
          </a:p>
        </p:txBody>
      </p:sp>
      <p:sp>
        <p:nvSpPr>
          <p:cNvPr id="5" name="object 5"/>
          <p:cNvSpPr txBox="1"/>
          <p:nvPr/>
        </p:nvSpPr>
        <p:spPr>
          <a:xfrm>
            <a:off x="261874" y="840993"/>
            <a:ext cx="4030345" cy="2000885"/>
          </a:xfrm>
          <a:prstGeom prst="rect">
            <a:avLst/>
          </a:prstGeom>
        </p:spPr>
        <p:txBody>
          <a:bodyPr vert="horz" wrap="square" lIns="0" tIns="12065" rIns="0" bIns="0" rtlCol="0">
            <a:spAutoFit/>
          </a:bodyPr>
          <a:lstStyle/>
          <a:p>
            <a:pPr marL="184785" indent="-172720">
              <a:lnSpc>
                <a:spcPts val="1825"/>
              </a:lnSpc>
              <a:spcBef>
                <a:spcPts val="95"/>
              </a:spcBef>
              <a:buClr>
                <a:srgbClr val="330066"/>
              </a:buClr>
              <a:buSzPct val="68750"/>
              <a:buFont typeface="Wingdings"/>
              <a:buChar char=""/>
              <a:tabLst>
                <a:tab pos="185420" algn="l"/>
              </a:tabLst>
            </a:pPr>
            <a:r>
              <a:rPr sz="1600" spc="-5" dirty="0">
                <a:latin typeface="Arial"/>
                <a:cs typeface="Arial"/>
              </a:rPr>
              <a:t>Principle: A class should have only</a:t>
            </a:r>
            <a:r>
              <a:rPr sz="1600" spc="-30" dirty="0">
                <a:latin typeface="Arial"/>
                <a:cs typeface="Arial"/>
              </a:rPr>
              <a:t> </a:t>
            </a:r>
            <a:r>
              <a:rPr sz="1600" spc="-5" dirty="0">
                <a:latin typeface="Arial"/>
                <a:cs typeface="Arial"/>
              </a:rPr>
              <a:t>one</a:t>
            </a:r>
            <a:endParaRPr sz="1600">
              <a:latin typeface="Arial"/>
              <a:cs typeface="Arial"/>
            </a:endParaRPr>
          </a:p>
          <a:p>
            <a:pPr marL="184785">
              <a:lnSpc>
                <a:spcPts val="1825"/>
              </a:lnSpc>
            </a:pPr>
            <a:r>
              <a:rPr sz="1600" spc="-5" dirty="0">
                <a:latin typeface="Arial"/>
                <a:cs typeface="Arial"/>
              </a:rPr>
              <a:t>reason to</a:t>
            </a:r>
            <a:r>
              <a:rPr sz="1600" spc="-10" dirty="0">
                <a:latin typeface="Arial"/>
                <a:cs typeface="Arial"/>
              </a:rPr>
              <a:t> </a:t>
            </a:r>
            <a:r>
              <a:rPr sz="1600" spc="-5" dirty="0">
                <a:latin typeface="Arial"/>
                <a:cs typeface="Arial"/>
              </a:rPr>
              <a:t>change.</a:t>
            </a:r>
            <a:endParaRPr sz="1600">
              <a:latin typeface="Arial"/>
              <a:cs typeface="Arial"/>
            </a:endParaRPr>
          </a:p>
          <a:p>
            <a:pPr marL="184785" indent="-172720">
              <a:lnSpc>
                <a:spcPct val="100000"/>
              </a:lnSpc>
              <a:spcBef>
                <a:spcPts val="195"/>
              </a:spcBef>
              <a:buClr>
                <a:srgbClr val="330066"/>
              </a:buClr>
              <a:buSzPct val="68750"/>
              <a:buFont typeface="Wingdings"/>
              <a:buChar char=""/>
              <a:tabLst>
                <a:tab pos="185420" algn="l"/>
              </a:tabLst>
            </a:pPr>
            <a:r>
              <a:rPr sz="1600" spc="-5" dirty="0">
                <a:latin typeface="Arial"/>
                <a:cs typeface="Arial"/>
              </a:rPr>
              <a:t>Responsibility = ”a reason to</a:t>
            </a:r>
            <a:r>
              <a:rPr sz="1600" spc="-30" dirty="0">
                <a:latin typeface="Arial"/>
                <a:cs typeface="Arial"/>
              </a:rPr>
              <a:t> </a:t>
            </a:r>
            <a:r>
              <a:rPr sz="1600" spc="-10" dirty="0">
                <a:latin typeface="Arial"/>
                <a:cs typeface="Arial"/>
              </a:rPr>
              <a:t>change”</a:t>
            </a:r>
            <a:endParaRPr sz="1600">
              <a:latin typeface="Arial"/>
              <a:cs typeface="Arial"/>
            </a:endParaRPr>
          </a:p>
          <a:p>
            <a:pPr marL="184785" marR="5080" indent="-172720">
              <a:lnSpc>
                <a:spcPts val="1730"/>
              </a:lnSpc>
              <a:spcBef>
                <a:spcPts val="409"/>
              </a:spcBef>
              <a:buClr>
                <a:srgbClr val="330066"/>
              </a:buClr>
              <a:buSzPct val="68750"/>
              <a:buFont typeface="Wingdings"/>
              <a:buChar char=""/>
              <a:tabLst>
                <a:tab pos="185420" algn="l"/>
              </a:tabLst>
            </a:pPr>
            <a:r>
              <a:rPr sz="1600" spc="-5" dirty="0">
                <a:latin typeface="Arial"/>
                <a:cs typeface="Arial"/>
              </a:rPr>
              <a:t>If a class has more than one responsibility,  then the responsibilities become</a:t>
            </a:r>
            <a:r>
              <a:rPr sz="1600" spc="-15" dirty="0">
                <a:latin typeface="Arial"/>
                <a:cs typeface="Arial"/>
              </a:rPr>
              <a:t> </a:t>
            </a:r>
            <a:r>
              <a:rPr sz="1600" spc="-5" dirty="0">
                <a:latin typeface="Arial"/>
                <a:cs typeface="Arial"/>
              </a:rPr>
              <a:t>coupled.</a:t>
            </a:r>
            <a:endParaRPr sz="1600">
              <a:latin typeface="Arial"/>
              <a:cs typeface="Arial"/>
            </a:endParaRPr>
          </a:p>
          <a:p>
            <a:pPr marL="184785" marR="343535" indent="-172720">
              <a:lnSpc>
                <a:spcPts val="1730"/>
              </a:lnSpc>
              <a:spcBef>
                <a:spcPts val="380"/>
              </a:spcBef>
              <a:buClr>
                <a:srgbClr val="330066"/>
              </a:buClr>
              <a:buSzPct val="68750"/>
              <a:buFont typeface="Wingdings"/>
              <a:buChar char=""/>
              <a:tabLst>
                <a:tab pos="185420" algn="l"/>
              </a:tabLst>
            </a:pPr>
            <a:r>
              <a:rPr sz="1600" spc="-5" dirty="0">
                <a:latin typeface="Arial"/>
                <a:cs typeface="Arial"/>
              </a:rPr>
              <a:t>The cohesion is low if the module does  several</a:t>
            </a:r>
            <a:r>
              <a:rPr sz="1600" spc="-15" dirty="0">
                <a:latin typeface="Arial"/>
                <a:cs typeface="Arial"/>
              </a:rPr>
              <a:t> </a:t>
            </a:r>
            <a:r>
              <a:rPr sz="1600" spc="-5" dirty="0">
                <a:latin typeface="Arial"/>
                <a:cs typeface="Arial"/>
              </a:rPr>
              <a:t>things</a:t>
            </a:r>
            <a:endParaRPr sz="1600">
              <a:latin typeface="Arial"/>
              <a:cs typeface="Arial"/>
            </a:endParaRPr>
          </a:p>
          <a:p>
            <a:pPr marL="184785" indent="-172720">
              <a:lnSpc>
                <a:spcPct val="100000"/>
              </a:lnSpc>
              <a:spcBef>
                <a:spcPts val="160"/>
              </a:spcBef>
              <a:buClr>
                <a:srgbClr val="330066"/>
              </a:buClr>
              <a:buSzPct val="68750"/>
              <a:buFont typeface="Wingdings"/>
              <a:buChar char=""/>
              <a:tabLst>
                <a:tab pos="185420" algn="l"/>
              </a:tabLst>
            </a:pPr>
            <a:r>
              <a:rPr sz="1600" spc="-5" dirty="0">
                <a:latin typeface="Arial"/>
                <a:cs typeface="Arial"/>
              </a:rPr>
              <a:t>Cohesion should be</a:t>
            </a:r>
            <a:r>
              <a:rPr sz="1600" spc="-20" dirty="0">
                <a:latin typeface="Arial"/>
                <a:cs typeface="Arial"/>
              </a:rPr>
              <a:t> </a:t>
            </a:r>
            <a:r>
              <a:rPr sz="1600" spc="-5" dirty="0">
                <a:latin typeface="Arial"/>
                <a:cs typeface="Arial"/>
              </a:rPr>
              <a:t>high</a:t>
            </a:r>
            <a:endParaRPr sz="16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1874" y="3134055"/>
            <a:ext cx="1109726" cy="90409"/>
          </a:xfrm>
          <a:prstGeom prst="rect">
            <a:avLst/>
          </a:prstGeom>
        </p:spPr>
        <p:txBody>
          <a:bodyPr vert="horz" wrap="square" lIns="0" tIns="13335" rIns="0" bIns="0" rtlCol="0">
            <a:spAutoFit/>
          </a:bodyPr>
          <a:lstStyle/>
          <a:p>
            <a:pPr marL="12700">
              <a:lnSpc>
                <a:spcPct val="100000"/>
              </a:lnSpc>
              <a:spcBef>
                <a:spcPts val="105"/>
              </a:spcBef>
            </a:pPr>
            <a:r>
              <a:rPr lang="en-US" altLang="zh-CN" sz="500" dirty="0">
                <a:latin typeface="Arial"/>
                <a:cs typeface="Arial"/>
              </a:rPr>
              <a:t>Software Systems  Architecture</a:t>
            </a:r>
            <a:endParaRPr lang="en-US" altLang="zh-CN" sz="500" dirty="0" smtClean="0">
              <a:latin typeface="Arial"/>
              <a:cs typeface="Arial"/>
            </a:endParaRPr>
          </a:p>
        </p:txBody>
      </p:sp>
      <p:sp>
        <p:nvSpPr>
          <p:cNvPr id="3" name="object 3"/>
          <p:cNvSpPr txBox="1"/>
          <p:nvPr/>
        </p:nvSpPr>
        <p:spPr>
          <a:xfrm>
            <a:off x="1986533" y="3134055"/>
            <a:ext cx="600710" cy="90409"/>
          </a:xfrm>
          <a:prstGeom prst="rect">
            <a:avLst/>
          </a:prstGeom>
        </p:spPr>
        <p:txBody>
          <a:bodyPr vert="horz" wrap="square" lIns="0" tIns="13335" rIns="0" bIns="0" rtlCol="0">
            <a:spAutoFit/>
          </a:bodyPr>
          <a:lstStyle/>
          <a:p>
            <a:pPr marL="12700">
              <a:lnSpc>
                <a:spcPct val="100000"/>
              </a:lnSpc>
              <a:spcBef>
                <a:spcPts val="105"/>
              </a:spcBef>
            </a:pPr>
            <a:r>
              <a:rPr lang="en-US" altLang="zh-CN" sz="500" spc="-5" dirty="0" err="1" smtClean="0">
                <a:latin typeface="Arial"/>
                <a:cs typeface="Arial"/>
              </a:rPr>
              <a:t>Xiaobin</a:t>
            </a:r>
            <a:r>
              <a:rPr lang="en-US" altLang="zh-CN" sz="500" spc="-5" dirty="0" smtClean="0">
                <a:latin typeface="Arial"/>
                <a:cs typeface="Arial"/>
              </a:rPr>
              <a:t> Xu</a:t>
            </a:r>
            <a:endParaRPr lang="en-US" altLang="zh-CN" sz="500" dirty="0">
              <a:latin typeface="Arial"/>
              <a:cs typeface="Arial"/>
            </a:endParaRPr>
          </a:p>
        </p:txBody>
      </p:sp>
      <p:sp>
        <p:nvSpPr>
          <p:cNvPr id="4" name="object 4"/>
          <p:cNvSpPr txBox="1">
            <a:spLocks noGrp="1"/>
          </p:cNvSpPr>
          <p:nvPr>
            <p:ph type="title"/>
          </p:nvPr>
        </p:nvSpPr>
        <p:spPr>
          <a:xfrm>
            <a:off x="261874" y="368883"/>
            <a:ext cx="1160145" cy="324485"/>
          </a:xfrm>
          <a:prstGeom prst="rect">
            <a:avLst/>
          </a:prstGeom>
        </p:spPr>
        <p:txBody>
          <a:bodyPr vert="horz" wrap="square" lIns="0" tIns="13335" rIns="0" bIns="0" rtlCol="0">
            <a:spAutoFit/>
          </a:bodyPr>
          <a:lstStyle/>
          <a:p>
            <a:pPr marL="12700">
              <a:lnSpc>
                <a:spcPct val="100000"/>
              </a:lnSpc>
              <a:spcBef>
                <a:spcPts val="105"/>
              </a:spcBef>
            </a:pPr>
            <a:r>
              <a:rPr spc="5" dirty="0"/>
              <a:t>Co</a:t>
            </a:r>
            <a:r>
              <a:rPr spc="10" dirty="0"/>
              <a:t>h</a:t>
            </a:r>
            <a:r>
              <a:rPr dirty="0"/>
              <a:t>esion</a:t>
            </a:r>
          </a:p>
        </p:txBody>
      </p:sp>
      <p:sp>
        <p:nvSpPr>
          <p:cNvPr id="5" name="object 5"/>
          <p:cNvSpPr txBox="1"/>
          <p:nvPr/>
        </p:nvSpPr>
        <p:spPr>
          <a:xfrm>
            <a:off x="261874" y="866393"/>
            <a:ext cx="4035425" cy="1625600"/>
          </a:xfrm>
          <a:prstGeom prst="rect">
            <a:avLst/>
          </a:prstGeom>
        </p:spPr>
        <p:txBody>
          <a:bodyPr vert="horz" wrap="square" lIns="0" tIns="12700" rIns="0" bIns="0" rtlCol="0">
            <a:spAutoFit/>
          </a:bodyPr>
          <a:lstStyle/>
          <a:p>
            <a:pPr marL="184785" marR="5080" indent="-172720">
              <a:lnSpc>
                <a:spcPct val="100000"/>
              </a:lnSpc>
              <a:spcBef>
                <a:spcPts val="100"/>
              </a:spcBef>
              <a:buClr>
                <a:srgbClr val="330066"/>
              </a:buClr>
              <a:buSzPct val="70000"/>
              <a:buFont typeface="Wingdings"/>
              <a:buChar char=""/>
              <a:tabLst>
                <a:tab pos="185420" algn="l"/>
              </a:tabLst>
            </a:pPr>
            <a:r>
              <a:rPr sz="1500" dirty="0">
                <a:latin typeface="Arial"/>
                <a:cs typeface="Arial"/>
              </a:rPr>
              <a:t>Cohesion: </a:t>
            </a:r>
            <a:r>
              <a:rPr sz="1500" spc="-5" dirty="0">
                <a:latin typeface="Arial"/>
                <a:cs typeface="Arial"/>
              </a:rPr>
              <a:t>a </a:t>
            </a:r>
            <a:r>
              <a:rPr sz="1500" dirty="0">
                <a:latin typeface="Arial"/>
                <a:cs typeface="Arial"/>
              </a:rPr>
              <a:t>measure of </a:t>
            </a:r>
            <a:r>
              <a:rPr sz="1500" spc="-5" dirty="0">
                <a:latin typeface="Arial"/>
                <a:cs typeface="Arial"/>
              </a:rPr>
              <a:t>how well the lines </a:t>
            </a:r>
            <a:r>
              <a:rPr sz="1500" dirty="0">
                <a:latin typeface="Arial"/>
                <a:cs typeface="Arial"/>
              </a:rPr>
              <a:t>of  source </a:t>
            </a:r>
            <a:r>
              <a:rPr sz="1500" spc="-5" dirty="0">
                <a:latin typeface="Arial"/>
                <a:cs typeface="Arial"/>
              </a:rPr>
              <a:t>code within a module work together to  provide a specific </a:t>
            </a:r>
            <a:r>
              <a:rPr sz="1500" dirty="0">
                <a:latin typeface="Arial"/>
                <a:cs typeface="Arial"/>
              </a:rPr>
              <a:t>piece of </a:t>
            </a:r>
            <a:r>
              <a:rPr sz="1500" spc="-5" dirty="0">
                <a:latin typeface="Arial"/>
                <a:cs typeface="Arial"/>
              </a:rPr>
              <a:t>functionality. </a:t>
            </a:r>
            <a:r>
              <a:rPr sz="1500" dirty="0">
                <a:latin typeface="Arial"/>
                <a:cs typeface="Arial"/>
              </a:rPr>
              <a:t>In  </a:t>
            </a:r>
            <a:r>
              <a:rPr sz="1500" spc="-5" dirty="0">
                <a:latin typeface="Arial"/>
                <a:cs typeface="Arial"/>
              </a:rPr>
              <a:t>object-oriented programming, </a:t>
            </a:r>
            <a:r>
              <a:rPr sz="1500" dirty="0">
                <a:latin typeface="Arial"/>
                <a:cs typeface="Arial"/>
              </a:rPr>
              <a:t>the degree to  </a:t>
            </a:r>
            <a:r>
              <a:rPr sz="1500" spc="-5" dirty="0">
                <a:latin typeface="Arial"/>
                <a:cs typeface="Arial"/>
              </a:rPr>
              <a:t>which a </a:t>
            </a:r>
            <a:r>
              <a:rPr sz="1500" dirty="0">
                <a:latin typeface="Arial"/>
                <a:cs typeface="Arial"/>
              </a:rPr>
              <a:t>method </a:t>
            </a:r>
            <a:r>
              <a:rPr sz="1500" spc="-5" dirty="0">
                <a:latin typeface="Arial"/>
                <a:cs typeface="Arial"/>
              </a:rPr>
              <a:t>implements a </a:t>
            </a:r>
            <a:r>
              <a:rPr sz="1500" dirty="0">
                <a:latin typeface="Arial"/>
                <a:cs typeface="Arial"/>
              </a:rPr>
              <a:t>single </a:t>
            </a:r>
            <a:r>
              <a:rPr sz="1500" spc="-5" dirty="0">
                <a:latin typeface="Arial"/>
                <a:cs typeface="Arial"/>
              </a:rPr>
              <a:t>function.  </a:t>
            </a:r>
            <a:r>
              <a:rPr sz="1500" dirty="0">
                <a:latin typeface="Arial"/>
                <a:cs typeface="Arial"/>
              </a:rPr>
              <a:t>Methods that </a:t>
            </a:r>
            <a:r>
              <a:rPr sz="1500" spc="-5" dirty="0">
                <a:latin typeface="Arial"/>
                <a:cs typeface="Arial"/>
              </a:rPr>
              <a:t>implement a </a:t>
            </a:r>
            <a:r>
              <a:rPr sz="1500" dirty="0">
                <a:latin typeface="Arial"/>
                <a:cs typeface="Arial"/>
              </a:rPr>
              <a:t>single </a:t>
            </a:r>
            <a:r>
              <a:rPr sz="1500" spc="-5" dirty="0">
                <a:latin typeface="Arial"/>
                <a:cs typeface="Arial"/>
              </a:rPr>
              <a:t>function are  described as having </a:t>
            </a:r>
            <a:r>
              <a:rPr sz="1500" dirty="0">
                <a:latin typeface="Arial"/>
                <a:cs typeface="Arial"/>
              </a:rPr>
              <a:t>high</a:t>
            </a:r>
            <a:r>
              <a:rPr sz="1500" spc="-80" dirty="0">
                <a:latin typeface="Arial"/>
                <a:cs typeface="Arial"/>
              </a:rPr>
              <a:t> </a:t>
            </a:r>
            <a:r>
              <a:rPr sz="1500" spc="-5" dirty="0">
                <a:latin typeface="Arial"/>
                <a:cs typeface="Arial"/>
              </a:rPr>
              <a:t>cohesion.</a:t>
            </a:r>
            <a:endParaRPr sz="15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1874" y="3133470"/>
            <a:ext cx="1033526" cy="90409"/>
          </a:xfrm>
          <a:prstGeom prst="rect">
            <a:avLst/>
          </a:prstGeom>
        </p:spPr>
        <p:txBody>
          <a:bodyPr vert="horz" wrap="square" lIns="0" tIns="13335" rIns="0" bIns="0" rtlCol="0">
            <a:spAutoFit/>
          </a:bodyPr>
          <a:lstStyle/>
          <a:p>
            <a:pPr marL="12700">
              <a:lnSpc>
                <a:spcPct val="100000"/>
              </a:lnSpc>
              <a:spcBef>
                <a:spcPts val="105"/>
              </a:spcBef>
            </a:pPr>
            <a:r>
              <a:rPr lang="en-US" altLang="zh-CN" sz="500" dirty="0">
                <a:latin typeface="Arial"/>
                <a:cs typeface="Arial"/>
              </a:rPr>
              <a:t>Software Systems  Architecture</a:t>
            </a:r>
            <a:endParaRPr lang="en-US" altLang="zh-CN" sz="500" dirty="0" smtClean="0">
              <a:latin typeface="Arial"/>
              <a:cs typeface="Arial"/>
            </a:endParaRPr>
          </a:p>
        </p:txBody>
      </p:sp>
      <p:sp>
        <p:nvSpPr>
          <p:cNvPr id="3" name="object 3"/>
          <p:cNvSpPr txBox="1"/>
          <p:nvPr/>
        </p:nvSpPr>
        <p:spPr>
          <a:xfrm>
            <a:off x="1986533" y="3133470"/>
            <a:ext cx="600710" cy="90409"/>
          </a:xfrm>
          <a:prstGeom prst="rect">
            <a:avLst/>
          </a:prstGeom>
        </p:spPr>
        <p:txBody>
          <a:bodyPr vert="horz" wrap="square" lIns="0" tIns="13335" rIns="0" bIns="0" rtlCol="0">
            <a:spAutoFit/>
          </a:bodyPr>
          <a:lstStyle/>
          <a:p>
            <a:pPr marL="12700">
              <a:lnSpc>
                <a:spcPct val="100000"/>
              </a:lnSpc>
              <a:spcBef>
                <a:spcPts val="105"/>
              </a:spcBef>
            </a:pPr>
            <a:r>
              <a:rPr lang="en-US" altLang="zh-CN" sz="500" spc="-5" dirty="0" err="1" smtClean="0">
                <a:latin typeface="Arial"/>
                <a:cs typeface="Arial"/>
              </a:rPr>
              <a:t>Xiaobin</a:t>
            </a:r>
            <a:r>
              <a:rPr lang="en-US" altLang="zh-CN" sz="500" spc="-5" dirty="0" smtClean="0">
                <a:latin typeface="Arial"/>
                <a:cs typeface="Arial"/>
              </a:rPr>
              <a:t> Xu</a:t>
            </a:r>
            <a:endParaRPr lang="en-US" altLang="zh-CN" sz="500" dirty="0">
              <a:latin typeface="Arial"/>
              <a:cs typeface="Arial"/>
            </a:endParaRPr>
          </a:p>
        </p:txBody>
      </p:sp>
      <p:sp>
        <p:nvSpPr>
          <p:cNvPr id="4" name="object 4"/>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Cohesion</a:t>
            </a:r>
          </a:p>
        </p:txBody>
      </p:sp>
      <p:sp>
        <p:nvSpPr>
          <p:cNvPr id="5" name="object 5"/>
          <p:cNvSpPr txBox="1">
            <a:spLocks noGrp="1"/>
          </p:cNvSpPr>
          <p:nvPr>
            <p:ph type="body" idx="1"/>
          </p:nvPr>
        </p:nvSpPr>
        <p:spPr>
          <a:prstGeom prst="rect">
            <a:avLst/>
          </a:prstGeom>
        </p:spPr>
        <p:txBody>
          <a:bodyPr vert="horz" wrap="square" lIns="0" tIns="61594" rIns="0" bIns="0" rtlCol="0">
            <a:spAutoFit/>
          </a:bodyPr>
          <a:lstStyle/>
          <a:p>
            <a:pPr marL="184785" indent="-172720">
              <a:lnSpc>
                <a:spcPct val="100000"/>
              </a:lnSpc>
              <a:spcBef>
                <a:spcPts val="484"/>
              </a:spcBef>
              <a:buClr>
                <a:srgbClr val="330066"/>
              </a:buClr>
              <a:buSzPct val="68750"/>
              <a:buFont typeface="Wingdings"/>
              <a:buChar char=""/>
              <a:tabLst>
                <a:tab pos="185420" algn="l"/>
              </a:tabLst>
            </a:pPr>
            <a:r>
              <a:rPr spc="-5" dirty="0"/>
              <a:t>Cohesion is decreased</a:t>
            </a:r>
            <a:r>
              <a:rPr spc="-20" dirty="0"/>
              <a:t> </a:t>
            </a:r>
            <a:r>
              <a:rPr spc="-5" dirty="0"/>
              <a:t>if:</a:t>
            </a:r>
          </a:p>
          <a:p>
            <a:pPr marL="358140" marR="62865" lvl="1" indent="-173990">
              <a:lnSpc>
                <a:spcPct val="100000"/>
              </a:lnSpc>
              <a:spcBef>
                <a:spcPts val="380"/>
              </a:spcBef>
              <a:buClr>
                <a:srgbClr val="669999"/>
              </a:buClr>
              <a:buSzPct val="68750"/>
              <a:buFont typeface="Wingdings"/>
              <a:buChar char=""/>
              <a:tabLst>
                <a:tab pos="358775" algn="l"/>
              </a:tabLst>
            </a:pPr>
            <a:r>
              <a:rPr sz="1600" spc="-5" dirty="0">
                <a:latin typeface="Arial"/>
                <a:cs typeface="Arial"/>
              </a:rPr>
              <a:t>The responsibilities (methods) of a class  have little in</a:t>
            </a:r>
            <a:r>
              <a:rPr sz="1600" spc="-30" dirty="0">
                <a:latin typeface="Arial"/>
                <a:cs typeface="Arial"/>
              </a:rPr>
              <a:t> </a:t>
            </a:r>
            <a:r>
              <a:rPr sz="1600" spc="-5" dirty="0">
                <a:latin typeface="Arial"/>
                <a:cs typeface="Arial"/>
              </a:rPr>
              <a:t>common.</a:t>
            </a:r>
            <a:endParaRPr sz="1600">
              <a:latin typeface="Arial"/>
              <a:cs typeface="Arial"/>
            </a:endParaRPr>
          </a:p>
          <a:p>
            <a:pPr marL="358140" lvl="1" indent="-173990">
              <a:lnSpc>
                <a:spcPct val="100000"/>
              </a:lnSpc>
              <a:spcBef>
                <a:spcPts val="385"/>
              </a:spcBef>
              <a:buClr>
                <a:srgbClr val="669999"/>
              </a:buClr>
              <a:buSzPct val="68750"/>
              <a:buFont typeface="Wingdings"/>
              <a:buChar char=""/>
              <a:tabLst>
                <a:tab pos="358775" algn="l"/>
              </a:tabLst>
            </a:pPr>
            <a:r>
              <a:rPr sz="1600" spc="-5" dirty="0">
                <a:latin typeface="Arial"/>
                <a:cs typeface="Arial"/>
              </a:rPr>
              <a:t>Methods carry out many varied</a:t>
            </a:r>
            <a:r>
              <a:rPr sz="1600" spc="15" dirty="0">
                <a:latin typeface="Arial"/>
                <a:cs typeface="Arial"/>
              </a:rPr>
              <a:t> </a:t>
            </a:r>
            <a:r>
              <a:rPr sz="1600" spc="-5" dirty="0">
                <a:latin typeface="Arial"/>
                <a:cs typeface="Arial"/>
              </a:rPr>
              <a:t>activities,</a:t>
            </a:r>
            <a:endParaRPr sz="1600">
              <a:latin typeface="Arial"/>
              <a:cs typeface="Arial"/>
            </a:endParaRPr>
          </a:p>
          <a:p>
            <a:pPr marL="358140">
              <a:lnSpc>
                <a:spcPct val="100000"/>
              </a:lnSpc>
              <a:spcBef>
                <a:spcPts val="5"/>
              </a:spcBef>
            </a:pPr>
            <a:r>
              <a:rPr spc="-5" dirty="0"/>
              <a:t>often using unrelated sets of data.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1874" y="3134054"/>
            <a:ext cx="1185926" cy="90409"/>
          </a:xfrm>
          <a:prstGeom prst="rect">
            <a:avLst/>
          </a:prstGeom>
        </p:spPr>
        <p:txBody>
          <a:bodyPr vert="horz" wrap="square" lIns="0" tIns="13335" rIns="0" bIns="0" rtlCol="0">
            <a:spAutoFit/>
          </a:bodyPr>
          <a:lstStyle/>
          <a:p>
            <a:pPr marL="12700">
              <a:lnSpc>
                <a:spcPct val="100000"/>
              </a:lnSpc>
              <a:spcBef>
                <a:spcPts val="105"/>
              </a:spcBef>
            </a:pPr>
            <a:r>
              <a:rPr lang="en-US" sz="500" dirty="0">
                <a:latin typeface="Arial"/>
                <a:cs typeface="Arial"/>
              </a:rPr>
              <a:t>Software Systems  Architecture </a:t>
            </a:r>
          </a:p>
        </p:txBody>
      </p:sp>
      <p:sp>
        <p:nvSpPr>
          <p:cNvPr id="3" name="object 3"/>
          <p:cNvSpPr txBox="1"/>
          <p:nvPr/>
        </p:nvSpPr>
        <p:spPr>
          <a:xfrm>
            <a:off x="1986533" y="3134055"/>
            <a:ext cx="600710" cy="90409"/>
          </a:xfrm>
          <a:prstGeom prst="rect">
            <a:avLst/>
          </a:prstGeom>
        </p:spPr>
        <p:txBody>
          <a:bodyPr vert="horz" wrap="square" lIns="0" tIns="13335" rIns="0" bIns="0" rtlCol="0">
            <a:spAutoFit/>
          </a:bodyPr>
          <a:lstStyle/>
          <a:p>
            <a:pPr marL="12700">
              <a:lnSpc>
                <a:spcPct val="100000"/>
              </a:lnSpc>
              <a:spcBef>
                <a:spcPts val="105"/>
              </a:spcBef>
            </a:pPr>
            <a:r>
              <a:rPr lang="en-US" altLang="zh-CN" sz="500" spc="-5" dirty="0" err="1" smtClean="0">
                <a:latin typeface="Arial"/>
                <a:cs typeface="Arial"/>
              </a:rPr>
              <a:t>Xiaobin</a:t>
            </a:r>
            <a:r>
              <a:rPr lang="en-US" altLang="zh-CN" sz="500" spc="-5" dirty="0" smtClean="0">
                <a:latin typeface="Arial"/>
                <a:cs typeface="Arial"/>
              </a:rPr>
              <a:t> Xu</a:t>
            </a:r>
            <a:endParaRPr lang="en-US" altLang="zh-CN" sz="500" dirty="0">
              <a:latin typeface="Arial"/>
              <a:cs typeface="Arial"/>
            </a:endParaRPr>
          </a:p>
        </p:txBody>
      </p:sp>
      <p:sp>
        <p:nvSpPr>
          <p:cNvPr id="4" name="object 4"/>
          <p:cNvSpPr txBox="1">
            <a:spLocks noGrp="1"/>
          </p:cNvSpPr>
          <p:nvPr>
            <p:ph type="title"/>
          </p:nvPr>
        </p:nvSpPr>
        <p:spPr>
          <a:xfrm>
            <a:off x="261874" y="368883"/>
            <a:ext cx="965835" cy="324485"/>
          </a:xfrm>
          <a:prstGeom prst="rect">
            <a:avLst/>
          </a:prstGeom>
        </p:spPr>
        <p:txBody>
          <a:bodyPr vert="horz" wrap="square" lIns="0" tIns="13335" rIns="0" bIns="0" rtlCol="0">
            <a:spAutoFit/>
          </a:bodyPr>
          <a:lstStyle/>
          <a:p>
            <a:pPr marL="12700">
              <a:lnSpc>
                <a:spcPct val="100000"/>
              </a:lnSpc>
              <a:spcBef>
                <a:spcPts val="105"/>
              </a:spcBef>
            </a:pPr>
            <a:r>
              <a:rPr spc="5" dirty="0"/>
              <a:t>Co</a:t>
            </a:r>
            <a:r>
              <a:rPr spc="10" dirty="0"/>
              <a:t>n</a:t>
            </a:r>
            <a:r>
              <a:rPr dirty="0"/>
              <a:t>tent</a:t>
            </a:r>
          </a:p>
        </p:txBody>
      </p:sp>
      <p:sp>
        <p:nvSpPr>
          <p:cNvPr id="5" name="object 5"/>
          <p:cNvSpPr txBox="1"/>
          <p:nvPr/>
        </p:nvSpPr>
        <p:spPr>
          <a:xfrm>
            <a:off x="261874" y="820673"/>
            <a:ext cx="3751579" cy="574040"/>
          </a:xfrm>
          <a:prstGeom prst="rect">
            <a:avLst/>
          </a:prstGeom>
        </p:spPr>
        <p:txBody>
          <a:bodyPr vert="horz" wrap="square" lIns="0" tIns="58419" rIns="0" bIns="0" rtlCol="0">
            <a:spAutoFit/>
          </a:bodyPr>
          <a:lstStyle/>
          <a:p>
            <a:pPr marL="132715" indent="-120650">
              <a:lnSpc>
                <a:spcPct val="100000"/>
              </a:lnSpc>
              <a:spcBef>
                <a:spcPts val="459"/>
              </a:spcBef>
              <a:buChar char="•"/>
              <a:tabLst>
                <a:tab pos="133350" algn="l"/>
              </a:tabLst>
            </a:pPr>
            <a:r>
              <a:rPr sz="1500" spc="-5" dirty="0">
                <a:latin typeface="Arial"/>
                <a:cs typeface="Arial"/>
              </a:rPr>
              <a:t>Symptoms </a:t>
            </a:r>
            <a:r>
              <a:rPr sz="1500" dirty="0">
                <a:latin typeface="Arial"/>
                <a:cs typeface="Arial"/>
              </a:rPr>
              <a:t>of </a:t>
            </a:r>
            <a:r>
              <a:rPr sz="1500" spc="-5" dirty="0">
                <a:latin typeface="Arial"/>
                <a:cs typeface="Arial"/>
              </a:rPr>
              <a:t>Poor Design </a:t>
            </a:r>
            <a:r>
              <a:rPr sz="1500" dirty="0">
                <a:latin typeface="Arial"/>
                <a:cs typeface="Arial"/>
              </a:rPr>
              <a:t>(Design</a:t>
            </a:r>
            <a:r>
              <a:rPr sz="1500" spc="-80" dirty="0">
                <a:latin typeface="Arial"/>
                <a:cs typeface="Arial"/>
              </a:rPr>
              <a:t> </a:t>
            </a:r>
            <a:r>
              <a:rPr sz="1500" spc="-5" dirty="0">
                <a:latin typeface="Arial"/>
                <a:cs typeface="Arial"/>
              </a:rPr>
              <a:t>Smells)</a:t>
            </a:r>
            <a:endParaRPr sz="1500">
              <a:latin typeface="Arial"/>
              <a:cs typeface="Arial"/>
            </a:endParaRPr>
          </a:p>
          <a:p>
            <a:pPr marL="132715" indent="-120650">
              <a:lnSpc>
                <a:spcPct val="100000"/>
              </a:lnSpc>
              <a:spcBef>
                <a:spcPts val="360"/>
              </a:spcBef>
              <a:buChar char="•"/>
              <a:tabLst>
                <a:tab pos="133350" algn="l"/>
              </a:tabLst>
            </a:pPr>
            <a:r>
              <a:rPr sz="1500" spc="-5" dirty="0">
                <a:latin typeface="Arial"/>
                <a:cs typeface="Arial"/>
              </a:rPr>
              <a:t>SRP </a:t>
            </a:r>
            <a:r>
              <a:rPr sz="1500" dirty="0">
                <a:latin typeface="Arial"/>
                <a:cs typeface="Arial"/>
              </a:rPr>
              <a:t>– </a:t>
            </a:r>
            <a:r>
              <a:rPr sz="1500" spc="-5" dirty="0">
                <a:latin typeface="Arial"/>
                <a:cs typeface="Arial"/>
              </a:rPr>
              <a:t>The Single-Responsibility</a:t>
            </a:r>
            <a:r>
              <a:rPr sz="1500" spc="-25" dirty="0">
                <a:latin typeface="Arial"/>
                <a:cs typeface="Arial"/>
              </a:rPr>
              <a:t> </a:t>
            </a:r>
            <a:r>
              <a:rPr sz="1500" dirty="0">
                <a:latin typeface="Arial"/>
                <a:cs typeface="Arial"/>
              </a:rPr>
              <a:t>Principle</a:t>
            </a:r>
            <a:endParaRPr sz="15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1874" y="368883"/>
            <a:ext cx="1160145" cy="324485"/>
          </a:xfrm>
          <a:prstGeom prst="rect">
            <a:avLst/>
          </a:prstGeom>
        </p:spPr>
        <p:txBody>
          <a:bodyPr vert="horz" wrap="square" lIns="0" tIns="13335" rIns="0" bIns="0" rtlCol="0">
            <a:spAutoFit/>
          </a:bodyPr>
          <a:lstStyle/>
          <a:p>
            <a:pPr marL="12700">
              <a:lnSpc>
                <a:spcPct val="100000"/>
              </a:lnSpc>
              <a:spcBef>
                <a:spcPts val="105"/>
              </a:spcBef>
            </a:pPr>
            <a:r>
              <a:rPr spc="5" dirty="0"/>
              <a:t>Co</a:t>
            </a:r>
            <a:r>
              <a:rPr spc="10" dirty="0"/>
              <a:t>h</a:t>
            </a:r>
            <a:r>
              <a:rPr dirty="0"/>
              <a:t>esion</a:t>
            </a:r>
          </a:p>
        </p:txBody>
      </p:sp>
      <p:sp>
        <p:nvSpPr>
          <p:cNvPr id="3" name="object 3"/>
          <p:cNvSpPr txBox="1"/>
          <p:nvPr/>
        </p:nvSpPr>
        <p:spPr>
          <a:xfrm>
            <a:off x="261874" y="864183"/>
            <a:ext cx="3984625" cy="1861820"/>
          </a:xfrm>
          <a:prstGeom prst="rect">
            <a:avLst/>
          </a:prstGeom>
        </p:spPr>
        <p:txBody>
          <a:bodyPr vert="horz" wrap="square" lIns="0" tIns="13335" rIns="0" bIns="0" rtlCol="0">
            <a:spAutoFit/>
          </a:bodyPr>
          <a:lstStyle/>
          <a:p>
            <a:pPr marL="184785" indent="-172720">
              <a:lnSpc>
                <a:spcPct val="100000"/>
              </a:lnSpc>
              <a:spcBef>
                <a:spcPts val="105"/>
              </a:spcBef>
              <a:buClr>
                <a:srgbClr val="330066"/>
              </a:buClr>
              <a:buSzPct val="67857"/>
              <a:buFont typeface="Wingdings"/>
              <a:buChar char=""/>
              <a:tabLst>
                <a:tab pos="185420" algn="l"/>
              </a:tabLst>
            </a:pPr>
            <a:r>
              <a:rPr sz="1400" dirty="0">
                <a:latin typeface="Arial"/>
                <a:cs typeface="Arial"/>
              </a:rPr>
              <a:t>Disadvantages of low cohesion (or</a:t>
            </a:r>
            <a:r>
              <a:rPr sz="1400" spc="-50" dirty="0">
                <a:latin typeface="Arial"/>
                <a:cs typeface="Arial"/>
              </a:rPr>
              <a:t> </a:t>
            </a:r>
            <a:r>
              <a:rPr sz="1400" spc="-5" dirty="0">
                <a:latin typeface="Arial"/>
                <a:cs typeface="Arial"/>
              </a:rPr>
              <a:t>"weak</a:t>
            </a:r>
            <a:endParaRPr sz="1400">
              <a:latin typeface="Arial"/>
              <a:cs typeface="Arial"/>
            </a:endParaRPr>
          </a:p>
          <a:p>
            <a:pPr marL="184785">
              <a:lnSpc>
                <a:spcPct val="100000"/>
              </a:lnSpc>
              <a:spcBef>
                <a:spcPts val="5"/>
              </a:spcBef>
            </a:pPr>
            <a:r>
              <a:rPr sz="1400" dirty="0">
                <a:latin typeface="Arial"/>
                <a:cs typeface="Arial"/>
              </a:rPr>
              <a:t>cohesion")</a:t>
            </a:r>
            <a:r>
              <a:rPr sz="1400" spc="-25" dirty="0">
                <a:latin typeface="Arial"/>
                <a:cs typeface="Arial"/>
              </a:rPr>
              <a:t> </a:t>
            </a:r>
            <a:r>
              <a:rPr sz="1400" dirty="0">
                <a:latin typeface="Arial"/>
                <a:cs typeface="Arial"/>
              </a:rPr>
              <a:t>are:</a:t>
            </a:r>
            <a:endParaRPr sz="1400">
              <a:latin typeface="Arial"/>
              <a:cs typeface="Arial"/>
            </a:endParaRPr>
          </a:p>
          <a:p>
            <a:pPr marL="358140" lvl="1" indent="-173990">
              <a:lnSpc>
                <a:spcPct val="100000"/>
              </a:lnSpc>
              <a:spcBef>
                <a:spcPts val="335"/>
              </a:spcBef>
              <a:buClr>
                <a:srgbClr val="669999"/>
              </a:buClr>
              <a:buSzPct val="67857"/>
              <a:buFont typeface="Wingdings"/>
              <a:buChar char=""/>
              <a:tabLst>
                <a:tab pos="358775" algn="l"/>
              </a:tabLst>
            </a:pPr>
            <a:r>
              <a:rPr sz="1400" dirty="0">
                <a:latin typeface="Arial"/>
                <a:cs typeface="Arial"/>
              </a:rPr>
              <a:t>Increased difficulty in understanding</a:t>
            </a:r>
            <a:r>
              <a:rPr sz="1400" spc="-110" dirty="0">
                <a:latin typeface="Arial"/>
                <a:cs typeface="Arial"/>
              </a:rPr>
              <a:t> </a:t>
            </a:r>
            <a:r>
              <a:rPr sz="1400" dirty="0">
                <a:latin typeface="Arial"/>
                <a:cs typeface="Arial"/>
              </a:rPr>
              <a:t>modules.</a:t>
            </a:r>
            <a:endParaRPr sz="1400">
              <a:latin typeface="Arial"/>
              <a:cs typeface="Arial"/>
            </a:endParaRPr>
          </a:p>
          <a:p>
            <a:pPr marL="358140" lvl="1" indent="-173990">
              <a:lnSpc>
                <a:spcPct val="100000"/>
              </a:lnSpc>
              <a:spcBef>
                <a:spcPts val="335"/>
              </a:spcBef>
              <a:buClr>
                <a:srgbClr val="669999"/>
              </a:buClr>
              <a:buSzPct val="67857"/>
              <a:buFont typeface="Wingdings"/>
              <a:buChar char=""/>
              <a:tabLst>
                <a:tab pos="358775" algn="l"/>
              </a:tabLst>
            </a:pPr>
            <a:r>
              <a:rPr sz="1400" dirty="0">
                <a:latin typeface="Arial"/>
                <a:cs typeface="Arial"/>
              </a:rPr>
              <a:t>Increased difficulty in maintaining a</a:t>
            </a:r>
            <a:r>
              <a:rPr sz="1400" spc="-70" dirty="0">
                <a:latin typeface="Arial"/>
                <a:cs typeface="Arial"/>
              </a:rPr>
              <a:t> </a:t>
            </a:r>
            <a:r>
              <a:rPr sz="1400" spc="-5" dirty="0">
                <a:latin typeface="Arial"/>
                <a:cs typeface="Arial"/>
              </a:rPr>
              <a:t>system.</a:t>
            </a:r>
            <a:endParaRPr sz="1400">
              <a:latin typeface="Arial"/>
              <a:cs typeface="Arial"/>
            </a:endParaRPr>
          </a:p>
          <a:p>
            <a:pPr marL="358140" marR="310515" lvl="1" indent="-173990">
              <a:lnSpc>
                <a:spcPct val="100000"/>
              </a:lnSpc>
              <a:spcBef>
                <a:spcPts val="335"/>
              </a:spcBef>
              <a:buClr>
                <a:srgbClr val="669999"/>
              </a:buClr>
              <a:buSzPct val="67857"/>
              <a:buFont typeface="Wingdings"/>
              <a:buChar char=""/>
              <a:tabLst>
                <a:tab pos="358775" algn="l"/>
              </a:tabLst>
            </a:pPr>
            <a:r>
              <a:rPr sz="1400" dirty="0">
                <a:latin typeface="Arial"/>
                <a:cs typeface="Arial"/>
              </a:rPr>
              <a:t>Increased difficulty in reusing a module  </a:t>
            </a:r>
            <a:r>
              <a:rPr sz="1400" spc="-5" dirty="0">
                <a:latin typeface="Arial"/>
                <a:cs typeface="Arial"/>
              </a:rPr>
              <a:t>because </a:t>
            </a:r>
            <a:r>
              <a:rPr sz="1400" dirty="0">
                <a:latin typeface="Arial"/>
                <a:cs typeface="Arial"/>
              </a:rPr>
              <a:t>most </a:t>
            </a:r>
            <a:r>
              <a:rPr sz="1400" spc="-5" dirty="0">
                <a:latin typeface="Arial"/>
                <a:cs typeface="Arial"/>
              </a:rPr>
              <a:t>applications </a:t>
            </a:r>
            <a:r>
              <a:rPr sz="1400" spc="-10" dirty="0">
                <a:latin typeface="Arial"/>
                <a:cs typeface="Arial"/>
              </a:rPr>
              <a:t>won’t </a:t>
            </a:r>
            <a:r>
              <a:rPr sz="1400" spc="-5" dirty="0">
                <a:latin typeface="Arial"/>
                <a:cs typeface="Arial"/>
              </a:rPr>
              <a:t>need </a:t>
            </a:r>
            <a:r>
              <a:rPr sz="1400" dirty="0">
                <a:latin typeface="Arial"/>
                <a:cs typeface="Arial"/>
              </a:rPr>
              <a:t>the  random set of operations </a:t>
            </a:r>
            <a:r>
              <a:rPr sz="1400" spc="-5" dirty="0">
                <a:latin typeface="Arial"/>
                <a:cs typeface="Arial"/>
              </a:rPr>
              <a:t>provided </a:t>
            </a:r>
            <a:r>
              <a:rPr sz="1400" dirty="0">
                <a:latin typeface="Arial"/>
                <a:cs typeface="Arial"/>
              </a:rPr>
              <a:t>by a  module.</a:t>
            </a:r>
            <a:endParaRPr sz="1400">
              <a:latin typeface="Arial"/>
              <a:cs typeface="Arial"/>
            </a:endParaRPr>
          </a:p>
        </p:txBody>
      </p:sp>
      <p:sp>
        <p:nvSpPr>
          <p:cNvPr id="4" name="object 4"/>
          <p:cNvSpPr txBox="1"/>
          <p:nvPr/>
        </p:nvSpPr>
        <p:spPr>
          <a:xfrm>
            <a:off x="261874" y="3134055"/>
            <a:ext cx="957326" cy="90409"/>
          </a:xfrm>
          <a:prstGeom prst="rect">
            <a:avLst/>
          </a:prstGeom>
        </p:spPr>
        <p:txBody>
          <a:bodyPr vert="horz" wrap="square" lIns="0" tIns="13335" rIns="0" bIns="0" rtlCol="0">
            <a:spAutoFit/>
          </a:bodyPr>
          <a:lstStyle/>
          <a:p>
            <a:pPr marL="12700">
              <a:lnSpc>
                <a:spcPct val="100000"/>
              </a:lnSpc>
              <a:spcBef>
                <a:spcPts val="105"/>
              </a:spcBef>
            </a:pPr>
            <a:r>
              <a:rPr lang="en-US" altLang="zh-CN" sz="500" dirty="0">
                <a:latin typeface="Arial"/>
                <a:cs typeface="Arial"/>
              </a:rPr>
              <a:t>Software Systems  Architecture</a:t>
            </a:r>
            <a:endParaRPr lang="en-US" altLang="zh-CN" sz="500" dirty="0" smtClean="0">
              <a:latin typeface="Arial"/>
              <a:cs typeface="Arial"/>
            </a:endParaRPr>
          </a:p>
        </p:txBody>
      </p:sp>
      <p:sp>
        <p:nvSpPr>
          <p:cNvPr id="5" name="object 5"/>
          <p:cNvSpPr txBox="1"/>
          <p:nvPr/>
        </p:nvSpPr>
        <p:spPr>
          <a:xfrm>
            <a:off x="1986533" y="3134055"/>
            <a:ext cx="600710" cy="90409"/>
          </a:xfrm>
          <a:prstGeom prst="rect">
            <a:avLst/>
          </a:prstGeom>
        </p:spPr>
        <p:txBody>
          <a:bodyPr vert="horz" wrap="square" lIns="0" tIns="13335" rIns="0" bIns="0" rtlCol="0">
            <a:spAutoFit/>
          </a:bodyPr>
          <a:lstStyle/>
          <a:p>
            <a:pPr marL="12700">
              <a:lnSpc>
                <a:spcPct val="100000"/>
              </a:lnSpc>
              <a:spcBef>
                <a:spcPts val="105"/>
              </a:spcBef>
            </a:pPr>
            <a:r>
              <a:rPr lang="en-US" altLang="zh-CN" sz="500" spc="-5" dirty="0" err="1" smtClean="0">
                <a:latin typeface="Arial"/>
                <a:cs typeface="Arial"/>
              </a:rPr>
              <a:t>Xiaobin</a:t>
            </a:r>
            <a:r>
              <a:rPr lang="en-US" altLang="zh-CN" sz="500" spc="-5" dirty="0" smtClean="0">
                <a:latin typeface="Arial"/>
                <a:cs typeface="Arial"/>
              </a:rPr>
              <a:t> Xu</a:t>
            </a:r>
            <a:endParaRPr lang="en-US" altLang="zh-CN" sz="500" dirty="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1874" y="3133470"/>
            <a:ext cx="1109726" cy="90409"/>
          </a:xfrm>
          <a:prstGeom prst="rect">
            <a:avLst/>
          </a:prstGeom>
        </p:spPr>
        <p:txBody>
          <a:bodyPr vert="horz" wrap="square" lIns="0" tIns="13335" rIns="0" bIns="0" rtlCol="0">
            <a:spAutoFit/>
          </a:bodyPr>
          <a:lstStyle/>
          <a:p>
            <a:pPr marL="12700">
              <a:lnSpc>
                <a:spcPct val="100000"/>
              </a:lnSpc>
              <a:spcBef>
                <a:spcPts val="105"/>
              </a:spcBef>
            </a:pPr>
            <a:r>
              <a:rPr lang="en-US" altLang="zh-CN" sz="500" dirty="0">
                <a:latin typeface="Arial"/>
                <a:cs typeface="Arial"/>
              </a:rPr>
              <a:t>Software Systems  Architecture</a:t>
            </a:r>
            <a:endParaRPr lang="en-US" altLang="zh-CN" sz="500" dirty="0" smtClean="0">
              <a:latin typeface="Arial"/>
              <a:cs typeface="Arial"/>
            </a:endParaRPr>
          </a:p>
        </p:txBody>
      </p:sp>
      <p:sp>
        <p:nvSpPr>
          <p:cNvPr id="3" name="object 3"/>
          <p:cNvSpPr txBox="1"/>
          <p:nvPr/>
        </p:nvSpPr>
        <p:spPr>
          <a:xfrm>
            <a:off x="1986533" y="3133470"/>
            <a:ext cx="600710" cy="90409"/>
          </a:xfrm>
          <a:prstGeom prst="rect">
            <a:avLst/>
          </a:prstGeom>
        </p:spPr>
        <p:txBody>
          <a:bodyPr vert="horz" wrap="square" lIns="0" tIns="13335" rIns="0" bIns="0" rtlCol="0">
            <a:spAutoFit/>
          </a:bodyPr>
          <a:lstStyle/>
          <a:p>
            <a:pPr marL="12700">
              <a:lnSpc>
                <a:spcPct val="100000"/>
              </a:lnSpc>
              <a:spcBef>
                <a:spcPts val="105"/>
              </a:spcBef>
            </a:pPr>
            <a:r>
              <a:rPr lang="en-US" altLang="zh-CN" sz="500" spc="-5" dirty="0" err="1" smtClean="0">
                <a:latin typeface="Arial"/>
                <a:cs typeface="Arial"/>
              </a:rPr>
              <a:t>Xiaobin</a:t>
            </a:r>
            <a:r>
              <a:rPr lang="en-US" altLang="zh-CN" sz="500" spc="-5" dirty="0" smtClean="0">
                <a:latin typeface="Arial"/>
                <a:cs typeface="Arial"/>
              </a:rPr>
              <a:t> Xu</a:t>
            </a:r>
            <a:endParaRPr lang="en-US" altLang="zh-CN" sz="500" dirty="0">
              <a:latin typeface="Arial"/>
              <a:cs typeface="Arial"/>
            </a:endParaRPr>
          </a:p>
        </p:txBody>
      </p:sp>
      <p:sp>
        <p:nvSpPr>
          <p:cNvPr id="4" name="object 4"/>
          <p:cNvSpPr/>
          <p:nvPr/>
        </p:nvSpPr>
        <p:spPr>
          <a:xfrm>
            <a:off x="571500" y="1295399"/>
            <a:ext cx="3496055" cy="1843847"/>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261874" y="368553"/>
            <a:ext cx="1761489" cy="323850"/>
          </a:xfrm>
          <a:prstGeom prst="rect">
            <a:avLst/>
          </a:prstGeom>
        </p:spPr>
        <p:txBody>
          <a:bodyPr vert="horz" wrap="square" lIns="0" tIns="13335" rIns="0" bIns="0" rtlCol="0">
            <a:spAutoFit/>
          </a:bodyPr>
          <a:lstStyle/>
          <a:p>
            <a:pPr marL="12700">
              <a:lnSpc>
                <a:spcPct val="100000"/>
              </a:lnSpc>
              <a:spcBef>
                <a:spcPts val="105"/>
              </a:spcBef>
            </a:pPr>
            <a:r>
              <a:rPr spc="5" dirty="0"/>
              <a:t>SRP </a:t>
            </a:r>
            <a:r>
              <a:rPr dirty="0"/>
              <a:t>Example</a:t>
            </a:r>
            <a:r>
              <a:rPr spc="-120" dirty="0"/>
              <a:t> </a:t>
            </a:r>
            <a:r>
              <a:rPr dirty="0"/>
              <a:t>I</a:t>
            </a:r>
          </a:p>
        </p:txBody>
      </p:sp>
      <p:sp>
        <p:nvSpPr>
          <p:cNvPr id="6" name="object 6"/>
          <p:cNvSpPr txBox="1"/>
          <p:nvPr/>
        </p:nvSpPr>
        <p:spPr>
          <a:xfrm>
            <a:off x="261874" y="818766"/>
            <a:ext cx="3783965" cy="775970"/>
          </a:xfrm>
          <a:prstGeom prst="rect">
            <a:avLst/>
          </a:prstGeom>
        </p:spPr>
        <p:txBody>
          <a:bodyPr vert="horz" wrap="square" lIns="0" tIns="59055" rIns="0" bIns="0" rtlCol="0">
            <a:spAutoFit/>
          </a:bodyPr>
          <a:lstStyle/>
          <a:p>
            <a:pPr marL="184785" indent="-172720">
              <a:lnSpc>
                <a:spcPct val="100000"/>
              </a:lnSpc>
              <a:spcBef>
                <a:spcPts val="465"/>
              </a:spcBef>
              <a:buClr>
                <a:srgbClr val="330066"/>
              </a:buClr>
              <a:buSzPct val="70000"/>
              <a:buFont typeface="Wingdings"/>
              <a:buChar char=""/>
              <a:tabLst>
                <a:tab pos="185420" algn="l"/>
              </a:tabLst>
            </a:pPr>
            <a:r>
              <a:rPr sz="1500" spc="-5" dirty="0">
                <a:latin typeface="Arial"/>
                <a:cs typeface="Arial"/>
              </a:rPr>
              <a:t>Rectangle </a:t>
            </a:r>
            <a:r>
              <a:rPr sz="1500" dirty="0">
                <a:latin typeface="Arial"/>
                <a:cs typeface="Arial"/>
              </a:rPr>
              <a:t>– Class </a:t>
            </a:r>
            <a:r>
              <a:rPr sz="1500" spc="-5" dirty="0">
                <a:latin typeface="Arial"/>
                <a:cs typeface="Arial"/>
              </a:rPr>
              <a:t>with </a:t>
            </a:r>
            <a:r>
              <a:rPr sz="1500" spc="-10" dirty="0">
                <a:latin typeface="Arial"/>
                <a:cs typeface="Arial"/>
              </a:rPr>
              <a:t>two</a:t>
            </a:r>
            <a:r>
              <a:rPr sz="1500" spc="-30" dirty="0">
                <a:latin typeface="Arial"/>
                <a:cs typeface="Arial"/>
              </a:rPr>
              <a:t> </a:t>
            </a:r>
            <a:r>
              <a:rPr sz="1500" spc="-5" dirty="0">
                <a:latin typeface="Arial"/>
                <a:cs typeface="Arial"/>
              </a:rPr>
              <a:t>responsibilities</a:t>
            </a:r>
            <a:endParaRPr sz="1500">
              <a:latin typeface="Arial"/>
              <a:cs typeface="Arial"/>
            </a:endParaRPr>
          </a:p>
          <a:p>
            <a:pPr marL="358140" lvl="1" indent="-173990">
              <a:lnSpc>
                <a:spcPct val="100000"/>
              </a:lnSpc>
              <a:spcBef>
                <a:spcPts val="310"/>
              </a:spcBef>
              <a:buClr>
                <a:srgbClr val="669999"/>
              </a:buClr>
              <a:buSzPct val="69230"/>
              <a:buFont typeface="Wingdings"/>
              <a:buChar char=""/>
              <a:tabLst>
                <a:tab pos="358775" algn="l"/>
              </a:tabLst>
            </a:pPr>
            <a:r>
              <a:rPr sz="1300" spc="-5" dirty="0">
                <a:latin typeface="Arial"/>
                <a:cs typeface="Arial"/>
              </a:rPr>
              <a:t>Geometrical</a:t>
            </a:r>
            <a:r>
              <a:rPr sz="1300" spc="30" dirty="0">
                <a:latin typeface="Arial"/>
                <a:cs typeface="Arial"/>
              </a:rPr>
              <a:t> </a:t>
            </a:r>
            <a:r>
              <a:rPr sz="1300" spc="-5" dirty="0">
                <a:latin typeface="Arial"/>
                <a:cs typeface="Arial"/>
              </a:rPr>
              <a:t>calculations</a:t>
            </a:r>
            <a:endParaRPr sz="1300">
              <a:latin typeface="Arial"/>
              <a:cs typeface="Arial"/>
            </a:endParaRPr>
          </a:p>
          <a:p>
            <a:pPr marL="358140" lvl="1" indent="-173990">
              <a:lnSpc>
                <a:spcPct val="100000"/>
              </a:lnSpc>
              <a:spcBef>
                <a:spcPts val="315"/>
              </a:spcBef>
              <a:buClr>
                <a:srgbClr val="669999"/>
              </a:buClr>
              <a:buSzPct val="69230"/>
              <a:buFont typeface="Wingdings"/>
              <a:buChar char=""/>
              <a:tabLst>
                <a:tab pos="358775" algn="l"/>
              </a:tabLst>
            </a:pPr>
            <a:r>
              <a:rPr sz="1300" spc="-5" dirty="0">
                <a:latin typeface="Arial"/>
                <a:cs typeface="Arial"/>
              </a:rPr>
              <a:t>Drawing an</a:t>
            </a:r>
            <a:r>
              <a:rPr sz="1300" spc="35" dirty="0">
                <a:latin typeface="Arial"/>
                <a:cs typeface="Arial"/>
              </a:rPr>
              <a:t> </a:t>
            </a:r>
            <a:r>
              <a:rPr sz="1300" spc="-5" dirty="0">
                <a:latin typeface="Arial"/>
                <a:cs typeface="Arial"/>
              </a:rPr>
              <a:t>object</a:t>
            </a:r>
            <a:endParaRPr sz="13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1874" y="3134055"/>
            <a:ext cx="1109726" cy="90409"/>
          </a:xfrm>
          <a:prstGeom prst="rect">
            <a:avLst/>
          </a:prstGeom>
        </p:spPr>
        <p:txBody>
          <a:bodyPr vert="horz" wrap="square" lIns="0" tIns="13335" rIns="0" bIns="0" rtlCol="0">
            <a:spAutoFit/>
          </a:bodyPr>
          <a:lstStyle/>
          <a:p>
            <a:pPr marL="12700">
              <a:lnSpc>
                <a:spcPct val="100000"/>
              </a:lnSpc>
              <a:spcBef>
                <a:spcPts val="105"/>
              </a:spcBef>
            </a:pPr>
            <a:r>
              <a:rPr lang="en-US" altLang="zh-CN" sz="500" dirty="0">
                <a:latin typeface="Arial"/>
                <a:cs typeface="Arial"/>
              </a:rPr>
              <a:t>Software Systems  Architecture</a:t>
            </a:r>
            <a:endParaRPr lang="en-US" altLang="zh-CN" sz="500" dirty="0" smtClean="0">
              <a:latin typeface="Arial"/>
              <a:cs typeface="Arial"/>
            </a:endParaRPr>
          </a:p>
        </p:txBody>
      </p:sp>
      <p:sp>
        <p:nvSpPr>
          <p:cNvPr id="3" name="object 3"/>
          <p:cNvSpPr txBox="1"/>
          <p:nvPr/>
        </p:nvSpPr>
        <p:spPr>
          <a:xfrm>
            <a:off x="1986533" y="3134055"/>
            <a:ext cx="600710" cy="90409"/>
          </a:xfrm>
          <a:prstGeom prst="rect">
            <a:avLst/>
          </a:prstGeom>
        </p:spPr>
        <p:txBody>
          <a:bodyPr vert="horz" wrap="square" lIns="0" tIns="13335" rIns="0" bIns="0" rtlCol="0">
            <a:spAutoFit/>
          </a:bodyPr>
          <a:lstStyle/>
          <a:p>
            <a:pPr marL="12700">
              <a:lnSpc>
                <a:spcPct val="100000"/>
              </a:lnSpc>
              <a:spcBef>
                <a:spcPts val="105"/>
              </a:spcBef>
            </a:pPr>
            <a:r>
              <a:rPr lang="en-US" altLang="zh-CN" sz="500" spc="-5" dirty="0" err="1" smtClean="0">
                <a:latin typeface="Arial"/>
                <a:cs typeface="Arial"/>
              </a:rPr>
              <a:t>Xiaobin</a:t>
            </a:r>
            <a:r>
              <a:rPr lang="en-US" altLang="zh-CN" sz="500" spc="-5" dirty="0" smtClean="0">
                <a:latin typeface="Arial"/>
                <a:cs typeface="Arial"/>
              </a:rPr>
              <a:t> Xu</a:t>
            </a:r>
            <a:endParaRPr lang="en-US" altLang="zh-CN" sz="500" dirty="0">
              <a:latin typeface="Arial"/>
              <a:cs typeface="Arial"/>
            </a:endParaRPr>
          </a:p>
        </p:txBody>
      </p:sp>
      <p:sp>
        <p:nvSpPr>
          <p:cNvPr id="4" name="object 4"/>
          <p:cNvSpPr txBox="1">
            <a:spLocks noGrp="1"/>
          </p:cNvSpPr>
          <p:nvPr>
            <p:ph type="title"/>
          </p:nvPr>
        </p:nvSpPr>
        <p:spPr>
          <a:xfrm>
            <a:off x="261874" y="368883"/>
            <a:ext cx="3472179" cy="324485"/>
          </a:xfrm>
          <a:prstGeom prst="rect">
            <a:avLst/>
          </a:prstGeom>
        </p:spPr>
        <p:txBody>
          <a:bodyPr vert="horz" wrap="square" lIns="0" tIns="13335" rIns="0" bIns="0" rtlCol="0">
            <a:spAutoFit/>
          </a:bodyPr>
          <a:lstStyle/>
          <a:p>
            <a:pPr marL="12700">
              <a:lnSpc>
                <a:spcPct val="100000"/>
              </a:lnSpc>
              <a:spcBef>
                <a:spcPts val="105"/>
              </a:spcBef>
            </a:pPr>
            <a:r>
              <a:rPr spc="5" dirty="0"/>
              <a:t>SRP Example </a:t>
            </a:r>
            <a:r>
              <a:rPr dirty="0"/>
              <a:t>I: better</a:t>
            </a:r>
            <a:r>
              <a:rPr spc="-130" dirty="0"/>
              <a:t> </a:t>
            </a:r>
            <a:r>
              <a:rPr dirty="0"/>
              <a:t>design</a:t>
            </a:r>
          </a:p>
        </p:txBody>
      </p:sp>
      <p:sp>
        <p:nvSpPr>
          <p:cNvPr id="5" name="object 5"/>
          <p:cNvSpPr txBox="1"/>
          <p:nvPr/>
        </p:nvSpPr>
        <p:spPr>
          <a:xfrm>
            <a:off x="261874" y="822775"/>
            <a:ext cx="3192145" cy="634365"/>
          </a:xfrm>
          <a:prstGeom prst="rect">
            <a:avLst/>
          </a:prstGeom>
        </p:spPr>
        <p:txBody>
          <a:bodyPr vert="horz" wrap="square" lIns="0" tIns="55244" rIns="0" bIns="0" rtlCol="0">
            <a:spAutoFit/>
          </a:bodyPr>
          <a:lstStyle/>
          <a:p>
            <a:pPr marL="184785" indent="-172720">
              <a:lnSpc>
                <a:spcPct val="100000"/>
              </a:lnSpc>
              <a:spcBef>
                <a:spcPts val="434"/>
              </a:spcBef>
              <a:buClr>
                <a:srgbClr val="330066"/>
              </a:buClr>
              <a:buSzPct val="69230"/>
              <a:buFont typeface="Wingdings"/>
              <a:buChar char=""/>
              <a:tabLst>
                <a:tab pos="185420" algn="l"/>
              </a:tabLst>
            </a:pPr>
            <a:r>
              <a:rPr sz="1300" spc="-5" dirty="0">
                <a:latin typeface="Arial"/>
                <a:cs typeface="Arial"/>
              </a:rPr>
              <a:t>Separate the responsibility into 2</a:t>
            </a:r>
            <a:r>
              <a:rPr sz="1300" spc="95" dirty="0">
                <a:latin typeface="Arial"/>
                <a:cs typeface="Arial"/>
              </a:rPr>
              <a:t> </a:t>
            </a:r>
            <a:r>
              <a:rPr sz="1300" spc="-5" dirty="0">
                <a:latin typeface="Arial"/>
                <a:cs typeface="Arial"/>
              </a:rPr>
              <a:t>classes</a:t>
            </a:r>
            <a:endParaRPr sz="1300">
              <a:latin typeface="Arial"/>
              <a:cs typeface="Arial"/>
            </a:endParaRPr>
          </a:p>
          <a:p>
            <a:pPr marL="358140" lvl="1" indent="-173990">
              <a:lnSpc>
                <a:spcPct val="100000"/>
              </a:lnSpc>
              <a:spcBef>
                <a:spcPts val="254"/>
              </a:spcBef>
              <a:buClr>
                <a:srgbClr val="669999"/>
              </a:buClr>
              <a:buSzPct val="70000"/>
              <a:buFont typeface="Wingdings"/>
              <a:buChar char=""/>
              <a:tabLst>
                <a:tab pos="358775" algn="l"/>
              </a:tabLst>
            </a:pPr>
            <a:r>
              <a:rPr sz="1000" spc="-5" dirty="0">
                <a:latin typeface="Arial"/>
                <a:cs typeface="Arial"/>
              </a:rPr>
              <a:t>Geometric Rectangle – </a:t>
            </a:r>
            <a:r>
              <a:rPr sz="1000" dirty="0">
                <a:latin typeface="Arial"/>
                <a:cs typeface="Arial"/>
              </a:rPr>
              <a:t>Geometrical</a:t>
            </a:r>
            <a:r>
              <a:rPr sz="1000" spc="10" dirty="0">
                <a:latin typeface="Arial"/>
                <a:cs typeface="Arial"/>
              </a:rPr>
              <a:t> </a:t>
            </a:r>
            <a:r>
              <a:rPr sz="1000" spc="-5" dirty="0">
                <a:latin typeface="Arial"/>
                <a:cs typeface="Arial"/>
              </a:rPr>
              <a:t>calculations</a:t>
            </a:r>
            <a:endParaRPr sz="1000">
              <a:latin typeface="Arial"/>
              <a:cs typeface="Arial"/>
            </a:endParaRPr>
          </a:p>
          <a:p>
            <a:pPr marL="358140" lvl="1" indent="-173990">
              <a:lnSpc>
                <a:spcPct val="100000"/>
              </a:lnSpc>
              <a:spcBef>
                <a:spcPts val="240"/>
              </a:spcBef>
              <a:buClr>
                <a:srgbClr val="669999"/>
              </a:buClr>
              <a:buSzPct val="70000"/>
              <a:buFont typeface="Wingdings"/>
              <a:buChar char=""/>
              <a:tabLst>
                <a:tab pos="358775" algn="l"/>
              </a:tabLst>
            </a:pPr>
            <a:r>
              <a:rPr sz="1000" spc="-5" dirty="0">
                <a:latin typeface="Arial"/>
                <a:cs typeface="Arial"/>
              </a:rPr>
              <a:t>Rectangle2 – </a:t>
            </a:r>
            <a:r>
              <a:rPr sz="1000" spc="-10" dirty="0">
                <a:latin typeface="Arial"/>
                <a:cs typeface="Arial"/>
              </a:rPr>
              <a:t>Drawing </a:t>
            </a:r>
            <a:r>
              <a:rPr sz="1000" spc="-5" dirty="0">
                <a:latin typeface="Arial"/>
                <a:cs typeface="Arial"/>
              </a:rPr>
              <a:t>an</a:t>
            </a:r>
            <a:r>
              <a:rPr sz="1000" spc="70" dirty="0">
                <a:latin typeface="Arial"/>
                <a:cs typeface="Arial"/>
              </a:rPr>
              <a:t> </a:t>
            </a:r>
            <a:r>
              <a:rPr sz="1000" spc="-5" dirty="0">
                <a:latin typeface="Arial"/>
                <a:cs typeface="Arial"/>
              </a:rPr>
              <a:t>object</a:t>
            </a:r>
            <a:endParaRPr sz="1000">
              <a:latin typeface="Arial"/>
              <a:cs typeface="Arial"/>
            </a:endParaRPr>
          </a:p>
        </p:txBody>
      </p:sp>
      <p:sp>
        <p:nvSpPr>
          <p:cNvPr id="6" name="object 6"/>
          <p:cNvSpPr/>
          <p:nvPr/>
        </p:nvSpPr>
        <p:spPr>
          <a:xfrm>
            <a:off x="647700" y="1523999"/>
            <a:ext cx="2971800" cy="129082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1874" y="3133470"/>
            <a:ext cx="957326" cy="90409"/>
          </a:xfrm>
          <a:prstGeom prst="rect">
            <a:avLst/>
          </a:prstGeom>
        </p:spPr>
        <p:txBody>
          <a:bodyPr vert="horz" wrap="square" lIns="0" tIns="13335" rIns="0" bIns="0" rtlCol="0">
            <a:spAutoFit/>
          </a:bodyPr>
          <a:lstStyle/>
          <a:p>
            <a:pPr marL="12700">
              <a:lnSpc>
                <a:spcPct val="100000"/>
              </a:lnSpc>
              <a:spcBef>
                <a:spcPts val="105"/>
              </a:spcBef>
            </a:pPr>
            <a:r>
              <a:rPr lang="en-US" altLang="zh-CN" sz="500" dirty="0">
                <a:latin typeface="Arial"/>
                <a:cs typeface="Arial"/>
              </a:rPr>
              <a:t>Software Systems  Architecture</a:t>
            </a:r>
            <a:endParaRPr lang="en-US" altLang="zh-CN" sz="500" dirty="0" smtClean="0">
              <a:latin typeface="Arial"/>
              <a:cs typeface="Arial"/>
            </a:endParaRPr>
          </a:p>
        </p:txBody>
      </p:sp>
      <p:sp>
        <p:nvSpPr>
          <p:cNvPr id="3" name="object 3"/>
          <p:cNvSpPr txBox="1"/>
          <p:nvPr/>
        </p:nvSpPr>
        <p:spPr>
          <a:xfrm>
            <a:off x="1986533" y="3133470"/>
            <a:ext cx="600710" cy="90409"/>
          </a:xfrm>
          <a:prstGeom prst="rect">
            <a:avLst/>
          </a:prstGeom>
        </p:spPr>
        <p:txBody>
          <a:bodyPr vert="horz" wrap="square" lIns="0" tIns="13335" rIns="0" bIns="0" rtlCol="0">
            <a:spAutoFit/>
          </a:bodyPr>
          <a:lstStyle/>
          <a:p>
            <a:pPr marL="12700">
              <a:lnSpc>
                <a:spcPct val="100000"/>
              </a:lnSpc>
              <a:spcBef>
                <a:spcPts val="105"/>
              </a:spcBef>
            </a:pPr>
            <a:r>
              <a:rPr lang="en-US" altLang="zh-CN" sz="500" spc="-5" dirty="0" err="1" smtClean="0">
                <a:latin typeface="Arial"/>
                <a:cs typeface="Arial"/>
              </a:rPr>
              <a:t>Xiaobin</a:t>
            </a:r>
            <a:r>
              <a:rPr lang="en-US" altLang="zh-CN" sz="500" spc="-5" dirty="0" smtClean="0">
                <a:latin typeface="Arial"/>
                <a:cs typeface="Arial"/>
              </a:rPr>
              <a:t> Xu</a:t>
            </a:r>
            <a:endParaRPr lang="en-US" altLang="zh-CN" sz="500" dirty="0">
              <a:latin typeface="Arial"/>
              <a:cs typeface="Arial"/>
            </a:endParaRPr>
          </a:p>
        </p:txBody>
      </p:sp>
      <p:sp>
        <p:nvSpPr>
          <p:cNvPr id="4" name="object 4"/>
          <p:cNvSpPr txBox="1">
            <a:spLocks noGrp="1"/>
          </p:cNvSpPr>
          <p:nvPr>
            <p:ph type="title"/>
          </p:nvPr>
        </p:nvSpPr>
        <p:spPr>
          <a:xfrm>
            <a:off x="261874" y="368553"/>
            <a:ext cx="1830070" cy="323850"/>
          </a:xfrm>
          <a:prstGeom prst="rect">
            <a:avLst/>
          </a:prstGeom>
        </p:spPr>
        <p:txBody>
          <a:bodyPr vert="horz" wrap="square" lIns="0" tIns="13335" rIns="0" bIns="0" rtlCol="0">
            <a:spAutoFit/>
          </a:bodyPr>
          <a:lstStyle/>
          <a:p>
            <a:pPr marL="12700">
              <a:lnSpc>
                <a:spcPct val="100000"/>
              </a:lnSpc>
              <a:spcBef>
                <a:spcPts val="105"/>
              </a:spcBef>
            </a:pPr>
            <a:r>
              <a:rPr spc="5" dirty="0"/>
              <a:t>SRP </a:t>
            </a:r>
            <a:r>
              <a:rPr dirty="0"/>
              <a:t>Example</a:t>
            </a:r>
            <a:r>
              <a:rPr spc="-114" dirty="0"/>
              <a:t> </a:t>
            </a:r>
            <a:r>
              <a:rPr dirty="0"/>
              <a:t>II</a:t>
            </a:r>
          </a:p>
        </p:txBody>
      </p:sp>
      <p:sp>
        <p:nvSpPr>
          <p:cNvPr id="5" name="object 5"/>
          <p:cNvSpPr txBox="1"/>
          <p:nvPr/>
        </p:nvSpPr>
        <p:spPr>
          <a:xfrm>
            <a:off x="261874" y="818958"/>
            <a:ext cx="2479040" cy="1946910"/>
          </a:xfrm>
          <a:prstGeom prst="rect">
            <a:avLst/>
          </a:prstGeom>
        </p:spPr>
        <p:txBody>
          <a:bodyPr vert="horz" wrap="square" lIns="0" tIns="59055" rIns="0" bIns="0" rtlCol="0">
            <a:spAutoFit/>
          </a:bodyPr>
          <a:lstStyle/>
          <a:p>
            <a:pPr marL="12700">
              <a:lnSpc>
                <a:spcPct val="100000"/>
              </a:lnSpc>
              <a:spcBef>
                <a:spcPts val="465"/>
              </a:spcBef>
            </a:pPr>
            <a:r>
              <a:rPr sz="1500" dirty="0">
                <a:latin typeface="Arial"/>
                <a:cs typeface="Arial"/>
              </a:rPr>
              <a:t>interface</a:t>
            </a:r>
            <a:r>
              <a:rPr sz="1500" spc="-35" dirty="0">
                <a:latin typeface="Arial"/>
                <a:cs typeface="Arial"/>
              </a:rPr>
              <a:t> </a:t>
            </a:r>
            <a:r>
              <a:rPr sz="1500" dirty="0">
                <a:latin typeface="Arial"/>
                <a:cs typeface="Arial"/>
              </a:rPr>
              <a:t>Modem</a:t>
            </a:r>
            <a:endParaRPr sz="1500">
              <a:latin typeface="Arial"/>
              <a:cs typeface="Arial"/>
            </a:endParaRPr>
          </a:p>
          <a:p>
            <a:pPr marL="12700">
              <a:lnSpc>
                <a:spcPct val="100000"/>
              </a:lnSpc>
              <a:spcBef>
                <a:spcPts val="360"/>
              </a:spcBef>
            </a:pPr>
            <a:r>
              <a:rPr sz="1500" dirty="0">
                <a:latin typeface="Arial"/>
                <a:cs typeface="Arial"/>
              </a:rPr>
              <a:t>{</a:t>
            </a:r>
            <a:endParaRPr sz="1500">
              <a:latin typeface="Arial"/>
              <a:cs typeface="Arial"/>
            </a:endParaRPr>
          </a:p>
          <a:p>
            <a:pPr marL="172085" marR="5080">
              <a:lnSpc>
                <a:spcPct val="120000"/>
              </a:lnSpc>
            </a:pPr>
            <a:r>
              <a:rPr sz="1500" spc="-5" dirty="0">
                <a:latin typeface="Arial"/>
                <a:cs typeface="Arial"/>
              </a:rPr>
              <a:t>public </a:t>
            </a:r>
            <a:r>
              <a:rPr sz="1500" spc="-10" dirty="0">
                <a:latin typeface="Arial"/>
                <a:cs typeface="Arial"/>
              </a:rPr>
              <a:t>void </a:t>
            </a:r>
            <a:r>
              <a:rPr sz="1500" dirty="0">
                <a:latin typeface="Arial"/>
                <a:cs typeface="Arial"/>
              </a:rPr>
              <a:t>dial(String</a:t>
            </a:r>
            <a:r>
              <a:rPr sz="1500" spc="-80" dirty="0">
                <a:latin typeface="Arial"/>
                <a:cs typeface="Arial"/>
              </a:rPr>
              <a:t> </a:t>
            </a:r>
            <a:r>
              <a:rPr sz="1500" spc="-5" dirty="0">
                <a:latin typeface="Arial"/>
                <a:cs typeface="Arial"/>
              </a:rPr>
              <a:t>pno);  public </a:t>
            </a:r>
            <a:r>
              <a:rPr sz="1500" spc="-10" dirty="0">
                <a:latin typeface="Arial"/>
                <a:cs typeface="Arial"/>
              </a:rPr>
              <a:t>void </a:t>
            </a:r>
            <a:r>
              <a:rPr sz="1500" spc="-5" dirty="0">
                <a:latin typeface="Arial"/>
                <a:cs typeface="Arial"/>
              </a:rPr>
              <a:t>handup();  public </a:t>
            </a:r>
            <a:r>
              <a:rPr sz="1500" spc="-10" dirty="0">
                <a:latin typeface="Arial"/>
                <a:cs typeface="Arial"/>
              </a:rPr>
              <a:t>void </a:t>
            </a:r>
            <a:r>
              <a:rPr sz="1500" spc="-5" dirty="0">
                <a:latin typeface="Arial"/>
                <a:cs typeface="Arial"/>
              </a:rPr>
              <a:t>send(char </a:t>
            </a:r>
            <a:r>
              <a:rPr sz="1500" dirty="0">
                <a:latin typeface="Arial"/>
                <a:cs typeface="Arial"/>
              </a:rPr>
              <a:t>c);  </a:t>
            </a:r>
            <a:r>
              <a:rPr sz="1500" spc="-5" dirty="0">
                <a:latin typeface="Arial"/>
                <a:cs typeface="Arial"/>
              </a:rPr>
              <a:t>public char</a:t>
            </a:r>
            <a:r>
              <a:rPr sz="1500" spc="-60" dirty="0">
                <a:latin typeface="Arial"/>
                <a:cs typeface="Arial"/>
              </a:rPr>
              <a:t> </a:t>
            </a:r>
            <a:r>
              <a:rPr sz="1500" spc="-5" dirty="0">
                <a:latin typeface="Arial"/>
                <a:cs typeface="Arial"/>
              </a:rPr>
              <a:t>recv();</a:t>
            </a:r>
            <a:endParaRPr sz="1500">
              <a:latin typeface="Arial"/>
              <a:cs typeface="Arial"/>
            </a:endParaRPr>
          </a:p>
          <a:p>
            <a:pPr marL="12700">
              <a:lnSpc>
                <a:spcPct val="100000"/>
              </a:lnSpc>
              <a:spcBef>
                <a:spcPts val="360"/>
              </a:spcBef>
            </a:pPr>
            <a:r>
              <a:rPr sz="1500" dirty="0">
                <a:latin typeface="Arial"/>
                <a:cs typeface="Arial"/>
              </a:rPr>
              <a:t>}</a:t>
            </a:r>
            <a:endParaRPr sz="15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1874" y="3134055"/>
            <a:ext cx="1109726" cy="90409"/>
          </a:xfrm>
          <a:prstGeom prst="rect">
            <a:avLst/>
          </a:prstGeom>
        </p:spPr>
        <p:txBody>
          <a:bodyPr vert="horz" wrap="square" lIns="0" tIns="13335" rIns="0" bIns="0" rtlCol="0">
            <a:spAutoFit/>
          </a:bodyPr>
          <a:lstStyle/>
          <a:p>
            <a:pPr marL="12700">
              <a:lnSpc>
                <a:spcPct val="100000"/>
              </a:lnSpc>
              <a:spcBef>
                <a:spcPts val="105"/>
              </a:spcBef>
            </a:pPr>
            <a:r>
              <a:rPr lang="en-US" altLang="zh-CN" sz="500" dirty="0">
                <a:latin typeface="Arial"/>
                <a:cs typeface="Arial"/>
              </a:rPr>
              <a:t>Software Systems  Architecture</a:t>
            </a:r>
            <a:endParaRPr lang="en-US" altLang="zh-CN" sz="500" dirty="0" smtClean="0">
              <a:latin typeface="Arial"/>
              <a:cs typeface="Arial"/>
            </a:endParaRPr>
          </a:p>
        </p:txBody>
      </p:sp>
      <p:sp>
        <p:nvSpPr>
          <p:cNvPr id="3" name="object 3"/>
          <p:cNvSpPr txBox="1"/>
          <p:nvPr/>
        </p:nvSpPr>
        <p:spPr>
          <a:xfrm>
            <a:off x="1986533" y="3134055"/>
            <a:ext cx="600710" cy="90409"/>
          </a:xfrm>
          <a:prstGeom prst="rect">
            <a:avLst/>
          </a:prstGeom>
        </p:spPr>
        <p:txBody>
          <a:bodyPr vert="horz" wrap="square" lIns="0" tIns="13335" rIns="0" bIns="0" rtlCol="0">
            <a:spAutoFit/>
          </a:bodyPr>
          <a:lstStyle/>
          <a:p>
            <a:pPr marL="12700">
              <a:lnSpc>
                <a:spcPct val="100000"/>
              </a:lnSpc>
              <a:spcBef>
                <a:spcPts val="105"/>
              </a:spcBef>
            </a:pPr>
            <a:r>
              <a:rPr lang="en-US" altLang="zh-CN" sz="500" spc="-5" dirty="0" err="1" smtClean="0">
                <a:latin typeface="Arial"/>
                <a:cs typeface="Arial"/>
              </a:rPr>
              <a:t>Xiaobin</a:t>
            </a:r>
            <a:r>
              <a:rPr lang="en-US" altLang="zh-CN" sz="500" spc="-5" dirty="0" smtClean="0">
                <a:latin typeface="Arial"/>
                <a:cs typeface="Arial"/>
              </a:rPr>
              <a:t> Xu</a:t>
            </a:r>
            <a:endParaRPr lang="en-US" altLang="zh-CN" sz="500" dirty="0">
              <a:latin typeface="Arial"/>
              <a:cs typeface="Arial"/>
            </a:endParaRPr>
          </a:p>
        </p:txBody>
      </p:sp>
      <p:sp>
        <p:nvSpPr>
          <p:cNvPr id="4" name="object 4"/>
          <p:cNvSpPr txBox="1">
            <a:spLocks noGrp="1"/>
          </p:cNvSpPr>
          <p:nvPr>
            <p:ph type="title"/>
          </p:nvPr>
        </p:nvSpPr>
        <p:spPr>
          <a:xfrm>
            <a:off x="261874" y="368883"/>
            <a:ext cx="1830705" cy="324485"/>
          </a:xfrm>
          <a:prstGeom prst="rect">
            <a:avLst/>
          </a:prstGeom>
        </p:spPr>
        <p:txBody>
          <a:bodyPr vert="horz" wrap="square" lIns="0" tIns="13335" rIns="0" bIns="0" rtlCol="0">
            <a:spAutoFit/>
          </a:bodyPr>
          <a:lstStyle/>
          <a:p>
            <a:pPr marL="12700">
              <a:lnSpc>
                <a:spcPct val="100000"/>
              </a:lnSpc>
              <a:spcBef>
                <a:spcPts val="105"/>
              </a:spcBef>
            </a:pPr>
            <a:r>
              <a:rPr spc="5" dirty="0"/>
              <a:t>SRP Example</a:t>
            </a:r>
            <a:r>
              <a:rPr spc="-140" dirty="0"/>
              <a:t> </a:t>
            </a:r>
            <a:r>
              <a:rPr dirty="0"/>
              <a:t>II</a:t>
            </a:r>
          </a:p>
        </p:txBody>
      </p:sp>
      <p:sp>
        <p:nvSpPr>
          <p:cNvPr id="5" name="object 5"/>
          <p:cNvSpPr/>
          <p:nvPr/>
        </p:nvSpPr>
        <p:spPr>
          <a:xfrm>
            <a:off x="1249680" y="1274063"/>
            <a:ext cx="2058345" cy="137141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1874" y="3133470"/>
            <a:ext cx="1109726" cy="90409"/>
          </a:xfrm>
          <a:prstGeom prst="rect">
            <a:avLst/>
          </a:prstGeom>
        </p:spPr>
        <p:txBody>
          <a:bodyPr vert="horz" wrap="square" lIns="0" tIns="13335" rIns="0" bIns="0" rtlCol="0">
            <a:spAutoFit/>
          </a:bodyPr>
          <a:lstStyle/>
          <a:p>
            <a:pPr marL="12700">
              <a:lnSpc>
                <a:spcPct val="100000"/>
              </a:lnSpc>
              <a:spcBef>
                <a:spcPts val="105"/>
              </a:spcBef>
            </a:pPr>
            <a:r>
              <a:rPr lang="en-US" altLang="zh-CN" sz="500" dirty="0">
                <a:latin typeface="Arial"/>
                <a:cs typeface="Arial"/>
              </a:rPr>
              <a:t>Software Systems  Architecture</a:t>
            </a:r>
            <a:endParaRPr lang="en-US" altLang="zh-CN" sz="500" dirty="0" smtClean="0">
              <a:latin typeface="Arial"/>
              <a:cs typeface="Arial"/>
            </a:endParaRPr>
          </a:p>
        </p:txBody>
      </p:sp>
      <p:sp>
        <p:nvSpPr>
          <p:cNvPr id="3" name="object 3"/>
          <p:cNvSpPr txBox="1"/>
          <p:nvPr/>
        </p:nvSpPr>
        <p:spPr>
          <a:xfrm>
            <a:off x="1986533" y="3133470"/>
            <a:ext cx="600710" cy="90409"/>
          </a:xfrm>
          <a:prstGeom prst="rect">
            <a:avLst/>
          </a:prstGeom>
        </p:spPr>
        <p:txBody>
          <a:bodyPr vert="horz" wrap="square" lIns="0" tIns="13335" rIns="0" bIns="0" rtlCol="0">
            <a:spAutoFit/>
          </a:bodyPr>
          <a:lstStyle/>
          <a:p>
            <a:pPr marL="12700">
              <a:lnSpc>
                <a:spcPct val="100000"/>
              </a:lnSpc>
              <a:spcBef>
                <a:spcPts val="105"/>
              </a:spcBef>
            </a:pPr>
            <a:r>
              <a:rPr lang="en-US" altLang="zh-CN" sz="500" spc="-5" dirty="0" err="1" smtClean="0">
                <a:latin typeface="Arial"/>
                <a:cs typeface="Arial"/>
              </a:rPr>
              <a:t>Xiaobin</a:t>
            </a:r>
            <a:r>
              <a:rPr lang="en-US" altLang="zh-CN" sz="500" spc="-5" dirty="0" smtClean="0">
                <a:latin typeface="Arial"/>
                <a:cs typeface="Arial"/>
              </a:rPr>
              <a:t> Xu</a:t>
            </a:r>
            <a:endParaRPr lang="en-US" altLang="zh-CN" sz="500" dirty="0">
              <a:latin typeface="Arial"/>
              <a:cs typeface="Arial"/>
            </a:endParaRPr>
          </a:p>
        </p:txBody>
      </p:sp>
      <p:sp>
        <p:nvSpPr>
          <p:cNvPr id="4" name="object 4"/>
          <p:cNvSpPr txBox="1">
            <a:spLocks noGrp="1"/>
          </p:cNvSpPr>
          <p:nvPr>
            <p:ph type="title"/>
          </p:nvPr>
        </p:nvSpPr>
        <p:spPr>
          <a:xfrm>
            <a:off x="261874" y="368553"/>
            <a:ext cx="1889125" cy="323850"/>
          </a:xfrm>
          <a:prstGeom prst="rect">
            <a:avLst/>
          </a:prstGeom>
        </p:spPr>
        <p:txBody>
          <a:bodyPr vert="horz" wrap="square" lIns="0" tIns="13335" rIns="0" bIns="0" rtlCol="0">
            <a:spAutoFit/>
          </a:bodyPr>
          <a:lstStyle/>
          <a:p>
            <a:pPr marL="12700">
              <a:lnSpc>
                <a:spcPct val="100000"/>
              </a:lnSpc>
              <a:spcBef>
                <a:spcPts val="105"/>
              </a:spcBef>
            </a:pPr>
            <a:r>
              <a:rPr dirty="0"/>
              <a:t>SRP -</a:t>
            </a:r>
            <a:r>
              <a:rPr spc="-65" dirty="0"/>
              <a:t> </a:t>
            </a:r>
            <a:r>
              <a:rPr dirty="0"/>
              <a:t>Summary</a:t>
            </a:r>
          </a:p>
        </p:txBody>
      </p:sp>
      <p:sp>
        <p:nvSpPr>
          <p:cNvPr id="5" name="object 5"/>
          <p:cNvSpPr txBox="1"/>
          <p:nvPr/>
        </p:nvSpPr>
        <p:spPr>
          <a:xfrm>
            <a:off x="261874" y="865072"/>
            <a:ext cx="3838575" cy="1001394"/>
          </a:xfrm>
          <a:prstGeom prst="rect">
            <a:avLst/>
          </a:prstGeom>
        </p:spPr>
        <p:txBody>
          <a:bodyPr vert="horz" wrap="square" lIns="0" tIns="12065" rIns="0" bIns="0" rtlCol="0">
            <a:spAutoFit/>
          </a:bodyPr>
          <a:lstStyle/>
          <a:p>
            <a:pPr marL="184785" marR="5080" indent="-172720">
              <a:lnSpc>
                <a:spcPct val="100000"/>
              </a:lnSpc>
              <a:spcBef>
                <a:spcPts val="95"/>
              </a:spcBef>
              <a:buClr>
                <a:srgbClr val="330066"/>
              </a:buClr>
              <a:buSzPct val="68750"/>
              <a:buFont typeface="Wingdings"/>
              <a:buChar char=""/>
              <a:tabLst>
                <a:tab pos="185420" algn="l"/>
              </a:tabLst>
            </a:pPr>
            <a:r>
              <a:rPr sz="1600" spc="-5" dirty="0">
                <a:latin typeface="Arial"/>
                <a:cs typeface="Arial"/>
              </a:rPr>
              <a:t>But: Don’t </a:t>
            </a:r>
            <a:r>
              <a:rPr sz="1600" spc="-10" dirty="0">
                <a:latin typeface="Arial"/>
                <a:cs typeface="Arial"/>
              </a:rPr>
              <a:t>separate </a:t>
            </a:r>
            <a:r>
              <a:rPr sz="1600" spc="-5" dirty="0">
                <a:latin typeface="Arial"/>
                <a:cs typeface="Arial"/>
              </a:rPr>
              <a:t>responsibilities if it is  unlikely to have independent changes.  Otherwise, the codes </a:t>
            </a:r>
            <a:r>
              <a:rPr sz="1600" spc="-10" dirty="0">
                <a:latin typeface="Arial"/>
                <a:cs typeface="Arial"/>
              </a:rPr>
              <a:t>will </a:t>
            </a:r>
            <a:r>
              <a:rPr sz="1600" spc="-5" dirty="0">
                <a:latin typeface="Arial"/>
                <a:cs typeface="Arial"/>
              </a:rPr>
              <a:t>smell of  “Needless</a:t>
            </a:r>
            <a:r>
              <a:rPr sz="1600" spc="-15" dirty="0">
                <a:latin typeface="Arial"/>
                <a:cs typeface="Arial"/>
              </a:rPr>
              <a:t> </a:t>
            </a:r>
            <a:r>
              <a:rPr sz="1600" spc="-10" dirty="0">
                <a:latin typeface="Arial"/>
                <a:cs typeface="Arial"/>
              </a:rPr>
              <a:t>Complexity”.</a:t>
            </a:r>
            <a:endParaRPr sz="16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1874" y="3134055"/>
            <a:ext cx="1109726" cy="90409"/>
          </a:xfrm>
          <a:prstGeom prst="rect">
            <a:avLst/>
          </a:prstGeom>
        </p:spPr>
        <p:txBody>
          <a:bodyPr vert="horz" wrap="square" lIns="0" tIns="13335" rIns="0" bIns="0" rtlCol="0">
            <a:spAutoFit/>
          </a:bodyPr>
          <a:lstStyle/>
          <a:p>
            <a:pPr marL="12700">
              <a:lnSpc>
                <a:spcPct val="100000"/>
              </a:lnSpc>
              <a:spcBef>
                <a:spcPts val="105"/>
              </a:spcBef>
            </a:pPr>
            <a:r>
              <a:rPr lang="en-US" altLang="zh-CN" sz="500" dirty="0">
                <a:latin typeface="Arial"/>
                <a:cs typeface="Arial"/>
              </a:rPr>
              <a:t>Software Systems  Architecture</a:t>
            </a:r>
            <a:endParaRPr lang="en-US" altLang="zh-CN" sz="500" dirty="0" smtClean="0">
              <a:latin typeface="Arial"/>
              <a:cs typeface="Arial"/>
            </a:endParaRPr>
          </a:p>
        </p:txBody>
      </p:sp>
      <p:sp>
        <p:nvSpPr>
          <p:cNvPr id="3" name="object 3"/>
          <p:cNvSpPr txBox="1"/>
          <p:nvPr/>
        </p:nvSpPr>
        <p:spPr>
          <a:xfrm>
            <a:off x="1986533" y="3134055"/>
            <a:ext cx="600710" cy="90409"/>
          </a:xfrm>
          <a:prstGeom prst="rect">
            <a:avLst/>
          </a:prstGeom>
        </p:spPr>
        <p:txBody>
          <a:bodyPr vert="horz" wrap="square" lIns="0" tIns="13335" rIns="0" bIns="0" rtlCol="0">
            <a:spAutoFit/>
          </a:bodyPr>
          <a:lstStyle/>
          <a:p>
            <a:pPr marL="12700">
              <a:lnSpc>
                <a:spcPct val="100000"/>
              </a:lnSpc>
              <a:spcBef>
                <a:spcPts val="105"/>
              </a:spcBef>
            </a:pPr>
            <a:r>
              <a:rPr lang="en-US" altLang="zh-CN" sz="500" spc="-5" dirty="0" err="1" smtClean="0">
                <a:latin typeface="Arial"/>
                <a:cs typeface="Arial"/>
              </a:rPr>
              <a:t>Xiaobin</a:t>
            </a:r>
            <a:r>
              <a:rPr lang="en-US" altLang="zh-CN" sz="500" spc="-5" dirty="0" smtClean="0">
                <a:latin typeface="Arial"/>
                <a:cs typeface="Arial"/>
              </a:rPr>
              <a:t> Xu</a:t>
            </a:r>
            <a:endParaRPr lang="en-US" altLang="zh-CN" sz="500" dirty="0">
              <a:latin typeface="Arial"/>
              <a:cs typeface="Arial"/>
            </a:endParaRPr>
          </a:p>
        </p:txBody>
      </p:sp>
      <p:sp>
        <p:nvSpPr>
          <p:cNvPr id="4" name="object 4"/>
          <p:cNvSpPr txBox="1">
            <a:spLocks noGrp="1"/>
          </p:cNvSpPr>
          <p:nvPr>
            <p:ph type="title"/>
          </p:nvPr>
        </p:nvSpPr>
        <p:spPr>
          <a:xfrm>
            <a:off x="261874" y="368883"/>
            <a:ext cx="2919730" cy="324485"/>
          </a:xfrm>
          <a:prstGeom prst="rect">
            <a:avLst/>
          </a:prstGeom>
        </p:spPr>
        <p:txBody>
          <a:bodyPr vert="horz" wrap="square" lIns="0" tIns="13335" rIns="0" bIns="0" rtlCol="0">
            <a:spAutoFit/>
          </a:bodyPr>
          <a:lstStyle/>
          <a:p>
            <a:pPr marL="12700">
              <a:lnSpc>
                <a:spcPct val="100000"/>
              </a:lnSpc>
              <a:spcBef>
                <a:spcPts val="105"/>
              </a:spcBef>
            </a:pPr>
            <a:r>
              <a:rPr spc="5" dirty="0"/>
              <a:t>A broader </a:t>
            </a:r>
            <a:r>
              <a:rPr dirty="0"/>
              <a:t>perspective</a:t>
            </a:r>
            <a:r>
              <a:rPr spc="-125" dirty="0"/>
              <a:t> </a:t>
            </a:r>
            <a:r>
              <a:rPr spc="-5" dirty="0"/>
              <a:t>...</a:t>
            </a:r>
          </a:p>
        </p:txBody>
      </p:sp>
      <p:sp>
        <p:nvSpPr>
          <p:cNvPr id="5" name="object 5"/>
          <p:cNvSpPr txBox="1"/>
          <p:nvPr/>
        </p:nvSpPr>
        <p:spPr>
          <a:xfrm>
            <a:off x="261874" y="782192"/>
            <a:ext cx="3842385" cy="2122805"/>
          </a:xfrm>
          <a:prstGeom prst="rect">
            <a:avLst/>
          </a:prstGeom>
        </p:spPr>
        <p:txBody>
          <a:bodyPr vert="horz" wrap="square" lIns="0" tIns="36195" rIns="0" bIns="0" rtlCol="0">
            <a:spAutoFit/>
          </a:bodyPr>
          <a:lstStyle/>
          <a:p>
            <a:pPr marL="184785" marR="19685" indent="-172720">
              <a:lnSpc>
                <a:spcPct val="90100"/>
              </a:lnSpc>
              <a:spcBef>
                <a:spcPts val="285"/>
              </a:spcBef>
              <a:buClr>
                <a:srgbClr val="330066"/>
              </a:buClr>
              <a:buSzPct val="68750"/>
              <a:buFont typeface="Wingdings"/>
              <a:buChar char=""/>
              <a:tabLst>
                <a:tab pos="185420" algn="l"/>
              </a:tabLst>
            </a:pPr>
            <a:r>
              <a:rPr sz="1600" spc="-5" dirty="0">
                <a:latin typeface="Arial"/>
                <a:cs typeface="Arial"/>
              </a:rPr>
              <a:t>The principle of high cohesion can be  applied at different levels. The examples  </a:t>
            </a:r>
            <a:r>
              <a:rPr sz="1600" spc="-10" dirty="0">
                <a:latin typeface="Arial"/>
                <a:cs typeface="Arial"/>
              </a:rPr>
              <a:t>we </a:t>
            </a:r>
            <a:r>
              <a:rPr sz="1600" spc="-5" dirty="0">
                <a:latin typeface="Arial"/>
                <a:cs typeface="Arial"/>
              </a:rPr>
              <a:t>have seen so far focus primarily on  class-cohesion.</a:t>
            </a:r>
            <a:endParaRPr sz="1600">
              <a:latin typeface="Arial"/>
              <a:cs typeface="Arial"/>
            </a:endParaRPr>
          </a:p>
          <a:p>
            <a:pPr marL="184785" marR="313055" indent="-172720">
              <a:lnSpc>
                <a:spcPts val="1730"/>
              </a:lnSpc>
              <a:spcBef>
                <a:spcPts val="409"/>
              </a:spcBef>
              <a:buClr>
                <a:srgbClr val="330066"/>
              </a:buClr>
              <a:buSzPct val="68750"/>
              <a:buFont typeface="Wingdings"/>
              <a:buChar char=""/>
              <a:tabLst>
                <a:tab pos="185420" algn="l"/>
              </a:tabLst>
            </a:pPr>
            <a:r>
              <a:rPr sz="1600" spc="-5" dirty="0">
                <a:latin typeface="Arial"/>
                <a:cs typeface="Arial"/>
              </a:rPr>
              <a:t>We can also talk about cohesion in  methods, packages and</a:t>
            </a:r>
            <a:r>
              <a:rPr sz="1600" spc="-35" dirty="0">
                <a:latin typeface="Arial"/>
                <a:cs typeface="Arial"/>
              </a:rPr>
              <a:t> </a:t>
            </a:r>
            <a:r>
              <a:rPr sz="1600" spc="-5" dirty="0">
                <a:latin typeface="Arial"/>
                <a:cs typeface="Arial"/>
              </a:rPr>
              <a:t>subsystems.</a:t>
            </a:r>
            <a:endParaRPr sz="1600">
              <a:latin typeface="Arial"/>
              <a:cs typeface="Arial"/>
            </a:endParaRPr>
          </a:p>
          <a:p>
            <a:pPr marL="184785" marR="5080" indent="-172720">
              <a:lnSpc>
                <a:spcPts val="1730"/>
              </a:lnSpc>
              <a:spcBef>
                <a:spcPts val="380"/>
              </a:spcBef>
              <a:buClr>
                <a:srgbClr val="330066"/>
              </a:buClr>
              <a:buSzPct val="68750"/>
              <a:buFont typeface="Wingdings"/>
              <a:buChar char=""/>
              <a:tabLst>
                <a:tab pos="185420" algn="l"/>
              </a:tabLst>
            </a:pPr>
            <a:r>
              <a:rPr sz="1600" spc="-5" dirty="0">
                <a:latin typeface="Arial"/>
                <a:cs typeface="Arial"/>
              </a:rPr>
              <a:t>Just as an example of method-cohesion,  see: </a:t>
            </a:r>
            <a:r>
              <a:rPr sz="1600" spc="-5" dirty="0">
                <a:latin typeface="Arial"/>
                <a:cs typeface="Arial"/>
                <a:hlinkClick r:id="rId2"/>
              </a:rPr>
              <a:t>http://www.javaworld.com/jw-05- </a:t>
            </a:r>
            <a:r>
              <a:rPr sz="1600" spc="-5" dirty="0">
                <a:latin typeface="Arial"/>
                <a:cs typeface="Arial"/>
              </a:rPr>
              <a:t> 1998/jw-05-techniques.html</a:t>
            </a:r>
            <a:endParaRPr sz="16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1874" y="3133470"/>
            <a:ext cx="1185926" cy="90409"/>
          </a:xfrm>
          <a:prstGeom prst="rect">
            <a:avLst/>
          </a:prstGeom>
        </p:spPr>
        <p:txBody>
          <a:bodyPr vert="horz" wrap="square" lIns="0" tIns="13335" rIns="0" bIns="0" rtlCol="0">
            <a:spAutoFit/>
          </a:bodyPr>
          <a:lstStyle/>
          <a:p>
            <a:pPr marL="12700">
              <a:lnSpc>
                <a:spcPct val="100000"/>
              </a:lnSpc>
              <a:spcBef>
                <a:spcPts val="105"/>
              </a:spcBef>
            </a:pPr>
            <a:r>
              <a:rPr lang="en-US" altLang="zh-CN" sz="500">
                <a:latin typeface="Arial"/>
                <a:cs typeface="Arial"/>
              </a:rPr>
              <a:t>Software Systems  Architecture</a:t>
            </a:r>
            <a:endParaRPr lang="en-US" altLang="zh-CN" sz="500" dirty="0" smtClean="0">
              <a:latin typeface="Arial"/>
              <a:cs typeface="Arial"/>
            </a:endParaRPr>
          </a:p>
        </p:txBody>
      </p:sp>
      <p:sp>
        <p:nvSpPr>
          <p:cNvPr id="3" name="object 3"/>
          <p:cNvSpPr txBox="1"/>
          <p:nvPr/>
        </p:nvSpPr>
        <p:spPr>
          <a:xfrm>
            <a:off x="1986533" y="3133470"/>
            <a:ext cx="600710" cy="90409"/>
          </a:xfrm>
          <a:prstGeom prst="rect">
            <a:avLst/>
          </a:prstGeom>
        </p:spPr>
        <p:txBody>
          <a:bodyPr vert="horz" wrap="square" lIns="0" tIns="13335" rIns="0" bIns="0" rtlCol="0">
            <a:spAutoFit/>
          </a:bodyPr>
          <a:lstStyle/>
          <a:p>
            <a:pPr marL="12700">
              <a:lnSpc>
                <a:spcPct val="100000"/>
              </a:lnSpc>
              <a:spcBef>
                <a:spcPts val="105"/>
              </a:spcBef>
            </a:pPr>
            <a:r>
              <a:rPr lang="en-US" sz="500" spc="-5" dirty="0" err="1" smtClean="0">
                <a:latin typeface="Arial"/>
                <a:cs typeface="Arial"/>
              </a:rPr>
              <a:t>Xiaobin</a:t>
            </a:r>
            <a:r>
              <a:rPr lang="en-US" sz="500" spc="-5" dirty="0" smtClean="0">
                <a:latin typeface="Arial"/>
                <a:cs typeface="Arial"/>
              </a:rPr>
              <a:t> Xu</a:t>
            </a:r>
            <a:endParaRPr sz="500" dirty="0">
              <a:latin typeface="Arial"/>
              <a:cs typeface="Arial"/>
            </a:endParaRPr>
          </a:p>
        </p:txBody>
      </p:sp>
      <p:sp>
        <p:nvSpPr>
          <p:cNvPr id="4" name="object 4"/>
          <p:cNvSpPr txBox="1">
            <a:spLocks noGrp="1"/>
          </p:cNvSpPr>
          <p:nvPr>
            <p:ph type="title"/>
          </p:nvPr>
        </p:nvSpPr>
        <p:spPr>
          <a:xfrm>
            <a:off x="261874" y="368553"/>
            <a:ext cx="1102995" cy="323850"/>
          </a:xfrm>
          <a:prstGeom prst="rect">
            <a:avLst/>
          </a:prstGeom>
        </p:spPr>
        <p:txBody>
          <a:bodyPr vert="horz" wrap="square" lIns="0" tIns="13335" rIns="0" bIns="0" rtlCol="0">
            <a:spAutoFit/>
          </a:bodyPr>
          <a:lstStyle/>
          <a:p>
            <a:pPr marL="12700">
              <a:lnSpc>
                <a:spcPct val="100000"/>
              </a:lnSpc>
              <a:spcBef>
                <a:spcPts val="105"/>
              </a:spcBef>
            </a:pPr>
            <a:r>
              <a:rPr dirty="0"/>
              <a:t>Q</a:t>
            </a:r>
            <a:r>
              <a:rPr spc="5" dirty="0"/>
              <a:t>u</a:t>
            </a:r>
            <a:r>
              <a:rPr dirty="0"/>
              <a:t>e</a:t>
            </a:r>
            <a:r>
              <a:rPr spc="5" dirty="0"/>
              <a:t>s</a:t>
            </a:r>
            <a:r>
              <a:rPr dirty="0"/>
              <a:t>t</a:t>
            </a:r>
            <a:r>
              <a:rPr spc="-10" dirty="0"/>
              <a:t>i</a:t>
            </a:r>
            <a:r>
              <a:rPr dirty="0"/>
              <a:t>on</a:t>
            </a:r>
          </a:p>
        </p:txBody>
      </p:sp>
      <p:sp>
        <p:nvSpPr>
          <p:cNvPr id="5" name="object 5"/>
          <p:cNvSpPr txBox="1"/>
          <p:nvPr/>
        </p:nvSpPr>
        <p:spPr>
          <a:xfrm>
            <a:off x="261874" y="865072"/>
            <a:ext cx="3963670" cy="757555"/>
          </a:xfrm>
          <a:prstGeom prst="rect">
            <a:avLst/>
          </a:prstGeom>
        </p:spPr>
        <p:txBody>
          <a:bodyPr vert="horz" wrap="square" lIns="0" tIns="12065" rIns="0" bIns="0" rtlCol="0">
            <a:spAutoFit/>
          </a:bodyPr>
          <a:lstStyle/>
          <a:p>
            <a:pPr marL="184785" marR="5080" indent="-172720">
              <a:lnSpc>
                <a:spcPct val="100000"/>
              </a:lnSpc>
              <a:spcBef>
                <a:spcPts val="95"/>
              </a:spcBef>
              <a:buClr>
                <a:srgbClr val="330066"/>
              </a:buClr>
              <a:buSzPct val="68750"/>
              <a:buFont typeface="Wingdings"/>
              <a:buChar char=""/>
              <a:tabLst>
                <a:tab pos="185420" algn="l"/>
              </a:tabLst>
            </a:pPr>
            <a:r>
              <a:rPr sz="1600" spc="-5" dirty="0">
                <a:latin typeface="Arial"/>
                <a:cs typeface="Arial"/>
              </a:rPr>
              <a:t>Please </a:t>
            </a:r>
            <a:r>
              <a:rPr sz="1600" dirty="0">
                <a:latin typeface="Arial"/>
                <a:cs typeface="Arial"/>
              </a:rPr>
              <a:t>give </a:t>
            </a:r>
            <a:r>
              <a:rPr sz="1600" spc="-5" dirty="0">
                <a:latin typeface="Arial"/>
                <a:cs typeface="Arial"/>
              </a:rPr>
              <a:t>an example that violates SRP  and explain </a:t>
            </a:r>
            <a:r>
              <a:rPr sz="1600" spc="-15" dirty="0">
                <a:latin typeface="Arial"/>
                <a:cs typeface="Arial"/>
              </a:rPr>
              <a:t>why? </a:t>
            </a:r>
            <a:r>
              <a:rPr sz="1600" spc="-5" dirty="0">
                <a:latin typeface="Arial"/>
                <a:cs typeface="Arial"/>
              </a:rPr>
              <a:t>How to modify it to  conform to</a:t>
            </a:r>
            <a:r>
              <a:rPr sz="1600" spc="-10" dirty="0">
                <a:latin typeface="Arial"/>
                <a:cs typeface="Arial"/>
              </a:rPr>
              <a:t> </a:t>
            </a:r>
            <a:r>
              <a:rPr sz="1600" spc="-5" dirty="0">
                <a:latin typeface="Arial"/>
                <a:cs typeface="Arial"/>
              </a:rPr>
              <a:t>SRP?</a:t>
            </a:r>
            <a:endParaRPr sz="16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1874" y="3133470"/>
            <a:ext cx="1033526" cy="90409"/>
          </a:xfrm>
          <a:prstGeom prst="rect">
            <a:avLst/>
          </a:prstGeom>
        </p:spPr>
        <p:txBody>
          <a:bodyPr vert="horz" wrap="square" lIns="0" tIns="13335" rIns="0" bIns="0" rtlCol="0">
            <a:spAutoFit/>
          </a:bodyPr>
          <a:lstStyle/>
          <a:p>
            <a:pPr marL="12700">
              <a:lnSpc>
                <a:spcPct val="100000"/>
              </a:lnSpc>
              <a:spcBef>
                <a:spcPts val="105"/>
              </a:spcBef>
            </a:pPr>
            <a:r>
              <a:rPr lang="en-US" altLang="zh-CN" sz="500" dirty="0">
                <a:latin typeface="Arial"/>
                <a:cs typeface="Arial"/>
              </a:rPr>
              <a:t>Software Systems  Architecture </a:t>
            </a:r>
            <a:endParaRPr lang="en-US" altLang="zh-CN" sz="500" dirty="0">
              <a:latin typeface="Arial"/>
              <a:cs typeface="Arial"/>
            </a:endParaRPr>
          </a:p>
        </p:txBody>
      </p:sp>
      <p:sp>
        <p:nvSpPr>
          <p:cNvPr id="3" name="object 3"/>
          <p:cNvSpPr txBox="1"/>
          <p:nvPr/>
        </p:nvSpPr>
        <p:spPr>
          <a:xfrm>
            <a:off x="1986533" y="3133470"/>
            <a:ext cx="600710" cy="90409"/>
          </a:xfrm>
          <a:prstGeom prst="rect">
            <a:avLst/>
          </a:prstGeom>
        </p:spPr>
        <p:txBody>
          <a:bodyPr vert="horz" wrap="square" lIns="0" tIns="13335" rIns="0" bIns="0" rtlCol="0">
            <a:spAutoFit/>
          </a:bodyPr>
          <a:lstStyle/>
          <a:p>
            <a:pPr marL="12700">
              <a:lnSpc>
                <a:spcPct val="100000"/>
              </a:lnSpc>
              <a:spcBef>
                <a:spcPts val="105"/>
              </a:spcBef>
            </a:pPr>
            <a:r>
              <a:rPr lang="en-US" altLang="zh-CN" sz="500" spc="-5" dirty="0" err="1" smtClean="0">
                <a:latin typeface="Arial"/>
                <a:cs typeface="Arial"/>
              </a:rPr>
              <a:t>Xiaobin</a:t>
            </a:r>
            <a:r>
              <a:rPr lang="en-US" altLang="zh-CN" sz="500" spc="-5" dirty="0" smtClean="0">
                <a:latin typeface="Arial"/>
                <a:cs typeface="Arial"/>
              </a:rPr>
              <a:t> Xu</a:t>
            </a:r>
            <a:endParaRPr lang="en-US" altLang="zh-CN" sz="500" dirty="0">
              <a:latin typeface="Arial"/>
              <a:cs typeface="Arial"/>
            </a:endParaRPr>
          </a:p>
        </p:txBody>
      </p:sp>
      <p:sp>
        <p:nvSpPr>
          <p:cNvPr id="4" name="object 4"/>
          <p:cNvSpPr txBox="1">
            <a:spLocks noGrp="1"/>
          </p:cNvSpPr>
          <p:nvPr>
            <p:ph type="title"/>
          </p:nvPr>
        </p:nvSpPr>
        <p:spPr>
          <a:xfrm>
            <a:off x="299974" y="200914"/>
            <a:ext cx="3126740" cy="621030"/>
          </a:xfrm>
          <a:prstGeom prst="rect">
            <a:avLst/>
          </a:prstGeom>
        </p:spPr>
        <p:txBody>
          <a:bodyPr vert="horz" wrap="square" lIns="0" tIns="13335" rIns="0" bIns="0" rtlCol="0">
            <a:spAutoFit/>
          </a:bodyPr>
          <a:lstStyle/>
          <a:p>
            <a:pPr marL="12700" marR="5080">
              <a:lnSpc>
                <a:spcPct val="100000"/>
              </a:lnSpc>
              <a:spcBef>
                <a:spcPts val="105"/>
              </a:spcBef>
            </a:pPr>
            <a:r>
              <a:rPr dirty="0"/>
              <a:t>Symptoms of Poor</a:t>
            </a:r>
            <a:r>
              <a:rPr spc="-80" dirty="0"/>
              <a:t> </a:t>
            </a:r>
            <a:r>
              <a:rPr dirty="0"/>
              <a:t>Design  (Design</a:t>
            </a:r>
            <a:r>
              <a:rPr spc="-30" dirty="0"/>
              <a:t> </a:t>
            </a:r>
            <a:r>
              <a:rPr dirty="0"/>
              <a:t>Smells)</a:t>
            </a:r>
          </a:p>
        </p:txBody>
      </p:sp>
      <p:sp>
        <p:nvSpPr>
          <p:cNvPr id="5" name="object 5"/>
          <p:cNvSpPr txBox="1"/>
          <p:nvPr/>
        </p:nvSpPr>
        <p:spPr>
          <a:xfrm>
            <a:off x="261874" y="820698"/>
            <a:ext cx="2336800" cy="2090420"/>
          </a:xfrm>
          <a:prstGeom prst="rect">
            <a:avLst/>
          </a:prstGeom>
        </p:spPr>
        <p:txBody>
          <a:bodyPr vert="horz" wrap="square" lIns="0" tIns="57150" rIns="0" bIns="0" rtlCol="0">
            <a:spAutoFit/>
          </a:bodyPr>
          <a:lstStyle/>
          <a:p>
            <a:pPr marL="184785" indent="-172720">
              <a:lnSpc>
                <a:spcPct val="100000"/>
              </a:lnSpc>
              <a:spcBef>
                <a:spcPts val="450"/>
              </a:spcBef>
              <a:buClr>
                <a:srgbClr val="330066"/>
              </a:buClr>
              <a:buSzPct val="70000"/>
              <a:buFont typeface="Wingdings"/>
              <a:buChar char=""/>
              <a:tabLst>
                <a:tab pos="185420" algn="l"/>
              </a:tabLst>
            </a:pPr>
            <a:r>
              <a:rPr sz="1500" dirty="0">
                <a:latin typeface="Arial"/>
                <a:cs typeface="Arial"/>
              </a:rPr>
              <a:t>Odors of rotting</a:t>
            </a:r>
            <a:r>
              <a:rPr sz="1500" spc="-95" dirty="0">
                <a:latin typeface="Arial"/>
                <a:cs typeface="Arial"/>
              </a:rPr>
              <a:t> </a:t>
            </a:r>
            <a:r>
              <a:rPr sz="1500" spc="-5" dirty="0">
                <a:latin typeface="Arial"/>
                <a:cs typeface="Arial"/>
              </a:rPr>
              <a:t>software:</a:t>
            </a:r>
            <a:endParaRPr sz="1500">
              <a:latin typeface="Arial"/>
              <a:cs typeface="Arial"/>
            </a:endParaRPr>
          </a:p>
          <a:p>
            <a:pPr marL="358140" lvl="1" indent="-173990">
              <a:lnSpc>
                <a:spcPct val="100000"/>
              </a:lnSpc>
              <a:spcBef>
                <a:spcPts val="330"/>
              </a:spcBef>
              <a:buClr>
                <a:srgbClr val="669999"/>
              </a:buClr>
              <a:buSzPct val="67857"/>
              <a:buFont typeface="Wingdings"/>
              <a:buChar char=""/>
              <a:tabLst>
                <a:tab pos="358775" algn="l"/>
              </a:tabLst>
            </a:pPr>
            <a:r>
              <a:rPr sz="1400" dirty="0">
                <a:latin typeface="Arial"/>
                <a:cs typeface="Arial"/>
              </a:rPr>
              <a:t>Rigidity</a:t>
            </a:r>
            <a:endParaRPr sz="1400">
              <a:latin typeface="Arial"/>
              <a:cs typeface="Arial"/>
            </a:endParaRPr>
          </a:p>
          <a:p>
            <a:pPr marL="358140" lvl="1" indent="-173990">
              <a:lnSpc>
                <a:spcPct val="100000"/>
              </a:lnSpc>
              <a:spcBef>
                <a:spcPts val="335"/>
              </a:spcBef>
              <a:buClr>
                <a:srgbClr val="669999"/>
              </a:buClr>
              <a:buSzPct val="67857"/>
              <a:buFont typeface="Wingdings"/>
              <a:buChar char=""/>
              <a:tabLst>
                <a:tab pos="358775" algn="l"/>
              </a:tabLst>
            </a:pPr>
            <a:r>
              <a:rPr sz="1400" dirty="0">
                <a:latin typeface="Arial"/>
                <a:cs typeface="Arial"/>
              </a:rPr>
              <a:t>Fragility</a:t>
            </a:r>
            <a:endParaRPr sz="1400">
              <a:latin typeface="Arial"/>
              <a:cs typeface="Arial"/>
            </a:endParaRPr>
          </a:p>
          <a:p>
            <a:pPr marL="358140" lvl="1" indent="-173990">
              <a:lnSpc>
                <a:spcPct val="100000"/>
              </a:lnSpc>
              <a:spcBef>
                <a:spcPts val="340"/>
              </a:spcBef>
              <a:buClr>
                <a:srgbClr val="669999"/>
              </a:buClr>
              <a:buSzPct val="67857"/>
              <a:buFont typeface="Wingdings"/>
              <a:buChar char=""/>
              <a:tabLst>
                <a:tab pos="358775" algn="l"/>
              </a:tabLst>
            </a:pPr>
            <a:r>
              <a:rPr sz="1400" dirty="0">
                <a:latin typeface="Arial"/>
                <a:cs typeface="Arial"/>
              </a:rPr>
              <a:t>Immobility</a:t>
            </a:r>
            <a:endParaRPr sz="1400">
              <a:latin typeface="Arial"/>
              <a:cs typeface="Arial"/>
            </a:endParaRPr>
          </a:p>
          <a:p>
            <a:pPr marL="358140" lvl="1" indent="-173990">
              <a:lnSpc>
                <a:spcPct val="100000"/>
              </a:lnSpc>
              <a:spcBef>
                <a:spcPts val="335"/>
              </a:spcBef>
              <a:buClr>
                <a:srgbClr val="669999"/>
              </a:buClr>
              <a:buSzPct val="67857"/>
              <a:buFont typeface="Wingdings"/>
              <a:buChar char=""/>
              <a:tabLst>
                <a:tab pos="358775" algn="l"/>
              </a:tabLst>
            </a:pPr>
            <a:r>
              <a:rPr sz="1400" dirty="0">
                <a:latin typeface="Arial"/>
                <a:cs typeface="Arial"/>
              </a:rPr>
              <a:t>Viscosity</a:t>
            </a:r>
            <a:endParaRPr sz="1400">
              <a:latin typeface="Arial"/>
              <a:cs typeface="Arial"/>
            </a:endParaRPr>
          </a:p>
          <a:p>
            <a:pPr marL="358140" lvl="1" indent="-173990">
              <a:lnSpc>
                <a:spcPct val="100000"/>
              </a:lnSpc>
              <a:spcBef>
                <a:spcPts val="335"/>
              </a:spcBef>
              <a:buClr>
                <a:srgbClr val="669999"/>
              </a:buClr>
              <a:buSzPct val="67857"/>
              <a:buFont typeface="Wingdings"/>
              <a:buChar char=""/>
              <a:tabLst>
                <a:tab pos="358775" algn="l"/>
              </a:tabLst>
            </a:pPr>
            <a:r>
              <a:rPr sz="1400" dirty="0">
                <a:latin typeface="Arial"/>
                <a:cs typeface="Arial"/>
              </a:rPr>
              <a:t>Needless</a:t>
            </a:r>
            <a:r>
              <a:rPr sz="1400" spc="-15" dirty="0">
                <a:latin typeface="Arial"/>
                <a:cs typeface="Arial"/>
              </a:rPr>
              <a:t> </a:t>
            </a:r>
            <a:r>
              <a:rPr sz="1400" spc="-5" dirty="0">
                <a:latin typeface="Arial"/>
                <a:cs typeface="Arial"/>
              </a:rPr>
              <a:t>Complexity</a:t>
            </a:r>
            <a:endParaRPr sz="1400">
              <a:latin typeface="Arial"/>
              <a:cs typeface="Arial"/>
            </a:endParaRPr>
          </a:p>
          <a:p>
            <a:pPr marL="358140" lvl="1" indent="-173990">
              <a:lnSpc>
                <a:spcPct val="100000"/>
              </a:lnSpc>
              <a:spcBef>
                <a:spcPts val="335"/>
              </a:spcBef>
              <a:buClr>
                <a:srgbClr val="669999"/>
              </a:buClr>
              <a:buSzPct val="67857"/>
              <a:buFont typeface="Wingdings"/>
              <a:buChar char=""/>
              <a:tabLst>
                <a:tab pos="358775" algn="l"/>
              </a:tabLst>
            </a:pPr>
            <a:r>
              <a:rPr sz="1400" dirty="0">
                <a:latin typeface="Arial"/>
                <a:cs typeface="Arial"/>
              </a:rPr>
              <a:t>Needless</a:t>
            </a:r>
            <a:r>
              <a:rPr sz="1400" spc="-15" dirty="0">
                <a:latin typeface="Arial"/>
                <a:cs typeface="Arial"/>
              </a:rPr>
              <a:t> </a:t>
            </a:r>
            <a:r>
              <a:rPr sz="1400" dirty="0">
                <a:latin typeface="Arial"/>
                <a:cs typeface="Arial"/>
              </a:rPr>
              <a:t>repetition</a:t>
            </a:r>
            <a:endParaRPr sz="1400">
              <a:latin typeface="Arial"/>
              <a:cs typeface="Arial"/>
            </a:endParaRPr>
          </a:p>
          <a:p>
            <a:pPr marL="358140" lvl="1" indent="-173990">
              <a:lnSpc>
                <a:spcPct val="100000"/>
              </a:lnSpc>
              <a:spcBef>
                <a:spcPts val="335"/>
              </a:spcBef>
              <a:buClr>
                <a:srgbClr val="669999"/>
              </a:buClr>
              <a:buSzPct val="67857"/>
              <a:buFont typeface="Wingdings"/>
              <a:buChar char=""/>
              <a:tabLst>
                <a:tab pos="358775" algn="l"/>
              </a:tabLst>
            </a:pPr>
            <a:r>
              <a:rPr sz="1400" dirty="0">
                <a:latin typeface="Arial"/>
                <a:cs typeface="Arial"/>
              </a:rPr>
              <a:t>Opacity</a:t>
            </a:r>
            <a:endParaRPr sz="14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1874" y="3134055"/>
            <a:ext cx="1109726" cy="90409"/>
          </a:xfrm>
          <a:prstGeom prst="rect">
            <a:avLst/>
          </a:prstGeom>
        </p:spPr>
        <p:txBody>
          <a:bodyPr vert="horz" wrap="square" lIns="0" tIns="13335" rIns="0" bIns="0" rtlCol="0">
            <a:spAutoFit/>
          </a:bodyPr>
          <a:lstStyle/>
          <a:p>
            <a:pPr marL="12700">
              <a:lnSpc>
                <a:spcPct val="100000"/>
              </a:lnSpc>
              <a:spcBef>
                <a:spcPts val="105"/>
              </a:spcBef>
            </a:pPr>
            <a:r>
              <a:rPr lang="en-US" altLang="zh-CN" sz="500" dirty="0">
                <a:latin typeface="Arial"/>
                <a:cs typeface="Arial"/>
              </a:rPr>
              <a:t>Software Systems  Architecture </a:t>
            </a:r>
            <a:endParaRPr lang="en-US" altLang="zh-CN" sz="500" dirty="0">
              <a:latin typeface="Arial"/>
              <a:cs typeface="Arial"/>
            </a:endParaRPr>
          </a:p>
        </p:txBody>
      </p:sp>
      <p:sp>
        <p:nvSpPr>
          <p:cNvPr id="3" name="object 3"/>
          <p:cNvSpPr txBox="1"/>
          <p:nvPr/>
        </p:nvSpPr>
        <p:spPr>
          <a:xfrm>
            <a:off x="1986533" y="3134055"/>
            <a:ext cx="600710" cy="90409"/>
          </a:xfrm>
          <a:prstGeom prst="rect">
            <a:avLst/>
          </a:prstGeom>
        </p:spPr>
        <p:txBody>
          <a:bodyPr vert="horz" wrap="square" lIns="0" tIns="13335" rIns="0" bIns="0" rtlCol="0">
            <a:spAutoFit/>
          </a:bodyPr>
          <a:lstStyle/>
          <a:p>
            <a:pPr marL="12700">
              <a:lnSpc>
                <a:spcPct val="100000"/>
              </a:lnSpc>
              <a:spcBef>
                <a:spcPts val="105"/>
              </a:spcBef>
            </a:pPr>
            <a:r>
              <a:rPr lang="en-US" altLang="zh-CN" sz="500" spc="-5" dirty="0" err="1" smtClean="0">
                <a:latin typeface="Arial"/>
                <a:cs typeface="Arial"/>
              </a:rPr>
              <a:t>Xiaobin</a:t>
            </a:r>
            <a:r>
              <a:rPr lang="en-US" altLang="zh-CN" sz="500" spc="-5" dirty="0" smtClean="0">
                <a:latin typeface="Arial"/>
                <a:cs typeface="Arial"/>
              </a:rPr>
              <a:t> Xu</a:t>
            </a:r>
            <a:endParaRPr lang="en-US" altLang="zh-CN" sz="500" dirty="0">
              <a:latin typeface="Arial"/>
              <a:cs typeface="Arial"/>
            </a:endParaRPr>
          </a:p>
        </p:txBody>
      </p:sp>
      <p:sp>
        <p:nvSpPr>
          <p:cNvPr id="4" name="object 4"/>
          <p:cNvSpPr txBox="1">
            <a:spLocks noGrp="1"/>
          </p:cNvSpPr>
          <p:nvPr>
            <p:ph type="title"/>
          </p:nvPr>
        </p:nvSpPr>
        <p:spPr>
          <a:xfrm>
            <a:off x="261874" y="368883"/>
            <a:ext cx="1956435" cy="324485"/>
          </a:xfrm>
          <a:prstGeom prst="rect">
            <a:avLst/>
          </a:prstGeom>
        </p:spPr>
        <p:txBody>
          <a:bodyPr vert="horz" wrap="square" lIns="0" tIns="13335" rIns="0" bIns="0" rtlCol="0">
            <a:spAutoFit/>
          </a:bodyPr>
          <a:lstStyle/>
          <a:p>
            <a:pPr marL="12700">
              <a:lnSpc>
                <a:spcPct val="100000"/>
              </a:lnSpc>
              <a:spcBef>
                <a:spcPts val="105"/>
              </a:spcBef>
            </a:pPr>
            <a:r>
              <a:rPr dirty="0"/>
              <a:t>Smells -</a:t>
            </a:r>
            <a:r>
              <a:rPr spc="-75" dirty="0"/>
              <a:t> </a:t>
            </a:r>
            <a:r>
              <a:rPr dirty="0"/>
              <a:t>Rigidity</a:t>
            </a:r>
          </a:p>
        </p:txBody>
      </p:sp>
      <p:sp>
        <p:nvSpPr>
          <p:cNvPr id="5" name="object 5"/>
          <p:cNvSpPr txBox="1"/>
          <p:nvPr/>
        </p:nvSpPr>
        <p:spPr>
          <a:xfrm>
            <a:off x="261874" y="681608"/>
            <a:ext cx="3987800" cy="2171065"/>
          </a:xfrm>
          <a:prstGeom prst="rect">
            <a:avLst/>
          </a:prstGeom>
        </p:spPr>
        <p:txBody>
          <a:bodyPr vert="horz" wrap="square" lIns="0" tIns="58419" rIns="0" bIns="0" rtlCol="0">
            <a:spAutoFit/>
          </a:bodyPr>
          <a:lstStyle/>
          <a:p>
            <a:pPr marL="184785" marR="74930" indent="-172720">
              <a:lnSpc>
                <a:spcPts val="1540"/>
              </a:lnSpc>
              <a:spcBef>
                <a:spcPts val="459"/>
              </a:spcBef>
              <a:buClr>
                <a:srgbClr val="330066"/>
              </a:buClr>
              <a:buSzPct val="68750"/>
              <a:buFont typeface="Wingdings"/>
              <a:buChar char=""/>
              <a:tabLst>
                <a:tab pos="185420" algn="l"/>
              </a:tabLst>
            </a:pPr>
            <a:r>
              <a:rPr sz="1600" i="1" spc="-5" dirty="0">
                <a:latin typeface="Arial"/>
                <a:cs typeface="Arial"/>
              </a:rPr>
              <a:t>The system is </a:t>
            </a:r>
            <a:r>
              <a:rPr sz="1600" i="1" spc="-5" dirty="0">
                <a:solidFill>
                  <a:srgbClr val="FF0000"/>
                </a:solidFill>
                <a:latin typeface="Arial"/>
                <a:cs typeface="Arial"/>
              </a:rPr>
              <a:t>hard to change </a:t>
            </a:r>
            <a:r>
              <a:rPr sz="1600" i="1" spc="-5" dirty="0">
                <a:latin typeface="Arial"/>
                <a:cs typeface="Arial"/>
              </a:rPr>
              <a:t>because  every change forces </a:t>
            </a:r>
            <a:r>
              <a:rPr sz="1600" i="1" spc="-10" dirty="0">
                <a:latin typeface="Arial"/>
                <a:cs typeface="Arial"/>
              </a:rPr>
              <a:t>many </a:t>
            </a:r>
            <a:r>
              <a:rPr sz="1600" i="1" spc="-5" dirty="0">
                <a:latin typeface="Arial"/>
                <a:cs typeface="Arial"/>
              </a:rPr>
              <a:t>other changes  to other parts of the</a:t>
            </a:r>
            <a:r>
              <a:rPr sz="1600" i="1" dirty="0">
                <a:latin typeface="Arial"/>
                <a:cs typeface="Arial"/>
              </a:rPr>
              <a:t> </a:t>
            </a:r>
            <a:r>
              <a:rPr sz="1600" i="1" spc="-5" dirty="0">
                <a:latin typeface="Arial"/>
                <a:cs typeface="Arial"/>
              </a:rPr>
              <a:t>system.</a:t>
            </a:r>
            <a:endParaRPr sz="1600">
              <a:latin typeface="Arial"/>
              <a:cs typeface="Arial"/>
            </a:endParaRPr>
          </a:p>
          <a:p>
            <a:pPr marL="184785" marR="28575" indent="-172720">
              <a:lnSpc>
                <a:spcPct val="80100"/>
              </a:lnSpc>
              <a:spcBef>
                <a:spcPts val="390"/>
              </a:spcBef>
              <a:buClr>
                <a:srgbClr val="330066"/>
              </a:buClr>
              <a:buSzPct val="68750"/>
              <a:buFont typeface="Wingdings"/>
              <a:buChar char=""/>
              <a:tabLst>
                <a:tab pos="185420" algn="l"/>
              </a:tabLst>
            </a:pPr>
            <a:r>
              <a:rPr sz="1600" spc="-5" dirty="0">
                <a:latin typeface="Arial"/>
                <a:cs typeface="Arial"/>
              </a:rPr>
              <a:t>A design is rigid if a single change causes  a cascade of subsequent changes in  dependent modules.</a:t>
            </a:r>
            <a:endParaRPr sz="1600">
              <a:latin typeface="Arial"/>
              <a:cs typeface="Arial"/>
            </a:endParaRPr>
          </a:p>
          <a:p>
            <a:pPr marL="184785" marR="40640" indent="-172720">
              <a:lnSpc>
                <a:spcPts val="1540"/>
              </a:lnSpc>
              <a:spcBef>
                <a:spcPts val="365"/>
              </a:spcBef>
              <a:buClr>
                <a:srgbClr val="330066"/>
              </a:buClr>
              <a:buSzPct val="68750"/>
              <a:buFont typeface="Wingdings"/>
              <a:buChar char=""/>
              <a:tabLst>
                <a:tab pos="185420" algn="l"/>
              </a:tabLst>
            </a:pPr>
            <a:r>
              <a:rPr sz="1600" spc="-5" dirty="0">
                <a:latin typeface="Arial"/>
                <a:cs typeface="Arial"/>
              </a:rPr>
              <a:t>The more modules that must be changed,  the more rigid the</a:t>
            </a:r>
            <a:r>
              <a:rPr sz="1600" spc="-20" dirty="0">
                <a:latin typeface="Arial"/>
                <a:cs typeface="Arial"/>
              </a:rPr>
              <a:t> </a:t>
            </a:r>
            <a:r>
              <a:rPr sz="1600" spc="-5" dirty="0">
                <a:latin typeface="Arial"/>
                <a:cs typeface="Arial"/>
              </a:rPr>
              <a:t>design.</a:t>
            </a:r>
            <a:endParaRPr sz="1600">
              <a:latin typeface="Arial"/>
              <a:cs typeface="Arial"/>
            </a:endParaRPr>
          </a:p>
          <a:p>
            <a:pPr marL="184785" indent="-172720">
              <a:lnSpc>
                <a:spcPts val="1730"/>
              </a:lnSpc>
              <a:spcBef>
                <a:spcPts val="10"/>
              </a:spcBef>
              <a:buClr>
                <a:srgbClr val="330066"/>
              </a:buClr>
              <a:buSzPct val="68750"/>
              <a:buFont typeface="Wingdings"/>
              <a:buChar char=""/>
              <a:tabLst>
                <a:tab pos="185420" algn="l"/>
              </a:tabLst>
            </a:pPr>
            <a:r>
              <a:rPr sz="1600" spc="-5" dirty="0">
                <a:latin typeface="Arial"/>
                <a:cs typeface="Arial"/>
              </a:rPr>
              <a:t>Root causes are </a:t>
            </a:r>
            <a:r>
              <a:rPr sz="1600" b="1" spc="-5" dirty="0">
                <a:solidFill>
                  <a:srgbClr val="FF0000"/>
                </a:solidFill>
                <a:latin typeface="Arial"/>
                <a:cs typeface="Arial"/>
              </a:rPr>
              <a:t>bad modularization</a:t>
            </a:r>
            <a:r>
              <a:rPr sz="1600" b="1" spc="10" dirty="0">
                <a:solidFill>
                  <a:srgbClr val="FF0000"/>
                </a:solidFill>
                <a:latin typeface="Arial"/>
                <a:cs typeface="Arial"/>
              </a:rPr>
              <a:t> </a:t>
            </a:r>
            <a:r>
              <a:rPr sz="1600" spc="-5" dirty="0">
                <a:latin typeface="Arial"/>
                <a:cs typeface="Arial"/>
              </a:rPr>
              <a:t>and</a:t>
            </a:r>
            <a:endParaRPr sz="1600">
              <a:latin typeface="Arial"/>
              <a:cs typeface="Arial"/>
            </a:endParaRPr>
          </a:p>
          <a:p>
            <a:pPr marL="184785">
              <a:lnSpc>
                <a:spcPts val="1730"/>
              </a:lnSpc>
            </a:pPr>
            <a:r>
              <a:rPr sz="1600" b="1" spc="-5" dirty="0">
                <a:solidFill>
                  <a:srgbClr val="FF0000"/>
                </a:solidFill>
                <a:latin typeface="Arial"/>
                <a:cs typeface="Arial"/>
              </a:rPr>
              <a:t>high</a:t>
            </a:r>
            <a:r>
              <a:rPr sz="1600" b="1" dirty="0">
                <a:solidFill>
                  <a:srgbClr val="FF0000"/>
                </a:solidFill>
                <a:latin typeface="Arial"/>
                <a:cs typeface="Arial"/>
              </a:rPr>
              <a:t> </a:t>
            </a:r>
            <a:r>
              <a:rPr sz="1600" b="1" spc="-5" dirty="0">
                <a:solidFill>
                  <a:srgbClr val="FF0000"/>
                </a:solidFill>
                <a:latin typeface="Arial"/>
                <a:cs typeface="Arial"/>
              </a:rPr>
              <a:t>coupling.</a:t>
            </a:r>
            <a:endParaRPr sz="16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1874" y="3133470"/>
            <a:ext cx="1033526" cy="90409"/>
          </a:xfrm>
          <a:prstGeom prst="rect">
            <a:avLst/>
          </a:prstGeom>
        </p:spPr>
        <p:txBody>
          <a:bodyPr vert="horz" wrap="square" lIns="0" tIns="13335" rIns="0" bIns="0" rtlCol="0">
            <a:spAutoFit/>
          </a:bodyPr>
          <a:lstStyle/>
          <a:p>
            <a:pPr marL="12700">
              <a:lnSpc>
                <a:spcPct val="100000"/>
              </a:lnSpc>
              <a:spcBef>
                <a:spcPts val="105"/>
              </a:spcBef>
            </a:pPr>
            <a:r>
              <a:rPr lang="en-US" altLang="zh-CN" sz="500" dirty="0">
                <a:latin typeface="Arial"/>
                <a:cs typeface="Arial"/>
              </a:rPr>
              <a:t>Software Systems  Architecture </a:t>
            </a:r>
            <a:endParaRPr lang="en-US" altLang="zh-CN" sz="500" dirty="0">
              <a:latin typeface="Arial"/>
              <a:cs typeface="Arial"/>
            </a:endParaRPr>
          </a:p>
        </p:txBody>
      </p:sp>
      <p:sp>
        <p:nvSpPr>
          <p:cNvPr id="3" name="object 3"/>
          <p:cNvSpPr txBox="1"/>
          <p:nvPr/>
        </p:nvSpPr>
        <p:spPr>
          <a:xfrm>
            <a:off x="1986533" y="3133470"/>
            <a:ext cx="600710" cy="90409"/>
          </a:xfrm>
          <a:prstGeom prst="rect">
            <a:avLst/>
          </a:prstGeom>
        </p:spPr>
        <p:txBody>
          <a:bodyPr vert="horz" wrap="square" lIns="0" tIns="13335" rIns="0" bIns="0" rtlCol="0">
            <a:spAutoFit/>
          </a:bodyPr>
          <a:lstStyle/>
          <a:p>
            <a:pPr marL="12700">
              <a:lnSpc>
                <a:spcPct val="100000"/>
              </a:lnSpc>
              <a:spcBef>
                <a:spcPts val="105"/>
              </a:spcBef>
            </a:pPr>
            <a:r>
              <a:rPr lang="en-US" altLang="zh-CN" sz="500" spc="-5" dirty="0" err="1" smtClean="0">
                <a:latin typeface="Arial"/>
                <a:cs typeface="Arial"/>
              </a:rPr>
              <a:t>Xiaobin</a:t>
            </a:r>
            <a:r>
              <a:rPr lang="en-US" altLang="zh-CN" sz="500" spc="-5" dirty="0" smtClean="0">
                <a:latin typeface="Arial"/>
                <a:cs typeface="Arial"/>
              </a:rPr>
              <a:t> Xu</a:t>
            </a:r>
            <a:endParaRPr lang="en-US" altLang="zh-CN" sz="500" dirty="0">
              <a:latin typeface="Arial"/>
              <a:cs typeface="Arial"/>
            </a:endParaRPr>
          </a:p>
        </p:txBody>
      </p:sp>
      <p:sp>
        <p:nvSpPr>
          <p:cNvPr id="4" name="object 4"/>
          <p:cNvSpPr txBox="1">
            <a:spLocks noGrp="1"/>
          </p:cNvSpPr>
          <p:nvPr>
            <p:ph type="title"/>
          </p:nvPr>
        </p:nvSpPr>
        <p:spPr>
          <a:xfrm>
            <a:off x="261874" y="368553"/>
            <a:ext cx="1102360" cy="323850"/>
          </a:xfrm>
          <a:prstGeom prst="rect">
            <a:avLst/>
          </a:prstGeom>
        </p:spPr>
        <p:txBody>
          <a:bodyPr vert="horz" wrap="square" lIns="0" tIns="13335" rIns="0" bIns="0" rtlCol="0">
            <a:spAutoFit/>
          </a:bodyPr>
          <a:lstStyle/>
          <a:p>
            <a:pPr marL="12700">
              <a:lnSpc>
                <a:spcPct val="100000"/>
              </a:lnSpc>
              <a:spcBef>
                <a:spcPts val="105"/>
              </a:spcBef>
            </a:pPr>
            <a:r>
              <a:rPr dirty="0"/>
              <a:t>C</a:t>
            </a:r>
            <a:r>
              <a:rPr spc="5" dirty="0"/>
              <a:t>o</a:t>
            </a:r>
            <a:r>
              <a:rPr dirty="0"/>
              <a:t>u</a:t>
            </a:r>
            <a:r>
              <a:rPr spc="5" dirty="0"/>
              <a:t>p</a:t>
            </a:r>
            <a:r>
              <a:rPr dirty="0"/>
              <a:t>l</a:t>
            </a:r>
            <a:r>
              <a:rPr spc="-10" dirty="0"/>
              <a:t>i</a:t>
            </a:r>
            <a:r>
              <a:rPr dirty="0"/>
              <a:t>ng</a:t>
            </a:r>
          </a:p>
        </p:txBody>
      </p:sp>
      <p:sp>
        <p:nvSpPr>
          <p:cNvPr id="5" name="object 5"/>
          <p:cNvSpPr txBox="1"/>
          <p:nvPr/>
        </p:nvSpPr>
        <p:spPr>
          <a:xfrm>
            <a:off x="261874" y="781558"/>
            <a:ext cx="3917315" cy="1586230"/>
          </a:xfrm>
          <a:prstGeom prst="rect">
            <a:avLst/>
          </a:prstGeom>
        </p:spPr>
        <p:txBody>
          <a:bodyPr vert="horz" wrap="square" lIns="0" tIns="36195" rIns="0" bIns="0" rtlCol="0">
            <a:spAutoFit/>
          </a:bodyPr>
          <a:lstStyle/>
          <a:p>
            <a:pPr marL="184785" marR="5080" indent="-172720">
              <a:lnSpc>
                <a:spcPct val="90000"/>
              </a:lnSpc>
              <a:spcBef>
                <a:spcPts val="285"/>
              </a:spcBef>
              <a:buClr>
                <a:srgbClr val="330066"/>
              </a:buClr>
              <a:buSzPct val="68750"/>
              <a:buFont typeface="Wingdings"/>
              <a:buChar char=""/>
              <a:tabLst>
                <a:tab pos="185420" algn="l"/>
              </a:tabLst>
            </a:pPr>
            <a:r>
              <a:rPr sz="1600" b="1" spc="-5" dirty="0">
                <a:latin typeface="Arial"/>
                <a:cs typeface="Arial"/>
              </a:rPr>
              <a:t>Coupling </a:t>
            </a:r>
            <a:r>
              <a:rPr sz="1600" spc="-5" dirty="0">
                <a:latin typeface="Arial"/>
                <a:cs typeface="Arial"/>
              </a:rPr>
              <a:t>describes </a:t>
            </a:r>
            <a:r>
              <a:rPr sz="1600" spc="-5" dirty="0">
                <a:solidFill>
                  <a:srgbClr val="FF0000"/>
                </a:solidFill>
                <a:latin typeface="Arial"/>
                <a:cs typeface="Arial"/>
              </a:rPr>
              <a:t>how dependant </a:t>
            </a:r>
            <a:r>
              <a:rPr sz="1600" spc="-5" dirty="0">
                <a:latin typeface="Arial"/>
                <a:cs typeface="Arial"/>
              </a:rPr>
              <a:t>one  object is on another object (that it uses).  Objects that are loosely coupled can be  changed quite radically without impacting  each other. The slightest change to  objects that are tightly coupled can cause  a host of</a:t>
            </a:r>
            <a:r>
              <a:rPr sz="1600" spc="-20" dirty="0">
                <a:latin typeface="Arial"/>
                <a:cs typeface="Arial"/>
              </a:rPr>
              <a:t> </a:t>
            </a:r>
            <a:r>
              <a:rPr sz="1600" spc="-5" dirty="0">
                <a:latin typeface="Arial"/>
                <a:cs typeface="Arial"/>
              </a:rPr>
              <a:t>problems.</a:t>
            </a:r>
            <a:endParaRPr sz="16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1874" y="368883"/>
            <a:ext cx="1104265" cy="324485"/>
          </a:xfrm>
          <a:prstGeom prst="rect">
            <a:avLst/>
          </a:prstGeom>
        </p:spPr>
        <p:txBody>
          <a:bodyPr vert="horz" wrap="square" lIns="0" tIns="13335" rIns="0" bIns="0" rtlCol="0">
            <a:spAutoFit/>
          </a:bodyPr>
          <a:lstStyle/>
          <a:p>
            <a:pPr marL="12700">
              <a:lnSpc>
                <a:spcPct val="100000"/>
              </a:lnSpc>
              <a:spcBef>
                <a:spcPts val="105"/>
              </a:spcBef>
            </a:pPr>
            <a:r>
              <a:rPr spc="5" dirty="0"/>
              <a:t>Co</a:t>
            </a:r>
            <a:r>
              <a:rPr spc="10" dirty="0"/>
              <a:t>u</a:t>
            </a:r>
            <a:r>
              <a:rPr dirty="0"/>
              <a:t>pling</a:t>
            </a:r>
          </a:p>
        </p:txBody>
      </p:sp>
      <p:sp>
        <p:nvSpPr>
          <p:cNvPr id="3" name="object 3"/>
          <p:cNvSpPr txBox="1"/>
          <p:nvPr/>
        </p:nvSpPr>
        <p:spPr>
          <a:xfrm>
            <a:off x="261874" y="815972"/>
            <a:ext cx="3844290" cy="2415405"/>
          </a:xfrm>
          <a:prstGeom prst="rect">
            <a:avLst/>
          </a:prstGeom>
        </p:spPr>
        <p:txBody>
          <a:bodyPr vert="horz" wrap="square" lIns="0" tIns="37465" rIns="0" bIns="0" rtlCol="0">
            <a:spAutoFit/>
          </a:bodyPr>
          <a:lstStyle/>
          <a:p>
            <a:pPr marL="184785" indent="-172720">
              <a:lnSpc>
                <a:spcPct val="100000"/>
              </a:lnSpc>
              <a:spcBef>
                <a:spcPts val="295"/>
              </a:spcBef>
              <a:buClr>
                <a:srgbClr val="330066"/>
              </a:buClr>
              <a:buSzPct val="68750"/>
              <a:buFont typeface="Wingdings"/>
              <a:buChar char=""/>
              <a:tabLst>
                <a:tab pos="185420" algn="l"/>
              </a:tabLst>
            </a:pPr>
            <a:r>
              <a:rPr sz="1600" spc="-5" dirty="0">
                <a:latin typeface="Arial"/>
                <a:cs typeface="Arial"/>
              </a:rPr>
              <a:t>Problems with high</a:t>
            </a:r>
            <a:r>
              <a:rPr sz="1600" spc="-10" dirty="0">
                <a:latin typeface="Arial"/>
                <a:cs typeface="Arial"/>
              </a:rPr>
              <a:t> </a:t>
            </a:r>
            <a:r>
              <a:rPr sz="1600" dirty="0">
                <a:latin typeface="Arial"/>
                <a:cs typeface="Arial"/>
              </a:rPr>
              <a:t>coupling:</a:t>
            </a:r>
          </a:p>
          <a:p>
            <a:pPr marL="358140" marR="5080" lvl="1" indent="-173990">
              <a:lnSpc>
                <a:spcPts val="1730"/>
              </a:lnSpc>
              <a:spcBef>
                <a:spcPts val="414"/>
              </a:spcBef>
              <a:buClr>
                <a:srgbClr val="669999"/>
              </a:buClr>
              <a:buSzPct val="68750"/>
              <a:buFont typeface="Wingdings"/>
              <a:buChar char=""/>
              <a:tabLst>
                <a:tab pos="358775" algn="l"/>
              </a:tabLst>
            </a:pPr>
            <a:r>
              <a:rPr sz="1600" spc="-5" dirty="0">
                <a:latin typeface="Arial"/>
                <a:cs typeface="Arial"/>
              </a:rPr>
              <a:t>Change in one module forces changes  in other</a:t>
            </a:r>
            <a:r>
              <a:rPr sz="1600" spc="-10" dirty="0">
                <a:latin typeface="Arial"/>
                <a:cs typeface="Arial"/>
              </a:rPr>
              <a:t> </a:t>
            </a:r>
            <a:r>
              <a:rPr sz="1600" spc="-5" dirty="0">
                <a:latin typeface="Arial"/>
                <a:cs typeface="Arial"/>
              </a:rPr>
              <a:t>modules</a:t>
            </a:r>
            <a:endParaRPr sz="1600" dirty="0">
              <a:latin typeface="Arial"/>
              <a:cs typeface="Arial"/>
            </a:endParaRPr>
          </a:p>
          <a:p>
            <a:pPr marL="358140" marR="164465" lvl="1" indent="-173990">
              <a:lnSpc>
                <a:spcPts val="1730"/>
              </a:lnSpc>
              <a:spcBef>
                <a:spcPts val="380"/>
              </a:spcBef>
              <a:buClr>
                <a:srgbClr val="669999"/>
              </a:buClr>
              <a:buSzPct val="68750"/>
              <a:buFont typeface="Wingdings"/>
              <a:buChar char=""/>
              <a:tabLst>
                <a:tab pos="358775" algn="l"/>
              </a:tabLst>
            </a:pPr>
            <a:r>
              <a:rPr sz="1600" spc="-5" dirty="0">
                <a:latin typeface="Arial"/>
                <a:cs typeface="Arial"/>
              </a:rPr>
              <a:t>Modules are difficult to understand in  isolation</a:t>
            </a:r>
            <a:endParaRPr sz="1600" dirty="0">
              <a:latin typeface="Arial"/>
              <a:cs typeface="Arial"/>
            </a:endParaRPr>
          </a:p>
          <a:p>
            <a:pPr marL="358140" marR="97155" lvl="1" indent="-173990">
              <a:lnSpc>
                <a:spcPts val="1730"/>
              </a:lnSpc>
              <a:spcBef>
                <a:spcPts val="380"/>
              </a:spcBef>
              <a:buClr>
                <a:srgbClr val="669999"/>
              </a:buClr>
              <a:buSzPct val="68750"/>
              <a:buFont typeface="Wingdings"/>
              <a:buChar char=""/>
              <a:tabLst>
                <a:tab pos="358775" algn="l"/>
              </a:tabLst>
            </a:pPr>
            <a:r>
              <a:rPr sz="1600" spc="-5" dirty="0">
                <a:latin typeface="Arial"/>
                <a:cs typeface="Arial"/>
              </a:rPr>
              <a:t>Modules are difficult to reuse or test  because dependent modules must be  included.</a:t>
            </a:r>
            <a:endParaRPr sz="1600" dirty="0">
              <a:latin typeface="Arial"/>
              <a:cs typeface="Arial"/>
            </a:endParaRPr>
          </a:p>
          <a:p>
            <a:pPr marL="184785" indent="-172720">
              <a:lnSpc>
                <a:spcPct val="100000"/>
              </a:lnSpc>
              <a:spcBef>
                <a:spcPts val="160"/>
              </a:spcBef>
              <a:buClr>
                <a:srgbClr val="330066"/>
              </a:buClr>
              <a:buSzPct val="68750"/>
              <a:buFont typeface="Wingdings"/>
              <a:buChar char=""/>
              <a:tabLst>
                <a:tab pos="185420" algn="l"/>
              </a:tabLst>
            </a:pPr>
            <a:r>
              <a:rPr sz="1600" spc="-5" dirty="0">
                <a:latin typeface="Arial"/>
                <a:cs typeface="Arial"/>
              </a:rPr>
              <a:t>The goal is </a:t>
            </a:r>
            <a:r>
              <a:rPr sz="1600" b="1" spc="-10" dirty="0">
                <a:solidFill>
                  <a:srgbClr val="FF0000"/>
                </a:solidFill>
                <a:latin typeface="Arial"/>
                <a:cs typeface="Arial"/>
              </a:rPr>
              <a:t>Low</a:t>
            </a:r>
            <a:r>
              <a:rPr sz="1600" b="1" dirty="0">
                <a:solidFill>
                  <a:srgbClr val="FF0000"/>
                </a:solidFill>
                <a:latin typeface="Arial"/>
                <a:cs typeface="Arial"/>
              </a:rPr>
              <a:t> </a:t>
            </a:r>
            <a:r>
              <a:rPr sz="1600" b="1" spc="-5" dirty="0">
                <a:solidFill>
                  <a:srgbClr val="FF0000"/>
                </a:solidFill>
                <a:latin typeface="Arial"/>
                <a:cs typeface="Arial"/>
              </a:rPr>
              <a:t>Coupling</a:t>
            </a:r>
            <a:endParaRPr sz="1600" dirty="0">
              <a:latin typeface="Arial"/>
              <a:cs typeface="Arial"/>
            </a:endParaRPr>
          </a:p>
          <a:p>
            <a:pPr marL="12700">
              <a:spcBef>
                <a:spcPts val="105"/>
              </a:spcBef>
            </a:pPr>
            <a:r>
              <a:rPr lang="en-US" altLang="zh-CN" sz="500" dirty="0">
                <a:latin typeface="Arial"/>
                <a:cs typeface="Arial"/>
              </a:rPr>
              <a:t>Software Systems  Architecture </a:t>
            </a:r>
            <a:r>
              <a:rPr lang="en-US" altLang="zh-CN" sz="500" dirty="0" smtClean="0">
                <a:latin typeface="Arial"/>
                <a:cs typeface="Arial"/>
              </a:rPr>
              <a:t>  </a:t>
            </a:r>
            <a:r>
              <a:rPr sz="500" dirty="0">
                <a:latin typeface="Arial"/>
                <a:cs typeface="Arial"/>
              </a:rPr>
              <a:t>	</a:t>
            </a:r>
            <a:r>
              <a:rPr lang="en-US" altLang="zh-CN" sz="500" spc="-5" dirty="0" err="1" smtClean="0">
                <a:latin typeface="Arial"/>
                <a:cs typeface="Arial"/>
              </a:rPr>
              <a:t>Xiaobin</a:t>
            </a:r>
            <a:r>
              <a:rPr lang="en-US" altLang="zh-CN" sz="500" spc="-5" dirty="0" smtClean="0">
                <a:latin typeface="Arial"/>
                <a:cs typeface="Arial"/>
              </a:rPr>
              <a:t> Xu</a:t>
            </a:r>
            <a:endParaRPr lang="en-US" altLang="zh-CN" sz="500" dirty="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1874" y="3133470"/>
            <a:ext cx="1049020" cy="90409"/>
          </a:xfrm>
          <a:prstGeom prst="rect">
            <a:avLst/>
          </a:prstGeom>
        </p:spPr>
        <p:txBody>
          <a:bodyPr vert="horz" wrap="square" lIns="0" tIns="13335" rIns="0" bIns="0" rtlCol="0">
            <a:spAutoFit/>
          </a:bodyPr>
          <a:lstStyle/>
          <a:p>
            <a:pPr marL="12700">
              <a:lnSpc>
                <a:spcPct val="100000"/>
              </a:lnSpc>
              <a:spcBef>
                <a:spcPts val="105"/>
              </a:spcBef>
            </a:pPr>
            <a:r>
              <a:rPr lang="en-US" altLang="zh-CN" sz="500" dirty="0">
                <a:latin typeface="Arial"/>
                <a:cs typeface="Arial"/>
              </a:rPr>
              <a:t>Software Systems  Architecture</a:t>
            </a:r>
            <a:endParaRPr lang="en-US" altLang="zh-CN" sz="500" dirty="0" smtClean="0">
              <a:latin typeface="Arial"/>
              <a:cs typeface="Arial"/>
            </a:endParaRPr>
          </a:p>
        </p:txBody>
      </p:sp>
      <p:sp>
        <p:nvSpPr>
          <p:cNvPr id="3" name="object 3"/>
          <p:cNvSpPr txBox="1"/>
          <p:nvPr/>
        </p:nvSpPr>
        <p:spPr>
          <a:xfrm>
            <a:off x="1986533" y="3133470"/>
            <a:ext cx="600710" cy="90409"/>
          </a:xfrm>
          <a:prstGeom prst="rect">
            <a:avLst/>
          </a:prstGeom>
        </p:spPr>
        <p:txBody>
          <a:bodyPr vert="horz" wrap="square" lIns="0" tIns="13335" rIns="0" bIns="0" rtlCol="0">
            <a:spAutoFit/>
          </a:bodyPr>
          <a:lstStyle/>
          <a:p>
            <a:pPr marL="12700">
              <a:lnSpc>
                <a:spcPct val="100000"/>
              </a:lnSpc>
              <a:spcBef>
                <a:spcPts val="105"/>
              </a:spcBef>
            </a:pPr>
            <a:r>
              <a:rPr lang="en-US" altLang="zh-CN" sz="500" spc="-5" dirty="0" err="1" smtClean="0">
                <a:latin typeface="Arial"/>
                <a:cs typeface="Arial"/>
              </a:rPr>
              <a:t>Xiaobin</a:t>
            </a:r>
            <a:r>
              <a:rPr lang="en-US" altLang="zh-CN" sz="500" spc="-5" dirty="0" smtClean="0">
                <a:latin typeface="Arial"/>
                <a:cs typeface="Arial"/>
              </a:rPr>
              <a:t> Xu</a:t>
            </a:r>
            <a:endParaRPr lang="en-US" altLang="zh-CN" sz="500" dirty="0">
              <a:latin typeface="Arial"/>
              <a:cs typeface="Arial"/>
            </a:endParaRPr>
          </a:p>
        </p:txBody>
      </p:sp>
      <p:sp>
        <p:nvSpPr>
          <p:cNvPr id="4" name="object 4"/>
          <p:cNvSpPr txBox="1">
            <a:spLocks noGrp="1"/>
          </p:cNvSpPr>
          <p:nvPr>
            <p:ph type="title"/>
          </p:nvPr>
        </p:nvSpPr>
        <p:spPr>
          <a:xfrm>
            <a:off x="261874" y="368553"/>
            <a:ext cx="1049020" cy="323850"/>
          </a:xfrm>
          <a:prstGeom prst="rect">
            <a:avLst/>
          </a:prstGeom>
        </p:spPr>
        <p:txBody>
          <a:bodyPr vert="horz" wrap="square" lIns="0" tIns="13335" rIns="0" bIns="0" rtlCol="0">
            <a:spAutoFit/>
          </a:bodyPr>
          <a:lstStyle/>
          <a:p>
            <a:pPr marL="12700">
              <a:lnSpc>
                <a:spcPct val="100000"/>
              </a:lnSpc>
              <a:spcBef>
                <a:spcPts val="105"/>
              </a:spcBef>
            </a:pPr>
            <a:r>
              <a:rPr dirty="0"/>
              <a:t>Example</a:t>
            </a:r>
          </a:p>
        </p:txBody>
      </p:sp>
      <p:sp>
        <p:nvSpPr>
          <p:cNvPr id="5" name="object 5"/>
          <p:cNvSpPr txBox="1"/>
          <p:nvPr/>
        </p:nvSpPr>
        <p:spPr>
          <a:xfrm>
            <a:off x="261874" y="825486"/>
            <a:ext cx="1550670" cy="1986914"/>
          </a:xfrm>
          <a:prstGeom prst="rect">
            <a:avLst/>
          </a:prstGeom>
        </p:spPr>
        <p:txBody>
          <a:bodyPr vert="horz" wrap="square" lIns="0" tIns="32384" rIns="0" bIns="0" rtlCol="0">
            <a:spAutoFit/>
          </a:bodyPr>
          <a:lstStyle/>
          <a:p>
            <a:pPr marL="12700">
              <a:lnSpc>
                <a:spcPct val="100000"/>
              </a:lnSpc>
              <a:spcBef>
                <a:spcPts val="254"/>
              </a:spcBef>
            </a:pPr>
            <a:r>
              <a:rPr sz="1300" b="1" spc="-5" dirty="0">
                <a:latin typeface="Arial"/>
                <a:cs typeface="Arial"/>
              </a:rPr>
              <a:t>class A</a:t>
            </a:r>
            <a:r>
              <a:rPr sz="1300" b="1" spc="5" dirty="0">
                <a:latin typeface="Arial"/>
                <a:cs typeface="Arial"/>
              </a:rPr>
              <a:t> </a:t>
            </a:r>
            <a:r>
              <a:rPr sz="1300" b="1" spc="-5" dirty="0">
                <a:latin typeface="Arial"/>
                <a:cs typeface="Arial"/>
              </a:rPr>
              <a:t>{</a:t>
            </a:r>
            <a:endParaRPr sz="1300">
              <a:latin typeface="Arial"/>
              <a:cs typeface="Arial"/>
            </a:endParaRPr>
          </a:p>
          <a:p>
            <a:pPr marL="12700">
              <a:lnSpc>
                <a:spcPct val="100000"/>
              </a:lnSpc>
              <a:spcBef>
                <a:spcPts val="155"/>
              </a:spcBef>
            </a:pPr>
            <a:r>
              <a:rPr sz="1300" b="1" spc="-5" dirty="0">
                <a:latin typeface="Arial"/>
                <a:cs typeface="Arial"/>
              </a:rPr>
              <a:t>int</a:t>
            </a:r>
            <a:r>
              <a:rPr sz="1300" b="1" dirty="0">
                <a:latin typeface="Arial"/>
                <a:cs typeface="Arial"/>
              </a:rPr>
              <a:t> </a:t>
            </a:r>
            <a:r>
              <a:rPr sz="1300" b="1" spc="-5" dirty="0">
                <a:latin typeface="Arial"/>
                <a:cs typeface="Arial"/>
              </a:rPr>
              <a:t>x;</a:t>
            </a:r>
            <a:endParaRPr sz="1300">
              <a:latin typeface="Arial"/>
              <a:cs typeface="Arial"/>
            </a:endParaRPr>
          </a:p>
          <a:p>
            <a:pPr marL="12700">
              <a:lnSpc>
                <a:spcPct val="100000"/>
              </a:lnSpc>
              <a:spcBef>
                <a:spcPts val="160"/>
              </a:spcBef>
            </a:pPr>
            <a:r>
              <a:rPr sz="1300" b="1" spc="-10" dirty="0">
                <a:latin typeface="Arial"/>
                <a:cs typeface="Arial"/>
              </a:rPr>
              <a:t>...</a:t>
            </a:r>
            <a:endParaRPr sz="1300">
              <a:latin typeface="Arial"/>
              <a:cs typeface="Arial"/>
            </a:endParaRPr>
          </a:p>
          <a:p>
            <a:pPr marL="12700">
              <a:lnSpc>
                <a:spcPct val="100000"/>
              </a:lnSpc>
              <a:spcBef>
                <a:spcPts val="155"/>
              </a:spcBef>
            </a:pPr>
            <a:r>
              <a:rPr sz="1300" b="1" spc="-5" dirty="0">
                <a:latin typeface="Arial"/>
                <a:cs typeface="Arial"/>
              </a:rPr>
              <a:t>}</a:t>
            </a:r>
            <a:endParaRPr sz="1300">
              <a:latin typeface="Arial"/>
              <a:cs typeface="Arial"/>
            </a:endParaRPr>
          </a:p>
          <a:p>
            <a:pPr marL="12700" marR="5080">
              <a:lnSpc>
                <a:spcPct val="110000"/>
              </a:lnSpc>
            </a:pPr>
            <a:r>
              <a:rPr sz="1300" b="1" spc="-5" dirty="0">
                <a:latin typeface="Arial"/>
                <a:cs typeface="Arial"/>
              </a:rPr>
              <a:t>class B extends A {  </a:t>
            </a:r>
            <a:r>
              <a:rPr sz="1300" b="1" spc="-10" dirty="0">
                <a:latin typeface="Arial"/>
                <a:cs typeface="Arial"/>
              </a:rPr>
              <a:t>void </a:t>
            </a:r>
            <a:r>
              <a:rPr sz="1300" b="1" spc="-5" dirty="0">
                <a:latin typeface="Arial"/>
                <a:cs typeface="Arial"/>
              </a:rPr>
              <a:t>b()</a:t>
            </a:r>
            <a:r>
              <a:rPr sz="1300" b="1" spc="25" dirty="0">
                <a:latin typeface="Arial"/>
                <a:cs typeface="Arial"/>
              </a:rPr>
              <a:t> </a:t>
            </a:r>
            <a:r>
              <a:rPr sz="1300" b="1" spc="-5" dirty="0">
                <a:latin typeface="Arial"/>
                <a:cs typeface="Arial"/>
              </a:rPr>
              <a:t>{</a:t>
            </a:r>
            <a:endParaRPr sz="1300">
              <a:latin typeface="Arial"/>
              <a:cs typeface="Arial"/>
            </a:endParaRPr>
          </a:p>
          <a:p>
            <a:pPr marL="12700">
              <a:lnSpc>
                <a:spcPct val="100000"/>
              </a:lnSpc>
              <a:spcBef>
                <a:spcPts val="155"/>
              </a:spcBef>
            </a:pPr>
            <a:r>
              <a:rPr sz="1300" b="1" spc="-5" dirty="0">
                <a:latin typeface="Arial"/>
                <a:cs typeface="Arial"/>
              </a:rPr>
              <a:t>x = 5;</a:t>
            </a:r>
            <a:endParaRPr sz="1300">
              <a:latin typeface="Arial"/>
              <a:cs typeface="Arial"/>
            </a:endParaRPr>
          </a:p>
          <a:p>
            <a:pPr marL="12700">
              <a:lnSpc>
                <a:spcPct val="100000"/>
              </a:lnSpc>
              <a:spcBef>
                <a:spcPts val="155"/>
              </a:spcBef>
            </a:pPr>
            <a:r>
              <a:rPr sz="1300" b="1" spc="-5" dirty="0">
                <a:latin typeface="Arial"/>
                <a:cs typeface="Arial"/>
              </a:rPr>
              <a:t>}</a:t>
            </a:r>
            <a:endParaRPr sz="1300">
              <a:latin typeface="Arial"/>
              <a:cs typeface="Arial"/>
            </a:endParaRPr>
          </a:p>
          <a:p>
            <a:pPr marL="12700">
              <a:lnSpc>
                <a:spcPct val="100000"/>
              </a:lnSpc>
              <a:spcBef>
                <a:spcPts val="155"/>
              </a:spcBef>
            </a:pPr>
            <a:r>
              <a:rPr sz="1300" b="1" spc="-5" dirty="0">
                <a:latin typeface="Arial"/>
                <a:cs typeface="Arial"/>
              </a:rPr>
              <a:t>}</a:t>
            </a:r>
            <a:endParaRPr sz="13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1874" y="3134055"/>
            <a:ext cx="1033526" cy="90409"/>
          </a:xfrm>
          <a:prstGeom prst="rect">
            <a:avLst/>
          </a:prstGeom>
        </p:spPr>
        <p:txBody>
          <a:bodyPr vert="horz" wrap="square" lIns="0" tIns="13335" rIns="0" bIns="0" rtlCol="0">
            <a:spAutoFit/>
          </a:bodyPr>
          <a:lstStyle/>
          <a:p>
            <a:pPr marL="12700">
              <a:lnSpc>
                <a:spcPct val="100000"/>
              </a:lnSpc>
              <a:spcBef>
                <a:spcPts val="105"/>
              </a:spcBef>
            </a:pPr>
            <a:r>
              <a:rPr lang="en-US" altLang="zh-CN" sz="500" dirty="0">
                <a:latin typeface="Arial"/>
                <a:cs typeface="Arial"/>
              </a:rPr>
              <a:t>Software Systems  Architecture</a:t>
            </a:r>
            <a:endParaRPr lang="en-US" altLang="zh-CN" sz="500" dirty="0" smtClean="0">
              <a:latin typeface="Arial"/>
              <a:cs typeface="Arial"/>
            </a:endParaRPr>
          </a:p>
        </p:txBody>
      </p:sp>
      <p:sp>
        <p:nvSpPr>
          <p:cNvPr id="3" name="object 3"/>
          <p:cNvSpPr txBox="1"/>
          <p:nvPr/>
        </p:nvSpPr>
        <p:spPr>
          <a:xfrm>
            <a:off x="1986533" y="3134055"/>
            <a:ext cx="600710" cy="90409"/>
          </a:xfrm>
          <a:prstGeom prst="rect">
            <a:avLst/>
          </a:prstGeom>
        </p:spPr>
        <p:txBody>
          <a:bodyPr vert="horz" wrap="square" lIns="0" tIns="13335" rIns="0" bIns="0" rtlCol="0">
            <a:spAutoFit/>
          </a:bodyPr>
          <a:lstStyle/>
          <a:p>
            <a:pPr marL="12700">
              <a:lnSpc>
                <a:spcPct val="100000"/>
              </a:lnSpc>
              <a:spcBef>
                <a:spcPts val="105"/>
              </a:spcBef>
            </a:pPr>
            <a:r>
              <a:rPr lang="en-US" altLang="zh-CN" sz="500" spc="-5" dirty="0" err="1" smtClean="0">
                <a:latin typeface="Arial"/>
                <a:cs typeface="Arial"/>
              </a:rPr>
              <a:t>Xiaobin</a:t>
            </a:r>
            <a:r>
              <a:rPr lang="en-US" altLang="zh-CN" sz="500" spc="-5" dirty="0" smtClean="0">
                <a:latin typeface="Arial"/>
                <a:cs typeface="Arial"/>
              </a:rPr>
              <a:t> Xu</a:t>
            </a:r>
            <a:endParaRPr lang="en-US" altLang="zh-CN" sz="500" dirty="0">
              <a:latin typeface="Arial"/>
              <a:cs typeface="Arial"/>
            </a:endParaRPr>
          </a:p>
        </p:txBody>
      </p:sp>
      <p:sp>
        <p:nvSpPr>
          <p:cNvPr id="4" name="object 4"/>
          <p:cNvSpPr txBox="1">
            <a:spLocks noGrp="1"/>
          </p:cNvSpPr>
          <p:nvPr>
            <p:ph type="title"/>
          </p:nvPr>
        </p:nvSpPr>
        <p:spPr>
          <a:xfrm>
            <a:off x="261874" y="368883"/>
            <a:ext cx="1104265" cy="324485"/>
          </a:xfrm>
          <a:prstGeom prst="rect">
            <a:avLst/>
          </a:prstGeom>
        </p:spPr>
        <p:txBody>
          <a:bodyPr vert="horz" wrap="square" lIns="0" tIns="13335" rIns="0" bIns="0" rtlCol="0">
            <a:spAutoFit/>
          </a:bodyPr>
          <a:lstStyle/>
          <a:p>
            <a:pPr marL="12700">
              <a:lnSpc>
                <a:spcPct val="100000"/>
              </a:lnSpc>
              <a:spcBef>
                <a:spcPts val="105"/>
              </a:spcBef>
            </a:pPr>
            <a:r>
              <a:rPr spc="5" dirty="0"/>
              <a:t>Co</a:t>
            </a:r>
            <a:r>
              <a:rPr spc="10" dirty="0"/>
              <a:t>u</a:t>
            </a:r>
            <a:r>
              <a:rPr dirty="0"/>
              <a:t>pling</a:t>
            </a:r>
          </a:p>
        </p:txBody>
      </p:sp>
      <p:sp>
        <p:nvSpPr>
          <p:cNvPr id="5" name="object 5"/>
          <p:cNvSpPr txBox="1"/>
          <p:nvPr/>
        </p:nvSpPr>
        <p:spPr>
          <a:xfrm>
            <a:off x="261874" y="841324"/>
            <a:ext cx="3747770" cy="1684020"/>
          </a:xfrm>
          <a:prstGeom prst="rect">
            <a:avLst/>
          </a:prstGeom>
        </p:spPr>
        <p:txBody>
          <a:bodyPr vert="horz" wrap="square" lIns="0" tIns="36195" rIns="0" bIns="0" rtlCol="0">
            <a:spAutoFit/>
          </a:bodyPr>
          <a:lstStyle/>
          <a:p>
            <a:pPr marL="184785" marR="5080" indent="-172720">
              <a:lnSpc>
                <a:spcPct val="90100"/>
              </a:lnSpc>
              <a:spcBef>
                <a:spcPts val="285"/>
              </a:spcBef>
              <a:buClr>
                <a:srgbClr val="330066"/>
              </a:buClr>
              <a:buSzPct val="68750"/>
              <a:buFont typeface="Wingdings"/>
              <a:buChar char=""/>
              <a:tabLst>
                <a:tab pos="185420" algn="l"/>
              </a:tabLst>
            </a:pPr>
            <a:r>
              <a:rPr sz="1600" spc="-5" dirty="0">
                <a:latin typeface="Arial"/>
                <a:cs typeface="Arial"/>
              </a:rPr>
              <a:t>The emphasis on </a:t>
            </a:r>
            <a:r>
              <a:rPr sz="1600" b="1" spc="-10" dirty="0">
                <a:latin typeface="Arial"/>
                <a:cs typeface="Arial"/>
              </a:rPr>
              <a:t>classes </a:t>
            </a:r>
            <a:r>
              <a:rPr sz="1600" spc="-10" dirty="0">
                <a:latin typeface="Arial"/>
                <a:cs typeface="Arial"/>
              </a:rPr>
              <a:t>and  </a:t>
            </a:r>
            <a:r>
              <a:rPr sz="1600" b="1" spc="-5" dirty="0">
                <a:latin typeface="Arial"/>
                <a:cs typeface="Arial"/>
              </a:rPr>
              <a:t>inheritance </a:t>
            </a:r>
            <a:r>
              <a:rPr sz="1600" spc="-5" dirty="0">
                <a:latin typeface="Arial"/>
                <a:cs typeface="Arial"/>
              </a:rPr>
              <a:t>can result in some </a:t>
            </a:r>
            <a:r>
              <a:rPr sz="1600" spc="-10" dirty="0">
                <a:latin typeface="Arial"/>
                <a:cs typeface="Arial"/>
              </a:rPr>
              <a:t>types </a:t>
            </a:r>
            <a:r>
              <a:rPr sz="1600" spc="-5" dirty="0">
                <a:latin typeface="Arial"/>
                <a:cs typeface="Arial"/>
              </a:rPr>
              <a:t>of  undesirable</a:t>
            </a:r>
            <a:r>
              <a:rPr sz="1600" spc="-15" dirty="0">
                <a:latin typeface="Arial"/>
                <a:cs typeface="Arial"/>
              </a:rPr>
              <a:t> </a:t>
            </a:r>
            <a:r>
              <a:rPr sz="1600" spc="-5" dirty="0">
                <a:latin typeface="Arial"/>
                <a:cs typeface="Arial"/>
              </a:rPr>
              <a:t>coupling.</a:t>
            </a:r>
            <a:endParaRPr sz="1600">
              <a:latin typeface="Arial"/>
              <a:cs typeface="Arial"/>
            </a:endParaRPr>
          </a:p>
          <a:p>
            <a:pPr marL="184785" marR="275590" indent="-172720">
              <a:lnSpc>
                <a:spcPts val="1730"/>
              </a:lnSpc>
              <a:spcBef>
                <a:spcPts val="409"/>
              </a:spcBef>
              <a:buClr>
                <a:srgbClr val="330066"/>
              </a:buClr>
              <a:buSzPct val="68750"/>
              <a:buFont typeface="Wingdings"/>
              <a:buChar char=""/>
              <a:tabLst>
                <a:tab pos="185420" algn="l"/>
              </a:tabLst>
            </a:pPr>
            <a:r>
              <a:rPr sz="1600" spc="-5" dirty="0">
                <a:latin typeface="Arial"/>
                <a:cs typeface="Arial"/>
              </a:rPr>
              <a:t>Erich Gamma </a:t>
            </a:r>
            <a:r>
              <a:rPr sz="1600" spc="-10" dirty="0">
                <a:latin typeface="Arial"/>
                <a:cs typeface="Arial"/>
              </a:rPr>
              <a:t>(GoF): “Favor </a:t>
            </a:r>
            <a:r>
              <a:rPr sz="1600" spc="-5" dirty="0">
                <a:latin typeface="Arial"/>
                <a:cs typeface="Arial"/>
              </a:rPr>
              <a:t>object  composition over class </a:t>
            </a:r>
            <a:r>
              <a:rPr sz="1600" spc="-10" dirty="0">
                <a:latin typeface="Arial"/>
                <a:cs typeface="Arial"/>
              </a:rPr>
              <a:t>inheritance.</a:t>
            </a:r>
            <a:r>
              <a:rPr sz="1600" spc="-45" dirty="0">
                <a:latin typeface="Arial"/>
                <a:cs typeface="Arial"/>
              </a:rPr>
              <a:t> </a:t>
            </a:r>
            <a:r>
              <a:rPr sz="1600" spc="-5" dirty="0">
                <a:latin typeface="Arial"/>
                <a:cs typeface="Arial"/>
              </a:rPr>
              <a:t>”</a:t>
            </a:r>
            <a:endParaRPr sz="1600">
              <a:latin typeface="Arial"/>
              <a:cs typeface="Arial"/>
            </a:endParaRPr>
          </a:p>
          <a:p>
            <a:pPr marL="184785" marR="263525" indent="-172720">
              <a:lnSpc>
                <a:spcPts val="1730"/>
              </a:lnSpc>
              <a:spcBef>
                <a:spcPts val="380"/>
              </a:spcBef>
              <a:buClr>
                <a:srgbClr val="330066"/>
              </a:buClr>
              <a:buSzPct val="68750"/>
              <a:buFont typeface="Wingdings"/>
              <a:buChar char=""/>
              <a:tabLst>
                <a:tab pos="185420" algn="l"/>
              </a:tabLst>
            </a:pPr>
            <a:r>
              <a:rPr sz="1600" spc="-5" dirty="0">
                <a:latin typeface="Arial"/>
                <a:cs typeface="Arial"/>
              </a:rPr>
              <a:t>Erich Gamma </a:t>
            </a:r>
            <a:r>
              <a:rPr sz="1600" spc="-10" dirty="0">
                <a:latin typeface="Arial"/>
                <a:cs typeface="Arial"/>
              </a:rPr>
              <a:t>(GoF): </a:t>
            </a:r>
            <a:r>
              <a:rPr sz="1600" spc="-5" dirty="0">
                <a:latin typeface="Arial"/>
                <a:cs typeface="Arial"/>
              </a:rPr>
              <a:t>“Program to </a:t>
            </a:r>
            <a:r>
              <a:rPr sz="1600" spc="-10" dirty="0">
                <a:latin typeface="Arial"/>
                <a:cs typeface="Arial"/>
              </a:rPr>
              <a:t>an  interface, not </a:t>
            </a:r>
            <a:r>
              <a:rPr sz="1600" spc="-5" dirty="0">
                <a:latin typeface="Arial"/>
                <a:cs typeface="Arial"/>
              </a:rPr>
              <a:t>an</a:t>
            </a:r>
            <a:r>
              <a:rPr sz="1600" spc="-10" dirty="0">
                <a:latin typeface="Arial"/>
                <a:cs typeface="Arial"/>
              </a:rPr>
              <a:t> </a:t>
            </a:r>
            <a:r>
              <a:rPr sz="1600" spc="-5" dirty="0">
                <a:latin typeface="Arial"/>
                <a:cs typeface="Arial"/>
              </a:rPr>
              <a:t>implementation”</a:t>
            </a:r>
            <a:endParaRPr sz="16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1874" y="3133470"/>
            <a:ext cx="1033526" cy="90409"/>
          </a:xfrm>
          <a:prstGeom prst="rect">
            <a:avLst/>
          </a:prstGeom>
        </p:spPr>
        <p:txBody>
          <a:bodyPr vert="horz" wrap="square" lIns="0" tIns="13335" rIns="0" bIns="0" rtlCol="0">
            <a:spAutoFit/>
          </a:bodyPr>
          <a:lstStyle/>
          <a:p>
            <a:pPr marL="12700">
              <a:lnSpc>
                <a:spcPct val="100000"/>
              </a:lnSpc>
              <a:spcBef>
                <a:spcPts val="105"/>
              </a:spcBef>
            </a:pPr>
            <a:r>
              <a:rPr lang="en-US" altLang="zh-CN" sz="500" dirty="0">
                <a:latin typeface="Arial"/>
                <a:cs typeface="Arial"/>
              </a:rPr>
              <a:t>Software Systems  Architecture</a:t>
            </a:r>
            <a:endParaRPr lang="en-US" altLang="zh-CN" sz="500" dirty="0" smtClean="0">
              <a:latin typeface="Arial"/>
              <a:cs typeface="Arial"/>
            </a:endParaRPr>
          </a:p>
        </p:txBody>
      </p:sp>
      <p:sp>
        <p:nvSpPr>
          <p:cNvPr id="3" name="object 3"/>
          <p:cNvSpPr txBox="1"/>
          <p:nvPr/>
        </p:nvSpPr>
        <p:spPr>
          <a:xfrm>
            <a:off x="1986533" y="3133470"/>
            <a:ext cx="600710" cy="90409"/>
          </a:xfrm>
          <a:prstGeom prst="rect">
            <a:avLst/>
          </a:prstGeom>
        </p:spPr>
        <p:txBody>
          <a:bodyPr vert="horz" wrap="square" lIns="0" tIns="13335" rIns="0" bIns="0" rtlCol="0">
            <a:spAutoFit/>
          </a:bodyPr>
          <a:lstStyle/>
          <a:p>
            <a:pPr marL="12700">
              <a:lnSpc>
                <a:spcPct val="100000"/>
              </a:lnSpc>
              <a:spcBef>
                <a:spcPts val="105"/>
              </a:spcBef>
            </a:pPr>
            <a:r>
              <a:rPr lang="en-US" altLang="zh-CN" sz="500" spc="-5" dirty="0" err="1" smtClean="0">
                <a:latin typeface="Arial"/>
                <a:cs typeface="Arial"/>
              </a:rPr>
              <a:t>Xiaobin</a:t>
            </a:r>
            <a:r>
              <a:rPr lang="en-US" altLang="zh-CN" sz="500" spc="-5" dirty="0" smtClean="0">
                <a:latin typeface="Arial"/>
                <a:cs typeface="Arial"/>
              </a:rPr>
              <a:t> Xu</a:t>
            </a:r>
            <a:endParaRPr lang="en-US" altLang="zh-CN" sz="500" dirty="0">
              <a:latin typeface="Arial"/>
              <a:cs typeface="Arial"/>
            </a:endParaRPr>
          </a:p>
        </p:txBody>
      </p:sp>
      <p:sp>
        <p:nvSpPr>
          <p:cNvPr id="4" name="object 4"/>
          <p:cNvSpPr txBox="1">
            <a:spLocks noGrp="1"/>
          </p:cNvSpPr>
          <p:nvPr>
            <p:ph type="title"/>
          </p:nvPr>
        </p:nvSpPr>
        <p:spPr>
          <a:xfrm>
            <a:off x="261874" y="368553"/>
            <a:ext cx="2011045" cy="323850"/>
          </a:xfrm>
          <a:prstGeom prst="rect">
            <a:avLst/>
          </a:prstGeom>
        </p:spPr>
        <p:txBody>
          <a:bodyPr vert="horz" wrap="square" lIns="0" tIns="13335" rIns="0" bIns="0" rtlCol="0">
            <a:spAutoFit/>
          </a:bodyPr>
          <a:lstStyle/>
          <a:p>
            <a:pPr marL="12700">
              <a:lnSpc>
                <a:spcPct val="100000"/>
              </a:lnSpc>
              <a:spcBef>
                <a:spcPts val="105"/>
              </a:spcBef>
            </a:pPr>
            <a:r>
              <a:rPr dirty="0"/>
              <a:t>Smells -</a:t>
            </a:r>
            <a:r>
              <a:rPr spc="-85" dirty="0"/>
              <a:t> </a:t>
            </a:r>
            <a:r>
              <a:rPr dirty="0"/>
              <a:t>Fragility</a:t>
            </a:r>
          </a:p>
        </p:txBody>
      </p:sp>
      <p:sp>
        <p:nvSpPr>
          <p:cNvPr id="5" name="object 5"/>
          <p:cNvSpPr txBox="1"/>
          <p:nvPr/>
        </p:nvSpPr>
        <p:spPr>
          <a:xfrm>
            <a:off x="261874" y="840993"/>
            <a:ext cx="3905885" cy="2171065"/>
          </a:xfrm>
          <a:prstGeom prst="rect">
            <a:avLst/>
          </a:prstGeom>
        </p:spPr>
        <p:txBody>
          <a:bodyPr vert="horz" wrap="square" lIns="0" tIns="36195" rIns="0" bIns="0" rtlCol="0">
            <a:spAutoFit/>
          </a:bodyPr>
          <a:lstStyle/>
          <a:p>
            <a:pPr marL="184785" marR="5080" indent="-172720">
              <a:lnSpc>
                <a:spcPct val="90100"/>
              </a:lnSpc>
              <a:spcBef>
                <a:spcPts val="285"/>
              </a:spcBef>
              <a:buClr>
                <a:srgbClr val="330066"/>
              </a:buClr>
              <a:buSzPct val="68750"/>
              <a:buFont typeface="Wingdings"/>
              <a:buChar char=""/>
              <a:tabLst>
                <a:tab pos="185420" algn="l"/>
              </a:tabLst>
            </a:pPr>
            <a:r>
              <a:rPr sz="1600" i="1" spc="-10" dirty="0">
                <a:solidFill>
                  <a:srgbClr val="FF0000"/>
                </a:solidFill>
                <a:latin typeface="Arial"/>
                <a:cs typeface="Arial"/>
              </a:rPr>
              <a:t>Changes </a:t>
            </a:r>
            <a:r>
              <a:rPr sz="1600" i="1" spc="-5" dirty="0">
                <a:solidFill>
                  <a:srgbClr val="FF0000"/>
                </a:solidFill>
                <a:latin typeface="Arial"/>
                <a:cs typeface="Arial"/>
              </a:rPr>
              <a:t>cause </a:t>
            </a:r>
            <a:r>
              <a:rPr sz="1600" i="1" spc="-5" dirty="0">
                <a:latin typeface="Arial"/>
                <a:cs typeface="Arial"/>
              </a:rPr>
              <a:t>the </a:t>
            </a:r>
            <a:r>
              <a:rPr sz="1600" i="1" dirty="0">
                <a:latin typeface="Arial"/>
                <a:cs typeface="Arial"/>
              </a:rPr>
              <a:t>system </a:t>
            </a:r>
            <a:r>
              <a:rPr sz="1600" i="1" spc="-5" dirty="0">
                <a:latin typeface="Arial"/>
                <a:cs typeface="Arial"/>
              </a:rPr>
              <a:t>to </a:t>
            </a:r>
            <a:r>
              <a:rPr sz="1600" i="1" spc="-5" dirty="0">
                <a:solidFill>
                  <a:srgbClr val="FF0000"/>
                </a:solidFill>
                <a:latin typeface="Arial"/>
                <a:cs typeface="Arial"/>
              </a:rPr>
              <a:t>break </a:t>
            </a:r>
            <a:r>
              <a:rPr sz="1600" i="1" spc="-5" dirty="0">
                <a:latin typeface="Arial"/>
                <a:cs typeface="Arial"/>
              </a:rPr>
              <a:t>in  places that have no conceptual  relationship to the part that was</a:t>
            </a:r>
            <a:r>
              <a:rPr sz="1600" i="1" dirty="0">
                <a:latin typeface="Arial"/>
                <a:cs typeface="Arial"/>
              </a:rPr>
              <a:t> </a:t>
            </a:r>
            <a:r>
              <a:rPr sz="1600" i="1" spc="-5" dirty="0">
                <a:latin typeface="Arial"/>
                <a:cs typeface="Arial"/>
              </a:rPr>
              <a:t>changed.</a:t>
            </a:r>
            <a:endParaRPr sz="1600">
              <a:latin typeface="Arial"/>
              <a:cs typeface="Arial"/>
            </a:endParaRPr>
          </a:p>
          <a:p>
            <a:pPr marL="184785" marR="309880" indent="-172720">
              <a:lnSpc>
                <a:spcPts val="1730"/>
              </a:lnSpc>
              <a:spcBef>
                <a:spcPts val="409"/>
              </a:spcBef>
              <a:buClr>
                <a:srgbClr val="330066"/>
              </a:buClr>
              <a:buSzPct val="68750"/>
              <a:buFont typeface="Wingdings"/>
              <a:buChar char=""/>
              <a:tabLst>
                <a:tab pos="185420" algn="l"/>
              </a:tabLst>
            </a:pPr>
            <a:r>
              <a:rPr sz="1600" spc="-5" dirty="0">
                <a:latin typeface="Arial"/>
                <a:cs typeface="Arial"/>
              </a:rPr>
              <a:t>Is closely related to rigidity (same root  causes)</a:t>
            </a:r>
            <a:endParaRPr sz="1600">
              <a:latin typeface="Arial"/>
              <a:cs typeface="Arial"/>
            </a:endParaRPr>
          </a:p>
          <a:p>
            <a:pPr marL="184785" marR="39370" indent="-172720">
              <a:lnSpc>
                <a:spcPts val="1730"/>
              </a:lnSpc>
              <a:spcBef>
                <a:spcPts val="380"/>
              </a:spcBef>
              <a:buClr>
                <a:srgbClr val="330066"/>
              </a:buClr>
              <a:buSzPct val="68750"/>
              <a:buFont typeface="Wingdings"/>
              <a:buChar char=""/>
              <a:tabLst>
                <a:tab pos="185420" algn="l"/>
              </a:tabLst>
            </a:pPr>
            <a:r>
              <a:rPr sz="1600" spc="-5" dirty="0">
                <a:latin typeface="Arial"/>
                <a:cs typeface="Arial"/>
              </a:rPr>
              <a:t>Managers (and now also developers) </a:t>
            </a:r>
            <a:r>
              <a:rPr sz="1600" spc="-10" dirty="0">
                <a:latin typeface="Arial"/>
                <a:cs typeface="Arial"/>
              </a:rPr>
              <a:t>will  </a:t>
            </a:r>
            <a:r>
              <a:rPr sz="1600" spc="-5" dirty="0">
                <a:latin typeface="Arial"/>
                <a:cs typeface="Arial"/>
              </a:rPr>
              <a:t>fear</a:t>
            </a:r>
            <a:r>
              <a:rPr sz="1600" spc="-10" dirty="0">
                <a:latin typeface="Arial"/>
                <a:cs typeface="Arial"/>
              </a:rPr>
              <a:t> </a:t>
            </a:r>
            <a:r>
              <a:rPr sz="1600" spc="-5" dirty="0">
                <a:latin typeface="Arial"/>
                <a:cs typeface="Arial"/>
              </a:rPr>
              <a:t>change</a:t>
            </a:r>
            <a:endParaRPr sz="1600">
              <a:latin typeface="Arial"/>
              <a:cs typeface="Arial"/>
            </a:endParaRPr>
          </a:p>
          <a:p>
            <a:pPr marL="184785" indent="-172720">
              <a:lnSpc>
                <a:spcPts val="1825"/>
              </a:lnSpc>
              <a:spcBef>
                <a:spcPts val="160"/>
              </a:spcBef>
              <a:buClr>
                <a:srgbClr val="330066"/>
              </a:buClr>
              <a:buSzPct val="68750"/>
              <a:buFont typeface="Wingdings"/>
              <a:buChar char=""/>
              <a:tabLst>
                <a:tab pos="185420" algn="l"/>
              </a:tabLst>
            </a:pPr>
            <a:r>
              <a:rPr sz="1600" spc="-5" dirty="0">
                <a:latin typeface="Arial"/>
                <a:cs typeface="Arial"/>
              </a:rPr>
              <a:t>Fragility tends to get worse, and</a:t>
            </a:r>
            <a:r>
              <a:rPr sz="1600" dirty="0">
                <a:latin typeface="Arial"/>
                <a:cs typeface="Arial"/>
              </a:rPr>
              <a:t> </a:t>
            </a:r>
            <a:r>
              <a:rPr sz="1600" spc="-5" dirty="0">
                <a:latin typeface="Arial"/>
                <a:cs typeface="Arial"/>
              </a:rPr>
              <a:t>the</a:t>
            </a:r>
            <a:endParaRPr sz="1600">
              <a:latin typeface="Arial"/>
              <a:cs typeface="Arial"/>
            </a:endParaRPr>
          </a:p>
          <a:p>
            <a:pPr marL="184785">
              <a:lnSpc>
                <a:spcPts val="1825"/>
              </a:lnSpc>
            </a:pPr>
            <a:r>
              <a:rPr sz="1600" spc="-5" dirty="0">
                <a:latin typeface="Arial"/>
                <a:cs typeface="Arial"/>
              </a:rPr>
              <a:t>software gets </a:t>
            </a:r>
            <a:r>
              <a:rPr sz="1600" dirty="0">
                <a:latin typeface="Arial"/>
                <a:cs typeface="Arial"/>
              </a:rPr>
              <a:t>impossible </a:t>
            </a:r>
            <a:r>
              <a:rPr sz="1600" spc="-5" dirty="0">
                <a:latin typeface="Arial"/>
                <a:cs typeface="Arial"/>
              </a:rPr>
              <a:t>to</a:t>
            </a:r>
            <a:r>
              <a:rPr sz="1600" spc="-35" dirty="0">
                <a:latin typeface="Arial"/>
                <a:cs typeface="Arial"/>
              </a:rPr>
              <a:t> </a:t>
            </a:r>
            <a:r>
              <a:rPr sz="1600" spc="-5" dirty="0">
                <a:latin typeface="Arial"/>
                <a:cs typeface="Arial"/>
              </a:rPr>
              <a:t>maintain</a:t>
            </a:r>
            <a:endParaRPr sz="16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TotalTime>
  <Words>1146</Words>
  <Application>Microsoft Office PowerPoint</Application>
  <PresentationFormat>自定义</PresentationFormat>
  <Paragraphs>181</Paragraphs>
  <Slides>27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27</vt:i4>
      </vt:variant>
    </vt:vector>
  </HeadingPairs>
  <TitlesOfParts>
    <vt:vector size="32" baseType="lpstr">
      <vt:lpstr>宋体</vt:lpstr>
      <vt:lpstr>Arial</vt:lpstr>
      <vt:lpstr>Calibri</vt:lpstr>
      <vt:lpstr>Wingdings</vt:lpstr>
      <vt:lpstr>Office Theme</vt:lpstr>
      <vt:lpstr>PowerPoint 演示文稿</vt:lpstr>
      <vt:lpstr>Content</vt:lpstr>
      <vt:lpstr>Symptoms of Poor Design  (Design Smells)</vt:lpstr>
      <vt:lpstr>Smells - Rigidity</vt:lpstr>
      <vt:lpstr>Coupling</vt:lpstr>
      <vt:lpstr>Coupling</vt:lpstr>
      <vt:lpstr>Example</vt:lpstr>
      <vt:lpstr>Coupling</vt:lpstr>
      <vt:lpstr>Smells - Fragility</vt:lpstr>
      <vt:lpstr>Smells - Immobility</vt:lpstr>
      <vt:lpstr>Smells - Viscosity</vt:lpstr>
      <vt:lpstr>Smells – Needless Complexity</vt:lpstr>
      <vt:lpstr>Smells – Needless repetition</vt:lpstr>
      <vt:lpstr>Smells - Opacity</vt:lpstr>
      <vt:lpstr>What Stimulates the Software to  Rot?</vt:lpstr>
      <vt:lpstr>Design Principles</vt:lpstr>
      <vt:lpstr>SRP - Single Responsibility  Principle</vt:lpstr>
      <vt:lpstr>Cohesion</vt:lpstr>
      <vt:lpstr>Cohesion</vt:lpstr>
      <vt:lpstr>Cohesion</vt:lpstr>
      <vt:lpstr>SRP Example I</vt:lpstr>
      <vt:lpstr>SRP Example I: better design</vt:lpstr>
      <vt:lpstr>SRP Example II</vt:lpstr>
      <vt:lpstr>SRP Example II</vt:lpstr>
      <vt:lpstr>SRP - Summary</vt:lpstr>
      <vt:lpstr>A broader perspective ...</vt:lpstr>
      <vt:lpstr>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Software Development Methods</dc:title>
  <dc:creator>USER</dc:creator>
  <cp:lastModifiedBy>Corsair</cp:lastModifiedBy>
  <cp:revision>2</cp:revision>
  <dcterms:created xsi:type="dcterms:W3CDTF">2020-02-18T19:40:07Z</dcterms:created>
  <dcterms:modified xsi:type="dcterms:W3CDTF">2020-02-20T03:56:30Z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2019-05-09T00:00:00Z</vt:filetime>
  </property>
  <property fmtid="{D5CDD505-2E9C-101B-9397-08002B2CF9AE}" pid="3" name="Creator">
    <vt:lpwstr>Microsoft® PowerPoint® 2013</vt:lpwstr>
  </property>
  <property fmtid="{D5CDD505-2E9C-101B-9397-08002B2CF9AE}" pid="4" name="LastSaved">
    <vt:filetime>2020-02-18T00:00:00Z</vt:filetime>
  </property>
</Properties>
</file>