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3" r:id="rId13"/>
    <p:sldId id="282" r:id="rId14"/>
    <p:sldId id="283" r:id="rId15"/>
    <p:sldId id="284" r:id="rId16"/>
    <p:sldId id="285" r:id="rId17"/>
    <p:sldId id="286" r:id="rId18"/>
    <p:sldId id="287" r:id="rId19"/>
  </p:sldIdLst>
  <p:sldSz cx="4572000" cy="3429000"/>
  <p:notesSz cx="4572000" cy="3429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8" d="100"/>
          <a:sy n="298" d="100"/>
        </p:scale>
        <p:origin x="25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325" y="890142"/>
            <a:ext cx="392734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82973" y="769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76700" y="76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7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7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60520" y="76199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89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7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59" y="29717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44340" y="76199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89">
                <a:moveTo>
                  <a:pt x="30480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7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80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60" y="29717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76700" y="1600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160520" y="160019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89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8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59" y="29718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244340" y="160019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89">
                <a:moveTo>
                  <a:pt x="30480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8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80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60" y="29718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328159" y="160019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89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8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60" y="29718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076700" y="24383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160520" y="24383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59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244340" y="24383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80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80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328159" y="24383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13503" y="24383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076700" y="32765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60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80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80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160520" y="32765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80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59" y="30480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244340" y="32765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80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80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80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80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328159" y="32765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80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80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076700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160520" y="4114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59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244340" y="4114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480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80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8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328159" y="4114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60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413503" y="41147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8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8" y="60960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8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76700" y="495299"/>
            <a:ext cx="59690" cy="60960"/>
          </a:xfrm>
          <a:custGeom>
            <a:avLst/>
            <a:gdLst/>
            <a:ahLst/>
            <a:cxnLst/>
            <a:rect l="l" t="t" r="r" b="b"/>
            <a:pathLst>
              <a:path w="59689" h="60959">
                <a:moveTo>
                  <a:pt x="29717" y="0"/>
                </a:moveTo>
                <a:lnTo>
                  <a:pt x="18162" y="2387"/>
                </a:lnTo>
                <a:lnTo>
                  <a:pt x="8715" y="8905"/>
                </a:lnTo>
                <a:lnTo>
                  <a:pt x="2339" y="18591"/>
                </a:lnTo>
                <a:lnTo>
                  <a:pt x="0" y="30479"/>
                </a:lnTo>
                <a:lnTo>
                  <a:pt x="2339" y="42368"/>
                </a:lnTo>
                <a:lnTo>
                  <a:pt x="8715" y="52054"/>
                </a:lnTo>
                <a:lnTo>
                  <a:pt x="18162" y="58572"/>
                </a:lnTo>
                <a:lnTo>
                  <a:pt x="29717" y="60959"/>
                </a:lnTo>
                <a:lnTo>
                  <a:pt x="41273" y="58572"/>
                </a:lnTo>
                <a:lnTo>
                  <a:pt x="50720" y="52054"/>
                </a:lnTo>
                <a:lnTo>
                  <a:pt x="57096" y="42368"/>
                </a:lnTo>
                <a:lnTo>
                  <a:pt x="59436" y="30479"/>
                </a:lnTo>
                <a:lnTo>
                  <a:pt x="57096" y="18591"/>
                </a:lnTo>
                <a:lnTo>
                  <a:pt x="50720" y="8905"/>
                </a:lnTo>
                <a:lnTo>
                  <a:pt x="41273" y="2387"/>
                </a:lnTo>
                <a:lnTo>
                  <a:pt x="2971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60520" y="49529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59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59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244340" y="49529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480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80" y="60959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8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328159" y="49529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59">
                <a:moveTo>
                  <a:pt x="30479" y="0"/>
                </a:moveTo>
                <a:lnTo>
                  <a:pt x="18591" y="2387"/>
                </a:lnTo>
                <a:lnTo>
                  <a:pt x="8905" y="8905"/>
                </a:lnTo>
                <a:lnTo>
                  <a:pt x="2387" y="18591"/>
                </a:lnTo>
                <a:lnTo>
                  <a:pt x="0" y="30479"/>
                </a:lnTo>
                <a:lnTo>
                  <a:pt x="2387" y="42368"/>
                </a:lnTo>
                <a:lnTo>
                  <a:pt x="8905" y="52054"/>
                </a:lnTo>
                <a:lnTo>
                  <a:pt x="18591" y="58572"/>
                </a:lnTo>
                <a:lnTo>
                  <a:pt x="30479" y="60959"/>
                </a:lnTo>
                <a:lnTo>
                  <a:pt x="42368" y="58572"/>
                </a:lnTo>
                <a:lnTo>
                  <a:pt x="52054" y="52054"/>
                </a:lnTo>
                <a:lnTo>
                  <a:pt x="58572" y="42368"/>
                </a:lnTo>
                <a:lnTo>
                  <a:pt x="60960" y="30479"/>
                </a:lnTo>
                <a:lnTo>
                  <a:pt x="58572" y="18591"/>
                </a:lnTo>
                <a:lnTo>
                  <a:pt x="52054" y="8905"/>
                </a:lnTo>
                <a:lnTo>
                  <a:pt x="42368" y="2387"/>
                </a:lnTo>
                <a:lnTo>
                  <a:pt x="3047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076700" y="58064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9717" y="0"/>
                </a:move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2339" y="41273"/>
                </a:lnTo>
                <a:lnTo>
                  <a:pt x="8715" y="50720"/>
                </a:lnTo>
                <a:lnTo>
                  <a:pt x="18162" y="57096"/>
                </a:lnTo>
                <a:lnTo>
                  <a:pt x="29717" y="59436"/>
                </a:lnTo>
                <a:lnTo>
                  <a:pt x="41273" y="57096"/>
                </a:lnTo>
                <a:lnTo>
                  <a:pt x="50720" y="50720"/>
                </a:lnTo>
                <a:lnTo>
                  <a:pt x="57096" y="41273"/>
                </a:lnTo>
                <a:lnTo>
                  <a:pt x="59436" y="29718"/>
                </a:lnTo>
                <a:lnTo>
                  <a:pt x="57096" y="18162"/>
                </a:lnTo>
                <a:lnTo>
                  <a:pt x="50720" y="8715"/>
                </a:lnTo>
                <a:lnTo>
                  <a:pt x="41273" y="2339"/>
                </a:lnTo>
                <a:lnTo>
                  <a:pt x="29717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160520" y="580643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90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8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59" y="29718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244340" y="580643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90">
                <a:moveTo>
                  <a:pt x="30480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8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80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60" y="29718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328159" y="580643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90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8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60" y="29718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160520" y="664463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90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7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59" y="29717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4328159" y="664463"/>
            <a:ext cx="60960" cy="59690"/>
          </a:xfrm>
          <a:custGeom>
            <a:avLst/>
            <a:gdLst/>
            <a:ahLst/>
            <a:cxnLst/>
            <a:rect l="l" t="t" r="r" b="b"/>
            <a:pathLst>
              <a:path w="60960" h="59690">
                <a:moveTo>
                  <a:pt x="30479" y="0"/>
                </a:moveTo>
                <a:lnTo>
                  <a:pt x="18591" y="2339"/>
                </a:lnTo>
                <a:lnTo>
                  <a:pt x="8905" y="8715"/>
                </a:lnTo>
                <a:lnTo>
                  <a:pt x="2387" y="18162"/>
                </a:lnTo>
                <a:lnTo>
                  <a:pt x="0" y="29717"/>
                </a:lnTo>
                <a:lnTo>
                  <a:pt x="2387" y="41273"/>
                </a:lnTo>
                <a:lnTo>
                  <a:pt x="8905" y="50720"/>
                </a:lnTo>
                <a:lnTo>
                  <a:pt x="18591" y="57096"/>
                </a:lnTo>
                <a:lnTo>
                  <a:pt x="30479" y="59436"/>
                </a:lnTo>
                <a:lnTo>
                  <a:pt x="42368" y="57096"/>
                </a:lnTo>
                <a:lnTo>
                  <a:pt x="52054" y="50720"/>
                </a:lnTo>
                <a:lnTo>
                  <a:pt x="58572" y="41273"/>
                </a:lnTo>
                <a:lnTo>
                  <a:pt x="60960" y="29717"/>
                </a:lnTo>
                <a:lnTo>
                  <a:pt x="58572" y="18162"/>
                </a:lnTo>
                <a:lnTo>
                  <a:pt x="52054" y="8715"/>
                </a:lnTo>
                <a:lnTo>
                  <a:pt x="42368" y="2339"/>
                </a:lnTo>
                <a:lnTo>
                  <a:pt x="3047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874" y="368553"/>
            <a:ext cx="1049020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1088" y="675893"/>
            <a:ext cx="342519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361" y="534161"/>
            <a:ext cx="0" cy="2247900"/>
          </a:xfrm>
          <a:custGeom>
            <a:avLst/>
            <a:gdLst/>
            <a:ahLst/>
            <a:cxnLst/>
            <a:rect l="l" t="t" r="r" b="b"/>
            <a:pathLst>
              <a:path h="2247900">
                <a:moveTo>
                  <a:pt x="0" y="0"/>
                </a:moveTo>
                <a:lnTo>
                  <a:pt x="0" y="224789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991" y="1496567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1496567"/>
            <a:ext cx="100584" cy="100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9247" y="1496567"/>
            <a:ext cx="100584" cy="100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5991" y="1638299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9247" y="1638299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0979" y="1638299"/>
            <a:ext cx="10058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1638299"/>
            <a:ext cx="100584" cy="100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5991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9247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0979" y="1780031"/>
            <a:ext cx="100584" cy="10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444" y="1780031"/>
            <a:ext cx="100583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2711" y="1780031"/>
            <a:ext cx="100584" cy="1005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921763"/>
            <a:ext cx="100584" cy="102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247" y="1921763"/>
            <a:ext cx="100584" cy="102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979" y="1921763"/>
            <a:ext cx="100584" cy="102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2711" y="1921763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991" y="2063495"/>
            <a:ext cx="100584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9247" y="2063495"/>
            <a:ext cx="100584" cy="102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0979" y="2063495"/>
            <a:ext cx="100584" cy="1021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2711" y="2063495"/>
            <a:ext cx="100584" cy="1021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4444" y="2063495"/>
            <a:ext cx="100583" cy="1021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5991" y="2205227"/>
            <a:ext cx="100584" cy="102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9247" y="2205227"/>
            <a:ext cx="100584" cy="1021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0979" y="2205227"/>
            <a:ext cx="100584" cy="1021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2711" y="2205227"/>
            <a:ext cx="100584" cy="1021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5991" y="2348483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9247" y="2348483"/>
            <a:ext cx="100584" cy="1005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0979" y="2348483"/>
            <a:ext cx="100584" cy="1005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2711" y="2348483"/>
            <a:ext cx="100584" cy="100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9247" y="2490215"/>
            <a:ext cx="100584" cy="1005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2711" y="2490215"/>
            <a:ext cx="100584" cy="10058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140969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2325" y="890142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0066"/>
                </a:solidFill>
                <a:latin typeface="Arial"/>
                <a:cs typeface="Arial"/>
              </a:rPr>
              <a:t>Software</a:t>
            </a:r>
            <a:r>
              <a:rPr sz="2400" b="1" spc="-7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00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0136" y="1530858"/>
            <a:ext cx="2935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Design Principles – DIP and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354457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DIP – </a:t>
            </a:r>
            <a:r>
              <a:rPr spc="5" dirty="0"/>
              <a:t>Depend on</a:t>
            </a:r>
            <a:r>
              <a:rPr spc="-90" dirty="0"/>
              <a:t> </a:t>
            </a:r>
            <a:r>
              <a:rPr dirty="0"/>
              <a:t>abstractions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16940"/>
            <a:ext cx="3967479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A “naive”, but useful </a:t>
            </a:r>
            <a:r>
              <a:rPr sz="1600" spc="-10" dirty="0">
                <a:latin typeface="Arial"/>
                <a:cs typeface="Arial"/>
              </a:rPr>
              <a:t>interpretation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DIP:</a:t>
            </a:r>
            <a:endParaRPr sz="1600">
              <a:latin typeface="Arial"/>
              <a:cs typeface="Arial"/>
            </a:endParaRPr>
          </a:p>
          <a:p>
            <a:pPr marL="358140" marR="5080" lvl="1" indent="-173990">
              <a:lnSpc>
                <a:spcPts val="1540"/>
              </a:lnSpc>
              <a:spcBef>
                <a:spcPts val="37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No variable should hold a reference to a  concrete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class</a:t>
            </a:r>
            <a:endParaRPr sz="1600">
              <a:latin typeface="Arial"/>
              <a:cs typeface="Arial"/>
            </a:endParaRPr>
          </a:p>
          <a:p>
            <a:pPr marL="358140" marR="92710" lvl="1" indent="-173990">
              <a:lnSpc>
                <a:spcPts val="1540"/>
              </a:lnSpc>
              <a:spcBef>
                <a:spcPts val="37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No class should derive from a concrete  class</a:t>
            </a:r>
            <a:endParaRPr sz="1600">
              <a:latin typeface="Arial"/>
              <a:cs typeface="Arial"/>
            </a:endParaRPr>
          </a:p>
          <a:p>
            <a:pPr marL="358140" marR="118110" lvl="1" indent="-173990">
              <a:lnSpc>
                <a:spcPts val="1540"/>
              </a:lnSpc>
              <a:spcBef>
                <a:spcPts val="37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358775" algn="l"/>
              </a:tabLst>
            </a:pPr>
            <a:r>
              <a:rPr sz="1600" spc="-5" dirty="0">
                <a:latin typeface="Arial"/>
                <a:cs typeface="Arial"/>
              </a:rPr>
              <a:t>No method should override an  implemented method of any of its base  classes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79323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DIP -</a:t>
            </a:r>
            <a:r>
              <a:rPr spc="-60" dirty="0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5571"/>
            <a:ext cx="3647440" cy="21221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5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Traditionally: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4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High-level depends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low-level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Layers </a:t>
            </a:r>
            <a:r>
              <a:rPr sz="1100" dirty="0">
                <a:latin typeface="Arial"/>
                <a:cs typeface="Arial"/>
              </a:rPr>
              <a:t>not separated 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interfaces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Changes </a:t>
            </a:r>
            <a:r>
              <a:rPr sz="1100" spc="-5" dirty="0">
                <a:latin typeface="Arial"/>
                <a:cs typeface="Arial"/>
              </a:rPr>
              <a:t>in low-level </a:t>
            </a:r>
            <a:r>
              <a:rPr sz="1100" dirty="0">
                <a:latin typeface="Arial"/>
                <a:cs typeface="Arial"/>
              </a:rPr>
              <a:t>may </a:t>
            </a:r>
            <a:r>
              <a:rPr sz="1100" spc="5" dirty="0">
                <a:latin typeface="Arial"/>
                <a:cs typeface="Arial"/>
              </a:rPr>
              <a:t>affect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high-level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Low-level owns </a:t>
            </a:r>
            <a:r>
              <a:rPr sz="1100" dirty="0">
                <a:latin typeface="Arial"/>
                <a:cs typeface="Arial"/>
              </a:rPr>
              <a:t>the interface – high </a:t>
            </a:r>
            <a:r>
              <a:rPr sz="1100" spc="-5" dirty="0">
                <a:latin typeface="Arial"/>
                <a:cs typeface="Arial"/>
              </a:rPr>
              <a:t>level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adapts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”Procedural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Design”</a:t>
            </a:r>
            <a:endParaRPr sz="1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185420" algn="l"/>
              </a:tabLst>
            </a:pPr>
            <a:r>
              <a:rPr sz="1300" spc="-5" dirty="0">
                <a:latin typeface="Arial"/>
                <a:cs typeface="Arial"/>
              </a:rPr>
              <a:t>DIP:</a:t>
            </a:r>
            <a:endParaRPr sz="13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4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Both </a:t>
            </a:r>
            <a:r>
              <a:rPr sz="1100" spc="-5" dirty="0">
                <a:latin typeface="Arial"/>
                <a:cs typeface="Arial"/>
              </a:rPr>
              <a:t>low-level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high-level </a:t>
            </a:r>
            <a:r>
              <a:rPr sz="1100" dirty="0">
                <a:latin typeface="Arial"/>
                <a:cs typeface="Arial"/>
              </a:rPr>
              <a:t>depend 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abstractions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5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dirty="0">
                <a:latin typeface="Arial"/>
                <a:cs typeface="Arial"/>
              </a:rPr>
              <a:t>Changes </a:t>
            </a:r>
            <a:r>
              <a:rPr sz="1100" spc="-5" dirty="0">
                <a:latin typeface="Arial"/>
                <a:cs typeface="Arial"/>
              </a:rPr>
              <a:t>in low-level usually don’t </a:t>
            </a:r>
            <a:r>
              <a:rPr sz="1100" dirty="0">
                <a:latin typeface="Arial"/>
                <a:cs typeface="Arial"/>
              </a:rPr>
              <a:t>affect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high-level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High-level owns </a:t>
            </a:r>
            <a:r>
              <a:rPr sz="1100" dirty="0">
                <a:latin typeface="Arial"/>
                <a:cs typeface="Arial"/>
              </a:rPr>
              <a:t>the interface – </a:t>
            </a:r>
            <a:r>
              <a:rPr sz="1100" spc="-5" dirty="0">
                <a:latin typeface="Arial"/>
                <a:cs typeface="Arial"/>
              </a:rPr>
              <a:t>low-level</a:t>
            </a:r>
            <a:r>
              <a:rPr sz="1100" dirty="0">
                <a:latin typeface="Arial"/>
                <a:cs typeface="Arial"/>
              </a:rPr>
              <a:t> adapts</a:t>
            </a:r>
            <a:endParaRPr sz="1100">
              <a:latin typeface="Arial"/>
              <a:cs typeface="Arial"/>
            </a:endParaRPr>
          </a:p>
          <a:p>
            <a:pPr marL="358140" lvl="1" indent="-173990">
              <a:lnSpc>
                <a:spcPct val="100000"/>
              </a:lnSpc>
              <a:spcBef>
                <a:spcPts val="130"/>
              </a:spcBef>
              <a:buClr>
                <a:srgbClr val="669999"/>
              </a:buClr>
              <a:buSzPct val="68181"/>
              <a:buFont typeface="Wingdings"/>
              <a:buChar char=""/>
              <a:tabLst>
                <a:tab pos="358775" algn="l"/>
              </a:tabLst>
            </a:pPr>
            <a:r>
              <a:rPr sz="1100" spc="-5" dirty="0">
                <a:latin typeface="Arial"/>
                <a:cs typeface="Arial"/>
              </a:rPr>
              <a:t>”Object Oriented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Design”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0483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</a:t>
            </a:r>
            <a:r>
              <a:rPr spc="5" dirty="0"/>
              <a:t>e</a:t>
            </a:r>
            <a:r>
              <a:rPr dirty="0"/>
              <a:t>rc</a:t>
            </a:r>
            <a:r>
              <a:rPr spc="-10" dirty="0"/>
              <a:t>i</a:t>
            </a:r>
            <a:r>
              <a:rPr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6393"/>
            <a:ext cx="4024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spc="-5" dirty="0">
                <a:latin typeface="Arial"/>
                <a:cs typeface="Arial"/>
              </a:rPr>
              <a:t>Please give </a:t>
            </a:r>
            <a:r>
              <a:rPr sz="1500" dirty="0">
                <a:latin typeface="Arial"/>
                <a:cs typeface="Arial"/>
              </a:rPr>
              <a:t>an </a:t>
            </a:r>
            <a:r>
              <a:rPr sz="1500" spc="-5" dirty="0">
                <a:latin typeface="Arial"/>
                <a:cs typeface="Arial"/>
              </a:rPr>
              <a:t>example </a:t>
            </a:r>
            <a:r>
              <a:rPr sz="1500" dirty="0">
                <a:latin typeface="Arial"/>
                <a:cs typeface="Arial"/>
              </a:rPr>
              <a:t>that </a:t>
            </a:r>
            <a:r>
              <a:rPr sz="1500" spc="-5" dirty="0">
                <a:latin typeface="Arial"/>
                <a:cs typeface="Arial"/>
              </a:rPr>
              <a:t>violates </a:t>
            </a:r>
            <a:r>
              <a:rPr sz="1500" dirty="0">
                <a:latin typeface="Arial"/>
                <a:cs typeface="Arial"/>
              </a:rPr>
              <a:t>DIP </a:t>
            </a:r>
            <a:r>
              <a:rPr sz="1500" spc="-5" dirty="0">
                <a:latin typeface="Arial"/>
                <a:cs typeface="Arial"/>
              </a:rPr>
              <a:t>and  explain </a:t>
            </a:r>
            <a:r>
              <a:rPr sz="1500" spc="-10" dirty="0">
                <a:latin typeface="Arial"/>
                <a:cs typeface="Arial"/>
              </a:rPr>
              <a:t>why? </a:t>
            </a:r>
            <a:r>
              <a:rPr sz="1500" spc="-5" dirty="0">
                <a:latin typeface="Arial"/>
                <a:cs typeface="Arial"/>
              </a:rPr>
              <a:t>How </a:t>
            </a:r>
            <a:r>
              <a:rPr sz="1500" dirty="0">
                <a:latin typeface="Arial"/>
                <a:cs typeface="Arial"/>
              </a:rPr>
              <a:t>to </a:t>
            </a:r>
            <a:r>
              <a:rPr sz="1500" spc="-5" dirty="0">
                <a:latin typeface="Arial"/>
                <a:cs typeface="Arial"/>
              </a:rPr>
              <a:t>modify </a:t>
            </a:r>
            <a:r>
              <a:rPr sz="1500" dirty="0">
                <a:latin typeface="Arial"/>
                <a:cs typeface="Arial"/>
              </a:rPr>
              <a:t>it to </a:t>
            </a:r>
            <a:r>
              <a:rPr sz="1500" spc="-5" dirty="0">
                <a:latin typeface="Arial"/>
                <a:cs typeface="Arial"/>
              </a:rPr>
              <a:t>comply with  DIP?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3493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80" dirty="0"/>
              <a:t> </a:t>
            </a:r>
            <a:r>
              <a:rPr dirty="0"/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8801"/>
            <a:ext cx="3196590" cy="1964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// interface </a:t>
            </a:r>
            <a:r>
              <a:rPr sz="1200" spc="-5" dirty="0">
                <a:latin typeface="Arial"/>
                <a:cs typeface="Arial"/>
              </a:rPr>
              <a:t>segregation principle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bad example  </a:t>
            </a:r>
            <a:r>
              <a:rPr sz="1200" dirty="0">
                <a:latin typeface="Arial"/>
                <a:cs typeface="Arial"/>
              </a:rPr>
              <a:t>interface IWorker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785" marR="1777364">
              <a:lnSpc>
                <a:spcPct val="80000"/>
              </a:lnSpc>
            </a:pPr>
            <a:r>
              <a:rPr sz="1200" spc="-5" dirty="0">
                <a:latin typeface="Arial"/>
                <a:cs typeface="Arial"/>
              </a:rPr>
              <a:t>public void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work();  public void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eat();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84785" marR="685165" indent="-172720">
              <a:lnSpc>
                <a:spcPct val="80000"/>
              </a:lnSpc>
            </a:pPr>
            <a:r>
              <a:rPr sz="1200" spc="-5" dirty="0">
                <a:latin typeface="Arial"/>
                <a:cs typeface="Arial"/>
              </a:rPr>
              <a:t>class </a:t>
            </a:r>
            <a:r>
              <a:rPr sz="1200" spc="5" dirty="0">
                <a:latin typeface="Arial"/>
                <a:cs typeface="Arial"/>
              </a:rPr>
              <a:t>Worker </a:t>
            </a:r>
            <a:r>
              <a:rPr sz="1200" dirty="0">
                <a:latin typeface="Arial"/>
                <a:cs typeface="Arial"/>
              </a:rPr>
              <a:t>implements IWorker{  </a:t>
            </a:r>
            <a:r>
              <a:rPr sz="1200" spc="-5" dirty="0">
                <a:latin typeface="Arial"/>
                <a:cs typeface="Arial"/>
              </a:rPr>
              <a:t>public void work() </a:t>
            </a:r>
            <a:r>
              <a:rPr sz="1200" dirty="0">
                <a:latin typeface="Arial"/>
                <a:cs typeface="Arial"/>
              </a:rPr>
              <a:t>{ // </a:t>
            </a:r>
            <a:r>
              <a:rPr sz="1200" spc="-5" dirty="0">
                <a:latin typeface="Arial"/>
                <a:cs typeface="Arial"/>
              </a:rPr>
              <a:t>....working </a:t>
            </a:r>
            <a:r>
              <a:rPr sz="1200" dirty="0">
                <a:latin typeface="Arial"/>
                <a:cs typeface="Arial"/>
              </a:rPr>
              <a:t>}  </a:t>
            </a:r>
            <a:r>
              <a:rPr sz="1200" spc="-5" dirty="0">
                <a:latin typeface="Arial"/>
                <a:cs typeface="Arial"/>
              </a:rPr>
              <a:t>public void </a:t>
            </a:r>
            <a:r>
              <a:rPr sz="1200" dirty="0">
                <a:latin typeface="Arial"/>
                <a:cs typeface="Arial"/>
              </a:rPr>
              <a:t>eat()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ts val="1010"/>
              </a:lnSpc>
            </a:pPr>
            <a:r>
              <a:rPr sz="1200" dirty="0">
                <a:latin typeface="Arial"/>
                <a:cs typeface="Arial"/>
              </a:rPr>
              <a:t>// ...... </a:t>
            </a:r>
            <a:r>
              <a:rPr sz="1200" spc="-5" dirty="0">
                <a:latin typeface="Arial"/>
                <a:cs typeface="Arial"/>
              </a:rPr>
              <a:t>eating in </a:t>
            </a:r>
            <a:r>
              <a:rPr sz="1200" dirty="0">
                <a:latin typeface="Arial"/>
                <a:cs typeface="Arial"/>
              </a:rPr>
              <a:t>launch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break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ts val="129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3500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Example</a:t>
            </a:r>
            <a:r>
              <a:rPr spc="-100" dirty="0"/>
              <a:t> </a:t>
            </a:r>
            <a:r>
              <a:rPr dirty="0"/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9132"/>
            <a:ext cx="357822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class SuperWorker implements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IWorker{</a:t>
            </a:r>
            <a:endParaRPr sz="1200">
              <a:latin typeface="Arial"/>
              <a:cs typeface="Arial"/>
            </a:endParaRPr>
          </a:p>
          <a:p>
            <a:pPr marL="184785" marR="43815">
              <a:lnSpc>
                <a:spcPts val="1150"/>
              </a:lnSpc>
              <a:spcBef>
                <a:spcPts val="140"/>
              </a:spcBef>
              <a:tabLst>
                <a:tab pos="1521460" algn="l"/>
                <a:tab pos="3475990" algn="l"/>
              </a:tabLst>
            </a:pPr>
            <a:r>
              <a:rPr sz="1200" spc="-5" dirty="0">
                <a:latin typeface="Arial"/>
                <a:cs typeface="Arial"/>
              </a:rPr>
              <a:t>public void work() </a:t>
            </a:r>
            <a:r>
              <a:rPr sz="1200" dirty="0">
                <a:latin typeface="Arial"/>
                <a:cs typeface="Arial"/>
              </a:rPr>
              <a:t>{ //.... </a:t>
            </a:r>
            <a:r>
              <a:rPr sz="1200" spc="-5" dirty="0">
                <a:latin typeface="Arial"/>
                <a:cs typeface="Arial"/>
              </a:rPr>
              <a:t>working </a:t>
            </a:r>
            <a:r>
              <a:rPr sz="1200" dirty="0">
                <a:latin typeface="Arial"/>
                <a:cs typeface="Arial"/>
              </a:rPr>
              <a:t>much more }  </a:t>
            </a:r>
            <a:r>
              <a:rPr sz="1200" spc="-5" dirty="0">
                <a:latin typeface="Arial"/>
                <a:cs typeface="Arial"/>
              </a:rPr>
              <a:t>publ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 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oid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ea</a:t>
            </a:r>
            <a:r>
              <a:rPr sz="1200" dirty="0">
                <a:latin typeface="Arial"/>
                <a:cs typeface="Arial"/>
              </a:rPr>
              <a:t>t()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//....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eating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launch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brea</a:t>
            </a:r>
            <a:r>
              <a:rPr sz="1200" dirty="0">
                <a:latin typeface="Arial"/>
                <a:cs typeface="Arial"/>
              </a:rPr>
              <a:t>k	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84785" marR="2311400" indent="-172720">
              <a:lnSpc>
                <a:spcPts val="115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class Manager </a:t>
            </a:r>
            <a:r>
              <a:rPr sz="1200" dirty="0">
                <a:latin typeface="Arial"/>
                <a:cs typeface="Arial"/>
              </a:rPr>
              <a:t>{  IWorker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worker;</a:t>
            </a:r>
            <a:endParaRPr sz="1200">
              <a:latin typeface="Arial"/>
              <a:cs typeface="Arial"/>
            </a:endParaRPr>
          </a:p>
          <a:p>
            <a:pPr marL="184785" marR="5080">
              <a:lnSpc>
                <a:spcPct val="80000"/>
              </a:lnSpc>
              <a:spcBef>
                <a:spcPts val="1160"/>
              </a:spcBef>
              <a:tabLst>
                <a:tab pos="1860550" algn="l"/>
                <a:tab pos="2689225" algn="l"/>
                <a:tab pos="3036570" algn="l"/>
                <a:tab pos="3514090" algn="l"/>
              </a:tabLst>
            </a:pPr>
            <a:r>
              <a:rPr sz="1200" spc="-5" dirty="0">
                <a:latin typeface="Arial"/>
                <a:cs typeface="Arial"/>
              </a:rPr>
              <a:t>publ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 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oid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rker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spc="-25" dirty="0">
                <a:latin typeface="Arial"/>
                <a:cs typeface="Arial"/>
              </a:rPr>
              <a:t>I</a:t>
            </a:r>
            <a:r>
              <a:rPr sz="1200" spc="3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orker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rker</a:t>
            </a:r>
            <a:r>
              <a:rPr sz="1200" spc="-1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;	}  </a:t>
            </a:r>
            <a:r>
              <a:rPr sz="1200" spc="-5" dirty="0">
                <a:latin typeface="Arial"/>
                <a:cs typeface="Arial"/>
              </a:rPr>
              <a:t>public void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manage()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</a:t>
            </a:r>
            <a:r>
              <a:rPr sz="1200" spc="-5" dirty="0">
                <a:latin typeface="Arial"/>
                <a:cs typeface="Arial"/>
              </a:rPr>
              <a:t>worker.work();	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3493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80" dirty="0"/>
              <a:t> </a:t>
            </a:r>
            <a:r>
              <a:rPr dirty="0"/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28801"/>
            <a:ext cx="345503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314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// interface </a:t>
            </a:r>
            <a:r>
              <a:rPr sz="1200" spc="-5" dirty="0">
                <a:latin typeface="Arial"/>
                <a:cs typeface="Arial"/>
              </a:rPr>
              <a:t>segregation principle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5" dirty="0">
                <a:latin typeface="Arial"/>
                <a:cs typeface="Arial"/>
              </a:rPr>
              <a:t>good example  </a:t>
            </a:r>
            <a:r>
              <a:rPr sz="1200" dirty="0">
                <a:latin typeface="Arial"/>
                <a:cs typeface="Arial"/>
              </a:rPr>
              <a:t>interface IWorker </a:t>
            </a:r>
            <a:r>
              <a:rPr sz="1200" spc="-5" dirty="0">
                <a:latin typeface="Arial"/>
                <a:cs typeface="Arial"/>
              </a:rPr>
              <a:t>extends Feedable, </a:t>
            </a:r>
            <a:r>
              <a:rPr sz="1200" dirty="0">
                <a:latin typeface="Arial"/>
                <a:cs typeface="Arial"/>
              </a:rPr>
              <a:t>Workable {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 marR="188595">
              <a:lnSpc>
                <a:spcPct val="180000"/>
              </a:lnSpc>
              <a:tabLst>
                <a:tab pos="1577340" algn="l"/>
                <a:tab pos="1627505" algn="l"/>
                <a:tab pos="2947670" algn="l"/>
                <a:tab pos="3024505" algn="l"/>
              </a:tabLst>
            </a:pPr>
            <a:r>
              <a:rPr sz="1200" dirty="0">
                <a:latin typeface="Arial"/>
                <a:cs typeface="Arial"/>
              </a:rPr>
              <a:t>interface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IWorkable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	</a:t>
            </a:r>
            <a:r>
              <a:rPr sz="1200" spc="-5" dirty="0">
                <a:latin typeface="Arial"/>
                <a:cs typeface="Arial"/>
              </a:rPr>
              <a:t>public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void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work();		</a:t>
            </a:r>
            <a:r>
              <a:rPr sz="1200" dirty="0">
                <a:latin typeface="Arial"/>
                <a:cs typeface="Arial"/>
              </a:rPr>
              <a:t>}  interface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IFeedable{	public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void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eat();	</a:t>
            </a:r>
            <a:r>
              <a:rPr sz="1200" dirty="0">
                <a:latin typeface="Arial"/>
                <a:cs typeface="Arial"/>
              </a:rPr>
              <a:t>}  </a:t>
            </a:r>
            <a:r>
              <a:rPr sz="1200" spc="-5" dirty="0">
                <a:latin typeface="Arial"/>
                <a:cs typeface="Arial"/>
              </a:rPr>
              <a:t>class </a:t>
            </a:r>
            <a:r>
              <a:rPr sz="1200" spc="5" dirty="0">
                <a:latin typeface="Arial"/>
                <a:cs typeface="Arial"/>
              </a:rPr>
              <a:t>Worker </a:t>
            </a:r>
            <a:r>
              <a:rPr sz="1200" dirty="0">
                <a:latin typeface="Arial"/>
                <a:cs typeface="Arial"/>
              </a:rPr>
              <a:t>implements IWorkable,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IFeedable{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ts val="1150"/>
              </a:lnSpc>
              <a:tabLst>
                <a:tab pos="1841500" algn="l"/>
                <a:tab pos="2913380" algn="l"/>
              </a:tabLst>
            </a:pPr>
            <a:r>
              <a:rPr sz="1200" spc="-5" dirty="0">
                <a:latin typeface="Arial"/>
                <a:cs typeface="Arial"/>
              </a:rPr>
              <a:t>public void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work()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// </a:t>
            </a:r>
            <a:r>
              <a:rPr sz="1200" spc="-5" dirty="0">
                <a:latin typeface="Arial"/>
                <a:cs typeface="Arial"/>
              </a:rPr>
              <a:t>....working	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Arial"/>
                <a:cs typeface="Arial"/>
              </a:rPr>
              <a:t>public void </a:t>
            </a:r>
            <a:r>
              <a:rPr sz="1200" dirty="0">
                <a:latin typeface="Arial"/>
                <a:cs typeface="Arial"/>
              </a:rPr>
              <a:t>eat() { //.... </a:t>
            </a:r>
            <a:r>
              <a:rPr sz="1200" spc="-5" dirty="0">
                <a:latin typeface="Arial"/>
                <a:cs typeface="Arial"/>
              </a:rPr>
              <a:t>eating in </a:t>
            </a:r>
            <a:r>
              <a:rPr sz="1200" dirty="0">
                <a:latin typeface="Arial"/>
                <a:cs typeface="Arial"/>
              </a:rPr>
              <a:t>launch </a:t>
            </a:r>
            <a:r>
              <a:rPr sz="1200" spc="-5" dirty="0">
                <a:latin typeface="Arial"/>
                <a:cs typeface="Arial"/>
              </a:rPr>
              <a:t>break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3500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Example</a:t>
            </a:r>
            <a:r>
              <a:rPr spc="-100" dirty="0"/>
              <a:t> </a:t>
            </a:r>
            <a:r>
              <a:rPr dirty="0"/>
              <a:t>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33703"/>
            <a:ext cx="3288029" cy="213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35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class Robot </a:t>
            </a:r>
            <a:r>
              <a:rPr sz="1050" spc="-5" dirty="0">
                <a:latin typeface="Arial"/>
                <a:cs typeface="Arial"/>
              </a:rPr>
              <a:t>implements</a:t>
            </a:r>
            <a:r>
              <a:rPr sz="1050" spc="-9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IWorkable{</a:t>
            </a:r>
            <a:endParaRPr sz="1050">
              <a:latin typeface="Arial"/>
              <a:cs typeface="Arial"/>
            </a:endParaRPr>
          </a:p>
          <a:p>
            <a:pPr marL="184785">
              <a:lnSpc>
                <a:spcPts val="1135"/>
              </a:lnSpc>
              <a:tabLst>
                <a:tab pos="1487170" algn="l"/>
                <a:tab pos="2355850" algn="l"/>
              </a:tabLst>
            </a:pPr>
            <a:r>
              <a:rPr sz="1050" dirty="0">
                <a:latin typeface="Arial"/>
                <a:cs typeface="Arial"/>
              </a:rPr>
              <a:t>public void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work()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{	</a:t>
            </a:r>
            <a:r>
              <a:rPr sz="1050" spc="-5" dirty="0">
                <a:latin typeface="Arial"/>
                <a:cs typeface="Arial"/>
              </a:rPr>
              <a:t>//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....working	</a:t>
            </a: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184785" marR="73025" indent="-172720">
              <a:lnSpc>
                <a:spcPts val="1010"/>
              </a:lnSpc>
              <a:spcBef>
                <a:spcPts val="245"/>
              </a:spcBef>
              <a:tabLst>
                <a:tab pos="1450340" algn="l"/>
              </a:tabLst>
            </a:pPr>
            <a:r>
              <a:rPr sz="1050" dirty="0">
                <a:latin typeface="Arial"/>
                <a:cs typeface="Arial"/>
              </a:rPr>
              <a:t>class SuperWorker implements IWorkable,</a:t>
            </a:r>
            <a:r>
              <a:rPr sz="1050" spc="-17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IFeedable{  public void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work()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{	</a:t>
            </a:r>
            <a:r>
              <a:rPr sz="1050" spc="-10" dirty="0">
                <a:latin typeface="Arial"/>
                <a:cs typeface="Arial"/>
              </a:rPr>
              <a:t>//.... </a:t>
            </a:r>
            <a:r>
              <a:rPr sz="1050" dirty="0">
                <a:latin typeface="Arial"/>
                <a:cs typeface="Arial"/>
              </a:rPr>
              <a:t>working much more</a:t>
            </a:r>
            <a:r>
              <a:rPr sz="1050" spc="229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760"/>
              </a:spcBef>
              <a:tabLst>
                <a:tab pos="1391285" algn="l"/>
                <a:tab pos="3101975" algn="l"/>
              </a:tabLst>
            </a:pPr>
            <a:r>
              <a:rPr sz="1050" dirty="0">
                <a:latin typeface="Arial"/>
                <a:cs typeface="Arial"/>
              </a:rPr>
              <a:t>public void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eat()</a:t>
            </a:r>
            <a:r>
              <a:rPr sz="1050" spc="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{	</a:t>
            </a:r>
            <a:r>
              <a:rPr sz="1050" spc="-10" dirty="0">
                <a:latin typeface="Arial"/>
                <a:cs typeface="Arial"/>
              </a:rPr>
              <a:t>//.... </a:t>
            </a:r>
            <a:r>
              <a:rPr sz="1050" dirty="0">
                <a:latin typeface="Arial"/>
                <a:cs typeface="Arial"/>
              </a:rPr>
              <a:t>eating in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launch</a:t>
            </a:r>
            <a:r>
              <a:rPr sz="1050" spc="-5" dirty="0">
                <a:latin typeface="Arial"/>
                <a:cs typeface="Arial"/>
              </a:rPr>
              <a:t> break	</a:t>
            </a: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  <a:p>
            <a:pPr marL="184785" marR="2056130" indent="-172720">
              <a:lnSpc>
                <a:spcPct val="80000"/>
              </a:lnSpc>
              <a:spcBef>
                <a:spcPts val="254"/>
              </a:spcBef>
            </a:pPr>
            <a:r>
              <a:rPr sz="1050" dirty="0">
                <a:latin typeface="Arial"/>
                <a:cs typeface="Arial"/>
              </a:rPr>
              <a:t>class Manager {  Workable</a:t>
            </a:r>
            <a:r>
              <a:rPr sz="1050" spc="-11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worker;</a:t>
            </a:r>
            <a:endParaRPr sz="1050">
              <a:latin typeface="Arial"/>
              <a:cs typeface="Arial"/>
            </a:endParaRPr>
          </a:p>
          <a:p>
            <a:pPr marL="184785" marR="5080">
              <a:lnSpc>
                <a:spcPct val="160000"/>
              </a:lnSpc>
              <a:tabLst>
                <a:tab pos="1648460" algn="l"/>
                <a:tab pos="2471420" algn="l"/>
                <a:tab pos="2641600" algn="l"/>
                <a:tab pos="3230245" algn="l"/>
              </a:tabLst>
            </a:pPr>
            <a:r>
              <a:rPr sz="1050" dirty="0">
                <a:latin typeface="Arial"/>
                <a:cs typeface="Arial"/>
              </a:rPr>
              <a:t>pub</a:t>
            </a:r>
            <a:r>
              <a:rPr sz="1050" spc="5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ic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o</a:t>
            </a:r>
            <a:r>
              <a:rPr sz="1050" spc="5" dirty="0">
                <a:latin typeface="Arial"/>
                <a:cs typeface="Arial"/>
              </a:rPr>
              <a:t>i</a:t>
            </a:r>
            <a:r>
              <a:rPr sz="1050" dirty="0">
                <a:latin typeface="Arial"/>
                <a:cs typeface="Arial"/>
              </a:rPr>
              <a:t>d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se</a:t>
            </a:r>
            <a:r>
              <a:rPr sz="1050" spc="-5" dirty="0">
                <a:latin typeface="Arial"/>
                <a:cs typeface="Arial"/>
              </a:rPr>
              <a:t>t</a:t>
            </a:r>
            <a:r>
              <a:rPr sz="1050" spc="35" dirty="0">
                <a:latin typeface="Arial"/>
                <a:cs typeface="Arial"/>
              </a:rPr>
              <a:t>W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ker</a:t>
            </a:r>
            <a:r>
              <a:rPr sz="1050" spc="-35" dirty="0">
                <a:latin typeface="Arial"/>
                <a:cs typeface="Arial"/>
              </a:rPr>
              <a:t>(</a:t>
            </a:r>
            <a:r>
              <a:rPr sz="1050" spc="25" dirty="0">
                <a:latin typeface="Arial"/>
                <a:cs typeface="Arial"/>
              </a:rPr>
              <a:t>W</a:t>
            </a:r>
            <a:r>
              <a:rPr sz="1050" spc="-15" dirty="0">
                <a:latin typeface="Arial"/>
                <a:cs typeface="Arial"/>
              </a:rPr>
              <a:t>o</a:t>
            </a:r>
            <a:r>
              <a:rPr sz="1050" spc="-5" dirty="0">
                <a:latin typeface="Arial"/>
                <a:cs typeface="Arial"/>
              </a:rPr>
              <a:t>r</a:t>
            </a:r>
            <a:r>
              <a:rPr sz="1050" dirty="0">
                <a:latin typeface="Arial"/>
                <a:cs typeface="Arial"/>
              </a:rPr>
              <a:t>ka</a:t>
            </a:r>
            <a:r>
              <a:rPr sz="1050" spc="-15" dirty="0">
                <a:latin typeface="Arial"/>
                <a:cs typeface="Arial"/>
              </a:rPr>
              <a:t>b</a:t>
            </a:r>
            <a:r>
              <a:rPr sz="1050" spc="-10" dirty="0">
                <a:latin typeface="Arial"/>
                <a:cs typeface="Arial"/>
              </a:rPr>
              <a:t>l</a:t>
            </a:r>
            <a:r>
              <a:rPr sz="1050" dirty="0">
                <a:latin typeface="Arial"/>
                <a:cs typeface="Arial"/>
              </a:rPr>
              <a:t>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) {	</a:t>
            </a:r>
            <a:r>
              <a:rPr sz="1050" spc="-10" dirty="0">
                <a:latin typeface="Arial"/>
                <a:cs typeface="Arial"/>
              </a:rPr>
              <a:t>w</a:t>
            </a:r>
            <a:r>
              <a:rPr sz="1050" dirty="0">
                <a:latin typeface="Arial"/>
                <a:cs typeface="Arial"/>
              </a:rPr>
              <a:t>or</a:t>
            </a:r>
            <a:r>
              <a:rPr sz="1050" spc="5" dirty="0">
                <a:latin typeface="Arial"/>
                <a:cs typeface="Arial"/>
              </a:rPr>
              <a:t>k</a:t>
            </a:r>
            <a:r>
              <a:rPr sz="1050" dirty="0">
                <a:latin typeface="Arial"/>
                <a:cs typeface="Arial"/>
              </a:rPr>
              <a:t>er</a:t>
            </a:r>
            <a:r>
              <a:rPr sz="1050" spc="-10" dirty="0">
                <a:latin typeface="Arial"/>
                <a:cs typeface="Arial"/>
              </a:rPr>
              <a:t>=w</a:t>
            </a:r>
            <a:r>
              <a:rPr sz="1050" dirty="0">
                <a:latin typeface="Arial"/>
                <a:cs typeface="Arial"/>
              </a:rPr>
              <a:t>;	}  public void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manage()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{	worker.work();	}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}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13804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40993"/>
            <a:ext cx="4020820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1825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Fat classes cause coupling between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their</a:t>
            </a:r>
            <a:endParaRPr sz="1600">
              <a:latin typeface="Arial"/>
              <a:cs typeface="Arial"/>
            </a:endParaRPr>
          </a:p>
          <a:p>
            <a:pPr marL="18478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clients.</a:t>
            </a:r>
            <a:endParaRPr sz="1600">
              <a:latin typeface="Arial"/>
              <a:cs typeface="Arial"/>
            </a:endParaRPr>
          </a:p>
          <a:p>
            <a:pPr marL="358140" marR="268605" lvl="1" indent="-173990">
              <a:lnSpc>
                <a:spcPts val="1689"/>
              </a:lnSpc>
              <a:spcBef>
                <a:spcPts val="215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spc="5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one client forces a change on the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fat  class, all the other clients are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affected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ts val="1730"/>
              </a:lnSpc>
              <a:spcBef>
                <a:spcPts val="39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The interface of the fat class should be  broken into many client-specific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interfaces.</a:t>
            </a:r>
            <a:endParaRPr sz="1600">
              <a:latin typeface="Arial"/>
              <a:cs typeface="Arial"/>
            </a:endParaRPr>
          </a:p>
          <a:p>
            <a:pPr marL="358140" marR="111125" lvl="1" indent="-173990" algn="just">
              <a:lnSpc>
                <a:spcPts val="1510"/>
              </a:lnSpc>
              <a:spcBef>
                <a:spcPts val="330"/>
              </a:spcBef>
              <a:buClr>
                <a:srgbClr val="669999"/>
              </a:buClr>
              <a:buSzPct val="67857"/>
              <a:buFont typeface="Wingdings"/>
              <a:buChar char=""/>
              <a:tabLst>
                <a:tab pos="358775" algn="l"/>
              </a:tabLst>
            </a:pPr>
            <a:r>
              <a:rPr sz="1400" spc="-5" dirty="0">
                <a:latin typeface="Arial"/>
                <a:cs typeface="Arial"/>
              </a:rPr>
              <a:t>This </a:t>
            </a:r>
            <a:r>
              <a:rPr sz="1400" dirty="0">
                <a:latin typeface="Arial"/>
                <a:cs typeface="Arial"/>
              </a:rPr>
              <a:t>breaks the dependence of the clients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  methods </a:t>
            </a:r>
            <a:r>
              <a:rPr sz="1400" spc="-5" dirty="0">
                <a:latin typeface="Arial"/>
                <a:cs typeface="Arial"/>
              </a:rPr>
              <a:t>that they don’t invoke, and it allows  </a:t>
            </a:r>
            <a:r>
              <a:rPr sz="1400" dirty="0">
                <a:latin typeface="Arial"/>
                <a:cs typeface="Arial"/>
              </a:rPr>
              <a:t>the clients to be independent of each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other.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04838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</a:t>
            </a:r>
            <a:r>
              <a:rPr spc="5" dirty="0"/>
              <a:t>e</a:t>
            </a:r>
            <a:r>
              <a:rPr dirty="0"/>
              <a:t>rc</a:t>
            </a:r>
            <a:r>
              <a:rPr spc="-10" dirty="0"/>
              <a:t>i</a:t>
            </a:r>
            <a:r>
              <a:rPr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6393"/>
            <a:ext cx="38728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Please give an example that violates ISP  and explain </a:t>
            </a:r>
            <a:r>
              <a:rPr sz="1600" spc="-15" dirty="0">
                <a:latin typeface="Arial"/>
                <a:cs typeface="Arial"/>
              </a:rPr>
              <a:t>why? </a:t>
            </a:r>
            <a:r>
              <a:rPr sz="1600" spc="-5" dirty="0">
                <a:latin typeface="Arial"/>
                <a:cs typeface="Arial"/>
              </a:rPr>
              <a:t>How to modify it to  comply </a:t>
            </a:r>
            <a:r>
              <a:rPr sz="1600" spc="-10" dirty="0">
                <a:latin typeface="Arial"/>
                <a:cs typeface="Arial"/>
              </a:rPr>
              <a:t>with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ISP?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361" y="534161"/>
            <a:ext cx="0" cy="2247900"/>
          </a:xfrm>
          <a:custGeom>
            <a:avLst/>
            <a:gdLst/>
            <a:ahLst/>
            <a:cxnLst/>
            <a:rect l="l" t="t" r="r" b="b"/>
            <a:pathLst>
              <a:path h="2247900">
                <a:moveTo>
                  <a:pt x="0" y="0"/>
                </a:moveTo>
                <a:lnTo>
                  <a:pt x="0" y="224790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5991" y="1496567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9" y="1496567"/>
            <a:ext cx="100584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9247" y="1496567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5991" y="1638299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0979" y="1638299"/>
            <a:ext cx="100584" cy="10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9247" y="1638299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2711" y="1638299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45991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89247" y="1780031"/>
            <a:ext cx="100584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0979" y="1780031"/>
            <a:ext cx="100584" cy="100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444" y="1780031"/>
            <a:ext cx="100583" cy="100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2711" y="1780031"/>
            <a:ext cx="100584" cy="100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45991" y="1921763"/>
            <a:ext cx="100584" cy="1021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9247" y="1921763"/>
            <a:ext cx="100584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979" y="1921763"/>
            <a:ext cx="100584" cy="1021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2711" y="1921763"/>
            <a:ext cx="100584" cy="102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45991" y="2063495"/>
            <a:ext cx="100584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9247" y="2063495"/>
            <a:ext cx="100584" cy="1021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0979" y="2063495"/>
            <a:ext cx="100584" cy="1021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72711" y="2063495"/>
            <a:ext cx="100584" cy="1021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4444" y="2063495"/>
            <a:ext cx="100583" cy="1021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5991" y="2205227"/>
            <a:ext cx="100584" cy="1021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89247" y="2205227"/>
            <a:ext cx="100584" cy="1021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0979" y="2205227"/>
            <a:ext cx="100584" cy="1021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2711" y="2205227"/>
            <a:ext cx="100584" cy="1021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5991" y="2348483"/>
            <a:ext cx="100584" cy="1005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89247" y="2348483"/>
            <a:ext cx="100584" cy="10058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0979" y="2348483"/>
            <a:ext cx="100584" cy="1005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72711" y="2348483"/>
            <a:ext cx="100584" cy="1005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9247" y="2490215"/>
            <a:ext cx="100584" cy="1005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72711" y="2490215"/>
            <a:ext cx="100584" cy="10058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2400" y="140969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10286" y="525017"/>
            <a:ext cx="2685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Design Principles:  DIP and</a:t>
            </a:r>
            <a:r>
              <a:rPr sz="2400" spc="-10" dirty="0"/>
              <a:t> </a:t>
            </a:r>
            <a:r>
              <a:rPr sz="2400" spc="-5" dirty="0"/>
              <a:t>ISP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458216" y="1531365"/>
            <a:ext cx="300799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041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2500"/>
              <a:buFont typeface="Wingdings"/>
              <a:buChar char=""/>
              <a:tabLst>
                <a:tab pos="119380" algn="l"/>
              </a:tabLst>
            </a:pPr>
            <a:r>
              <a:rPr sz="1600" spc="-5" dirty="0">
                <a:latin typeface="Arial"/>
                <a:cs typeface="Arial"/>
              </a:rPr>
              <a:t>DIP --The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Dependency-  Inversion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Principle</a:t>
            </a:r>
            <a:endParaRPr sz="1600">
              <a:latin typeface="Arial"/>
              <a:cs typeface="Arial"/>
            </a:endParaRPr>
          </a:p>
          <a:p>
            <a:pPr marL="119380" indent="-106680">
              <a:lnSpc>
                <a:spcPct val="100000"/>
              </a:lnSpc>
              <a:spcBef>
                <a:spcPts val="384"/>
              </a:spcBef>
              <a:buClr>
                <a:srgbClr val="330066"/>
              </a:buClr>
              <a:buSzPct val="62500"/>
              <a:buFont typeface="Wingdings"/>
              <a:buChar char=""/>
              <a:tabLst>
                <a:tab pos="119380" algn="l"/>
              </a:tabLst>
            </a:pPr>
            <a:r>
              <a:rPr sz="1600" spc="-5" dirty="0">
                <a:latin typeface="Arial"/>
                <a:cs typeface="Arial"/>
              </a:rPr>
              <a:t>ISP --The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Interface-Segregation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Principle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71373"/>
            <a:ext cx="273177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DIP -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dirty="0"/>
              <a:t>Dependency-  </a:t>
            </a:r>
            <a:r>
              <a:rPr spc="-5" dirty="0"/>
              <a:t>Inversion</a:t>
            </a:r>
            <a:r>
              <a:rPr spc="10" dirty="0"/>
              <a:t> </a:t>
            </a:r>
            <a:r>
              <a:rPr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16609"/>
            <a:ext cx="4041775" cy="16833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151765" indent="-172720">
              <a:lnSpc>
                <a:spcPct val="80000"/>
              </a:lnSpc>
              <a:spcBef>
                <a:spcPts val="4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Structured Analysis and Design tend to  create software structures in which </a:t>
            </a:r>
            <a:r>
              <a:rPr sz="1600" dirty="0">
                <a:latin typeface="Arial"/>
                <a:cs typeface="Arial"/>
              </a:rPr>
              <a:t>high-  </a:t>
            </a:r>
            <a:r>
              <a:rPr sz="1600" spc="-5" dirty="0">
                <a:latin typeface="Arial"/>
                <a:cs typeface="Arial"/>
              </a:rPr>
              <a:t>level modules depend on low-level  modules, and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policy depends on  detail.</a:t>
            </a:r>
            <a:endParaRPr sz="1600">
              <a:latin typeface="Arial"/>
              <a:cs typeface="Arial"/>
            </a:endParaRPr>
          </a:p>
          <a:p>
            <a:pPr marL="184785" marR="5080" indent="-172720">
              <a:lnSpc>
                <a:spcPts val="1540"/>
              </a:lnSpc>
              <a:spcBef>
                <a:spcPts val="36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185420" algn="l"/>
              </a:tabLst>
            </a:pPr>
            <a:r>
              <a:rPr sz="1600" spc="-5" dirty="0">
                <a:latin typeface="Arial"/>
                <a:cs typeface="Arial"/>
              </a:rPr>
              <a:t>It is the high-level modules that contain the  important policy decisions and business  models of an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74" y="368883"/>
            <a:ext cx="222059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DIP – Violating</a:t>
            </a:r>
            <a:r>
              <a:rPr spc="-70" dirty="0"/>
              <a:t> </a:t>
            </a:r>
            <a:r>
              <a:rPr dirty="0"/>
              <a:t>DIP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8008" y="832180"/>
            <a:ext cx="1939289" cy="20053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4785" marR="5080" indent="-172720">
              <a:lnSpc>
                <a:spcPct val="80000"/>
              </a:lnSpc>
              <a:spcBef>
                <a:spcPts val="370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If the </a:t>
            </a:r>
            <a:r>
              <a:rPr sz="1100" spc="-5" dirty="0">
                <a:latin typeface="Arial"/>
                <a:cs typeface="Arial"/>
              </a:rPr>
              <a:t>business depends </a:t>
            </a:r>
            <a:r>
              <a:rPr sz="1100" dirty="0">
                <a:latin typeface="Arial"/>
                <a:cs typeface="Arial"/>
              </a:rPr>
              <a:t>on  concrete </a:t>
            </a:r>
            <a:r>
              <a:rPr sz="1100" spc="-5" dirty="0">
                <a:latin typeface="Arial"/>
                <a:cs typeface="Arial"/>
              </a:rPr>
              <a:t>services </a:t>
            </a:r>
            <a:r>
              <a:rPr sz="1100" dirty="0">
                <a:latin typeface="Arial"/>
                <a:cs typeface="Arial"/>
              </a:rPr>
              <a:t>in the  </a:t>
            </a:r>
            <a:r>
              <a:rPr sz="1100" spc="-5" dirty="0">
                <a:latin typeface="Arial"/>
                <a:cs typeface="Arial"/>
              </a:rPr>
              <a:t>service layer </a:t>
            </a:r>
            <a:r>
              <a:rPr sz="1100" dirty="0">
                <a:latin typeface="Arial"/>
                <a:cs typeface="Arial"/>
              </a:rPr>
              <a:t>and the  </a:t>
            </a:r>
            <a:r>
              <a:rPr sz="1100" spc="-5" dirty="0">
                <a:latin typeface="Arial"/>
                <a:cs typeface="Arial"/>
              </a:rPr>
              <a:t>services </a:t>
            </a:r>
            <a:r>
              <a:rPr sz="1100" dirty="0">
                <a:latin typeface="Arial"/>
                <a:cs typeface="Arial"/>
              </a:rPr>
              <a:t>depends on  concrete </a:t>
            </a:r>
            <a:r>
              <a:rPr sz="1100" spc="-5" dirty="0">
                <a:latin typeface="Arial"/>
                <a:cs typeface="Arial"/>
              </a:rPr>
              <a:t>utilities 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utility  layer,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business depends  transitively </a:t>
            </a:r>
            <a:r>
              <a:rPr sz="1100" dirty="0">
                <a:latin typeface="Arial"/>
                <a:cs typeface="Arial"/>
              </a:rPr>
              <a:t>on 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utilities.</a:t>
            </a:r>
            <a:endParaRPr sz="1100">
              <a:latin typeface="Arial"/>
              <a:cs typeface="Arial"/>
            </a:endParaRPr>
          </a:p>
          <a:p>
            <a:pPr marL="184785" marR="164465" indent="-172720">
              <a:lnSpc>
                <a:spcPct val="80000"/>
              </a:lnSpc>
              <a:spcBef>
                <a:spcPts val="265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185420" algn="l"/>
              </a:tabLst>
            </a:pPr>
            <a:r>
              <a:rPr sz="1100" dirty="0">
                <a:latin typeface="Arial"/>
                <a:cs typeface="Arial"/>
              </a:rPr>
              <a:t>This </a:t>
            </a:r>
            <a:r>
              <a:rPr sz="1100" spc="-5" dirty="0">
                <a:latin typeface="Arial"/>
                <a:cs typeface="Arial"/>
              </a:rPr>
              <a:t>is very </a:t>
            </a:r>
            <a:r>
              <a:rPr sz="1100" dirty="0">
                <a:latin typeface="Arial"/>
                <a:cs typeface="Arial"/>
              </a:rPr>
              <a:t>unfortunate  because changes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low  </a:t>
            </a:r>
            <a:r>
              <a:rPr sz="1100" spc="-5" dirty="0">
                <a:latin typeface="Arial"/>
                <a:cs typeface="Arial"/>
              </a:rPr>
              <a:t>level modules have </a:t>
            </a:r>
            <a:r>
              <a:rPr sz="1100" spc="5" dirty="0">
                <a:latin typeface="Arial"/>
                <a:cs typeface="Arial"/>
              </a:rPr>
              <a:t>effect 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high-level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modules.</a:t>
            </a:r>
            <a:endParaRPr sz="1100">
              <a:latin typeface="Arial"/>
              <a:cs typeface="Arial"/>
            </a:endParaRPr>
          </a:p>
          <a:p>
            <a:pPr marL="184785" marR="131445" indent="-172720">
              <a:lnSpc>
                <a:spcPts val="1060"/>
              </a:lnSpc>
              <a:spcBef>
                <a:spcPts val="250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185420" algn="l"/>
              </a:tabLst>
            </a:pPr>
            <a:r>
              <a:rPr sz="1100" spc="-5" dirty="0">
                <a:latin typeface="Arial"/>
                <a:cs typeface="Arial"/>
              </a:rPr>
              <a:t>High-level modules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dirty="0">
                <a:latin typeface="Arial"/>
                <a:cs typeface="Arial"/>
              </a:rPr>
              <a:t>be  difficult to reuse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other  </a:t>
            </a:r>
            <a:r>
              <a:rPr sz="1100" spc="-5" dirty="0">
                <a:latin typeface="Arial"/>
                <a:cs typeface="Arial"/>
              </a:rPr>
              <a:t>contexts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747" y="813815"/>
            <a:ext cx="1943475" cy="22103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553"/>
            <a:ext cx="29051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DIP – Conforming to</a:t>
            </a:r>
            <a:r>
              <a:rPr spc="-85" dirty="0"/>
              <a:t> </a:t>
            </a:r>
            <a:r>
              <a:rPr dirty="0"/>
              <a:t>DIP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8008" y="970534"/>
            <a:ext cx="1938655" cy="170180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84785" marR="113030" indent="-172720">
              <a:lnSpc>
                <a:spcPct val="80100"/>
              </a:lnSpc>
              <a:spcBef>
                <a:spcPts val="334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should invert the  </a:t>
            </a:r>
            <a:r>
              <a:rPr sz="1000" spc="-10" dirty="0">
                <a:latin typeface="Arial"/>
                <a:cs typeface="Arial"/>
              </a:rPr>
              <a:t>dependencies </a:t>
            </a:r>
            <a:r>
              <a:rPr sz="1000" spc="-5" dirty="0">
                <a:latin typeface="Arial"/>
                <a:cs typeface="Arial"/>
              </a:rPr>
              <a:t>by using  interfaces declared in the  </a:t>
            </a:r>
            <a:r>
              <a:rPr sz="1000" spc="-10" dirty="0">
                <a:latin typeface="Arial"/>
                <a:cs typeface="Arial"/>
              </a:rPr>
              <a:t>upper </a:t>
            </a:r>
            <a:r>
              <a:rPr sz="1000" spc="-15" dirty="0">
                <a:latin typeface="Arial"/>
                <a:cs typeface="Arial"/>
              </a:rPr>
              <a:t>layer </a:t>
            </a:r>
            <a:r>
              <a:rPr sz="1000" spc="-5" dirty="0">
                <a:latin typeface="Arial"/>
                <a:cs typeface="Arial"/>
              </a:rPr>
              <a:t>(the </a:t>
            </a:r>
            <a:r>
              <a:rPr sz="1000" spc="-10" dirty="0">
                <a:latin typeface="Arial"/>
                <a:cs typeface="Arial"/>
              </a:rPr>
              <a:t>client “owns” 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interface).</a:t>
            </a:r>
            <a:endParaRPr sz="1000">
              <a:latin typeface="Arial"/>
              <a:cs typeface="Arial"/>
            </a:endParaRPr>
          </a:p>
          <a:p>
            <a:pPr marL="184785" marR="19685" indent="-172720">
              <a:lnSpc>
                <a:spcPct val="80000"/>
              </a:lnSpc>
              <a:spcBef>
                <a:spcPts val="24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000" spc="-10" dirty="0">
                <a:latin typeface="Arial"/>
                <a:cs typeface="Arial"/>
              </a:rPr>
              <a:t>Now, </a:t>
            </a:r>
            <a:r>
              <a:rPr sz="1000" spc="-5" dirty="0">
                <a:latin typeface="Arial"/>
                <a:cs typeface="Arial"/>
              </a:rPr>
              <a:t>the business no </a:t>
            </a:r>
            <a:r>
              <a:rPr sz="1000" spc="-10" dirty="0">
                <a:latin typeface="Arial"/>
                <a:cs typeface="Arial"/>
              </a:rPr>
              <a:t>longer  </a:t>
            </a:r>
            <a:r>
              <a:rPr sz="1000" spc="-5" dirty="0">
                <a:latin typeface="Arial"/>
                <a:cs typeface="Arial"/>
              </a:rPr>
              <a:t>depends on a concrete service  and can be reused </a:t>
            </a:r>
            <a:r>
              <a:rPr sz="1000" spc="-10" dirty="0">
                <a:latin typeface="Arial"/>
                <a:cs typeface="Arial"/>
              </a:rPr>
              <a:t>with  </a:t>
            </a:r>
            <a:r>
              <a:rPr sz="1000" spc="-5" dirty="0">
                <a:latin typeface="Arial"/>
                <a:cs typeface="Arial"/>
              </a:rPr>
              <a:t>different implementations of  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service.</a:t>
            </a:r>
            <a:endParaRPr sz="1000">
              <a:latin typeface="Arial"/>
              <a:cs typeface="Arial"/>
            </a:endParaRPr>
          </a:p>
          <a:p>
            <a:pPr marL="184785" marR="5080" indent="-172720">
              <a:lnSpc>
                <a:spcPts val="960"/>
              </a:lnSpc>
              <a:spcBef>
                <a:spcPts val="22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000" i="1" spc="-5" dirty="0">
                <a:latin typeface="Arial"/>
                <a:cs typeface="Arial"/>
              </a:rPr>
              <a:t>NOTE: The book uses a  different naming convention for  the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interfaces.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695" y="850391"/>
            <a:ext cx="2018732" cy="2208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368883"/>
            <a:ext cx="104965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</a:t>
            </a:r>
            <a:r>
              <a:rPr spc="5" dirty="0"/>
              <a:t>a</a:t>
            </a:r>
            <a:r>
              <a:rPr dirty="0"/>
              <a:t>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637793"/>
            <a:ext cx="390842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559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// Dependency Inversion Principle - Bad example  class </a:t>
            </a:r>
            <a:r>
              <a:rPr sz="1300" dirty="0">
                <a:latin typeface="Arial"/>
                <a:cs typeface="Arial"/>
              </a:rPr>
              <a:t>Worker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public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spc="-5" dirty="0">
                <a:latin typeface="Arial"/>
                <a:cs typeface="Arial"/>
              </a:rPr>
              <a:t>work() { // ....working</a:t>
            </a:r>
            <a:r>
              <a:rPr sz="1300" spc="114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84785" marR="2371090" indent="-172720">
              <a:lnSpc>
                <a:spcPct val="80000"/>
              </a:lnSpc>
              <a:spcBef>
                <a:spcPts val="310"/>
              </a:spcBef>
            </a:pPr>
            <a:r>
              <a:rPr sz="1300" spc="-5" dirty="0">
                <a:latin typeface="Arial"/>
                <a:cs typeface="Arial"/>
              </a:rPr>
              <a:t>class Manager {  </a:t>
            </a:r>
            <a:r>
              <a:rPr sz="1300" dirty="0">
                <a:latin typeface="Arial"/>
                <a:cs typeface="Arial"/>
              </a:rPr>
              <a:t>Worker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m_worker;</a:t>
            </a:r>
            <a:endParaRPr sz="1300">
              <a:latin typeface="Arial"/>
              <a:cs typeface="Arial"/>
            </a:endParaRPr>
          </a:p>
          <a:p>
            <a:pPr marL="184785" marR="5080">
              <a:lnSpc>
                <a:spcPct val="80000"/>
              </a:lnSpc>
              <a:tabLst>
                <a:tab pos="1957705" algn="l"/>
                <a:tab pos="3370579" algn="l"/>
              </a:tabLst>
            </a:pPr>
            <a:r>
              <a:rPr sz="1300" spc="-5" dirty="0">
                <a:latin typeface="Arial"/>
                <a:cs typeface="Arial"/>
              </a:rPr>
              <a:t>public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dirty="0">
                <a:latin typeface="Arial"/>
                <a:cs typeface="Arial"/>
              </a:rPr>
              <a:t>setWorker(Worker </a:t>
            </a:r>
            <a:r>
              <a:rPr sz="1300" spc="-10" dirty="0">
                <a:latin typeface="Arial"/>
                <a:cs typeface="Arial"/>
              </a:rPr>
              <a:t>w) </a:t>
            </a:r>
            <a:r>
              <a:rPr sz="1300" spc="-5" dirty="0">
                <a:latin typeface="Arial"/>
                <a:cs typeface="Arial"/>
              </a:rPr>
              <a:t>{ m_worker=w; }  public </a:t>
            </a:r>
            <a:r>
              <a:rPr sz="1300" spc="-10" dirty="0">
                <a:latin typeface="Arial"/>
                <a:cs typeface="Arial"/>
              </a:rPr>
              <a:t>void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manage()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{	m_worker.work();	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405"/>
              </a:lnSpc>
            </a:pPr>
            <a:r>
              <a:rPr sz="1300" spc="-5" dirty="0">
                <a:latin typeface="Arial"/>
                <a:cs typeface="Arial"/>
              </a:rPr>
              <a:t>class </a:t>
            </a:r>
            <a:r>
              <a:rPr sz="1300" dirty="0">
                <a:latin typeface="Arial"/>
                <a:cs typeface="Arial"/>
              </a:rPr>
              <a:t>SuperWorker </a:t>
            </a:r>
            <a:r>
              <a:rPr sz="1300" spc="-5" dirty="0"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 marL="184785">
              <a:lnSpc>
                <a:spcPts val="1405"/>
              </a:lnSpc>
              <a:tabLst>
                <a:tab pos="3562985" algn="l"/>
              </a:tabLst>
            </a:pPr>
            <a:r>
              <a:rPr sz="1300" spc="-5" dirty="0">
                <a:latin typeface="Arial"/>
                <a:cs typeface="Arial"/>
              </a:rPr>
              <a:t>public </a:t>
            </a:r>
            <a:r>
              <a:rPr sz="1300" spc="-10" dirty="0">
                <a:latin typeface="Arial"/>
                <a:cs typeface="Arial"/>
              </a:rPr>
              <a:t>void </a:t>
            </a:r>
            <a:r>
              <a:rPr sz="1300" spc="-5" dirty="0">
                <a:latin typeface="Arial"/>
                <a:cs typeface="Arial"/>
              </a:rPr>
              <a:t>work() {  //.... working</a:t>
            </a:r>
            <a:r>
              <a:rPr sz="1300" spc="18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much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more	}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380"/>
              </a:spcBef>
              <a:tabLst>
                <a:tab pos="1473835" algn="l"/>
                <a:tab pos="2913380" algn="l"/>
              </a:tabLst>
            </a:pPr>
            <a:r>
              <a:rPr dirty="0"/>
              <a:t>// Dependency </a:t>
            </a:r>
            <a:r>
              <a:rPr spc="-5" dirty="0"/>
              <a:t>Inversion Principle </a:t>
            </a:r>
            <a:r>
              <a:rPr dirty="0"/>
              <a:t>- Good </a:t>
            </a:r>
            <a:r>
              <a:rPr spc="-5" dirty="0"/>
              <a:t>example  </a:t>
            </a:r>
            <a:r>
              <a:rPr dirty="0"/>
              <a:t>interface</a:t>
            </a:r>
            <a:r>
              <a:rPr spc="-25" dirty="0"/>
              <a:t> </a:t>
            </a:r>
            <a:r>
              <a:rPr dirty="0"/>
              <a:t>IWorker</a:t>
            </a:r>
            <a:r>
              <a:rPr spc="-30" dirty="0"/>
              <a:t> </a:t>
            </a:r>
            <a:r>
              <a:rPr dirty="0"/>
              <a:t>{	</a:t>
            </a:r>
            <a:r>
              <a:rPr spc="-5" dirty="0"/>
              <a:t>public</a:t>
            </a:r>
            <a:r>
              <a:rPr spc="10" dirty="0"/>
              <a:t> </a:t>
            </a:r>
            <a:r>
              <a:rPr spc="-5" dirty="0"/>
              <a:t>void</a:t>
            </a:r>
            <a:r>
              <a:rPr spc="10" dirty="0"/>
              <a:t> </a:t>
            </a:r>
            <a:r>
              <a:rPr spc="-5" dirty="0"/>
              <a:t>work();	</a:t>
            </a:r>
            <a:r>
              <a:rPr dirty="0"/>
              <a:t>}</a:t>
            </a:r>
          </a:p>
          <a:p>
            <a:pPr marL="12700">
              <a:lnSpc>
                <a:spcPts val="1295"/>
              </a:lnSpc>
              <a:spcBef>
                <a:spcPts val="875"/>
              </a:spcBef>
            </a:pPr>
            <a:r>
              <a:rPr spc="-5" dirty="0"/>
              <a:t>class </a:t>
            </a:r>
            <a:r>
              <a:rPr spc="5" dirty="0"/>
              <a:t>Worker </a:t>
            </a:r>
            <a:r>
              <a:rPr dirty="0"/>
              <a:t>implements</a:t>
            </a:r>
            <a:r>
              <a:rPr spc="-90" dirty="0"/>
              <a:t> </a:t>
            </a:r>
            <a:r>
              <a:rPr dirty="0"/>
              <a:t>IWorker{</a:t>
            </a:r>
          </a:p>
          <a:p>
            <a:pPr marL="297180">
              <a:lnSpc>
                <a:spcPts val="1150"/>
              </a:lnSpc>
              <a:tabLst>
                <a:tab pos="1786255" algn="l"/>
                <a:tab pos="2984500" algn="l"/>
              </a:tabLst>
            </a:pPr>
            <a:r>
              <a:rPr spc="-5" dirty="0"/>
              <a:t>public void</a:t>
            </a:r>
            <a:r>
              <a:rPr spc="15" dirty="0"/>
              <a:t> </a:t>
            </a:r>
            <a:r>
              <a:rPr spc="-5" dirty="0"/>
              <a:t>work()</a:t>
            </a:r>
            <a:r>
              <a:rPr spc="30" dirty="0"/>
              <a:t> </a:t>
            </a:r>
            <a:r>
              <a:rPr dirty="0"/>
              <a:t>{	// </a:t>
            </a:r>
            <a:r>
              <a:rPr spc="-5" dirty="0"/>
              <a:t>....working	</a:t>
            </a:r>
            <a:r>
              <a:rPr dirty="0"/>
              <a:t>}</a:t>
            </a:r>
          </a:p>
          <a:p>
            <a:pPr marL="12700">
              <a:lnSpc>
                <a:spcPts val="1295"/>
              </a:lnSpc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7561" y="1882901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088" y="1736597"/>
            <a:ext cx="3383279" cy="5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class </a:t>
            </a:r>
            <a:r>
              <a:rPr sz="1200" dirty="0">
                <a:latin typeface="Arial"/>
                <a:cs typeface="Arial"/>
              </a:rPr>
              <a:t>SuperWorker implements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IWorker{</a:t>
            </a:r>
            <a:endParaRPr sz="1200">
              <a:latin typeface="Arial"/>
              <a:cs typeface="Arial"/>
            </a:endParaRPr>
          </a:p>
          <a:p>
            <a:pPr marL="297180">
              <a:lnSpc>
                <a:spcPts val="1150"/>
              </a:lnSpc>
              <a:tabLst>
                <a:tab pos="1745614" algn="l"/>
              </a:tabLst>
            </a:pPr>
            <a:r>
              <a:rPr sz="1200" spc="-5" dirty="0">
                <a:latin typeface="Arial"/>
                <a:cs typeface="Arial"/>
              </a:rPr>
              <a:t>public void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work()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//.... </a:t>
            </a:r>
            <a:r>
              <a:rPr sz="1200" spc="-5" dirty="0">
                <a:latin typeface="Arial"/>
                <a:cs typeface="Arial"/>
              </a:rPr>
              <a:t>working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more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088" y="2358643"/>
            <a:ext cx="4029075" cy="7937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7180" marR="2435860" indent="-285115">
              <a:lnSpc>
                <a:spcPts val="1150"/>
              </a:lnSpc>
              <a:spcBef>
                <a:spcPts val="380"/>
              </a:spcBef>
            </a:pPr>
            <a:r>
              <a:rPr sz="1200" spc="-5" dirty="0">
                <a:latin typeface="Arial"/>
                <a:cs typeface="Arial"/>
              </a:rPr>
              <a:t>class Manager </a:t>
            </a:r>
            <a:r>
              <a:rPr sz="1200" dirty="0">
                <a:latin typeface="Arial"/>
                <a:cs typeface="Arial"/>
              </a:rPr>
              <a:t>{  IWorker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m_worker;</a:t>
            </a:r>
            <a:endParaRPr sz="1200">
              <a:latin typeface="Arial"/>
              <a:cs typeface="Arial"/>
            </a:endParaRPr>
          </a:p>
          <a:p>
            <a:pPr marL="297180" marR="5080">
              <a:lnSpc>
                <a:spcPct val="80000"/>
              </a:lnSpc>
              <a:spcBef>
                <a:spcPts val="10"/>
              </a:spcBef>
              <a:tabLst>
                <a:tab pos="1972945" algn="l"/>
                <a:tab pos="2843530" algn="l"/>
                <a:tab pos="3498215" algn="l"/>
                <a:tab pos="3964940" algn="l"/>
              </a:tabLst>
            </a:pPr>
            <a:r>
              <a:rPr sz="1200" spc="-5" dirty="0">
                <a:latin typeface="Arial"/>
                <a:cs typeface="Arial"/>
              </a:rPr>
              <a:t>publ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c 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oid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rker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spc="-25" dirty="0">
                <a:latin typeface="Arial"/>
                <a:cs typeface="Arial"/>
              </a:rPr>
              <a:t>I</a:t>
            </a:r>
            <a:r>
              <a:rPr sz="1200" spc="3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orker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_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rker</a:t>
            </a:r>
            <a:r>
              <a:rPr sz="1200" spc="-1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;	}  </a:t>
            </a:r>
            <a:r>
              <a:rPr sz="1200" spc="-5" dirty="0">
                <a:latin typeface="Arial"/>
                <a:cs typeface="Arial"/>
              </a:rPr>
              <a:t>public void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manage()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{	</a:t>
            </a:r>
            <a:r>
              <a:rPr sz="1200" spc="-5" dirty="0">
                <a:latin typeface="Arial"/>
                <a:cs typeface="Arial"/>
              </a:rPr>
              <a:t>m_worker.work();	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72008"/>
            <a:ext cx="288036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DIP – Adapting to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existing</a:t>
            </a:r>
          </a:p>
          <a:p>
            <a:pPr marL="12700">
              <a:lnSpc>
                <a:spcPct val="100000"/>
              </a:lnSpc>
            </a:pPr>
            <a:r>
              <a:rPr b="0" spc="5" dirty="0">
                <a:latin typeface="Arial"/>
                <a:cs typeface="Arial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5708"/>
            <a:ext cx="395033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833"/>
              <a:buFont typeface="Wingdings"/>
              <a:buChar char="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problem: </a:t>
            </a:r>
            <a:r>
              <a:rPr sz="1200" spc="-5" dirty="0">
                <a:latin typeface="Arial"/>
                <a:cs typeface="Arial"/>
              </a:rPr>
              <a:t>what </a:t>
            </a:r>
            <a:r>
              <a:rPr sz="1200" dirty="0">
                <a:latin typeface="Arial"/>
                <a:cs typeface="Arial"/>
              </a:rPr>
              <a:t>if </a:t>
            </a:r>
            <a:r>
              <a:rPr sz="1200" spc="-5" dirty="0">
                <a:latin typeface="Arial"/>
                <a:cs typeface="Arial"/>
              </a:rPr>
              <a:t>AServiceClass </a:t>
            </a:r>
            <a:r>
              <a:rPr sz="1200" dirty="0">
                <a:latin typeface="Arial"/>
                <a:cs typeface="Arial"/>
              </a:rPr>
              <a:t>already </a:t>
            </a:r>
            <a:r>
              <a:rPr sz="1200" spc="-5" dirty="0">
                <a:latin typeface="Arial"/>
                <a:cs typeface="Arial"/>
              </a:rPr>
              <a:t>exists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do not </a:t>
            </a:r>
            <a:r>
              <a:rPr sz="1200" dirty="0">
                <a:latin typeface="Arial"/>
                <a:cs typeface="Arial"/>
              </a:rPr>
              <a:t>conform to the </a:t>
            </a:r>
            <a:r>
              <a:rPr sz="1200" spc="-5" dirty="0">
                <a:latin typeface="Arial"/>
                <a:cs typeface="Arial"/>
              </a:rPr>
              <a:t>desired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ServiceInterface?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7" y="1426463"/>
            <a:ext cx="3124200" cy="1466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4" y="71373"/>
            <a:ext cx="288036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Arial"/>
                <a:cs typeface="Arial"/>
              </a:rPr>
              <a:t>DIP – Adapting to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existing  </a:t>
            </a:r>
            <a:r>
              <a:rPr b="0" dirty="0">
                <a:latin typeface="Arial"/>
                <a:cs typeface="Arial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865072"/>
            <a:ext cx="334391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85420" algn="l"/>
              </a:tabLst>
            </a:pPr>
            <a:r>
              <a:rPr sz="1500" b="1" spc="-15" dirty="0">
                <a:latin typeface="Arial"/>
                <a:cs typeface="Arial"/>
              </a:rPr>
              <a:t>The </a:t>
            </a:r>
            <a:r>
              <a:rPr sz="1500" b="1" spc="-5" dirty="0">
                <a:latin typeface="Arial"/>
                <a:cs typeface="Arial"/>
              </a:rPr>
              <a:t>solution (the </a:t>
            </a:r>
            <a:r>
              <a:rPr sz="1500" b="1" spc="-10" dirty="0">
                <a:latin typeface="Arial"/>
                <a:cs typeface="Arial"/>
              </a:rPr>
              <a:t>Adapter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Pattern):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08" y="1138427"/>
            <a:ext cx="3238309" cy="1752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Office PowerPoint</Application>
  <PresentationFormat>自定义</PresentationFormat>
  <Paragraphs>105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 演示文稿</vt:lpstr>
      <vt:lpstr>Design Principles:  DIP and ISP</vt:lpstr>
      <vt:lpstr>DIP - The Dependency-  Inversion Principle</vt:lpstr>
      <vt:lpstr>DIP – Violating DIP</vt:lpstr>
      <vt:lpstr>DIP – Conforming to DIP</vt:lpstr>
      <vt:lpstr>Example</vt:lpstr>
      <vt:lpstr>Example</vt:lpstr>
      <vt:lpstr>DIP – Adapting to existing classes</vt:lpstr>
      <vt:lpstr>DIP – Adapting to existing  classes</vt:lpstr>
      <vt:lpstr>DIP – Depend on abstractions</vt:lpstr>
      <vt:lpstr>DIP - Summary</vt:lpstr>
      <vt:lpstr>Exercise</vt:lpstr>
      <vt:lpstr>Example IV</vt:lpstr>
      <vt:lpstr>Example IV</vt:lpstr>
      <vt:lpstr>Example IV</vt:lpstr>
      <vt:lpstr>Example IV</vt:lpstr>
      <vt:lpstr>Conclusion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rj</dc:creator>
  <cp:lastModifiedBy>Xu Xiaobin</cp:lastModifiedBy>
  <cp:revision>1</cp:revision>
  <dcterms:created xsi:type="dcterms:W3CDTF">2020-02-18T19:26:03Z</dcterms:created>
  <dcterms:modified xsi:type="dcterms:W3CDTF">2020-02-21T13:23:58Z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2020-02-18T00:00:00Z</vt:filetime>
  </property>
</Properties>
</file>