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4572000" cy="3429000"/>
  <p:notesSz cx="4572000" cy="3429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8" d="100"/>
          <a:sy n="298" d="100"/>
        </p:scale>
        <p:origin x="2556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2325" y="890142"/>
            <a:ext cx="392734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82973" y="7696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76700" y="761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60520" y="761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244340" y="761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076700" y="1600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160520" y="1600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244340" y="1600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328159" y="1600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076700" y="2438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160520" y="2438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244340" y="2438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328159" y="2438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13503" y="2438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076700" y="32765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59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160520" y="32765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59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5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244340" y="32765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8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8" y="60959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8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328159" y="32765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59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076700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160520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5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244340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8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8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8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328159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413503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8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8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8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076700" y="4952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0520" y="4952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244340" y="4952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328159" y="4952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076700" y="580643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7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5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7" y="57911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6" y="28955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160520" y="580643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7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5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7" y="57911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5" y="28955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244340" y="580643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8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5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8" y="57911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6" y="28955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8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328159" y="580643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7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5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7" y="57911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6" y="28955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160520" y="66446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328159" y="66446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874" y="368553"/>
            <a:ext cx="1049020" cy="32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5066" y="951356"/>
            <a:ext cx="2204085" cy="1781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8361" y="534161"/>
            <a:ext cx="0" cy="2247900"/>
          </a:xfrm>
          <a:custGeom>
            <a:avLst/>
            <a:gdLst/>
            <a:ahLst/>
            <a:cxnLst/>
            <a:rect l="l" t="t" r="r" b="b"/>
            <a:pathLst>
              <a:path h="2247900">
                <a:moveTo>
                  <a:pt x="0" y="0"/>
                </a:moveTo>
                <a:lnTo>
                  <a:pt x="0" y="224789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5991" y="1496567"/>
            <a:ext cx="100584" cy="10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0979" y="1496567"/>
            <a:ext cx="100584" cy="100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9247" y="1496567"/>
            <a:ext cx="100584" cy="10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5991" y="1638299"/>
            <a:ext cx="100584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9247" y="1638299"/>
            <a:ext cx="100584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0979" y="1638299"/>
            <a:ext cx="100584" cy="100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2711" y="1638299"/>
            <a:ext cx="100584" cy="100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45991" y="1780031"/>
            <a:ext cx="100584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9247" y="1780031"/>
            <a:ext cx="100584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0979" y="1780031"/>
            <a:ext cx="100584" cy="100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4444" y="1780031"/>
            <a:ext cx="100583" cy="100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2711" y="1780031"/>
            <a:ext cx="100584" cy="1005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5991" y="1921763"/>
            <a:ext cx="100584" cy="1021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9247" y="1921763"/>
            <a:ext cx="100584" cy="1021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0979" y="1921763"/>
            <a:ext cx="100584" cy="1021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2711" y="1921763"/>
            <a:ext cx="100584" cy="1021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45991" y="2063495"/>
            <a:ext cx="100584" cy="102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9247" y="2063495"/>
            <a:ext cx="100584" cy="102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30979" y="2063495"/>
            <a:ext cx="100584" cy="1021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2711" y="2063495"/>
            <a:ext cx="100584" cy="1021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4444" y="2063495"/>
            <a:ext cx="100583" cy="1021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45991" y="2205227"/>
            <a:ext cx="100584" cy="1021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89247" y="2205227"/>
            <a:ext cx="100584" cy="1021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0979" y="2205227"/>
            <a:ext cx="100584" cy="1021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72711" y="2205227"/>
            <a:ext cx="100584" cy="1021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5991" y="2348483"/>
            <a:ext cx="100584" cy="100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89247" y="2348483"/>
            <a:ext cx="100584" cy="100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0979" y="2348483"/>
            <a:ext cx="100584" cy="1005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72711" y="2348483"/>
            <a:ext cx="100584" cy="1005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89247" y="2490215"/>
            <a:ext cx="100584" cy="1005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72711" y="2490215"/>
            <a:ext cx="100584" cy="1005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2400" y="1409699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22325" y="890142"/>
            <a:ext cx="3197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0066"/>
                </a:solidFill>
                <a:latin typeface="Arial"/>
                <a:cs typeface="Arial"/>
              </a:rPr>
              <a:t>Software</a:t>
            </a:r>
            <a:r>
              <a:rPr sz="2400" b="1" spc="-7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0066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4331" y="1530858"/>
            <a:ext cx="2891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Design Principles – </a:t>
            </a:r>
            <a:r>
              <a:rPr sz="1600" spc="-10" dirty="0">
                <a:latin typeface="Arial"/>
                <a:cs typeface="Arial"/>
              </a:rPr>
              <a:t>OCP </a:t>
            </a:r>
            <a:r>
              <a:rPr sz="1600" spc="-5" dirty="0">
                <a:latin typeface="Arial"/>
                <a:cs typeface="Arial"/>
              </a:rPr>
              <a:t>&amp;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LSP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266255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Stimulate the</a:t>
            </a:r>
            <a:r>
              <a:rPr spc="-55" dirty="0"/>
              <a:t> </a:t>
            </a:r>
            <a:r>
              <a:rPr dirty="0"/>
              <a:t>changes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1874" y="820532"/>
            <a:ext cx="3831590" cy="16865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5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Stimulate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changes</a:t>
            </a:r>
            <a:endParaRPr sz="15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09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5" dirty="0">
                <a:latin typeface="Arial"/>
                <a:cs typeface="Arial"/>
              </a:rPr>
              <a:t>Write </a:t>
            </a:r>
            <a:r>
              <a:rPr sz="1300" spc="-5" dirty="0">
                <a:latin typeface="Arial"/>
                <a:cs typeface="Arial"/>
              </a:rPr>
              <a:t>tests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first.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Use short developing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cycles</a:t>
            </a:r>
            <a:endParaRPr sz="1300">
              <a:latin typeface="Arial"/>
              <a:cs typeface="Arial"/>
            </a:endParaRPr>
          </a:p>
          <a:p>
            <a:pPr marL="358140" marR="508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Develop features before infrastructure and  </a:t>
            </a:r>
            <a:r>
              <a:rPr sz="1300" spc="-10" dirty="0">
                <a:latin typeface="Arial"/>
                <a:cs typeface="Arial"/>
              </a:rPr>
              <a:t>frequently show those features </a:t>
            </a:r>
            <a:r>
              <a:rPr sz="1300" spc="-5" dirty="0">
                <a:latin typeface="Arial"/>
                <a:cs typeface="Arial"/>
              </a:rPr>
              <a:t>to</a:t>
            </a:r>
            <a:r>
              <a:rPr sz="1300" spc="16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stakeholders.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Develop the most important features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first.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Release the software early and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often.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11097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191643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OCP -</a:t>
            </a:r>
            <a:r>
              <a:rPr spc="-65" dirty="0"/>
              <a:t> </a:t>
            </a:r>
            <a:r>
              <a:rPr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1874" y="686154"/>
            <a:ext cx="4015740" cy="2244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65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b="1" dirty="0">
                <a:latin typeface="Arial"/>
                <a:cs typeface="Arial"/>
              </a:rPr>
              <a:t>Principle</a:t>
            </a:r>
            <a:r>
              <a:rPr sz="1400" dirty="0">
                <a:latin typeface="Arial"/>
                <a:cs typeface="Arial"/>
              </a:rPr>
              <a:t>: </a:t>
            </a:r>
            <a:r>
              <a:rPr sz="1400" spc="-5" dirty="0">
                <a:latin typeface="Arial"/>
                <a:cs typeface="Arial"/>
              </a:rPr>
              <a:t>Software </a:t>
            </a:r>
            <a:r>
              <a:rPr sz="1400" dirty="0">
                <a:latin typeface="Arial"/>
                <a:cs typeface="Arial"/>
              </a:rPr>
              <a:t>entities should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endParaRPr sz="14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70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i="1" dirty="0">
                <a:latin typeface="Arial"/>
                <a:cs typeface="Arial"/>
              </a:rPr>
              <a:t>Open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extension </a:t>
            </a:r>
            <a:r>
              <a:rPr sz="1400" dirty="0">
                <a:latin typeface="Arial"/>
                <a:cs typeface="Arial"/>
              </a:rPr>
              <a:t>– new functions are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added</a:t>
            </a:r>
            <a:endParaRPr sz="1400">
              <a:latin typeface="Arial"/>
              <a:cs typeface="Arial"/>
            </a:endParaRPr>
          </a:p>
          <a:p>
            <a:pPr marL="358140" marR="421640" lvl="1" indent="-173990">
              <a:lnSpc>
                <a:spcPts val="1510"/>
              </a:lnSpc>
              <a:spcBef>
                <a:spcPts val="360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i="1" dirty="0">
                <a:latin typeface="Arial"/>
                <a:cs typeface="Arial"/>
              </a:rPr>
              <a:t>Closed </a:t>
            </a:r>
            <a:r>
              <a:rPr sz="1400" dirty="0">
                <a:latin typeface="Arial"/>
                <a:cs typeface="Arial"/>
              </a:rPr>
              <a:t>for modification – </a:t>
            </a:r>
            <a:r>
              <a:rPr sz="1400" spc="-5" dirty="0">
                <a:latin typeface="Arial"/>
                <a:cs typeface="Arial"/>
              </a:rPr>
              <a:t>existing </a:t>
            </a:r>
            <a:r>
              <a:rPr sz="1400" dirty="0">
                <a:latin typeface="Arial"/>
                <a:cs typeface="Arial"/>
              </a:rPr>
              <a:t>code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 unchanged</a:t>
            </a:r>
            <a:endParaRPr sz="1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b="1" dirty="0">
                <a:latin typeface="Arial"/>
                <a:cs typeface="Arial"/>
              </a:rPr>
              <a:t>Implementation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358140" marR="55880" lvl="1" indent="-173990">
              <a:lnSpc>
                <a:spcPts val="1510"/>
              </a:lnSpc>
              <a:spcBef>
                <a:spcPts val="365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spc="-5" dirty="0">
                <a:latin typeface="Arial"/>
                <a:cs typeface="Arial"/>
              </a:rPr>
              <a:t>Find </a:t>
            </a:r>
            <a:r>
              <a:rPr sz="1400" dirty="0">
                <a:latin typeface="Arial"/>
                <a:cs typeface="Arial"/>
              </a:rPr>
              <a:t>an </a:t>
            </a:r>
            <a:r>
              <a:rPr sz="1400" i="1" dirty="0">
                <a:latin typeface="Arial"/>
                <a:cs typeface="Arial"/>
              </a:rPr>
              <a:t>abstraction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what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common </a:t>
            </a:r>
            <a:r>
              <a:rPr sz="1400" dirty="0">
                <a:latin typeface="Arial"/>
                <a:cs typeface="Arial"/>
              </a:rPr>
              <a:t>in the  </a:t>
            </a:r>
            <a:r>
              <a:rPr sz="1400" spc="-5" dirty="0">
                <a:latin typeface="Arial"/>
                <a:cs typeface="Arial"/>
              </a:rPr>
              <a:t>variation</a:t>
            </a:r>
            <a:endParaRPr sz="14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50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dirty="0">
                <a:latin typeface="Arial"/>
                <a:cs typeface="Arial"/>
              </a:rPr>
              <a:t>Use </a:t>
            </a:r>
            <a:r>
              <a:rPr sz="1400" i="1" dirty="0">
                <a:latin typeface="Arial"/>
                <a:cs typeface="Arial"/>
              </a:rPr>
              <a:t>polymorphism </a:t>
            </a:r>
            <a:r>
              <a:rPr sz="1400" dirty="0">
                <a:latin typeface="Arial"/>
                <a:cs typeface="Arial"/>
              </a:rPr>
              <a:t>to add </a:t>
            </a:r>
            <a:r>
              <a:rPr sz="1400" spc="-5" dirty="0">
                <a:latin typeface="Arial"/>
                <a:cs typeface="Arial"/>
              </a:rPr>
              <a:t>varying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behavior</a:t>
            </a:r>
            <a:endParaRPr sz="1400">
              <a:latin typeface="Arial"/>
              <a:cs typeface="Arial"/>
            </a:endParaRPr>
          </a:p>
          <a:p>
            <a:pPr marL="358140" marR="210820" lvl="1" indent="-173990">
              <a:lnSpc>
                <a:spcPts val="1510"/>
              </a:lnSpc>
              <a:spcBef>
                <a:spcPts val="359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dirty="0">
                <a:latin typeface="Arial"/>
                <a:cs typeface="Arial"/>
              </a:rPr>
              <a:t>Abstractions can also be applied in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non-OO  languages!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191770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OCP </a:t>
            </a:r>
            <a:r>
              <a:rPr dirty="0"/>
              <a:t>-</a:t>
            </a:r>
            <a:r>
              <a:rPr spc="-105" dirty="0"/>
              <a:t> </a:t>
            </a:r>
            <a:r>
              <a:rPr spc="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41324"/>
            <a:ext cx="3808095" cy="1025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1825"/>
              </a:lnSpc>
              <a:spcBef>
                <a:spcPts val="9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OCP cannot be achieved for all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possible</a:t>
            </a:r>
            <a:endParaRPr sz="1600">
              <a:latin typeface="Arial"/>
              <a:cs typeface="Arial"/>
            </a:endParaRPr>
          </a:p>
          <a:p>
            <a:pPr marL="184785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contexts!</a:t>
            </a:r>
            <a:endParaRPr sz="16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9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8775" algn="l"/>
              </a:tabLst>
            </a:pPr>
            <a:r>
              <a:rPr sz="1600" i="1" spc="-5" dirty="0">
                <a:latin typeface="Arial"/>
                <a:cs typeface="Arial"/>
              </a:rPr>
              <a:t>Strategic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choices</a:t>
            </a:r>
            <a:endParaRPr sz="16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90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8775" algn="l"/>
              </a:tabLst>
            </a:pPr>
            <a:r>
              <a:rPr sz="1600" spc="-5" dirty="0">
                <a:latin typeface="Arial"/>
                <a:cs typeface="Arial"/>
              </a:rPr>
              <a:t>Apply only for </a:t>
            </a:r>
            <a:r>
              <a:rPr sz="1600" i="1" spc="-5" dirty="0">
                <a:latin typeface="Arial"/>
                <a:cs typeface="Arial"/>
              </a:rPr>
              <a:t>actual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changes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4055"/>
            <a:ext cx="11859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232537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r>
              <a:rPr sz="500" dirty="0">
                <a:latin typeface="Arial"/>
                <a:cs typeface="Arial"/>
              </a:rPr>
              <a:t>	</a:t>
            </a:r>
            <a:r>
              <a:rPr lang="en-US" sz="500" dirty="0">
                <a:latin typeface="Arial"/>
                <a:cs typeface="Arial"/>
              </a:rPr>
              <a:t>                                                     </a:t>
            </a: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874" y="249681"/>
            <a:ext cx="3394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/>
              <a:t>LSP - Liskov Substitution</a:t>
            </a:r>
            <a:r>
              <a:rPr sz="1600" spc="-15" dirty="0"/>
              <a:t> </a:t>
            </a:r>
            <a:r>
              <a:rPr sz="1600" spc="-5" dirty="0"/>
              <a:t>Principle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261874" y="591058"/>
            <a:ext cx="3951604" cy="26104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785" marR="793750" indent="-172720">
              <a:lnSpc>
                <a:spcPts val="1730"/>
              </a:lnSpc>
              <a:spcBef>
                <a:spcPts val="31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The key of OCP: Abstraction and  Polymorphism</a:t>
            </a:r>
            <a:endParaRPr sz="16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6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8775" algn="l"/>
              </a:tabLst>
            </a:pPr>
            <a:r>
              <a:rPr sz="1600" spc="-5" dirty="0">
                <a:latin typeface="Arial"/>
                <a:cs typeface="Arial"/>
              </a:rPr>
              <a:t>Implemented by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inheritance</a:t>
            </a:r>
            <a:endParaRPr sz="1600">
              <a:latin typeface="Arial"/>
              <a:cs typeface="Arial"/>
            </a:endParaRPr>
          </a:p>
          <a:p>
            <a:pPr marL="358140" lvl="1" indent="-173990">
              <a:lnSpc>
                <a:spcPts val="1825"/>
              </a:lnSpc>
              <a:spcBef>
                <a:spcPts val="190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8775" algn="l"/>
              </a:tabLst>
            </a:pPr>
            <a:r>
              <a:rPr sz="1600" spc="-5" dirty="0">
                <a:latin typeface="Arial"/>
                <a:cs typeface="Arial"/>
              </a:rPr>
              <a:t>How do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measure the quality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358140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inheritance?</a:t>
            </a:r>
            <a:endParaRPr sz="1600">
              <a:latin typeface="Arial"/>
              <a:cs typeface="Arial"/>
            </a:endParaRPr>
          </a:p>
          <a:p>
            <a:pPr marL="184785" marR="5080" indent="-172720">
              <a:lnSpc>
                <a:spcPts val="1730"/>
              </a:lnSpc>
              <a:spcBef>
                <a:spcPts val="409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If for each object ob1 of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S there is an  object ob2 of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T such that for all  programs P defined in terms of T, the  behavior of P is unchanged </a:t>
            </a:r>
            <a:r>
              <a:rPr sz="1600" spc="-10" dirty="0">
                <a:latin typeface="Arial"/>
                <a:cs typeface="Arial"/>
              </a:rPr>
              <a:t>when </a:t>
            </a:r>
            <a:r>
              <a:rPr sz="1600" spc="-5" dirty="0">
                <a:latin typeface="Arial"/>
                <a:cs typeface="Arial"/>
              </a:rPr>
              <a:t>ob1 </a:t>
            </a:r>
            <a:r>
              <a:rPr sz="1600" dirty="0">
                <a:latin typeface="Arial"/>
                <a:cs typeface="Arial"/>
              </a:rPr>
              <a:t>is  </a:t>
            </a:r>
            <a:r>
              <a:rPr sz="1600" spc="-5" dirty="0">
                <a:latin typeface="Arial"/>
                <a:cs typeface="Arial"/>
              </a:rPr>
              <a:t>substituted for ob2 then S is a subtype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84785">
              <a:lnSpc>
                <a:spcPts val="1695"/>
              </a:lnSpc>
            </a:pPr>
            <a:r>
              <a:rPr sz="1600" spc="-5" dirty="0">
                <a:latin typeface="Arial"/>
                <a:cs typeface="Arial"/>
              </a:rPr>
              <a:t>T. </a:t>
            </a:r>
            <a:r>
              <a:rPr sz="1600" b="1" i="1" spc="-5" dirty="0">
                <a:latin typeface="Arial"/>
                <a:cs typeface="Arial"/>
              </a:rPr>
              <a:t>B. Liskov</a:t>
            </a:r>
            <a:r>
              <a:rPr sz="1600" i="1" spc="-5" dirty="0">
                <a:latin typeface="Arial"/>
                <a:cs typeface="Arial"/>
              </a:rPr>
              <a:t>,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1988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186308"/>
            <a:ext cx="31038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LSP - Liskov</a:t>
            </a:r>
            <a:r>
              <a:rPr sz="2000" spc="-95" dirty="0"/>
              <a:t> </a:t>
            </a:r>
            <a:r>
              <a:rPr sz="2000" dirty="0"/>
              <a:t>Substitution  </a:t>
            </a:r>
            <a:r>
              <a:rPr sz="2000" spc="-5" dirty="0"/>
              <a:t>Principle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61874" y="896492"/>
            <a:ext cx="3805554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785" marR="5080" indent="-172720">
              <a:lnSpc>
                <a:spcPts val="1730"/>
              </a:lnSpc>
              <a:spcBef>
                <a:spcPts val="31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LSP: Subtypes must be substitutable for  their base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types.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4055"/>
            <a:ext cx="11097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104902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25753"/>
            <a:ext cx="4047490" cy="2165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class Rectangle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protected int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m_width;</a:t>
            </a:r>
            <a:endParaRPr sz="13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protected int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m_height;</a:t>
            </a:r>
            <a:endParaRPr sz="1300">
              <a:latin typeface="Arial"/>
              <a:cs typeface="Arial"/>
            </a:endParaRPr>
          </a:p>
          <a:p>
            <a:pPr marL="927100" marR="1331595" indent="-457200">
              <a:lnSpc>
                <a:spcPct val="100000"/>
              </a:lnSpc>
              <a:spcBef>
                <a:spcPts val="5"/>
              </a:spcBef>
              <a:tabLst>
                <a:tab pos="2344420" algn="l"/>
              </a:tabLst>
            </a:pPr>
            <a:r>
              <a:rPr sz="1300" spc="-5" dirty="0">
                <a:latin typeface="Arial"/>
                <a:cs typeface="Arial"/>
              </a:rPr>
              <a:t>public </a:t>
            </a:r>
            <a:r>
              <a:rPr sz="1300" spc="-10" dirty="0">
                <a:latin typeface="Arial"/>
                <a:cs typeface="Arial"/>
              </a:rPr>
              <a:t>void </a:t>
            </a:r>
            <a:r>
              <a:rPr sz="1300" dirty="0">
                <a:latin typeface="Arial"/>
                <a:cs typeface="Arial"/>
              </a:rPr>
              <a:t>setWidth(int </a:t>
            </a:r>
            <a:r>
              <a:rPr sz="1300" spc="-5" dirty="0">
                <a:latin typeface="Arial"/>
                <a:cs typeface="Arial"/>
              </a:rPr>
              <a:t>width){  m_width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=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width;	}</a:t>
            </a:r>
            <a:endParaRPr sz="1300">
              <a:latin typeface="Arial"/>
              <a:cs typeface="Arial"/>
            </a:endParaRPr>
          </a:p>
          <a:p>
            <a:pPr marL="927100" marR="1209675" indent="-4572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public </a:t>
            </a:r>
            <a:r>
              <a:rPr sz="1300" spc="-10" dirty="0">
                <a:latin typeface="Arial"/>
                <a:cs typeface="Arial"/>
              </a:rPr>
              <a:t>void </a:t>
            </a:r>
            <a:r>
              <a:rPr sz="1300" spc="-5" dirty="0">
                <a:latin typeface="Arial"/>
                <a:cs typeface="Arial"/>
              </a:rPr>
              <a:t>setHeight(int height){  m_height = height;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 marL="469900" marR="647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public int </a:t>
            </a:r>
            <a:r>
              <a:rPr sz="1300" dirty="0">
                <a:latin typeface="Arial"/>
                <a:cs typeface="Arial"/>
              </a:rPr>
              <a:t>getWidth(){ </a:t>
            </a:r>
            <a:r>
              <a:rPr sz="1300" spc="-5" dirty="0">
                <a:latin typeface="Arial"/>
                <a:cs typeface="Arial"/>
              </a:rPr>
              <a:t>return m_width; }  public int getHeight(){ return m_height;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 marL="469900">
              <a:lnSpc>
                <a:spcPts val="1405"/>
              </a:lnSpc>
            </a:pPr>
            <a:r>
              <a:rPr sz="1300" spc="-5" dirty="0">
                <a:latin typeface="Arial"/>
                <a:cs typeface="Arial"/>
              </a:rPr>
              <a:t>public int getArea(){ return m_width * m_height;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 marL="184785">
              <a:lnSpc>
                <a:spcPts val="1405"/>
              </a:lnSpc>
            </a:pPr>
            <a:r>
              <a:rPr sz="1300" spc="-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104965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</a:t>
            </a:r>
            <a:r>
              <a:rPr spc="5" dirty="0"/>
              <a:t>a</a:t>
            </a:r>
            <a:r>
              <a:rPr dirty="0"/>
              <a:t>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2855" y="768476"/>
            <a:ext cx="2304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class Square extends Rectangle </a:t>
            </a: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116839" indent="-285115">
              <a:lnSpc>
                <a:spcPct val="120000"/>
              </a:lnSpc>
              <a:spcBef>
                <a:spcPts val="100"/>
              </a:spcBef>
            </a:pPr>
            <a:r>
              <a:rPr spc="-5" dirty="0"/>
              <a:t>public void </a:t>
            </a:r>
            <a:r>
              <a:rPr dirty="0"/>
              <a:t>setWidth(int </a:t>
            </a:r>
            <a:r>
              <a:rPr spc="-5" dirty="0"/>
              <a:t>width){  m_width </a:t>
            </a:r>
            <a:r>
              <a:rPr dirty="0"/>
              <a:t>= </a:t>
            </a:r>
            <a:r>
              <a:rPr spc="-5" dirty="0"/>
              <a:t>width;  </a:t>
            </a:r>
            <a:r>
              <a:rPr dirty="0"/>
              <a:t>m_height =</a:t>
            </a:r>
            <a:r>
              <a:rPr spc="-30" dirty="0"/>
              <a:t> </a:t>
            </a:r>
            <a:r>
              <a:rPr spc="-5" dirty="0"/>
              <a:t>width;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/>
              <a:t>}</a:t>
            </a:r>
          </a:p>
          <a:p>
            <a:pPr marL="297180" marR="5080" indent="-285115">
              <a:lnSpc>
                <a:spcPct val="120000"/>
              </a:lnSpc>
            </a:pPr>
            <a:r>
              <a:rPr spc="-5" dirty="0"/>
              <a:t>public void setHeight(int height){  m_width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height;</a:t>
            </a:r>
          </a:p>
          <a:p>
            <a:pPr marL="297180">
              <a:lnSpc>
                <a:spcPct val="100000"/>
              </a:lnSpc>
              <a:spcBef>
                <a:spcPts val="285"/>
              </a:spcBef>
            </a:pPr>
            <a:r>
              <a:rPr spc="-5" dirty="0"/>
              <a:t>m_height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height;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/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52855" y="2743961"/>
            <a:ext cx="7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253" y="1151885"/>
            <a:ext cx="763905" cy="332105"/>
          </a:xfrm>
          <a:prstGeom prst="rect">
            <a:avLst/>
          </a:prstGeom>
          <a:ln w="7883">
            <a:solidFill>
              <a:srgbClr val="00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445"/>
              </a:spcBef>
            </a:pPr>
            <a:r>
              <a:rPr sz="850" spc="-50" dirty="0">
                <a:latin typeface="Times New Roman"/>
                <a:cs typeface="Times New Roman"/>
              </a:rPr>
              <a:t>Rectangle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254" y="2147162"/>
            <a:ext cx="763905" cy="332105"/>
          </a:xfrm>
          <a:prstGeom prst="rect">
            <a:avLst/>
          </a:prstGeom>
          <a:ln w="7883">
            <a:solidFill>
              <a:srgbClr val="00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445"/>
              </a:spcBef>
            </a:pPr>
            <a:r>
              <a:rPr sz="850" spc="-45" dirty="0">
                <a:latin typeface="Times New Roman"/>
                <a:cs typeface="Times New Roman"/>
              </a:rPr>
              <a:t>Square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699" y="1483729"/>
            <a:ext cx="95885" cy="83185"/>
          </a:xfrm>
          <a:custGeom>
            <a:avLst/>
            <a:gdLst/>
            <a:ahLst/>
            <a:cxnLst/>
            <a:rect l="l" t="t" r="r" b="b"/>
            <a:pathLst>
              <a:path w="95884" h="83184">
                <a:moveTo>
                  <a:pt x="47776" y="0"/>
                </a:moveTo>
                <a:lnTo>
                  <a:pt x="0" y="82833"/>
                </a:lnTo>
                <a:lnTo>
                  <a:pt x="95310" y="82833"/>
                </a:lnTo>
                <a:lnTo>
                  <a:pt x="47776" y="0"/>
                </a:lnTo>
                <a:close/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144" y="1566563"/>
            <a:ext cx="635" cy="581025"/>
          </a:xfrm>
          <a:custGeom>
            <a:avLst/>
            <a:gdLst/>
            <a:ahLst/>
            <a:cxnLst/>
            <a:rect l="l" t="t" r="r" b="b"/>
            <a:pathLst>
              <a:path w="634" h="581025">
                <a:moveTo>
                  <a:pt x="0" y="0"/>
                </a:moveTo>
                <a:lnTo>
                  <a:pt x="508" y="580599"/>
                </a:lnTo>
              </a:path>
            </a:pathLst>
          </a:custGeom>
          <a:ln w="7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655065"/>
            <a:ext cx="3741420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class </a:t>
            </a:r>
            <a:r>
              <a:rPr sz="1200" dirty="0">
                <a:latin typeface="Arial"/>
                <a:cs typeface="Arial"/>
              </a:rPr>
              <a:t>LspTest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private </a:t>
            </a:r>
            <a:r>
              <a:rPr sz="1200" dirty="0">
                <a:latin typeface="Arial"/>
                <a:cs typeface="Arial"/>
              </a:rPr>
              <a:t>static </a:t>
            </a:r>
            <a:r>
              <a:rPr sz="1200" spc="-5" dirty="0">
                <a:latin typeface="Arial"/>
                <a:cs typeface="Arial"/>
              </a:rPr>
              <a:t>Rectangle getNewRectangle()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// it </a:t>
            </a:r>
            <a:r>
              <a:rPr sz="1200" spc="-5" dirty="0">
                <a:latin typeface="Arial"/>
                <a:cs typeface="Arial"/>
              </a:rPr>
              <a:t>can be </a:t>
            </a:r>
            <a:r>
              <a:rPr sz="1200" dirty="0">
                <a:latin typeface="Arial"/>
                <a:cs typeface="Arial"/>
              </a:rPr>
              <a:t>an </a:t>
            </a:r>
            <a:r>
              <a:rPr sz="1200" spc="-5" dirty="0">
                <a:latin typeface="Arial"/>
                <a:cs typeface="Arial"/>
              </a:rPr>
              <a:t>object </a:t>
            </a:r>
            <a:r>
              <a:rPr sz="1200" dirty="0">
                <a:latin typeface="Arial"/>
                <a:cs typeface="Arial"/>
              </a:rPr>
              <a:t>returned </a:t>
            </a:r>
            <a:r>
              <a:rPr sz="1200" spc="-5" dirty="0">
                <a:latin typeface="Arial"/>
                <a:cs typeface="Arial"/>
              </a:rPr>
              <a:t>by </a:t>
            </a:r>
            <a:r>
              <a:rPr sz="1200" dirty="0">
                <a:latin typeface="Arial"/>
                <a:cs typeface="Arial"/>
              </a:rPr>
              <a:t>some factory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...  return </a:t>
            </a:r>
            <a:r>
              <a:rPr sz="1200" spc="-5" dirty="0">
                <a:latin typeface="Arial"/>
                <a:cs typeface="Arial"/>
              </a:rPr>
              <a:t>new Square();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469900" marR="377190" indent="-28575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public </a:t>
            </a:r>
            <a:r>
              <a:rPr sz="1200" dirty="0">
                <a:latin typeface="Arial"/>
                <a:cs typeface="Arial"/>
              </a:rPr>
              <a:t>static </a:t>
            </a:r>
            <a:r>
              <a:rPr sz="1200" spc="-5" dirty="0">
                <a:latin typeface="Arial"/>
                <a:cs typeface="Arial"/>
              </a:rPr>
              <a:t>void </a:t>
            </a:r>
            <a:r>
              <a:rPr sz="1200" dirty="0">
                <a:latin typeface="Arial"/>
                <a:cs typeface="Arial"/>
              </a:rPr>
              <a:t>main </a:t>
            </a:r>
            <a:r>
              <a:rPr sz="1200" spc="-5" dirty="0">
                <a:latin typeface="Arial"/>
                <a:cs typeface="Arial"/>
              </a:rPr>
              <a:t>(String args[]) </a:t>
            </a:r>
            <a:r>
              <a:rPr sz="1200" dirty="0">
                <a:latin typeface="Arial"/>
                <a:cs typeface="Arial"/>
              </a:rPr>
              <a:t>{  </a:t>
            </a:r>
            <a:r>
              <a:rPr sz="1200" spc="-5" dirty="0">
                <a:latin typeface="Arial"/>
                <a:cs typeface="Arial"/>
              </a:rPr>
              <a:t>Rectangle </a:t>
            </a:r>
            <a:r>
              <a:rPr sz="1200" dirty="0">
                <a:latin typeface="Arial"/>
                <a:cs typeface="Arial"/>
              </a:rPr>
              <a:t>r = </a:t>
            </a:r>
            <a:r>
              <a:rPr sz="1200" spc="-5" dirty="0">
                <a:latin typeface="Arial"/>
                <a:cs typeface="Arial"/>
              </a:rPr>
              <a:t>LspTest.getNewRectangle();  </a:t>
            </a:r>
            <a:r>
              <a:rPr sz="1200" dirty="0">
                <a:latin typeface="Arial"/>
                <a:cs typeface="Arial"/>
              </a:rPr>
              <a:t>r.setWidth(5);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r.setHeight(10);</a:t>
            </a:r>
            <a:endParaRPr sz="1200">
              <a:latin typeface="Arial"/>
              <a:cs typeface="Arial"/>
            </a:endParaRPr>
          </a:p>
          <a:p>
            <a:pPr marL="469900" marR="91503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// </a:t>
            </a:r>
            <a:r>
              <a:rPr sz="1200" spc="-5" dirty="0">
                <a:latin typeface="Arial"/>
                <a:cs typeface="Arial"/>
              </a:rPr>
              <a:t>user knows </a:t>
            </a:r>
            <a:r>
              <a:rPr sz="1200" dirty="0">
                <a:latin typeface="Arial"/>
                <a:cs typeface="Arial"/>
              </a:rPr>
              <a:t>that r </a:t>
            </a:r>
            <a:r>
              <a:rPr sz="1200" spc="-5" dirty="0">
                <a:latin typeface="Arial"/>
                <a:cs typeface="Arial"/>
              </a:rPr>
              <a:t>it's a rectangle.  System.out.println(r.getArea());</a:t>
            </a:r>
            <a:endParaRPr sz="1200">
              <a:latin typeface="Arial"/>
              <a:cs typeface="Arial"/>
            </a:endParaRPr>
          </a:p>
          <a:p>
            <a:pPr marL="184785" marR="67310" indent="285115">
              <a:lnSpc>
                <a:spcPct val="8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// </a:t>
            </a:r>
            <a:r>
              <a:rPr sz="1200" spc="-5" dirty="0">
                <a:latin typeface="Arial"/>
                <a:cs typeface="Arial"/>
              </a:rPr>
              <a:t>now </a:t>
            </a:r>
            <a:r>
              <a:rPr sz="1200" dirty="0">
                <a:latin typeface="Arial"/>
                <a:cs typeface="Arial"/>
              </a:rPr>
              <a:t>he's </a:t>
            </a:r>
            <a:r>
              <a:rPr sz="1200" spc="-5" dirty="0">
                <a:latin typeface="Arial"/>
                <a:cs typeface="Arial"/>
              </a:rPr>
              <a:t>surprised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see </a:t>
            </a:r>
            <a:r>
              <a:rPr sz="1200" dirty="0">
                <a:latin typeface="Arial"/>
                <a:cs typeface="Arial"/>
              </a:rPr>
              <a:t>that the </a:t>
            </a:r>
            <a:r>
              <a:rPr sz="1200" spc="-5" dirty="0">
                <a:latin typeface="Arial"/>
                <a:cs typeface="Arial"/>
              </a:rPr>
              <a:t>area is 100  instead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2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//50.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193040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LSP</a:t>
            </a:r>
            <a:r>
              <a:rPr spc="-110" dirty="0"/>
              <a:t> </a:t>
            </a:r>
            <a:r>
              <a:rPr spc="5" dirty="0"/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1874" y="817016"/>
            <a:ext cx="3696970" cy="16840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Conclusion:</a:t>
            </a:r>
            <a:endParaRPr sz="1600">
              <a:latin typeface="Arial"/>
              <a:cs typeface="Arial"/>
            </a:endParaRPr>
          </a:p>
          <a:p>
            <a:pPr marL="358140" marR="5080" lvl="1" indent="-173990">
              <a:lnSpc>
                <a:spcPct val="100000"/>
              </a:lnSpc>
              <a:spcBef>
                <a:spcPts val="380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8775" algn="l"/>
              </a:tabLst>
            </a:pPr>
            <a:r>
              <a:rPr sz="1600" spc="-5" dirty="0">
                <a:latin typeface="Arial"/>
                <a:cs typeface="Arial"/>
              </a:rPr>
              <a:t>A model, </a:t>
            </a:r>
            <a:r>
              <a:rPr sz="1600" spc="-10" dirty="0">
                <a:latin typeface="Arial"/>
                <a:cs typeface="Arial"/>
              </a:rPr>
              <a:t>viewed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isolation, can’t </a:t>
            </a:r>
            <a:r>
              <a:rPr sz="1600" spc="-10" dirty="0">
                <a:latin typeface="Arial"/>
                <a:cs typeface="Arial"/>
              </a:rPr>
              <a:t>be  </a:t>
            </a:r>
            <a:r>
              <a:rPr sz="1600" spc="-5" dirty="0">
                <a:latin typeface="Arial"/>
                <a:cs typeface="Arial"/>
              </a:rPr>
              <a:t>meaningfully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validated.</a:t>
            </a:r>
            <a:endParaRPr sz="16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8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8775" algn="l"/>
              </a:tabLst>
            </a:pPr>
            <a:r>
              <a:rPr sz="1600" spc="-5" dirty="0">
                <a:latin typeface="Arial"/>
                <a:cs typeface="Arial"/>
              </a:rPr>
              <a:t>ISA is about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behavior.</a:t>
            </a:r>
            <a:endParaRPr sz="1600">
              <a:latin typeface="Arial"/>
              <a:cs typeface="Arial"/>
            </a:endParaRPr>
          </a:p>
          <a:p>
            <a:pPr marL="506730" marR="465455" lvl="2" indent="-146685">
              <a:lnSpc>
                <a:spcPct val="100000"/>
              </a:lnSpc>
              <a:spcBef>
                <a:spcPts val="385"/>
              </a:spcBef>
              <a:buClr>
                <a:srgbClr val="CCCC00"/>
              </a:buClr>
              <a:buSzPct val="68750"/>
              <a:buFont typeface="Wingdings"/>
              <a:buChar char=""/>
              <a:tabLst>
                <a:tab pos="507365" algn="l"/>
              </a:tabLst>
            </a:pPr>
            <a:r>
              <a:rPr sz="1600" spc="-5" dirty="0">
                <a:latin typeface="Arial"/>
                <a:cs typeface="Arial"/>
              </a:rPr>
              <a:t>Behaviorally, a square is not a  rectangle.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11097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104838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</a:t>
            </a:r>
            <a:r>
              <a:rPr spc="5" dirty="0"/>
              <a:t>x</a:t>
            </a:r>
            <a:r>
              <a:rPr dirty="0"/>
              <a:t>ercise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1874" y="865072"/>
            <a:ext cx="4025900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Please </a:t>
            </a:r>
            <a:r>
              <a:rPr sz="1500" spc="-5" dirty="0">
                <a:latin typeface="Arial"/>
                <a:cs typeface="Arial"/>
              </a:rPr>
              <a:t>give </a:t>
            </a:r>
            <a:r>
              <a:rPr sz="1500" dirty="0">
                <a:latin typeface="Arial"/>
                <a:cs typeface="Arial"/>
              </a:rPr>
              <a:t>an </a:t>
            </a:r>
            <a:r>
              <a:rPr sz="1500" spc="-5" dirty="0">
                <a:latin typeface="Arial"/>
                <a:cs typeface="Arial"/>
              </a:rPr>
              <a:t>example </a:t>
            </a:r>
            <a:r>
              <a:rPr sz="1500" dirty="0">
                <a:latin typeface="Arial"/>
                <a:cs typeface="Arial"/>
              </a:rPr>
              <a:t>that violates </a:t>
            </a:r>
            <a:r>
              <a:rPr sz="1500" spc="-5" dirty="0">
                <a:latin typeface="Arial"/>
                <a:cs typeface="Arial"/>
              </a:rPr>
              <a:t>LSP  and explain </a:t>
            </a:r>
            <a:r>
              <a:rPr sz="1500" spc="-10" dirty="0">
                <a:latin typeface="Arial"/>
                <a:cs typeface="Arial"/>
              </a:rPr>
              <a:t>why? </a:t>
            </a:r>
            <a:r>
              <a:rPr sz="1500" spc="-5" dirty="0">
                <a:latin typeface="Arial"/>
                <a:cs typeface="Arial"/>
              </a:rPr>
              <a:t>How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modify </a:t>
            </a:r>
            <a:r>
              <a:rPr sz="1500" dirty="0">
                <a:latin typeface="Arial"/>
                <a:cs typeface="Arial"/>
              </a:rPr>
              <a:t>it to conform  to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LSP?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965835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96583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Co</a:t>
            </a:r>
            <a:r>
              <a:rPr spc="10" dirty="0"/>
              <a:t>n</a:t>
            </a:r>
            <a:r>
              <a:rPr dirty="0"/>
              <a:t>tent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1874" y="820673"/>
            <a:ext cx="3430904" cy="5740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459"/>
              </a:spcBef>
              <a:buChar char="•"/>
              <a:tabLst>
                <a:tab pos="133350" algn="l"/>
              </a:tabLst>
            </a:pPr>
            <a:r>
              <a:rPr sz="1500" spc="-5" dirty="0">
                <a:latin typeface="Arial"/>
                <a:cs typeface="Arial"/>
              </a:rPr>
              <a:t>The Open-Closed </a:t>
            </a:r>
            <a:r>
              <a:rPr sz="1500" dirty="0">
                <a:latin typeface="Arial"/>
                <a:cs typeface="Arial"/>
              </a:rPr>
              <a:t>Principle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(OCP)</a:t>
            </a:r>
            <a:endParaRPr sz="1500">
              <a:latin typeface="Arial"/>
              <a:cs typeface="Arial"/>
            </a:endParaRPr>
          </a:p>
          <a:p>
            <a:pPr marL="132715" indent="-120650">
              <a:lnSpc>
                <a:spcPct val="100000"/>
              </a:lnSpc>
              <a:spcBef>
                <a:spcPts val="360"/>
              </a:spcBef>
              <a:buChar char="•"/>
              <a:tabLst>
                <a:tab pos="133350" algn="l"/>
              </a:tabLst>
            </a:pPr>
            <a:r>
              <a:rPr sz="1500" spc="-5" dirty="0">
                <a:latin typeface="Arial"/>
                <a:cs typeface="Arial"/>
              </a:rPr>
              <a:t>The </a:t>
            </a:r>
            <a:r>
              <a:rPr sz="1500" dirty="0">
                <a:latin typeface="Arial"/>
                <a:cs typeface="Arial"/>
              </a:rPr>
              <a:t>Liskov </a:t>
            </a:r>
            <a:r>
              <a:rPr sz="1500" spc="-5" dirty="0">
                <a:latin typeface="Arial"/>
                <a:cs typeface="Arial"/>
              </a:rPr>
              <a:t>Substitution Principle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(LSP)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874" y="133857"/>
            <a:ext cx="324866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50" dirty="0"/>
              <a:t>OCP – </a:t>
            </a:r>
            <a:r>
              <a:rPr sz="1750" spc="-35" dirty="0"/>
              <a:t>An </a:t>
            </a:r>
            <a:r>
              <a:rPr sz="1750" spc="-5" dirty="0"/>
              <a:t>example </a:t>
            </a:r>
            <a:r>
              <a:rPr sz="1750" dirty="0"/>
              <a:t>of </a:t>
            </a:r>
            <a:r>
              <a:rPr sz="1750" spc="-5" dirty="0"/>
              <a:t>violating  </a:t>
            </a:r>
            <a:r>
              <a:rPr sz="1750" dirty="0"/>
              <a:t>OCP</a:t>
            </a:r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61874" y="865072"/>
            <a:ext cx="3951604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If the client has a </a:t>
            </a:r>
            <a:r>
              <a:rPr sz="1600" spc="-10" dirty="0">
                <a:latin typeface="Arial"/>
                <a:cs typeface="Arial"/>
              </a:rPr>
              <a:t>reference </a:t>
            </a:r>
            <a:r>
              <a:rPr sz="1600" spc="-5" dirty="0">
                <a:latin typeface="Arial"/>
                <a:cs typeface="Arial"/>
              </a:rPr>
              <a:t>to a concrete  server-class, replacing the server leads to  modification of 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" y="1885957"/>
            <a:ext cx="4172712" cy="571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315468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OCP </a:t>
            </a:r>
            <a:r>
              <a:rPr dirty="0"/>
              <a:t>– Conforming to</a:t>
            </a:r>
            <a:r>
              <a:rPr spc="-105" dirty="0"/>
              <a:t> </a:t>
            </a:r>
            <a:r>
              <a:rPr spc="5" dirty="0"/>
              <a:t>OCP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1874" y="866393"/>
            <a:ext cx="38049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If </a:t>
            </a:r>
            <a:r>
              <a:rPr sz="1500" spc="-5" dirty="0">
                <a:latin typeface="Arial"/>
                <a:cs typeface="Arial"/>
              </a:rPr>
              <a:t>the client has a </a:t>
            </a:r>
            <a:r>
              <a:rPr sz="1500" dirty="0">
                <a:latin typeface="Arial"/>
                <a:cs typeface="Arial"/>
              </a:rPr>
              <a:t>reference to </a:t>
            </a:r>
            <a:r>
              <a:rPr sz="1500" spc="-5" dirty="0">
                <a:latin typeface="Arial"/>
                <a:cs typeface="Arial"/>
              </a:rPr>
              <a:t>an interface,  replacing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server will not </a:t>
            </a:r>
            <a:r>
              <a:rPr sz="1500" dirty="0">
                <a:latin typeface="Arial"/>
                <a:cs typeface="Arial"/>
              </a:rPr>
              <a:t>lead to  </a:t>
            </a:r>
            <a:r>
              <a:rPr sz="1500" spc="-5" dirty="0">
                <a:latin typeface="Arial"/>
                <a:cs typeface="Arial"/>
              </a:rPr>
              <a:t>modification </a:t>
            </a:r>
            <a:r>
              <a:rPr sz="1500" dirty="0">
                <a:latin typeface="Arial"/>
                <a:cs typeface="Arial"/>
              </a:rPr>
              <a:t>of the </a:t>
            </a:r>
            <a:r>
              <a:rPr sz="1500" spc="-5" dirty="0">
                <a:latin typeface="Arial"/>
                <a:cs typeface="Arial"/>
              </a:rPr>
              <a:t>client. The client still  references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interface.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1866899"/>
            <a:ext cx="2782056" cy="110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125285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8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914399"/>
            <a:ext cx="3738372" cy="2014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1874" y="3133470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125349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086" y="865708"/>
            <a:ext cx="3287395" cy="203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// Open-Close Principle - Bad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class GraphicEditor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755015" marR="693420" indent="-4572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public void drawShape(Shape </a:t>
            </a:r>
            <a:r>
              <a:rPr sz="1200" dirty="0">
                <a:latin typeface="Arial"/>
                <a:cs typeface="Arial"/>
              </a:rPr>
              <a:t>s) {  if </a:t>
            </a:r>
            <a:r>
              <a:rPr sz="1200" spc="-5" dirty="0">
                <a:latin typeface="Arial"/>
                <a:cs typeface="Arial"/>
              </a:rPr>
              <a:t>(s.m_type==1)  drawRectangle(s);</a:t>
            </a:r>
            <a:endParaRPr sz="1200">
              <a:latin typeface="Arial"/>
              <a:cs typeface="Arial"/>
            </a:endParaRPr>
          </a:p>
          <a:p>
            <a:pPr marR="1101090" algn="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else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(s.m_type==2)</a:t>
            </a:r>
            <a:endParaRPr sz="1200">
              <a:latin typeface="Arial"/>
              <a:cs typeface="Arial"/>
            </a:endParaRPr>
          </a:p>
          <a:p>
            <a:pPr marR="1129665" algn="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dra</a:t>
            </a:r>
            <a:r>
              <a:rPr sz="1200" spc="-20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rc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(s</a:t>
            </a:r>
            <a:r>
              <a:rPr sz="1200" spc="-10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public void drawCircle(Circle </a:t>
            </a:r>
            <a:r>
              <a:rPr sz="1200" dirty="0">
                <a:latin typeface="Arial"/>
                <a:cs typeface="Arial"/>
              </a:rPr>
              <a:t>r)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{....}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public void drawRectangle(Rectangle </a:t>
            </a:r>
            <a:r>
              <a:rPr sz="1200" dirty="0">
                <a:latin typeface="Arial"/>
                <a:cs typeface="Arial"/>
              </a:rPr>
              <a:t>r)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{....}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125285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8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28801"/>
            <a:ext cx="3168650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275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// Open-Close </a:t>
            </a:r>
            <a:r>
              <a:rPr sz="1200" spc="-5" dirty="0">
                <a:latin typeface="Arial"/>
                <a:cs typeface="Arial"/>
              </a:rPr>
              <a:t>Principle </a:t>
            </a:r>
            <a:r>
              <a:rPr sz="1200" dirty="0">
                <a:latin typeface="Arial"/>
                <a:cs typeface="Arial"/>
              </a:rPr>
              <a:t>- Good </a:t>
            </a:r>
            <a:r>
              <a:rPr sz="1200" spc="-5" dirty="0">
                <a:latin typeface="Arial"/>
                <a:cs typeface="Arial"/>
              </a:rPr>
              <a:t>example  class GraphicEditor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469900" marR="403225">
              <a:lnSpc>
                <a:spcPts val="1150"/>
              </a:lnSpc>
              <a:spcBef>
                <a:spcPts val="280"/>
              </a:spcBef>
            </a:pPr>
            <a:r>
              <a:rPr sz="1200" spc="-5" dirty="0">
                <a:latin typeface="Arial"/>
                <a:cs typeface="Arial"/>
              </a:rPr>
              <a:t>public void drawShape(Shape </a:t>
            </a:r>
            <a:r>
              <a:rPr sz="1200" dirty="0">
                <a:latin typeface="Arial"/>
                <a:cs typeface="Arial"/>
              </a:rPr>
              <a:t>s) {  </a:t>
            </a:r>
            <a:r>
              <a:rPr sz="1200" spc="-5" dirty="0">
                <a:latin typeface="Arial"/>
                <a:cs typeface="Arial"/>
              </a:rPr>
              <a:t>s.draw();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ts val="1165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sz="1200" spc="-5" dirty="0">
                <a:latin typeface="Arial"/>
                <a:cs typeface="Arial"/>
              </a:rPr>
              <a:t>class Shape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ts val="1295"/>
              </a:lnSpc>
            </a:pPr>
            <a:r>
              <a:rPr sz="1200" dirty="0">
                <a:latin typeface="Arial"/>
                <a:cs typeface="Arial"/>
              </a:rPr>
              <a:t>abstract </a:t>
            </a:r>
            <a:r>
              <a:rPr sz="1200" spc="-5" dirty="0">
                <a:latin typeface="Arial"/>
                <a:cs typeface="Arial"/>
              </a:rPr>
              <a:t>void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draw();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sz="1200" spc="-5" dirty="0">
                <a:latin typeface="Arial"/>
                <a:cs typeface="Arial"/>
              </a:rPr>
              <a:t>class Rectangle extends Shape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ts val="1295"/>
              </a:lnSpc>
            </a:pPr>
            <a:r>
              <a:rPr sz="1200" spc="-5" dirty="0">
                <a:latin typeface="Arial"/>
                <a:cs typeface="Arial"/>
              </a:rPr>
              <a:t>public void draw() </a:t>
            </a:r>
            <a:r>
              <a:rPr sz="1200" dirty="0">
                <a:latin typeface="Arial"/>
                <a:cs typeface="Arial"/>
              </a:rPr>
              <a:t>{ // </a:t>
            </a:r>
            <a:r>
              <a:rPr sz="1200" spc="-5" dirty="0">
                <a:latin typeface="Arial"/>
                <a:cs typeface="Arial"/>
              </a:rPr>
              <a:t>draw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rectangle </a:t>
            </a: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400888"/>
            <a:ext cx="3898900" cy="208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solidFill>
                  <a:srgbClr val="330066"/>
                </a:solidFill>
                <a:latin typeface="Arial"/>
                <a:cs typeface="Arial"/>
              </a:rPr>
              <a:t>OCP</a:t>
            </a:r>
            <a:endParaRPr sz="17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24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Conforms to the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OCP</a:t>
            </a:r>
            <a:endParaRPr sz="13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dirty="0">
                <a:latin typeface="Arial"/>
                <a:cs typeface="Arial"/>
              </a:rPr>
              <a:t>To </a:t>
            </a:r>
            <a:r>
              <a:rPr sz="1300" spc="-5" dirty="0">
                <a:latin typeface="Arial"/>
                <a:cs typeface="Arial"/>
              </a:rPr>
              <a:t>add a new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shape: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Open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extension </a:t>
            </a:r>
            <a:r>
              <a:rPr sz="1100" dirty="0">
                <a:latin typeface="Arial"/>
                <a:cs typeface="Arial"/>
              </a:rPr>
              <a:t>– Add new subclass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shape</a:t>
            </a:r>
            <a:endParaRPr sz="1100">
              <a:latin typeface="Arial"/>
              <a:cs typeface="Arial"/>
            </a:endParaRPr>
          </a:p>
          <a:p>
            <a:pPr marL="358140" lvl="1" indent="-173990">
              <a:lnSpc>
                <a:spcPts val="1315"/>
              </a:lnSpc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spc="-5" dirty="0">
                <a:latin typeface="Arial"/>
                <a:cs typeface="Arial"/>
              </a:rPr>
              <a:t>Closed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modification – </a:t>
            </a:r>
            <a:r>
              <a:rPr sz="1100" spc="-5" dirty="0">
                <a:latin typeface="Arial"/>
                <a:cs typeface="Arial"/>
              </a:rPr>
              <a:t>No </a:t>
            </a:r>
            <a:r>
              <a:rPr sz="1100" dirty="0">
                <a:latin typeface="Arial"/>
                <a:cs typeface="Arial"/>
              </a:rPr>
              <a:t>mod. In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drawShape()</a:t>
            </a:r>
            <a:endParaRPr sz="1100">
              <a:latin typeface="Arial"/>
              <a:cs typeface="Arial"/>
            </a:endParaRPr>
          </a:p>
          <a:p>
            <a:pPr marL="184785" indent="-172720">
              <a:lnSpc>
                <a:spcPts val="1555"/>
              </a:lnSpc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5" dirty="0">
                <a:latin typeface="Arial"/>
                <a:cs typeface="Arial"/>
              </a:rPr>
              <a:t>What </a:t>
            </a:r>
            <a:r>
              <a:rPr sz="1300" spc="-5" dirty="0">
                <a:latin typeface="Arial"/>
                <a:cs typeface="Arial"/>
              </a:rPr>
              <a:t>about the smells?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spc="-5" dirty="0">
                <a:latin typeface="Arial"/>
                <a:cs typeface="Arial"/>
              </a:rPr>
              <a:t>Rigidity </a:t>
            </a:r>
            <a:r>
              <a:rPr sz="1100" dirty="0">
                <a:latin typeface="Arial"/>
                <a:cs typeface="Arial"/>
              </a:rPr>
              <a:t>– Just add new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shape-classes</a:t>
            </a:r>
            <a:endParaRPr sz="11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spc="-5" dirty="0">
                <a:latin typeface="Arial"/>
                <a:cs typeface="Arial"/>
              </a:rPr>
              <a:t>Fragility </a:t>
            </a:r>
            <a:r>
              <a:rPr sz="1100" dirty="0">
                <a:latin typeface="Arial"/>
                <a:cs typeface="Arial"/>
              </a:rPr>
              <a:t>– </a:t>
            </a:r>
            <a:r>
              <a:rPr sz="1100" spc="-5" dirty="0">
                <a:latin typeface="Arial"/>
                <a:cs typeface="Arial"/>
              </a:rPr>
              <a:t>No </a:t>
            </a:r>
            <a:r>
              <a:rPr sz="1100" dirty="0">
                <a:latin typeface="Arial"/>
                <a:cs typeface="Arial"/>
              </a:rPr>
              <a:t>if’s </a:t>
            </a:r>
            <a:r>
              <a:rPr sz="1100" spc="-5" dirty="0">
                <a:latin typeface="Arial"/>
                <a:cs typeface="Arial"/>
              </a:rPr>
              <a:t>or switches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maintain</a:t>
            </a:r>
            <a:endParaRPr sz="1100">
              <a:latin typeface="Arial"/>
              <a:cs typeface="Arial"/>
            </a:endParaRPr>
          </a:p>
          <a:p>
            <a:pPr marL="358140" lvl="1" indent="-173990">
              <a:lnSpc>
                <a:spcPts val="1315"/>
              </a:lnSpc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spc="-5" dirty="0">
                <a:latin typeface="Arial"/>
                <a:cs typeface="Arial"/>
              </a:rPr>
              <a:t>Opacity, Needless Repetition, Immobility, </a:t>
            </a:r>
            <a:r>
              <a:rPr sz="1100" dirty="0">
                <a:latin typeface="Arial"/>
                <a:cs typeface="Arial"/>
              </a:rPr>
              <a:t>… </a:t>
            </a:r>
            <a:r>
              <a:rPr sz="1100" spc="-5" dirty="0">
                <a:latin typeface="Arial"/>
                <a:cs typeface="Arial"/>
              </a:rPr>
              <a:t>No problem!</a:t>
            </a:r>
            <a:endParaRPr sz="1100">
              <a:latin typeface="Arial"/>
              <a:cs typeface="Arial"/>
            </a:endParaRPr>
          </a:p>
          <a:p>
            <a:pPr marL="184785" indent="-172720">
              <a:lnSpc>
                <a:spcPts val="1555"/>
              </a:lnSpc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dirty="0">
                <a:latin typeface="Arial"/>
                <a:cs typeface="Arial"/>
              </a:rPr>
              <a:t>The </a:t>
            </a:r>
            <a:r>
              <a:rPr sz="1300" spc="-5" dirty="0">
                <a:latin typeface="Arial"/>
                <a:cs typeface="Arial"/>
              </a:rPr>
              <a:t>code is closed against this particular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change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11097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874" y="133857"/>
            <a:ext cx="310515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50" dirty="0"/>
              <a:t>OCP – </a:t>
            </a:r>
            <a:r>
              <a:rPr sz="1750" spc="-5" dirty="0"/>
              <a:t>Shape </a:t>
            </a:r>
            <a:r>
              <a:rPr sz="1750" dirty="0"/>
              <a:t>may </a:t>
            </a:r>
            <a:r>
              <a:rPr sz="1750" spc="-15" dirty="0"/>
              <a:t>have </a:t>
            </a:r>
            <a:r>
              <a:rPr sz="1750" dirty="0"/>
              <a:t>more  issues</a:t>
            </a:r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61874" y="647445"/>
            <a:ext cx="4067810" cy="228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1510"/>
              </a:lnSpc>
              <a:spcBef>
                <a:spcPts val="100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spc="5" dirty="0">
                <a:latin typeface="Arial"/>
                <a:cs typeface="Arial"/>
              </a:rPr>
              <a:t>What </a:t>
            </a:r>
            <a:r>
              <a:rPr sz="1400" dirty="0">
                <a:latin typeface="Arial"/>
                <a:cs typeface="Arial"/>
              </a:rPr>
              <a:t>if a new requirement states that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184785" marR="5080">
              <a:lnSpc>
                <a:spcPts val="1340"/>
              </a:lnSpc>
              <a:spcBef>
                <a:spcPts val="165"/>
              </a:spcBef>
            </a:pPr>
            <a:r>
              <a:rPr sz="1400" dirty="0">
                <a:latin typeface="Arial"/>
                <a:cs typeface="Arial"/>
              </a:rPr>
              <a:t>shapes </a:t>
            </a:r>
            <a:r>
              <a:rPr sz="1400" spc="-5" dirty="0">
                <a:latin typeface="Arial"/>
                <a:cs typeface="Arial"/>
              </a:rPr>
              <a:t>must </a:t>
            </a:r>
            <a:r>
              <a:rPr sz="1400" dirty="0">
                <a:latin typeface="Arial"/>
                <a:cs typeface="Arial"/>
              </a:rPr>
              <a:t>be </a:t>
            </a:r>
            <a:r>
              <a:rPr sz="1400" spc="-5" dirty="0">
                <a:latin typeface="Arial"/>
                <a:cs typeface="Arial"/>
              </a:rPr>
              <a:t>drawn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some sorted </a:t>
            </a:r>
            <a:r>
              <a:rPr sz="1400" dirty="0">
                <a:latin typeface="Arial"/>
                <a:cs typeface="Arial"/>
              </a:rPr>
              <a:t>order, </a:t>
            </a:r>
            <a:r>
              <a:rPr sz="1400" spc="-5" dirty="0">
                <a:latin typeface="Arial"/>
                <a:cs typeface="Arial"/>
              </a:rPr>
              <a:t>e.g.  </a:t>
            </a:r>
            <a:r>
              <a:rPr sz="1400" dirty="0">
                <a:latin typeface="Arial"/>
                <a:cs typeface="Arial"/>
              </a:rPr>
              <a:t>all Circles </a:t>
            </a:r>
            <a:r>
              <a:rPr sz="1400" spc="-5" dirty="0">
                <a:latin typeface="Arial"/>
                <a:cs typeface="Arial"/>
              </a:rPr>
              <a:t>must </a:t>
            </a:r>
            <a:r>
              <a:rPr sz="1400" dirty="0">
                <a:latin typeface="Arial"/>
                <a:cs typeface="Arial"/>
              </a:rPr>
              <a:t>be </a:t>
            </a:r>
            <a:r>
              <a:rPr sz="1400" spc="-5" dirty="0">
                <a:latin typeface="Arial"/>
                <a:cs typeface="Arial"/>
              </a:rPr>
              <a:t>drawn </a:t>
            </a:r>
            <a:r>
              <a:rPr sz="1400" dirty="0">
                <a:latin typeface="Arial"/>
                <a:cs typeface="Arial"/>
              </a:rPr>
              <a:t>before all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Squares:</a:t>
            </a:r>
            <a:endParaRPr sz="1400">
              <a:latin typeface="Arial"/>
              <a:cs typeface="Arial"/>
            </a:endParaRPr>
          </a:p>
          <a:p>
            <a:pPr marL="184785" marR="123189" indent="-172720">
              <a:lnSpc>
                <a:spcPts val="1340"/>
              </a:lnSpc>
              <a:spcBef>
                <a:spcPts val="340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spc="-5" dirty="0">
                <a:latin typeface="Arial"/>
                <a:cs typeface="Arial"/>
              </a:rPr>
              <a:t>No matter how “closed”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module </a:t>
            </a:r>
            <a:r>
              <a:rPr sz="1400" dirty="0">
                <a:latin typeface="Arial"/>
                <a:cs typeface="Arial"/>
              </a:rPr>
              <a:t>is, </a:t>
            </a:r>
            <a:r>
              <a:rPr sz="1400" spc="-5" dirty="0">
                <a:latin typeface="Arial"/>
                <a:cs typeface="Arial"/>
              </a:rPr>
              <a:t>there </a:t>
            </a:r>
            <a:r>
              <a:rPr sz="1400" spc="-10" dirty="0">
                <a:latin typeface="Arial"/>
                <a:cs typeface="Arial"/>
              </a:rPr>
              <a:t>will  </a:t>
            </a:r>
            <a:r>
              <a:rPr sz="1400" spc="-5" dirty="0">
                <a:latin typeface="Arial"/>
                <a:cs typeface="Arial"/>
              </a:rPr>
              <a:t>always </a:t>
            </a:r>
            <a:r>
              <a:rPr sz="1400" dirty="0">
                <a:latin typeface="Arial"/>
                <a:cs typeface="Arial"/>
              </a:rPr>
              <a:t>be </a:t>
            </a:r>
            <a:r>
              <a:rPr sz="1400" spc="-5" dirty="0">
                <a:latin typeface="Arial"/>
                <a:cs typeface="Arial"/>
              </a:rPr>
              <a:t>some </a:t>
            </a:r>
            <a:r>
              <a:rPr sz="1400" dirty="0">
                <a:latin typeface="Arial"/>
                <a:cs typeface="Arial"/>
              </a:rPr>
              <a:t>kind of change against </a:t>
            </a:r>
            <a:r>
              <a:rPr sz="1400" spc="-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it  is not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closed.</a:t>
            </a:r>
            <a:endParaRPr sz="1400">
              <a:latin typeface="Arial"/>
              <a:cs typeface="Arial"/>
            </a:endParaRPr>
          </a:p>
          <a:p>
            <a:pPr marL="184785" marR="92075" indent="-172720">
              <a:lnSpc>
                <a:spcPts val="1340"/>
              </a:lnSpc>
              <a:spcBef>
                <a:spcPts val="355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designer </a:t>
            </a:r>
            <a:r>
              <a:rPr sz="1400" spc="-5" dirty="0">
                <a:latin typeface="Arial"/>
                <a:cs typeface="Arial"/>
              </a:rPr>
              <a:t>must </a:t>
            </a:r>
            <a:r>
              <a:rPr sz="1400" dirty="0">
                <a:latin typeface="Arial"/>
                <a:cs typeface="Arial"/>
              </a:rPr>
              <a:t>choose the kinds of changes  against </a:t>
            </a:r>
            <a:r>
              <a:rPr sz="1400" spc="-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to close his design. </a:t>
            </a:r>
            <a:r>
              <a:rPr sz="1400" spc="5" dirty="0">
                <a:latin typeface="Arial"/>
                <a:cs typeface="Arial"/>
              </a:rPr>
              <a:t>Which  </a:t>
            </a:r>
            <a:r>
              <a:rPr sz="1400" dirty="0">
                <a:latin typeface="Arial"/>
                <a:cs typeface="Arial"/>
              </a:rPr>
              <a:t>changes are </a:t>
            </a:r>
            <a:r>
              <a:rPr sz="1400" spc="-5" dirty="0">
                <a:latin typeface="Arial"/>
                <a:cs typeface="Arial"/>
              </a:rPr>
              <a:t>more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likely?</a:t>
            </a:r>
            <a:endParaRPr sz="1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20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Plan for OCP, but </a:t>
            </a:r>
            <a:r>
              <a:rPr sz="1400" spc="-5" dirty="0">
                <a:latin typeface="Arial"/>
                <a:cs typeface="Arial"/>
              </a:rPr>
              <a:t>wait </a:t>
            </a:r>
            <a:r>
              <a:rPr sz="1400" dirty="0">
                <a:latin typeface="Arial"/>
                <a:cs typeface="Arial"/>
              </a:rPr>
              <a:t>until the change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happens!</a:t>
            </a:r>
            <a:endParaRPr sz="1400">
              <a:latin typeface="Arial"/>
              <a:cs typeface="Arial"/>
            </a:endParaRPr>
          </a:p>
          <a:p>
            <a:pPr marL="184785" marR="469265" indent="-172720">
              <a:lnSpc>
                <a:spcPts val="1340"/>
              </a:lnSpc>
              <a:spcBef>
                <a:spcPts val="325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spc="-5" dirty="0">
                <a:latin typeface="Arial"/>
                <a:cs typeface="Arial"/>
              </a:rPr>
              <a:t>To avoid </a:t>
            </a:r>
            <a:r>
              <a:rPr sz="1400" dirty="0">
                <a:latin typeface="Arial"/>
                <a:cs typeface="Arial"/>
              </a:rPr>
              <a:t>needless </a:t>
            </a:r>
            <a:r>
              <a:rPr sz="1400" spc="-5" dirty="0">
                <a:latin typeface="Arial"/>
                <a:cs typeface="Arial"/>
              </a:rPr>
              <a:t>complexity, </a:t>
            </a:r>
            <a:r>
              <a:rPr sz="1400" dirty="0">
                <a:latin typeface="Arial"/>
                <a:cs typeface="Arial"/>
              </a:rPr>
              <a:t>take the first  bullet.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927</Words>
  <Application>Microsoft Office PowerPoint</Application>
  <PresentationFormat>自定义</PresentationFormat>
  <Paragraphs>142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PowerPoint 演示文稿</vt:lpstr>
      <vt:lpstr>Content</vt:lpstr>
      <vt:lpstr>OCP – An example of violating  OCP</vt:lpstr>
      <vt:lpstr>OCP – Conforming to OCP</vt:lpstr>
      <vt:lpstr>Example 2</vt:lpstr>
      <vt:lpstr>Example 2</vt:lpstr>
      <vt:lpstr>Example 2</vt:lpstr>
      <vt:lpstr>PowerPoint 演示文稿</vt:lpstr>
      <vt:lpstr>OCP – Shape may have more  issues</vt:lpstr>
      <vt:lpstr>Stimulate the changes</vt:lpstr>
      <vt:lpstr>OCP - Summary</vt:lpstr>
      <vt:lpstr>OCP - Summary</vt:lpstr>
      <vt:lpstr>LSP - Liskov Substitution Principle</vt:lpstr>
      <vt:lpstr>LSP - Liskov Substitution  Principle</vt:lpstr>
      <vt:lpstr>Example</vt:lpstr>
      <vt:lpstr>Example</vt:lpstr>
      <vt:lpstr>Example</vt:lpstr>
      <vt:lpstr>LSP Conclusion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Principles – OCP &amp; LSP</dc:title>
  <dc:creator>user</dc:creator>
  <cp:lastModifiedBy>Xu Xiaobin</cp:lastModifiedBy>
  <cp:revision>3</cp:revision>
  <dcterms:created xsi:type="dcterms:W3CDTF">2020-02-18T19:40:32Z</dcterms:created>
  <dcterms:modified xsi:type="dcterms:W3CDTF">2020-02-21T13:24:16Z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2020-02-18T00:00:00Z</vt:filetime>
  </property>
</Properties>
</file>