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0603" y="2502484"/>
            <a:ext cx="7622793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Lecturer: </a:t>
            </a:r>
            <a:r>
              <a:rPr spc="-10" dirty="0"/>
              <a:t>Zhenyan</a:t>
            </a:r>
            <a:r>
              <a:rPr spc="-45" dirty="0"/>
              <a:t> </a:t>
            </a:r>
            <a:r>
              <a:rPr dirty="0"/>
              <a:t>Ji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Software</a:t>
            </a:r>
            <a:r>
              <a:rPr spc="-5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Lecturer: </a:t>
            </a:r>
            <a:r>
              <a:rPr spc="-10" dirty="0"/>
              <a:t>Zhenyan</a:t>
            </a:r>
            <a:r>
              <a:rPr spc="-45" dirty="0"/>
              <a:t> </a:t>
            </a:r>
            <a:r>
              <a:rPr dirty="0"/>
              <a:t>Ji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Software</a:t>
            </a:r>
            <a:r>
              <a:rPr spc="-5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Lecturer: </a:t>
            </a:r>
            <a:r>
              <a:rPr spc="-10" dirty="0"/>
              <a:t>Zhenyan</a:t>
            </a:r>
            <a:r>
              <a:rPr spc="-45" dirty="0"/>
              <a:t> </a:t>
            </a:r>
            <a:r>
              <a:rPr dirty="0"/>
              <a:t>Ji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Software</a:t>
            </a:r>
            <a:r>
              <a:rPr spc="-5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Lecturer: </a:t>
            </a:r>
            <a:r>
              <a:rPr spc="-10" dirty="0"/>
              <a:t>Zhenyan</a:t>
            </a:r>
            <a:r>
              <a:rPr spc="-45" dirty="0"/>
              <a:t> </a:t>
            </a:r>
            <a:r>
              <a:rPr dirty="0"/>
              <a:t>Ji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Software</a:t>
            </a:r>
            <a:r>
              <a:rPr spc="-5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53400" y="152400"/>
            <a:ext cx="120396" cy="120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21040" y="152400"/>
            <a:ext cx="118871" cy="120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90204" y="152400"/>
            <a:ext cx="112775" cy="120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153400" y="320040"/>
            <a:ext cx="120396" cy="115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321040" y="320040"/>
            <a:ext cx="118871" cy="115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490204" y="320040"/>
            <a:ext cx="112775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657843" y="320040"/>
            <a:ext cx="111251" cy="1158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153400" y="487680"/>
            <a:ext cx="120396" cy="1112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321040" y="487680"/>
            <a:ext cx="118871" cy="1112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490204" y="487680"/>
            <a:ext cx="112775" cy="1112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657843" y="487680"/>
            <a:ext cx="111251" cy="1112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153400" y="656844"/>
            <a:ext cx="120396" cy="1188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825483" y="487680"/>
            <a:ext cx="120396" cy="1112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321040" y="656844"/>
            <a:ext cx="118871" cy="1188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490204" y="656844"/>
            <a:ext cx="112775" cy="1188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657843" y="656844"/>
            <a:ext cx="111251" cy="1188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153400" y="824483"/>
            <a:ext cx="120396" cy="1188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321040" y="824483"/>
            <a:ext cx="118871" cy="1188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490204" y="824483"/>
            <a:ext cx="112775" cy="11887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657843" y="824483"/>
            <a:ext cx="111251" cy="1188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8825483" y="824483"/>
            <a:ext cx="120396" cy="11887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8153400" y="992124"/>
            <a:ext cx="120396" cy="1188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8321040" y="992124"/>
            <a:ext cx="118871" cy="1188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90204" y="992124"/>
            <a:ext cx="112775" cy="1188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657843" y="992124"/>
            <a:ext cx="111251" cy="1188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53400" y="1159763"/>
            <a:ext cx="120396" cy="1127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8321040" y="1159763"/>
            <a:ext cx="118871" cy="1127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Lecturer: </a:t>
            </a:r>
            <a:r>
              <a:rPr spc="-10" dirty="0"/>
              <a:t>Zhenyan</a:t>
            </a:r>
            <a:r>
              <a:rPr spc="-45" dirty="0"/>
              <a:t> </a:t>
            </a:r>
            <a:r>
              <a:rPr dirty="0"/>
              <a:t>Ji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Software</a:t>
            </a:r>
            <a:r>
              <a:rPr spc="-5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962900" y="1524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53400" y="152400"/>
            <a:ext cx="120396" cy="1203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321040" y="152400"/>
            <a:ext cx="118871" cy="1203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490204" y="152400"/>
            <a:ext cx="112775" cy="1203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153400" y="320040"/>
            <a:ext cx="120396" cy="1158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321040" y="320040"/>
            <a:ext cx="118871" cy="1158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490204" y="320040"/>
            <a:ext cx="112775" cy="1158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657843" y="320040"/>
            <a:ext cx="111251" cy="1158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153400" y="487680"/>
            <a:ext cx="120396" cy="1112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321040" y="487680"/>
            <a:ext cx="118871" cy="1112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490204" y="487680"/>
            <a:ext cx="112775" cy="1112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657843" y="487680"/>
            <a:ext cx="111251" cy="1112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153400" y="656844"/>
            <a:ext cx="120396" cy="1188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825483" y="487680"/>
            <a:ext cx="120396" cy="1112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321040" y="656844"/>
            <a:ext cx="118871" cy="11887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490204" y="656844"/>
            <a:ext cx="112775" cy="11887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657843" y="656844"/>
            <a:ext cx="111251" cy="11887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153400" y="824483"/>
            <a:ext cx="120396" cy="11887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321040" y="824483"/>
            <a:ext cx="118871" cy="11887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490204" y="824483"/>
            <a:ext cx="112775" cy="11887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8657843" y="824483"/>
            <a:ext cx="111251" cy="11887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8825483" y="824483"/>
            <a:ext cx="120396" cy="11887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8153400" y="992124"/>
            <a:ext cx="120396" cy="1188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321040" y="992124"/>
            <a:ext cx="118871" cy="11887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90204" y="992124"/>
            <a:ext cx="112775" cy="1188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657843" y="992124"/>
            <a:ext cx="111251" cy="1188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8153400" y="1159763"/>
            <a:ext cx="120396" cy="11277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321040" y="1159763"/>
            <a:ext cx="118871" cy="11277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490204" y="1159763"/>
            <a:ext cx="112775" cy="1127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8321040" y="1327403"/>
            <a:ext cx="118871" cy="12039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8657843" y="1159763"/>
            <a:ext cx="111251" cy="11277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8657843" y="1327403"/>
            <a:ext cx="111251" cy="12039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49478"/>
            <a:ext cx="8072119" cy="1214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824" y="1643074"/>
            <a:ext cx="8134350" cy="4367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Lecturer: </a:t>
            </a:r>
            <a:r>
              <a:rPr spc="-10" dirty="0"/>
              <a:t>Zhenyan</a:t>
            </a:r>
            <a:r>
              <a:rPr spc="-45" dirty="0"/>
              <a:t> </a:t>
            </a:r>
            <a:r>
              <a:rPr dirty="0"/>
              <a:t>Ji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291877"/>
            <a:ext cx="1233805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Software</a:t>
            </a:r>
            <a:r>
              <a:rPr spc="-5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7052" y="6291877"/>
            <a:ext cx="21717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5145">
              <a:lnSpc>
                <a:spcPct val="100000"/>
              </a:lnSpc>
              <a:spcBef>
                <a:spcPts val="105"/>
              </a:spcBef>
            </a:pPr>
            <a:r>
              <a:rPr dirty="0"/>
              <a:t>Software</a:t>
            </a:r>
            <a:r>
              <a:rPr spc="-40" dirty="0"/>
              <a:t> </a:t>
            </a:r>
            <a:r>
              <a:rPr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25882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err="1"/>
              <a:t>Xiaobin</a:t>
            </a:r>
            <a:r>
              <a:rPr lang="en-US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186554" y="3969461"/>
            <a:ext cx="3506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Quality</a:t>
            </a:r>
            <a:r>
              <a:rPr sz="3600" spc="-6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Attributes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General </a:t>
            </a:r>
            <a:r>
              <a:rPr spc="-5" dirty="0"/>
              <a:t>vs. </a:t>
            </a:r>
            <a:r>
              <a:rPr dirty="0"/>
              <a:t>Concrete Quality  </a:t>
            </a:r>
            <a:r>
              <a:rPr spc="-5" dirty="0"/>
              <a:t>Attribute</a:t>
            </a:r>
            <a:r>
              <a:rPr spc="15" dirty="0"/>
              <a:t> </a:t>
            </a:r>
            <a:r>
              <a:rPr dirty="0"/>
              <a:t>Scenarios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21310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41754"/>
            <a:ext cx="7770495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93675" indent="-343535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000" dirty="0">
                <a:latin typeface="Arial"/>
                <a:cs typeface="Arial"/>
              </a:rPr>
              <a:t>A </a:t>
            </a:r>
            <a:r>
              <a:rPr sz="3000" spc="-5" dirty="0">
                <a:latin typeface="Arial"/>
                <a:cs typeface="Arial"/>
              </a:rPr>
              <a:t>general scenario </a:t>
            </a:r>
            <a:r>
              <a:rPr sz="3000" dirty="0">
                <a:latin typeface="Arial"/>
                <a:cs typeface="Arial"/>
              </a:rPr>
              <a:t>is </a:t>
            </a:r>
            <a:r>
              <a:rPr sz="3000" spc="-5" dirty="0">
                <a:latin typeface="Arial"/>
                <a:cs typeface="Arial"/>
              </a:rPr>
              <a:t>system independent  and </a:t>
            </a:r>
            <a:r>
              <a:rPr sz="3000" dirty="0">
                <a:latin typeface="Arial"/>
                <a:cs typeface="Arial"/>
              </a:rPr>
              <a:t>can, </a:t>
            </a:r>
            <a:r>
              <a:rPr sz="3000" spc="-5" dirty="0">
                <a:latin typeface="Arial"/>
                <a:cs typeface="Arial"/>
              </a:rPr>
              <a:t>potentially, pertain </a:t>
            </a:r>
            <a:r>
              <a:rPr sz="3000" dirty="0">
                <a:latin typeface="Arial"/>
                <a:cs typeface="Arial"/>
              </a:rPr>
              <a:t>to </a:t>
            </a:r>
            <a:r>
              <a:rPr sz="3000" spc="-5" dirty="0">
                <a:latin typeface="Arial"/>
                <a:cs typeface="Arial"/>
              </a:rPr>
              <a:t>any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system.</a:t>
            </a:r>
            <a:endParaRPr sz="3000">
              <a:latin typeface="Arial"/>
              <a:cs typeface="Arial"/>
            </a:endParaRPr>
          </a:p>
          <a:p>
            <a:pPr marL="355600" marR="973455" indent="-343535">
              <a:lnSpc>
                <a:spcPct val="100000"/>
              </a:lnSpc>
              <a:spcBef>
                <a:spcPts val="72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000" dirty="0">
                <a:latin typeface="Arial"/>
                <a:cs typeface="Arial"/>
              </a:rPr>
              <a:t>A </a:t>
            </a:r>
            <a:r>
              <a:rPr sz="3000" spc="-5" dirty="0">
                <a:latin typeface="Arial"/>
                <a:cs typeface="Arial"/>
              </a:rPr>
              <a:t>concrete </a:t>
            </a:r>
            <a:r>
              <a:rPr sz="3000" dirty="0">
                <a:latin typeface="Arial"/>
                <a:cs typeface="Arial"/>
              </a:rPr>
              <a:t>scenario </a:t>
            </a:r>
            <a:r>
              <a:rPr sz="3000" spc="-5" dirty="0">
                <a:latin typeface="Arial"/>
                <a:cs typeface="Arial"/>
              </a:rPr>
              <a:t>is specific </a:t>
            </a:r>
            <a:r>
              <a:rPr sz="3000" dirty="0">
                <a:latin typeface="Arial"/>
                <a:cs typeface="Arial"/>
              </a:rPr>
              <a:t>to the  </a:t>
            </a:r>
            <a:r>
              <a:rPr sz="3000" spc="-5" dirty="0">
                <a:latin typeface="Arial"/>
                <a:cs typeface="Arial"/>
              </a:rPr>
              <a:t>particular system </a:t>
            </a:r>
            <a:r>
              <a:rPr sz="3000" dirty="0">
                <a:latin typeface="Arial"/>
                <a:cs typeface="Arial"/>
              </a:rPr>
              <a:t>under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consideration.</a:t>
            </a:r>
            <a:endParaRPr sz="30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72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000" spc="-5" dirty="0">
                <a:latin typeface="Arial"/>
                <a:cs typeface="Arial"/>
              </a:rPr>
              <a:t>Concrete scenarios are needed </a:t>
            </a:r>
            <a:r>
              <a:rPr sz="3000" dirty="0">
                <a:latin typeface="Arial"/>
                <a:cs typeface="Arial"/>
              </a:rPr>
              <a:t>to </a:t>
            </a:r>
            <a:r>
              <a:rPr sz="3000" spc="-5" dirty="0">
                <a:latin typeface="Arial"/>
                <a:cs typeface="Arial"/>
              </a:rPr>
              <a:t>make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  quality </a:t>
            </a:r>
            <a:r>
              <a:rPr sz="3000" spc="-5" dirty="0">
                <a:latin typeface="Arial"/>
                <a:cs typeface="Arial"/>
              </a:rPr>
              <a:t>requirements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operational.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49478"/>
            <a:ext cx="490537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General Scenario</a:t>
            </a:r>
            <a:r>
              <a:rPr spc="-40" dirty="0"/>
              <a:t> </a:t>
            </a:r>
            <a:r>
              <a:rPr spc="-5" dirty="0"/>
              <a:t>for  Availability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539495" y="1773935"/>
            <a:ext cx="8313420" cy="3957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20548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Sample Concrete </a:t>
            </a:r>
            <a:r>
              <a:rPr spc="-5" dirty="0"/>
              <a:t>Availability  </a:t>
            </a:r>
            <a:r>
              <a:rPr dirty="0"/>
              <a:t>Scenario</a:t>
            </a:r>
          </a:p>
        </p:txBody>
      </p:sp>
      <p:sp>
        <p:nvSpPr>
          <p:cNvPr id="3" name="object 3"/>
          <p:cNvSpPr/>
          <p:nvPr/>
        </p:nvSpPr>
        <p:spPr>
          <a:xfrm>
            <a:off x="611123" y="1844039"/>
            <a:ext cx="8040624" cy="3781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19024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7055484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Sample Modifiability</a:t>
            </a:r>
            <a:r>
              <a:rPr spc="-30" dirty="0"/>
              <a:t> </a:t>
            </a:r>
            <a:r>
              <a:rPr dirty="0"/>
              <a:t>Scenario</a:t>
            </a:r>
          </a:p>
        </p:txBody>
      </p:sp>
      <p:sp>
        <p:nvSpPr>
          <p:cNvPr id="3" name="object 3"/>
          <p:cNvSpPr/>
          <p:nvPr/>
        </p:nvSpPr>
        <p:spPr>
          <a:xfrm>
            <a:off x="539495" y="1629155"/>
            <a:ext cx="8100059" cy="417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20548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49478"/>
            <a:ext cx="498729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Features of</a:t>
            </a:r>
            <a:r>
              <a:rPr spc="-60" dirty="0"/>
              <a:t> </a:t>
            </a:r>
            <a:r>
              <a:rPr dirty="0"/>
              <a:t>Concrete  Scenarios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19024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21868" y="1667382"/>
            <a:ext cx="7293609" cy="3610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collection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concrete scenarios </a:t>
            </a:r>
            <a:r>
              <a:rPr sz="2800" spc="-5" dirty="0">
                <a:latin typeface="Arial"/>
                <a:cs typeface="Arial"/>
              </a:rPr>
              <a:t>can </a:t>
            </a:r>
            <a:r>
              <a:rPr sz="2800" dirty="0">
                <a:latin typeface="Arial"/>
                <a:cs typeface="Arial"/>
              </a:rPr>
              <a:t>be  used </a:t>
            </a:r>
            <a:r>
              <a:rPr sz="2800" spc="-5" dirty="0">
                <a:latin typeface="Arial"/>
                <a:cs typeface="Arial"/>
              </a:rPr>
              <a:t>as the </a:t>
            </a:r>
            <a:r>
              <a:rPr sz="2800" dirty="0">
                <a:latin typeface="Arial"/>
                <a:cs typeface="Arial"/>
              </a:rPr>
              <a:t>quality attribute requirements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  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system.</a:t>
            </a:r>
            <a:endParaRPr sz="2800">
              <a:latin typeface="Arial"/>
              <a:cs typeface="Arial"/>
            </a:endParaRPr>
          </a:p>
          <a:p>
            <a:pPr marL="355600" marR="678815" indent="-342900">
              <a:lnSpc>
                <a:spcPct val="100000"/>
              </a:lnSpc>
              <a:spcBef>
                <a:spcPts val="675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Each scenario is concrete enough to be  meaningful to the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architect.</a:t>
            </a:r>
            <a:endParaRPr sz="2800">
              <a:latin typeface="Arial"/>
              <a:cs typeface="Arial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675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details of the responses are </a:t>
            </a:r>
            <a:r>
              <a:rPr sz="2800" dirty="0">
                <a:latin typeface="Arial"/>
                <a:cs typeface="Arial"/>
              </a:rPr>
              <a:t>meaningful  </a:t>
            </a:r>
            <a:r>
              <a:rPr sz="2800" spc="-5" dirty="0">
                <a:latin typeface="Arial"/>
                <a:cs typeface="Arial"/>
              </a:rPr>
              <a:t>enough so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it is possible to </a:t>
            </a:r>
            <a:r>
              <a:rPr sz="2800" dirty="0">
                <a:latin typeface="Arial"/>
                <a:cs typeface="Arial"/>
              </a:rPr>
              <a:t>test </a:t>
            </a:r>
            <a:r>
              <a:rPr sz="2800" spc="-5" dirty="0">
                <a:latin typeface="Arial"/>
                <a:cs typeface="Arial"/>
              </a:rPr>
              <a:t>whether  the system has </a:t>
            </a:r>
            <a:r>
              <a:rPr sz="2800" dirty="0">
                <a:latin typeface="Arial"/>
                <a:cs typeface="Arial"/>
              </a:rPr>
              <a:t>achieved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dirty="0">
                <a:latin typeface="Arial"/>
                <a:cs typeface="Arial"/>
              </a:rPr>
              <a:t> response.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7098"/>
            <a:ext cx="498729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Features of</a:t>
            </a:r>
            <a:r>
              <a:rPr spc="-60" dirty="0"/>
              <a:t> </a:t>
            </a:r>
            <a:r>
              <a:rPr dirty="0"/>
              <a:t>Concrete  Scenarios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21310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40230"/>
            <a:ext cx="7722234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Concrete scenarios play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same </a:t>
            </a:r>
            <a:r>
              <a:rPr sz="3200" spc="-5" dirty="0">
                <a:latin typeface="Arial"/>
                <a:cs typeface="Arial"/>
              </a:rPr>
              <a:t>role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  the </a:t>
            </a:r>
            <a:r>
              <a:rPr sz="3200" spc="-5" dirty="0">
                <a:latin typeface="Arial"/>
                <a:cs typeface="Arial"/>
              </a:rPr>
              <a:t>specification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quality attributes that  </a:t>
            </a:r>
            <a:r>
              <a:rPr sz="3200" dirty="0">
                <a:latin typeface="Arial"/>
                <a:cs typeface="Arial"/>
              </a:rPr>
              <a:t>use cases </a:t>
            </a:r>
            <a:r>
              <a:rPr sz="3200" spc="-5" dirty="0">
                <a:latin typeface="Arial"/>
                <a:cs typeface="Arial"/>
              </a:rPr>
              <a:t>play </a:t>
            </a:r>
            <a:r>
              <a:rPr sz="3200" spc="-10" dirty="0">
                <a:latin typeface="Arial"/>
                <a:cs typeface="Arial"/>
              </a:rPr>
              <a:t>in </a:t>
            </a:r>
            <a:r>
              <a:rPr sz="3200" dirty="0">
                <a:latin typeface="Arial"/>
                <a:cs typeface="Arial"/>
              </a:rPr>
              <a:t>the specification of  </a:t>
            </a:r>
            <a:r>
              <a:rPr sz="3200" spc="-5" dirty="0">
                <a:latin typeface="Arial"/>
                <a:cs typeface="Arial"/>
              </a:rPr>
              <a:t>functional requirements.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Quality </a:t>
            </a:r>
            <a:r>
              <a:rPr spc="-5" dirty="0"/>
              <a:t>Attribute </a:t>
            </a:r>
            <a:r>
              <a:rPr dirty="0"/>
              <a:t>Scenario  Generation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19024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810257"/>
            <a:ext cx="7247890" cy="4037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77165" indent="-343535">
              <a:lnSpc>
                <a:spcPct val="100000"/>
              </a:lnSpc>
              <a:spcBef>
                <a:spcPts val="95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Theoretically quality </a:t>
            </a:r>
            <a:r>
              <a:rPr sz="2800" dirty="0">
                <a:latin typeface="Arial"/>
                <a:cs typeface="Arial"/>
              </a:rPr>
              <a:t>attribute requirements  should be obtained </a:t>
            </a:r>
            <a:r>
              <a:rPr sz="2800" spc="-5" dirty="0">
                <a:latin typeface="Arial"/>
                <a:cs typeface="Arial"/>
              </a:rPr>
              <a:t>during </a:t>
            </a:r>
            <a:r>
              <a:rPr sz="2800" dirty="0">
                <a:latin typeface="Arial"/>
                <a:cs typeface="Arial"/>
              </a:rPr>
              <a:t>requirements  analysis, </a:t>
            </a:r>
            <a:r>
              <a:rPr sz="2800" spc="-5" dirty="0">
                <a:latin typeface="Arial"/>
                <a:cs typeface="Arial"/>
              </a:rPr>
              <a:t>but in practice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seldom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done.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It is the architect’s </a:t>
            </a:r>
            <a:r>
              <a:rPr sz="2800" dirty="0">
                <a:latin typeface="Arial"/>
                <a:cs typeface="Arial"/>
              </a:rPr>
              <a:t>task </a:t>
            </a:r>
            <a:r>
              <a:rPr sz="2800" spc="-5" dirty="0">
                <a:latin typeface="Arial"/>
                <a:cs typeface="Arial"/>
              </a:rPr>
              <a:t>to ensure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this </a:t>
            </a:r>
            <a:r>
              <a:rPr sz="2800" spc="-10" dirty="0">
                <a:latin typeface="Arial"/>
                <a:cs typeface="Arial"/>
              </a:rPr>
              <a:t>is  </a:t>
            </a:r>
            <a:r>
              <a:rPr sz="2800" dirty="0">
                <a:latin typeface="Arial"/>
                <a:cs typeface="Arial"/>
              </a:rPr>
              <a:t>accomplished </a:t>
            </a:r>
            <a:r>
              <a:rPr sz="2800" spc="-5" dirty="0">
                <a:latin typeface="Arial"/>
                <a:cs typeface="Arial"/>
              </a:rPr>
              <a:t>by </a:t>
            </a:r>
            <a:r>
              <a:rPr sz="2800" dirty="0">
                <a:latin typeface="Arial"/>
                <a:cs typeface="Arial"/>
              </a:rPr>
              <a:t>generating concrete  </a:t>
            </a:r>
            <a:r>
              <a:rPr sz="2800" spc="-5" dirty="0">
                <a:latin typeface="Arial"/>
                <a:cs typeface="Arial"/>
              </a:rPr>
              <a:t>quality </a:t>
            </a:r>
            <a:r>
              <a:rPr sz="2800" dirty="0">
                <a:latin typeface="Arial"/>
                <a:cs typeface="Arial"/>
              </a:rPr>
              <a:t>attribute scenarios.</a:t>
            </a:r>
            <a:endParaRPr sz="2800">
              <a:latin typeface="Arial"/>
              <a:cs typeface="Arial"/>
            </a:endParaRPr>
          </a:p>
          <a:p>
            <a:pPr marL="355600" marR="136525" indent="-343535">
              <a:lnSpc>
                <a:spcPct val="100000"/>
              </a:lnSpc>
              <a:spcBef>
                <a:spcPts val="675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Quality-attribute-specific </a:t>
            </a:r>
            <a:r>
              <a:rPr sz="2800" spc="-5" dirty="0">
                <a:latin typeface="Arial"/>
                <a:cs typeface="Arial"/>
              </a:rPr>
              <a:t>tables are used to  </a:t>
            </a:r>
            <a:r>
              <a:rPr sz="2800" dirty="0">
                <a:latin typeface="Arial"/>
                <a:cs typeface="Arial"/>
              </a:rPr>
              <a:t>create general scenarios and from them  </a:t>
            </a:r>
            <a:r>
              <a:rPr sz="2800" spc="-5" dirty="0">
                <a:latin typeface="Arial"/>
                <a:cs typeface="Arial"/>
              </a:rPr>
              <a:t>concrete </a:t>
            </a:r>
            <a:r>
              <a:rPr sz="2800" dirty="0">
                <a:latin typeface="Arial"/>
                <a:cs typeface="Arial"/>
              </a:rPr>
              <a:t>scenarios </a:t>
            </a:r>
            <a:r>
              <a:rPr sz="2800" spc="-5" dirty="0">
                <a:latin typeface="Arial"/>
                <a:cs typeface="Arial"/>
              </a:rPr>
              <a:t>are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specified.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36537" y="152400"/>
          <a:ext cx="8354693" cy="6021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5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6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16076">
                <a:tc gridSpan="2">
                  <a:txBody>
                    <a:bodyPr/>
                    <a:lstStyle/>
                    <a:p>
                      <a:pPr marL="91440" marR="13220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500" b="1" spc="-5" dirty="0">
                          <a:solidFill>
                            <a:srgbClr val="330066"/>
                          </a:solidFill>
                          <a:latin typeface="Calibri"/>
                          <a:cs typeface="Calibri"/>
                        </a:rPr>
                        <a:t>Generation </a:t>
                      </a:r>
                      <a:r>
                        <a:rPr sz="3500" b="1" dirty="0">
                          <a:solidFill>
                            <a:srgbClr val="330066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3500" b="1" spc="-5" dirty="0">
                          <a:solidFill>
                            <a:srgbClr val="330066"/>
                          </a:solidFill>
                          <a:latin typeface="Calibri"/>
                          <a:cs typeface="Calibri"/>
                        </a:rPr>
                        <a:t>General</a:t>
                      </a:r>
                      <a:r>
                        <a:rPr sz="3500" b="1" spc="-85" dirty="0">
                          <a:solidFill>
                            <a:srgbClr val="33006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500" b="1" dirty="0">
                          <a:solidFill>
                            <a:srgbClr val="330066"/>
                          </a:solidFill>
                          <a:latin typeface="Calibri"/>
                          <a:cs typeface="Calibri"/>
                        </a:rPr>
                        <a:t>Availability  Scenario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70">
                <a:tc rowSpan="2">
                  <a:txBody>
                    <a:bodyPr/>
                    <a:lstStyle/>
                    <a:p>
                      <a:pPr marL="91440" marR="987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Portion</a:t>
                      </a:r>
                      <a:r>
                        <a:rPr sz="1600" b="1" spc="-6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of  Scenario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Possible</a:t>
                      </a:r>
                      <a:r>
                        <a:rPr sz="1600" b="1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Values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19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1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Source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Internal to the system; external to the</a:t>
                      </a:r>
                      <a:r>
                        <a:rPr sz="1600" spc="12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system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Stimulus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Fault; omission, crash, timing,</a:t>
                      </a:r>
                      <a:r>
                        <a:rPr sz="1600" spc="1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response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Artifact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 marR="2622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System’s processors, </a:t>
                      </a: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communication channels, persistent storage  processes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0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Environment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 marR="2717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Normal operation; degraded mode (i.e., fewer features, a fall-back  solution.)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87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Response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76555" marR="412750" indent="-285115">
                        <a:lnSpc>
                          <a:spcPts val="2300"/>
                        </a:lnSpc>
                        <a:spcBef>
                          <a:spcPts val="85"/>
                        </a:spcBef>
                      </a:pP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System should detect event and do one or more of the following:  record</a:t>
                      </a:r>
                      <a:r>
                        <a:rPr sz="1600" spc="1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it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65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notify appropriate parties, including the user and other</a:t>
                      </a:r>
                      <a:r>
                        <a:rPr sz="1600" spc="114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systems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65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disable sources of events that cause fault or</a:t>
                      </a:r>
                      <a:r>
                        <a:rPr sz="1600" spc="6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failure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6555" marR="1575435">
                        <a:lnSpc>
                          <a:spcPct val="120000"/>
                        </a:lnSpc>
                      </a:pP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be unavailable for a prespecified interval  continue to operate in normal or degraded</a:t>
                      </a:r>
                      <a:r>
                        <a:rPr sz="1600" spc="8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mode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96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Response</a:t>
                      </a:r>
                      <a:r>
                        <a:rPr sz="1600" spc="-3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Measure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 marR="1898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2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Time </a:t>
                      </a: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interval </a:t>
                      </a:r>
                      <a:r>
                        <a:rPr sz="1600" spc="-1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when </a:t>
                      </a: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1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system </a:t>
                      </a: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must be available; availability time;  time interval in </a:t>
                      </a:r>
                      <a:r>
                        <a:rPr sz="1600" spc="-1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which system </a:t>
                      </a: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can be in degraded mode; repair</a:t>
                      </a:r>
                      <a:r>
                        <a:rPr sz="1600" spc="18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time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8490204" y="1159763"/>
            <a:ext cx="112775" cy="112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21040" y="1327403"/>
            <a:ext cx="118871" cy="120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57843" y="1159763"/>
            <a:ext cx="111251" cy="112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57843" y="1327403"/>
            <a:ext cx="111251" cy="1203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21310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Quality </a:t>
            </a:r>
            <a:r>
              <a:rPr spc="-5" dirty="0"/>
              <a:t>Attribute </a:t>
            </a:r>
            <a:r>
              <a:rPr dirty="0"/>
              <a:t>Scenario  Generation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19024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808734"/>
            <a:ext cx="7264400" cy="432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19405" indent="-343535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00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tables serve as checklist </a:t>
            </a:r>
            <a:r>
              <a:rPr sz="3000" dirty="0">
                <a:latin typeface="Arial"/>
                <a:cs typeface="Arial"/>
              </a:rPr>
              <a:t>to </a:t>
            </a:r>
            <a:r>
              <a:rPr sz="3000" spc="-5" dirty="0">
                <a:latin typeface="Arial"/>
                <a:cs typeface="Arial"/>
              </a:rPr>
              <a:t>ensure  that </a:t>
            </a:r>
            <a:r>
              <a:rPr sz="3000" dirty="0">
                <a:latin typeface="Arial"/>
                <a:cs typeface="Arial"/>
              </a:rPr>
              <a:t>all </a:t>
            </a:r>
            <a:r>
              <a:rPr sz="3000" spc="-5" dirty="0">
                <a:latin typeface="Arial"/>
                <a:cs typeface="Arial"/>
              </a:rPr>
              <a:t>possibilities </a:t>
            </a:r>
            <a:r>
              <a:rPr sz="3000" dirty="0">
                <a:latin typeface="Arial"/>
                <a:cs typeface="Arial"/>
              </a:rPr>
              <a:t>have been  </a:t>
            </a:r>
            <a:r>
              <a:rPr sz="3000" spc="-5" dirty="0">
                <a:latin typeface="Arial"/>
                <a:cs typeface="Arial"/>
              </a:rPr>
              <a:t>considered.</a:t>
            </a:r>
            <a:endParaRPr sz="30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72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000" dirty="0">
                <a:latin typeface="Arial"/>
                <a:cs typeface="Arial"/>
              </a:rPr>
              <a:t>It </a:t>
            </a:r>
            <a:r>
              <a:rPr sz="3000" spc="-5" dirty="0">
                <a:latin typeface="Arial"/>
                <a:cs typeface="Arial"/>
              </a:rPr>
              <a:t>doesn’t matter </a:t>
            </a:r>
            <a:r>
              <a:rPr sz="3000" dirty="0">
                <a:latin typeface="Arial"/>
                <a:cs typeface="Arial"/>
              </a:rPr>
              <a:t>to </a:t>
            </a:r>
            <a:r>
              <a:rPr sz="3000" spc="-5" dirty="0">
                <a:latin typeface="Arial"/>
                <a:cs typeface="Arial"/>
              </a:rPr>
              <a:t>generate </a:t>
            </a:r>
            <a:r>
              <a:rPr sz="3000" dirty="0">
                <a:latin typeface="Arial"/>
                <a:cs typeface="Arial"/>
              </a:rPr>
              <a:t>the same </a:t>
            </a:r>
            <a:r>
              <a:rPr sz="3000" spc="-5" dirty="0">
                <a:latin typeface="Arial"/>
                <a:cs typeface="Arial"/>
              </a:rPr>
              <a:t>or  </a:t>
            </a:r>
            <a:r>
              <a:rPr sz="3000" dirty="0">
                <a:latin typeface="Arial"/>
                <a:cs typeface="Arial"/>
              </a:rPr>
              <a:t>similar </a:t>
            </a:r>
            <a:r>
              <a:rPr sz="3000" spc="-5" dirty="0">
                <a:latin typeface="Arial"/>
                <a:cs typeface="Arial"/>
              </a:rPr>
              <a:t>scenarios from different </a:t>
            </a:r>
            <a:r>
              <a:rPr sz="3000" dirty="0">
                <a:latin typeface="Arial"/>
                <a:cs typeface="Arial"/>
              </a:rPr>
              <a:t>quality  </a:t>
            </a:r>
            <a:r>
              <a:rPr sz="3000" spc="-5" dirty="0">
                <a:latin typeface="Arial"/>
                <a:cs typeface="Arial"/>
              </a:rPr>
              <a:t>attributes as </a:t>
            </a:r>
            <a:r>
              <a:rPr sz="300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redundancies can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easily  </a:t>
            </a:r>
            <a:r>
              <a:rPr sz="3000" spc="-5" dirty="0">
                <a:latin typeface="Arial"/>
                <a:cs typeface="Arial"/>
              </a:rPr>
              <a:t>be removed.</a:t>
            </a:r>
            <a:endParaRPr sz="3000">
              <a:latin typeface="Arial"/>
              <a:cs typeface="Arial"/>
            </a:endParaRPr>
          </a:p>
          <a:p>
            <a:pPr marL="355600" marR="1207770" indent="-343535">
              <a:lnSpc>
                <a:spcPct val="100000"/>
              </a:lnSpc>
              <a:spcBef>
                <a:spcPts val="72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00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important is </a:t>
            </a:r>
            <a:r>
              <a:rPr sz="3000" dirty="0">
                <a:latin typeface="Arial"/>
                <a:cs typeface="Arial"/>
              </a:rPr>
              <a:t>that </a:t>
            </a:r>
            <a:r>
              <a:rPr sz="3000" spc="-5" dirty="0">
                <a:latin typeface="Arial"/>
                <a:cs typeface="Arial"/>
              </a:rPr>
              <a:t>no important  requirements are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omitted.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Quality </a:t>
            </a:r>
            <a:r>
              <a:rPr spc="-5" dirty="0"/>
              <a:t>Attribute </a:t>
            </a:r>
            <a:r>
              <a:rPr dirty="0"/>
              <a:t>Scenarios in  </a:t>
            </a:r>
            <a:r>
              <a:rPr spc="-5" dirty="0"/>
              <a:t>Practice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20548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41754"/>
            <a:ext cx="8006080" cy="286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00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general scenario approach </a:t>
            </a:r>
            <a:r>
              <a:rPr sz="3000" dirty="0">
                <a:latin typeface="Arial"/>
                <a:cs typeface="Arial"/>
              </a:rPr>
              <a:t>provides a  </a:t>
            </a:r>
            <a:r>
              <a:rPr sz="3000" spc="-5" dirty="0">
                <a:latin typeface="Arial"/>
                <a:cs typeface="Arial"/>
              </a:rPr>
              <a:t>framework for generating a large number </a:t>
            </a:r>
            <a:r>
              <a:rPr sz="3000" dirty="0">
                <a:latin typeface="Arial"/>
                <a:cs typeface="Arial"/>
              </a:rPr>
              <a:t>of  </a:t>
            </a:r>
            <a:r>
              <a:rPr sz="3000" spc="-5" dirty="0">
                <a:latin typeface="Arial"/>
                <a:cs typeface="Arial"/>
              </a:rPr>
              <a:t>system-independent, quality-attribute-specific  scenarios.</a:t>
            </a:r>
            <a:endParaRPr sz="3000">
              <a:latin typeface="Arial"/>
              <a:cs typeface="Arial"/>
            </a:endParaRPr>
          </a:p>
          <a:p>
            <a:pPr marL="355600" marR="471170" indent="-343535">
              <a:lnSpc>
                <a:spcPct val="100000"/>
              </a:lnSpc>
              <a:spcBef>
                <a:spcPts val="72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000" dirty="0">
                <a:latin typeface="Arial"/>
                <a:cs typeface="Arial"/>
              </a:rPr>
              <a:t>To </a:t>
            </a:r>
            <a:r>
              <a:rPr sz="3000" spc="-5" dirty="0">
                <a:latin typeface="Arial"/>
                <a:cs typeface="Arial"/>
              </a:rPr>
              <a:t>make </a:t>
            </a:r>
            <a:r>
              <a:rPr sz="300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general scenarios </a:t>
            </a:r>
            <a:r>
              <a:rPr sz="3000" dirty="0">
                <a:latin typeface="Arial"/>
                <a:cs typeface="Arial"/>
              </a:rPr>
              <a:t>useful,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you  </a:t>
            </a:r>
            <a:r>
              <a:rPr sz="3000" dirty="0">
                <a:latin typeface="Arial"/>
                <a:cs typeface="Arial"/>
              </a:rPr>
              <a:t>must </a:t>
            </a:r>
            <a:r>
              <a:rPr sz="3000" spc="-5" dirty="0">
                <a:latin typeface="Arial"/>
                <a:cs typeface="Arial"/>
              </a:rPr>
              <a:t>make </a:t>
            </a:r>
            <a:r>
              <a:rPr sz="3000" dirty="0">
                <a:latin typeface="Arial"/>
                <a:cs typeface="Arial"/>
              </a:rPr>
              <a:t>them system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specific.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713359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Quality </a:t>
            </a:r>
            <a:r>
              <a:rPr spc="-5" dirty="0"/>
              <a:t>Attribute</a:t>
            </a:r>
            <a:r>
              <a:rPr spc="-10" dirty="0"/>
              <a:t> </a:t>
            </a:r>
            <a:r>
              <a:rPr dirty="0"/>
              <a:t>Specification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23596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err="1"/>
              <a:t>Xiaobin</a:t>
            </a:r>
            <a:r>
              <a:rPr lang="en-US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58267" y="1120216"/>
            <a:ext cx="8301355" cy="4806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Architects are </a:t>
            </a:r>
            <a:r>
              <a:rPr sz="3200" spc="-5" dirty="0">
                <a:latin typeface="Arial"/>
                <a:cs typeface="Arial"/>
              </a:rPr>
              <a:t>often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told:</a:t>
            </a:r>
            <a:endParaRPr sz="3200">
              <a:latin typeface="Arial"/>
              <a:cs typeface="Arial"/>
            </a:endParaRPr>
          </a:p>
          <a:p>
            <a:pPr marL="704215" lvl="1" indent="-347980" algn="just">
              <a:lnSpc>
                <a:spcPct val="100000"/>
              </a:lnSpc>
              <a:spcBef>
                <a:spcPts val="5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850" algn="l"/>
              </a:tabLst>
            </a:pPr>
            <a:r>
              <a:rPr sz="3200" spc="-5" dirty="0">
                <a:latin typeface="Arial"/>
                <a:cs typeface="Arial"/>
              </a:rPr>
              <a:t>“My application must be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fast/secure/scale”</a:t>
            </a:r>
            <a:endParaRPr sz="3200">
              <a:latin typeface="Arial"/>
              <a:cs typeface="Arial"/>
            </a:endParaRPr>
          </a:p>
          <a:p>
            <a:pPr marL="704215" lvl="1" indent="-347980" algn="just">
              <a:lnSpc>
                <a:spcPct val="100000"/>
              </a:lnSpc>
              <a:buClr>
                <a:srgbClr val="669999"/>
              </a:buClr>
              <a:buSzPct val="70312"/>
              <a:buFont typeface="Wingdings"/>
              <a:buChar char=""/>
              <a:tabLst>
                <a:tab pos="704850" algn="l"/>
              </a:tabLst>
            </a:pPr>
            <a:r>
              <a:rPr sz="3200" dirty="0">
                <a:latin typeface="Arial"/>
                <a:cs typeface="Arial"/>
              </a:rPr>
              <a:t>Far too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imprecise</a:t>
            </a:r>
            <a:endParaRPr sz="3200">
              <a:latin typeface="Arial"/>
              <a:cs typeface="Arial"/>
            </a:endParaRPr>
          </a:p>
          <a:p>
            <a:pPr marL="355600" marR="987425" indent="-342900" algn="just">
              <a:lnSpc>
                <a:spcPts val="3070"/>
              </a:lnSpc>
              <a:spcBef>
                <a:spcPts val="740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Quality attributes </a:t>
            </a:r>
            <a:r>
              <a:rPr sz="3200" dirty="0">
                <a:latin typeface="Arial"/>
                <a:cs typeface="Arial"/>
              </a:rPr>
              <a:t>(QAs) </a:t>
            </a:r>
            <a:r>
              <a:rPr sz="3200" spc="-5" dirty="0">
                <a:latin typeface="Arial"/>
                <a:cs typeface="Arial"/>
              </a:rPr>
              <a:t>must </a:t>
            </a:r>
            <a:r>
              <a:rPr sz="3200" dirty="0">
                <a:latin typeface="Arial"/>
                <a:cs typeface="Arial"/>
              </a:rPr>
              <a:t>be </a:t>
            </a:r>
            <a:r>
              <a:rPr sz="3200" spc="-5" dirty="0">
                <a:latin typeface="Arial"/>
                <a:cs typeface="Arial"/>
              </a:rPr>
              <a:t>made  precise/measurable </a:t>
            </a:r>
            <a:r>
              <a:rPr sz="3200" dirty="0">
                <a:latin typeface="Arial"/>
                <a:cs typeface="Arial"/>
              </a:rPr>
              <a:t>for a </a:t>
            </a:r>
            <a:r>
              <a:rPr sz="3200" spc="-5" dirty="0">
                <a:latin typeface="Arial"/>
                <a:cs typeface="Arial"/>
              </a:rPr>
              <a:t>given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system  design,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e.g.</a:t>
            </a:r>
            <a:endParaRPr sz="3200">
              <a:latin typeface="Arial"/>
              <a:cs typeface="Arial"/>
            </a:endParaRPr>
          </a:p>
          <a:p>
            <a:pPr marL="704215" marR="10160" lvl="1" indent="-347980">
              <a:lnSpc>
                <a:spcPct val="80000"/>
              </a:lnSpc>
              <a:spcBef>
                <a:spcPts val="800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3200" i="1" spc="-5" dirty="0">
                <a:latin typeface="Arial"/>
                <a:cs typeface="Arial"/>
              </a:rPr>
              <a:t>“It must </a:t>
            </a:r>
            <a:r>
              <a:rPr sz="3200" i="1" dirty="0">
                <a:latin typeface="Arial"/>
                <a:cs typeface="Arial"/>
              </a:rPr>
              <a:t>be </a:t>
            </a:r>
            <a:r>
              <a:rPr sz="3200" i="1" spc="-5" dirty="0">
                <a:latin typeface="Arial"/>
                <a:cs typeface="Arial"/>
              </a:rPr>
              <a:t>possible </a:t>
            </a:r>
            <a:r>
              <a:rPr sz="3200" i="1" dirty="0">
                <a:latin typeface="Arial"/>
                <a:cs typeface="Arial"/>
              </a:rPr>
              <a:t>to scale </a:t>
            </a:r>
            <a:r>
              <a:rPr sz="3200" i="1" spc="-5" dirty="0">
                <a:latin typeface="Arial"/>
                <a:cs typeface="Arial"/>
              </a:rPr>
              <a:t>the  deployment </a:t>
            </a:r>
            <a:r>
              <a:rPr sz="3200" i="1" dirty="0">
                <a:latin typeface="Arial"/>
                <a:cs typeface="Arial"/>
              </a:rPr>
              <a:t>from an </a:t>
            </a:r>
            <a:r>
              <a:rPr sz="3200" i="1" spc="-5" dirty="0">
                <a:latin typeface="Arial"/>
                <a:cs typeface="Arial"/>
              </a:rPr>
              <a:t>initial </a:t>
            </a:r>
            <a:r>
              <a:rPr sz="3200" i="1" dirty="0">
                <a:latin typeface="Arial"/>
                <a:cs typeface="Arial"/>
              </a:rPr>
              <a:t>100  </a:t>
            </a:r>
            <a:r>
              <a:rPr sz="3200" i="1" spc="-5" dirty="0">
                <a:latin typeface="Arial"/>
                <a:cs typeface="Arial"/>
              </a:rPr>
              <a:t>geographically dispersed </a:t>
            </a:r>
            <a:r>
              <a:rPr sz="3200" i="1" dirty="0">
                <a:latin typeface="Arial"/>
                <a:cs typeface="Arial"/>
              </a:rPr>
              <a:t>user </a:t>
            </a:r>
            <a:r>
              <a:rPr sz="3200" i="1" spc="-5" dirty="0">
                <a:latin typeface="Arial"/>
                <a:cs typeface="Arial"/>
              </a:rPr>
              <a:t>desktops</a:t>
            </a:r>
            <a:r>
              <a:rPr sz="3200" i="1" spc="-6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to  </a:t>
            </a:r>
            <a:r>
              <a:rPr sz="3200" i="1" spc="-5" dirty="0">
                <a:latin typeface="Arial"/>
                <a:cs typeface="Arial"/>
              </a:rPr>
              <a:t>10,000 without </a:t>
            </a:r>
            <a:r>
              <a:rPr sz="3200" i="1" dirty="0">
                <a:latin typeface="Arial"/>
                <a:cs typeface="Arial"/>
              </a:rPr>
              <a:t>an </a:t>
            </a:r>
            <a:r>
              <a:rPr sz="3200" i="1" spc="-5" dirty="0">
                <a:latin typeface="Arial"/>
                <a:cs typeface="Arial"/>
              </a:rPr>
              <a:t>increase </a:t>
            </a:r>
            <a:r>
              <a:rPr sz="3200" i="1" dirty="0">
                <a:latin typeface="Arial"/>
                <a:cs typeface="Arial"/>
              </a:rPr>
              <a:t>in</a:t>
            </a:r>
            <a:r>
              <a:rPr sz="3200" i="1" spc="-50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effort/cost</a:t>
            </a:r>
            <a:endParaRPr sz="3200">
              <a:latin typeface="Arial"/>
              <a:cs typeface="Arial"/>
            </a:endParaRPr>
          </a:p>
          <a:p>
            <a:pPr marL="704215">
              <a:lnSpc>
                <a:spcPts val="3070"/>
              </a:lnSpc>
            </a:pPr>
            <a:r>
              <a:rPr sz="3200" i="1" spc="-5" dirty="0">
                <a:latin typeface="Arial"/>
                <a:cs typeface="Arial"/>
              </a:rPr>
              <a:t>for installation and</a:t>
            </a:r>
            <a:r>
              <a:rPr sz="3200" i="1" spc="-40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configuration.”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5524"/>
            <a:ext cx="305498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Performance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21310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58267" y="818134"/>
            <a:ext cx="8224520" cy="52749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Many examples of poor </a:t>
            </a:r>
            <a:r>
              <a:rPr sz="2800" dirty="0">
                <a:latin typeface="Arial"/>
                <a:cs typeface="Arial"/>
              </a:rPr>
              <a:t>performance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enterprise  applications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5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Performance requires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a:</a:t>
            </a:r>
            <a:endParaRPr sz="2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340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800" spc="-5" dirty="0">
                <a:latin typeface="Arial"/>
                <a:cs typeface="Arial"/>
              </a:rPr>
              <a:t>Metric of amount of work </a:t>
            </a:r>
            <a:r>
              <a:rPr sz="2800" dirty="0">
                <a:latin typeface="Arial"/>
                <a:cs typeface="Arial"/>
              </a:rPr>
              <a:t>performed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unit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335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800" spc="-5" dirty="0">
                <a:latin typeface="Arial"/>
                <a:cs typeface="Arial"/>
              </a:rPr>
              <a:t>Deadline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must be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met</a:t>
            </a:r>
            <a:endParaRPr sz="2800">
              <a:latin typeface="Arial"/>
              <a:cs typeface="Arial"/>
            </a:endParaRPr>
          </a:p>
          <a:p>
            <a:pPr marL="355600" marR="1646555" indent="-342900">
              <a:lnSpc>
                <a:spcPts val="3030"/>
              </a:lnSpc>
              <a:spcBef>
                <a:spcPts val="710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Enterprise applications often have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strict  performance requirements,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e.g.</a:t>
            </a:r>
            <a:endParaRPr sz="2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290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800" spc="-5" dirty="0">
                <a:latin typeface="Arial"/>
                <a:cs typeface="Arial"/>
              </a:rPr>
              <a:t>1000 </a:t>
            </a:r>
            <a:r>
              <a:rPr sz="2800" dirty="0">
                <a:latin typeface="Arial"/>
                <a:cs typeface="Arial"/>
              </a:rPr>
              <a:t>transactions </a:t>
            </a:r>
            <a:r>
              <a:rPr sz="2800" spc="-5" dirty="0">
                <a:latin typeface="Arial"/>
                <a:cs typeface="Arial"/>
              </a:rPr>
              <a:t>per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second</a:t>
            </a:r>
            <a:endParaRPr sz="2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334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800" spc="-5" dirty="0">
                <a:latin typeface="Arial"/>
                <a:cs typeface="Arial"/>
              </a:rPr>
              <a:t>3 </a:t>
            </a:r>
            <a:r>
              <a:rPr sz="2800" dirty="0">
                <a:latin typeface="Arial"/>
                <a:cs typeface="Arial"/>
              </a:rPr>
              <a:t>second average latency </a:t>
            </a:r>
            <a:r>
              <a:rPr sz="2800" spc="-5" dirty="0">
                <a:latin typeface="Arial"/>
                <a:cs typeface="Arial"/>
              </a:rPr>
              <a:t>for a </a:t>
            </a:r>
            <a:r>
              <a:rPr sz="2800" dirty="0">
                <a:latin typeface="Arial"/>
                <a:cs typeface="Arial"/>
              </a:rPr>
              <a:t>request</a:t>
            </a:r>
            <a:endParaRPr sz="2800">
              <a:latin typeface="Arial"/>
              <a:cs typeface="Arial"/>
            </a:endParaRPr>
          </a:p>
          <a:p>
            <a:pPr marL="355600" marR="156845" indent="-342900">
              <a:lnSpc>
                <a:spcPts val="3020"/>
              </a:lnSpc>
              <a:spcBef>
                <a:spcPts val="720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Localize </a:t>
            </a:r>
            <a:r>
              <a:rPr sz="2800" dirty="0">
                <a:latin typeface="Arial"/>
                <a:cs typeface="Arial"/>
              </a:rPr>
              <a:t>critical </a:t>
            </a:r>
            <a:r>
              <a:rPr sz="2800" spc="-5" dirty="0">
                <a:latin typeface="Arial"/>
                <a:cs typeface="Arial"/>
              </a:rPr>
              <a:t>operations and minimize  communications. Use large </a:t>
            </a:r>
            <a:r>
              <a:rPr sz="2800" dirty="0">
                <a:latin typeface="Arial"/>
                <a:cs typeface="Arial"/>
              </a:rPr>
              <a:t>rather </a:t>
            </a:r>
            <a:r>
              <a:rPr sz="2800" spc="-5" dirty="0">
                <a:latin typeface="Arial"/>
                <a:cs typeface="Arial"/>
              </a:rPr>
              <a:t>than </a:t>
            </a:r>
            <a:r>
              <a:rPr sz="2800" spc="5" dirty="0">
                <a:latin typeface="Arial"/>
                <a:cs typeface="Arial"/>
              </a:rPr>
              <a:t>fine-grain  </a:t>
            </a:r>
            <a:r>
              <a:rPr sz="2800" dirty="0">
                <a:latin typeface="Arial"/>
                <a:cs typeface="Arial"/>
              </a:rPr>
              <a:t>components.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152400"/>
            <a:ext cx="120396" cy="120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21040" y="152400"/>
            <a:ext cx="118871" cy="120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90204" y="152400"/>
            <a:ext cx="112775" cy="120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53400" y="320040"/>
            <a:ext cx="120396" cy="115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21040" y="320040"/>
            <a:ext cx="118871" cy="115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0204" y="320040"/>
            <a:ext cx="112775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57843" y="320040"/>
            <a:ext cx="111251" cy="1158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53400" y="487680"/>
            <a:ext cx="120396" cy="1112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21040" y="487680"/>
            <a:ext cx="118871" cy="1112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0204" y="487680"/>
            <a:ext cx="112775" cy="1112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57843" y="487680"/>
            <a:ext cx="111251" cy="1112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53400" y="656844"/>
            <a:ext cx="120396" cy="1188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81000" y="152400"/>
          <a:ext cx="8424544" cy="6024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4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3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31976">
                <a:tc gridSpan="2">
                  <a:txBody>
                    <a:bodyPr/>
                    <a:lstStyle/>
                    <a:p>
                      <a:pPr marL="91440" marR="159258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3500" b="1" spc="-5" dirty="0">
                          <a:solidFill>
                            <a:srgbClr val="330066"/>
                          </a:solidFill>
                          <a:latin typeface="Calibri"/>
                          <a:cs typeface="Calibri"/>
                        </a:rPr>
                        <a:t>Table for </a:t>
                      </a:r>
                      <a:r>
                        <a:rPr sz="3500" b="1" dirty="0">
                          <a:solidFill>
                            <a:srgbClr val="330066"/>
                          </a:solidFill>
                          <a:latin typeface="Calibri"/>
                          <a:cs typeface="Calibri"/>
                        </a:rPr>
                        <a:t>Generation of </a:t>
                      </a:r>
                      <a:r>
                        <a:rPr sz="3500" b="1" spc="-5" dirty="0">
                          <a:solidFill>
                            <a:srgbClr val="330066"/>
                          </a:solidFill>
                          <a:latin typeface="Calibri"/>
                          <a:cs typeface="Calibri"/>
                        </a:rPr>
                        <a:t>General  Performance</a:t>
                      </a:r>
                      <a:r>
                        <a:rPr sz="3500" b="1" spc="-10" dirty="0">
                          <a:solidFill>
                            <a:srgbClr val="33006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500" b="1" dirty="0">
                          <a:solidFill>
                            <a:srgbClr val="330066"/>
                          </a:solidFill>
                          <a:latin typeface="Calibri"/>
                          <a:cs typeface="Calibri"/>
                        </a:rPr>
                        <a:t>Scenario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136525" marB="0"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4">
                <a:tc rowSpan="2">
                  <a:txBody>
                    <a:bodyPr/>
                    <a:lstStyle/>
                    <a:p>
                      <a:pPr marL="91440" marR="9080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Portion</a:t>
                      </a:r>
                      <a:r>
                        <a:rPr sz="2400" b="1" spc="-7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of  Scenario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9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ts val="1670"/>
                        </a:lnSpc>
                      </a:pPr>
                      <a:r>
                        <a:rPr sz="2400" b="1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Possible </a:t>
                      </a:r>
                      <a:r>
                        <a:rPr sz="2400" b="1" spc="-2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Values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Source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 marR="255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One of a number </a:t>
                      </a:r>
                      <a:r>
                        <a:rPr sz="2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2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independent </a:t>
                      </a:r>
                      <a:r>
                        <a:rPr sz="2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sources,  </a:t>
                      </a:r>
                      <a:r>
                        <a:rPr sz="2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possibly </a:t>
                      </a:r>
                      <a:r>
                        <a:rPr sz="2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from </a:t>
                      </a:r>
                      <a:r>
                        <a:rPr sz="2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within</a:t>
                      </a:r>
                      <a:r>
                        <a:rPr sz="2400" spc="1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system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Stimulus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 marR="643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Periodic </a:t>
                      </a:r>
                      <a:r>
                        <a:rPr sz="2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events </a:t>
                      </a:r>
                      <a:r>
                        <a:rPr sz="2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arrive; sporadic </a:t>
                      </a:r>
                      <a:r>
                        <a:rPr sz="2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events  </a:t>
                      </a:r>
                      <a:r>
                        <a:rPr sz="2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arrive; </a:t>
                      </a:r>
                      <a:r>
                        <a:rPr sz="2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stochastic events</a:t>
                      </a:r>
                      <a:r>
                        <a:rPr sz="2400" spc="-1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arrive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3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Artifact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System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Environment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Normal mode; overload</a:t>
                      </a:r>
                      <a:r>
                        <a:rPr sz="2400" spc="3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mode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67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Response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Processes stimuli; changes level </a:t>
                      </a:r>
                      <a:r>
                        <a:rPr sz="2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7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service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23023">
                <a:tc>
                  <a:txBody>
                    <a:bodyPr/>
                    <a:lstStyle/>
                    <a:p>
                      <a:pPr marL="91440" marR="973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1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sponse  </a:t>
                      </a:r>
                      <a:r>
                        <a:rPr sz="2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Measure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 marR="3949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spc="-2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Latency, </a:t>
                      </a:r>
                      <a:r>
                        <a:rPr sz="2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deadline, throughput, </a:t>
                      </a:r>
                      <a:r>
                        <a:rPr sz="2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miss rate,  </a:t>
                      </a:r>
                      <a:r>
                        <a:rPr sz="2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data loss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8825483" y="487680"/>
            <a:ext cx="120396" cy="1112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21040" y="656844"/>
            <a:ext cx="118871" cy="1188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90204" y="656844"/>
            <a:ext cx="112775" cy="1188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7843" y="656844"/>
            <a:ext cx="111251" cy="1188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53400" y="824483"/>
            <a:ext cx="120396" cy="1188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21040" y="824483"/>
            <a:ext cx="118871" cy="1188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90204" y="824483"/>
            <a:ext cx="112775" cy="11887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57843" y="824483"/>
            <a:ext cx="111251" cy="1188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25483" y="824483"/>
            <a:ext cx="120396" cy="11887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53400" y="992124"/>
            <a:ext cx="120396" cy="1188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21040" y="992124"/>
            <a:ext cx="118871" cy="1188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90204" y="992124"/>
            <a:ext cx="112775" cy="1188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57843" y="992124"/>
            <a:ext cx="111251" cy="1188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53400" y="1159763"/>
            <a:ext cx="120396" cy="1127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21040" y="1159763"/>
            <a:ext cx="118871" cy="1127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90204" y="1159763"/>
            <a:ext cx="112775" cy="1127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21040" y="1327403"/>
            <a:ext cx="118871" cy="12039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57843" y="1159763"/>
            <a:ext cx="111251" cy="1127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57843" y="1327403"/>
            <a:ext cx="111251" cy="12039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19024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718947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Sample Performance</a:t>
            </a:r>
            <a:r>
              <a:rPr spc="-60" dirty="0"/>
              <a:t> </a:t>
            </a:r>
            <a:r>
              <a:rPr dirty="0"/>
              <a:t>Scenario</a:t>
            </a:r>
          </a:p>
        </p:txBody>
      </p:sp>
      <p:sp>
        <p:nvSpPr>
          <p:cNvPr id="3" name="object 3"/>
          <p:cNvSpPr/>
          <p:nvPr/>
        </p:nvSpPr>
        <p:spPr>
          <a:xfrm>
            <a:off x="394715" y="1341119"/>
            <a:ext cx="7848600" cy="4680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19024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627951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Performance -</a:t>
            </a:r>
            <a:r>
              <a:rPr spc="-55" dirty="0"/>
              <a:t> </a:t>
            </a:r>
            <a:r>
              <a:rPr dirty="0"/>
              <a:t>Throughput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19024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40230"/>
            <a:ext cx="6887845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Measure of </a:t>
            </a:r>
            <a:r>
              <a:rPr sz="3200" spc="-5" dirty="0">
                <a:latin typeface="Arial"/>
                <a:cs typeface="Arial"/>
              </a:rPr>
              <a:t>the amount </a:t>
            </a:r>
            <a:r>
              <a:rPr sz="3200" dirty="0">
                <a:latin typeface="Arial"/>
                <a:cs typeface="Arial"/>
              </a:rPr>
              <a:t>of work an  </a:t>
            </a:r>
            <a:r>
              <a:rPr sz="3200" spc="-5" dirty="0">
                <a:latin typeface="Arial"/>
                <a:cs typeface="Arial"/>
              </a:rPr>
              <a:t>application must </a:t>
            </a:r>
            <a:r>
              <a:rPr sz="3200" dirty="0">
                <a:latin typeface="Arial"/>
                <a:cs typeface="Arial"/>
              </a:rPr>
              <a:t>perform in </a:t>
            </a:r>
            <a:r>
              <a:rPr sz="3200" spc="-5" dirty="0">
                <a:latin typeface="Arial"/>
                <a:cs typeface="Arial"/>
              </a:rPr>
              <a:t>unit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time</a:t>
            </a:r>
            <a:endParaRPr sz="32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770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spc="-5" dirty="0">
                <a:latin typeface="Arial"/>
                <a:cs typeface="Arial"/>
              </a:rPr>
              <a:t>Transactions per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second</a:t>
            </a:r>
            <a:endParaRPr sz="32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770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dirty="0">
                <a:latin typeface="Arial"/>
                <a:cs typeface="Arial"/>
              </a:rPr>
              <a:t>Messages </a:t>
            </a:r>
            <a:r>
              <a:rPr sz="3200" spc="-5" dirty="0">
                <a:latin typeface="Arial"/>
                <a:cs typeface="Arial"/>
              </a:rPr>
              <a:t>per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minute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required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throughput:</a:t>
            </a:r>
            <a:endParaRPr sz="32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765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dirty="0">
                <a:latin typeface="Arial"/>
                <a:cs typeface="Arial"/>
              </a:rPr>
              <a:t>Average?</a:t>
            </a:r>
            <a:endParaRPr sz="32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770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spc="-5" dirty="0">
                <a:latin typeface="Arial"/>
                <a:cs typeface="Arial"/>
              </a:rPr>
              <a:t>Peak?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716534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Performance - </a:t>
            </a:r>
            <a:r>
              <a:rPr spc="-5" dirty="0"/>
              <a:t>Response</a:t>
            </a:r>
            <a:r>
              <a:rPr spc="-15" dirty="0"/>
              <a:t> </a:t>
            </a:r>
            <a:r>
              <a:rPr spc="-5" dirty="0"/>
              <a:t>Time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19786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40230"/>
            <a:ext cx="7090409" cy="334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measure of </a:t>
            </a:r>
            <a:r>
              <a:rPr sz="3200" spc="-5" dirty="0">
                <a:latin typeface="Arial"/>
                <a:cs typeface="Arial"/>
              </a:rPr>
              <a:t>the latency </a:t>
            </a:r>
            <a:r>
              <a:rPr sz="3200" dirty="0">
                <a:latin typeface="Arial"/>
                <a:cs typeface="Arial"/>
              </a:rPr>
              <a:t>an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application  exhibits </a:t>
            </a:r>
            <a:r>
              <a:rPr sz="3200" dirty="0">
                <a:latin typeface="Arial"/>
                <a:cs typeface="Arial"/>
              </a:rPr>
              <a:t>in processing a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request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Usually measured in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(milli)seconds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required </a:t>
            </a:r>
            <a:r>
              <a:rPr sz="3200" dirty="0">
                <a:latin typeface="Arial"/>
                <a:cs typeface="Arial"/>
              </a:rPr>
              <a:t>response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time:</a:t>
            </a:r>
            <a:endParaRPr sz="32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770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spc="-5" dirty="0">
                <a:latin typeface="Arial"/>
                <a:cs typeface="Arial"/>
              </a:rPr>
              <a:t>Guaranteed?</a:t>
            </a:r>
            <a:endParaRPr sz="32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765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dirty="0">
                <a:latin typeface="Arial"/>
                <a:cs typeface="Arial"/>
              </a:rPr>
              <a:t>Average?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583946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Performance -</a:t>
            </a:r>
            <a:r>
              <a:rPr spc="-65" dirty="0"/>
              <a:t> </a:t>
            </a:r>
            <a:r>
              <a:rPr dirty="0"/>
              <a:t>Deadlines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22072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2277"/>
            <a:ext cx="7995284" cy="4380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54405" indent="-343535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something must </a:t>
            </a:r>
            <a:r>
              <a:rPr sz="3200" dirty="0">
                <a:latin typeface="Arial"/>
                <a:cs typeface="Arial"/>
              </a:rPr>
              <a:t>be </a:t>
            </a:r>
            <a:r>
              <a:rPr sz="3200" spc="-5" dirty="0">
                <a:latin typeface="Arial"/>
                <a:cs typeface="Arial"/>
              </a:rPr>
              <a:t>completed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before  </a:t>
            </a:r>
            <a:r>
              <a:rPr sz="3200" dirty="0">
                <a:latin typeface="Arial"/>
                <a:cs typeface="Arial"/>
              </a:rPr>
              <a:t>some </a:t>
            </a:r>
            <a:r>
              <a:rPr sz="3200" spc="-5" dirty="0">
                <a:latin typeface="Arial"/>
                <a:cs typeface="Arial"/>
              </a:rPr>
              <a:t>specified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time</a:t>
            </a:r>
            <a:endParaRPr sz="3200">
              <a:latin typeface="Arial"/>
              <a:cs typeface="Arial"/>
            </a:endParaRPr>
          </a:p>
          <a:p>
            <a:pPr marL="704850" marR="125095" lvl="1" indent="-347980">
              <a:lnSpc>
                <a:spcPct val="100000"/>
              </a:lnSpc>
              <a:spcBef>
                <a:spcPts val="690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2800" spc="-5" dirty="0">
                <a:latin typeface="Arial"/>
                <a:cs typeface="Arial"/>
              </a:rPr>
              <a:t>Payroll system must complete by 2am so </a:t>
            </a:r>
            <a:r>
              <a:rPr sz="2800" dirty="0">
                <a:latin typeface="Arial"/>
                <a:cs typeface="Arial"/>
              </a:rPr>
              <a:t>that  electronic transfers can </a:t>
            </a:r>
            <a:r>
              <a:rPr sz="2800" spc="-5" dirty="0">
                <a:latin typeface="Arial"/>
                <a:cs typeface="Arial"/>
              </a:rPr>
              <a:t>be </a:t>
            </a:r>
            <a:r>
              <a:rPr sz="2800" dirty="0">
                <a:latin typeface="Arial"/>
                <a:cs typeface="Arial"/>
              </a:rPr>
              <a:t>sent 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bank</a:t>
            </a:r>
            <a:endParaRPr sz="2800">
              <a:latin typeface="Arial"/>
              <a:cs typeface="Arial"/>
            </a:endParaRPr>
          </a:p>
          <a:p>
            <a:pPr marL="704850" marR="5080" lvl="1" indent="-347980">
              <a:lnSpc>
                <a:spcPct val="100000"/>
              </a:lnSpc>
              <a:spcBef>
                <a:spcPts val="675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2800" spc="-5" dirty="0">
                <a:latin typeface="Arial"/>
                <a:cs typeface="Arial"/>
              </a:rPr>
              <a:t>Weekly accounting </a:t>
            </a:r>
            <a:r>
              <a:rPr sz="2800" dirty="0">
                <a:latin typeface="Arial"/>
                <a:cs typeface="Arial"/>
              </a:rPr>
              <a:t>run </a:t>
            </a:r>
            <a:r>
              <a:rPr sz="2800" spc="-5" dirty="0">
                <a:latin typeface="Arial"/>
                <a:cs typeface="Arial"/>
              </a:rPr>
              <a:t>must complete by 6am  Monday so </a:t>
            </a:r>
            <a:r>
              <a:rPr sz="2800" dirty="0">
                <a:latin typeface="Arial"/>
                <a:cs typeface="Arial"/>
              </a:rPr>
              <a:t>that figures </a:t>
            </a:r>
            <a:r>
              <a:rPr sz="2800" spc="-5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available </a:t>
            </a:r>
            <a:r>
              <a:rPr sz="2800" spc="-5" dirty="0">
                <a:latin typeface="Arial"/>
                <a:cs typeface="Arial"/>
              </a:rPr>
              <a:t>to  management</a:t>
            </a:r>
            <a:endParaRPr sz="2800">
              <a:latin typeface="Arial"/>
              <a:cs typeface="Arial"/>
            </a:endParaRPr>
          </a:p>
          <a:p>
            <a:pPr marL="355600" marR="118745" indent="-343535">
              <a:lnSpc>
                <a:spcPct val="100000"/>
              </a:lnSpc>
              <a:spcBef>
                <a:spcPts val="755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Deadlines </a:t>
            </a:r>
            <a:r>
              <a:rPr sz="3200" dirty="0">
                <a:latin typeface="Arial"/>
                <a:cs typeface="Arial"/>
              </a:rPr>
              <a:t>are </a:t>
            </a:r>
            <a:r>
              <a:rPr sz="3200" spc="-5" dirty="0">
                <a:latin typeface="Arial"/>
                <a:cs typeface="Arial"/>
              </a:rPr>
              <a:t>often </a:t>
            </a:r>
            <a:r>
              <a:rPr sz="3200" dirty="0">
                <a:latin typeface="Arial"/>
                <a:cs typeface="Arial"/>
              </a:rPr>
              <a:t>associated with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batch  </a:t>
            </a:r>
            <a:r>
              <a:rPr sz="3200" dirty="0">
                <a:latin typeface="Arial"/>
                <a:cs typeface="Arial"/>
              </a:rPr>
              <a:t>jobs in IT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systems.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247713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</a:t>
            </a:r>
            <a:r>
              <a:rPr dirty="0"/>
              <a:t>a</a:t>
            </a:r>
            <a:r>
              <a:rPr spc="-5" dirty="0"/>
              <a:t>lability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19024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98041"/>
            <a:ext cx="8019415" cy="49530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662305" indent="-343535">
              <a:lnSpc>
                <a:spcPct val="90000"/>
              </a:lnSpc>
              <a:spcBef>
                <a:spcPts val="484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Scalability </a:t>
            </a:r>
            <a:r>
              <a:rPr sz="3200" dirty="0">
                <a:latin typeface="Arial"/>
                <a:cs typeface="Arial"/>
              </a:rPr>
              <a:t>is a </a:t>
            </a:r>
            <a:r>
              <a:rPr sz="3200" spc="-5" dirty="0">
                <a:latin typeface="Arial"/>
                <a:cs typeface="Arial"/>
              </a:rPr>
              <a:t>desirable property </a:t>
            </a:r>
            <a:r>
              <a:rPr sz="3200" dirty="0">
                <a:latin typeface="Arial"/>
                <a:cs typeface="Arial"/>
              </a:rPr>
              <a:t>of a  system, a network, or a process,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which  </a:t>
            </a:r>
            <a:r>
              <a:rPr sz="3200" spc="-5" dirty="0">
                <a:latin typeface="Arial"/>
                <a:cs typeface="Arial"/>
              </a:rPr>
              <a:t>indicates its ability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either handle  </a:t>
            </a:r>
            <a:r>
              <a:rPr sz="3200" dirty="0">
                <a:latin typeface="Arial"/>
                <a:cs typeface="Arial"/>
              </a:rPr>
              <a:t>growing </a:t>
            </a:r>
            <a:r>
              <a:rPr sz="3200" spc="-5" dirty="0">
                <a:latin typeface="Arial"/>
                <a:cs typeface="Arial"/>
              </a:rPr>
              <a:t>amounts </a:t>
            </a:r>
            <a:r>
              <a:rPr sz="3200" dirty="0">
                <a:latin typeface="Arial"/>
                <a:cs typeface="Arial"/>
              </a:rPr>
              <a:t>of work in a graceful  </a:t>
            </a:r>
            <a:r>
              <a:rPr sz="3200" spc="-5" dirty="0">
                <a:latin typeface="Arial"/>
                <a:cs typeface="Arial"/>
              </a:rPr>
              <a:t>manner </a:t>
            </a:r>
            <a:r>
              <a:rPr sz="3200" dirty="0">
                <a:latin typeface="Arial"/>
                <a:cs typeface="Arial"/>
              </a:rPr>
              <a:t>or to be </a:t>
            </a:r>
            <a:r>
              <a:rPr sz="3200" spc="-5" dirty="0">
                <a:latin typeface="Arial"/>
                <a:cs typeface="Arial"/>
              </a:rPr>
              <a:t>readily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enlarged.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4 </a:t>
            </a:r>
            <a:r>
              <a:rPr sz="3200" spc="-5" dirty="0">
                <a:latin typeface="Arial"/>
                <a:cs typeface="Arial"/>
              </a:rPr>
              <a:t>common scalability </a:t>
            </a:r>
            <a:r>
              <a:rPr sz="3200" dirty="0">
                <a:latin typeface="Arial"/>
                <a:cs typeface="Arial"/>
              </a:rPr>
              <a:t>issues in IT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systems:</a:t>
            </a:r>
            <a:endParaRPr sz="32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385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spc="-5" dirty="0">
                <a:latin typeface="Arial"/>
                <a:cs typeface="Arial"/>
              </a:rPr>
              <a:t>Request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load</a:t>
            </a:r>
            <a:endParaRPr sz="32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385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spc="-5" dirty="0">
                <a:latin typeface="Arial"/>
                <a:cs typeface="Arial"/>
              </a:rPr>
              <a:t>Connections</a:t>
            </a:r>
            <a:endParaRPr sz="32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385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dirty="0">
                <a:latin typeface="Arial"/>
                <a:cs typeface="Arial"/>
              </a:rPr>
              <a:t>Data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size</a:t>
            </a:r>
            <a:endParaRPr sz="32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385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spc="-5" dirty="0">
                <a:latin typeface="Arial"/>
                <a:cs typeface="Arial"/>
              </a:rPr>
              <a:t>Deployments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631317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Scalability – Request</a:t>
            </a:r>
            <a:r>
              <a:rPr spc="-30" dirty="0"/>
              <a:t> </a:t>
            </a:r>
            <a:r>
              <a:rPr dirty="0"/>
              <a:t>Load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19024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89684"/>
            <a:ext cx="7936230" cy="4709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60985" indent="-343535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How </a:t>
            </a:r>
            <a:r>
              <a:rPr sz="3200" spc="-5" dirty="0">
                <a:latin typeface="Arial"/>
                <a:cs typeface="Arial"/>
              </a:rPr>
              <a:t>does </a:t>
            </a:r>
            <a:r>
              <a:rPr sz="3200" dirty="0">
                <a:latin typeface="Arial"/>
                <a:cs typeface="Arial"/>
              </a:rPr>
              <a:t>an </a:t>
            </a:r>
            <a:r>
              <a:rPr sz="3200" spc="-5" dirty="0">
                <a:latin typeface="Arial"/>
                <a:cs typeface="Arial"/>
              </a:rPr>
              <a:t>100 tps application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behave  </a:t>
            </a:r>
            <a:r>
              <a:rPr sz="3200" dirty="0">
                <a:latin typeface="Arial"/>
                <a:cs typeface="Arial"/>
              </a:rPr>
              <a:t>when </a:t>
            </a:r>
            <a:r>
              <a:rPr sz="3200" spc="-5" dirty="0">
                <a:latin typeface="Arial"/>
                <a:cs typeface="Arial"/>
              </a:rPr>
              <a:t>simultaneous request load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grows?</a:t>
            </a:r>
            <a:endParaRPr sz="32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770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dirty="0">
                <a:latin typeface="Arial"/>
                <a:cs typeface="Arial"/>
              </a:rPr>
              <a:t>From </a:t>
            </a:r>
            <a:r>
              <a:rPr sz="3200" spc="-5" dirty="0">
                <a:latin typeface="Arial"/>
                <a:cs typeface="Arial"/>
              </a:rPr>
              <a:t>100 to 1000 requests per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second?</a:t>
            </a:r>
            <a:endParaRPr sz="3200">
              <a:latin typeface="Arial"/>
              <a:cs typeface="Arial"/>
            </a:endParaRPr>
          </a:p>
          <a:p>
            <a:pPr marL="355600" marR="12065" indent="-343535">
              <a:lnSpc>
                <a:spcPct val="100000"/>
              </a:lnSpc>
              <a:spcBef>
                <a:spcPts val="765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Ideal solution, without additional </a:t>
            </a:r>
            <a:r>
              <a:rPr sz="3200" dirty="0">
                <a:latin typeface="Arial"/>
                <a:cs typeface="Arial"/>
              </a:rPr>
              <a:t>hardware  capacity:</a:t>
            </a:r>
            <a:endParaRPr sz="3200">
              <a:latin typeface="Arial"/>
              <a:cs typeface="Arial"/>
            </a:endParaRPr>
          </a:p>
          <a:p>
            <a:pPr marL="704850" marR="658495" lvl="1" indent="-347980">
              <a:lnSpc>
                <a:spcPct val="100000"/>
              </a:lnSpc>
              <a:spcBef>
                <a:spcPts val="770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dirty="0">
                <a:latin typeface="Arial"/>
                <a:cs typeface="Arial"/>
              </a:rPr>
              <a:t>as the </a:t>
            </a:r>
            <a:r>
              <a:rPr sz="3200" spc="-5" dirty="0">
                <a:latin typeface="Arial"/>
                <a:cs typeface="Arial"/>
              </a:rPr>
              <a:t>load </a:t>
            </a:r>
            <a:r>
              <a:rPr sz="3200" dirty="0">
                <a:latin typeface="Arial"/>
                <a:cs typeface="Arial"/>
              </a:rPr>
              <a:t>increases, </a:t>
            </a:r>
            <a:r>
              <a:rPr sz="3200" spc="-5" dirty="0">
                <a:latin typeface="Arial"/>
                <a:cs typeface="Arial"/>
              </a:rPr>
              <a:t>throughput  remains constant (i.e. 100 </a:t>
            </a:r>
            <a:r>
              <a:rPr sz="3200" dirty="0">
                <a:latin typeface="Arial"/>
                <a:cs typeface="Arial"/>
              </a:rPr>
              <a:t>tps), </a:t>
            </a:r>
            <a:r>
              <a:rPr sz="3200" spc="-5" dirty="0">
                <a:latin typeface="Arial"/>
                <a:cs typeface="Arial"/>
              </a:rPr>
              <a:t>and  response time per request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increases  </a:t>
            </a:r>
            <a:r>
              <a:rPr sz="3200" spc="-5" dirty="0">
                <a:latin typeface="Arial"/>
                <a:cs typeface="Arial"/>
              </a:rPr>
              <a:t>only linearly </a:t>
            </a:r>
            <a:r>
              <a:rPr sz="3200" dirty="0">
                <a:latin typeface="Arial"/>
                <a:cs typeface="Arial"/>
              </a:rPr>
              <a:t>(i.e. 10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seconds).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49478"/>
            <a:ext cx="534733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Scalability – Add</a:t>
            </a:r>
            <a:r>
              <a:rPr spc="-20" dirty="0"/>
              <a:t> </a:t>
            </a:r>
            <a:r>
              <a:rPr spc="-5" dirty="0"/>
              <a:t>more</a:t>
            </a:r>
          </a:p>
        </p:txBody>
      </p:sp>
      <p:sp>
        <p:nvSpPr>
          <p:cNvPr id="3" name="object 3"/>
          <p:cNvSpPr/>
          <p:nvPr/>
        </p:nvSpPr>
        <p:spPr>
          <a:xfrm>
            <a:off x="5143500" y="1967483"/>
            <a:ext cx="192405" cy="768350"/>
          </a:xfrm>
          <a:custGeom>
            <a:avLst/>
            <a:gdLst/>
            <a:ahLst/>
            <a:cxnLst/>
            <a:rect l="l" t="t" r="r" b="b"/>
            <a:pathLst>
              <a:path w="192404" h="768350">
                <a:moveTo>
                  <a:pt x="192024" y="0"/>
                </a:moveTo>
                <a:lnTo>
                  <a:pt x="0" y="192024"/>
                </a:lnTo>
                <a:lnTo>
                  <a:pt x="0" y="768095"/>
                </a:lnTo>
                <a:lnTo>
                  <a:pt x="192024" y="576071"/>
                </a:lnTo>
                <a:lnTo>
                  <a:pt x="19202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04488" y="1967483"/>
            <a:ext cx="1431290" cy="192405"/>
          </a:xfrm>
          <a:custGeom>
            <a:avLst/>
            <a:gdLst/>
            <a:ahLst/>
            <a:cxnLst/>
            <a:rect l="l" t="t" r="r" b="b"/>
            <a:pathLst>
              <a:path w="1431289" h="192405">
                <a:moveTo>
                  <a:pt x="1431036" y="0"/>
                </a:moveTo>
                <a:lnTo>
                  <a:pt x="192024" y="0"/>
                </a:lnTo>
                <a:lnTo>
                  <a:pt x="0" y="192024"/>
                </a:lnTo>
                <a:lnTo>
                  <a:pt x="1239012" y="192024"/>
                </a:lnTo>
                <a:lnTo>
                  <a:pt x="1431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04488" y="1967483"/>
            <a:ext cx="1431290" cy="768350"/>
          </a:xfrm>
          <a:custGeom>
            <a:avLst/>
            <a:gdLst/>
            <a:ahLst/>
            <a:cxnLst/>
            <a:rect l="l" t="t" r="r" b="b"/>
            <a:pathLst>
              <a:path w="1431289" h="768350">
                <a:moveTo>
                  <a:pt x="0" y="192024"/>
                </a:moveTo>
                <a:lnTo>
                  <a:pt x="192024" y="0"/>
                </a:lnTo>
                <a:lnTo>
                  <a:pt x="1431036" y="0"/>
                </a:lnTo>
                <a:lnTo>
                  <a:pt x="1431036" y="576071"/>
                </a:lnTo>
                <a:lnTo>
                  <a:pt x="1239012" y="768095"/>
                </a:lnTo>
                <a:lnTo>
                  <a:pt x="0" y="768095"/>
                </a:lnTo>
                <a:lnTo>
                  <a:pt x="0" y="1920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04488" y="1967483"/>
            <a:ext cx="1431290" cy="192405"/>
          </a:xfrm>
          <a:custGeom>
            <a:avLst/>
            <a:gdLst/>
            <a:ahLst/>
            <a:cxnLst/>
            <a:rect l="l" t="t" r="r" b="b"/>
            <a:pathLst>
              <a:path w="1431289" h="192405">
                <a:moveTo>
                  <a:pt x="0" y="192024"/>
                </a:moveTo>
                <a:lnTo>
                  <a:pt x="1239012" y="192024"/>
                </a:lnTo>
                <a:lnTo>
                  <a:pt x="1431036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3500" y="2159507"/>
            <a:ext cx="0" cy="576580"/>
          </a:xfrm>
          <a:custGeom>
            <a:avLst/>
            <a:gdLst/>
            <a:ahLst/>
            <a:cxnLst/>
            <a:rect l="l" t="t" r="r" b="b"/>
            <a:pathLst>
              <a:path h="576580">
                <a:moveTo>
                  <a:pt x="0" y="0"/>
                </a:moveTo>
                <a:lnTo>
                  <a:pt x="0" y="57607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74084" y="2180970"/>
            <a:ext cx="6102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Application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58896" y="4730496"/>
            <a:ext cx="192405" cy="768350"/>
          </a:xfrm>
          <a:custGeom>
            <a:avLst/>
            <a:gdLst/>
            <a:ahLst/>
            <a:cxnLst/>
            <a:rect l="l" t="t" r="r" b="b"/>
            <a:pathLst>
              <a:path w="192404" h="768350">
                <a:moveTo>
                  <a:pt x="192024" y="0"/>
                </a:moveTo>
                <a:lnTo>
                  <a:pt x="0" y="192023"/>
                </a:lnTo>
                <a:lnTo>
                  <a:pt x="0" y="768095"/>
                </a:lnTo>
                <a:lnTo>
                  <a:pt x="192024" y="576071"/>
                </a:lnTo>
                <a:lnTo>
                  <a:pt x="19202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16835" y="4730496"/>
            <a:ext cx="1434465" cy="192405"/>
          </a:xfrm>
          <a:custGeom>
            <a:avLst/>
            <a:gdLst/>
            <a:ahLst/>
            <a:cxnLst/>
            <a:rect l="l" t="t" r="r" b="b"/>
            <a:pathLst>
              <a:path w="1434464" h="192404">
                <a:moveTo>
                  <a:pt x="1434084" y="0"/>
                </a:moveTo>
                <a:lnTo>
                  <a:pt x="192024" y="0"/>
                </a:lnTo>
                <a:lnTo>
                  <a:pt x="0" y="192023"/>
                </a:lnTo>
                <a:lnTo>
                  <a:pt x="1242060" y="192023"/>
                </a:lnTo>
                <a:lnTo>
                  <a:pt x="14340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16835" y="4730496"/>
            <a:ext cx="1434465" cy="768350"/>
          </a:xfrm>
          <a:custGeom>
            <a:avLst/>
            <a:gdLst/>
            <a:ahLst/>
            <a:cxnLst/>
            <a:rect l="l" t="t" r="r" b="b"/>
            <a:pathLst>
              <a:path w="1434464" h="768350">
                <a:moveTo>
                  <a:pt x="0" y="192023"/>
                </a:moveTo>
                <a:lnTo>
                  <a:pt x="192024" y="0"/>
                </a:lnTo>
                <a:lnTo>
                  <a:pt x="1434084" y="0"/>
                </a:lnTo>
                <a:lnTo>
                  <a:pt x="1434084" y="576071"/>
                </a:lnTo>
                <a:lnTo>
                  <a:pt x="1242060" y="768095"/>
                </a:lnTo>
                <a:lnTo>
                  <a:pt x="0" y="768095"/>
                </a:lnTo>
                <a:lnTo>
                  <a:pt x="0" y="19202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16835" y="4730496"/>
            <a:ext cx="1434465" cy="192405"/>
          </a:xfrm>
          <a:custGeom>
            <a:avLst/>
            <a:gdLst/>
            <a:ahLst/>
            <a:cxnLst/>
            <a:rect l="l" t="t" r="r" b="b"/>
            <a:pathLst>
              <a:path w="1434464" h="192404">
                <a:moveTo>
                  <a:pt x="0" y="192023"/>
                </a:moveTo>
                <a:lnTo>
                  <a:pt x="1242060" y="192023"/>
                </a:lnTo>
                <a:lnTo>
                  <a:pt x="1434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58896" y="4922520"/>
            <a:ext cx="0" cy="576580"/>
          </a:xfrm>
          <a:custGeom>
            <a:avLst/>
            <a:gdLst/>
            <a:ahLst/>
            <a:cxnLst/>
            <a:rect l="l" t="t" r="r" b="b"/>
            <a:pathLst>
              <a:path h="576579">
                <a:moveTo>
                  <a:pt x="0" y="0"/>
                </a:moveTo>
                <a:lnTo>
                  <a:pt x="0" y="57607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86432" y="4944236"/>
            <a:ext cx="6102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Application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10535" y="4656772"/>
            <a:ext cx="541020" cy="0"/>
          </a:xfrm>
          <a:custGeom>
            <a:avLst/>
            <a:gdLst/>
            <a:ahLst/>
            <a:cxnLst/>
            <a:rect l="l" t="t" r="r" b="b"/>
            <a:pathLst>
              <a:path w="541019">
                <a:moveTo>
                  <a:pt x="0" y="0"/>
                </a:moveTo>
                <a:lnTo>
                  <a:pt x="540638" y="0"/>
                </a:lnTo>
              </a:path>
            </a:pathLst>
          </a:custGeom>
          <a:ln w="3086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64307" y="4712271"/>
            <a:ext cx="633095" cy="0"/>
          </a:xfrm>
          <a:custGeom>
            <a:avLst/>
            <a:gdLst/>
            <a:ahLst/>
            <a:cxnLst/>
            <a:rect l="l" t="t" r="r" b="b"/>
            <a:pathLst>
              <a:path w="633094">
                <a:moveTo>
                  <a:pt x="0" y="0"/>
                </a:moveTo>
                <a:lnTo>
                  <a:pt x="633094" y="0"/>
                </a:lnTo>
              </a:path>
            </a:pathLst>
          </a:custGeom>
          <a:ln w="3086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18079" y="4767897"/>
            <a:ext cx="725805" cy="0"/>
          </a:xfrm>
          <a:custGeom>
            <a:avLst/>
            <a:gdLst/>
            <a:ahLst/>
            <a:cxnLst/>
            <a:rect l="l" t="t" r="r" b="b"/>
            <a:pathLst>
              <a:path w="725805">
                <a:moveTo>
                  <a:pt x="0" y="0"/>
                </a:moveTo>
                <a:lnTo>
                  <a:pt x="725424" y="0"/>
                </a:lnTo>
              </a:path>
            </a:pathLst>
          </a:custGeom>
          <a:ln w="3086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21051" y="3962400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5">
                <a:moveTo>
                  <a:pt x="854837" y="857885"/>
                </a:moveTo>
                <a:lnTo>
                  <a:pt x="69342" y="857885"/>
                </a:lnTo>
                <a:lnTo>
                  <a:pt x="73914" y="864107"/>
                </a:lnTo>
                <a:lnTo>
                  <a:pt x="845566" y="864107"/>
                </a:lnTo>
                <a:lnTo>
                  <a:pt x="854837" y="857885"/>
                </a:lnTo>
                <a:close/>
              </a:path>
              <a:path w="864235" h="864235">
                <a:moveTo>
                  <a:pt x="711581" y="648081"/>
                </a:moveTo>
                <a:lnTo>
                  <a:pt x="212598" y="648081"/>
                </a:lnTo>
                <a:lnTo>
                  <a:pt x="120570" y="749838"/>
                </a:lnTo>
                <a:lnTo>
                  <a:pt x="101600" y="771525"/>
                </a:lnTo>
                <a:lnTo>
                  <a:pt x="78612" y="796163"/>
                </a:lnTo>
                <a:lnTo>
                  <a:pt x="69342" y="802386"/>
                </a:lnTo>
                <a:lnTo>
                  <a:pt x="64643" y="814705"/>
                </a:lnTo>
                <a:lnTo>
                  <a:pt x="60071" y="827024"/>
                </a:lnTo>
                <a:lnTo>
                  <a:pt x="55499" y="833247"/>
                </a:lnTo>
                <a:lnTo>
                  <a:pt x="55499" y="851788"/>
                </a:lnTo>
                <a:lnTo>
                  <a:pt x="60071" y="851788"/>
                </a:lnTo>
                <a:lnTo>
                  <a:pt x="64643" y="857885"/>
                </a:lnTo>
                <a:lnTo>
                  <a:pt x="859409" y="857885"/>
                </a:lnTo>
                <a:lnTo>
                  <a:pt x="864108" y="851788"/>
                </a:lnTo>
                <a:lnTo>
                  <a:pt x="864108" y="827024"/>
                </a:lnTo>
                <a:lnTo>
                  <a:pt x="854837" y="814705"/>
                </a:lnTo>
                <a:lnTo>
                  <a:pt x="850265" y="802386"/>
                </a:lnTo>
                <a:lnTo>
                  <a:pt x="840994" y="796163"/>
                </a:lnTo>
                <a:lnTo>
                  <a:pt x="762508" y="709802"/>
                </a:lnTo>
                <a:lnTo>
                  <a:pt x="711581" y="648081"/>
                </a:lnTo>
                <a:close/>
              </a:path>
              <a:path w="864235" h="864235">
                <a:moveTo>
                  <a:pt x="184785" y="111125"/>
                </a:moveTo>
                <a:lnTo>
                  <a:pt x="0" y="111125"/>
                </a:lnTo>
                <a:lnTo>
                  <a:pt x="0" y="796163"/>
                </a:lnTo>
                <a:lnTo>
                  <a:pt x="78612" y="796163"/>
                </a:lnTo>
                <a:lnTo>
                  <a:pt x="120570" y="749838"/>
                </a:lnTo>
                <a:lnTo>
                  <a:pt x="166370" y="697483"/>
                </a:lnTo>
                <a:lnTo>
                  <a:pt x="184785" y="678942"/>
                </a:lnTo>
                <a:lnTo>
                  <a:pt x="184785" y="111125"/>
                </a:lnTo>
                <a:close/>
              </a:path>
              <a:path w="864235" h="864235">
                <a:moveTo>
                  <a:pt x="656209" y="567817"/>
                </a:moveTo>
                <a:lnTo>
                  <a:pt x="305054" y="567817"/>
                </a:lnTo>
                <a:lnTo>
                  <a:pt x="305054" y="648081"/>
                </a:lnTo>
                <a:lnTo>
                  <a:pt x="656209" y="648081"/>
                </a:lnTo>
                <a:lnTo>
                  <a:pt x="656209" y="567817"/>
                </a:lnTo>
                <a:close/>
              </a:path>
              <a:path w="864235" h="864235">
                <a:moveTo>
                  <a:pt x="725551" y="0"/>
                </a:moveTo>
                <a:lnTo>
                  <a:pt x="235712" y="0"/>
                </a:lnTo>
                <a:lnTo>
                  <a:pt x="235712" y="567817"/>
                </a:lnTo>
                <a:lnTo>
                  <a:pt x="725551" y="567817"/>
                </a:lnTo>
                <a:lnTo>
                  <a:pt x="72555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26105" y="4054944"/>
            <a:ext cx="351790" cy="382905"/>
          </a:xfrm>
          <a:custGeom>
            <a:avLst/>
            <a:gdLst/>
            <a:ahLst/>
            <a:cxnLst/>
            <a:rect l="l" t="t" r="r" b="b"/>
            <a:pathLst>
              <a:path w="351789" h="382904">
                <a:moveTo>
                  <a:pt x="0" y="382689"/>
                </a:moveTo>
                <a:lnTo>
                  <a:pt x="351167" y="382689"/>
                </a:lnTo>
                <a:lnTo>
                  <a:pt x="351167" y="0"/>
                </a:lnTo>
                <a:lnTo>
                  <a:pt x="0" y="0"/>
                </a:lnTo>
                <a:lnTo>
                  <a:pt x="0" y="38268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44166" y="4122801"/>
            <a:ext cx="139065" cy="12700"/>
          </a:xfrm>
          <a:custGeom>
            <a:avLst/>
            <a:gdLst/>
            <a:ahLst/>
            <a:cxnLst/>
            <a:rect l="l" t="t" r="r" b="b"/>
            <a:pathLst>
              <a:path w="139064" h="12700">
                <a:moveTo>
                  <a:pt x="0" y="12446"/>
                </a:moveTo>
                <a:lnTo>
                  <a:pt x="138683" y="12446"/>
                </a:lnTo>
                <a:lnTo>
                  <a:pt x="138683" y="0"/>
                </a:lnTo>
                <a:lnTo>
                  <a:pt x="0" y="0"/>
                </a:lnTo>
                <a:lnTo>
                  <a:pt x="0" y="12446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26105" y="4570348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5">
                <a:moveTo>
                  <a:pt x="0" y="0"/>
                </a:moveTo>
                <a:lnTo>
                  <a:pt x="351155" y="0"/>
                </a:lnTo>
              </a:path>
            </a:pathLst>
          </a:custGeom>
          <a:ln w="80263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10535" y="4641341"/>
            <a:ext cx="541020" cy="31115"/>
          </a:xfrm>
          <a:custGeom>
            <a:avLst/>
            <a:gdLst/>
            <a:ahLst/>
            <a:cxnLst/>
            <a:rect l="l" t="t" r="r" b="b"/>
            <a:pathLst>
              <a:path w="541019" h="31114">
                <a:moveTo>
                  <a:pt x="540638" y="30860"/>
                </a:moveTo>
                <a:lnTo>
                  <a:pt x="512825" y="0"/>
                </a:lnTo>
                <a:lnTo>
                  <a:pt x="27686" y="0"/>
                </a:lnTo>
                <a:lnTo>
                  <a:pt x="0" y="30860"/>
                </a:lnTo>
                <a:lnTo>
                  <a:pt x="540638" y="308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64307" y="4696840"/>
            <a:ext cx="633095" cy="31115"/>
          </a:xfrm>
          <a:custGeom>
            <a:avLst/>
            <a:gdLst/>
            <a:ahLst/>
            <a:cxnLst/>
            <a:rect l="l" t="t" r="r" b="b"/>
            <a:pathLst>
              <a:path w="633094" h="31114">
                <a:moveTo>
                  <a:pt x="633094" y="30860"/>
                </a:moveTo>
                <a:lnTo>
                  <a:pt x="605282" y="0"/>
                </a:lnTo>
                <a:lnTo>
                  <a:pt x="27686" y="0"/>
                </a:lnTo>
                <a:lnTo>
                  <a:pt x="0" y="30860"/>
                </a:lnTo>
                <a:lnTo>
                  <a:pt x="633094" y="308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18079" y="4752466"/>
            <a:ext cx="725805" cy="31115"/>
          </a:xfrm>
          <a:custGeom>
            <a:avLst/>
            <a:gdLst/>
            <a:ahLst/>
            <a:cxnLst/>
            <a:rect l="l" t="t" r="r" b="b"/>
            <a:pathLst>
              <a:path w="725805" h="31114">
                <a:moveTo>
                  <a:pt x="725424" y="30860"/>
                </a:moveTo>
                <a:lnTo>
                  <a:pt x="697738" y="0"/>
                </a:lnTo>
                <a:lnTo>
                  <a:pt x="27686" y="0"/>
                </a:lnTo>
                <a:lnTo>
                  <a:pt x="0" y="30860"/>
                </a:lnTo>
                <a:lnTo>
                  <a:pt x="725424" y="3086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21051" y="3962400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5">
                <a:moveTo>
                  <a:pt x="184785" y="678942"/>
                </a:moveTo>
                <a:lnTo>
                  <a:pt x="212598" y="648081"/>
                </a:lnTo>
                <a:lnTo>
                  <a:pt x="305054" y="648081"/>
                </a:lnTo>
                <a:lnTo>
                  <a:pt x="305054" y="567817"/>
                </a:lnTo>
                <a:lnTo>
                  <a:pt x="235712" y="567817"/>
                </a:lnTo>
                <a:lnTo>
                  <a:pt x="235712" y="0"/>
                </a:lnTo>
                <a:lnTo>
                  <a:pt x="480568" y="0"/>
                </a:lnTo>
                <a:lnTo>
                  <a:pt x="725551" y="0"/>
                </a:lnTo>
                <a:lnTo>
                  <a:pt x="725551" y="432054"/>
                </a:lnTo>
                <a:lnTo>
                  <a:pt x="725551" y="567817"/>
                </a:lnTo>
                <a:lnTo>
                  <a:pt x="656209" y="567817"/>
                </a:lnTo>
                <a:lnTo>
                  <a:pt x="656209" y="648081"/>
                </a:lnTo>
                <a:lnTo>
                  <a:pt x="711581" y="648081"/>
                </a:lnTo>
                <a:lnTo>
                  <a:pt x="762508" y="709802"/>
                </a:lnTo>
                <a:lnTo>
                  <a:pt x="840994" y="796163"/>
                </a:lnTo>
                <a:lnTo>
                  <a:pt x="850265" y="802386"/>
                </a:lnTo>
                <a:lnTo>
                  <a:pt x="854837" y="814705"/>
                </a:lnTo>
                <a:lnTo>
                  <a:pt x="864108" y="827024"/>
                </a:lnTo>
                <a:lnTo>
                  <a:pt x="864108" y="833247"/>
                </a:lnTo>
                <a:lnTo>
                  <a:pt x="864108" y="839469"/>
                </a:lnTo>
                <a:lnTo>
                  <a:pt x="864108" y="845566"/>
                </a:lnTo>
                <a:lnTo>
                  <a:pt x="864108" y="851788"/>
                </a:lnTo>
                <a:lnTo>
                  <a:pt x="859409" y="857885"/>
                </a:lnTo>
                <a:lnTo>
                  <a:pt x="854837" y="857885"/>
                </a:lnTo>
                <a:lnTo>
                  <a:pt x="845566" y="864107"/>
                </a:lnTo>
                <a:lnTo>
                  <a:pt x="840994" y="864107"/>
                </a:lnTo>
                <a:lnTo>
                  <a:pt x="438912" y="864107"/>
                </a:lnTo>
                <a:lnTo>
                  <a:pt x="83185" y="864107"/>
                </a:lnTo>
                <a:lnTo>
                  <a:pt x="73914" y="864107"/>
                </a:lnTo>
                <a:lnTo>
                  <a:pt x="69342" y="857885"/>
                </a:lnTo>
                <a:lnTo>
                  <a:pt x="64643" y="857885"/>
                </a:lnTo>
                <a:lnTo>
                  <a:pt x="60071" y="851788"/>
                </a:lnTo>
                <a:lnTo>
                  <a:pt x="55499" y="851788"/>
                </a:lnTo>
                <a:lnTo>
                  <a:pt x="55499" y="845566"/>
                </a:lnTo>
                <a:lnTo>
                  <a:pt x="55499" y="839469"/>
                </a:lnTo>
                <a:lnTo>
                  <a:pt x="55499" y="833247"/>
                </a:lnTo>
                <a:lnTo>
                  <a:pt x="60071" y="827024"/>
                </a:lnTo>
                <a:lnTo>
                  <a:pt x="64643" y="814705"/>
                </a:lnTo>
                <a:lnTo>
                  <a:pt x="69342" y="802386"/>
                </a:lnTo>
                <a:lnTo>
                  <a:pt x="78612" y="796163"/>
                </a:lnTo>
                <a:lnTo>
                  <a:pt x="0" y="796163"/>
                </a:lnTo>
                <a:lnTo>
                  <a:pt x="0" y="432054"/>
                </a:lnTo>
                <a:lnTo>
                  <a:pt x="0" y="111125"/>
                </a:lnTo>
                <a:lnTo>
                  <a:pt x="184785" y="111125"/>
                </a:lnTo>
                <a:lnTo>
                  <a:pt x="184785" y="67894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99664" y="4641341"/>
            <a:ext cx="106680" cy="117475"/>
          </a:xfrm>
          <a:custGeom>
            <a:avLst/>
            <a:gdLst/>
            <a:ahLst/>
            <a:cxnLst/>
            <a:rect l="l" t="t" r="r" b="b"/>
            <a:pathLst>
              <a:path w="106680" h="117475">
                <a:moveTo>
                  <a:pt x="106172" y="0"/>
                </a:moveTo>
                <a:lnTo>
                  <a:pt x="87757" y="18541"/>
                </a:lnTo>
                <a:lnTo>
                  <a:pt x="22987" y="92582"/>
                </a:lnTo>
                <a:lnTo>
                  <a:pt x="0" y="117220"/>
                </a:lnTo>
                <a:lnTo>
                  <a:pt x="10617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26105" y="4054944"/>
            <a:ext cx="351790" cy="382905"/>
          </a:xfrm>
          <a:custGeom>
            <a:avLst/>
            <a:gdLst/>
            <a:ahLst/>
            <a:cxnLst/>
            <a:rect l="l" t="t" r="r" b="b"/>
            <a:pathLst>
              <a:path w="351789" h="382904">
                <a:moveTo>
                  <a:pt x="0" y="382689"/>
                </a:moveTo>
                <a:lnTo>
                  <a:pt x="351167" y="382689"/>
                </a:lnTo>
                <a:lnTo>
                  <a:pt x="351167" y="0"/>
                </a:lnTo>
                <a:lnTo>
                  <a:pt x="0" y="0"/>
                </a:lnTo>
                <a:lnTo>
                  <a:pt x="0" y="38268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39594" y="4118228"/>
            <a:ext cx="147955" cy="21590"/>
          </a:xfrm>
          <a:custGeom>
            <a:avLst/>
            <a:gdLst/>
            <a:ahLst/>
            <a:cxnLst/>
            <a:rect l="l" t="t" r="r" b="b"/>
            <a:pathLst>
              <a:path w="147955" h="21589">
                <a:moveTo>
                  <a:pt x="0" y="21590"/>
                </a:moveTo>
                <a:lnTo>
                  <a:pt x="147828" y="21590"/>
                </a:lnTo>
                <a:lnTo>
                  <a:pt x="147828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26105" y="4530216"/>
            <a:ext cx="351155" cy="80645"/>
          </a:xfrm>
          <a:custGeom>
            <a:avLst/>
            <a:gdLst/>
            <a:ahLst/>
            <a:cxnLst/>
            <a:rect l="l" t="t" r="r" b="b"/>
            <a:pathLst>
              <a:path w="351155" h="80645">
                <a:moveTo>
                  <a:pt x="0" y="0"/>
                </a:moveTo>
                <a:lnTo>
                  <a:pt x="351155" y="0"/>
                </a:lnTo>
                <a:lnTo>
                  <a:pt x="351155" y="80263"/>
                </a:lnTo>
                <a:lnTo>
                  <a:pt x="0" y="8026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26335" y="4730496"/>
            <a:ext cx="192405" cy="768350"/>
          </a:xfrm>
          <a:custGeom>
            <a:avLst/>
            <a:gdLst/>
            <a:ahLst/>
            <a:cxnLst/>
            <a:rect l="l" t="t" r="r" b="b"/>
            <a:pathLst>
              <a:path w="192405" h="768350">
                <a:moveTo>
                  <a:pt x="192024" y="0"/>
                </a:moveTo>
                <a:lnTo>
                  <a:pt x="0" y="192023"/>
                </a:lnTo>
                <a:lnTo>
                  <a:pt x="0" y="768095"/>
                </a:lnTo>
                <a:lnTo>
                  <a:pt x="192024" y="576071"/>
                </a:lnTo>
                <a:lnTo>
                  <a:pt x="19202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4276" y="4730496"/>
            <a:ext cx="1434465" cy="192405"/>
          </a:xfrm>
          <a:custGeom>
            <a:avLst/>
            <a:gdLst/>
            <a:ahLst/>
            <a:cxnLst/>
            <a:rect l="l" t="t" r="r" b="b"/>
            <a:pathLst>
              <a:path w="1434464" h="192404">
                <a:moveTo>
                  <a:pt x="1434084" y="0"/>
                </a:moveTo>
                <a:lnTo>
                  <a:pt x="192023" y="0"/>
                </a:lnTo>
                <a:lnTo>
                  <a:pt x="0" y="192023"/>
                </a:lnTo>
                <a:lnTo>
                  <a:pt x="1242060" y="192023"/>
                </a:lnTo>
                <a:lnTo>
                  <a:pt x="14340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4276" y="4730496"/>
            <a:ext cx="1434465" cy="768350"/>
          </a:xfrm>
          <a:custGeom>
            <a:avLst/>
            <a:gdLst/>
            <a:ahLst/>
            <a:cxnLst/>
            <a:rect l="l" t="t" r="r" b="b"/>
            <a:pathLst>
              <a:path w="1434464" h="768350">
                <a:moveTo>
                  <a:pt x="0" y="192023"/>
                </a:moveTo>
                <a:lnTo>
                  <a:pt x="192023" y="0"/>
                </a:lnTo>
                <a:lnTo>
                  <a:pt x="1434084" y="0"/>
                </a:lnTo>
                <a:lnTo>
                  <a:pt x="1434084" y="576071"/>
                </a:lnTo>
                <a:lnTo>
                  <a:pt x="1242060" y="768095"/>
                </a:lnTo>
                <a:lnTo>
                  <a:pt x="0" y="768095"/>
                </a:lnTo>
                <a:lnTo>
                  <a:pt x="0" y="19202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4276" y="4730496"/>
            <a:ext cx="1434465" cy="192405"/>
          </a:xfrm>
          <a:custGeom>
            <a:avLst/>
            <a:gdLst/>
            <a:ahLst/>
            <a:cxnLst/>
            <a:rect l="l" t="t" r="r" b="b"/>
            <a:pathLst>
              <a:path w="1434464" h="192404">
                <a:moveTo>
                  <a:pt x="0" y="192023"/>
                </a:moveTo>
                <a:lnTo>
                  <a:pt x="1242060" y="192023"/>
                </a:lnTo>
                <a:lnTo>
                  <a:pt x="1434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26335" y="4922520"/>
            <a:ext cx="0" cy="576580"/>
          </a:xfrm>
          <a:custGeom>
            <a:avLst/>
            <a:gdLst/>
            <a:ahLst/>
            <a:cxnLst/>
            <a:rect l="l" t="t" r="r" b="b"/>
            <a:pathLst>
              <a:path h="576579">
                <a:moveTo>
                  <a:pt x="0" y="0"/>
                </a:moveTo>
                <a:lnTo>
                  <a:pt x="0" y="57607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53872" y="4944236"/>
            <a:ext cx="6102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Application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79728" y="4656772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724" y="0"/>
                </a:lnTo>
              </a:path>
            </a:pathLst>
          </a:custGeom>
          <a:ln w="3086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33602" y="4712271"/>
            <a:ext cx="632460" cy="0"/>
          </a:xfrm>
          <a:custGeom>
            <a:avLst/>
            <a:gdLst/>
            <a:ahLst/>
            <a:cxnLst/>
            <a:rect l="l" t="t" r="r" b="b"/>
            <a:pathLst>
              <a:path w="632460">
                <a:moveTo>
                  <a:pt x="0" y="0"/>
                </a:moveTo>
                <a:lnTo>
                  <a:pt x="631952" y="0"/>
                </a:lnTo>
              </a:path>
            </a:pathLst>
          </a:custGeom>
          <a:ln w="3086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87475" y="4767897"/>
            <a:ext cx="724535" cy="0"/>
          </a:xfrm>
          <a:custGeom>
            <a:avLst/>
            <a:gdLst/>
            <a:ahLst/>
            <a:cxnLst/>
            <a:rect l="l" t="t" r="r" b="b"/>
            <a:pathLst>
              <a:path w="724535">
                <a:moveTo>
                  <a:pt x="0" y="0"/>
                </a:moveTo>
                <a:lnTo>
                  <a:pt x="724179" y="0"/>
                </a:lnTo>
              </a:path>
            </a:pathLst>
          </a:custGeom>
          <a:ln w="3086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90600" y="3962400"/>
            <a:ext cx="862965" cy="864235"/>
          </a:xfrm>
          <a:custGeom>
            <a:avLst/>
            <a:gdLst/>
            <a:ahLst/>
            <a:cxnLst/>
            <a:rect l="l" t="t" r="r" b="b"/>
            <a:pathLst>
              <a:path w="862964" h="864235">
                <a:moveTo>
                  <a:pt x="853313" y="857885"/>
                </a:moveTo>
                <a:lnTo>
                  <a:pt x="69202" y="857885"/>
                </a:lnTo>
                <a:lnTo>
                  <a:pt x="73799" y="864107"/>
                </a:lnTo>
                <a:lnTo>
                  <a:pt x="844169" y="864107"/>
                </a:lnTo>
                <a:lnTo>
                  <a:pt x="853313" y="857885"/>
                </a:lnTo>
                <a:close/>
              </a:path>
              <a:path w="862964" h="864235">
                <a:moveTo>
                  <a:pt x="710311" y="648081"/>
                </a:moveTo>
                <a:lnTo>
                  <a:pt x="212166" y="648081"/>
                </a:lnTo>
                <a:lnTo>
                  <a:pt x="121464" y="748604"/>
                </a:lnTo>
                <a:lnTo>
                  <a:pt x="101472" y="771525"/>
                </a:lnTo>
                <a:lnTo>
                  <a:pt x="78435" y="796163"/>
                </a:lnTo>
                <a:lnTo>
                  <a:pt x="69202" y="802386"/>
                </a:lnTo>
                <a:lnTo>
                  <a:pt x="59982" y="827024"/>
                </a:lnTo>
                <a:lnTo>
                  <a:pt x="55346" y="833247"/>
                </a:lnTo>
                <a:lnTo>
                  <a:pt x="55346" y="851788"/>
                </a:lnTo>
                <a:lnTo>
                  <a:pt x="59982" y="851788"/>
                </a:lnTo>
                <a:lnTo>
                  <a:pt x="64579" y="857885"/>
                </a:lnTo>
                <a:lnTo>
                  <a:pt x="858012" y="857885"/>
                </a:lnTo>
                <a:lnTo>
                  <a:pt x="862583" y="851788"/>
                </a:lnTo>
                <a:lnTo>
                  <a:pt x="862583" y="827024"/>
                </a:lnTo>
                <a:lnTo>
                  <a:pt x="853313" y="814705"/>
                </a:lnTo>
                <a:lnTo>
                  <a:pt x="848741" y="802386"/>
                </a:lnTo>
                <a:lnTo>
                  <a:pt x="839469" y="796163"/>
                </a:lnTo>
                <a:lnTo>
                  <a:pt x="761111" y="709802"/>
                </a:lnTo>
                <a:lnTo>
                  <a:pt x="710311" y="648081"/>
                </a:lnTo>
                <a:close/>
              </a:path>
              <a:path w="862964" h="864235">
                <a:moveTo>
                  <a:pt x="184492" y="111125"/>
                </a:moveTo>
                <a:lnTo>
                  <a:pt x="0" y="111125"/>
                </a:lnTo>
                <a:lnTo>
                  <a:pt x="0" y="796163"/>
                </a:lnTo>
                <a:lnTo>
                  <a:pt x="78435" y="796163"/>
                </a:lnTo>
                <a:lnTo>
                  <a:pt x="121464" y="748604"/>
                </a:lnTo>
                <a:lnTo>
                  <a:pt x="166052" y="697483"/>
                </a:lnTo>
                <a:lnTo>
                  <a:pt x="184492" y="678942"/>
                </a:lnTo>
                <a:lnTo>
                  <a:pt x="184492" y="111125"/>
                </a:lnTo>
                <a:close/>
              </a:path>
              <a:path w="862964" h="864235">
                <a:moveTo>
                  <a:pt x="655066" y="567817"/>
                </a:moveTo>
                <a:lnTo>
                  <a:pt x="304419" y="567817"/>
                </a:lnTo>
                <a:lnTo>
                  <a:pt x="304419" y="648081"/>
                </a:lnTo>
                <a:lnTo>
                  <a:pt x="655066" y="648081"/>
                </a:lnTo>
                <a:lnTo>
                  <a:pt x="655066" y="567817"/>
                </a:lnTo>
                <a:close/>
              </a:path>
              <a:path w="862964" h="864235">
                <a:moveTo>
                  <a:pt x="724154" y="0"/>
                </a:moveTo>
                <a:lnTo>
                  <a:pt x="235254" y="0"/>
                </a:lnTo>
                <a:lnTo>
                  <a:pt x="235254" y="567817"/>
                </a:lnTo>
                <a:lnTo>
                  <a:pt x="724154" y="567817"/>
                </a:lnTo>
                <a:lnTo>
                  <a:pt x="72415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95019" y="4054944"/>
            <a:ext cx="351155" cy="382905"/>
          </a:xfrm>
          <a:custGeom>
            <a:avLst/>
            <a:gdLst/>
            <a:ahLst/>
            <a:cxnLst/>
            <a:rect l="l" t="t" r="r" b="b"/>
            <a:pathLst>
              <a:path w="351155" h="382904">
                <a:moveTo>
                  <a:pt x="0" y="382689"/>
                </a:moveTo>
                <a:lnTo>
                  <a:pt x="350545" y="382689"/>
                </a:lnTo>
                <a:lnTo>
                  <a:pt x="350545" y="0"/>
                </a:lnTo>
                <a:lnTo>
                  <a:pt x="0" y="0"/>
                </a:lnTo>
                <a:lnTo>
                  <a:pt x="0" y="38268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13675" y="4122801"/>
            <a:ext cx="138430" cy="12700"/>
          </a:xfrm>
          <a:custGeom>
            <a:avLst/>
            <a:gdLst/>
            <a:ahLst/>
            <a:cxnLst/>
            <a:rect l="l" t="t" r="r" b="b"/>
            <a:pathLst>
              <a:path w="138430" h="12700">
                <a:moveTo>
                  <a:pt x="0" y="12446"/>
                </a:moveTo>
                <a:lnTo>
                  <a:pt x="138379" y="12446"/>
                </a:lnTo>
                <a:lnTo>
                  <a:pt x="138379" y="0"/>
                </a:lnTo>
                <a:lnTo>
                  <a:pt x="0" y="0"/>
                </a:lnTo>
                <a:lnTo>
                  <a:pt x="0" y="12446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95019" y="4570348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5">
                <a:moveTo>
                  <a:pt x="0" y="0"/>
                </a:moveTo>
                <a:lnTo>
                  <a:pt x="350647" y="0"/>
                </a:lnTo>
              </a:path>
            </a:pathLst>
          </a:custGeom>
          <a:ln w="80263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79728" y="4641341"/>
            <a:ext cx="539750" cy="31115"/>
          </a:xfrm>
          <a:custGeom>
            <a:avLst/>
            <a:gdLst/>
            <a:ahLst/>
            <a:cxnLst/>
            <a:rect l="l" t="t" r="r" b="b"/>
            <a:pathLst>
              <a:path w="539750" h="31114">
                <a:moveTo>
                  <a:pt x="539724" y="30860"/>
                </a:moveTo>
                <a:lnTo>
                  <a:pt x="512038" y="0"/>
                </a:lnTo>
                <a:lnTo>
                  <a:pt x="27673" y="0"/>
                </a:lnTo>
                <a:lnTo>
                  <a:pt x="0" y="30860"/>
                </a:lnTo>
                <a:lnTo>
                  <a:pt x="539724" y="3086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33602" y="4696840"/>
            <a:ext cx="632460" cy="31115"/>
          </a:xfrm>
          <a:custGeom>
            <a:avLst/>
            <a:gdLst/>
            <a:ahLst/>
            <a:cxnLst/>
            <a:rect l="l" t="t" r="r" b="b"/>
            <a:pathLst>
              <a:path w="632460" h="31114">
                <a:moveTo>
                  <a:pt x="631952" y="30860"/>
                </a:moveTo>
                <a:lnTo>
                  <a:pt x="604266" y="0"/>
                </a:lnTo>
                <a:lnTo>
                  <a:pt x="27673" y="0"/>
                </a:lnTo>
                <a:lnTo>
                  <a:pt x="0" y="30860"/>
                </a:lnTo>
                <a:lnTo>
                  <a:pt x="631952" y="308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87475" y="4752466"/>
            <a:ext cx="724535" cy="31115"/>
          </a:xfrm>
          <a:custGeom>
            <a:avLst/>
            <a:gdLst/>
            <a:ahLst/>
            <a:cxnLst/>
            <a:rect l="l" t="t" r="r" b="b"/>
            <a:pathLst>
              <a:path w="724535" h="31114">
                <a:moveTo>
                  <a:pt x="724179" y="30860"/>
                </a:moveTo>
                <a:lnTo>
                  <a:pt x="696493" y="0"/>
                </a:lnTo>
                <a:lnTo>
                  <a:pt x="27686" y="0"/>
                </a:lnTo>
                <a:lnTo>
                  <a:pt x="0" y="30860"/>
                </a:lnTo>
                <a:lnTo>
                  <a:pt x="724179" y="3086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0600" y="3962400"/>
            <a:ext cx="862965" cy="864235"/>
          </a:xfrm>
          <a:custGeom>
            <a:avLst/>
            <a:gdLst/>
            <a:ahLst/>
            <a:cxnLst/>
            <a:rect l="l" t="t" r="r" b="b"/>
            <a:pathLst>
              <a:path w="862964" h="864235">
                <a:moveTo>
                  <a:pt x="184492" y="678942"/>
                </a:moveTo>
                <a:lnTo>
                  <a:pt x="212166" y="648081"/>
                </a:lnTo>
                <a:lnTo>
                  <a:pt x="304419" y="648081"/>
                </a:lnTo>
                <a:lnTo>
                  <a:pt x="304419" y="567817"/>
                </a:lnTo>
                <a:lnTo>
                  <a:pt x="235254" y="567817"/>
                </a:lnTo>
                <a:lnTo>
                  <a:pt x="235254" y="0"/>
                </a:lnTo>
                <a:lnTo>
                  <a:pt x="479678" y="0"/>
                </a:lnTo>
                <a:lnTo>
                  <a:pt x="724154" y="0"/>
                </a:lnTo>
                <a:lnTo>
                  <a:pt x="724154" y="432054"/>
                </a:lnTo>
                <a:lnTo>
                  <a:pt x="724154" y="567817"/>
                </a:lnTo>
                <a:lnTo>
                  <a:pt x="655066" y="567817"/>
                </a:lnTo>
                <a:lnTo>
                  <a:pt x="655066" y="648081"/>
                </a:lnTo>
                <a:lnTo>
                  <a:pt x="710311" y="648081"/>
                </a:lnTo>
                <a:lnTo>
                  <a:pt x="761111" y="709802"/>
                </a:lnTo>
                <a:lnTo>
                  <a:pt x="839469" y="796163"/>
                </a:lnTo>
                <a:lnTo>
                  <a:pt x="848741" y="802386"/>
                </a:lnTo>
                <a:lnTo>
                  <a:pt x="853313" y="814705"/>
                </a:lnTo>
                <a:lnTo>
                  <a:pt x="862583" y="827024"/>
                </a:lnTo>
                <a:lnTo>
                  <a:pt x="862583" y="833247"/>
                </a:lnTo>
                <a:lnTo>
                  <a:pt x="862583" y="839469"/>
                </a:lnTo>
                <a:lnTo>
                  <a:pt x="862583" y="845566"/>
                </a:lnTo>
                <a:lnTo>
                  <a:pt x="862583" y="851788"/>
                </a:lnTo>
                <a:lnTo>
                  <a:pt x="858012" y="857885"/>
                </a:lnTo>
                <a:lnTo>
                  <a:pt x="853313" y="857885"/>
                </a:lnTo>
                <a:lnTo>
                  <a:pt x="844169" y="864107"/>
                </a:lnTo>
                <a:lnTo>
                  <a:pt x="839469" y="864107"/>
                </a:lnTo>
                <a:lnTo>
                  <a:pt x="438150" y="864107"/>
                </a:lnTo>
                <a:lnTo>
                  <a:pt x="83019" y="864107"/>
                </a:lnTo>
                <a:lnTo>
                  <a:pt x="73799" y="864107"/>
                </a:lnTo>
                <a:lnTo>
                  <a:pt x="69202" y="857885"/>
                </a:lnTo>
                <a:lnTo>
                  <a:pt x="64579" y="857885"/>
                </a:lnTo>
                <a:lnTo>
                  <a:pt x="59982" y="851788"/>
                </a:lnTo>
                <a:lnTo>
                  <a:pt x="55346" y="851788"/>
                </a:lnTo>
                <a:lnTo>
                  <a:pt x="55346" y="845566"/>
                </a:lnTo>
                <a:lnTo>
                  <a:pt x="55346" y="839469"/>
                </a:lnTo>
                <a:lnTo>
                  <a:pt x="55346" y="833247"/>
                </a:lnTo>
                <a:lnTo>
                  <a:pt x="59982" y="827024"/>
                </a:lnTo>
                <a:lnTo>
                  <a:pt x="64579" y="814705"/>
                </a:lnTo>
                <a:lnTo>
                  <a:pt x="69202" y="802386"/>
                </a:lnTo>
                <a:lnTo>
                  <a:pt x="78435" y="796163"/>
                </a:lnTo>
                <a:lnTo>
                  <a:pt x="0" y="796163"/>
                </a:lnTo>
                <a:lnTo>
                  <a:pt x="0" y="432054"/>
                </a:lnTo>
                <a:lnTo>
                  <a:pt x="0" y="111125"/>
                </a:lnTo>
                <a:lnTo>
                  <a:pt x="184492" y="111125"/>
                </a:lnTo>
                <a:lnTo>
                  <a:pt x="184492" y="67894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69035" y="4641341"/>
            <a:ext cx="106680" cy="117475"/>
          </a:xfrm>
          <a:custGeom>
            <a:avLst/>
            <a:gdLst/>
            <a:ahLst/>
            <a:cxnLst/>
            <a:rect l="l" t="t" r="r" b="b"/>
            <a:pathLst>
              <a:path w="106680" h="117475">
                <a:moveTo>
                  <a:pt x="106057" y="0"/>
                </a:moveTo>
                <a:lnTo>
                  <a:pt x="87617" y="18541"/>
                </a:lnTo>
                <a:lnTo>
                  <a:pt x="23037" y="92582"/>
                </a:lnTo>
                <a:lnTo>
                  <a:pt x="0" y="117220"/>
                </a:lnTo>
                <a:lnTo>
                  <a:pt x="10605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95019" y="4054944"/>
            <a:ext cx="351155" cy="382905"/>
          </a:xfrm>
          <a:custGeom>
            <a:avLst/>
            <a:gdLst/>
            <a:ahLst/>
            <a:cxnLst/>
            <a:rect l="l" t="t" r="r" b="b"/>
            <a:pathLst>
              <a:path w="351155" h="382904">
                <a:moveTo>
                  <a:pt x="0" y="382689"/>
                </a:moveTo>
                <a:lnTo>
                  <a:pt x="350545" y="382689"/>
                </a:lnTo>
                <a:lnTo>
                  <a:pt x="350545" y="0"/>
                </a:lnTo>
                <a:lnTo>
                  <a:pt x="0" y="0"/>
                </a:lnTo>
                <a:lnTo>
                  <a:pt x="0" y="38268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09103" y="4118228"/>
            <a:ext cx="147955" cy="21590"/>
          </a:xfrm>
          <a:custGeom>
            <a:avLst/>
            <a:gdLst/>
            <a:ahLst/>
            <a:cxnLst/>
            <a:rect l="l" t="t" r="r" b="b"/>
            <a:pathLst>
              <a:path w="147955" h="21589">
                <a:moveTo>
                  <a:pt x="0" y="21590"/>
                </a:moveTo>
                <a:lnTo>
                  <a:pt x="147523" y="21590"/>
                </a:lnTo>
                <a:lnTo>
                  <a:pt x="147523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95019" y="4530216"/>
            <a:ext cx="351155" cy="80645"/>
          </a:xfrm>
          <a:custGeom>
            <a:avLst/>
            <a:gdLst/>
            <a:ahLst/>
            <a:cxnLst/>
            <a:rect l="l" t="t" r="r" b="b"/>
            <a:pathLst>
              <a:path w="351155" h="80645">
                <a:moveTo>
                  <a:pt x="0" y="0"/>
                </a:moveTo>
                <a:lnTo>
                  <a:pt x="350647" y="0"/>
                </a:lnTo>
                <a:lnTo>
                  <a:pt x="350647" y="80263"/>
                </a:lnTo>
                <a:lnTo>
                  <a:pt x="0" y="8026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97247" y="1894014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>
                <a:moveTo>
                  <a:pt x="0" y="0"/>
                </a:moveTo>
                <a:lnTo>
                  <a:pt x="540638" y="0"/>
                </a:lnTo>
              </a:path>
            </a:pathLst>
          </a:custGeom>
          <a:ln w="30861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51020" y="1949513"/>
            <a:ext cx="633095" cy="0"/>
          </a:xfrm>
          <a:custGeom>
            <a:avLst/>
            <a:gdLst/>
            <a:ahLst/>
            <a:cxnLst/>
            <a:rect l="l" t="t" r="r" b="b"/>
            <a:pathLst>
              <a:path w="633095">
                <a:moveTo>
                  <a:pt x="0" y="0"/>
                </a:moveTo>
                <a:lnTo>
                  <a:pt x="633094" y="0"/>
                </a:lnTo>
              </a:path>
            </a:pathLst>
          </a:custGeom>
          <a:ln w="30861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04791" y="2004948"/>
            <a:ext cx="725805" cy="0"/>
          </a:xfrm>
          <a:custGeom>
            <a:avLst/>
            <a:gdLst/>
            <a:ahLst/>
            <a:cxnLst/>
            <a:rect l="l" t="t" r="r" b="b"/>
            <a:pathLst>
              <a:path w="725804">
                <a:moveTo>
                  <a:pt x="0" y="0"/>
                </a:moveTo>
                <a:lnTo>
                  <a:pt x="725424" y="0"/>
                </a:lnTo>
              </a:path>
            </a:pathLst>
          </a:custGeom>
          <a:ln w="30733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207764" y="1200911"/>
            <a:ext cx="864235" cy="862965"/>
          </a:xfrm>
          <a:custGeom>
            <a:avLst/>
            <a:gdLst/>
            <a:ahLst/>
            <a:cxnLst/>
            <a:rect l="l" t="t" r="r" b="b"/>
            <a:pathLst>
              <a:path w="864235" h="862964">
                <a:moveTo>
                  <a:pt x="854837" y="856488"/>
                </a:moveTo>
                <a:lnTo>
                  <a:pt x="69341" y="856488"/>
                </a:lnTo>
                <a:lnTo>
                  <a:pt x="73913" y="862584"/>
                </a:lnTo>
                <a:lnTo>
                  <a:pt x="845565" y="862584"/>
                </a:lnTo>
                <a:lnTo>
                  <a:pt x="854837" y="856488"/>
                </a:lnTo>
                <a:close/>
              </a:path>
              <a:path w="864235" h="862964">
                <a:moveTo>
                  <a:pt x="711581" y="646938"/>
                </a:moveTo>
                <a:lnTo>
                  <a:pt x="212598" y="646938"/>
                </a:lnTo>
                <a:lnTo>
                  <a:pt x="120231" y="748866"/>
                </a:lnTo>
                <a:lnTo>
                  <a:pt x="101600" y="770127"/>
                </a:lnTo>
                <a:lnTo>
                  <a:pt x="78612" y="794765"/>
                </a:lnTo>
                <a:lnTo>
                  <a:pt x="69341" y="800988"/>
                </a:lnTo>
                <a:lnTo>
                  <a:pt x="64643" y="813308"/>
                </a:lnTo>
                <a:lnTo>
                  <a:pt x="60071" y="825626"/>
                </a:lnTo>
                <a:lnTo>
                  <a:pt x="55499" y="831850"/>
                </a:lnTo>
                <a:lnTo>
                  <a:pt x="55499" y="850264"/>
                </a:lnTo>
                <a:lnTo>
                  <a:pt x="60071" y="850264"/>
                </a:lnTo>
                <a:lnTo>
                  <a:pt x="64643" y="856488"/>
                </a:lnTo>
                <a:lnTo>
                  <a:pt x="859409" y="856488"/>
                </a:lnTo>
                <a:lnTo>
                  <a:pt x="864108" y="850264"/>
                </a:lnTo>
                <a:lnTo>
                  <a:pt x="864108" y="825626"/>
                </a:lnTo>
                <a:lnTo>
                  <a:pt x="854837" y="813308"/>
                </a:lnTo>
                <a:lnTo>
                  <a:pt x="850264" y="800988"/>
                </a:lnTo>
                <a:lnTo>
                  <a:pt x="840994" y="794765"/>
                </a:lnTo>
                <a:lnTo>
                  <a:pt x="762508" y="708533"/>
                </a:lnTo>
                <a:lnTo>
                  <a:pt x="711581" y="646938"/>
                </a:lnTo>
                <a:close/>
              </a:path>
              <a:path w="864235" h="862964">
                <a:moveTo>
                  <a:pt x="184785" y="110871"/>
                </a:moveTo>
                <a:lnTo>
                  <a:pt x="0" y="110871"/>
                </a:lnTo>
                <a:lnTo>
                  <a:pt x="0" y="794765"/>
                </a:lnTo>
                <a:lnTo>
                  <a:pt x="78612" y="794765"/>
                </a:lnTo>
                <a:lnTo>
                  <a:pt x="120231" y="748866"/>
                </a:lnTo>
                <a:lnTo>
                  <a:pt x="166370" y="696213"/>
                </a:lnTo>
                <a:lnTo>
                  <a:pt x="184785" y="677672"/>
                </a:lnTo>
                <a:lnTo>
                  <a:pt x="184785" y="110871"/>
                </a:lnTo>
                <a:close/>
              </a:path>
              <a:path w="864235" h="862964">
                <a:moveTo>
                  <a:pt x="656209" y="566801"/>
                </a:moveTo>
                <a:lnTo>
                  <a:pt x="305053" y="566801"/>
                </a:lnTo>
                <a:lnTo>
                  <a:pt x="305053" y="646938"/>
                </a:lnTo>
                <a:lnTo>
                  <a:pt x="656209" y="646938"/>
                </a:lnTo>
                <a:lnTo>
                  <a:pt x="656209" y="566801"/>
                </a:lnTo>
                <a:close/>
              </a:path>
              <a:path w="864235" h="862964">
                <a:moveTo>
                  <a:pt x="725551" y="0"/>
                </a:moveTo>
                <a:lnTo>
                  <a:pt x="235712" y="0"/>
                </a:lnTo>
                <a:lnTo>
                  <a:pt x="235712" y="566801"/>
                </a:lnTo>
                <a:lnTo>
                  <a:pt x="725551" y="566801"/>
                </a:lnTo>
                <a:lnTo>
                  <a:pt x="72555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12817" y="1293367"/>
            <a:ext cx="351790" cy="382270"/>
          </a:xfrm>
          <a:custGeom>
            <a:avLst/>
            <a:gdLst/>
            <a:ahLst/>
            <a:cxnLst/>
            <a:rect l="l" t="t" r="r" b="b"/>
            <a:pathLst>
              <a:path w="351789" h="382269">
                <a:moveTo>
                  <a:pt x="0" y="382015"/>
                </a:moveTo>
                <a:lnTo>
                  <a:pt x="351167" y="382015"/>
                </a:lnTo>
                <a:lnTo>
                  <a:pt x="351167" y="0"/>
                </a:lnTo>
                <a:lnTo>
                  <a:pt x="0" y="0"/>
                </a:lnTo>
                <a:lnTo>
                  <a:pt x="0" y="38201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30878" y="1361058"/>
            <a:ext cx="139065" cy="12700"/>
          </a:xfrm>
          <a:custGeom>
            <a:avLst/>
            <a:gdLst/>
            <a:ahLst/>
            <a:cxnLst/>
            <a:rect l="l" t="t" r="r" b="b"/>
            <a:pathLst>
              <a:path w="139064" h="12700">
                <a:moveTo>
                  <a:pt x="0" y="12319"/>
                </a:moveTo>
                <a:lnTo>
                  <a:pt x="138684" y="12319"/>
                </a:lnTo>
                <a:lnTo>
                  <a:pt x="138684" y="0"/>
                </a:lnTo>
                <a:lnTo>
                  <a:pt x="0" y="0"/>
                </a:lnTo>
                <a:lnTo>
                  <a:pt x="0" y="1231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12817" y="1807781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>
                <a:moveTo>
                  <a:pt x="0" y="0"/>
                </a:moveTo>
                <a:lnTo>
                  <a:pt x="351155" y="0"/>
                </a:lnTo>
              </a:path>
            </a:pathLst>
          </a:custGeom>
          <a:ln w="80137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97247" y="1878583"/>
            <a:ext cx="541020" cy="31115"/>
          </a:xfrm>
          <a:custGeom>
            <a:avLst/>
            <a:gdLst/>
            <a:ahLst/>
            <a:cxnLst/>
            <a:rect l="l" t="t" r="r" b="b"/>
            <a:pathLst>
              <a:path w="541020" h="31114">
                <a:moveTo>
                  <a:pt x="540638" y="30861"/>
                </a:moveTo>
                <a:lnTo>
                  <a:pt x="512825" y="0"/>
                </a:lnTo>
                <a:lnTo>
                  <a:pt x="27686" y="0"/>
                </a:lnTo>
                <a:lnTo>
                  <a:pt x="0" y="30861"/>
                </a:lnTo>
                <a:lnTo>
                  <a:pt x="540638" y="3086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07764" y="1200911"/>
            <a:ext cx="864235" cy="862965"/>
          </a:xfrm>
          <a:custGeom>
            <a:avLst/>
            <a:gdLst/>
            <a:ahLst/>
            <a:cxnLst/>
            <a:rect l="l" t="t" r="r" b="b"/>
            <a:pathLst>
              <a:path w="864235" h="862964">
                <a:moveTo>
                  <a:pt x="184785" y="677672"/>
                </a:moveTo>
                <a:lnTo>
                  <a:pt x="212598" y="646938"/>
                </a:lnTo>
                <a:lnTo>
                  <a:pt x="305053" y="646938"/>
                </a:lnTo>
                <a:lnTo>
                  <a:pt x="305053" y="566801"/>
                </a:lnTo>
                <a:lnTo>
                  <a:pt x="235712" y="566801"/>
                </a:lnTo>
                <a:lnTo>
                  <a:pt x="235712" y="0"/>
                </a:lnTo>
                <a:lnTo>
                  <a:pt x="480568" y="0"/>
                </a:lnTo>
                <a:lnTo>
                  <a:pt x="725551" y="0"/>
                </a:lnTo>
                <a:lnTo>
                  <a:pt x="725551" y="431291"/>
                </a:lnTo>
                <a:lnTo>
                  <a:pt x="725551" y="566801"/>
                </a:lnTo>
                <a:lnTo>
                  <a:pt x="656209" y="566801"/>
                </a:lnTo>
                <a:lnTo>
                  <a:pt x="656209" y="646938"/>
                </a:lnTo>
                <a:lnTo>
                  <a:pt x="711581" y="646938"/>
                </a:lnTo>
                <a:lnTo>
                  <a:pt x="762508" y="708533"/>
                </a:lnTo>
                <a:lnTo>
                  <a:pt x="840994" y="794765"/>
                </a:lnTo>
                <a:lnTo>
                  <a:pt x="850264" y="800988"/>
                </a:lnTo>
                <a:lnTo>
                  <a:pt x="854837" y="813308"/>
                </a:lnTo>
                <a:lnTo>
                  <a:pt x="864108" y="825626"/>
                </a:lnTo>
                <a:lnTo>
                  <a:pt x="864108" y="831850"/>
                </a:lnTo>
                <a:lnTo>
                  <a:pt x="864108" y="837946"/>
                </a:lnTo>
                <a:lnTo>
                  <a:pt x="864108" y="844041"/>
                </a:lnTo>
                <a:lnTo>
                  <a:pt x="864108" y="850264"/>
                </a:lnTo>
                <a:lnTo>
                  <a:pt x="859409" y="856488"/>
                </a:lnTo>
                <a:lnTo>
                  <a:pt x="854837" y="856488"/>
                </a:lnTo>
                <a:lnTo>
                  <a:pt x="845565" y="862584"/>
                </a:lnTo>
                <a:lnTo>
                  <a:pt x="840994" y="862584"/>
                </a:lnTo>
                <a:lnTo>
                  <a:pt x="438912" y="862584"/>
                </a:lnTo>
                <a:lnTo>
                  <a:pt x="83185" y="862584"/>
                </a:lnTo>
                <a:lnTo>
                  <a:pt x="73913" y="862584"/>
                </a:lnTo>
                <a:lnTo>
                  <a:pt x="69341" y="856488"/>
                </a:lnTo>
                <a:lnTo>
                  <a:pt x="64643" y="856488"/>
                </a:lnTo>
                <a:lnTo>
                  <a:pt x="60071" y="850264"/>
                </a:lnTo>
                <a:lnTo>
                  <a:pt x="55499" y="850264"/>
                </a:lnTo>
                <a:lnTo>
                  <a:pt x="55499" y="844041"/>
                </a:lnTo>
                <a:lnTo>
                  <a:pt x="55499" y="837946"/>
                </a:lnTo>
                <a:lnTo>
                  <a:pt x="55499" y="831850"/>
                </a:lnTo>
                <a:lnTo>
                  <a:pt x="60071" y="825626"/>
                </a:lnTo>
                <a:lnTo>
                  <a:pt x="64643" y="813308"/>
                </a:lnTo>
                <a:lnTo>
                  <a:pt x="69341" y="800988"/>
                </a:lnTo>
                <a:lnTo>
                  <a:pt x="78612" y="794765"/>
                </a:lnTo>
                <a:lnTo>
                  <a:pt x="0" y="794765"/>
                </a:lnTo>
                <a:lnTo>
                  <a:pt x="0" y="431291"/>
                </a:lnTo>
                <a:lnTo>
                  <a:pt x="0" y="110871"/>
                </a:lnTo>
                <a:lnTo>
                  <a:pt x="184785" y="110871"/>
                </a:lnTo>
                <a:lnTo>
                  <a:pt x="184785" y="6776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86377" y="1878583"/>
            <a:ext cx="106680" cy="117475"/>
          </a:xfrm>
          <a:custGeom>
            <a:avLst/>
            <a:gdLst/>
            <a:ahLst/>
            <a:cxnLst/>
            <a:rect l="l" t="t" r="r" b="b"/>
            <a:pathLst>
              <a:path w="106679" h="117475">
                <a:moveTo>
                  <a:pt x="106172" y="0"/>
                </a:moveTo>
                <a:lnTo>
                  <a:pt x="87757" y="18541"/>
                </a:lnTo>
                <a:lnTo>
                  <a:pt x="22987" y="92455"/>
                </a:lnTo>
                <a:lnTo>
                  <a:pt x="0" y="117093"/>
                </a:lnTo>
                <a:lnTo>
                  <a:pt x="10617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12817" y="1293367"/>
            <a:ext cx="351790" cy="382270"/>
          </a:xfrm>
          <a:custGeom>
            <a:avLst/>
            <a:gdLst/>
            <a:ahLst/>
            <a:cxnLst/>
            <a:rect l="l" t="t" r="r" b="b"/>
            <a:pathLst>
              <a:path w="351789" h="382269">
                <a:moveTo>
                  <a:pt x="0" y="382015"/>
                </a:moveTo>
                <a:lnTo>
                  <a:pt x="351167" y="382015"/>
                </a:lnTo>
                <a:lnTo>
                  <a:pt x="351167" y="0"/>
                </a:lnTo>
                <a:lnTo>
                  <a:pt x="0" y="0"/>
                </a:lnTo>
                <a:lnTo>
                  <a:pt x="0" y="38201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12817" y="1767713"/>
            <a:ext cx="351155" cy="80645"/>
          </a:xfrm>
          <a:custGeom>
            <a:avLst/>
            <a:gdLst/>
            <a:ahLst/>
            <a:cxnLst/>
            <a:rect l="l" t="t" r="r" b="b"/>
            <a:pathLst>
              <a:path w="351154" h="80644">
                <a:moveTo>
                  <a:pt x="0" y="0"/>
                </a:moveTo>
                <a:lnTo>
                  <a:pt x="351155" y="0"/>
                </a:lnTo>
                <a:lnTo>
                  <a:pt x="351155" y="80137"/>
                </a:lnTo>
                <a:lnTo>
                  <a:pt x="0" y="8013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32576" y="4838700"/>
            <a:ext cx="192405" cy="768350"/>
          </a:xfrm>
          <a:custGeom>
            <a:avLst/>
            <a:gdLst/>
            <a:ahLst/>
            <a:cxnLst/>
            <a:rect l="l" t="t" r="r" b="b"/>
            <a:pathLst>
              <a:path w="192404" h="768350">
                <a:moveTo>
                  <a:pt x="192024" y="0"/>
                </a:moveTo>
                <a:lnTo>
                  <a:pt x="0" y="192024"/>
                </a:lnTo>
                <a:lnTo>
                  <a:pt x="0" y="768096"/>
                </a:lnTo>
                <a:lnTo>
                  <a:pt x="192024" y="576072"/>
                </a:lnTo>
                <a:lnTo>
                  <a:pt x="19202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90515" y="4838700"/>
            <a:ext cx="1434465" cy="192405"/>
          </a:xfrm>
          <a:custGeom>
            <a:avLst/>
            <a:gdLst/>
            <a:ahLst/>
            <a:cxnLst/>
            <a:rect l="l" t="t" r="r" b="b"/>
            <a:pathLst>
              <a:path w="1434464" h="192404">
                <a:moveTo>
                  <a:pt x="1434084" y="0"/>
                </a:moveTo>
                <a:lnTo>
                  <a:pt x="192024" y="0"/>
                </a:lnTo>
                <a:lnTo>
                  <a:pt x="0" y="192024"/>
                </a:lnTo>
                <a:lnTo>
                  <a:pt x="1242060" y="192024"/>
                </a:lnTo>
                <a:lnTo>
                  <a:pt x="14340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890515" y="4838700"/>
            <a:ext cx="1434465" cy="768350"/>
          </a:xfrm>
          <a:custGeom>
            <a:avLst/>
            <a:gdLst/>
            <a:ahLst/>
            <a:cxnLst/>
            <a:rect l="l" t="t" r="r" b="b"/>
            <a:pathLst>
              <a:path w="1434464" h="768350">
                <a:moveTo>
                  <a:pt x="0" y="192024"/>
                </a:moveTo>
                <a:lnTo>
                  <a:pt x="192024" y="0"/>
                </a:lnTo>
                <a:lnTo>
                  <a:pt x="1434084" y="0"/>
                </a:lnTo>
                <a:lnTo>
                  <a:pt x="1434084" y="576072"/>
                </a:lnTo>
                <a:lnTo>
                  <a:pt x="1242060" y="768096"/>
                </a:lnTo>
                <a:lnTo>
                  <a:pt x="0" y="768096"/>
                </a:lnTo>
                <a:lnTo>
                  <a:pt x="0" y="1920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90515" y="4838700"/>
            <a:ext cx="1434465" cy="192405"/>
          </a:xfrm>
          <a:custGeom>
            <a:avLst/>
            <a:gdLst/>
            <a:ahLst/>
            <a:cxnLst/>
            <a:rect l="l" t="t" r="r" b="b"/>
            <a:pathLst>
              <a:path w="1434464" h="192404">
                <a:moveTo>
                  <a:pt x="0" y="192024"/>
                </a:moveTo>
                <a:lnTo>
                  <a:pt x="1242060" y="192024"/>
                </a:lnTo>
                <a:lnTo>
                  <a:pt x="1434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32576" y="5030723"/>
            <a:ext cx="0" cy="576580"/>
          </a:xfrm>
          <a:custGeom>
            <a:avLst/>
            <a:gdLst/>
            <a:ahLst/>
            <a:cxnLst/>
            <a:rect l="l" t="t" r="r" b="b"/>
            <a:pathLst>
              <a:path h="576579">
                <a:moveTo>
                  <a:pt x="0" y="0"/>
                </a:moveTo>
                <a:lnTo>
                  <a:pt x="0" y="5760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961382" y="5053076"/>
            <a:ext cx="6102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Application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346700" y="4765230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>
                <a:moveTo>
                  <a:pt x="0" y="0"/>
                </a:moveTo>
                <a:lnTo>
                  <a:pt x="540638" y="0"/>
                </a:lnTo>
              </a:path>
            </a:pathLst>
          </a:custGeom>
          <a:ln w="30861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300471" y="4820729"/>
            <a:ext cx="633095" cy="0"/>
          </a:xfrm>
          <a:custGeom>
            <a:avLst/>
            <a:gdLst/>
            <a:ahLst/>
            <a:cxnLst/>
            <a:rect l="l" t="t" r="r" b="b"/>
            <a:pathLst>
              <a:path w="633095">
                <a:moveTo>
                  <a:pt x="0" y="0"/>
                </a:moveTo>
                <a:lnTo>
                  <a:pt x="633094" y="0"/>
                </a:lnTo>
              </a:path>
            </a:pathLst>
          </a:custGeom>
          <a:ln w="30861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54244" y="4876165"/>
            <a:ext cx="725805" cy="0"/>
          </a:xfrm>
          <a:custGeom>
            <a:avLst/>
            <a:gdLst/>
            <a:ahLst/>
            <a:cxnLst/>
            <a:rect l="l" t="t" r="r" b="b"/>
            <a:pathLst>
              <a:path w="725804">
                <a:moveTo>
                  <a:pt x="0" y="0"/>
                </a:moveTo>
                <a:lnTo>
                  <a:pt x="725423" y="0"/>
                </a:lnTo>
              </a:path>
            </a:pathLst>
          </a:custGeom>
          <a:ln w="30733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57215" y="4072128"/>
            <a:ext cx="864235" cy="862965"/>
          </a:xfrm>
          <a:custGeom>
            <a:avLst/>
            <a:gdLst/>
            <a:ahLst/>
            <a:cxnLst/>
            <a:rect l="l" t="t" r="r" b="b"/>
            <a:pathLst>
              <a:path w="864235" h="862964">
                <a:moveTo>
                  <a:pt x="854837" y="856488"/>
                </a:moveTo>
                <a:lnTo>
                  <a:pt x="69342" y="856488"/>
                </a:lnTo>
                <a:lnTo>
                  <a:pt x="73913" y="862584"/>
                </a:lnTo>
                <a:lnTo>
                  <a:pt x="845566" y="862584"/>
                </a:lnTo>
                <a:lnTo>
                  <a:pt x="854837" y="856488"/>
                </a:lnTo>
                <a:close/>
              </a:path>
              <a:path w="864235" h="862964">
                <a:moveTo>
                  <a:pt x="711581" y="646938"/>
                </a:moveTo>
                <a:lnTo>
                  <a:pt x="212598" y="646938"/>
                </a:lnTo>
                <a:lnTo>
                  <a:pt x="120231" y="748866"/>
                </a:lnTo>
                <a:lnTo>
                  <a:pt x="101600" y="770128"/>
                </a:lnTo>
                <a:lnTo>
                  <a:pt x="78612" y="794766"/>
                </a:lnTo>
                <a:lnTo>
                  <a:pt x="69342" y="800989"/>
                </a:lnTo>
                <a:lnTo>
                  <a:pt x="64643" y="813308"/>
                </a:lnTo>
                <a:lnTo>
                  <a:pt x="60071" y="825627"/>
                </a:lnTo>
                <a:lnTo>
                  <a:pt x="55499" y="831850"/>
                </a:lnTo>
                <a:lnTo>
                  <a:pt x="55499" y="850265"/>
                </a:lnTo>
                <a:lnTo>
                  <a:pt x="60071" y="850265"/>
                </a:lnTo>
                <a:lnTo>
                  <a:pt x="64643" y="856488"/>
                </a:lnTo>
                <a:lnTo>
                  <a:pt x="859409" y="856488"/>
                </a:lnTo>
                <a:lnTo>
                  <a:pt x="864108" y="850265"/>
                </a:lnTo>
                <a:lnTo>
                  <a:pt x="864108" y="825627"/>
                </a:lnTo>
                <a:lnTo>
                  <a:pt x="854837" y="813308"/>
                </a:lnTo>
                <a:lnTo>
                  <a:pt x="850264" y="800989"/>
                </a:lnTo>
                <a:lnTo>
                  <a:pt x="840994" y="794766"/>
                </a:lnTo>
                <a:lnTo>
                  <a:pt x="762508" y="708533"/>
                </a:lnTo>
                <a:lnTo>
                  <a:pt x="711581" y="646938"/>
                </a:lnTo>
                <a:close/>
              </a:path>
              <a:path w="864235" h="862964">
                <a:moveTo>
                  <a:pt x="184785" y="110871"/>
                </a:moveTo>
                <a:lnTo>
                  <a:pt x="0" y="110871"/>
                </a:lnTo>
                <a:lnTo>
                  <a:pt x="0" y="794766"/>
                </a:lnTo>
                <a:lnTo>
                  <a:pt x="78612" y="794766"/>
                </a:lnTo>
                <a:lnTo>
                  <a:pt x="120231" y="748866"/>
                </a:lnTo>
                <a:lnTo>
                  <a:pt x="166370" y="696214"/>
                </a:lnTo>
                <a:lnTo>
                  <a:pt x="184785" y="677672"/>
                </a:lnTo>
                <a:lnTo>
                  <a:pt x="184785" y="110871"/>
                </a:lnTo>
                <a:close/>
              </a:path>
              <a:path w="864235" h="862964">
                <a:moveTo>
                  <a:pt x="656209" y="566801"/>
                </a:moveTo>
                <a:lnTo>
                  <a:pt x="305054" y="566801"/>
                </a:lnTo>
                <a:lnTo>
                  <a:pt x="305054" y="646938"/>
                </a:lnTo>
                <a:lnTo>
                  <a:pt x="656209" y="646938"/>
                </a:lnTo>
                <a:lnTo>
                  <a:pt x="656209" y="566801"/>
                </a:lnTo>
                <a:close/>
              </a:path>
              <a:path w="864235" h="862964">
                <a:moveTo>
                  <a:pt x="725551" y="0"/>
                </a:moveTo>
                <a:lnTo>
                  <a:pt x="235712" y="0"/>
                </a:lnTo>
                <a:lnTo>
                  <a:pt x="235712" y="566801"/>
                </a:lnTo>
                <a:lnTo>
                  <a:pt x="725551" y="566801"/>
                </a:lnTo>
                <a:lnTo>
                  <a:pt x="72555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462270" y="4164584"/>
            <a:ext cx="351790" cy="382270"/>
          </a:xfrm>
          <a:custGeom>
            <a:avLst/>
            <a:gdLst/>
            <a:ahLst/>
            <a:cxnLst/>
            <a:rect l="l" t="t" r="r" b="b"/>
            <a:pathLst>
              <a:path w="351789" h="382270">
                <a:moveTo>
                  <a:pt x="0" y="382015"/>
                </a:moveTo>
                <a:lnTo>
                  <a:pt x="351167" y="382015"/>
                </a:lnTo>
                <a:lnTo>
                  <a:pt x="351167" y="0"/>
                </a:lnTo>
                <a:lnTo>
                  <a:pt x="0" y="0"/>
                </a:lnTo>
                <a:lnTo>
                  <a:pt x="0" y="38201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180329" y="4232275"/>
            <a:ext cx="139065" cy="12700"/>
          </a:xfrm>
          <a:custGeom>
            <a:avLst/>
            <a:gdLst/>
            <a:ahLst/>
            <a:cxnLst/>
            <a:rect l="l" t="t" r="r" b="b"/>
            <a:pathLst>
              <a:path w="139064" h="12700">
                <a:moveTo>
                  <a:pt x="0" y="12319"/>
                </a:moveTo>
                <a:lnTo>
                  <a:pt x="138684" y="12319"/>
                </a:lnTo>
                <a:lnTo>
                  <a:pt x="138684" y="0"/>
                </a:lnTo>
                <a:lnTo>
                  <a:pt x="0" y="0"/>
                </a:lnTo>
                <a:lnTo>
                  <a:pt x="0" y="1231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62270" y="4678997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>
                <a:moveTo>
                  <a:pt x="0" y="0"/>
                </a:moveTo>
                <a:lnTo>
                  <a:pt x="351154" y="0"/>
                </a:lnTo>
              </a:path>
            </a:pathLst>
          </a:custGeom>
          <a:ln w="80137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346700" y="4749800"/>
            <a:ext cx="541020" cy="31115"/>
          </a:xfrm>
          <a:custGeom>
            <a:avLst/>
            <a:gdLst/>
            <a:ahLst/>
            <a:cxnLst/>
            <a:rect l="l" t="t" r="r" b="b"/>
            <a:pathLst>
              <a:path w="541020" h="31114">
                <a:moveTo>
                  <a:pt x="540638" y="30861"/>
                </a:moveTo>
                <a:lnTo>
                  <a:pt x="512825" y="0"/>
                </a:lnTo>
                <a:lnTo>
                  <a:pt x="27686" y="0"/>
                </a:lnTo>
                <a:lnTo>
                  <a:pt x="0" y="30861"/>
                </a:lnTo>
                <a:lnTo>
                  <a:pt x="540638" y="3086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300471" y="4805298"/>
            <a:ext cx="633095" cy="31115"/>
          </a:xfrm>
          <a:custGeom>
            <a:avLst/>
            <a:gdLst/>
            <a:ahLst/>
            <a:cxnLst/>
            <a:rect l="l" t="t" r="r" b="b"/>
            <a:pathLst>
              <a:path w="633095" h="31114">
                <a:moveTo>
                  <a:pt x="633094" y="30861"/>
                </a:moveTo>
                <a:lnTo>
                  <a:pt x="605281" y="0"/>
                </a:lnTo>
                <a:lnTo>
                  <a:pt x="27686" y="0"/>
                </a:lnTo>
                <a:lnTo>
                  <a:pt x="0" y="30861"/>
                </a:lnTo>
                <a:lnTo>
                  <a:pt x="633094" y="3086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54244" y="4860797"/>
            <a:ext cx="725805" cy="31115"/>
          </a:xfrm>
          <a:custGeom>
            <a:avLst/>
            <a:gdLst/>
            <a:ahLst/>
            <a:cxnLst/>
            <a:rect l="l" t="t" r="r" b="b"/>
            <a:pathLst>
              <a:path w="725804" h="31114">
                <a:moveTo>
                  <a:pt x="725423" y="30733"/>
                </a:moveTo>
                <a:lnTo>
                  <a:pt x="697738" y="0"/>
                </a:lnTo>
                <a:lnTo>
                  <a:pt x="27685" y="0"/>
                </a:lnTo>
                <a:lnTo>
                  <a:pt x="0" y="30733"/>
                </a:lnTo>
                <a:lnTo>
                  <a:pt x="725423" y="3073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57215" y="4072128"/>
            <a:ext cx="864235" cy="862965"/>
          </a:xfrm>
          <a:custGeom>
            <a:avLst/>
            <a:gdLst/>
            <a:ahLst/>
            <a:cxnLst/>
            <a:rect l="l" t="t" r="r" b="b"/>
            <a:pathLst>
              <a:path w="864235" h="862964">
                <a:moveTo>
                  <a:pt x="184785" y="677672"/>
                </a:moveTo>
                <a:lnTo>
                  <a:pt x="212598" y="646938"/>
                </a:lnTo>
                <a:lnTo>
                  <a:pt x="305054" y="646938"/>
                </a:lnTo>
                <a:lnTo>
                  <a:pt x="305054" y="566801"/>
                </a:lnTo>
                <a:lnTo>
                  <a:pt x="235712" y="566801"/>
                </a:lnTo>
                <a:lnTo>
                  <a:pt x="235712" y="0"/>
                </a:lnTo>
                <a:lnTo>
                  <a:pt x="480568" y="0"/>
                </a:lnTo>
                <a:lnTo>
                  <a:pt x="725551" y="0"/>
                </a:lnTo>
                <a:lnTo>
                  <a:pt x="725551" y="431292"/>
                </a:lnTo>
                <a:lnTo>
                  <a:pt x="725551" y="566801"/>
                </a:lnTo>
                <a:lnTo>
                  <a:pt x="656209" y="566801"/>
                </a:lnTo>
                <a:lnTo>
                  <a:pt x="656209" y="646938"/>
                </a:lnTo>
                <a:lnTo>
                  <a:pt x="711581" y="646938"/>
                </a:lnTo>
                <a:lnTo>
                  <a:pt x="762508" y="708533"/>
                </a:lnTo>
                <a:lnTo>
                  <a:pt x="840994" y="794766"/>
                </a:lnTo>
                <a:lnTo>
                  <a:pt x="850264" y="800989"/>
                </a:lnTo>
                <a:lnTo>
                  <a:pt x="854837" y="813308"/>
                </a:lnTo>
                <a:lnTo>
                  <a:pt x="864108" y="825627"/>
                </a:lnTo>
                <a:lnTo>
                  <a:pt x="864108" y="831850"/>
                </a:lnTo>
                <a:lnTo>
                  <a:pt x="864108" y="837946"/>
                </a:lnTo>
                <a:lnTo>
                  <a:pt x="864108" y="844042"/>
                </a:lnTo>
                <a:lnTo>
                  <a:pt x="864108" y="850265"/>
                </a:lnTo>
                <a:lnTo>
                  <a:pt x="859409" y="856488"/>
                </a:lnTo>
                <a:lnTo>
                  <a:pt x="854837" y="856488"/>
                </a:lnTo>
                <a:lnTo>
                  <a:pt x="845566" y="862584"/>
                </a:lnTo>
                <a:lnTo>
                  <a:pt x="840994" y="862584"/>
                </a:lnTo>
                <a:lnTo>
                  <a:pt x="438912" y="862584"/>
                </a:lnTo>
                <a:lnTo>
                  <a:pt x="83185" y="862584"/>
                </a:lnTo>
                <a:lnTo>
                  <a:pt x="73913" y="862584"/>
                </a:lnTo>
                <a:lnTo>
                  <a:pt x="69342" y="856488"/>
                </a:lnTo>
                <a:lnTo>
                  <a:pt x="64643" y="856488"/>
                </a:lnTo>
                <a:lnTo>
                  <a:pt x="60071" y="850265"/>
                </a:lnTo>
                <a:lnTo>
                  <a:pt x="55499" y="850265"/>
                </a:lnTo>
                <a:lnTo>
                  <a:pt x="55499" y="844042"/>
                </a:lnTo>
                <a:lnTo>
                  <a:pt x="55499" y="837946"/>
                </a:lnTo>
                <a:lnTo>
                  <a:pt x="55499" y="831850"/>
                </a:lnTo>
                <a:lnTo>
                  <a:pt x="60071" y="825627"/>
                </a:lnTo>
                <a:lnTo>
                  <a:pt x="64643" y="813308"/>
                </a:lnTo>
                <a:lnTo>
                  <a:pt x="69342" y="800989"/>
                </a:lnTo>
                <a:lnTo>
                  <a:pt x="78612" y="794766"/>
                </a:lnTo>
                <a:lnTo>
                  <a:pt x="0" y="794766"/>
                </a:lnTo>
                <a:lnTo>
                  <a:pt x="0" y="431292"/>
                </a:lnTo>
                <a:lnTo>
                  <a:pt x="0" y="110871"/>
                </a:lnTo>
                <a:lnTo>
                  <a:pt x="184785" y="110871"/>
                </a:lnTo>
                <a:lnTo>
                  <a:pt x="184785" y="6776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235828" y="4749800"/>
            <a:ext cx="106680" cy="117475"/>
          </a:xfrm>
          <a:custGeom>
            <a:avLst/>
            <a:gdLst/>
            <a:ahLst/>
            <a:cxnLst/>
            <a:rect l="l" t="t" r="r" b="b"/>
            <a:pathLst>
              <a:path w="106679" h="117475">
                <a:moveTo>
                  <a:pt x="106172" y="0"/>
                </a:moveTo>
                <a:lnTo>
                  <a:pt x="87757" y="18542"/>
                </a:lnTo>
                <a:lnTo>
                  <a:pt x="22987" y="92456"/>
                </a:lnTo>
                <a:lnTo>
                  <a:pt x="0" y="117093"/>
                </a:lnTo>
                <a:lnTo>
                  <a:pt x="10617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462270" y="4164584"/>
            <a:ext cx="351790" cy="382270"/>
          </a:xfrm>
          <a:custGeom>
            <a:avLst/>
            <a:gdLst/>
            <a:ahLst/>
            <a:cxnLst/>
            <a:rect l="l" t="t" r="r" b="b"/>
            <a:pathLst>
              <a:path w="351789" h="382270">
                <a:moveTo>
                  <a:pt x="0" y="382015"/>
                </a:moveTo>
                <a:lnTo>
                  <a:pt x="351167" y="382015"/>
                </a:lnTo>
                <a:lnTo>
                  <a:pt x="351167" y="0"/>
                </a:lnTo>
                <a:lnTo>
                  <a:pt x="0" y="0"/>
                </a:lnTo>
                <a:lnTo>
                  <a:pt x="0" y="38201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75758" y="4227703"/>
            <a:ext cx="147955" cy="21590"/>
          </a:xfrm>
          <a:custGeom>
            <a:avLst/>
            <a:gdLst/>
            <a:ahLst/>
            <a:cxnLst/>
            <a:rect l="l" t="t" r="r" b="b"/>
            <a:pathLst>
              <a:path w="147954" h="21589">
                <a:moveTo>
                  <a:pt x="0" y="21463"/>
                </a:moveTo>
                <a:lnTo>
                  <a:pt x="147828" y="21463"/>
                </a:lnTo>
                <a:lnTo>
                  <a:pt x="147828" y="0"/>
                </a:lnTo>
                <a:lnTo>
                  <a:pt x="0" y="0"/>
                </a:lnTo>
                <a:lnTo>
                  <a:pt x="0" y="21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462270" y="4638928"/>
            <a:ext cx="351155" cy="80645"/>
          </a:xfrm>
          <a:custGeom>
            <a:avLst/>
            <a:gdLst/>
            <a:ahLst/>
            <a:cxnLst/>
            <a:rect l="l" t="t" r="r" b="b"/>
            <a:pathLst>
              <a:path w="351154" h="80645">
                <a:moveTo>
                  <a:pt x="0" y="0"/>
                </a:moveTo>
                <a:lnTo>
                  <a:pt x="351154" y="0"/>
                </a:lnTo>
                <a:lnTo>
                  <a:pt x="351154" y="80137"/>
                </a:lnTo>
                <a:lnTo>
                  <a:pt x="0" y="8013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040635" y="3019044"/>
            <a:ext cx="192405" cy="768350"/>
          </a:xfrm>
          <a:custGeom>
            <a:avLst/>
            <a:gdLst/>
            <a:ahLst/>
            <a:cxnLst/>
            <a:rect l="l" t="t" r="r" b="b"/>
            <a:pathLst>
              <a:path w="192405" h="768350">
                <a:moveTo>
                  <a:pt x="192024" y="0"/>
                </a:moveTo>
                <a:lnTo>
                  <a:pt x="0" y="192023"/>
                </a:lnTo>
                <a:lnTo>
                  <a:pt x="0" y="768095"/>
                </a:lnTo>
                <a:lnTo>
                  <a:pt x="192024" y="576071"/>
                </a:lnTo>
                <a:lnTo>
                  <a:pt x="19202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7051" y="3019044"/>
            <a:ext cx="1435735" cy="192405"/>
          </a:xfrm>
          <a:custGeom>
            <a:avLst/>
            <a:gdLst/>
            <a:ahLst/>
            <a:cxnLst/>
            <a:rect l="l" t="t" r="r" b="b"/>
            <a:pathLst>
              <a:path w="1435735" h="192405">
                <a:moveTo>
                  <a:pt x="1435608" y="0"/>
                </a:moveTo>
                <a:lnTo>
                  <a:pt x="192023" y="0"/>
                </a:lnTo>
                <a:lnTo>
                  <a:pt x="0" y="192023"/>
                </a:lnTo>
                <a:lnTo>
                  <a:pt x="1243584" y="192023"/>
                </a:lnTo>
                <a:lnTo>
                  <a:pt x="14356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97051" y="3019044"/>
            <a:ext cx="1435735" cy="768350"/>
          </a:xfrm>
          <a:custGeom>
            <a:avLst/>
            <a:gdLst/>
            <a:ahLst/>
            <a:cxnLst/>
            <a:rect l="l" t="t" r="r" b="b"/>
            <a:pathLst>
              <a:path w="1435735" h="768350">
                <a:moveTo>
                  <a:pt x="0" y="192023"/>
                </a:moveTo>
                <a:lnTo>
                  <a:pt x="192023" y="0"/>
                </a:lnTo>
                <a:lnTo>
                  <a:pt x="1435608" y="0"/>
                </a:lnTo>
                <a:lnTo>
                  <a:pt x="1435608" y="576071"/>
                </a:lnTo>
                <a:lnTo>
                  <a:pt x="1243584" y="768095"/>
                </a:lnTo>
                <a:lnTo>
                  <a:pt x="0" y="768095"/>
                </a:lnTo>
                <a:lnTo>
                  <a:pt x="0" y="19202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97051" y="3019044"/>
            <a:ext cx="1435735" cy="192405"/>
          </a:xfrm>
          <a:custGeom>
            <a:avLst/>
            <a:gdLst/>
            <a:ahLst/>
            <a:cxnLst/>
            <a:rect l="l" t="t" r="r" b="b"/>
            <a:pathLst>
              <a:path w="1435735" h="192405">
                <a:moveTo>
                  <a:pt x="0" y="192023"/>
                </a:moveTo>
                <a:lnTo>
                  <a:pt x="1243584" y="192023"/>
                </a:lnTo>
                <a:lnTo>
                  <a:pt x="143560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040635" y="3211067"/>
            <a:ext cx="0" cy="576580"/>
          </a:xfrm>
          <a:custGeom>
            <a:avLst/>
            <a:gdLst/>
            <a:ahLst/>
            <a:cxnLst/>
            <a:rect l="l" t="t" r="r" b="b"/>
            <a:pathLst>
              <a:path h="576579">
                <a:moveTo>
                  <a:pt x="0" y="0"/>
                </a:moveTo>
                <a:lnTo>
                  <a:pt x="0" y="5760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867257" y="3233166"/>
            <a:ext cx="6102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Application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294383" y="2945574"/>
            <a:ext cx="541020" cy="0"/>
          </a:xfrm>
          <a:custGeom>
            <a:avLst/>
            <a:gdLst/>
            <a:ahLst/>
            <a:cxnLst/>
            <a:rect l="l" t="t" r="r" b="b"/>
            <a:pathLst>
              <a:path w="541019">
                <a:moveTo>
                  <a:pt x="0" y="0"/>
                </a:moveTo>
                <a:lnTo>
                  <a:pt x="540639" y="0"/>
                </a:lnTo>
              </a:path>
            </a:pathLst>
          </a:custGeom>
          <a:ln w="3086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248155" y="3001073"/>
            <a:ext cx="633095" cy="0"/>
          </a:xfrm>
          <a:custGeom>
            <a:avLst/>
            <a:gdLst/>
            <a:ahLst/>
            <a:cxnLst/>
            <a:rect l="l" t="t" r="r" b="b"/>
            <a:pathLst>
              <a:path w="633094">
                <a:moveTo>
                  <a:pt x="0" y="0"/>
                </a:moveTo>
                <a:lnTo>
                  <a:pt x="633094" y="0"/>
                </a:lnTo>
              </a:path>
            </a:pathLst>
          </a:custGeom>
          <a:ln w="30861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201953" y="3056508"/>
            <a:ext cx="725805" cy="0"/>
          </a:xfrm>
          <a:custGeom>
            <a:avLst/>
            <a:gdLst/>
            <a:ahLst/>
            <a:cxnLst/>
            <a:rect l="l" t="t" r="r" b="b"/>
            <a:pathLst>
              <a:path w="725805">
                <a:moveTo>
                  <a:pt x="0" y="0"/>
                </a:moveTo>
                <a:lnTo>
                  <a:pt x="725398" y="0"/>
                </a:lnTo>
              </a:path>
            </a:pathLst>
          </a:custGeom>
          <a:ln w="30734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104900" y="2252472"/>
            <a:ext cx="864235" cy="862965"/>
          </a:xfrm>
          <a:custGeom>
            <a:avLst/>
            <a:gdLst/>
            <a:ahLst/>
            <a:cxnLst/>
            <a:rect l="l" t="t" r="r" b="b"/>
            <a:pathLst>
              <a:path w="864235" h="862964">
                <a:moveTo>
                  <a:pt x="854837" y="856488"/>
                </a:moveTo>
                <a:lnTo>
                  <a:pt x="69329" y="856488"/>
                </a:lnTo>
                <a:lnTo>
                  <a:pt x="73926" y="862583"/>
                </a:lnTo>
                <a:lnTo>
                  <a:pt x="845566" y="862583"/>
                </a:lnTo>
                <a:lnTo>
                  <a:pt x="854837" y="856488"/>
                </a:lnTo>
                <a:close/>
              </a:path>
              <a:path w="864235" h="862964">
                <a:moveTo>
                  <a:pt x="711581" y="646938"/>
                </a:moveTo>
                <a:lnTo>
                  <a:pt x="212597" y="646938"/>
                </a:lnTo>
                <a:lnTo>
                  <a:pt x="121920" y="746978"/>
                </a:lnTo>
                <a:lnTo>
                  <a:pt x="101650" y="770127"/>
                </a:lnTo>
                <a:lnTo>
                  <a:pt x="78574" y="794765"/>
                </a:lnTo>
                <a:lnTo>
                  <a:pt x="69329" y="800988"/>
                </a:lnTo>
                <a:lnTo>
                  <a:pt x="60083" y="825626"/>
                </a:lnTo>
                <a:lnTo>
                  <a:pt x="55448" y="831850"/>
                </a:lnTo>
                <a:lnTo>
                  <a:pt x="55448" y="850264"/>
                </a:lnTo>
                <a:lnTo>
                  <a:pt x="60083" y="850264"/>
                </a:lnTo>
                <a:lnTo>
                  <a:pt x="64693" y="856488"/>
                </a:lnTo>
                <a:lnTo>
                  <a:pt x="859408" y="856488"/>
                </a:lnTo>
                <a:lnTo>
                  <a:pt x="864107" y="850264"/>
                </a:lnTo>
                <a:lnTo>
                  <a:pt x="864107" y="825626"/>
                </a:lnTo>
                <a:lnTo>
                  <a:pt x="854837" y="813307"/>
                </a:lnTo>
                <a:lnTo>
                  <a:pt x="850264" y="800988"/>
                </a:lnTo>
                <a:lnTo>
                  <a:pt x="840994" y="794765"/>
                </a:lnTo>
                <a:lnTo>
                  <a:pt x="762507" y="708532"/>
                </a:lnTo>
                <a:lnTo>
                  <a:pt x="711581" y="646938"/>
                </a:lnTo>
                <a:close/>
              </a:path>
              <a:path w="864235" h="862964">
                <a:moveTo>
                  <a:pt x="184784" y="110870"/>
                </a:moveTo>
                <a:lnTo>
                  <a:pt x="0" y="110870"/>
                </a:lnTo>
                <a:lnTo>
                  <a:pt x="0" y="794765"/>
                </a:lnTo>
                <a:lnTo>
                  <a:pt x="78574" y="794765"/>
                </a:lnTo>
                <a:lnTo>
                  <a:pt x="121920" y="746978"/>
                </a:lnTo>
                <a:lnTo>
                  <a:pt x="166369" y="696213"/>
                </a:lnTo>
                <a:lnTo>
                  <a:pt x="184784" y="677672"/>
                </a:lnTo>
                <a:lnTo>
                  <a:pt x="184784" y="110870"/>
                </a:lnTo>
                <a:close/>
              </a:path>
              <a:path w="864235" h="862964">
                <a:moveTo>
                  <a:pt x="656208" y="566801"/>
                </a:moveTo>
                <a:lnTo>
                  <a:pt x="305053" y="566801"/>
                </a:lnTo>
                <a:lnTo>
                  <a:pt x="305053" y="646938"/>
                </a:lnTo>
                <a:lnTo>
                  <a:pt x="656208" y="646938"/>
                </a:lnTo>
                <a:lnTo>
                  <a:pt x="656208" y="566801"/>
                </a:lnTo>
                <a:close/>
              </a:path>
              <a:path w="864235" h="862964">
                <a:moveTo>
                  <a:pt x="725551" y="0"/>
                </a:moveTo>
                <a:lnTo>
                  <a:pt x="235712" y="0"/>
                </a:lnTo>
                <a:lnTo>
                  <a:pt x="235712" y="566801"/>
                </a:lnTo>
                <a:lnTo>
                  <a:pt x="725551" y="566801"/>
                </a:lnTo>
                <a:lnTo>
                  <a:pt x="72555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09953" y="2344927"/>
            <a:ext cx="351790" cy="382270"/>
          </a:xfrm>
          <a:custGeom>
            <a:avLst/>
            <a:gdLst/>
            <a:ahLst/>
            <a:cxnLst/>
            <a:rect l="l" t="t" r="r" b="b"/>
            <a:pathLst>
              <a:path w="351789" h="382269">
                <a:moveTo>
                  <a:pt x="0" y="382015"/>
                </a:moveTo>
                <a:lnTo>
                  <a:pt x="351167" y="382015"/>
                </a:lnTo>
                <a:lnTo>
                  <a:pt x="351167" y="0"/>
                </a:lnTo>
                <a:lnTo>
                  <a:pt x="0" y="0"/>
                </a:lnTo>
                <a:lnTo>
                  <a:pt x="0" y="38201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128026" y="2412619"/>
            <a:ext cx="139065" cy="12700"/>
          </a:xfrm>
          <a:custGeom>
            <a:avLst/>
            <a:gdLst/>
            <a:ahLst/>
            <a:cxnLst/>
            <a:rect l="l" t="t" r="r" b="b"/>
            <a:pathLst>
              <a:path w="139065" h="12700">
                <a:moveTo>
                  <a:pt x="0" y="12319"/>
                </a:moveTo>
                <a:lnTo>
                  <a:pt x="138607" y="12319"/>
                </a:lnTo>
                <a:lnTo>
                  <a:pt x="138607" y="0"/>
                </a:lnTo>
                <a:lnTo>
                  <a:pt x="0" y="0"/>
                </a:lnTo>
                <a:lnTo>
                  <a:pt x="0" y="1231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09953" y="2859341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5">
                <a:moveTo>
                  <a:pt x="0" y="0"/>
                </a:moveTo>
                <a:lnTo>
                  <a:pt x="351154" y="0"/>
                </a:lnTo>
              </a:path>
            </a:pathLst>
          </a:custGeom>
          <a:ln w="80137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94383" y="2930144"/>
            <a:ext cx="541020" cy="31115"/>
          </a:xfrm>
          <a:custGeom>
            <a:avLst/>
            <a:gdLst/>
            <a:ahLst/>
            <a:cxnLst/>
            <a:rect l="l" t="t" r="r" b="b"/>
            <a:pathLst>
              <a:path w="541019" h="31114">
                <a:moveTo>
                  <a:pt x="540639" y="30860"/>
                </a:moveTo>
                <a:lnTo>
                  <a:pt x="512826" y="0"/>
                </a:lnTo>
                <a:lnTo>
                  <a:pt x="27685" y="0"/>
                </a:lnTo>
                <a:lnTo>
                  <a:pt x="0" y="30860"/>
                </a:lnTo>
                <a:lnTo>
                  <a:pt x="540639" y="308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48155" y="2985642"/>
            <a:ext cx="633095" cy="31115"/>
          </a:xfrm>
          <a:custGeom>
            <a:avLst/>
            <a:gdLst/>
            <a:ahLst/>
            <a:cxnLst/>
            <a:rect l="l" t="t" r="r" b="b"/>
            <a:pathLst>
              <a:path w="633094" h="31114">
                <a:moveTo>
                  <a:pt x="633094" y="30861"/>
                </a:moveTo>
                <a:lnTo>
                  <a:pt x="605282" y="0"/>
                </a:lnTo>
                <a:lnTo>
                  <a:pt x="27685" y="0"/>
                </a:lnTo>
                <a:lnTo>
                  <a:pt x="0" y="30861"/>
                </a:lnTo>
                <a:lnTo>
                  <a:pt x="633094" y="3086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01953" y="3041142"/>
            <a:ext cx="725805" cy="31115"/>
          </a:xfrm>
          <a:custGeom>
            <a:avLst/>
            <a:gdLst/>
            <a:ahLst/>
            <a:cxnLst/>
            <a:rect l="l" t="t" r="r" b="b"/>
            <a:pathLst>
              <a:path w="725805" h="31114">
                <a:moveTo>
                  <a:pt x="725398" y="30734"/>
                </a:moveTo>
                <a:lnTo>
                  <a:pt x="697712" y="0"/>
                </a:lnTo>
                <a:lnTo>
                  <a:pt x="27724" y="0"/>
                </a:lnTo>
                <a:lnTo>
                  <a:pt x="0" y="30734"/>
                </a:lnTo>
                <a:lnTo>
                  <a:pt x="725398" y="30734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104900" y="2252472"/>
            <a:ext cx="864235" cy="862965"/>
          </a:xfrm>
          <a:custGeom>
            <a:avLst/>
            <a:gdLst/>
            <a:ahLst/>
            <a:cxnLst/>
            <a:rect l="l" t="t" r="r" b="b"/>
            <a:pathLst>
              <a:path w="864235" h="862964">
                <a:moveTo>
                  <a:pt x="184784" y="677672"/>
                </a:moveTo>
                <a:lnTo>
                  <a:pt x="212597" y="646938"/>
                </a:lnTo>
                <a:lnTo>
                  <a:pt x="305053" y="646938"/>
                </a:lnTo>
                <a:lnTo>
                  <a:pt x="305053" y="566801"/>
                </a:lnTo>
                <a:lnTo>
                  <a:pt x="235712" y="566801"/>
                </a:lnTo>
                <a:lnTo>
                  <a:pt x="235712" y="0"/>
                </a:lnTo>
                <a:lnTo>
                  <a:pt x="480568" y="0"/>
                </a:lnTo>
                <a:lnTo>
                  <a:pt x="725551" y="0"/>
                </a:lnTo>
                <a:lnTo>
                  <a:pt x="725551" y="431291"/>
                </a:lnTo>
                <a:lnTo>
                  <a:pt x="725551" y="566801"/>
                </a:lnTo>
                <a:lnTo>
                  <a:pt x="656208" y="566801"/>
                </a:lnTo>
                <a:lnTo>
                  <a:pt x="656208" y="646938"/>
                </a:lnTo>
                <a:lnTo>
                  <a:pt x="711581" y="646938"/>
                </a:lnTo>
                <a:lnTo>
                  <a:pt x="762507" y="708532"/>
                </a:lnTo>
                <a:lnTo>
                  <a:pt x="840994" y="794765"/>
                </a:lnTo>
                <a:lnTo>
                  <a:pt x="850264" y="800988"/>
                </a:lnTo>
                <a:lnTo>
                  <a:pt x="854837" y="813307"/>
                </a:lnTo>
                <a:lnTo>
                  <a:pt x="864107" y="825626"/>
                </a:lnTo>
                <a:lnTo>
                  <a:pt x="864107" y="831850"/>
                </a:lnTo>
                <a:lnTo>
                  <a:pt x="864107" y="837945"/>
                </a:lnTo>
                <a:lnTo>
                  <a:pt x="864107" y="844041"/>
                </a:lnTo>
                <a:lnTo>
                  <a:pt x="864107" y="850264"/>
                </a:lnTo>
                <a:lnTo>
                  <a:pt x="859408" y="856488"/>
                </a:lnTo>
                <a:lnTo>
                  <a:pt x="854837" y="856488"/>
                </a:lnTo>
                <a:lnTo>
                  <a:pt x="845566" y="862583"/>
                </a:lnTo>
                <a:lnTo>
                  <a:pt x="840994" y="862583"/>
                </a:lnTo>
                <a:lnTo>
                  <a:pt x="438912" y="862583"/>
                </a:lnTo>
                <a:lnTo>
                  <a:pt x="83172" y="862583"/>
                </a:lnTo>
                <a:lnTo>
                  <a:pt x="73926" y="862583"/>
                </a:lnTo>
                <a:lnTo>
                  <a:pt x="69329" y="856488"/>
                </a:lnTo>
                <a:lnTo>
                  <a:pt x="64693" y="856488"/>
                </a:lnTo>
                <a:lnTo>
                  <a:pt x="60083" y="850264"/>
                </a:lnTo>
                <a:lnTo>
                  <a:pt x="55448" y="850264"/>
                </a:lnTo>
                <a:lnTo>
                  <a:pt x="55448" y="844041"/>
                </a:lnTo>
                <a:lnTo>
                  <a:pt x="55448" y="837945"/>
                </a:lnTo>
                <a:lnTo>
                  <a:pt x="55448" y="831850"/>
                </a:lnTo>
                <a:lnTo>
                  <a:pt x="60083" y="825626"/>
                </a:lnTo>
                <a:lnTo>
                  <a:pt x="64693" y="813307"/>
                </a:lnTo>
                <a:lnTo>
                  <a:pt x="69329" y="800988"/>
                </a:lnTo>
                <a:lnTo>
                  <a:pt x="78574" y="794765"/>
                </a:lnTo>
                <a:lnTo>
                  <a:pt x="0" y="794765"/>
                </a:lnTo>
                <a:lnTo>
                  <a:pt x="0" y="431291"/>
                </a:lnTo>
                <a:lnTo>
                  <a:pt x="0" y="110870"/>
                </a:lnTo>
                <a:lnTo>
                  <a:pt x="184784" y="110870"/>
                </a:lnTo>
                <a:lnTo>
                  <a:pt x="184784" y="6776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83474" y="2930144"/>
            <a:ext cx="106680" cy="117475"/>
          </a:xfrm>
          <a:custGeom>
            <a:avLst/>
            <a:gdLst/>
            <a:ahLst/>
            <a:cxnLst/>
            <a:rect l="l" t="t" r="r" b="b"/>
            <a:pathLst>
              <a:path w="106680" h="117475">
                <a:moveTo>
                  <a:pt x="106210" y="0"/>
                </a:moveTo>
                <a:lnTo>
                  <a:pt x="87795" y="18541"/>
                </a:lnTo>
                <a:lnTo>
                  <a:pt x="23075" y="92455"/>
                </a:lnTo>
                <a:lnTo>
                  <a:pt x="0" y="117093"/>
                </a:lnTo>
                <a:lnTo>
                  <a:pt x="10621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09953" y="2344927"/>
            <a:ext cx="351790" cy="382270"/>
          </a:xfrm>
          <a:custGeom>
            <a:avLst/>
            <a:gdLst/>
            <a:ahLst/>
            <a:cxnLst/>
            <a:rect l="l" t="t" r="r" b="b"/>
            <a:pathLst>
              <a:path w="351789" h="382269">
                <a:moveTo>
                  <a:pt x="0" y="382015"/>
                </a:moveTo>
                <a:lnTo>
                  <a:pt x="351167" y="382015"/>
                </a:lnTo>
                <a:lnTo>
                  <a:pt x="351167" y="0"/>
                </a:lnTo>
                <a:lnTo>
                  <a:pt x="0" y="0"/>
                </a:lnTo>
                <a:lnTo>
                  <a:pt x="0" y="38201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23454" y="2408047"/>
            <a:ext cx="147955" cy="21590"/>
          </a:xfrm>
          <a:custGeom>
            <a:avLst/>
            <a:gdLst/>
            <a:ahLst/>
            <a:cxnLst/>
            <a:rect l="l" t="t" r="r" b="b"/>
            <a:pathLst>
              <a:path w="147955" h="21589">
                <a:moveTo>
                  <a:pt x="0" y="21463"/>
                </a:moveTo>
                <a:lnTo>
                  <a:pt x="147751" y="21463"/>
                </a:lnTo>
                <a:lnTo>
                  <a:pt x="147751" y="0"/>
                </a:lnTo>
                <a:lnTo>
                  <a:pt x="0" y="0"/>
                </a:lnTo>
                <a:lnTo>
                  <a:pt x="0" y="21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09953" y="2819273"/>
            <a:ext cx="351155" cy="80645"/>
          </a:xfrm>
          <a:custGeom>
            <a:avLst/>
            <a:gdLst/>
            <a:ahLst/>
            <a:cxnLst/>
            <a:rect l="l" t="t" r="r" b="b"/>
            <a:pathLst>
              <a:path w="351155" h="80644">
                <a:moveTo>
                  <a:pt x="0" y="0"/>
                </a:moveTo>
                <a:lnTo>
                  <a:pt x="351154" y="0"/>
                </a:lnTo>
                <a:lnTo>
                  <a:pt x="351154" y="80137"/>
                </a:lnTo>
                <a:lnTo>
                  <a:pt x="0" y="8013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492629" y="2832861"/>
            <a:ext cx="1366520" cy="1002030"/>
          </a:xfrm>
          <a:custGeom>
            <a:avLst/>
            <a:gdLst/>
            <a:ahLst/>
            <a:cxnLst/>
            <a:rect l="l" t="t" r="r" b="b"/>
            <a:pathLst>
              <a:path w="1366520" h="1002029">
                <a:moveTo>
                  <a:pt x="0" y="899668"/>
                </a:moveTo>
                <a:lnTo>
                  <a:pt x="145922" y="424561"/>
                </a:lnTo>
                <a:lnTo>
                  <a:pt x="231012" y="568960"/>
                </a:lnTo>
                <a:lnTo>
                  <a:pt x="1196085" y="0"/>
                </a:lnTo>
                <a:lnTo>
                  <a:pt x="1366266" y="288798"/>
                </a:lnTo>
                <a:lnTo>
                  <a:pt x="401193" y="857631"/>
                </a:lnTo>
                <a:lnTo>
                  <a:pt x="486282" y="1002030"/>
                </a:lnTo>
                <a:lnTo>
                  <a:pt x="0" y="89966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929885" y="2817876"/>
            <a:ext cx="932180" cy="1180465"/>
          </a:xfrm>
          <a:custGeom>
            <a:avLst/>
            <a:gdLst/>
            <a:ahLst/>
            <a:cxnLst/>
            <a:rect l="l" t="t" r="r" b="b"/>
            <a:pathLst>
              <a:path w="932179" h="1180464">
                <a:moveTo>
                  <a:pt x="862838" y="1180211"/>
                </a:moveTo>
                <a:lnTo>
                  <a:pt x="421513" y="1074293"/>
                </a:lnTo>
                <a:lnTo>
                  <a:pt x="549021" y="988568"/>
                </a:lnTo>
                <a:lnTo>
                  <a:pt x="0" y="171323"/>
                </a:lnTo>
                <a:lnTo>
                  <a:pt x="255142" y="0"/>
                </a:lnTo>
                <a:lnTo>
                  <a:pt x="804037" y="817244"/>
                </a:lnTo>
                <a:lnTo>
                  <a:pt x="931672" y="731520"/>
                </a:lnTo>
                <a:lnTo>
                  <a:pt x="862838" y="11802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4366005" y="1654556"/>
            <a:ext cx="6584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5160" algn="l"/>
              </a:tabLst>
            </a:pPr>
            <a:r>
              <a:rPr sz="2000" u="dbl" dirty="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 	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35940" y="743839"/>
            <a:ext cx="3971925" cy="154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89985" algn="l"/>
                <a:tab pos="3958590" algn="l"/>
              </a:tabLst>
            </a:pPr>
            <a:r>
              <a:rPr sz="3900" b="1" dirty="0">
                <a:solidFill>
                  <a:srgbClr val="330066"/>
                </a:solidFill>
                <a:latin typeface="Arial"/>
                <a:cs typeface="Arial"/>
              </a:rPr>
              <a:t>hardware</a:t>
            </a:r>
            <a:r>
              <a:rPr sz="3900" b="1" spc="-70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dirty="0">
                <a:solidFill>
                  <a:srgbClr val="330066"/>
                </a:solidFill>
                <a:latin typeface="Arial"/>
                <a:cs typeface="Arial"/>
              </a:rPr>
              <a:t>…	</a:t>
            </a:r>
            <a:r>
              <a:rPr sz="3900" u="heavy" dirty="0">
                <a:solidFill>
                  <a:srgbClr val="33006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39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2495"/>
              </a:spcBef>
            </a:pPr>
            <a:r>
              <a:rPr sz="2000" spc="-5" dirty="0">
                <a:latin typeface="Arial Narrow"/>
                <a:cs typeface="Arial Narrow"/>
              </a:rPr>
              <a:t>Scale-out:</a:t>
            </a:r>
            <a:endParaRPr sz="2000">
              <a:latin typeface="Arial Narrow"/>
              <a:cs typeface="Arial Narrow"/>
            </a:endParaRPr>
          </a:p>
          <a:p>
            <a:pPr marL="1383665">
              <a:lnSpc>
                <a:spcPct val="100000"/>
              </a:lnSpc>
            </a:pPr>
            <a:r>
              <a:rPr sz="2000" spc="-5" dirty="0">
                <a:latin typeface="Arial Narrow"/>
                <a:cs typeface="Arial Narrow"/>
              </a:rPr>
              <a:t>Application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907539" y="2264410"/>
            <a:ext cx="1721485" cy="62674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330"/>
              </a:lnSpc>
              <a:spcBef>
                <a:spcPts val="240"/>
              </a:spcBef>
            </a:pPr>
            <a:r>
              <a:rPr sz="2000" spc="-5" dirty="0">
                <a:latin typeface="Arial Narrow"/>
                <a:cs typeface="Arial Narrow"/>
              </a:rPr>
              <a:t>replicated on  </a:t>
            </a:r>
            <a:r>
              <a:rPr sz="2000" spc="-10" dirty="0">
                <a:latin typeface="Arial Narrow"/>
                <a:cs typeface="Arial Narrow"/>
              </a:rPr>
              <a:t>different</a:t>
            </a:r>
            <a:r>
              <a:rPr sz="2000" spc="-80" dirty="0">
                <a:latin typeface="Arial Narrow"/>
                <a:cs typeface="Arial Narrow"/>
              </a:rPr>
              <a:t> </a:t>
            </a:r>
            <a:r>
              <a:rPr sz="2000" spc="-5" dirty="0">
                <a:latin typeface="Arial Narrow"/>
                <a:cs typeface="Arial Narrow"/>
              </a:rPr>
              <a:t>machines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416041" y="1450086"/>
            <a:ext cx="2488565" cy="1236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 Narrow"/>
                <a:cs typeface="Arial Narrow"/>
              </a:rPr>
              <a:t>Scale-up:</a:t>
            </a:r>
            <a:endParaRPr sz="2000">
              <a:latin typeface="Arial Narrow"/>
              <a:cs typeface="Arial Narrow"/>
            </a:endParaRPr>
          </a:p>
          <a:p>
            <a:pPr marL="12700" marR="5080">
              <a:lnSpc>
                <a:spcPct val="98500"/>
              </a:lnSpc>
              <a:spcBef>
                <a:spcPts val="35"/>
              </a:spcBef>
            </a:pPr>
            <a:r>
              <a:rPr sz="2000" spc="-5" dirty="0">
                <a:latin typeface="Arial Narrow"/>
                <a:cs typeface="Arial Narrow"/>
              </a:rPr>
              <a:t>Single </a:t>
            </a:r>
            <a:r>
              <a:rPr sz="2000" spc="-10" dirty="0">
                <a:latin typeface="Arial Narrow"/>
                <a:cs typeface="Arial Narrow"/>
              </a:rPr>
              <a:t>application instance  </a:t>
            </a:r>
            <a:r>
              <a:rPr sz="2000" spc="-5" dirty="0">
                <a:latin typeface="Arial Narrow"/>
                <a:cs typeface="Arial Narrow"/>
              </a:rPr>
              <a:t>is executed on </a:t>
            </a:r>
            <a:r>
              <a:rPr sz="2000" dirty="0">
                <a:latin typeface="Arial Narrow"/>
                <a:cs typeface="Arial Narrow"/>
              </a:rPr>
              <a:t>a  </a:t>
            </a:r>
            <a:r>
              <a:rPr sz="2000" spc="-5" dirty="0">
                <a:latin typeface="Arial Narrow"/>
                <a:cs typeface="Arial Narrow"/>
              </a:rPr>
              <a:t>multiprocessor</a:t>
            </a:r>
            <a:r>
              <a:rPr sz="2000" spc="-10" dirty="0">
                <a:latin typeface="Arial Narrow"/>
                <a:cs typeface="Arial Narrow"/>
              </a:rPr>
              <a:t> </a:t>
            </a:r>
            <a:r>
              <a:rPr sz="2000" spc="-5" dirty="0">
                <a:latin typeface="Arial Narrow"/>
                <a:cs typeface="Arial Narrow"/>
              </a:rPr>
              <a:t>machine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5913120" y="3930396"/>
            <a:ext cx="568960" cy="459105"/>
          </a:xfrm>
          <a:custGeom>
            <a:avLst/>
            <a:gdLst/>
            <a:ahLst/>
            <a:cxnLst/>
            <a:rect l="l" t="t" r="r" b="b"/>
            <a:pathLst>
              <a:path w="568960" h="459104">
                <a:moveTo>
                  <a:pt x="0" y="458723"/>
                </a:moveTo>
                <a:lnTo>
                  <a:pt x="568451" y="458723"/>
                </a:lnTo>
                <a:lnTo>
                  <a:pt x="568451" y="0"/>
                </a:lnTo>
                <a:lnTo>
                  <a:pt x="0" y="0"/>
                </a:lnTo>
                <a:lnTo>
                  <a:pt x="0" y="45872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016752" y="4082796"/>
            <a:ext cx="579120" cy="460375"/>
          </a:xfrm>
          <a:custGeom>
            <a:avLst/>
            <a:gdLst/>
            <a:ahLst/>
            <a:cxnLst/>
            <a:rect l="l" t="t" r="r" b="b"/>
            <a:pathLst>
              <a:path w="579120" h="460375">
                <a:moveTo>
                  <a:pt x="0" y="460247"/>
                </a:moveTo>
                <a:lnTo>
                  <a:pt x="579120" y="460247"/>
                </a:lnTo>
                <a:lnTo>
                  <a:pt x="579120" y="0"/>
                </a:lnTo>
                <a:lnTo>
                  <a:pt x="0" y="0"/>
                </a:lnTo>
                <a:lnTo>
                  <a:pt x="0" y="4602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016752" y="4082796"/>
            <a:ext cx="579120" cy="460375"/>
          </a:xfrm>
          <a:custGeom>
            <a:avLst/>
            <a:gdLst/>
            <a:ahLst/>
            <a:cxnLst/>
            <a:rect l="l" t="t" r="r" b="b"/>
            <a:pathLst>
              <a:path w="579120" h="460375">
                <a:moveTo>
                  <a:pt x="0" y="460247"/>
                </a:moveTo>
                <a:lnTo>
                  <a:pt x="579120" y="460247"/>
                </a:lnTo>
                <a:lnTo>
                  <a:pt x="579120" y="0"/>
                </a:lnTo>
                <a:lnTo>
                  <a:pt x="0" y="0"/>
                </a:lnTo>
                <a:lnTo>
                  <a:pt x="0" y="46024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117335" y="4236720"/>
            <a:ext cx="593090" cy="460375"/>
          </a:xfrm>
          <a:custGeom>
            <a:avLst/>
            <a:gdLst/>
            <a:ahLst/>
            <a:cxnLst/>
            <a:rect l="l" t="t" r="r" b="b"/>
            <a:pathLst>
              <a:path w="593090" h="460375">
                <a:moveTo>
                  <a:pt x="0" y="460247"/>
                </a:moveTo>
                <a:lnTo>
                  <a:pt x="592836" y="460247"/>
                </a:lnTo>
                <a:lnTo>
                  <a:pt x="592836" y="0"/>
                </a:lnTo>
                <a:lnTo>
                  <a:pt x="0" y="0"/>
                </a:lnTo>
                <a:lnTo>
                  <a:pt x="0" y="4602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117335" y="4236720"/>
            <a:ext cx="593090" cy="460375"/>
          </a:xfrm>
          <a:custGeom>
            <a:avLst/>
            <a:gdLst/>
            <a:ahLst/>
            <a:cxnLst/>
            <a:rect l="l" t="t" r="r" b="b"/>
            <a:pathLst>
              <a:path w="593090" h="460375">
                <a:moveTo>
                  <a:pt x="0" y="460247"/>
                </a:moveTo>
                <a:lnTo>
                  <a:pt x="592836" y="460247"/>
                </a:lnTo>
                <a:lnTo>
                  <a:pt x="592836" y="0"/>
                </a:lnTo>
                <a:lnTo>
                  <a:pt x="0" y="0"/>
                </a:lnTo>
                <a:lnTo>
                  <a:pt x="0" y="46024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6117335" y="4236720"/>
            <a:ext cx="364490" cy="1524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82550">
              <a:lnSpc>
                <a:spcPts val="925"/>
              </a:lnSpc>
              <a:spcBef>
                <a:spcPts val="270"/>
              </a:spcBef>
            </a:pPr>
            <a:r>
              <a:rPr sz="900" spc="-5" dirty="0">
                <a:latin typeface="Calibri"/>
                <a:cs typeface="Calibri"/>
              </a:rPr>
              <a:t>CPU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7" name="object 117"/>
          <p:cNvSpPr txBox="1">
            <a:spLocks noGrp="1"/>
          </p:cNvSpPr>
          <p:nvPr>
            <p:ph type="dt" sz="half" idx="6"/>
          </p:nvPr>
        </p:nvSpPr>
        <p:spPr>
          <a:xfrm>
            <a:off x="535939" y="6291877"/>
            <a:ext cx="20901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118" name="object 118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119" name="object 1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584263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Scalability -</a:t>
            </a:r>
            <a:r>
              <a:rPr spc="-40" dirty="0"/>
              <a:t> </a:t>
            </a:r>
            <a:r>
              <a:rPr dirty="0"/>
              <a:t>connections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20548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42694"/>
            <a:ext cx="8226425" cy="227012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5600" marR="485140" indent="-343535">
              <a:lnSpc>
                <a:spcPts val="3070"/>
              </a:lnSpc>
              <a:spcBef>
                <a:spcPts val="850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What happens </a:t>
            </a:r>
            <a:r>
              <a:rPr sz="3200" dirty="0">
                <a:latin typeface="Arial"/>
                <a:cs typeface="Arial"/>
              </a:rPr>
              <a:t>if </a:t>
            </a:r>
            <a:r>
              <a:rPr sz="3200" spc="-5" dirty="0">
                <a:latin typeface="Arial"/>
                <a:cs typeface="Arial"/>
              </a:rPr>
              <a:t>number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simultaneous  connections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an application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increases</a:t>
            </a:r>
            <a:endParaRPr sz="32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30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dirty="0">
                <a:latin typeface="Arial"/>
                <a:cs typeface="Arial"/>
              </a:rPr>
              <a:t>If </a:t>
            </a:r>
            <a:r>
              <a:rPr sz="3200" spc="-5" dirty="0">
                <a:latin typeface="Arial"/>
                <a:cs typeface="Arial"/>
              </a:rPr>
              <a:t>each connection consumes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resource?</a:t>
            </a:r>
            <a:endParaRPr sz="3200">
              <a:latin typeface="Arial"/>
              <a:cs typeface="Arial"/>
            </a:endParaRPr>
          </a:p>
          <a:p>
            <a:pPr marL="704850" marR="2346960" lvl="1" indent="-347980">
              <a:lnSpc>
                <a:spcPct val="80000"/>
              </a:lnSpc>
              <a:spcBef>
                <a:spcPts val="765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dirty="0">
                <a:latin typeface="Arial"/>
                <a:cs typeface="Arial"/>
              </a:rPr>
              <a:t>Exceed </a:t>
            </a:r>
            <a:r>
              <a:rPr sz="3200" spc="-5" dirty="0">
                <a:latin typeface="Arial"/>
                <a:cs typeface="Arial"/>
              </a:rPr>
              <a:t>maximum number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  </a:t>
            </a:r>
            <a:r>
              <a:rPr sz="3200" spc="-5" dirty="0">
                <a:latin typeface="Arial"/>
                <a:cs typeface="Arial"/>
              </a:rPr>
              <a:t>connections?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641540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spc="-5" dirty="0"/>
              <a:t>are </a:t>
            </a:r>
            <a:r>
              <a:rPr dirty="0"/>
              <a:t>Quality</a:t>
            </a:r>
            <a:r>
              <a:rPr spc="-5" dirty="0"/>
              <a:t> Attributes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22072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46653"/>
            <a:ext cx="4202430" cy="522541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0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Often know as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–ilities</a:t>
            </a:r>
            <a:endParaRPr sz="32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690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2800" dirty="0">
                <a:latin typeface="Arial"/>
                <a:cs typeface="Arial"/>
              </a:rPr>
              <a:t>Performance</a:t>
            </a:r>
            <a:endParaRPr sz="28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675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2800" spc="-5" dirty="0">
                <a:latin typeface="Arial"/>
                <a:cs typeface="Arial"/>
              </a:rPr>
              <a:t>Security</a:t>
            </a:r>
            <a:endParaRPr sz="28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670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2800" spc="-5" dirty="0">
                <a:latin typeface="Arial"/>
                <a:cs typeface="Arial"/>
              </a:rPr>
              <a:t>Availability</a:t>
            </a:r>
            <a:endParaRPr sz="28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670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2800" dirty="0">
                <a:latin typeface="Arial"/>
                <a:cs typeface="Arial"/>
              </a:rPr>
              <a:t>Scalability</a:t>
            </a:r>
            <a:endParaRPr sz="28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675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2800" spc="-5" dirty="0">
                <a:latin typeface="Arial"/>
                <a:cs typeface="Arial"/>
              </a:rPr>
              <a:t>Usability</a:t>
            </a:r>
            <a:endParaRPr sz="28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675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2800" spc="-5" dirty="0">
                <a:latin typeface="Arial"/>
                <a:cs typeface="Arial"/>
              </a:rPr>
              <a:t>Reliability</a:t>
            </a:r>
            <a:endParaRPr sz="28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675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2800" dirty="0">
                <a:latin typeface="Arial"/>
                <a:cs typeface="Arial"/>
              </a:rPr>
              <a:t>Portability</a:t>
            </a:r>
            <a:endParaRPr sz="28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670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2800" spc="-5" dirty="0">
                <a:latin typeface="Arial"/>
                <a:cs typeface="Arial"/>
              </a:rPr>
              <a:t>Modifiability</a:t>
            </a:r>
            <a:endParaRPr sz="28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670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2800" dirty="0">
                <a:latin typeface="Arial"/>
                <a:cs typeface="Arial"/>
              </a:rPr>
              <a:t>Maintainability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523811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Scalability – </a:t>
            </a: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Size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20548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40916"/>
            <a:ext cx="8002905" cy="48552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53720" indent="-343535">
              <a:lnSpc>
                <a:spcPts val="3460"/>
              </a:lnSpc>
              <a:spcBef>
                <a:spcPts val="535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How </a:t>
            </a:r>
            <a:r>
              <a:rPr sz="3200" spc="-5" dirty="0">
                <a:latin typeface="Arial"/>
                <a:cs typeface="Arial"/>
              </a:rPr>
              <a:t>does </a:t>
            </a:r>
            <a:r>
              <a:rPr sz="3200" dirty="0">
                <a:latin typeface="Arial"/>
                <a:cs typeface="Arial"/>
              </a:rPr>
              <a:t>an </a:t>
            </a:r>
            <a:r>
              <a:rPr sz="3200" spc="-5" dirty="0">
                <a:latin typeface="Arial"/>
                <a:cs typeface="Arial"/>
              </a:rPr>
              <a:t>application behave </a:t>
            </a:r>
            <a:r>
              <a:rPr sz="3200" dirty="0">
                <a:latin typeface="Arial"/>
                <a:cs typeface="Arial"/>
              </a:rPr>
              <a:t>as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  </a:t>
            </a:r>
            <a:r>
              <a:rPr sz="3200" spc="-5" dirty="0">
                <a:latin typeface="Arial"/>
                <a:cs typeface="Arial"/>
              </a:rPr>
              <a:t>data </a:t>
            </a:r>
            <a:r>
              <a:rPr sz="3200" dirty="0">
                <a:latin typeface="Arial"/>
                <a:cs typeface="Arial"/>
              </a:rPr>
              <a:t>it processes increases in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size?</a:t>
            </a:r>
            <a:endParaRPr sz="3200">
              <a:latin typeface="Arial"/>
              <a:cs typeface="Arial"/>
            </a:endParaRPr>
          </a:p>
          <a:p>
            <a:pPr marL="704850" marR="69215" lvl="1" indent="-347980">
              <a:lnSpc>
                <a:spcPts val="3460"/>
              </a:lnSpc>
              <a:spcBef>
                <a:spcPts val="760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spc="-5" dirty="0">
                <a:latin typeface="Arial"/>
                <a:cs typeface="Arial"/>
              </a:rPr>
              <a:t>Chat application sees </a:t>
            </a:r>
            <a:r>
              <a:rPr sz="3200" dirty="0">
                <a:latin typeface="Arial"/>
                <a:cs typeface="Arial"/>
              </a:rPr>
              <a:t>average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message  size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double?</a:t>
            </a:r>
            <a:endParaRPr sz="3200">
              <a:latin typeface="Arial"/>
              <a:cs typeface="Arial"/>
            </a:endParaRPr>
          </a:p>
          <a:p>
            <a:pPr marL="704850" marR="5080" lvl="1" indent="-347980">
              <a:lnSpc>
                <a:spcPts val="3460"/>
              </a:lnSpc>
              <a:spcBef>
                <a:spcPts val="765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spc="-5" dirty="0">
                <a:latin typeface="Arial"/>
                <a:cs typeface="Arial"/>
              </a:rPr>
              <a:t>Database table </a:t>
            </a:r>
            <a:r>
              <a:rPr sz="3200" dirty="0">
                <a:latin typeface="Arial"/>
                <a:cs typeface="Arial"/>
              </a:rPr>
              <a:t>size </a:t>
            </a:r>
            <a:r>
              <a:rPr sz="3200" spc="-5" dirty="0">
                <a:latin typeface="Arial"/>
                <a:cs typeface="Arial"/>
              </a:rPr>
              <a:t>grows </a:t>
            </a:r>
            <a:r>
              <a:rPr sz="3200" dirty="0">
                <a:latin typeface="Arial"/>
                <a:cs typeface="Arial"/>
              </a:rPr>
              <a:t>from 1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million  </a:t>
            </a:r>
            <a:r>
              <a:rPr sz="3200" dirty="0">
                <a:latin typeface="Arial"/>
                <a:cs typeface="Arial"/>
              </a:rPr>
              <a:t>to 20 </a:t>
            </a:r>
            <a:r>
              <a:rPr sz="3200" spc="-5" dirty="0">
                <a:latin typeface="Arial"/>
                <a:cs typeface="Arial"/>
              </a:rPr>
              <a:t>million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rows?</a:t>
            </a:r>
            <a:endParaRPr sz="3200">
              <a:latin typeface="Arial"/>
              <a:cs typeface="Arial"/>
            </a:endParaRPr>
          </a:p>
          <a:p>
            <a:pPr marL="704850" marR="833755" lvl="1" indent="-347980">
              <a:lnSpc>
                <a:spcPts val="3460"/>
              </a:lnSpc>
              <a:spcBef>
                <a:spcPts val="760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spc="-5" dirty="0">
                <a:latin typeface="Arial"/>
                <a:cs typeface="Arial"/>
              </a:rPr>
              <a:t>Image analysis algorithm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processes  </a:t>
            </a:r>
            <a:r>
              <a:rPr sz="3200" spc="-5" dirty="0">
                <a:latin typeface="Arial"/>
                <a:cs typeface="Arial"/>
              </a:rPr>
              <a:t>images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100MB instead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1MB?</a:t>
            </a:r>
            <a:endParaRPr sz="3200">
              <a:latin typeface="Arial"/>
              <a:cs typeface="Arial"/>
            </a:endParaRPr>
          </a:p>
          <a:p>
            <a:pPr marL="355600" marR="13335" indent="-343535">
              <a:lnSpc>
                <a:spcPts val="3460"/>
              </a:lnSpc>
              <a:spcBef>
                <a:spcPts val="760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Can </a:t>
            </a:r>
            <a:r>
              <a:rPr sz="3200" spc="-5" dirty="0">
                <a:latin typeface="Arial"/>
                <a:cs typeface="Arial"/>
              </a:rPr>
              <a:t>application/algorithms </a:t>
            </a:r>
            <a:r>
              <a:rPr sz="3200" dirty="0">
                <a:latin typeface="Arial"/>
                <a:cs typeface="Arial"/>
              </a:rPr>
              <a:t>scale to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handle  increased data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requirements?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576072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Scalability -</a:t>
            </a:r>
            <a:r>
              <a:rPr spc="-40" dirty="0"/>
              <a:t> </a:t>
            </a:r>
            <a:r>
              <a:rPr dirty="0"/>
              <a:t>Deployment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19024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89684"/>
            <a:ext cx="7689215" cy="4806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72085" indent="-343535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How </a:t>
            </a:r>
            <a:r>
              <a:rPr sz="3200" spc="-5" dirty="0">
                <a:latin typeface="Arial"/>
                <a:cs typeface="Arial"/>
              </a:rPr>
              <a:t>does </a:t>
            </a:r>
            <a:r>
              <a:rPr sz="3200" dirty="0">
                <a:latin typeface="Arial"/>
                <a:cs typeface="Arial"/>
              </a:rPr>
              <a:t>effort to </a:t>
            </a:r>
            <a:r>
              <a:rPr sz="3200" spc="-5" dirty="0">
                <a:latin typeface="Arial"/>
                <a:cs typeface="Arial"/>
              </a:rPr>
              <a:t>install/deploy an  application increase </a:t>
            </a:r>
            <a:r>
              <a:rPr sz="3200" dirty="0">
                <a:latin typeface="Arial"/>
                <a:cs typeface="Arial"/>
              </a:rPr>
              <a:t>as </a:t>
            </a:r>
            <a:r>
              <a:rPr sz="3200" spc="-5" dirty="0">
                <a:latin typeface="Arial"/>
                <a:cs typeface="Arial"/>
              </a:rPr>
              <a:t>installation </a:t>
            </a:r>
            <a:r>
              <a:rPr sz="3200" dirty="0">
                <a:latin typeface="Arial"/>
                <a:cs typeface="Arial"/>
              </a:rPr>
              <a:t>base  grows?</a:t>
            </a:r>
            <a:endParaRPr sz="32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770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spc="-5" dirty="0">
                <a:latin typeface="Arial"/>
                <a:cs typeface="Arial"/>
              </a:rPr>
              <a:t>Install new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users?</a:t>
            </a:r>
            <a:endParaRPr sz="32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765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dirty="0">
                <a:latin typeface="Arial"/>
                <a:cs typeface="Arial"/>
              </a:rPr>
              <a:t>Install new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servers?</a:t>
            </a:r>
            <a:endParaRPr sz="3200">
              <a:latin typeface="Arial"/>
              <a:cs typeface="Arial"/>
            </a:endParaRPr>
          </a:p>
          <a:p>
            <a:pPr marL="355600" marR="1299210" indent="-343535">
              <a:lnSpc>
                <a:spcPct val="100000"/>
              </a:lnSpc>
              <a:spcBef>
                <a:spcPts val="770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Solutions </a:t>
            </a:r>
            <a:r>
              <a:rPr sz="3200" dirty="0">
                <a:latin typeface="Arial"/>
                <a:cs typeface="Arial"/>
              </a:rPr>
              <a:t>typically revolve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around  automatic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download/installation</a:t>
            </a:r>
            <a:endParaRPr sz="3200">
              <a:latin typeface="Arial"/>
              <a:cs typeface="Arial"/>
            </a:endParaRPr>
          </a:p>
          <a:p>
            <a:pPr marL="704850" marR="5080" lvl="1" indent="-347980">
              <a:lnSpc>
                <a:spcPct val="100000"/>
              </a:lnSpc>
              <a:spcBef>
                <a:spcPts val="770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dirty="0">
                <a:latin typeface="Arial"/>
                <a:cs typeface="Arial"/>
              </a:rPr>
              <a:t>E.g. </a:t>
            </a:r>
            <a:r>
              <a:rPr sz="3200" spc="-5" dirty="0">
                <a:latin typeface="Arial"/>
                <a:cs typeface="Arial"/>
              </a:rPr>
              <a:t>downloading applications </a:t>
            </a:r>
            <a:r>
              <a:rPr sz="3200" dirty="0">
                <a:latin typeface="Arial"/>
                <a:cs typeface="Arial"/>
              </a:rPr>
              <a:t>from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  </a:t>
            </a:r>
            <a:r>
              <a:rPr sz="3200" spc="-5" dirty="0">
                <a:latin typeface="Arial"/>
                <a:cs typeface="Arial"/>
              </a:rPr>
              <a:t>Internet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657859"/>
            <a:ext cx="473773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Scalability</a:t>
            </a:r>
            <a:r>
              <a:rPr spc="-10" dirty="0"/>
              <a:t> </a:t>
            </a:r>
            <a:r>
              <a:rPr dirty="0"/>
              <a:t>thoughts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19024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68601"/>
            <a:ext cx="6650990" cy="2854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Scalability often overlooked.</a:t>
            </a:r>
            <a:endParaRPr sz="32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spc="-5" dirty="0">
                <a:latin typeface="Arial"/>
                <a:cs typeface="Arial"/>
              </a:rPr>
              <a:t>Major </a:t>
            </a:r>
            <a:r>
              <a:rPr sz="3200" dirty="0">
                <a:latin typeface="Arial"/>
                <a:cs typeface="Arial"/>
              </a:rPr>
              <a:t>cause of </a:t>
            </a:r>
            <a:r>
              <a:rPr sz="3200" spc="-5" dirty="0">
                <a:latin typeface="Arial"/>
                <a:cs typeface="Arial"/>
              </a:rPr>
              <a:t>application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failure</a:t>
            </a:r>
            <a:endParaRPr sz="32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dirty="0">
                <a:latin typeface="Arial"/>
                <a:cs typeface="Arial"/>
              </a:rPr>
              <a:t>Hard to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predict</a:t>
            </a:r>
            <a:endParaRPr sz="32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dirty="0">
                <a:latin typeface="Arial"/>
                <a:cs typeface="Arial"/>
              </a:rPr>
              <a:t>Hard to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test/validate</a:t>
            </a:r>
            <a:endParaRPr sz="3200">
              <a:latin typeface="Arial"/>
              <a:cs typeface="Arial"/>
            </a:endParaRPr>
          </a:p>
          <a:p>
            <a:pPr marL="704850" marR="140970" lvl="1" indent="-347980">
              <a:lnSpc>
                <a:spcPts val="3070"/>
              </a:lnSpc>
              <a:spcBef>
                <a:spcPts val="745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spc="-5" dirty="0">
                <a:latin typeface="Arial"/>
                <a:cs typeface="Arial"/>
              </a:rPr>
              <a:t>Reliance </a:t>
            </a:r>
            <a:r>
              <a:rPr sz="3200" dirty="0">
                <a:latin typeface="Arial"/>
                <a:cs typeface="Arial"/>
              </a:rPr>
              <a:t>on proven </a:t>
            </a:r>
            <a:r>
              <a:rPr sz="3200" spc="-5" dirty="0">
                <a:latin typeface="Arial"/>
                <a:cs typeface="Arial"/>
              </a:rPr>
              <a:t>designs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and  technologies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essential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291592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</a:t>
            </a:r>
            <a:r>
              <a:rPr spc="5" dirty="0"/>
              <a:t>o</a:t>
            </a:r>
            <a:r>
              <a:rPr dirty="0"/>
              <a:t>difiability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20548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3510"/>
            <a:ext cx="8039734" cy="44164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231775" indent="-343535">
              <a:lnSpc>
                <a:spcPts val="3460"/>
              </a:lnSpc>
              <a:spcBef>
                <a:spcPts val="535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Modifications </a:t>
            </a:r>
            <a:r>
              <a:rPr sz="3200" dirty="0">
                <a:latin typeface="Arial"/>
                <a:cs typeface="Arial"/>
              </a:rPr>
              <a:t>to a software system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during  </a:t>
            </a:r>
            <a:r>
              <a:rPr sz="3200" dirty="0">
                <a:latin typeface="Arial"/>
                <a:cs typeface="Arial"/>
              </a:rPr>
              <a:t>its </a:t>
            </a:r>
            <a:r>
              <a:rPr sz="3200" spc="-5" dirty="0">
                <a:latin typeface="Arial"/>
                <a:cs typeface="Arial"/>
              </a:rPr>
              <a:t>lifetime </a:t>
            </a:r>
            <a:r>
              <a:rPr sz="3200" dirty="0">
                <a:latin typeface="Arial"/>
                <a:cs typeface="Arial"/>
              </a:rPr>
              <a:t>are a fact of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life.</a:t>
            </a:r>
            <a:endParaRPr sz="3200">
              <a:latin typeface="Arial"/>
              <a:cs typeface="Arial"/>
            </a:endParaRPr>
          </a:p>
          <a:p>
            <a:pPr marL="355600" marR="1856105" indent="-343535">
              <a:lnSpc>
                <a:spcPts val="3460"/>
              </a:lnSpc>
              <a:spcBef>
                <a:spcPts val="765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Modifiable </a:t>
            </a:r>
            <a:r>
              <a:rPr sz="3200" dirty="0">
                <a:latin typeface="Arial"/>
                <a:cs typeface="Arial"/>
              </a:rPr>
              <a:t>systems are </a:t>
            </a:r>
            <a:r>
              <a:rPr sz="3200" spc="-5" dirty="0">
                <a:latin typeface="Arial"/>
                <a:cs typeface="Arial"/>
              </a:rPr>
              <a:t>easier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  </a:t>
            </a:r>
            <a:r>
              <a:rPr sz="3200" spc="-5" dirty="0">
                <a:latin typeface="Arial"/>
                <a:cs typeface="Arial"/>
              </a:rPr>
              <a:t>change/evolve</a:t>
            </a:r>
            <a:endParaRPr sz="3200">
              <a:latin typeface="Arial"/>
              <a:cs typeface="Arial"/>
            </a:endParaRPr>
          </a:p>
          <a:p>
            <a:pPr marL="355600" marR="5080" indent="-343535">
              <a:lnSpc>
                <a:spcPts val="3460"/>
              </a:lnSpc>
              <a:spcBef>
                <a:spcPts val="760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Modifiability should </a:t>
            </a:r>
            <a:r>
              <a:rPr sz="3200" dirty="0">
                <a:latin typeface="Arial"/>
                <a:cs typeface="Arial"/>
              </a:rPr>
              <a:t>be assessed in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context 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how </a:t>
            </a:r>
            <a:r>
              <a:rPr sz="3200" dirty="0">
                <a:latin typeface="Arial"/>
                <a:cs typeface="Arial"/>
              </a:rPr>
              <a:t>a system is likely to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change</a:t>
            </a:r>
            <a:endParaRPr sz="3200">
              <a:latin typeface="Arial"/>
              <a:cs typeface="Arial"/>
            </a:endParaRPr>
          </a:p>
          <a:p>
            <a:pPr marL="704850" marR="560070" lvl="1" indent="-347980">
              <a:lnSpc>
                <a:spcPts val="3460"/>
              </a:lnSpc>
              <a:spcBef>
                <a:spcPts val="765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dirty="0">
                <a:latin typeface="Arial"/>
                <a:cs typeface="Arial"/>
              </a:rPr>
              <a:t>No </a:t>
            </a:r>
            <a:r>
              <a:rPr sz="3200" spc="-5" dirty="0">
                <a:latin typeface="Arial"/>
                <a:cs typeface="Arial"/>
              </a:rPr>
              <a:t>need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consider changes that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are  highly unlikely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occur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25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Modifiability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about the </a:t>
            </a:r>
            <a:r>
              <a:rPr sz="3200" dirty="0">
                <a:latin typeface="Arial"/>
                <a:cs typeface="Arial"/>
              </a:rPr>
              <a:t>cost of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change.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729234"/>
            <a:ext cx="291401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Modifiability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19786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106295"/>
            <a:ext cx="8017509" cy="29044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3535">
              <a:lnSpc>
                <a:spcPts val="3460"/>
              </a:lnSpc>
              <a:spcBef>
                <a:spcPts val="535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Modifiability </a:t>
            </a:r>
            <a:r>
              <a:rPr sz="3200" dirty="0">
                <a:latin typeface="Arial"/>
                <a:cs typeface="Arial"/>
              </a:rPr>
              <a:t>measures </a:t>
            </a:r>
            <a:r>
              <a:rPr sz="3200" spc="-5" dirty="0">
                <a:latin typeface="Arial"/>
                <a:cs typeface="Arial"/>
              </a:rPr>
              <a:t>how easy </a:t>
            </a:r>
            <a:r>
              <a:rPr sz="3200" dirty="0">
                <a:latin typeface="Arial"/>
                <a:cs typeface="Arial"/>
              </a:rPr>
              <a:t>it </a:t>
            </a:r>
            <a:r>
              <a:rPr sz="3200" b="1" spc="-5" dirty="0">
                <a:latin typeface="Arial"/>
                <a:cs typeface="Arial"/>
              </a:rPr>
              <a:t>may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be 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change </a:t>
            </a:r>
            <a:r>
              <a:rPr sz="3200" dirty="0">
                <a:latin typeface="Arial"/>
                <a:cs typeface="Arial"/>
              </a:rPr>
              <a:t>an </a:t>
            </a:r>
            <a:r>
              <a:rPr sz="3200" spc="-5" dirty="0">
                <a:latin typeface="Arial"/>
                <a:cs typeface="Arial"/>
              </a:rPr>
              <a:t>application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cater for new  (non-) functional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requirements.</a:t>
            </a:r>
            <a:endParaRPr sz="3200">
              <a:latin typeface="Arial"/>
              <a:cs typeface="Arial"/>
            </a:endParaRPr>
          </a:p>
          <a:p>
            <a:pPr marL="704850" marR="300355" lvl="1" indent="-347980">
              <a:lnSpc>
                <a:spcPts val="3460"/>
              </a:lnSpc>
              <a:spcBef>
                <a:spcPts val="755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b="1" spc="-5" dirty="0">
                <a:latin typeface="Arial"/>
                <a:cs typeface="Arial"/>
              </a:rPr>
              <a:t>‘may’ </a:t>
            </a:r>
            <a:r>
              <a:rPr sz="3200" dirty="0">
                <a:latin typeface="Arial"/>
                <a:cs typeface="Arial"/>
              </a:rPr>
              <a:t>– nearly always impossible to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be  certain</a:t>
            </a:r>
            <a:endParaRPr sz="32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334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spc="-5" dirty="0">
                <a:latin typeface="Arial"/>
                <a:cs typeface="Arial"/>
              </a:rPr>
              <a:t>Must </a:t>
            </a:r>
            <a:r>
              <a:rPr sz="3200" dirty="0">
                <a:latin typeface="Arial"/>
                <a:cs typeface="Arial"/>
              </a:rPr>
              <a:t>estimate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cost/effort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509841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Modifiability</a:t>
            </a:r>
            <a:r>
              <a:rPr spc="-35" dirty="0"/>
              <a:t> </a:t>
            </a:r>
            <a:r>
              <a:rPr dirty="0"/>
              <a:t>Analysis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19024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92758"/>
            <a:ext cx="7936865" cy="34886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0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Impact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rarely easy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quantify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best possible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a:</a:t>
            </a:r>
            <a:endParaRPr sz="3200">
              <a:latin typeface="Arial"/>
              <a:cs typeface="Arial"/>
            </a:endParaRPr>
          </a:p>
          <a:p>
            <a:pPr marL="704850" marR="227965" lvl="1" indent="-347980">
              <a:lnSpc>
                <a:spcPts val="3460"/>
              </a:lnSpc>
              <a:spcBef>
                <a:spcPts val="819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dirty="0">
                <a:latin typeface="Arial"/>
                <a:cs typeface="Arial"/>
              </a:rPr>
              <a:t>Convincing </a:t>
            </a:r>
            <a:r>
              <a:rPr sz="3200" spc="-5" dirty="0">
                <a:latin typeface="Arial"/>
                <a:cs typeface="Arial"/>
              </a:rPr>
              <a:t>impact </a:t>
            </a:r>
            <a:r>
              <a:rPr sz="3200" dirty="0">
                <a:latin typeface="Arial"/>
                <a:cs typeface="Arial"/>
              </a:rPr>
              <a:t>analysis of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changes  </a:t>
            </a:r>
            <a:r>
              <a:rPr sz="3200" spc="-10" dirty="0">
                <a:latin typeface="Arial"/>
                <a:cs typeface="Arial"/>
              </a:rPr>
              <a:t>needed</a:t>
            </a:r>
            <a:endParaRPr sz="3200">
              <a:latin typeface="Arial"/>
              <a:cs typeface="Arial"/>
            </a:endParaRPr>
          </a:p>
          <a:p>
            <a:pPr marL="704850" marR="5080" lvl="1" indent="-347980">
              <a:lnSpc>
                <a:spcPct val="90000"/>
              </a:lnSpc>
              <a:spcBef>
                <a:spcPts val="710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demonstration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how the solution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can  </a:t>
            </a:r>
            <a:r>
              <a:rPr sz="3200" spc="-5" dirty="0">
                <a:latin typeface="Arial"/>
                <a:cs typeface="Arial"/>
              </a:rPr>
              <a:t>accommodate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modification without  change.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1459"/>
            <a:ext cx="509841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Modifiability</a:t>
            </a:r>
            <a:r>
              <a:rPr spc="-35" dirty="0"/>
              <a:t> </a:t>
            </a:r>
            <a:r>
              <a:rPr dirty="0"/>
              <a:t>Analysis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18262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91462"/>
            <a:ext cx="7803515" cy="28073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1029335" indent="-343535">
              <a:lnSpc>
                <a:spcPts val="3460"/>
              </a:lnSpc>
              <a:spcBef>
                <a:spcPts val="535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Minimizing dependencies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increases  </a:t>
            </a:r>
            <a:r>
              <a:rPr sz="3200" spc="-5" dirty="0">
                <a:latin typeface="Arial"/>
                <a:cs typeface="Arial"/>
              </a:rPr>
              <a:t>modifiability</a:t>
            </a:r>
            <a:endParaRPr sz="3200">
              <a:latin typeface="Arial"/>
              <a:cs typeface="Arial"/>
            </a:endParaRPr>
          </a:p>
          <a:p>
            <a:pPr marL="704850" marR="5080" lvl="1" indent="-347980">
              <a:lnSpc>
                <a:spcPct val="90000"/>
              </a:lnSpc>
              <a:spcBef>
                <a:spcPts val="715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spc="-5" dirty="0">
                <a:latin typeface="Arial"/>
                <a:cs typeface="Arial"/>
              </a:rPr>
              <a:t>Changes isolated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single components  likely </a:t>
            </a:r>
            <a:r>
              <a:rPr sz="3200" dirty="0">
                <a:latin typeface="Arial"/>
                <a:cs typeface="Arial"/>
              </a:rPr>
              <a:t>to be </a:t>
            </a:r>
            <a:r>
              <a:rPr sz="3200" spc="-5" dirty="0">
                <a:latin typeface="Arial"/>
                <a:cs typeface="Arial"/>
              </a:rPr>
              <a:t>less expensive </a:t>
            </a:r>
            <a:r>
              <a:rPr sz="3200" dirty="0">
                <a:latin typeface="Arial"/>
                <a:cs typeface="Arial"/>
              </a:rPr>
              <a:t>than </a:t>
            </a:r>
            <a:r>
              <a:rPr sz="3200" spc="-5" dirty="0">
                <a:latin typeface="Arial"/>
                <a:cs typeface="Arial"/>
              </a:rPr>
              <a:t>those  that cause ripple </a:t>
            </a:r>
            <a:r>
              <a:rPr sz="3200" dirty="0">
                <a:latin typeface="Arial"/>
                <a:cs typeface="Arial"/>
              </a:rPr>
              <a:t>effects across the  </a:t>
            </a:r>
            <a:r>
              <a:rPr sz="3200" spc="-5" dirty="0">
                <a:latin typeface="Arial"/>
                <a:cs typeface="Arial"/>
              </a:rPr>
              <a:t>architecture.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198120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</a:t>
            </a:r>
            <a:r>
              <a:rPr dirty="0"/>
              <a:t>c</a:t>
            </a:r>
            <a:r>
              <a:rPr spc="-5" dirty="0"/>
              <a:t>urity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18262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92149"/>
            <a:ext cx="8054340" cy="4318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Security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Properties</a:t>
            </a:r>
            <a:endParaRPr sz="3200">
              <a:latin typeface="Arial"/>
              <a:cs typeface="Arial"/>
            </a:endParaRPr>
          </a:p>
          <a:p>
            <a:pPr marL="756285" marR="160655" lvl="1" indent="-287020">
              <a:lnSpc>
                <a:spcPct val="80000"/>
              </a:lnSpc>
              <a:spcBef>
                <a:spcPts val="765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56920" algn="l"/>
              </a:tabLst>
            </a:pPr>
            <a:r>
              <a:rPr sz="3200" b="1" spc="-5" dirty="0">
                <a:latin typeface="Arial"/>
                <a:cs typeface="Arial"/>
              </a:rPr>
              <a:t>Authentication: </a:t>
            </a:r>
            <a:r>
              <a:rPr sz="3200" spc="-5" dirty="0">
                <a:latin typeface="Arial"/>
                <a:cs typeface="Arial"/>
              </a:rPr>
              <a:t>Applications </a:t>
            </a:r>
            <a:r>
              <a:rPr sz="3200" dirty="0">
                <a:latin typeface="Arial"/>
                <a:cs typeface="Arial"/>
              </a:rPr>
              <a:t>can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verify 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the identity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their </a:t>
            </a:r>
            <a:r>
              <a:rPr sz="3200" dirty="0">
                <a:latin typeface="Arial"/>
                <a:cs typeface="Arial"/>
              </a:rPr>
              <a:t>users </a:t>
            </a:r>
            <a:r>
              <a:rPr sz="3200" spc="-5" dirty="0">
                <a:latin typeface="Arial"/>
                <a:cs typeface="Arial"/>
              </a:rPr>
              <a:t>and other  applications </a:t>
            </a:r>
            <a:r>
              <a:rPr sz="3200" dirty="0">
                <a:latin typeface="Arial"/>
                <a:cs typeface="Arial"/>
              </a:rPr>
              <a:t>with which </a:t>
            </a:r>
            <a:r>
              <a:rPr sz="3200" spc="-5" dirty="0">
                <a:latin typeface="Arial"/>
                <a:cs typeface="Arial"/>
              </a:rPr>
              <a:t>they  communicate.</a:t>
            </a:r>
            <a:endParaRPr sz="3200">
              <a:latin typeface="Arial"/>
              <a:cs typeface="Arial"/>
            </a:endParaRPr>
          </a:p>
          <a:p>
            <a:pPr marL="756285" marR="50800" lvl="1" indent="-287020">
              <a:lnSpc>
                <a:spcPct val="80000"/>
              </a:lnSpc>
              <a:spcBef>
                <a:spcPts val="770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56920" algn="l"/>
              </a:tabLst>
            </a:pPr>
            <a:r>
              <a:rPr sz="3200" b="1" dirty="0">
                <a:latin typeface="Arial"/>
                <a:cs typeface="Arial"/>
              </a:rPr>
              <a:t>Authorization: </a:t>
            </a:r>
            <a:r>
              <a:rPr sz="3200" spc="-5" dirty="0">
                <a:latin typeface="Arial"/>
                <a:cs typeface="Arial"/>
              </a:rPr>
              <a:t>Authenticated </a:t>
            </a:r>
            <a:r>
              <a:rPr sz="3200" dirty="0">
                <a:latin typeface="Arial"/>
                <a:cs typeface="Arial"/>
              </a:rPr>
              <a:t>users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and  applications have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defined access rights </a:t>
            </a:r>
            <a:r>
              <a:rPr sz="3200" dirty="0">
                <a:latin typeface="Arial"/>
                <a:cs typeface="Arial"/>
              </a:rPr>
              <a:t> to the resources of the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system.</a:t>
            </a:r>
            <a:endParaRPr sz="3200">
              <a:latin typeface="Arial"/>
              <a:cs typeface="Arial"/>
            </a:endParaRPr>
          </a:p>
          <a:p>
            <a:pPr marL="756285" marR="5080" lvl="1" indent="-287020">
              <a:lnSpc>
                <a:spcPts val="3070"/>
              </a:lnSpc>
              <a:spcBef>
                <a:spcPts val="740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56920" algn="l"/>
              </a:tabLst>
            </a:pPr>
            <a:r>
              <a:rPr sz="3200" b="1" dirty="0">
                <a:latin typeface="Arial"/>
                <a:cs typeface="Arial"/>
              </a:rPr>
              <a:t>Encryption: </a:t>
            </a:r>
            <a:r>
              <a:rPr sz="3200" dirty="0">
                <a:latin typeface="Arial"/>
                <a:cs typeface="Arial"/>
              </a:rPr>
              <a:t>The messages sent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to/from 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application are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encrypted.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41808"/>
            <a:ext cx="198120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</a:t>
            </a:r>
            <a:r>
              <a:rPr dirty="0"/>
              <a:t>c</a:t>
            </a:r>
            <a:r>
              <a:rPr spc="-5" dirty="0"/>
              <a:t>urity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19812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6790" y="831595"/>
            <a:ext cx="7713980" cy="539178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99085" marR="122555" indent="-287020">
              <a:lnSpc>
                <a:spcPts val="3070"/>
              </a:lnSpc>
              <a:spcBef>
                <a:spcPts val="844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299720" algn="l"/>
              </a:tabLst>
            </a:pPr>
            <a:r>
              <a:rPr sz="3200" b="1" dirty="0">
                <a:latin typeface="Arial"/>
                <a:cs typeface="Arial"/>
              </a:rPr>
              <a:t>Integrity: </a:t>
            </a:r>
            <a:r>
              <a:rPr sz="3200" spc="-5" dirty="0">
                <a:latin typeface="Arial"/>
                <a:cs typeface="Arial"/>
              </a:rPr>
              <a:t>This ensures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contents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  message are </a:t>
            </a:r>
            <a:r>
              <a:rPr sz="3200" spc="-5" dirty="0">
                <a:latin typeface="Arial"/>
                <a:cs typeface="Arial"/>
              </a:rPr>
              <a:t>not altered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transit.</a:t>
            </a:r>
            <a:endParaRPr sz="3200">
              <a:latin typeface="Arial"/>
              <a:cs typeface="Arial"/>
            </a:endParaRPr>
          </a:p>
          <a:p>
            <a:pPr marL="299085" marR="5080" indent="-287020">
              <a:lnSpc>
                <a:spcPct val="80000"/>
              </a:lnSpc>
              <a:spcBef>
                <a:spcPts val="800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299720" algn="l"/>
              </a:tabLst>
            </a:pPr>
            <a:r>
              <a:rPr sz="3200" b="1" spc="-5" dirty="0">
                <a:latin typeface="Arial"/>
                <a:cs typeface="Arial"/>
              </a:rPr>
              <a:t>Non-repudiation: </a:t>
            </a:r>
            <a:r>
              <a:rPr sz="3200" dirty="0">
                <a:latin typeface="Arial"/>
                <a:cs typeface="Arial"/>
              </a:rPr>
              <a:t>The sender of a  </a:t>
            </a:r>
            <a:r>
              <a:rPr sz="3200" spc="-5" dirty="0">
                <a:latin typeface="Arial"/>
                <a:cs typeface="Arial"/>
              </a:rPr>
              <a:t>message has proof of </a:t>
            </a:r>
            <a:r>
              <a:rPr sz="3200" dirty="0">
                <a:latin typeface="Arial"/>
                <a:cs typeface="Arial"/>
              </a:rPr>
              <a:t>delivery </a:t>
            </a:r>
            <a:r>
              <a:rPr sz="3200" spc="-5" dirty="0">
                <a:latin typeface="Arial"/>
                <a:cs typeface="Arial"/>
              </a:rPr>
              <a:t>and the  </a:t>
            </a:r>
            <a:r>
              <a:rPr sz="3200" dirty="0">
                <a:latin typeface="Arial"/>
                <a:cs typeface="Arial"/>
              </a:rPr>
              <a:t>receiver </a:t>
            </a:r>
            <a:r>
              <a:rPr sz="3200" spc="-5" dirty="0">
                <a:latin typeface="Arial"/>
                <a:cs typeface="Arial"/>
              </a:rPr>
              <a:t>is assured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the sender’s  identity. This means neither </a:t>
            </a:r>
            <a:r>
              <a:rPr sz="3200" dirty="0">
                <a:latin typeface="Arial"/>
                <a:cs typeface="Arial"/>
              </a:rPr>
              <a:t>can  </a:t>
            </a:r>
            <a:r>
              <a:rPr sz="3200" spc="-5" dirty="0">
                <a:latin typeface="Arial"/>
                <a:cs typeface="Arial"/>
              </a:rPr>
              <a:t>subsequently refute their participation </a:t>
            </a:r>
            <a:r>
              <a:rPr sz="3200" dirty="0">
                <a:latin typeface="Arial"/>
                <a:cs typeface="Arial"/>
              </a:rPr>
              <a:t>in 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message exchange, </a:t>
            </a:r>
            <a:r>
              <a:rPr sz="3200" spc="-5" dirty="0">
                <a:latin typeface="Arial"/>
                <a:cs typeface="Arial"/>
              </a:rPr>
              <a:t>i.e.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transaction  cannot be </a:t>
            </a:r>
            <a:r>
              <a:rPr sz="3200" spc="-5" dirty="0">
                <a:latin typeface="Arial"/>
                <a:cs typeface="Arial"/>
              </a:rPr>
              <a:t>denied </a:t>
            </a:r>
            <a:r>
              <a:rPr sz="3200" spc="-10" dirty="0">
                <a:latin typeface="Arial"/>
                <a:cs typeface="Arial"/>
              </a:rPr>
              <a:t>by </a:t>
            </a:r>
            <a:r>
              <a:rPr sz="3200" spc="-5" dirty="0">
                <a:latin typeface="Arial"/>
                <a:cs typeface="Arial"/>
              </a:rPr>
              <a:t>any </a:t>
            </a:r>
            <a:r>
              <a:rPr sz="3200" dirty="0">
                <a:latin typeface="Arial"/>
                <a:cs typeface="Arial"/>
              </a:rPr>
              <a:t>of the </a:t>
            </a:r>
            <a:r>
              <a:rPr sz="3200" spc="-5" dirty="0">
                <a:latin typeface="Arial"/>
                <a:cs typeface="Arial"/>
              </a:rPr>
              <a:t>parties </a:t>
            </a:r>
            <a:r>
              <a:rPr sz="3200" dirty="0">
                <a:latin typeface="Arial"/>
                <a:cs typeface="Arial"/>
              </a:rPr>
              <a:t>to  </a:t>
            </a:r>
            <a:r>
              <a:rPr sz="3200" spc="-5" dirty="0">
                <a:latin typeface="Arial"/>
                <a:cs typeface="Arial"/>
              </a:rPr>
              <a:t>it.</a:t>
            </a:r>
            <a:endParaRPr sz="3200">
              <a:latin typeface="Arial"/>
              <a:cs typeface="Arial"/>
            </a:endParaRPr>
          </a:p>
          <a:p>
            <a:pPr marL="299085" marR="480695" indent="-287020">
              <a:lnSpc>
                <a:spcPct val="80000"/>
              </a:lnSpc>
              <a:spcBef>
                <a:spcPts val="770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299720" algn="l"/>
              </a:tabLst>
            </a:pPr>
            <a:r>
              <a:rPr sz="3200" b="1" dirty="0">
                <a:latin typeface="Arial"/>
                <a:cs typeface="Arial"/>
              </a:rPr>
              <a:t>Auditing: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property that the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system  tracks </a:t>
            </a:r>
            <a:r>
              <a:rPr sz="3200" spc="-5" dirty="0">
                <a:latin typeface="Arial"/>
                <a:cs typeface="Arial"/>
              </a:rPr>
              <a:t>activities within </a:t>
            </a:r>
            <a:r>
              <a:rPr sz="3200" dirty="0">
                <a:latin typeface="Arial"/>
                <a:cs typeface="Arial"/>
              </a:rPr>
              <a:t>it at </a:t>
            </a:r>
            <a:r>
              <a:rPr sz="3200" spc="-5" dirty="0">
                <a:latin typeface="Arial"/>
                <a:cs typeface="Arial"/>
              </a:rPr>
              <a:t>levels  </a:t>
            </a:r>
            <a:r>
              <a:rPr sz="3200" dirty="0">
                <a:latin typeface="Arial"/>
                <a:cs typeface="Arial"/>
              </a:rPr>
              <a:t>sufficient to reconstruct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them.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429641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Security</a:t>
            </a:r>
            <a:r>
              <a:rPr spc="-75" dirty="0"/>
              <a:t> </a:t>
            </a:r>
            <a:r>
              <a:rPr dirty="0"/>
              <a:t>Specifics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18262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41754"/>
            <a:ext cx="8006080" cy="286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38760" indent="-343535" algn="just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6235" algn="l"/>
              </a:tabLst>
            </a:pPr>
            <a:r>
              <a:rPr sz="3000" dirty="0">
                <a:latin typeface="Arial"/>
                <a:cs typeface="Arial"/>
              </a:rPr>
              <a:t>Security </a:t>
            </a:r>
            <a:r>
              <a:rPr sz="3000" spc="-5" dirty="0">
                <a:latin typeface="Arial"/>
                <a:cs typeface="Arial"/>
              </a:rPr>
              <a:t>is </a:t>
            </a:r>
            <a:r>
              <a:rPr sz="3000" dirty="0">
                <a:latin typeface="Arial"/>
                <a:cs typeface="Arial"/>
              </a:rPr>
              <a:t>a </a:t>
            </a:r>
            <a:r>
              <a:rPr sz="3000" spc="-5" dirty="0">
                <a:latin typeface="Arial"/>
                <a:cs typeface="Arial"/>
              </a:rPr>
              <a:t>measure of the system’s ability  </a:t>
            </a:r>
            <a:r>
              <a:rPr sz="3000" dirty="0">
                <a:latin typeface="Arial"/>
                <a:cs typeface="Arial"/>
              </a:rPr>
              <a:t>to resist </a:t>
            </a:r>
            <a:r>
              <a:rPr sz="3000" spc="-5" dirty="0">
                <a:latin typeface="Arial"/>
                <a:cs typeface="Arial"/>
              </a:rPr>
              <a:t>unauthorized usage while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providing  its services to legitimate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users.</a:t>
            </a:r>
            <a:endParaRPr sz="3000">
              <a:latin typeface="Arial"/>
              <a:cs typeface="Arial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2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6235" algn="l"/>
              </a:tabLst>
            </a:pPr>
            <a:r>
              <a:rPr sz="3000" dirty="0">
                <a:latin typeface="Arial"/>
                <a:cs typeface="Arial"/>
              </a:rPr>
              <a:t>An </a:t>
            </a:r>
            <a:r>
              <a:rPr sz="3000" spc="-5" dirty="0">
                <a:latin typeface="Arial"/>
                <a:cs typeface="Arial"/>
              </a:rPr>
              <a:t>attempt </a:t>
            </a:r>
            <a:r>
              <a:rPr sz="3000" dirty="0">
                <a:latin typeface="Arial"/>
                <a:cs typeface="Arial"/>
              </a:rPr>
              <a:t>to </a:t>
            </a:r>
            <a:r>
              <a:rPr sz="3000" spc="-5" dirty="0">
                <a:latin typeface="Arial"/>
                <a:cs typeface="Arial"/>
              </a:rPr>
              <a:t>breach security </a:t>
            </a:r>
            <a:r>
              <a:rPr sz="3000" dirty="0">
                <a:latin typeface="Arial"/>
                <a:cs typeface="Arial"/>
              </a:rPr>
              <a:t>is an </a:t>
            </a:r>
            <a:r>
              <a:rPr sz="3000" spc="-5" dirty="0">
                <a:latin typeface="Arial"/>
                <a:cs typeface="Arial"/>
              </a:rPr>
              <a:t>attack </a:t>
            </a:r>
            <a:r>
              <a:rPr sz="3000" dirty="0">
                <a:latin typeface="Arial"/>
                <a:cs typeface="Arial"/>
              </a:rPr>
              <a:t>– it  </a:t>
            </a:r>
            <a:r>
              <a:rPr sz="3000" spc="-5" dirty="0">
                <a:latin typeface="Arial"/>
                <a:cs typeface="Arial"/>
              </a:rPr>
              <a:t>could be </a:t>
            </a:r>
            <a:r>
              <a:rPr sz="3000" dirty="0">
                <a:latin typeface="Arial"/>
                <a:cs typeface="Arial"/>
              </a:rPr>
              <a:t>to </a:t>
            </a:r>
            <a:r>
              <a:rPr sz="3000" spc="-5" dirty="0">
                <a:latin typeface="Arial"/>
                <a:cs typeface="Arial"/>
              </a:rPr>
              <a:t>gain </a:t>
            </a:r>
            <a:r>
              <a:rPr sz="3000" dirty="0">
                <a:latin typeface="Arial"/>
                <a:cs typeface="Arial"/>
              </a:rPr>
              <a:t>access </a:t>
            </a:r>
            <a:r>
              <a:rPr sz="3000" spc="-10" dirty="0">
                <a:latin typeface="Arial"/>
                <a:cs typeface="Arial"/>
              </a:rPr>
              <a:t>to </a:t>
            </a:r>
            <a:r>
              <a:rPr sz="3000" spc="-5" dirty="0">
                <a:latin typeface="Arial"/>
                <a:cs typeface="Arial"/>
              </a:rPr>
              <a:t>data or </a:t>
            </a:r>
            <a:r>
              <a:rPr sz="3000" dirty="0">
                <a:latin typeface="Arial"/>
                <a:cs typeface="Arial"/>
              </a:rPr>
              <a:t>services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or  </a:t>
            </a:r>
            <a:r>
              <a:rPr sz="3000" dirty="0">
                <a:latin typeface="Arial"/>
                <a:cs typeface="Arial"/>
              </a:rPr>
              <a:t>to </a:t>
            </a:r>
            <a:r>
              <a:rPr sz="3000" spc="-5" dirty="0">
                <a:latin typeface="Arial"/>
                <a:cs typeface="Arial"/>
              </a:rPr>
              <a:t>deny service </a:t>
            </a:r>
            <a:r>
              <a:rPr sz="3000" dirty="0">
                <a:latin typeface="Arial"/>
                <a:cs typeface="Arial"/>
              </a:rPr>
              <a:t>to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others.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Architecture and</a:t>
            </a:r>
            <a:r>
              <a:rPr spc="-60" dirty="0"/>
              <a:t> </a:t>
            </a:r>
            <a:r>
              <a:rPr dirty="0"/>
              <a:t>Quality  </a:t>
            </a:r>
            <a:r>
              <a:rPr spc="-5" dirty="0"/>
              <a:t>Attributes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23596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3510"/>
            <a:ext cx="7913370" cy="485584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marR="1162685" indent="-343535">
              <a:lnSpc>
                <a:spcPct val="90000"/>
              </a:lnSpc>
              <a:spcBef>
                <a:spcPts val="490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Achieving </a:t>
            </a:r>
            <a:r>
              <a:rPr sz="3200" spc="-5" dirty="0">
                <a:latin typeface="Arial"/>
                <a:cs typeface="Arial"/>
              </a:rPr>
              <a:t>quality attributes must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be  considered </a:t>
            </a:r>
            <a:r>
              <a:rPr sz="3200" spc="-5" dirty="0">
                <a:latin typeface="Arial"/>
                <a:cs typeface="Arial"/>
              </a:rPr>
              <a:t>throughout </a:t>
            </a:r>
            <a:r>
              <a:rPr sz="3200" dirty="0">
                <a:latin typeface="Arial"/>
                <a:cs typeface="Arial"/>
              </a:rPr>
              <a:t>design,  </a:t>
            </a:r>
            <a:r>
              <a:rPr sz="3200" spc="-5" dirty="0">
                <a:latin typeface="Arial"/>
                <a:cs typeface="Arial"/>
              </a:rPr>
              <a:t>implementation, and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deployment.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4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For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example:</a:t>
            </a:r>
            <a:endParaRPr sz="3200">
              <a:latin typeface="Arial"/>
              <a:cs typeface="Arial"/>
            </a:endParaRPr>
          </a:p>
          <a:p>
            <a:pPr marL="704850" marR="72390" lvl="1" indent="-347980">
              <a:lnSpc>
                <a:spcPts val="3460"/>
              </a:lnSpc>
              <a:spcBef>
                <a:spcPts val="815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spc="-5" dirty="0">
                <a:latin typeface="Arial"/>
                <a:cs typeface="Arial"/>
              </a:rPr>
              <a:t>Usability involves both architectural and  nonarchitectural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aspects.</a:t>
            </a:r>
            <a:endParaRPr sz="3200">
              <a:latin typeface="Arial"/>
              <a:cs typeface="Arial"/>
            </a:endParaRPr>
          </a:p>
          <a:p>
            <a:pPr marL="1155700" marR="5080" lvl="2" indent="-228600">
              <a:lnSpc>
                <a:spcPts val="3460"/>
              </a:lnSpc>
              <a:spcBef>
                <a:spcPts val="765"/>
              </a:spcBef>
              <a:buClr>
                <a:srgbClr val="CCCC00"/>
              </a:buClr>
              <a:buSzPct val="70312"/>
              <a:buFont typeface="Wingdings"/>
              <a:buChar char=""/>
              <a:tabLst>
                <a:tab pos="1156335" algn="l"/>
              </a:tabLst>
            </a:pPr>
            <a:r>
              <a:rPr sz="3200" dirty="0">
                <a:latin typeface="Arial"/>
                <a:cs typeface="Arial"/>
              </a:rPr>
              <a:t>Making the user </a:t>
            </a:r>
            <a:r>
              <a:rPr sz="3200" spc="-5" dirty="0">
                <a:latin typeface="Arial"/>
                <a:cs typeface="Arial"/>
              </a:rPr>
              <a:t>interface easy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use  is</a:t>
            </a:r>
            <a:r>
              <a:rPr sz="3200" spc="-5" dirty="0">
                <a:latin typeface="Arial"/>
                <a:cs typeface="Arial"/>
              </a:rPr>
              <a:t> nonarchitectural</a:t>
            </a:r>
            <a:endParaRPr sz="3200">
              <a:latin typeface="Arial"/>
              <a:cs typeface="Arial"/>
            </a:endParaRPr>
          </a:p>
          <a:p>
            <a:pPr marL="1155700" marR="1673225" lvl="2" indent="-228600">
              <a:lnSpc>
                <a:spcPts val="3460"/>
              </a:lnSpc>
              <a:spcBef>
                <a:spcPts val="760"/>
              </a:spcBef>
              <a:buClr>
                <a:srgbClr val="CCCC00"/>
              </a:buClr>
              <a:buSzPct val="70312"/>
              <a:buFont typeface="Wingdings"/>
              <a:buChar char=""/>
              <a:tabLst>
                <a:tab pos="1156335" algn="l"/>
              </a:tabLst>
            </a:pPr>
            <a:r>
              <a:rPr sz="3200" spc="-5" dirty="0">
                <a:latin typeface="Arial"/>
                <a:cs typeface="Arial"/>
              </a:rPr>
              <a:t>providing the </a:t>
            </a:r>
            <a:r>
              <a:rPr sz="3200" dirty="0">
                <a:latin typeface="Arial"/>
                <a:cs typeface="Arial"/>
              </a:rPr>
              <a:t>user with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undo  operations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architectural.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6900" y="152400"/>
          <a:ext cx="8155305" cy="6109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1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9101">
                <a:tc gridSpan="2">
                  <a:txBody>
                    <a:bodyPr/>
                    <a:lstStyle/>
                    <a:p>
                      <a:pPr marL="307340" marR="485775">
                        <a:lnSpc>
                          <a:spcPts val="4680"/>
                        </a:lnSpc>
                        <a:spcBef>
                          <a:spcPts val="35"/>
                        </a:spcBef>
                      </a:pPr>
                      <a:r>
                        <a:rPr sz="3900" b="1" spc="-5" dirty="0">
                          <a:solidFill>
                            <a:srgbClr val="330066"/>
                          </a:solidFill>
                          <a:latin typeface="Calibri"/>
                          <a:cs typeface="Calibri"/>
                        </a:rPr>
                        <a:t>Table for </a:t>
                      </a:r>
                      <a:r>
                        <a:rPr sz="3900" b="1" dirty="0">
                          <a:solidFill>
                            <a:srgbClr val="330066"/>
                          </a:solidFill>
                          <a:latin typeface="Calibri"/>
                          <a:cs typeface="Calibri"/>
                        </a:rPr>
                        <a:t>Generation of General  Security</a:t>
                      </a:r>
                      <a:r>
                        <a:rPr sz="3900" b="1" spc="-5" dirty="0">
                          <a:solidFill>
                            <a:srgbClr val="33006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900" b="1" dirty="0">
                          <a:solidFill>
                            <a:srgbClr val="330066"/>
                          </a:solidFill>
                          <a:latin typeface="Calibri"/>
                          <a:cs typeface="Calibri"/>
                        </a:rPr>
                        <a:t>Scenario</a:t>
                      </a:r>
                      <a:endParaRPr sz="3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Portion of</a:t>
                      </a:r>
                      <a:r>
                        <a:rPr sz="1400" b="1" spc="-7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Scenario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Possible</a:t>
                      </a:r>
                      <a:r>
                        <a:rPr sz="1400" b="1" spc="-5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Values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Source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 marR="5905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Individual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or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system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that is correctly identified, identified </a:t>
                      </a:r>
                      <a:r>
                        <a:rPr sz="1400" spc="-1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incorrectly,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of 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unknown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identity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who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internal/external, authorized/not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authorized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with 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access to limited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resources, vast</a:t>
                      </a:r>
                      <a:r>
                        <a:rPr sz="1400" spc="-12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resources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Stimulus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 marR="4457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Tries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to display data,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change/delete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data, access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system services,</a:t>
                      </a:r>
                      <a:r>
                        <a:rPr sz="1400" spc="-18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reduce 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availability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system</a:t>
                      </a:r>
                      <a:r>
                        <a:rPr sz="1400" spc="-5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services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6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Artifact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System services;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data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within</a:t>
                      </a:r>
                      <a:r>
                        <a:rPr sz="1400" spc="-7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system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Environment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Either online or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offline,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connected or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disconnected, firewalled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400" spc="-21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open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Response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 marR="3225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Authenticates user; hides identity of the user; blocks access to data and/or  services;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allows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access to data and/or services; grants or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withdraws 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permission to access data and/or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services;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records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access/modifications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or 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attempts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access/modify data/services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by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identity;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stores data in an  unreadable format; recognizes an unexplainable high demand for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services, 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and informs a user or another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system,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and restricts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availability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-21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services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5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Response</a:t>
                      </a:r>
                      <a:r>
                        <a:rPr sz="1400" spc="-6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Measure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 marR="1289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Time/effort/resources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required to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circumvent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security measures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with 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probability of success; probability of detecting attack; probability of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identifying  individual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responsible for attack or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access/modification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of data and/or 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services; percentage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services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still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available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under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denial-of-services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attack;  restore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data/services; extent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which data/services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damaged and/or  legitimate access</a:t>
                      </a:r>
                      <a:r>
                        <a:rPr sz="1400" spc="-9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denied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8490204" y="1159763"/>
            <a:ext cx="112775" cy="112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21040" y="1327403"/>
            <a:ext cx="118871" cy="120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57843" y="1159763"/>
            <a:ext cx="111251" cy="112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57843" y="1327403"/>
            <a:ext cx="111251" cy="1203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19024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611632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Sample Security</a:t>
            </a:r>
            <a:r>
              <a:rPr spc="-65" dirty="0"/>
              <a:t> </a:t>
            </a:r>
            <a:r>
              <a:rPr dirty="0"/>
              <a:t>Scenario</a:t>
            </a:r>
          </a:p>
        </p:txBody>
      </p:sp>
      <p:sp>
        <p:nvSpPr>
          <p:cNvPr id="3" name="object 3"/>
          <p:cNvSpPr/>
          <p:nvPr/>
        </p:nvSpPr>
        <p:spPr>
          <a:xfrm>
            <a:off x="611123" y="1341119"/>
            <a:ext cx="7993380" cy="4824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20548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1770"/>
            <a:ext cx="264096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Availability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19024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860805"/>
            <a:ext cx="7888605" cy="5317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0160" indent="-343535">
              <a:lnSpc>
                <a:spcPct val="100000"/>
              </a:lnSpc>
              <a:spcBef>
                <a:spcPts val="95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Availability is concerned with system failure </a:t>
            </a:r>
            <a:r>
              <a:rPr sz="2800" dirty="0">
                <a:latin typeface="Arial"/>
                <a:cs typeface="Arial"/>
              </a:rPr>
              <a:t>and  </a:t>
            </a:r>
            <a:r>
              <a:rPr sz="2800" spc="-5" dirty="0">
                <a:latin typeface="Arial"/>
                <a:cs typeface="Arial"/>
              </a:rPr>
              <a:t>its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consequences.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Key </a:t>
            </a:r>
            <a:r>
              <a:rPr sz="2800" dirty="0">
                <a:latin typeface="Arial"/>
                <a:cs typeface="Arial"/>
              </a:rPr>
              <a:t>requirement </a:t>
            </a:r>
            <a:r>
              <a:rPr sz="2800" spc="-5" dirty="0">
                <a:latin typeface="Arial"/>
                <a:cs typeface="Arial"/>
              </a:rPr>
              <a:t>for most IT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applications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Measured by the proportion of the </a:t>
            </a:r>
            <a:r>
              <a:rPr sz="2800" dirty="0">
                <a:latin typeface="Arial"/>
                <a:cs typeface="Arial"/>
              </a:rPr>
              <a:t>required </a:t>
            </a:r>
            <a:r>
              <a:rPr sz="2800" spc="-5" dirty="0">
                <a:latin typeface="Arial"/>
                <a:cs typeface="Arial"/>
              </a:rPr>
              <a:t>time  it is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useable.</a:t>
            </a:r>
            <a:endParaRPr sz="28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675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2800" spc="-5" dirty="0">
                <a:latin typeface="Arial"/>
                <a:cs typeface="Arial"/>
              </a:rPr>
              <a:t>100% </a:t>
            </a:r>
            <a:r>
              <a:rPr sz="2800" dirty="0">
                <a:latin typeface="Arial"/>
                <a:cs typeface="Arial"/>
              </a:rPr>
              <a:t>available during </a:t>
            </a:r>
            <a:r>
              <a:rPr sz="2800" spc="-5" dirty="0">
                <a:latin typeface="Arial"/>
                <a:cs typeface="Arial"/>
              </a:rPr>
              <a:t>business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hours</a:t>
            </a:r>
            <a:endParaRPr sz="2800">
              <a:latin typeface="Arial"/>
              <a:cs typeface="Arial"/>
            </a:endParaRPr>
          </a:p>
          <a:p>
            <a:pPr marL="704850" marR="390525" lvl="1" indent="-347980">
              <a:lnSpc>
                <a:spcPct val="100000"/>
              </a:lnSpc>
              <a:spcBef>
                <a:spcPts val="675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2800" spc="-5" dirty="0">
                <a:latin typeface="Arial"/>
                <a:cs typeface="Arial"/>
              </a:rPr>
              <a:t>No more </a:t>
            </a:r>
            <a:r>
              <a:rPr sz="2800" dirty="0">
                <a:latin typeface="Arial"/>
                <a:cs typeface="Arial"/>
              </a:rPr>
              <a:t>than </a:t>
            </a:r>
            <a:r>
              <a:rPr sz="2800" spc="-5" dirty="0">
                <a:latin typeface="Arial"/>
                <a:cs typeface="Arial"/>
              </a:rPr>
              <a:t>2 </a:t>
            </a:r>
            <a:r>
              <a:rPr sz="2800" dirty="0">
                <a:latin typeface="Arial"/>
                <a:cs typeface="Arial"/>
              </a:rPr>
              <a:t>hours </a:t>
            </a:r>
            <a:r>
              <a:rPr sz="2800" spc="-5" dirty="0">
                <a:latin typeface="Arial"/>
                <a:cs typeface="Arial"/>
              </a:rPr>
              <a:t>scheduled downtime  per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week</a:t>
            </a:r>
            <a:endParaRPr sz="28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675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2800" dirty="0">
                <a:latin typeface="Arial"/>
                <a:cs typeface="Arial"/>
              </a:rPr>
              <a:t>24x7x52 (100%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availability)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Related to an application’s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reliability</a:t>
            </a:r>
            <a:endParaRPr sz="28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670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2800" spc="-5" dirty="0">
                <a:latin typeface="Arial"/>
                <a:cs typeface="Arial"/>
              </a:rPr>
              <a:t>Unreliable </a:t>
            </a:r>
            <a:r>
              <a:rPr sz="2800" dirty="0">
                <a:latin typeface="Arial"/>
                <a:cs typeface="Arial"/>
              </a:rPr>
              <a:t>applications suffer poor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availability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403097"/>
            <a:ext cx="264033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Availability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20548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42452" y="6291877"/>
            <a:ext cx="1657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43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205025"/>
            <a:ext cx="8559800" cy="500507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Period of </a:t>
            </a:r>
            <a:r>
              <a:rPr sz="2800" dirty="0">
                <a:latin typeface="Arial"/>
                <a:cs typeface="Arial"/>
              </a:rPr>
              <a:t>loss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availability </a:t>
            </a:r>
            <a:r>
              <a:rPr sz="2800" spc="-5" dirty="0">
                <a:latin typeface="Arial"/>
                <a:cs typeface="Arial"/>
              </a:rPr>
              <a:t>determined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by:</a:t>
            </a:r>
            <a:endParaRPr sz="2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590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400" spc="-5" dirty="0">
                <a:latin typeface="Arial"/>
                <a:cs typeface="Arial"/>
              </a:rPr>
              <a:t>Time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detect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failure</a:t>
            </a:r>
            <a:endParaRPr sz="24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580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400" spc="-5" dirty="0">
                <a:latin typeface="Arial"/>
                <a:cs typeface="Arial"/>
              </a:rPr>
              <a:t>Time </a:t>
            </a:r>
            <a:r>
              <a:rPr sz="2400" dirty="0">
                <a:latin typeface="Arial"/>
                <a:cs typeface="Arial"/>
              </a:rPr>
              <a:t>to correct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failure</a:t>
            </a:r>
            <a:endParaRPr sz="24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575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400" spc="-5" dirty="0">
                <a:latin typeface="Arial"/>
                <a:cs typeface="Arial"/>
              </a:rPr>
              <a:t>Time </a:t>
            </a:r>
            <a:r>
              <a:rPr sz="2400" dirty="0">
                <a:latin typeface="Arial"/>
                <a:cs typeface="Arial"/>
              </a:rPr>
              <a:t>to restart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Strategies for high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availability:</a:t>
            </a:r>
            <a:endParaRPr sz="2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590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400" spc="-5" dirty="0">
                <a:latin typeface="Arial"/>
                <a:cs typeface="Arial"/>
              </a:rPr>
              <a:t>Eliminate single points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failure</a:t>
            </a:r>
            <a:endParaRPr sz="24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580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400" spc="-5" dirty="0">
                <a:latin typeface="Arial"/>
                <a:cs typeface="Arial"/>
              </a:rPr>
              <a:t>Replication and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failover</a:t>
            </a:r>
            <a:endParaRPr sz="24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575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400" spc="-5" dirty="0">
                <a:latin typeface="Arial"/>
                <a:cs typeface="Arial"/>
              </a:rPr>
              <a:t>Automatic detection and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restart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Recoverability</a:t>
            </a:r>
            <a:endParaRPr sz="2800">
              <a:latin typeface="Arial"/>
              <a:cs typeface="Arial"/>
            </a:endParaRPr>
          </a:p>
          <a:p>
            <a:pPr marL="704215" marR="5080" lvl="1" indent="-347980">
              <a:lnSpc>
                <a:spcPct val="100000"/>
              </a:lnSpc>
              <a:spcBef>
                <a:spcPts val="595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capability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reestablish performance levels and  recover </a:t>
            </a:r>
            <a:r>
              <a:rPr sz="2400" dirty="0">
                <a:latin typeface="Arial"/>
                <a:cs typeface="Arial"/>
              </a:rPr>
              <a:t>affected </a:t>
            </a:r>
            <a:r>
              <a:rPr sz="2400" spc="-5" dirty="0">
                <a:latin typeface="Arial"/>
                <a:cs typeface="Arial"/>
              </a:rPr>
              <a:t>data </a:t>
            </a:r>
            <a:r>
              <a:rPr sz="2400" dirty="0">
                <a:latin typeface="Arial"/>
                <a:cs typeface="Arial"/>
              </a:rPr>
              <a:t>after </a:t>
            </a:r>
            <a:r>
              <a:rPr sz="2400" spc="-10" dirty="0">
                <a:latin typeface="Arial"/>
                <a:cs typeface="Arial"/>
              </a:rPr>
              <a:t>an </a:t>
            </a:r>
            <a:r>
              <a:rPr sz="2400" spc="-5" dirty="0">
                <a:latin typeface="Arial"/>
                <a:cs typeface="Arial"/>
              </a:rPr>
              <a:t>application or </a:t>
            </a:r>
            <a:r>
              <a:rPr sz="2400" dirty="0">
                <a:latin typeface="Arial"/>
                <a:cs typeface="Arial"/>
              </a:rPr>
              <a:t>system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failure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495935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Availability </a:t>
            </a:r>
            <a:r>
              <a:rPr dirty="0"/>
              <a:t>Specifics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20548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17052" y="6291877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44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916" y="1064282"/>
            <a:ext cx="7265670" cy="49758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Areas of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concern:</a:t>
            </a:r>
            <a:endParaRPr sz="2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670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800" spc="-5" dirty="0">
                <a:latin typeface="Arial"/>
                <a:cs typeface="Arial"/>
              </a:rPr>
              <a:t>How the </a:t>
            </a:r>
            <a:r>
              <a:rPr sz="2800" dirty="0">
                <a:latin typeface="Arial"/>
                <a:cs typeface="Arial"/>
              </a:rPr>
              <a:t>system failure is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detected</a:t>
            </a:r>
            <a:endParaRPr sz="2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675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800" spc="-5" dirty="0">
                <a:latin typeface="Arial"/>
                <a:cs typeface="Arial"/>
              </a:rPr>
              <a:t>How </a:t>
            </a:r>
            <a:r>
              <a:rPr sz="2800" dirty="0">
                <a:latin typeface="Arial"/>
                <a:cs typeface="Arial"/>
              </a:rPr>
              <a:t>frequently </a:t>
            </a:r>
            <a:r>
              <a:rPr sz="2800" spc="-5" dirty="0">
                <a:latin typeface="Arial"/>
                <a:cs typeface="Arial"/>
              </a:rPr>
              <a:t>system </a:t>
            </a:r>
            <a:r>
              <a:rPr sz="2800" dirty="0">
                <a:latin typeface="Arial"/>
                <a:cs typeface="Arial"/>
              </a:rPr>
              <a:t>failures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occur</a:t>
            </a:r>
            <a:endParaRPr sz="2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670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800" spc="-5" dirty="0">
                <a:latin typeface="Arial"/>
                <a:cs typeface="Arial"/>
              </a:rPr>
              <a:t>What happens when a </a:t>
            </a:r>
            <a:r>
              <a:rPr sz="2800" dirty="0">
                <a:latin typeface="Arial"/>
                <a:cs typeface="Arial"/>
              </a:rPr>
              <a:t>failure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occurs</a:t>
            </a:r>
            <a:endParaRPr sz="2800">
              <a:latin typeface="Arial"/>
              <a:cs typeface="Arial"/>
            </a:endParaRPr>
          </a:p>
          <a:p>
            <a:pPr marL="704215" marR="5080" lvl="1" indent="-347980">
              <a:lnSpc>
                <a:spcPct val="100000"/>
              </a:lnSpc>
              <a:spcBef>
                <a:spcPts val="675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800" spc="-5" dirty="0">
                <a:latin typeface="Arial"/>
                <a:cs typeface="Arial"/>
              </a:rPr>
              <a:t>How </a:t>
            </a:r>
            <a:r>
              <a:rPr sz="2800" dirty="0">
                <a:latin typeface="Arial"/>
                <a:cs typeface="Arial"/>
              </a:rPr>
              <a:t>long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system is </a:t>
            </a:r>
            <a:r>
              <a:rPr sz="2800" spc="-5" dirty="0">
                <a:latin typeface="Arial"/>
                <a:cs typeface="Arial"/>
              </a:rPr>
              <a:t>allowed to </a:t>
            </a:r>
            <a:r>
              <a:rPr sz="2800" dirty="0">
                <a:latin typeface="Arial"/>
                <a:cs typeface="Arial"/>
              </a:rPr>
              <a:t>be out </a:t>
            </a:r>
            <a:r>
              <a:rPr sz="2800" spc="-5" dirty="0">
                <a:latin typeface="Arial"/>
                <a:cs typeface="Arial"/>
              </a:rPr>
              <a:t>of  operation</a:t>
            </a:r>
            <a:endParaRPr sz="2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670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800" spc="-5" dirty="0">
                <a:latin typeface="Arial"/>
                <a:cs typeface="Arial"/>
              </a:rPr>
              <a:t>When </a:t>
            </a:r>
            <a:r>
              <a:rPr sz="2800" dirty="0">
                <a:latin typeface="Arial"/>
                <a:cs typeface="Arial"/>
              </a:rPr>
              <a:t>failures </a:t>
            </a:r>
            <a:r>
              <a:rPr sz="2800" spc="-5" dirty="0">
                <a:latin typeface="Arial"/>
                <a:cs typeface="Arial"/>
              </a:rPr>
              <a:t>may </a:t>
            </a:r>
            <a:r>
              <a:rPr sz="2800" dirty="0">
                <a:latin typeface="Arial"/>
                <a:cs typeface="Arial"/>
              </a:rPr>
              <a:t>occur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safely</a:t>
            </a:r>
            <a:endParaRPr sz="2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675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800" spc="-5" dirty="0">
                <a:latin typeface="Arial"/>
                <a:cs typeface="Arial"/>
              </a:rPr>
              <a:t>How </a:t>
            </a:r>
            <a:r>
              <a:rPr sz="2800" dirty="0">
                <a:latin typeface="Arial"/>
                <a:cs typeface="Arial"/>
              </a:rPr>
              <a:t>failures can be prevented</a:t>
            </a:r>
            <a:endParaRPr sz="2800">
              <a:latin typeface="Arial"/>
              <a:cs typeface="Arial"/>
            </a:endParaRPr>
          </a:p>
          <a:p>
            <a:pPr marL="704215" marR="402590" lvl="1" indent="-347980">
              <a:lnSpc>
                <a:spcPct val="100000"/>
              </a:lnSpc>
              <a:spcBef>
                <a:spcPts val="675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800" spc="-5" dirty="0">
                <a:latin typeface="Arial"/>
                <a:cs typeface="Arial"/>
              </a:rPr>
              <a:t>What kinds of </a:t>
            </a:r>
            <a:r>
              <a:rPr sz="2800" dirty="0">
                <a:latin typeface="Arial"/>
                <a:cs typeface="Arial"/>
              </a:rPr>
              <a:t>notifications </a:t>
            </a:r>
            <a:r>
              <a:rPr sz="2800" spc="-5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required  </a:t>
            </a:r>
            <a:r>
              <a:rPr sz="2800" spc="-5" dirty="0">
                <a:latin typeface="Arial"/>
                <a:cs typeface="Arial"/>
              </a:rPr>
              <a:t>when a </a:t>
            </a:r>
            <a:r>
              <a:rPr sz="2800" dirty="0">
                <a:latin typeface="Arial"/>
                <a:cs typeface="Arial"/>
              </a:rPr>
              <a:t>failure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occurs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36537" y="152400"/>
          <a:ext cx="8354693" cy="6021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5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6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16076">
                <a:tc gridSpan="2">
                  <a:txBody>
                    <a:bodyPr/>
                    <a:lstStyle/>
                    <a:p>
                      <a:pPr marL="91440" marR="13220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500" b="1" spc="-5" dirty="0">
                          <a:solidFill>
                            <a:srgbClr val="330066"/>
                          </a:solidFill>
                          <a:latin typeface="Calibri"/>
                          <a:cs typeface="Calibri"/>
                        </a:rPr>
                        <a:t>Generation </a:t>
                      </a:r>
                      <a:r>
                        <a:rPr sz="3500" b="1" dirty="0">
                          <a:solidFill>
                            <a:srgbClr val="330066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3500" b="1" spc="-5" dirty="0">
                          <a:solidFill>
                            <a:srgbClr val="330066"/>
                          </a:solidFill>
                          <a:latin typeface="Calibri"/>
                          <a:cs typeface="Calibri"/>
                        </a:rPr>
                        <a:t>General</a:t>
                      </a:r>
                      <a:r>
                        <a:rPr sz="3500" b="1" spc="-85" dirty="0">
                          <a:solidFill>
                            <a:srgbClr val="33006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500" b="1" dirty="0">
                          <a:solidFill>
                            <a:srgbClr val="330066"/>
                          </a:solidFill>
                          <a:latin typeface="Calibri"/>
                          <a:cs typeface="Calibri"/>
                        </a:rPr>
                        <a:t>Availability  Scenario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70">
                <a:tc rowSpan="2">
                  <a:txBody>
                    <a:bodyPr/>
                    <a:lstStyle/>
                    <a:p>
                      <a:pPr marL="91440" marR="987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Portion</a:t>
                      </a:r>
                      <a:r>
                        <a:rPr sz="1600" b="1" spc="-6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of  Scenario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Possible</a:t>
                      </a:r>
                      <a:r>
                        <a:rPr sz="1600" b="1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Values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19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1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Source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Internal to the system; external to the</a:t>
                      </a:r>
                      <a:r>
                        <a:rPr sz="1600" spc="12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system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Stimulus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Fault; omission, crash, timing,</a:t>
                      </a:r>
                      <a:r>
                        <a:rPr sz="1600" spc="1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response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Artifact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 marR="2622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System’s processors, </a:t>
                      </a: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communication channels, persistent storage  processes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0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Environment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 marR="2717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Normal operation; degraded mode (i.e., fewer features, a fall-back  solution.)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87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Response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76555" marR="412750" indent="-285115">
                        <a:lnSpc>
                          <a:spcPts val="2300"/>
                        </a:lnSpc>
                        <a:spcBef>
                          <a:spcPts val="85"/>
                        </a:spcBef>
                      </a:pP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System should detect event and do one or more of the following:  record</a:t>
                      </a:r>
                      <a:r>
                        <a:rPr sz="1600" spc="1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it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65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notify appropriate parties, including the user and other</a:t>
                      </a:r>
                      <a:r>
                        <a:rPr sz="1600" spc="114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systems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65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disable sources of events that cause fault or</a:t>
                      </a:r>
                      <a:r>
                        <a:rPr sz="1600" spc="6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failure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6555" marR="1575435">
                        <a:lnSpc>
                          <a:spcPct val="120000"/>
                        </a:lnSpc>
                      </a:pP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be unavailable for a prespecified interval  continue to operate in normal or degraded</a:t>
                      </a:r>
                      <a:r>
                        <a:rPr sz="1600" spc="8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mode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96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Response</a:t>
                      </a:r>
                      <a:r>
                        <a:rPr sz="1600" spc="-3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Measure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 marR="1898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2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Time </a:t>
                      </a: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interval </a:t>
                      </a:r>
                      <a:r>
                        <a:rPr sz="1600" spc="-1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when </a:t>
                      </a: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1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system </a:t>
                      </a: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must be available; availability time;  time interval in </a:t>
                      </a:r>
                      <a:r>
                        <a:rPr sz="1600" spc="-1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which system </a:t>
                      </a: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can be in degraded mode; repair</a:t>
                      </a:r>
                      <a:r>
                        <a:rPr sz="1600" spc="18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time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8490204" y="1159763"/>
            <a:ext cx="112775" cy="112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21040" y="1327403"/>
            <a:ext cx="118871" cy="120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57843" y="1159763"/>
            <a:ext cx="111251" cy="112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57843" y="1327403"/>
            <a:ext cx="111251" cy="1203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21310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417052" y="6291877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45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2091689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</a:t>
            </a:r>
            <a:r>
              <a:rPr spc="5" dirty="0"/>
              <a:t>a</a:t>
            </a:r>
            <a:r>
              <a:rPr spc="-5" dirty="0"/>
              <a:t>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18262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17052" y="6291877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46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1240916"/>
            <a:ext cx="7294245" cy="47167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3535">
              <a:lnSpc>
                <a:spcPct val="90000"/>
              </a:lnSpc>
              <a:spcBef>
                <a:spcPts val="484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Usability </a:t>
            </a:r>
            <a:r>
              <a:rPr sz="3200" dirty="0">
                <a:latin typeface="Arial"/>
                <a:cs typeface="Arial"/>
              </a:rPr>
              <a:t>is concerned with </a:t>
            </a:r>
            <a:r>
              <a:rPr sz="3200" spc="-5" dirty="0">
                <a:latin typeface="Arial"/>
                <a:cs typeface="Arial"/>
              </a:rPr>
              <a:t>how easy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it  is for the user to accomplish a desired  task </a:t>
            </a:r>
            <a:r>
              <a:rPr sz="3200" spc="-5" dirty="0">
                <a:latin typeface="Arial"/>
                <a:cs typeface="Arial"/>
              </a:rPr>
              <a:t>and the </a:t>
            </a:r>
            <a:r>
              <a:rPr sz="3200" dirty="0">
                <a:latin typeface="Arial"/>
                <a:cs typeface="Arial"/>
              </a:rPr>
              <a:t>kind of user support  </a:t>
            </a:r>
            <a:r>
              <a:rPr sz="3200" spc="-5" dirty="0">
                <a:latin typeface="Arial"/>
                <a:cs typeface="Arial"/>
              </a:rPr>
              <a:t>provided.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Areas </a:t>
            </a:r>
            <a:r>
              <a:rPr sz="3200" spc="-10" dirty="0">
                <a:latin typeface="Arial"/>
                <a:cs typeface="Arial"/>
              </a:rPr>
              <a:t>of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usability:</a:t>
            </a:r>
            <a:endParaRPr sz="3200">
              <a:latin typeface="Arial"/>
              <a:cs typeface="Arial"/>
            </a:endParaRPr>
          </a:p>
          <a:p>
            <a:pPr marL="704850" lvl="1" indent="-347980">
              <a:lnSpc>
                <a:spcPct val="100000"/>
              </a:lnSpc>
              <a:spcBef>
                <a:spcPts val="355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800" dirty="0">
                <a:latin typeface="Arial"/>
                <a:cs typeface="Arial"/>
              </a:rPr>
              <a:t>Learning system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features</a:t>
            </a:r>
            <a:endParaRPr sz="2800">
              <a:latin typeface="Arial"/>
              <a:cs typeface="Arial"/>
            </a:endParaRPr>
          </a:p>
          <a:p>
            <a:pPr marL="704850" lvl="1" indent="-347980">
              <a:lnSpc>
                <a:spcPct val="100000"/>
              </a:lnSpc>
              <a:spcBef>
                <a:spcPts val="335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800" spc="-5" dirty="0">
                <a:latin typeface="Arial"/>
                <a:cs typeface="Arial"/>
              </a:rPr>
              <a:t>Using a system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efficiently</a:t>
            </a:r>
            <a:endParaRPr sz="2800">
              <a:latin typeface="Arial"/>
              <a:cs typeface="Arial"/>
            </a:endParaRPr>
          </a:p>
          <a:p>
            <a:pPr marL="704850" lvl="1" indent="-347980">
              <a:lnSpc>
                <a:spcPct val="100000"/>
              </a:lnSpc>
              <a:spcBef>
                <a:spcPts val="335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800" spc="-5" dirty="0">
                <a:latin typeface="Arial"/>
                <a:cs typeface="Arial"/>
              </a:rPr>
              <a:t>Minimizing the impact of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errors</a:t>
            </a:r>
            <a:endParaRPr sz="2800">
              <a:latin typeface="Arial"/>
              <a:cs typeface="Arial"/>
            </a:endParaRPr>
          </a:p>
          <a:p>
            <a:pPr marL="704850" lvl="1" indent="-347980">
              <a:lnSpc>
                <a:spcPct val="100000"/>
              </a:lnSpc>
              <a:spcBef>
                <a:spcPts val="340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800" spc="-5" dirty="0">
                <a:latin typeface="Arial"/>
                <a:cs typeface="Arial"/>
              </a:rPr>
              <a:t>Adapting the system to user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needs</a:t>
            </a:r>
            <a:endParaRPr sz="2800">
              <a:latin typeface="Arial"/>
              <a:cs typeface="Arial"/>
            </a:endParaRPr>
          </a:p>
          <a:p>
            <a:pPr marL="704850" lvl="1" indent="-347980">
              <a:lnSpc>
                <a:spcPct val="100000"/>
              </a:lnSpc>
              <a:spcBef>
                <a:spcPts val="335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800" dirty="0">
                <a:latin typeface="Arial"/>
                <a:cs typeface="Arial"/>
              </a:rPr>
              <a:t>Increasing confidence and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satisfaction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152400"/>
            <a:ext cx="120396" cy="120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21040" y="152400"/>
            <a:ext cx="118871" cy="120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90204" y="152400"/>
            <a:ext cx="112775" cy="120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53400" y="320040"/>
            <a:ext cx="120396" cy="115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21040" y="320040"/>
            <a:ext cx="118871" cy="115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0204" y="320040"/>
            <a:ext cx="112775" cy="1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57843" y="320040"/>
            <a:ext cx="111251" cy="1158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53400" y="487680"/>
            <a:ext cx="120396" cy="1112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21040" y="487680"/>
            <a:ext cx="118871" cy="1112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0204" y="487680"/>
            <a:ext cx="112775" cy="1112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57843" y="487680"/>
            <a:ext cx="111251" cy="1112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53400" y="656844"/>
            <a:ext cx="120396" cy="1188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85875"/>
              </p:ext>
            </p:extLst>
          </p:nvPr>
        </p:nvGraphicFramePr>
        <p:xfrm>
          <a:off x="351281" y="124714"/>
          <a:ext cx="8534400" cy="6272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9101">
                <a:tc gridSpan="2">
                  <a:txBody>
                    <a:bodyPr/>
                    <a:lstStyle/>
                    <a:p>
                      <a:pPr marL="180975" marR="1169035" indent="80645">
                        <a:lnSpc>
                          <a:spcPts val="4680"/>
                        </a:lnSpc>
                        <a:spcBef>
                          <a:spcPts val="35"/>
                        </a:spcBef>
                      </a:pPr>
                      <a:r>
                        <a:rPr sz="3900" b="1" spc="-5" dirty="0">
                          <a:solidFill>
                            <a:srgbClr val="330066"/>
                          </a:solidFill>
                          <a:latin typeface="Calibri"/>
                          <a:cs typeface="Calibri"/>
                        </a:rPr>
                        <a:t>eneration </a:t>
                      </a:r>
                      <a:r>
                        <a:rPr sz="3900" b="1" dirty="0">
                          <a:solidFill>
                            <a:srgbClr val="330066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3900" b="1" spc="-5" dirty="0">
                          <a:solidFill>
                            <a:srgbClr val="330066"/>
                          </a:solidFill>
                          <a:latin typeface="Calibri"/>
                          <a:cs typeface="Calibri"/>
                        </a:rPr>
                        <a:t>General </a:t>
                      </a:r>
                      <a:r>
                        <a:rPr sz="3900" b="1" dirty="0">
                          <a:solidFill>
                            <a:srgbClr val="330066"/>
                          </a:solidFill>
                          <a:latin typeface="Calibri"/>
                          <a:cs typeface="Calibri"/>
                        </a:rPr>
                        <a:t>Usability  cenario</a:t>
                      </a:r>
                      <a:endParaRPr sz="3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Portion of</a:t>
                      </a:r>
                      <a:r>
                        <a:rPr sz="1400" b="1" spc="-7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Scenario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Possible</a:t>
                      </a:r>
                      <a:r>
                        <a:rPr sz="1400" b="1" spc="-5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Values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Source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End</a:t>
                      </a:r>
                      <a:r>
                        <a:rPr sz="1400" spc="-1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user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Stimulus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 marR="2597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Wants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to learn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system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features; use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system efficiently; minimize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impact of</a:t>
                      </a:r>
                      <a:r>
                        <a:rPr sz="1400" spc="-23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errors;  adapt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system;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feel</a:t>
                      </a:r>
                      <a:r>
                        <a:rPr sz="1400" spc="-8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comfortable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Artifact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System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Environment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At runtime or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configuration</a:t>
                      </a:r>
                      <a:r>
                        <a:rPr sz="1400" spc="-11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time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94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Response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System provides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one or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more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of the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following</a:t>
                      </a:r>
                      <a:r>
                        <a:rPr sz="1400" spc="-12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responses: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1440" marR="201295" indent="990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support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“learn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system features”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– help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system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sensitive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context;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interface  is familiar to user; interface is usable in an unfamiliar</a:t>
                      </a:r>
                      <a:r>
                        <a:rPr sz="1400" spc="-254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context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1440" marR="317500" indent="9906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support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“use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system </a:t>
                      </a:r>
                      <a:r>
                        <a:rPr sz="1400" spc="-1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efficiently”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– aggregation of data and/or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commands;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re-  use of already entered data and/or commands; support for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efficient navigation  within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a screen; distinct </a:t>
                      </a:r>
                      <a:r>
                        <a:rPr sz="1400" spc="-1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views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consistent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operations; comprehensive  searching; multiple simultaneous activities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minimize “impact of errors”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– undo,  cancel,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recover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from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system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failure, recognize and correct user </a:t>
                      </a:r>
                      <a:r>
                        <a:rPr sz="1400" spc="-1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error,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retrieve 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forgotten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password, verify system</a:t>
                      </a:r>
                      <a:r>
                        <a:rPr sz="1400" spc="-11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resources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905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to “adapt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system”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–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customizability;</a:t>
                      </a:r>
                      <a:r>
                        <a:rPr sz="1400" spc="-11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internationalization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905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“feel comfortable”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–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display system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state; </a:t>
                      </a:r>
                      <a:r>
                        <a:rPr sz="1400" spc="-1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work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at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the user’s</a:t>
                      </a:r>
                      <a:r>
                        <a:rPr sz="1400" spc="-204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pace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158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Response</a:t>
                      </a:r>
                      <a:r>
                        <a:rPr sz="1400" spc="-6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Measure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lang="en-US" altLang="zh-CN" sz="1000" spc="-5" dirty="0" smtClean="0"/>
                        <a:t>Software System</a:t>
                      </a:r>
                      <a:r>
                        <a:rPr lang="en-US" altLang="zh-CN" sz="1000" spc="-50" dirty="0" smtClean="0"/>
                        <a:t> </a:t>
                      </a:r>
                      <a:r>
                        <a:rPr lang="en-US" altLang="zh-CN" sz="1000" spc="-5" dirty="0" smtClean="0"/>
                        <a:t>Architecture</a:t>
                      </a:r>
                      <a:endParaRPr lang="en-US" altLang="zh-CN" sz="1000" spc="-5" dirty="0"/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 marR="2070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4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Task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time,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number of errors, number of problems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solved,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user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satisfaction,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gain</a:t>
                      </a:r>
                      <a:r>
                        <a:rPr sz="1400" spc="-21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of  user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knowledge,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ratio of </a:t>
                      </a:r>
                      <a:r>
                        <a:rPr sz="1400" spc="-5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successful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operations to total operations; amount</a:t>
                      </a:r>
                      <a:r>
                        <a:rPr sz="1400" spc="-27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of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91440" marR="0" lvl="0" indent="0" defTabSz="914400" eaLnBrk="1" fontAlgn="auto" latinLnBrk="0" hangingPunct="1">
                        <a:lnSpc>
                          <a:spcPts val="1305"/>
                        </a:lnSpc>
                        <a:spcBef>
                          <a:spcPts val="6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44039" algn="l"/>
                          <a:tab pos="6302375" algn="l"/>
                        </a:tabLst>
                        <a:defRPr/>
                      </a:pPr>
                      <a:r>
                        <a:rPr sz="2100" baseline="25793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time/data</a:t>
                      </a:r>
                      <a:r>
                        <a:rPr sz="2100" spc="-82" baseline="25793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baseline="25793" dirty="0">
                          <a:solidFill>
                            <a:srgbClr val="330066"/>
                          </a:solidFill>
                          <a:latin typeface="Arial"/>
                          <a:cs typeface="Arial"/>
                        </a:rPr>
                        <a:t>lost	</a:t>
                      </a:r>
                      <a:r>
                        <a:rPr lang="en-US" altLang="zh-CN" sz="1000" spc="-5" dirty="0" err="1" smtClean="0"/>
                        <a:t>Xiaobin</a:t>
                      </a:r>
                      <a:r>
                        <a:rPr lang="en-US" altLang="zh-CN" sz="1000" spc="-5" dirty="0" smtClean="0"/>
                        <a:t> Xu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47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8825483" y="487680"/>
            <a:ext cx="120396" cy="1112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21040" y="656844"/>
            <a:ext cx="118871" cy="1188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90204" y="656844"/>
            <a:ext cx="112775" cy="1188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7843" y="656844"/>
            <a:ext cx="111251" cy="1188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53400" y="824483"/>
            <a:ext cx="120396" cy="1188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21040" y="824483"/>
            <a:ext cx="118871" cy="1188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90204" y="824483"/>
            <a:ext cx="112775" cy="11887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57843" y="824483"/>
            <a:ext cx="111251" cy="1188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25483" y="824483"/>
            <a:ext cx="120396" cy="11887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53400" y="992124"/>
            <a:ext cx="120396" cy="1188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21040" y="992124"/>
            <a:ext cx="118871" cy="1188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90204" y="992124"/>
            <a:ext cx="112775" cy="1188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57843" y="992124"/>
            <a:ext cx="111251" cy="1188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53400" y="1159763"/>
            <a:ext cx="120396" cy="1127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21040" y="1159763"/>
            <a:ext cx="118871" cy="1127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90204" y="1159763"/>
            <a:ext cx="112775" cy="1127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21040" y="1327403"/>
            <a:ext cx="118871" cy="12039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57843" y="1159763"/>
            <a:ext cx="111251" cy="1127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57843" y="1327403"/>
            <a:ext cx="111251" cy="12039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58267" y="124714"/>
            <a:ext cx="340995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900" b="1" spc="-5" dirty="0">
                <a:solidFill>
                  <a:srgbClr val="330066"/>
                </a:solidFill>
                <a:latin typeface="Calibri"/>
                <a:cs typeface="Calibri"/>
              </a:rPr>
              <a:t>G  </a:t>
            </a:r>
            <a:r>
              <a:rPr sz="3900" b="1" dirty="0">
                <a:solidFill>
                  <a:srgbClr val="330066"/>
                </a:solidFill>
                <a:latin typeface="Calibri"/>
                <a:cs typeface="Calibri"/>
              </a:rPr>
              <a:t>S</a:t>
            </a:r>
            <a:endParaRPr sz="3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622744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Sample Usability</a:t>
            </a:r>
            <a:r>
              <a:rPr spc="-55" dirty="0"/>
              <a:t> </a:t>
            </a:r>
            <a:r>
              <a:rPr dirty="0"/>
              <a:t>Scenario</a:t>
            </a:r>
          </a:p>
        </p:txBody>
      </p:sp>
      <p:sp>
        <p:nvSpPr>
          <p:cNvPr id="3" name="object 3"/>
          <p:cNvSpPr/>
          <p:nvPr/>
        </p:nvSpPr>
        <p:spPr>
          <a:xfrm>
            <a:off x="394715" y="1267967"/>
            <a:ext cx="8138159" cy="4824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18262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17052" y="6291877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48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424116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70" dirty="0"/>
              <a:t> </a:t>
            </a:r>
            <a:r>
              <a:rPr dirty="0"/>
              <a:t>Trade-offs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21310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17052" y="6291877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49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89684"/>
            <a:ext cx="7938134" cy="3733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91490" indent="-343535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QAs </a:t>
            </a:r>
            <a:r>
              <a:rPr sz="3200" spc="-5" dirty="0">
                <a:latin typeface="Arial"/>
                <a:cs typeface="Arial"/>
              </a:rPr>
              <a:t>are rarely orthogonal, they interact  and affect each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other</a:t>
            </a:r>
            <a:endParaRPr sz="3200">
              <a:latin typeface="Arial"/>
              <a:cs typeface="Arial"/>
            </a:endParaRPr>
          </a:p>
          <a:p>
            <a:pPr marL="355600" marR="938530" indent="-343535">
              <a:lnSpc>
                <a:spcPct val="100000"/>
              </a:lnSpc>
              <a:spcBef>
                <a:spcPts val="770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Architects </a:t>
            </a:r>
            <a:r>
              <a:rPr sz="3200" spc="-5" dirty="0">
                <a:latin typeface="Arial"/>
                <a:cs typeface="Arial"/>
              </a:rPr>
              <a:t>must </a:t>
            </a:r>
            <a:r>
              <a:rPr sz="3200" dirty="0">
                <a:latin typeface="Arial"/>
                <a:cs typeface="Arial"/>
              </a:rPr>
              <a:t>create </a:t>
            </a:r>
            <a:r>
              <a:rPr sz="3200" spc="-5" dirty="0">
                <a:latin typeface="Arial"/>
                <a:cs typeface="Arial"/>
              </a:rPr>
              <a:t>solutions that  </a:t>
            </a:r>
            <a:r>
              <a:rPr sz="3200" dirty="0">
                <a:latin typeface="Arial"/>
                <a:cs typeface="Arial"/>
              </a:rPr>
              <a:t>makes sensible </a:t>
            </a:r>
            <a:r>
              <a:rPr sz="3200" spc="-5" dirty="0">
                <a:latin typeface="Arial"/>
                <a:cs typeface="Arial"/>
              </a:rPr>
              <a:t>design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compromises</a:t>
            </a:r>
            <a:endParaRPr sz="3200">
              <a:latin typeface="Arial"/>
              <a:cs typeface="Arial"/>
            </a:endParaRPr>
          </a:p>
          <a:p>
            <a:pPr marL="704850" marR="5080" lvl="1" indent="-347980">
              <a:lnSpc>
                <a:spcPct val="100000"/>
              </a:lnSpc>
              <a:spcBef>
                <a:spcPts val="765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spc="-5" dirty="0">
                <a:latin typeface="Arial"/>
                <a:cs typeface="Arial"/>
              </a:rPr>
              <a:t>not possible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fully </a:t>
            </a:r>
            <a:r>
              <a:rPr sz="3200" dirty="0">
                <a:latin typeface="Arial"/>
                <a:cs typeface="Arial"/>
              </a:rPr>
              <a:t>satisfy </a:t>
            </a:r>
            <a:r>
              <a:rPr sz="3200" spc="-5" dirty="0">
                <a:latin typeface="Arial"/>
                <a:cs typeface="Arial"/>
              </a:rPr>
              <a:t>all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competing  requirements</a:t>
            </a:r>
            <a:endParaRPr sz="32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770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spc="-5" dirty="0">
                <a:latin typeface="Arial"/>
                <a:cs typeface="Arial"/>
              </a:rPr>
              <a:t>Must </a:t>
            </a:r>
            <a:r>
              <a:rPr sz="3200" dirty="0">
                <a:latin typeface="Arial"/>
                <a:cs typeface="Arial"/>
              </a:rPr>
              <a:t>satisfy all </a:t>
            </a:r>
            <a:r>
              <a:rPr sz="3200" spc="-5" dirty="0">
                <a:latin typeface="Arial"/>
                <a:cs typeface="Arial"/>
              </a:rPr>
              <a:t>stakeholder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needs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Architecture and</a:t>
            </a:r>
            <a:r>
              <a:rPr spc="-60" dirty="0"/>
              <a:t> </a:t>
            </a:r>
            <a:r>
              <a:rPr dirty="0"/>
              <a:t>Quality  </a:t>
            </a:r>
            <a:r>
              <a:rPr spc="-5" dirty="0"/>
              <a:t>Attributes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22072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58267" y="1261556"/>
            <a:ext cx="8548370" cy="492188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15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For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example:</a:t>
            </a:r>
            <a:endParaRPr sz="32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355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800" spc="-5" dirty="0">
                <a:latin typeface="Arial"/>
                <a:cs typeface="Arial"/>
              </a:rPr>
              <a:t>Modifiability</a:t>
            </a:r>
            <a:endParaRPr sz="2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Clr>
                <a:srgbClr val="CCCC00"/>
              </a:buClr>
              <a:buSzPct val="69642"/>
              <a:buFont typeface="Wingdings"/>
              <a:buChar char=""/>
              <a:tabLst>
                <a:tab pos="1156335" algn="l"/>
              </a:tabLst>
            </a:pPr>
            <a:r>
              <a:rPr sz="2800" spc="-5" dirty="0">
                <a:latin typeface="Arial"/>
                <a:cs typeface="Arial"/>
              </a:rPr>
              <a:t>how </a:t>
            </a:r>
            <a:r>
              <a:rPr sz="2800" dirty="0">
                <a:latin typeface="Arial"/>
                <a:cs typeface="Arial"/>
              </a:rPr>
              <a:t>functionality </a:t>
            </a:r>
            <a:r>
              <a:rPr sz="2800" spc="-5" dirty="0">
                <a:latin typeface="Arial"/>
                <a:cs typeface="Arial"/>
              </a:rPr>
              <a:t>is divided</a:t>
            </a:r>
            <a:r>
              <a:rPr sz="2800" dirty="0">
                <a:latin typeface="Arial"/>
                <a:cs typeface="Arial"/>
              </a:rPr>
              <a:t> (architectural)</a:t>
            </a:r>
            <a:endParaRPr sz="2800">
              <a:latin typeface="Arial"/>
              <a:cs typeface="Arial"/>
            </a:endParaRPr>
          </a:p>
          <a:p>
            <a:pPr marL="1155700" marR="1468120" lvl="2" indent="-229235">
              <a:lnSpc>
                <a:spcPts val="3030"/>
              </a:lnSpc>
              <a:spcBef>
                <a:spcPts val="710"/>
              </a:spcBef>
              <a:buClr>
                <a:srgbClr val="CCCC00"/>
              </a:buClr>
              <a:buSzPct val="69642"/>
              <a:buFont typeface="Wingdings"/>
              <a:buChar char=""/>
              <a:tabLst>
                <a:tab pos="1156335" algn="l"/>
              </a:tabLst>
            </a:pPr>
            <a:r>
              <a:rPr sz="2800" spc="-5" dirty="0">
                <a:latin typeface="Arial"/>
                <a:cs typeface="Arial"/>
              </a:rPr>
              <a:t>by </a:t>
            </a:r>
            <a:r>
              <a:rPr sz="2800" dirty="0">
                <a:latin typeface="Arial"/>
                <a:cs typeface="Arial"/>
              </a:rPr>
              <a:t>coding techniques </a:t>
            </a:r>
            <a:r>
              <a:rPr sz="2800" spc="-5" dirty="0">
                <a:latin typeface="Arial"/>
                <a:cs typeface="Arial"/>
              </a:rPr>
              <a:t>within a </a:t>
            </a:r>
            <a:r>
              <a:rPr sz="2800" dirty="0">
                <a:latin typeface="Arial"/>
                <a:cs typeface="Arial"/>
              </a:rPr>
              <a:t>module  (nonarchitectural).</a:t>
            </a:r>
            <a:endParaRPr sz="2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290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800" spc="-5" dirty="0">
                <a:latin typeface="Arial"/>
                <a:cs typeface="Arial"/>
              </a:rPr>
              <a:t>Performance</a:t>
            </a:r>
            <a:endParaRPr sz="2800">
              <a:latin typeface="Arial"/>
              <a:cs typeface="Arial"/>
            </a:endParaRPr>
          </a:p>
          <a:p>
            <a:pPr marL="1155700" marR="5080" lvl="2" indent="-229235">
              <a:lnSpc>
                <a:spcPct val="90000"/>
              </a:lnSpc>
              <a:spcBef>
                <a:spcPts val="670"/>
              </a:spcBef>
              <a:buClr>
                <a:srgbClr val="CCCC00"/>
              </a:buClr>
              <a:buSzPct val="69642"/>
              <a:buFont typeface="Wingdings"/>
              <a:buChar char=""/>
              <a:tabLst>
                <a:tab pos="1156335" algn="l"/>
              </a:tabLst>
            </a:pPr>
            <a:r>
              <a:rPr sz="2800" spc="-5" dirty="0">
                <a:latin typeface="Arial"/>
                <a:cs typeface="Arial"/>
              </a:rPr>
              <a:t>how much </a:t>
            </a:r>
            <a:r>
              <a:rPr sz="2800" dirty="0">
                <a:latin typeface="Arial"/>
                <a:cs typeface="Arial"/>
              </a:rPr>
              <a:t>communication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necessary </a:t>
            </a:r>
            <a:r>
              <a:rPr sz="2800" spc="-5" dirty="0">
                <a:latin typeface="Arial"/>
                <a:cs typeface="Arial"/>
              </a:rPr>
              <a:t>among  components and </a:t>
            </a:r>
            <a:r>
              <a:rPr sz="2800" dirty="0">
                <a:latin typeface="Arial"/>
                <a:cs typeface="Arial"/>
              </a:rPr>
              <a:t>how </a:t>
            </a:r>
            <a:r>
              <a:rPr sz="2800" spc="-5" dirty="0">
                <a:latin typeface="Arial"/>
                <a:cs typeface="Arial"/>
              </a:rPr>
              <a:t>shared </a:t>
            </a:r>
            <a:r>
              <a:rPr sz="2800" dirty="0">
                <a:latin typeface="Arial"/>
                <a:cs typeface="Arial"/>
              </a:rPr>
              <a:t>resources </a:t>
            </a:r>
            <a:r>
              <a:rPr sz="2800" spc="-5" dirty="0">
                <a:latin typeface="Arial"/>
                <a:cs typeface="Arial"/>
              </a:rPr>
              <a:t>are  allocated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(architectural)</a:t>
            </a:r>
            <a:endParaRPr sz="2800">
              <a:latin typeface="Arial"/>
              <a:cs typeface="Arial"/>
            </a:endParaRPr>
          </a:p>
          <a:p>
            <a:pPr marL="1155700" marR="794385" lvl="2" indent="-229235">
              <a:lnSpc>
                <a:spcPts val="3030"/>
              </a:lnSpc>
              <a:spcBef>
                <a:spcPts val="710"/>
              </a:spcBef>
              <a:buClr>
                <a:srgbClr val="CCCC00"/>
              </a:buClr>
              <a:buSzPct val="69642"/>
              <a:buFont typeface="Wingdings"/>
              <a:buChar char=""/>
              <a:tabLst>
                <a:tab pos="1156335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choice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algorithms and </a:t>
            </a:r>
            <a:r>
              <a:rPr sz="2800" spc="-5" dirty="0">
                <a:latin typeface="Arial"/>
                <a:cs typeface="Arial"/>
              </a:rPr>
              <a:t>how </a:t>
            </a:r>
            <a:r>
              <a:rPr sz="2800" dirty="0">
                <a:latin typeface="Arial"/>
                <a:cs typeface="Arial"/>
              </a:rPr>
              <a:t>they are  </a:t>
            </a:r>
            <a:r>
              <a:rPr sz="2800" spc="-5" dirty="0">
                <a:latin typeface="Arial"/>
                <a:cs typeface="Arial"/>
              </a:rPr>
              <a:t>coded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(nonarchitectural)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228346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</a:t>
            </a:r>
            <a:r>
              <a:rPr spc="5" dirty="0"/>
              <a:t>u</a:t>
            </a:r>
            <a:r>
              <a:rPr spc="-5" dirty="0"/>
              <a:t>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18262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17052" y="6291877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50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40230"/>
            <a:ext cx="8068945" cy="4319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117600" indent="-343535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QAs </a:t>
            </a:r>
            <a:r>
              <a:rPr sz="3200" spc="-5" dirty="0">
                <a:latin typeface="Arial"/>
                <a:cs typeface="Arial"/>
              </a:rPr>
              <a:t>are part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an application’s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non-  functional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requirements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Many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QAs</a:t>
            </a:r>
            <a:endParaRPr sz="3200">
              <a:latin typeface="Arial"/>
              <a:cs typeface="Arial"/>
            </a:endParaRPr>
          </a:p>
          <a:p>
            <a:pPr marL="355600" marR="170180" indent="-343535">
              <a:lnSpc>
                <a:spcPct val="100000"/>
              </a:lnSpc>
              <a:spcBef>
                <a:spcPts val="770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Architect </a:t>
            </a:r>
            <a:r>
              <a:rPr sz="3200" spc="-5" dirty="0">
                <a:latin typeface="Arial"/>
                <a:cs typeface="Arial"/>
              </a:rPr>
              <a:t>must </a:t>
            </a:r>
            <a:r>
              <a:rPr sz="3200" dirty="0">
                <a:latin typeface="Arial"/>
                <a:cs typeface="Arial"/>
              </a:rPr>
              <a:t>decide </a:t>
            </a:r>
            <a:r>
              <a:rPr sz="3200" spc="-5" dirty="0">
                <a:latin typeface="Arial"/>
                <a:cs typeface="Arial"/>
              </a:rPr>
              <a:t>which </a:t>
            </a:r>
            <a:r>
              <a:rPr sz="3200" dirty="0">
                <a:latin typeface="Arial"/>
                <a:cs typeface="Arial"/>
              </a:rPr>
              <a:t>are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important  </a:t>
            </a:r>
            <a:r>
              <a:rPr sz="3200" dirty="0">
                <a:latin typeface="Arial"/>
                <a:cs typeface="Arial"/>
              </a:rPr>
              <a:t>for a </a:t>
            </a:r>
            <a:r>
              <a:rPr sz="3200" spc="-5" dirty="0">
                <a:latin typeface="Arial"/>
                <a:cs typeface="Arial"/>
              </a:rPr>
              <a:t>given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application</a:t>
            </a:r>
            <a:endParaRPr sz="32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770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dirty="0">
                <a:latin typeface="Arial"/>
                <a:cs typeface="Arial"/>
              </a:rPr>
              <a:t>Understand </a:t>
            </a:r>
            <a:r>
              <a:rPr sz="3200" spc="-5" dirty="0">
                <a:latin typeface="Arial"/>
                <a:cs typeface="Arial"/>
              </a:rPr>
              <a:t>implications </a:t>
            </a:r>
            <a:r>
              <a:rPr sz="3200" dirty="0">
                <a:latin typeface="Arial"/>
                <a:cs typeface="Arial"/>
              </a:rPr>
              <a:t>for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application</a:t>
            </a:r>
            <a:endParaRPr sz="3200">
              <a:latin typeface="Arial"/>
              <a:cs typeface="Arial"/>
            </a:endParaRPr>
          </a:p>
          <a:p>
            <a:pPr marL="704850" marR="5080" lvl="1" indent="-347980">
              <a:lnSpc>
                <a:spcPct val="100000"/>
              </a:lnSpc>
              <a:spcBef>
                <a:spcPts val="770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3200" dirty="0">
                <a:latin typeface="Arial"/>
                <a:cs typeface="Arial"/>
              </a:rPr>
              <a:t>Understand </a:t>
            </a:r>
            <a:r>
              <a:rPr sz="3200" spc="-5" dirty="0">
                <a:latin typeface="Arial"/>
                <a:cs typeface="Arial"/>
              </a:rPr>
              <a:t>competing requirements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and  trade-offs.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526161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Architectural</a:t>
            </a:r>
            <a:r>
              <a:rPr spc="-55" dirty="0"/>
              <a:t> </a:t>
            </a:r>
            <a:r>
              <a:rPr dirty="0"/>
              <a:t>conflicts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20548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58267" y="1098041"/>
            <a:ext cx="8567420" cy="50279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546100" marR="5080" indent="-533400">
              <a:lnSpc>
                <a:spcPts val="3460"/>
              </a:lnSpc>
              <a:spcBef>
                <a:spcPts val="535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545465" algn="l"/>
                <a:tab pos="546100" algn="l"/>
              </a:tabLst>
            </a:pPr>
            <a:r>
              <a:rPr sz="3200" spc="-5" dirty="0">
                <a:latin typeface="Arial"/>
                <a:cs typeface="Arial"/>
              </a:rPr>
              <a:t>Within complex </a:t>
            </a:r>
            <a:r>
              <a:rPr sz="3200" dirty="0">
                <a:latin typeface="Arial"/>
                <a:cs typeface="Arial"/>
              </a:rPr>
              <a:t>systems, the </a:t>
            </a:r>
            <a:r>
              <a:rPr sz="3200" spc="-5" dirty="0">
                <a:latin typeface="Arial"/>
                <a:cs typeface="Arial"/>
              </a:rPr>
              <a:t>achievement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  </a:t>
            </a:r>
            <a:r>
              <a:rPr sz="3200" spc="-5" dirty="0">
                <a:latin typeface="Arial"/>
                <a:cs typeface="Arial"/>
              </a:rPr>
              <a:t>quality attributes affect each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other.</a:t>
            </a:r>
            <a:endParaRPr sz="3200">
              <a:latin typeface="Arial"/>
              <a:cs typeface="Arial"/>
            </a:endParaRPr>
          </a:p>
          <a:p>
            <a:pPr marL="546100" marR="1515110" indent="-533400">
              <a:lnSpc>
                <a:spcPts val="3460"/>
              </a:lnSpc>
              <a:spcBef>
                <a:spcPts val="760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545465" algn="l"/>
                <a:tab pos="546100" algn="l"/>
              </a:tabLst>
            </a:pPr>
            <a:r>
              <a:rPr sz="3200" spc="-5" dirty="0">
                <a:latin typeface="Arial"/>
                <a:cs typeface="Arial"/>
              </a:rPr>
              <a:t>Sometimes the </a:t>
            </a:r>
            <a:r>
              <a:rPr sz="3200" dirty="0">
                <a:latin typeface="Arial"/>
                <a:cs typeface="Arial"/>
              </a:rPr>
              <a:t>effect is positive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and  sometimes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negative.</a:t>
            </a:r>
            <a:endParaRPr sz="32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330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545465" algn="l"/>
                <a:tab pos="546100" algn="l"/>
              </a:tabLst>
            </a:pPr>
            <a:r>
              <a:rPr sz="3200" spc="-5" dirty="0">
                <a:latin typeface="Arial"/>
                <a:cs typeface="Arial"/>
              </a:rPr>
              <a:t>For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example,</a:t>
            </a:r>
            <a:endParaRPr sz="3200">
              <a:latin typeface="Arial"/>
              <a:cs typeface="Arial"/>
            </a:endParaRPr>
          </a:p>
          <a:p>
            <a:pPr marL="756285" marR="1390650" lvl="1" indent="-287020">
              <a:lnSpc>
                <a:spcPts val="3020"/>
              </a:lnSpc>
              <a:spcBef>
                <a:spcPts val="735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Using </a:t>
            </a:r>
            <a:r>
              <a:rPr sz="2800" dirty="0">
                <a:latin typeface="Arial"/>
                <a:cs typeface="Arial"/>
              </a:rPr>
              <a:t>large-grain </a:t>
            </a:r>
            <a:r>
              <a:rPr sz="2800" spc="-5" dirty="0">
                <a:latin typeface="Arial"/>
                <a:cs typeface="Arial"/>
              </a:rPr>
              <a:t>components improves  </a:t>
            </a:r>
            <a:r>
              <a:rPr sz="2800" dirty="0">
                <a:latin typeface="Arial"/>
                <a:cs typeface="Arial"/>
              </a:rPr>
              <a:t>performance </a:t>
            </a:r>
            <a:r>
              <a:rPr sz="2800" spc="-5" dirty="0">
                <a:latin typeface="Arial"/>
                <a:cs typeface="Arial"/>
              </a:rPr>
              <a:t>but reduces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maintainability.</a:t>
            </a:r>
            <a:endParaRPr sz="2800">
              <a:latin typeface="Arial"/>
              <a:cs typeface="Arial"/>
            </a:endParaRPr>
          </a:p>
          <a:p>
            <a:pPr marL="756285" marR="261620" lvl="1" indent="-287020">
              <a:lnSpc>
                <a:spcPts val="3030"/>
              </a:lnSpc>
              <a:spcBef>
                <a:spcPts val="675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Introducing redundant data </a:t>
            </a:r>
            <a:r>
              <a:rPr sz="2800" spc="-5" dirty="0">
                <a:latin typeface="Arial"/>
                <a:cs typeface="Arial"/>
              </a:rPr>
              <a:t>improves </a:t>
            </a:r>
            <a:r>
              <a:rPr sz="2800" dirty="0">
                <a:latin typeface="Arial"/>
                <a:cs typeface="Arial"/>
              </a:rPr>
              <a:t>availability  </a:t>
            </a:r>
            <a:r>
              <a:rPr sz="2800" spc="-5" dirty="0">
                <a:latin typeface="Arial"/>
                <a:cs typeface="Arial"/>
              </a:rPr>
              <a:t>but makes </a:t>
            </a:r>
            <a:r>
              <a:rPr sz="2800" dirty="0">
                <a:latin typeface="Arial"/>
                <a:cs typeface="Arial"/>
              </a:rPr>
              <a:t>security </a:t>
            </a:r>
            <a:r>
              <a:rPr sz="2800" spc="-5" dirty="0">
                <a:latin typeface="Arial"/>
                <a:cs typeface="Arial"/>
              </a:rPr>
              <a:t>more</a:t>
            </a:r>
            <a:r>
              <a:rPr sz="2800" dirty="0">
                <a:latin typeface="Arial"/>
                <a:cs typeface="Arial"/>
              </a:rPr>
              <a:t> difficult.</a:t>
            </a:r>
            <a:endParaRPr sz="2800">
              <a:latin typeface="Arial"/>
              <a:cs typeface="Arial"/>
            </a:endParaRPr>
          </a:p>
          <a:p>
            <a:pPr marL="756285" marR="202565" lvl="1" indent="-287020">
              <a:lnSpc>
                <a:spcPts val="3020"/>
              </a:lnSpc>
              <a:spcBef>
                <a:spcPts val="670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Localizing </a:t>
            </a:r>
            <a:r>
              <a:rPr sz="2800" dirty="0">
                <a:latin typeface="Arial"/>
                <a:cs typeface="Arial"/>
              </a:rPr>
              <a:t>safety-related features usually </a:t>
            </a:r>
            <a:r>
              <a:rPr sz="2800" spc="-5" dirty="0">
                <a:latin typeface="Arial"/>
                <a:cs typeface="Arial"/>
              </a:rPr>
              <a:t>means  more communication so </a:t>
            </a:r>
            <a:r>
              <a:rPr sz="2800" dirty="0">
                <a:latin typeface="Arial"/>
                <a:cs typeface="Arial"/>
              </a:rPr>
              <a:t>degraded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performance.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641858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Quality </a:t>
            </a:r>
            <a:r>
              <a:rPr spc="-5" dirty="0"/>
              <a:t>Attribute</a:t>
            </a:r>
            <a:r>
              <a:rPr spc="-10" dirty="0"/>
              <a:t> </a:t>
            </a:r>
            <a:r>
              <a:rPr dirty="0"/>
              <a:t>Scenarios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21310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40230"/>
            <a:ext cx="7886700" cy="4308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58445" indent="-343535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quality attribute </a:t>
            </a:r>
            <a:r>
              <a:rPr sz="3200" dirty="0">
                <a:latin typeface="Arial"/>
                <a:cs typeface="Arial"/>
              </a:rPr>
              <a:t>scenario is a </a:t>
            </a:r>
            <a:r>
              <a:rPr sz="3200" spc="-5" dirty="0">
                <a:latin typeface="Arial"/>
                <a:cs typeface="Arial"/>
              </a:rPr>
              <a:t>quality-  attribute-specific requirement. </a:t>
            </a:r>
            <a:r>
              <a:rPr sz="3200" dirty="0">
                <a:latin typeface="Arial"/>
                <a:cs typeface="Arial"/>
              </a:rPr>
              <a:t>It </a:t>
            </a:r>
            <a:r>
              <a:rPr sz="3200" spc="-5" dirty="0">
                <a:latin typeface="Arial"/>
                <a:cs typeface="Arial"/>
              </a:rPr>
              <a:t>consists  </a:t>
            </a:r>
            <a:r>
              <a:rPr sz="3200" dirty="0">
                <a:latin typeface="Arial"/>
                <a:cs typeface="Arial"/>
              </a:rPr>
              <a:t>of six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parts.</a:t>
            </a:r>
            <a:endParaRPr sz="3200">
              <a:latin typeface="Arial"/>
              <a:cs typeface="Arial"/>
            </a:endParaRPr>
          </a:p>
          <a:p>
            <a:pPr marL="704850" marR="5080" lvl="1" indent="-347980">
              <a:lnSpc>
                <a:spcPct val="100000"/>
              </a:lnSpc>
              <a:spcBef>
                <a:spcPts val="690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2800" spc="-5" dirty="0">
                <a:latin typeface="Arial"/>
                <a:cs typeface="Arial"/>
              </a:rPr>
              <a:t>Source </a:t>
            </a:r>
            <a:r>
              <a:rPr sz="2800" dirty="0">
                <a:latin typeface="Arial"/>
                <a:cs typeface="Arial"/>
              </a:rPr>
              <a:t>of stimulus </a:t>
            </a:r>
            <a:r>
              <a:rPr sz="2800" spc="-5" dirty="0">
                <a:latin typeface="Arial"/>
                <a:cs typeface="Arial"/>
              </a:rPr>
              <a:t>– </a:t>
            </a:r>
            <a:r>
              <a:rPr sz="2800" dirty="0">
                <a:latin typeface="Arial"/>
                <a:cs typeface="Arial"/>
              </a:rPr>
              <a:t>the entity that generated 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stimulus</a:t>
            </a:r>
            <a:endParaRPr sz="2800">
              <a:latin typeface="Arial"/>
              <a:cs typeface="Arial"/>
            </a:endParaRPr>
          </a:p>
          <a:p>
            <a:pPr marL="704850" marR="1040765" lvl="1" indent="-347980">
              <a:lnSpc>
                <a:spcPct val="100000"/>
              </a:lnSpc>
              <a:spcBef>
                <a:spcPts val="675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2800" spc="-5" dirty="0">
                <a:latin typeface="Arial"/>
                <a:cs typeface="Arial"/>
              </a:rPr>
              <a:t>Stimulus – a </a:t>
            </a:r>
            <a:r>
              <a:rPr sz="2800" dirty="0">
                <a:latin typeface="Arial"/>
                <a:cs typeface="Arial"/>
              </a:rPr>
              <a:t>condition that </a:t>
            </a:r>
            <a:r>
              <a:rPr sz="2800" spc="-5" dirty="0">
                <a:latin typeface="Arial"/>
                <a:cs typeface="Arial"/>
              </a:rPr>
              <a:t>needs to be  </a:t>
            </a:r>
            <a:r>
              <a:rPr sz="2800" dirty="0">
                <a:latin typeface="Arial"/>
                <a:cs typeface="Arial"/>
              </a:rPr>
              <a:t>considered </a:t>
            </a:r>
            <a:r>
              <a:rPr sz="2800" spc="-5" dirty="0">
                <a:latin typeface="Arial"/>
                <a:cs typeface="Arial"/>
              </a:rPr>
              <a:t>when it </a:t>
            </a:r>
            <a:r>
              <a:rPr sz="2800" dirty="0">
                <a:latin typeface="Arial"/>
                <a:cs typeface="Arial"/>
              </a:rPr>
              <a:t>arrives </a:t>
            </a:r>
            <a:r>
              <a:rPr sz="2800" spc="-5" dirty="0">
                <a:latin typeface="Arial"/>
                <a:cs typeface="Arial"/>
              </a:rPr>
              <a:t>at 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  <a:p>
            <a:pPr marL="704850" marR="641985" lvl="1" indent="-347980">
              <a:lnSpc>
                <a:spcPct val="100000"/>
              </a:lnSpc>
              <a:spcBef>
                <a:spcPts val="675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2800" spc="-5" dirty="0">
                <a:latin typeface="Arial"/>
                <a:cs typeface="Arial"/>
              </a:rPr>
              <a:t>Environment – the </a:t>
            </a:r>
            <a:r>
              <a:rPr sz="2800" dirty="0">
                <a:latin typeface="Arial"/>
                <a:cs typeface="Arial"/>
              </a:rPr>
              <a:t>particular </a:t>
            </a:r>
            <a:r>
              <a:rPr sz="2800" spc="-5" dirty="0">
                <a:latin typeface="Arial"/>
                <a:cs typeface="Arial"/>
              </a:rPr>
              <a:t>conditions in  which the stimulus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occurs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641858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Quality </a:t>
            </a:r>
            <a:r>
              <a:rPr spc="-5" dirty="0"/>
              <a:t>Attribute</a:t>
            </a:r>
            <a:r>
              <a:rPr spc="-10" dirty="0"/>
              <a:t> </a:t>
            </a:r>
            <a:r>
              <a:rPr dirty="0"/>
              <a:t>Scenarios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19024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6715" indent="-343535">
              <a:lnSpc>
                <a:spcPct val="100000"/>
              </a:lnSpc>
              <a:spcBef>
                <a:spcPts val="484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86715" algn="l"/>
                <a:tab pos="387350" algn="l"/>
              </a:tabLst>
            </a:pPr>
            <a:r>
              <a:rPr dirty="0"/>
              <a:t>The </a:t>
            </a:r>
            <a:r>
              <a:rPr spc="-5" dirty="0"/>
              <a:t>six parts </a:t>
            </a:r>
            <a:r>
              <a:rPr spc="-10" dirty="0"/>
              <a:t>of </a:t>
            </a:r>
            <a:r>
              <a:rPr dirty="0"/>
              <a:t>a </a:t>
            </a:r>
            <a:r>
              <a:rPr spc="-5" dirty="0"/>
              <a:t>quality attribute</a:t>
            </a:r>
            <a:r>
              <a:rPr spc="-40" dirty="0"/>
              <a:t> </a:t>
            </a:r>
            <a:r>
              <a:rPr spc="-5" dirty="0"/>
              <a:t>scenario.</a:t>
            </a:r>
          </a:p>
          <a:p>
            <a:pPr marL="735965" marR="511175" lvl="1" indent="-347980">
              <a:lnSpc>
                <a:spcPts val="3460"/>
              </a:lnSpc>
              <a:spcBef>
                <a:spcPts val="819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35330" algn="l"/>
                <a:tab pos="736600" algn="l"/>
              </a:tabLst>
            </a:pPr>
            <a:r>
              <a:rPr sz="3200" spc="-5" dirty="0">
                <a:latin typeface="Arial"/>
                <a:cs typeface="Arial"/>
              </a:rPr>
              <a:t>Artifact </a:t>
            </a:r>
            <a:r>
              <a:rPr sz="3200" dirty="0">
                <a:latin typeface="Arial"/>
                <a:cs typeface="Arial"/>
              </a:rPr>
              <a:t>– the system or </a:t>
            </a:r>
            <a:r>
              <a:rPr sz="3200" spc="-5" dirty="0">
                <a:latin typeface="Arial"/>
                <a:cs typeface="Arial"/>
              </a:rPr>
              <a:t>the pieces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it  </a:t>
            </a:r>
            <a:r>
              <a:rPr sz="3200" spc="-5" dirty="0">
                <a:latin typeface="Arial"/>
                <a:cs typeface="Arial"/>
              </a:rPr>
              <a:t>that are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stimulated</a:t>
            </a:r>
            <a:endParaRPr sz="3200">
              <a:latin typeface="Arial"/>
              <a:cs typeface="Arial"/>
            </a:endParaRPr>
          </a:p>
          <a:p>
            <a:pPr marL="735965" marR="127635" lvl="1" indent="-347980">
              <a:lnSpc>
                <a:spcPts val="3460"/>
              </a:lnSpc>
              <a:spcBef>
                <a:spcPts val="760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35330" algn="l"/>
                <a:tab pos="736600" algn="l"/>
              </a:tabLst>
            </a:pPr>
            <a:r>
              <a:rPr sz="3200" dirty="0">
                <a:latin typeface="Arial"/>
                <a:cs typeface="Arial"/>
              </a:rPr>
              <a:t>Response –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activity </a:t>
            </a:r>
            <a:r>
              <a:rPr sz="3200" spc="-5" dirty="0">
                <a:latin typeface="Arial"/>
                <a:cs typeface="Arial"/>
              </a:rPr>
              <a:t>undertaken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after  </a:t>
            </a:r>
            <a:r>
              <a:rPr sz="3200" dirty="0">
                <a:latin typeface="Arial"/>
                <a:cs typeface="Arial"/>
              </a:rPr>
              <a:t>the arrival of the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stimulus</a:t>
            </a:r>
            <a:endParaRPr sz="3200">
              <a:latin typeface="Arial"/>
              <a:cs typeface="Arial"/>
            </a:endParaRPr>
          </a:p>
          <a:p>
            <a:pPr marL="735965" marR="308610" lvl="1" indent="-347980">
              <a:lnSpc>
                <a:spcPct val="90000"/>
              </a:lnSpc>
              <a:spcBef>
                <a:spcPts val="715"/>
              </a:spcBef>
              <a:buClr>
                <a:srgbClr val="669999"/>
              </a:buClr>
              <a:buSzPct val="70312"/>
              <a:buFont typeface="Wingdings"/>
              <a:buChar char=""/>
              <a:tabLst>
                <a:tab pos="735330" algn="l"/>
                <a:tab pos="736600" algn="l"/>
              </a:tabLst>
            </a:pPr>
            <a:r>
              <a:rPr sz="3200" dirty="0">
                <a:latin typeface="Arial"/>
                <a:cs typeface="Arial"/>
              </a:rPr>
              <a:t>Response measure – when </a:t>
            </a:r>
            <a:r>
              <a:rPr sz="3200" spc="-5" dirty="0">
                <a:latin typeface="Arial"/>
                <a:cs typeface="Arial"/>
              </a:rPr>
              <a:t>the  </a:t>
            </a:r>
            <a:r>
              <a:rPr sz="3200" dirty="0">
                <a:latin typeface="Arial"/>
                <a:cs typeface="Arial"/>
              </a:rPr>
              <a:t>response occurs, it </a:t>
            </a:r>
            <a:r>
              <a:rPr sz="3200" spc="-5" dirty="0">
                <a:latin typeface="Arial"/>
                <a:cs typeface="Arial"/>
              </a:rPr>
              <a:t>should be  measurable </a:t>
            </a:r>
            <a:r>
              <a:rPr sz="3200" dirty="0">
                <a:latin typeface="Arial"/>
                <a:cs typeface="Arial"/>
              </a:rPr>
              <a:t>in some fashion so </a:t>
            </a:r>
            <a:r>
              <a:rPr sz="3200" spc="-5" dirty="0">
                <a:latin typeface="Arial"/>
                <a:cs typeface="Arial"/>
              </a:rPr>
              <a:t>that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the  requirement </a:t>
            </a:r>
            <a:r>
              <a:rPr sz="3200" dirty="0">
                <a:latin typeface="Arial"/>
                <a:cs typeface="Arial"/>
              </a:rPr>
              <a:t>can be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tested.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528891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Quality </a:t>
            </a:r>
            <a:r>
              <a:rPr spc="-5" dirty="0"/>
              <a:t>Attribute</a:t>
            </a:r>
            <a:r>
              <a:rPr spc="10" dirty="0"/>
              <a:t> </a:t>
            </a:r>
            <a:r>
              <a:rPr spc="-5" dirty="0"/>
              <a:t>Parts</a:t>
            </a:r>
          </a:p>
        </p:txBody>
      </p:sp>
      <p:sp>
        <p:nvSpPr>
          <p:cNvPr id="3" name="object 3"/>
          <p:cNvSpPr/>
          <p:nvPr/>
        </p:nvSpPr>
        <p:spPr>
          <a:xfrm>
            <a:off x="394715" y="2060448"/>
            <a:ext cx="8042148" cy="3564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535940" y="6291877"/>
            <a:ext cx="21310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Software Systems  Architecture </a:t>
            </a:r>
            <a:endParaRPr lang="en-US" altLang="zh-C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84497" y="6291877"/>
            <a:ext cx="1176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 err="1"/>
              <a:t>Xiaobin</a:t>
            </a:r>
            <a:r>
              <a:rPr lang="en-US" altLang="zh-CN" spc="-5" dirty="0"/>
              <a:t> Xu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2772</Words>
  <Application>Microsoft Office PowerPoint</Application>
  <PresentationFormat>全屏显示(4:3)</PresentationFormat>
  <Paragraphs>468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7" baseType="lpstr">
      <vt:lpstr>宋体</vt:lpstr>
      <vt:lpstr>Arial</vt:lpstr>
      <vt:lpstr>Arial Narrow</vt:lpstr>
      <vt:lpstr>Calibri</vt:lpstr>
      <vt:lpstr>Times New Roman</vt:lpstr>
      <vt:lpstr>Wingdings</vt:lpstr>
      <vt:lpstr>Office Theme</vt:lpstr>
      <vt:lpstr>Software Architecture</vt:lpstr>
      <vt:lpstr>Quality Attribute Specification</vt:lpstr>
      <vt:lpstr>What are Quality Attributes</vt:lpstr>
      <vt:lpstr>Architecture and Quality  Attributes</vt:lpstr>
      <vt:lpstr>Architecture and Quality  Attributes</vt:lpstr>
      <vt:lpstr>Architectural conflicts</vt:lpstr>
      <vt:lpstr>Quality Attribute Scenarios</vt:lpstr>
      <vt:lpstr>Quality Attribute Scenarios</vt:lpstr>
      <vt:lpstr>Quality Attribute Parts</vt:lpstr>
      <vt:lpstr>General vs. Concrete Quality  Attribute Scenarios</vt:lpstr>
      <vt:lpstr>General Scenario for  Availability</vt:lpstr>
      <vt:lpstr>Sample Concrete Availability  Scenario</vt:lpstr>
      <vt:lpstr>Sample Modifiability Scenario</vt:lpstr>
      <vt:lpstr>Features of Concrete  Scenarios</vt:lpstr>
      <vt:lpstr>Features of Concrete  Scenarios</vt:lpstr>
      <vt:lpstr>Quality Attribute Scenario  Generation</vt:lpstr>
      <vt:lpstr>PowerPoint 演示文稿</vt:lpstr>
      <vt:lpstr>Quality Attribute Scenario  Generation</vt:lpstr>
      <vt:lpstr>Quality Attribute Scenarios in  Practice</vt:lpstr>
      <vt:lpstr>Performance</vt:lpstr>
      <vt:lpstr>PowerPoint 演示文稿</vt:lpstr>
      <vt:lpstr>Sample Performance Scenario</vt:lpstr>
      <vt:lpstr>Performance - Throughput</vt:lpstr>
      <vt:lpstr>Performance - Response Time</vt:lpstr>
      <vt:lpstr>Performance - Deadlines</vt:lpstr>
      <vt:lpstr>Scalability</vt:lpstr>
      <vt:lpstr>Scalability – Request Load</vt:lpstr>
      <vt:lpstr>Scalability – Add more</vt:lpstr>
      <vt:lpstr>Scalability - connections</vt:lpstr>
      <vt:lpstr>Scalability – Data Size</vt:lpstr>
      <vt:lpstr>Scalability - Deployment</vt:lpstr>
      <vt:lpstr>Scalability thoughts</vt:lpstr>
      <vt:lpstr>Modifiability</vt:lpstr>
      <vt:lpstr>Modifiability</vt:lpstr>
      <vt:lpstr>Modifiability Analysis</vt:lpstr>
      <vt:lpstr>Modifiability Analysis</vt:lpstr>
      <vt:lpstr>Security</vt:lpstr>
      <vt:lpstr>Security</vt:lpstr>
      <vt:lpstr>Security Specifics</vt:lpstr>
      <vt:lpstr>PowerPoint 演示文稿</vt:lpstr>
      <vt:lpstr>Sample Security Scenario</vt:lpstr>
      <vt:lpstr>Availability</vt:lpstr>
      <vt:lpstr>Availability</vt:lpstr>
      <vt:lpstr>Availability Specifics</vt:lpstr>
      <vt:lpstr>PowerPoint 演示文稿</vt:lpstr>
      <vt:lpstr>Usability</vt:lpstr>
      <vt:lpstr>PowerPoint 演示文稿</vt:lpstr>
      <vt:lpstr>Sample Usability Scenario</vt:lpstr>
      <vt:lpstr>Design Trade-offs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rj</dc:creator>
  <cp:lastModifiedBy>Corsair</cp:lastModifiedBy>
  <cp:revision>2</cp:revision>
  <dcterms:created xsi:type="dcterms:W3CDTF">2020-02-18T19:24:26Z</dcterms:created>
  <dcterms:modified xsi:type="dcterms:W3CDTF">2020-02-20T03:54:08Z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2020-02-18T00:00:00Z</vt:filetime>
  </property>
</Properties>
</file>