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4572000" cy="3429000"/>
  <p:notesSz cx="4572000" cy="3429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1498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900" y="1062990"/>
            <a:ext cx="3886200" cy="720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1920240"/>
            <a:ext cx="3200400" cy="85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33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33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860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5458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33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982973" y="76961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076700" y="7619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7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6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7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60520" y="7619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7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6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5" y="29717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244340" y="76199"/>
            <a:ext cx="58419" cy="59690"/>
          </a:xfrm>
          <a:custGeom>
            <a:avLst/>
            <a:gdLst/>
            <a:ahLst/>
            <a:cxnLst/>
            <a:rect l="l" t="t" r="r" b="b"/>
            <a:pathLst>
              <a:path w="58420" h="59689">
                <a:moveTo>
                  <a:pt x="28956" y="0"/>
                </a:moveTo>
                <a:lnTo>
                  <a:pt x="17680" y="2339"/>
                </a:lnTo>
                <a:lnTo>
                  <a:pt x="8477" y="8715"/>
                </a:lnTo>
                <a:lnTo>
                  <a:pt x="2274" y="18162"/>
                </a:lnTo>
                <a:lnTo>
                  <a:pt x="0" y="29717"/>
                </a:lnTo>
                <a:lnTo>
                  <a:pt x="2274" y="41273"/>
                </a:lnTo>
                <a:lnTo>
                  <a:pt x="8477" y="50720"/>
                </a:lnTo>
                <a:lnTo>
                  <a:pt x="17680" y="57096"/>
                </a:lnTo>
                <a:lnTo>
                  <a:pt x="28956" y="59436"/>
                </a:lnTo>
                <a:lnTo>
                  <a:pt x="40231" y="57096"/>
                </a:lnTo>
                <a:lnTo>
                  <a:pt x="49434" y="50720"/>
                </a:lnTo>
                <a:lnTo>
                  <a:pt x="55637" y="41273"/>
                </a:lnTo>
                <a:lnTo>
                  <a:pt x="57912" y="29717"/>
                </a:lnTo>
                <a:lnTo>
                  <a:pt x="55637" y="18162"/>
                </a:lnTo>
                <a:lnTo>
                  <a:pt x="49434" y="8715"/>
                </a:lnTo>
                <a:lnTo>
                  <a:pt x="40231" y="2339"/>
                </a:lnTo>
                <a:lnTo>
                  <a:pt x="28956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076700" y="160019"/>
            <a:ext cx="59690" cy="58419"/>
          </a:xfrm>
          <a:custGeom>
            <a:avLst/>
            <a:gdLst/>
            <a:ahLst/>
            <a:cxnLst/>
            <a:rect l="l" t="t" r="r" b="b"/>
            <a:pathLst>
              <a:path w="59689" h="58420">
                <a:moveTo>
                  <a:pt x="29717" y="0"/>
                </a:moveTo>
                <a:lnTo>
                  <a:pt x="18162" y="2274"/>
                </a:lnTo>
                <a:lnTo>
                  <a:pt x="8715" y="8477"/>
                </a:lnTo>
                <a:lnTo>
                  <a:pt x="2339" y="17680"/>
                </a:lnTo>
                <a:lnTo>
                  <a:pt x="0" y="28956"/>
                </a:lnTo>
                <a:lnTo>
                  <a:pt x="2339" y="40231"/>
                </a:lnTo>
                <a:lnTo>
                  <a:pt x="8715" y="49434"/>
                </a:lnTo>
                <a:lnTo>
                  <a:pt x="18162" y="55637"/>
                </a:lnTo>
                <a:lnTo>
                  <a:pt x="29717" y="57912"/>
                </a:lnTo>
                <a:lnTo>
                  <a:pt x="41273" y="55637"/>
                </a:lnTo>
                <a:lnTo>
                  <a:pt x="50720" y="49434"/>
                </a:lnTo>
                <a:lnTo>
                  <a:pt x="57096" y="40231"/>
                </a:lnTo>
                <a:lnTo>
                  <a:pt x="59436" y="28956"/>
                </a:lnTo>
                <a:lnTo>
                  <a:pt x="57096" y="17680"/>
                </a:lnTo>
                <a:lnTo>
                  <a:pt x="50720" y="8477"/>
                </a:lnTo>
                <a:lnTo>
                  <a:pt x="41273" y="2274"/>
                </a:lnTo>
                <a:lnTo>
                  <a:pt x="29717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160520" y="160019"/>
            <a:ext cx="59690" cy="58419"/>
          </a:xfrm>
          <a:custGeom>
            <a:avLst/>
            <a:gdLst/>
            <a:ahLst/>
            <a:cxnLst/>
            <a:rect l="l" t="t" r="r" b="b"/>
            <a:pathLst>
              <a:path w="59689" h="58420">
                <a:moveTo>
                  <a:pt x="29717" y="0"/>
                </a:moveTo>
                <a:lnTo>
                  <a:pt x="18162" y="2274"/>
                </a:lnTo>
                <a:lnTo>
                  <a:pt x="8715" y="8477"/>
                </a:lnTo>
                <a:lnTo>
                  <a:pt x="2339" y="17680"/>
                </a:lnTo>
                <a:lnTo>
                  <a:pt x="0" y="28956"/>
                </a:lnTo>
                <a:lnTo>
                  <a:pt x="2339" y="40231"/>
                </a:lnTo>
                <a:lnTo>
                  <a:pt x="8715" y="49434"/>
                </a:lnTo>
                <a:lnTo>
                  <a:pt x="18162" y="55637"/>
                </a:lnTo>
                <a:lnTo>
                  <a:pt x="29717" y="57912"/>
                </a:lnTo>
                <a:lnTo>
                  <a:pt x="41273" y="55637"/>
                </a:lnTo>
                <a:lnTo>
                  <a:pt x="50720" y="49434"/>
                </a:lnTo>
                <a:lnTo>
                  <a:pt x="57096" y="40231"/>
                </a:lnTo>
                <a:lnTo>
                  <a:pt x="59435" y="28956"/>
                </a:lnTo>
                <a:lnTo>
                  <a:pt x="57096" y="17680"/>
                </a:lnTo>
                <a:lnTo>
                  <a:pt x="50720" y="8477"/>
                </a:lnTo>
                <a:lnTo>
                  <a:pt x="41273" y="2274"/>
                </a:lnTo>
                <a:lnTo>
                  <a:pt x="29717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244340" y="160019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28956" y="0"/>
                </a:moveTo>
                <a:lnTo>
                  <a:pt x="17680" y="2274"/>
                </a:lnTo>
                <a:lnTo>
                  <a:pt x="8477" y="8477"/>
                </a:lnTo>
                <a:lnTo>
                  <a:pt x="2274" y="17680"/>
                </a:lnTo>
                <a:lnTo>
                  <a:pt x="0" y="28956"/>
                </a:lnTo>
                <a:lnTo>
                  <a:pt x="2274" y="40231"/>
                </a:lnTo>
                <a:lnTo>
                  <a:pt x="8477" y="49434"/>
                </a:lnTo>
                <a:lnTo>
                  <a:pt x="17680" y="55637"/>
                </a:lnTo>
                <a:lnTo>
                  <a:pt x="28956" y="57912"/>
                </a:lnTo>
                <a:lnTo>
                  <a:pt x="40231" y="55637"/>
                </a:lnTo>
                <a:lnTo>
                  <a:pt x="49434" y="49434"/>
                </a:lnTo>
                <a:lnTo>
                  <a:pt x="55637" y="40231"/>
                </a:lnTo>
                <a:lnTo>
                  <a:pt x="57912" y="28956"/>
                </a:lnTo>
                <a:lnTo>
                  <a:pt x="55637" y="17680"/>
                </a:lnTo>
                <a:lnTo>
                  <a:pt x="49434" y="8477"/>
                </a:lnTo>
                <a:lnTo>
                  <a:pt x="40231" y="2274"/>
                </a:lnTo>
                <a:lnTo>
                  <a:pt x="28956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328159" y="160019"/>
            <a:ext cx="56515" cy="58419"/>
          </a:xfrm>
          <a:custGeom>
            <a:avLst/>
            <a:gdLst/>
            <a:ahLst/>
            <a:cxnLst/>
            <a:rect l="l" t="t" r="r" b="b"/>
            <a:pathLst>
              <a:path w="56514" h="58420">
                <a:moveTo>
                  <a:pt x="28193" y="0"/>
                </a:moveTo>
                <a:lnTo>
                  <a:pt x="17198" y="2274"/>
                </a:lnTo>
                <a:lnTo>
                  <a:pt x="8239" y="8477"/>
                </a:lnTo>
                <a:lnTo>
                  <a:pt x="2208" y="17680"/>
                </a:lnTo>
                <a:lnTo>
                  <a:pt x="0" y="28956"/>
                </a:lnTo>
                <a:lnTo>
                  <a:pt x="2208" y="40231"/>
                </a:lnTo>
                <a:lnTo>
                  <a:pt x="8239" y="49434"/>
                </a:lnTo>
                <a:lnTo>
                  <a:pt x="17198" y="55637"/>
                </a:lnTo>
                <a:lnTo>
                  <a:pt x="28193" y="57912"/>
                </a:lnTo>
                <a:lnTo>
                  <a:pt x="39189" y="55637"/>
                </a:lnTo>
                <a:lnTo>
                  <a:pt x="48148" y="49434"/>
                </a:lnTo>
                <a:lnTo>
                  <a:pt x="54179" y="40231"/>
                </a:lnTo>
                <a:lnTo>
                  <a:pt x="56387" y="28956"/>
                </a:lnTo>
                <a:lnTo>
                  <a:pt x="54179" y="17680"/>
                </a:lnTo>
                <a:lnTo>
                  <a:pt x="48148" y="8477"/>
                </a:lnTo>
                <a:lnTo>
                  <a:pt x="39189" y="2274"/>
                </a:lnTo>
                <a:lnTo>
                  <a:pt x="28193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076700" y="243839"/>
            <a:ext cx="59690" cy="56515"/>
          </a:xfrm>
          <a:custGeom>
            <a:avLst/>
            <a:gdLst/>
            <a:ahLst/>
            <a:cxnLst/>
            <a:rect l="l" t="t" r="r" b="b"/>
            <a:pathLst>
              <a:path w="59689" h="56514">
                <a:moveTo>
                  <a:pt x="29717" y="0"/>
                </a:moveTo>
                <a:lnTo>
                  <a:pt x="18162" y="2208"/>
                </a:lnTo>
                <a:lnTo>
                  <a:pt x="8715" y="8239"/>
                </a:lnTo>
                <a:lnTo>
                  <a:pt x="2339" y="17198"/>
                </a:lnTo>
                <a:lnTo>
                  <a:pt x="0" y="28193"/>
                </a:lnTo>
                <a:lnTo>
                  <a:pt x="2339" y="39189"/>
                </a:lnTo>
                <a:lnTo>
                  <a:pt x="8715" y="48148"/>
                </a:lnTo>
                <a:lnTo>
                  <a:pt x="18162" y="54179"/>
                </a:lnTo>
                <a:lnTo>
                  <a:pt x="29717" y="56387"/>
                </a:lnTo>
                <a:lnTo>
                  <a:pt x="41273" y="54179"/>
                </a:lnTo>
                <a:lnTo>
                  <a:pt x="50720" y="48148"/>
                </a:lnTo>
                <a:lnTo>
                  <a:pt x="57096" y="39189"/>
                </a:lnTo>
                <a:lnTo>
                  <a:pt x="59436" y="28193"/>
                </a:lnTo>
                <a:lnTo>
                  <a:pt x="57096" y="17198"/>
                </a:lnTo>
                <a:lnTo>
                  <a:pt x="50720" y="8239"/>
                </a:lnTo>
                <a:lnTo>
                  <a:pt x="41273" y="2208"/>
                </a:lnTo>
                <a:lnTo>
                  <a:pt x="29717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4160520" y="243839"/>
            <a:ext cx="59690" cy="56515"/>
          </a:xfrm>
          <a:custGeom>
            <a:avLst/>
            <a:gdLst/>
            <a:ahLst/>
            <a:cxnLst/>
            <a:rect l="l" t="t" r="r" b="b"/>
            <a:pathLst>
              <a:path w="59689" h="56514">
                <a:moveTo>
                  <a:pt x="29717" y="0"/>
                </a:moveTo>
                <a:lnTo>
                  <a:pt x="18162" y="2208"/>
                </a:lnTo>
                <a:lnTo>
                  <a:pt x="8715" y="8239"/>
                </a:lnTo>
                <a:lnTo>
                  <a:pt x="2339" y="17198"/>
                </a:lnTo>
                <a:lnTo>
                  <a:pt x="0" y="28193"/>
                </a:lnTo>
                <a:lnTo>
                  <a:pt x="2339" y="39189"/>
                </a:lnTo>
                <a:lnTo>
                  <a:pt x="8715" y="48148"/>
                </a:lnTo>
                <a:lnTo>
                  <a:pt x="18162" y="54179"/>
                </a:lnTo>
                <a:lnTo>
                  <a:pt x="29717" y="56387"/>
                </a:lnTo>
                <a:lnTo>
                  <a:pt x="41273" y="54179"/>
                </a:lnTo>
                <a:lnTo>
                  <a:pt x="50720" y="48148"/>
                </a:lnTo>
                <a:lnTo>
                  <a:pt x="57096" y="39189"/>
                </a:lnTo>
                <a:lnTo>
                  <a:pt x="59435" y="28193"/>
                </a:lnTo>
                <a:lnTo>
                  <a:pt x="57096" y="17198"/>
                </a:lnTo>
                <a:lnTo>
                  <a:pt x="50720" y="8239"/>
                </a:lnTo>
                <a:lnTo>
                  <a:pt x="41273" y="2208"/>
                </a:lnTo>
                <a:lnTo>
                  <a:pt x="29717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244340" y="243839"/>
            <a:ext cx="58419" cy="56515"/>
          </a:xfrm>
          <a:custGeom>
            <a:avLst/>
            <a:gdLst/>
            <a:ahLst/>
            <a:cxnLst/>
            <a:rect l="l" t="t" r="r" b="b"/>
            <a:pathLst>
              <a:path w="58420" h="56514">
                <a:moveTo>
                  <a:pt x="28956" y="0"/>
                </a:moveTo>
                <a:lnTo>
                  <a:pt x="17680" y="2208"/>
                </a:lnTo>
                <a:lnTo>
                  <a:pt x="8477" y="8239"/>
                </a:lnTo>
                <a:lnTo>
                  <a:pt x="2274" y="17198"/>
                </a:lnTo>
                <a:lnTo>
                  <a:pt x="0" y="28193"/>
                </a:lnTo>
                <a:lnTo>
                  <a:pt x="2274" y="39189"/>
                </a:lnTo>
                <a:lnTo>
                  <a:pt x="8477" y="48148"/>
                </a:lnTo>
                <a:lnTo>
                  <a:pt x="17680" y="54179"/>
                </a:lnTo>
                <a:lnTo>
                  <a:pt x="28956" y="56387"/>
                </a:lnTo>
                <a:lnTo>
                  <a:pt x="40231" y="54179"/>
                </a:lnTo>
                <a:lnTo>
                  <a:pt x="49434" y="48148"/>
                </a:lnTo>
                <a:lnTo>
                  <a:pt x="55637" y="39189"/>
                </a:lnTo>
                <a:lnTo>
                  <a:pt x="57912" y="28193"/>
                </a:lnTo>
                <a:lnTo>
                  <a:pt x="55637" y="17198"/>
                </a:lnTo>
                <a:lnTo>
                  <a:pt x="49434" y="8239"/>
                </a:lnTo>
                <a:lnTo>
                  <a:pt x="40231" y="2208"/>
                </a:lnTo>
                <a:lnTo>
                  <a:pt x="28956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328159" y="243839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28193" y="0"/>
                </a:moveTo>
                <a:lnTo>
                  <a:pt x="17198" y="2208"/>
                </a:lnTo>
                <a:lnTo>
                  <a:pt x="8239" y="8239"/>
                </a:lnTo>
                <a:lnTo>
                  <a:pt x="2208" y="17198"/>
                </a:lnTo>
                <a:lnTo>
                  <a:pt x="0" y="28193"/>
                </a:lnTo>
                <a:lnTo>
                  <a:pt x="2208" y="39189"/>
                </a:lnTo>
                <a:lnTo>
                  <a:pt x="8239" y="48148"/>
                </a:lnTo>
                <a:lnTo>
                  <a:pt x="17198" y="54179"/>
                </a:lnTo>
                <a:lnTo>
                  <a:pt x="28193" y="56387"/>
                </a:lnTo>
                <a:lnTo>
                  <a:pt x="39189" y="54179"/>
                </a:lnTo>
                <a:lnTo>
                  <a:pt x="48148" y="48148"/>
                </a:lnTo>
                <a:lnTo>
                  <a:pt x="54179" y="39189"/>
                </a:lnTo>
                <a:lnTo>
                  <a:pt x="56387" y="28193"/>
                </a:lnTo>
                <a:lnTo>
                  <a:pt x="54179" y="17198"/>
                </a:lnTo>
                <a:lnTo>
                  <a:pt x="48148" y="8239"/>
                </a:lnTo>
                <a:lnTo>
                  <a:pt x="39189" y="2208"/>
                </a:lnTo>
                <a:lnTo>
                  <a:pt x="28193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413503" y="243839"/>
            <a:ext cx="59690" cy="56515"/>
          </a:xfrm>
          <a:custGeom>
            <a:avLst/>
            <a:gdLst/>
            <a:ahLst/>
            <a:cxnLst/>
            <a:rect l="l" t="t" r="r" b="b"/>
            <a:pathLst>
              <a:path w="59689" h="56514">
                <a:moveTo>
                  <a:pt x="29718" y="0"/>
                </a:moveTo>
                <a:lnTo>
                  <a:pt x="18162" y="2208"/>
                </a:lnTo>
                <a:lnTo>
                  <a:pt x="8715" y="8239"/>
                </a:lnTo>
                <a:lnTo>
                  <a:pt x="2339" y="17198"/>
                </a:lnTo>
                <a:lnTo>
                  <a:pt x="0" y="28193"/>
                </a:lnTo>
                <a:lnTo>
                  <a:pt x="2339" y="39189"/>
                </a:lnTo>
                <a:lnTo>
                  <a:pt x="8715" y="48148"/>
                </a:lnTo>
                <a:lnTo>
                  <a:pt x="18162" y="54179"/>
                </a:lnTo>
                <a:lnTo>
                  <a:pt x="29718" y="56387"/>
                </a:lnTo>
                <a:lnTo>
                  <a:pt x="41273" y="54179"/>
                </a:lnTo>
                <a:lnTo>
                  <a:pt x="50720" y="48148"/>
                </a:lnTo>
                <a:lnTo>
                  <a:pt x="57096" y="39189"/>
                </a:lnTo>
                <a:lnTo>
                  <a:pt x="59436" y="28193"/>
                </a:lnTo>
                <a:lnTo>
                  <a:pt x="57096" y="17198"/>
                </a:lnTo>
                <a:lnTo>
                  <a:pt x="50720" y="8239"/>
                </a:lnTo>
                <a:lnTo>
                  <a:pt x="41273" y="2208"/>
                </a:lnTo>
                <a:lnTo>
                  <a:pt x="29718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076700" y="327659"/>
            <a:ext cx="59690" cy="60960"/>
          </a:xfrm>
          <a:custGeom>
            <a:avLst/>
            <a:gdLst/>
            <a:ahLst/>
            <a:cxnLst/>
            <a:rect l="l" t="t" r="r" b="b"/>
            <a:pathLst>
              <a:path w="59689" h="60960">
                <a:moveTo>
                  <a:pt x="29717" y="0"/>
                </a:moveTo>
                <a:lnTo>
                  <a:pt x="18162" y="2387"/>
                </a:lnTo>
                <a:lnTo>
                  <a:pt x="8715" y="8905"/>
                </a:lnTo>
                <a:lnTo>
                  <a:pt x="2339" y="18591"/>
                </a:lnTo>
                <a:lnTo>
                  <a:pt x="0" y="30480"/>
                </a:lnTo>
                <a:lnTo>
                  <a:pt x="2339" y="42368"/>
                </a:lnTo>
                <a:lnTo>
                  <a:pt x="8715" y="52054"/>
                </a:lnTo>
                <a:lnTo>
                  <a:pt x="18162" y="58572"/>
                </a:lnTo>
                <a:lnTo>
                  <a:pt x="29717" y="60960"/>
                </a:lnTo>
                <a:lnTo>
                  <a:pt x="41273" y="58572"/>
                </a:lnTo>
                <a:lnTo>
                  <a:pt x="50720" y="52054"/>
                </a:lnTo>
                <a:lnTo>
                  <a:pt x="57096" y="42368"/>
                </a:lnTo>
                <a:lnTo>
                  <a:pt x="59436" y="30480"/>
                </a:lnTo>
                <a:lnTo>
                  <a:pt x="57096" y="18591"/>
                </a:lnTo>
                <a:lnTo>
                  <a:pt x="50720" y="8905"/>
                </a:lnTo>
                <a:lnTo>
                  <a:pt x="41273" y="2387"/>
                </a:lnTo>
                <a:lnTo>
                  <a:pt x="29717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160520" y="327659"/>
            <a:ext cx="59690" cy="60960"/>
          </a:xfrm>
          <a:custGeom>
            <a:avLst/>
            <a:gdLst/>
            <a:ahLst/>
            <a:cxnLst/>
            <a:rect l="l" t="t" r="r" b="b"/>
            <a:pathLst>
              <a:path w="59689" h="60960">
                <a:moveTo>
                  <a:pt x="29717" y="0"/>
                </a:moveTo>
                <a:lnTo>
                  <a:pt x="18162" y="2387"/>
                </a:lnTo>
                <a:lnTo>
                  <a:pt x="8715" y="8905"/>
                </a:lnTo>
                <a:lnTo>
                  <a:pt x="2339" y="18591"/>
                </a:lnTo>
                <a:lnTo>
                  <a:pt x="0" y="30480"/>
                </a:lnTo>
                <a:lnTo>
                  <a:pt x="2339" y="42368"/>
                </a:lnTo>
                <a:lnTo>
                  <a:pt x="8715" y="52054"/>
                </a:lnTo>
                <a:lnTo>
                  <a:pt x="18162" y="58572"/>
                </a:lnTo>
                <a:lnTo>
                  <a:pt x="29717" y="60960"/>
                </a:lnTo>
                <a:lnTo>
                  <a:pt x="41273" y="58572"/>
                </a:lnTo>
                <a:lnTo>
                  <a:pt x="50720" y="52054"/>
                </a:lnTo>
                <a:lnTo>
                  <a:pt x="57096" y="42368"/>
                </a:lnTo>
                <a:lnTo>
                  <a:pt x="59435" y="30480"/>
                </a:lnTo>
                <a:lnTo>
                  <a:pt x="57096" y="18591"/>
                </a:lnTo>
                <a:lnTo>
                  <a:pt x="50720" y="8905"/>
                </a:lnTo>
                <a:lnTo>
                  <a:pt x="41273" y="2387"/>
                </a:lnTo>
                <a:lnTo>
                  <a:pt x="29717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244340" y="327659"/>
            <a:ext cx="58419" cy="60960"/>
          </a:xfrm>
          <a:custGeom>
            <a:avLst/>
            <a:gdLst/>
            <a:ahLst/>
            <a:cxnLst/>
            <a:rect l="l" t="t" r="r" b="b"/>
            <a:pathLst>
              <a:path w="58420" h="60960">
                <a:moveTo>
                  <a:pt x="28956" y="0"/>
                </a:moveTo>
                <a:lnTo>
                  <a:pt x="17680" y="2387"/>
                </a:lnTo>
                <a:lnTo>
                  <a:pt x="8477" y="8905"/>
                </a:lnTo>
                <a:lnTo>
                  <a:pt x="2274" y="18591"/>
                </a:lnTo>
                <a:lnTo>
                  <a:pt x="0" y="30480"/>
                </a:lnTo>
                <a:lnTo>
                  <a:pt x="2274" y="42368"/>
                </a:lnTo>
                <a:lnTo>
                  <a:pt x="8477" y="52054"/>
                </a:lnTo>
                <a:lnTo>
                  <a:pt x="17680" y="58572"/>
                </a:lnTo>
                <a:lnTo>
                  <a:pt x="28956" y="60960"/>
                </a:lnTo>
                <a:lnTo>
                  <a:pt x="40231" y="58572"/>
                </a:lnTo>
                <a:lnTo>
                  <a:pt x="49434" y="52054"/>
                </a:lnTo>
                <a:lnTo>
                  <a:pt x="55637" y="42368"/>
                </a:lnTo>
                <a:lnTo>
                  <a:pt x="57912" y="30480"/>
                </a:lnTo>
                <a:lnTo>
                  <a:pt x="55637" y="18591"/>
                </a:lnTo>
                <a:lnTo>
                  <a:pt x="49434" y="8905"/>
                </a:lnTo>
                <a:lnTo>
                  <a:pt x="40231" y="2387"/>
                </a:lnTo>
                <a:lnTo>
                  <a:pt x="28956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328159" y="327659"/>
            <a:ext cx="56515" cy="60960"/>
          </a:xfrm>
          <a:custGeom>
            <a:avLst/>
            <a:gdLst/>
            <a:ahLst/>
            <a:cxnLst/>
            <a:rect l="l" t="t" r="r" b="b"/>
            <a:pathLst>
              <a:path w="56514" h="60960">
                <a:moveTo>
                  <a:pt x="28193" y="0"/>
                </a:moveTo>
                <a:lnTo>
                  <a:pt x="17198" y="2387"/>
                </a:lnTo>
                <a:lnTo>
                  <a:pt x="8239" y="8905"/>
                </a:lnTo>
                <a:lnTo>
                  <a:pt x="2208" y="18591"/>
                </a:lnTo>
                <a:lnTo>
                  <a:pt x="0" y="30480"/>
                </a:lnTo>
                <a:lnTo>
                  <a:pt x="2208" y="42368"/>
                </a:lnTo>
                <a:lnTo>
                  <a:pt x="8239" y="52054"/>
                </a:lnTo>
                <a:lnTo>
                  <a:pt x="17198" y="58572"/>
                </a:lnTo>
                <a:lnTo>
                  <a:pt x="28193" y="60960"/>
                </a:lnTo>
                <a:lnTo>
                  <a:pt x="39189" y="58572"/>
                </a:lnTo>
                <a:lnTo>
                  <a:pt x="48148" y="52054"/>
                </a:lnTo>
                <a:lnTo>
                  <a:pt x="54179" y="42368"/>
                </a:lnTo>
                <a:lnTo>
                  <a:pt x="56387" y="30480"/>
                </a:lnTo>
                <a:lnTo>
                  <a:pt x="54179" y="18591"/>
                </a:lnTo>
                <a:lnTo>
                  <a:pt x="48148" y="8905"/>
                </a:lnTo>
                <a:lnTo>
                  <a:pt x="39189" y="2387"/>
                </a:lnTo>
                <a:lnTo>
                  <a:pt x="28193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076700" y="411479"/>
            <a:ext cx="59690" cy="60960"/>
          </a:xfrm>
          <a:custGeom>
            <a:avLst/>
            <a:gdLst/>
            <a:ahLst/>
            <a:cxnLst/>
            <a:rect l="l" t="t" r="r" b="b"/>
            <a:pathLst>
              <a:path w="59689" h="60959">
                <a:moveTo>
                  <a:pt x="29717" y="0"/>
                </a:moveTo>
                <a:lnTo>
                  <a:pt x="18162" y="2387"/>
                </a:lnTo>
                <a:lnTo>
                  <a:pt x="8715" y="8905"/>
                </a:lnTo>
                <a:lnTo>
                  <a:pt x="2339" y="18591"/>
                </a:lnTo>
                <a:lnTo>
                  <a:pt x="0" y="30479"/>
                </a:lnTo>
                <a:lnTo>
                  <a:pt x="2339" y="42368"/>
                </a:lnTo>
                <a:lnTo>
                  <a:pt x="8715" y="52054"/>
                </a:lnTo>
                <a:lnTo>
                  <a:pt x="18162" y="58572"/>
                </a:lnTo>
                <a:lnTo>
                  <a:pt x="29717" y="60960"/>
                </a:lnTo>
                <a:lnTo>
                  <a:pt x="41273" y="58572"/>
                </a:lnTo>
                <a:lnTo>
                  <a:pt x="50720" y="52054"/>
                </a:lnTo>
                <a:lnTo>
                  <a:pt x="57096" y="42368"/>
                </a:lnTo>
                <a:lnTo>
                  <a:pt x="59436" y="30479"/>
                </a:lnTo>
                <a:lnTo>
                  <a:pt x="57096" y="18591"/>
                </a:lnTo>
                <a:lnTo>
                  <a:pt x="50720" y="8905"/>
                </a:lnTo>
                <a:lnTo>
                  <a:pt x="41273" y="2387"/>
                </a:lnTo>
                <a:lnTo>
                  <a:pt x="29717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160520" y="411479"/>
            <a:ext cx="59690" cy="60960"/>
          </a:xfrm>
          <a:custGeom>
            <a:avLst/>
            <a:gdLst/>
            <a:ahLst/>
            <a:cxnLst/>
            <a:rect l="l" t="t" r="r" b="b"/>
            <a:pathLst>
              <a:path w="59689" h="60959">
                <a:moveTo>
                  <a:pt x="29717" y="0"/>
                </a:moveTo>
                <a:lnTo>
                  <a:pt x="18162" y="2387"/>
                </a:lnTo>
                <a:lnTo>
                  <a:pt x="8715" y="8905"/>
                </a:lnTo>
                <a:lnTo>
                  <a:pt x="2339" y="18591"/>
                </a:lnTo>
                <a:lnTo>
                  <a:pt x="0" y="30479"/>
                </a:lnTo>
                <a:lnTo>
                  <a:pt x="2339" y="42368"/>
                </a:lnTo>
                <a:lnTo>
                  <a:pt x="8715" y="52054"/>
                </a:lnTo>
                <a:lnTo>
                  <a:pt x="18162" y="58572"/>
                </a:lnTo>
                <a:lnTo>
                  <a:pt x="29717" y="60960"/>
                </a:lnTo>
                <a:lnTo>
                  <a:pt x="41273" y="58572"/>
                </a:lnTo>
                <a:lnTo>
                  <a:pt x="50720" y="52054"/>
                </a:lnTo>
                <a:lnTo>
                  <a:pt x="57096" y="42368"/>
                </a:lnTo>
                <a:lnTo>
                  <a:pt x="59435" y="30479"/>
                </a:lnTo>
                <a:lnTo>
                  <a:pt x="57096" y="18591"/>
                </a:lnTo>
                <a:lnTo>
                  <a:pt x="50720" y="8905"/>
                </a:lnTo>
                <a:lnTo>
                  <a:pt x="41273" y="2387"/>
                </a:lnTo>
                <a:lnTo>
                  <a:pt x="29717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244340" y="411479"/>
            <a:ext cx="58419" cy="60960"/>
          </a:xfrm>
          <a:custGeom>
            <a:avLst/>
            <a:gdLst/>
            <a:ahLst/>
            <a:cxnLst/>
            <a:rect l="l" t="t" r="r" b="b"/>
            <a:pathLst>
              <a:path w="58420" h="60959">
                <a:moveTo>
                  <a:pt x="28956" y="0"/>
                </a:moveTo>
                <a:lnTo>
                  <a:pt x="17680" y="2387"/>
                </a:lnTo>
                <a:lnTo>
                  <a:pt x="8477" y="8905"/>
                </a:lnTo>
                <a:lnTo>
                  <a:pt x="2274" y="18591"/>
                </a:lnTo>
                <a:lnTo>
                  <a:pt x="0" y="30479"/>
                </a:lnTo>
                <a:lnTo>
                  <a:pt x="2274" y="42368"/>
                </a:lnTo>
                <a:lnTo>
                  <a:pt x="8477" y="52054"/>
                </a:lnTo>
                <a:lnTo>
                  <a:pt x="17680" y="58572"/>
                </a:lnTo>
                <a:lnTo>
                  <a:pt x="28956" y="60960"/>
                </a:lnTo>
                <a:lnTo>
                  <a:pt x="40231" y="58572"/>
                </a:lnTo>
                <a:lnTo>
                  <a:pt x="49434" y="52054"/>
                </a:lnTo>
                <a:lnTo>
                  <a:pt x="55637" y="42368"/>
                </a:lnTo>
                <a:lnTo>
                  <a:pt x="57912" y="30479"/>
                </a:lnTo>
                <a:lnTo>
                  <a:pt x="55637" y="18591"/>
                </a:lnTo>
                <a:lnTo>
                  <a:pt x="49434" y="8905"/>
                </a:lnTo>
                <a:lnTo>
                  <a:pt x="40231" y="2387"/>
                </a:lnTo>
                <a:lnTo>
                  <a:pt x="28956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328159" y="411479"/>
            <a:ext cx="56515" cy="60960"/>
          </a:xfrm>
          <a:custGeom>
            <a:avLst/>
            <a:gdLst/>
            <a:ahLst/>
            <a:cxnLst/>
            <a:rect l="l" t="t" r="r" b="b"/>
            <a:pathLst>
              <a:path w="56514" h="60959">
                <a:moveTo>
                  <a:pt x="28193" y="0"/>
                </a:moveTo>
                <a:lnTo>
                  <a:pt x="17198" y="2387"/>
                </a:lnTo>
                <a:lnTo>
                  <a:pt x="8239" y="8905"/>
                </a:lnTo>
                <a:lnTo>
                  <a:pt x="2208" y="18591"/>
                </a:lnTo>
                <a:lnTo>
                  <a:pt x="0" y="30479"/>
                </a:lnTo>
                <a:lnTo>
                  <a:pt x="2208" y="42368"/>
                </a:lnTo>
                <a:lnTo>
                  <a:pt x="8239" y="52054"/>
                </a:lnTo>
                <a:lnTo>
                  <a:pt x="17198" y="58572"/>
                </a:lnTo>
                <a:lnTo>
                  <a:pt x="28193" y="60960"/>
                </a:lnTo>
                <a:lnTo>
                  <a:pt x="39189" y="58572"/>
                </a:lnTo>
                <a:lnTo>
                  <a:pt x="48148" y="52054"/>
                </a:lnTo>
                <a:lnTo>
                  <a:pt x="54179" y="42368"/>
                </a:lnTo>
                <a:lnTo>
                  <a:pt x="56387" y="30479"/>
                </a:lnTo>
                <a:lnTo>
                  <a:pt x="54179" y="18591"/>
                </a:lnTo>
                <a:lnTo>
                  <a:pt x="48148" y="8905"/>
                </a:lnTo>
                <a:lnTo>
                  <a:pt x="39189" y="2387"/>
                </a:lnTo>
                <a:lnTo>
                  <a:pt x="28193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413503" y="411479"/>
            <a:ext cx="59690" cy="60960"/>
          </a:xfrm>
          <a:custGeom>
            <a:avLst/>
            <a:gdLst/>
            <a:ahLst/>
            <a:cxnLst/>
            <a:rect l="l" t="t" r="r" b="b"/>
            <a:pathLst>
              <a:path w="59689" h="60959">
                <a:moveTo>
                  <a:pt x="29718" y="0"/>
                </a:moveTo>
                <a:lnTo>
                  <a:pt x="18162" y="2387"/>
                </a:lnTo>
                <a:lnTo>
                  <a:pt x="8715" y="8905"/>
                </a:lnTo>
                <a:lnTo>
                  <a:pt x="2339" y="18591"/>
                </a:lnTo>
                <a:lnTo>
                  <a:pt x="0" y="30479"/>
                </a:lnTo>
                <a:lnTo>
                  <a:pt x="2339" y="42368"/>
                </a:lnTo>
                <a:lnTo>
                  <a:pt x="8715" y="52054"/>
                </a:lnTo>
                <a:lnTo>
                  <a:pt x="18162" y="58572"/>
                </a:lnTo>
                <a:lnTo>
                  <a:pt x="29718" y="60960"/>
                </a:lnTo>
                <a:lnTo>
                  <a:pt x="41273" y="58572"/>
                </a:lnTo>
                <a:lnTo>
                  <a:pt x="50720" y="52054"/>
                </a:lnTo>
                <a:lnTo>
                  <a:pt x="57096" y="42368"/>
                </a:lnTo>
                <a:lnTo>
                  <a:pt x="59436" y="30479"/>
                </a:lnTo>
                <a:lnTo>
                  <a:pt x="57096" y="18591"/>
                </a:lnTo>
                <a:lnTo>
                  <a:pt x="50720" y="8905"/>
                </a:lnTo>
                <a:lnTo>
                  <a:pt x="41273" y="2387"/>
                </a:lnTo>
                <a:lnTo>
                  <a:pt x="29718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076700" y="49529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7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6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7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60520" y="49529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7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6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5" y="29717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244340" y="495299"/>
            <a:ext cx="58419" cy="59690"/>
          </a:xfrm>
          <a:custGeom>
            <a:avLst/>
            <a:gdLst/>
            <a:ahLst/>
            <a:cxnLst/>
            <a:rect l="l" t="t" r="r" b="b"/>
            <a:pathLst>
              <a:path w="58420" h="59690">
                <a:moveTo>
                  <a:pt x="28956" y="0"/>
                </a:moveTo>
                <a:lnTo>
                  <a:pt x="17680" y="2339"/>
                </a:lnTo>
                <a:lnTo>
                  <a:pt x="8477" y="8715"/>
                </a:lnTo>
                <a:lnTo>
                  <a:pt x="2274" y="18162"/>
                </a:lnTo>
                <a:lnTo>
                  <a:pt x="0" y="29717"/>
                </a:lnTo>
                <a:lnTo>
                  <a:pt x="2274" y="41273"/>
                </a:lnTo>
                <a:lnTo>
                  <a:pt x="8477" y="50720"/>
                </a:lnTo>
                <a:lnTo>
                  <a:pt x="17680" y="57096"/>
                </a:lnTo>
                <a:lnTo>
                  <a:pt x="28956" y="59436"/>
                </a:lnTo>
                <a:lnTo>
                  <a:pt x="40231" y="57096"/>
                </a:lnTo>
                <a:lnTo>
                  <a:pt x="49434" y="50720"/>
                </a:lnTo>
                <a:lnTo>
                  <a:pt x="55637" y="41273"/>
                </a:lnTo>
                <a:lnTo>
                  <a:pt x="57912" y="29717"/>
                </a:lnTo>
                <a:lnTo>
                  <a:pt x="55637" y="18162"/>
                </a:lnTo>
                <a:lnTo>
                  <a:pt x="49434" y="8715"/>
                </a:lnTo>
                <a:lnTo>
                  <a:pt x="40231" y="2339"/>
                </a:lnTo>
                <a:lnTo>
                  <a:pt x="28956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328159" y="495299"/>
            <a:ext cx="56515" cy="59690"/>
          </a:xfrm>
          <a:custGeom>
            <a:avLst/>
            <a:gdLst/>
            <a:ahLst/>
            <a:cxnLst/>
            <a:rect l="l" t="t" r="r" b="b"/>
            <a:pathLst>
              <a:path w="56514" h="59690">
                <a:moveTo>
                  <a:pt x="28193" y="0"/>
                </a:moveTo>
                <a:lnTo>
                  <a:pt x="17198" y="2339"/>
                </a:lnTo>
                <a:lnTo>
                  <a:pt x="8239" y="8715"/>
                </a:lnTo>
                <a:lnTo>
                  <a:pt x="2208" y="18162"/>
                </a:lnTo>
                <a:lnTo>
                  <a:pt x="0" y="29717"/>
                </a:lnTo>
                <a:lnTo>
                  <a:pt x="2208" y="41273"/>
                </a:lnTo>
                <a:lnTo>
                  <a:pt x="8239" y="50720"/>
                </a:lnTo>
                <a:lnTo>
                  <a:pt x="17198" y="57096"/>
                </a:lnTo>
                <a:lnTo>
                  <a:pt x="28193" y="59436"/>
                </a:lnTo>
                <a:lnTo>
                  <a:pt x="39189" y="57096"/>
                </a:lnTo>
                <a:lnTo>
                  <a:pt x="48148" y="50720"/>
                </a:lnTo>
                <a:lnTo>
                  <a:pt x="54179" y="41273"/>
                </a:lnTo>
                <a:lnTo>
                  <a:pt x="56387" y="29717"/>
                </a:lnTo>
                <a:lnTo>
                  <a:pt x="54179" y="18162"/>
                </a:lnTo>
                <a:lnTo>
                  <a:pt x="48148" y="8715"/>
                </a:lnTo>
                <a:lnTo>
                  <a:pt x="39189" y="2339"/>
                </a:lnTo>
                <a:lnTo>
                  <a:pt x="28193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076700" y="580643"/>
            <a:ext cx="59690" cy="55244"/>
          </a:xfrm>
          <a:custGeom>
            <a:avLst/>
            <a:gdLst/>
            <a:ahLst/>
            <a:cxnLst/>
            <a:rect l="l" t="t" r="r" b="b"/>
            <a:pathLst>
              <a:path w="59689" h="55245">
                <a:moveTo>
                  <a:pt x="29717" y="0"/>
                </a:moveTo>
                <a:lnTo>
                  <a:pt x="18162" y="2160"/>
                </a:lnTo>
                <a:lnTo>
                  <a:pt x="8715" y="8048"/>
                </a:lnTo>
                <a:lnTo>
                  <a:pt x="2339" y="16769"/>
                </a:lnTo>
                <a:lnTo>
                  <a:pt x="0" y="27432"/>
                </a:lnTo>
                <a:lnTo>
                  <a:pt x="2339" y="38094"/>
                </a:lnTo>
                <a:lnTo>
                  <a:pt x="8715" y="46815"/>
                </a:lnTo>
                <a:lnTo>
                  <a:pt x="18162" y="52703"/>
                </a:lnTo>
                <a:lnTo>
                  <a:pt x="29717" y="54863"/>
                </a:lnTo>
                <a:lnTo>
                  <a:pt x="41273" y="52703"/>
                </a:lnTo>
                <a:lnTo>
                  <a:pt x="50720" y="46815"/>
                </a:lnTo>
                <a:lnTo>
                  <a:pt x="57096" y="38094"/>
                </a:lnTo>
                <a:lnTo>
                  <a:pt x="59436" y="27432"/>
                </a:lnTo>
                <a:lnTo>
                  <a:pt x="57096" y="16769"/>
                </a:lnTo>
                <a:lnTo>
                  <a:pt x="50720" y="8048"/>
                </a:lnTo>
                <a:lnTo>
                  <a:pt x="41273" y="2160"/>
                </a:lnTo>
                <a:lnTo>
                  <a:pt x="29717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160520" y="580643"/>
            <a:ext cx="59690" cy="55244"/>
          </a:xfrm>
          <a:custGeom>
            <a:avLst/>
            <a:gdLst/>
            <a:ahLst/>
            <a:cxnLst/>
            <a:rect l="l" t="t" r="r" b="b"/>
            <a:pathLst>
              <a:path w="59689" h="55245">
                <a:moveTo>
                  <a:pt x="29717" y="0"/>
                </a:moveTo>
                <a:lnTo>
                  <a:pt x="18162" y="2160"/>
                </a:lnTo>
                <a:lnTo>
                  <a:pt x="8715" y="8048"/>
                </a:lnTo>
                <a:lnTo>
                  <a:pt x="2339" y="16769"/>
                </a:lnTo>
                <a:lnTo>
                  <a:pt x="0" y="27432"/>
                </a:lnTo>
                <a:lnTo>
                  <a:pt x="2339" y="38094"/>
                </a:lnTo>
                <a:lnTo>
                  <a:pt x="8715" y="46815"/>
                </a:lnTo>
                <a:lnTo>
                  <a:pt x="18162" y="52703"/>
                </a:lnTo>
                <a:lnTo>
                  <a:pt x="29717" y="54863"/>
                </a:lnTo>
                <a:lnTo>
                  <a:pt x="41273" y="52703"/>
                </a:lnTo>
                <a:lnTo>
                  <a:pt x="50720" y="46815"/>
                </a:lnTo>
                <a:lnTo>
                  <a:pt x="57096" y="38094"/>
                </a:lnTo>
                <a:lnTo>
                  <a:pt x="59435" y="27432"/>
                </a:lnTo>
                <a:lnTo>
                  <a:pt x="57096" y="16769"/>
                </a:lnTo>
                <a:lnTo>
                  <a:pt x="50720" y="8048"/>
                </a:lnTo>
                <a:lnTo>
                  <a:pt x="41273" y="2160"/>
                </a:lnTo>
                <a:lnTo>
                  <a:pt x="29717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244340" y="580643"/>
            <a:ext cx="58419" cy="55244"/>
          </a:xfrm>
          <a:custGeom>
            <a:avLst/>
            <a:gdLst/>
            <a:ahLst/>
            <a:cxnLst/>
            <a:rect l="l" t="t" r="r" b="b"/>
            <a:pathLst>
              <a:path w="58420" h="55245">
                <a:moveTo>
                  <a:pt x="28956" y="0"/>
                </a:moveTo>
                <a:lnTo>
                  <a:pt x="17680" y="2160"/>
                </a:lnTo>
                <a:lnTo>
                  <a:pt x="8477" y="8048"/>
                </a:lnTo>
                <a:lnTo>
                  <a:pt x="2274" y="16769"/>
                </a:lnTo>
                <a:lnTo>
                  <a:pt x="0" y="27432"/>
                </a:lnTo>
                <a:lnTo>
                  <a:pt x="2274" y="38094"/>
                </a:lnTo>
                <a:lnTo>
                  <a:pt x="8477" y="46815"/>
                </a:lnTo>
                <a:lnTo>
                  <a:pt x="17680" y="52703"/>
                </a:lnTo>
                <a:lnTo>
                  <a:pt x="28956" y="54863"/>
                </a:lnTo>
                <a:lnTo>
                  <a:pt x="40231" y="52703"/>
                </a:lnTo>
                <a:lnTo>
                  <a:pt x="49434" y="46815"/>
                </a:lnTo>
                <a:lnTo>
                  <a:pt x="55637" y="38094"/>
                </a:lnTo>
                <a:lnTo>
                  <a:pt x="57912" y="27432"/>
                </a:lnTo>
                <a:lnTo>
                  <a:pt x="55637" y="16769"/>
                </a:lnTo>
                <a:lnTo>
                  <a:pt x="49434" y="8048"/>
                </a:lnTo>
                <a:lnTo>
                  <a:pt x="40231" y="2160"/>
                </a:lnTo>
                <a:lnTo>
                  <a:pt x="28956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328159" y="580643"/>
            <a:ext cx="56515" cy="55244"/>
          </a:xfrm>
          <a:custGeom>
            <a:avLst/>
            <a:gdLst/>
            <a:ahLst/>
            <a:cxnLst/>
            <a:rect l="l" t="t" r="r" b="b"/>
            <a:pathLst>
              <a:path w="56514" h="55245">
                <a:moveTo>
                  <a:pt x="28193" y="0"/>
                </a:moveTo>
                <a:lnTo>
                  <a:pt x="17198" y="2160"/>
                </a:lnTo>
                <a:lnTo>
                  <a:pt x="8239" y="8048"/>
                </a:lnTo>
                <a:lnTo>
                  <a:pt x="2208" y="16769"/>
                </a:lnTo>
                <a:lnTo>
                  <a:pt x="0" y="27432"/>
                </a:lnTo>
                <a:lnTo>
                  <a:pt x="2208" y="38094"/>
                </a:lnTo>
                <a:lnTo>
                  <a:pt x="8239" y="46815"/>
                </a:lnTo>
                <a:lnTo>
                  <a:pt x="17198" y="52703"/>
                </a:lnTo>
                <a:lnTo>
                  <a:pt x="28193" y="54863"/>
                </a:lnTo>
                <a:lnTo>
                  <a:pt x="39189" y="52703"/>
                </a:lnTo>
                <a:lnTo>
                  <a:pt x="48148" y="46815"/>
                </a:lnTo>
                <a:lnTo>
                  <a:pt x="54179" y="38094"/>
                </a:lnTo>
                <a:lnTo>
                  <a:pt x="56387" y="27432"/>
                </a:lnTo>
                <a:lnTo>
                  <a:pt x="54179" y="16769"/>
                </a:lnTo>
                <a:lnTo>
                  <a:pt x="48148" y="8048"/>
                </a:lnTo>
                <a:lnTo>
                  <a:pt x="39189" y="2160"/>
                </a:lnTo>
                <a:lnTo>
                  <a:pt x="28193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4160520" y="664463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7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6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5" y="29717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4328159" y="664463"/>
            <a:ext cx="56515" cy="59690"/>
          </a:xfrm>
          <a:custGeom>
            <a:avLst/>
            <a:gdLst/>
            <a:ahLst/>
            <a:cxnLst/>
            <a:rect l="l" t="t" r="r" b="b"/>
            <a:pathLst>
              <a:path w="56514" h="59690">
                <a:moveTo>
                  <a:pt x="28193" y="0"/>
                </a:moveTo>
                <a:lnTo>
                  <a:pt x="17198" y="2339"/>
                </a:lnTo>
                <a:lnTo>
                  <a:pt x="8239" y="8715"/>
                </a:lnTo>
                <a:lnTo>
                  <a:pt x="2208" y="18162"/>
                </a:lnTo>
                <a:lnTo>
                  <a:pt x="0" y="29717"/>
                </a:lnTo>
                <a:lnTo>
                  <a:pt x="2208" y="41273"/>
                </a:lnTo>
                <a:lnTo>
                  <a:pt x="8239" y="50720"/>
                </a:lnTo>
                <a:lnTo>
                  <a:pt x="17198" y="57096"/>
                </a:lnTo>
                <a:lnTo>
                  <a:pt x="28193" y="59436"/>
                </a:lnTo>
                <a:lnTo>
                  <a:pt x="39189" y="57096"/>
                </a:lnTo>
                <a:lnTo>
                  <a:pt x="48148" y="50720"/>
                </a:lnTo>
                <a:lnTo>
                  <a:pt x="54179" y="41273"/>
                </a:lnTo>
                <a:lnTo>
                  <a:pt x="56387" y="29717"/>
                </a:lnTo>
                <a:lnTo>
                  <a:pt x="54179" y="18162"/>
                </a:lnTo>
                <a:lnTo>
                  <a:pt x="48148" y="8715"/>
                </a:lnTo>
                <a:lnTo>
                  <a:pt x="39189" y="2339"/>
                </a:lnTo>
                <a:lnTo>
                  <a:pt x="28193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1874" y="68326"/>
            <a:ext cx="4048251" cy="621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rgbClr val="33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6187" y="782192"/>
            <a:ext cx="4119625" cy="2122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4480" y="3188970"/>
            <a:ext cx="146304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2860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9184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2919" y="1228470"/>
            <a:ext cx="3193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Software</a:t>
            </a:r>
            <a:r>
              <a:rPr sz="2400" spc="-50" dirty="0"/>
              <a:t> </a:t>
            </a:r>
            <a:r>
              <a:rPr sz="2400" spc="-5" dirty="0"/>
              <a:t>Architecture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831975" y="1931057"/>
            <a:ext cx="2022475" cy="6108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solidFill>
                  <a:srgbClr val="888888"/>
                </a:solidFill>
                <a:latin typeface="Arial"/>
                <a:cs typeface="Arial"/>
              </a:rPr>
              <a:t>Software Product</a:t>
            </a:r>
            <a:r>
              <a:rPr sz="1600" spc="-4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888888"/>
                </a:solidFill>
                <a:latin typeface="Arial"/>
                <a:cs typeface="Arial"/>
              </a:rPr>
              <a:t>Line</a:t>
            </a:r>
            <a:endParaRPr sz="1600" dirty="0">
              <a:latin typeface="Arial"/>
              <a:cs typeface="Arial"/>
            </a:endParaRPr>
          </a:p>
          <a:p>
            <a:pPr marR="5715" algn="r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888888"/>
                </a:solidFill>
                <a:latin typeface="Arial"/>
                <a:cs typeface="Arial"/>
              </a:rPr>
              <a:t>Lecturer: </a:t>
            </a:r>
            <a:r>
              <a:rPr lang="en-US" sz="1600" spc="-10" dirty="0" err="1" smtClean="0">
                <a:solidFill>
                  <a:srgbClr val="888888"/>
                </a:solidFill>
                <a:latin typeface="Arial"/>
                <a:cs typeface="Arial"/>
              </a:rPr>
              <a:t>Xiaobin</a:t>
            </a:r>
            <a:r>
              <a:rPr lang="en-US" sz="1600" spc="-10" dirty="0" smtClean="0">
                <a:solidFill>
                  <a:srgbClr val="888888"/>
                </a:solidFill>
                <a:latin typeface="Arial"/>
                <a:cs typeface="Arial"/>
              </a:rPr>
              <a:t> Xu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874" y="3133470"/>
            <a:ext cx="9573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  Architecture </a:t>
            </a:r>
            <a:endParaRPr sz="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6533" y="3133470"/>
            <a:ext cx="6007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500" spc="-5" dirty="0" smtClean="0">
                <a:latin typeface="Arial"/>
                <a:cs typeface="Arial"/>
              </a:rPr>
              <a:t>Lecturer: </a:t>
            </a:r>
            <a:r>
              <a:rPr lang="en-US" sz="500" spc="-5" dirty="0" err="1" smtClean="0">
                <a:latin typeface="Arial"/>
                <a:cs typeface="Arial"/>
              </a:rPr>
              <a:t>Xiaobin</a:t>
            </a:r>
            <a:r>
              <a:rPr lang="en-US" sz="500" spc="-5" dirty="0" smtClean="0">
                <a:latin typeface="Arial"/>
                <a:cs typeface="Arial"/>
              </a:rPr>
              <a:t> Xu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597" y="193928"/>
            <a:ext cx="275717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Product </a:t>
            </a:r>
            <a:r>
              <a:rPr dirty="0"/>
              <a:t>Line</a:t>
            </a:r>
            <a:r>
              <a:rPr spc="-100" dirty="0"/>
              <a:t> </a:t>
            </a:r>
            <a:r>
              <a:rPr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9597" y="555777"/>
            <a:ext cx="3630295" cy="234251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90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185420" algn="l"/>
              </a:tabLst>
            </a:pPr>
            <a:r>
              <a:rPr sz="1600" spc="-5" dirty="0">
                <a:latin typeface="Arial"/>
                <a:cs typeface="Arial"/>
              </a:rPr>
              <a:t>common set of core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assets</a:t>
            </a:r>
            <a:endParaRPr sz="1600">
              <a:latin typeface="Arial"/>
              <a:cs typeface="Arial"/>
            </a:endParaRPr>
          </a:p>
          <a:p>
            <a:pPr marL="358775" marR="254000" lvl="1" indent="-173990">
              <a:lnSpc>
                <a:spcPts val="1730"/>
              </a:lnSpc>
              <a:spcBef>
                <a:spcPts val="409"/>
              </a:spcBef>
              <a:buClr>
                <a:srgbClr val="669999"/>
              </a:buClr>
              <a:buSzPct val="68750"/>
              <a:buFont typeface="Wingdings"/>
              <a:buChar char=""/>
              <a:tabLst>
                <a:tab pos="359410" algn="l"/>
              </a:tabLst>
            </a:pPr>
            <a:r>
              <a:rPr sz="1600" spc="-5" dirty="0">
                <a:latin typeface="Arial"/>
                <a:cs typeface="Arial"/>
              </a:rPr>
              <a:t>A “core” asset is </a:t>
            </a:r>
            <a:r>
              <a:rPr sz="1600" spc="-10" dirty="0">
                <a:latin typeface="Arial"/>
                <a:cs typeface="Arial"/>
              </a:rPr>
              <a:t>anything </a:t>
            </a:r>
            <a:r>
              <a:rPr sz="1600" spc="-5" dirty="0">
                <a:latin typeface="Arial"/>
                <a:cs typeface="Arial"/>
              </a:rPr>
              <a:t>used to  produce multiple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products</a:t>
            </a:r>
            <a:endParaRPr sz="1600">
              <a:latin typeface="Arial"/>
              <a:cs typeface="Arial"/>
            </a:endParaRPr>
          </a:p>
          <a:p>
            <a:pPr marL="506730" lvl="2" indent="-147320">
              <a:lnSpc>
                <a:spcPct val="100000"/>
              </a:lnSpc>
              <a:spcBef>
                <a:spcPts val="165"/>
              </a:spcBef>
              <a:buClr>
                <a:srgbClr val="CCCC00"/>
              </a:buClr>
              <a:buSzPct val="68750"/>
              <a:buFont typeface="Wingdings"/>
              <a:buChar char=""/>
              <a:tabLst>
                <a:tab pos="507365" algn="l"/>
              </a:tabLst>
            </a:pPr>
            <a:r>
              <a:rPr sz="1600" spc="-5" dirty="0">
                <a:latin typeface="Arial"/>
                <a:cs typeface="Arial"/>
              </a:rPr>
              <a:t>Source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code</a:t>
            </a:r>
            <a:endParaRPr sz="1600">
              <a:latin typeface="Arial"/>
              <a:cs typeface="Arial"/>
            </a:endParaRPr>
          </a:p>
          <a:p>
            <a:pPr marL="506730" lvl="2" indent="-147320">
              <a:lnSpc>
                <a:spcPct val="100000"/>
              </a:lnSpc>
              <a:spcBef>
                <a:spcPts val="190"/>
              </a:spcBef>
              <a:buClr>
                <a:srgbClr val="CCCC00"/>
              </a:buClr>
              <a:buSzPct val="68750"/>
              <a:buFont typeface="Wingdings"/>
              <a:buChar char=""/>
              <a:tabLst>
                <a:tab pos="507365" algn="l"/>
              </a:tabLst>
            </a:pPr>
            <a:r>
              <a:rPr sz="1600" spc="-5" dirty="0">
                <a:latin typeface="Arial"/>
                <a:cs typeface="Arial"/>
              </a:rPr>
              <a:t>Software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architecture</a:t>
            </a:r>
            <a:endParaRPr sz="1600">
              <a:latin typeface="Arial"/>
              <a:cs typeface="Arial"/>
            </a:endParaRPr>
          </a:p>
          <a:p>
            <a:pPr marL="506730" lvl="2" indent="-147320">
              <a:lnSpc>
                <a:spcPts val="1825"/>
              </a:lnSpc>
              <a:spcBef>
                <a:spcPts val="190"/>
              </a:spcBef>
              <a:buClr>
                <a:srgbClr val="CCCC00"/>
              </a:buClr>
              <a:buSzPct val="68750"/>
              <a:buFont typeface="Wingdings"/>
              <a:buChar char=""/>
              <a:tabLst>
                <a:tab pos="507365" algn="l"/>
              </a:tabLst>
            </a:pPr>
            <a:r>
              <a:rPr sz="1600" spc="-5" dirty="0">
                <a:latin typeface="Arial"/>
                <a:cs typeface="Arial"/>
              </a:rPr>
              <a:t>Test infrastructure, test cases,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and</a:t>
            </a:r>
            <a:endParaRPr sz="1600">
              <a:latin typeface="Arial"/>
              <a:cs typeface="Arial"/>
            </a:endParaRPr>
          </a:p>
          <a:p>
            <a:pPr marL="506730">
              <a:lnSpc>
                <a:spcPts val="1825"/>
              </a:lnSpc>
            </a:pPr>
            <a:r>
              <a:rPr sz="1600" spc="-5" dirty="0">
                <a:latin typeface="Arial"/>
                <a:cs typeface="Arial"/>
              </a:rPr>
              <a:t>test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 marL="506730" lvl="2" indent="-147320">
              <a:lnSpc>
                <a:spcPct val="100000"/>
              </a:lnSpc>
              <a:spcBef>
                <a:spcPts val="195"/>
              </a:spcBef>
              <a:buClr>
                <a:srgbClr val="CCCC00"/>
              </a:buClr>
              <a:buSzPct val="68750"/>
              <a:buFont typeface="Wingdings"/>
              <a:buChar char=""/>
              <a:tabLst>
                <a:tab pos="507365" algn="l"/>
              </a:tabLst>
            </a:pPr>
            <a:r>
              <a:rPr sz="1600" spc="-5" dirty="0">
                <a:latin typeface="Arial"/>
                <a:cs typeface="Arial"/>
              </a:rPr>
              <a:t>Production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plans</a:t>
            </a:r>
            <a:endParaRPr sz="1600">
              <a:latin typeface="Arial"/>
              <a:cs typeface="Arial"/>
            </a:endParaRPr>
          </a:p>
          <a:p>
            <a:pPr marL="506730" lvl="2" indent="-147320">
              <a:lnSpc>
                <a:spcPct val="100000"/>
              </a:lnSpc>
              <a:spcBef>
                <a:spcPts val="195"/>
              </a:spcBef>
              <a:buClr>
                <a:srgbClr val="CCCC00"/>
              </a:buClr>
              <a:buSzPct val="68750"/>
              <a:buFont typeface="Wingdings"/>
              <a:buChar char=""/>
              <a:tabLst>
                <a:tab pos="507365" algn="l"/>
              </a:tabLst>
            </a:pPr>
            <a:r>
              <a:rPr sz="1600" spc="-5" dirty="0">
                <a:latin typeface="Arial"/>
                <a:cs typeface="Arial"/>
              </a:rPr>
              <a:t>….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874" y="3134055"/>
            <a:ext cx="9573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  Architecture 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6533" y="3134055"/>
            <a:ext cx="6007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smtClean="0">
                <a:latin typeface="Arial"/>
                <a:cs typeface="Arial"/>
              </a:rPr>
              <a:t>Lecturer: </a:t>
            </a:r>
            <a:r>
              <a:rPr lang="en-US" altLang="zh-CN" sz="500" spc="-5" dirty="0" err="1" smtClean="0">
                <a:latin typeface="Arial"/>
                <a:cs typeface="Arial"/>
              </a:rPr>
              <a:t>Xiaobin</a:t>
            </a:r>
            <a:r>
              <a:rPr lang="en-US" altLang="zh-CN" sz="500" spc="-5" dirty="0" smtClean="0">
                <a:latin typeface="Arial"/>
                <a:cs typeface="Arial"/>
              </a:rPr>
              <a:t> Xu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74" y="368553"/>
            <a:ext cx="275399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Product Line</a:t>
            </a:r>
            <a:r>
              <a:rPr spc="-80" dirty="0"/>
              <a:t> </a:t>
            </a:r>
            <a:r>
              <a:rPr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086" y="840993"/>
            <a:ext cx="3851275" cy="14154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86055" marR="5080" indent="-173990">
              <a:lnSpc>
                <a:spcPct val="90100"/>
              </a:lnSpc>
              <a:spcBef>
                <a:spcPts val="285"/>
              </a:spcBef>
              <a:buClr>
                <a:srgbClr val="669999"/>
              </a:buClr>
              <a:buSzPct val="68750"/>
              <a:buFont typeface="Wingdings"/>
              <a:buChar char=""/>
              <a:tabLst>
                <a:tab pos="186690" algn="l"/>
              </a:tabLst>
            </a:pPr>
            <a:r>
              <a:rPr sz="1600" spc="-5" dirty="0">
                <a:latin typeface="Arial"/>
                <a:cs typeface="Arial"/>
              </a:rPr>
              <a:t>The assets are designed to handle the  range of variability defined in the product  line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scope</a:t>
            </a:r>
            <a:endParaRPr sz="1600">
              <a:latin typeface="Arial"/>
              <a:cs typeface="Arial"/>
            </a:endParaRPr>
          </a:p>
          <a:p>
            <a:pPr marL="186055" marR="26034" indent="-173990">
              <a:lnSpc>
                <a:spcPts val="1730"/>
              </a:lnSpc>
              <a:spcBef>
                <a:spcPts val="409"/>
              </a:spcBef>
              <a:buClr>
                <a:srgbClr val="669999"/>
              </a:buClr>
              <a:buSzPct val="68750"/>
              <a:buFont typeface="Wingdings"/>
              <a:buChar char=""/>
              <a:tabLst>
                <a:tab pos="186690" algn="l"/>
              </a:tabLst>
            </a:pPr>
            <a:r>
              <a:rPr sz="1600" spc="-5" dirty="0">
                <a:latin typeface="Arial"/>
                <a:cs typeface="Arial"/>
              </a:rPr>
              <a:t>Each asset is accompanied by an  attached process, which explains how to  use the asset in building a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product.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874" y="3133470"/>
            <a:ext cx="10335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  Architecture 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6533" y="3133470"/>
            <a:ext cx="6007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smtClean="0">
                <a:latin typeface="Arial"/>
                <a:cs typeface="Arial"/>
              </a:rPr>
              <a:t>Lecturer: </a:t>
            </a:r>
            <a:r>
              <a:rPr lang="en-US" altLang="zh-CN" sz="500" spc="-5" dirty="0" err="1" smtClean="0">
                <a:latin typeface="Arial"/>
                <a:cs typeface="Arial"/>
              </a:rPr>
              <a:t>Xiaobin</a:t>
            </a:r>
            <a:r>
              <a:rPr lang="en-US" altLang="zh-CN" sz="500" spc="-5" dirty="0" smtClean="0">
                <a:latin typeface="Arial"/>
                <a:cs typeface="Arial"/>
              </a:rPr>
              <a:t> Xu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597" y="278383"/>
            <a:ext cx="128333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The</a:t>
            </a:r>
            <a:r>
              <a:rPr spc="-70" dirty="0"/>
              <a:t> </a:t>
            </a:r>
            <a:r>
              <a:rPr dirty="0"/>
              <a:t>payoff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9597" y="796543"/>
            <a:ext cx="3827145" cy="190309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84785" marR="5080" indent="-172720">
              <a:lnSpc>
                <a:spcPts val="1730"/>
              </a:lnSpc>
              <a:spcBef>
                <a:spcPts val="310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185420" algn="l"/>
              </a:tabLst>
            </a:pPr>
            <a:r>
              <a:rPr sz="1600" spc="-5" dirty="0">
                <a:latin typeface="Arial"/>
                <a:cs typeface="Arial"/>
              </a:rPr>
              <a:t>Initiating a software product line strategy  requires some amount of up-front  investment although it can be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minimal.</a:t>
            </a:r>
            <a:endParaRPr sz="1600">
              <a:latin typeface="Arial"/>
              <a:cs typeface="Arial"/>
            </a:endParaRPr>
          </a:p>
          <a:p>
            <a:pPr marL="184785" marR="273685" indent="-172720" algn="just">
              <a:lnSpc>
                <a:spcPct val="90100"/>
              </a:lnSpc>
              <a:spcBef>
                <a:spcPts val="35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185420" algn="l"/>
              </a:tabLst>
            </a:pPr>
            <a:r>
              <a:rPr sz="1600" spc="-5" dirty="0">
                <a:latin typeface="Arial"/>
                <a:cs typeface="Arial"/>
              </a:rPr>
              <a:t>If the commonality is sufficiently high,  payback can happen after a relatively  small number of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products.</a:t>
            </a:r>
            <a:endParaRPr sz="1600">
              <a:latin typeface="Arial"/>
              <a:cs typeface="Arial"/>
            </a:endParaRPr>
          </a:p>
          <a:p>
            <a:pPr marL="184785" marR="253365" indent="-172720" algn="just">
              <a:lnSpc>
                <a:spcPts val="1730"/>
              </a:lnSpc>
              <a:spcBef>
                <a:spcPts val="40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185420" algn="l"/>
              </a:tabLst>
            </a:pPr>
            <a:r>
              <a:rPr sz="1600" spc="-5" dirty="0">
                <a:latin typeface="Arial"/>
                <a:cs typeface="Arial"/>
              </a:rPr>
              <a:t>Many organizations have reached the  </a:t>
            </a:r>
            <a:r>
              <a:rPr sz="1600" spc="-10" dirty="0">
                <a:latin typeface="Arial"/>
                <a:cs typeface="Arial"/>
              </a:rPr>
              <a:t>payoff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point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874" y="3134055"/>
            <a:ext cx="9573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  Architecture 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6533" y="3134055"/>
            <a:ext cx="6007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smtClean="0">
                <a:latin typeface="Arial"/>
                <a:cs typeface="Arial"/>
              </a:rPr>
              <a:t>Lecturer: </a:t>
            </a:r>
            <a:r>
              <a:rPr lang="en-US" altLang="zh-CN" sz="500" spc="-5" dirty="0" err="1" smtClean="0">
                <a:latin typeface="Arial"/>
                <a:cs typeface="Arial"/>
              </a:rPr>
              <a:t>Xiaobin</a:t>
            </a:r>
            <a:r>
              <a:rPr lang="en-US" altLang="zh-CN" sz="500" spc="-5" dirty="0" smtClean="0">
                <a:latin typeface="Arial"/>
                <a:cs typeface="Arial"/>
              </a:rPr>
              <a:t> Xu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74" y="368553"/>
            <a:ext cx="128143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The</a:t>
            </a:r>
            <a:r>
              <a:rPr spc="-85" dirty="0"/>
              <a:t> </a:t>
            </a:r>
            <a:r>
              <a:rPr dirty="0"/>
              <a:t>payoff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3133470"/>
            <a:ext cx="13383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  Architecture 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6533" y="3133470"/>
            <a:ext cx="6007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smtClean="0">
                <a:latin typeface="Arial"/>
                <a:cs typeface="Arial"/>
              </a:rPr>
              <a:t>Lecturer: </a:t>
            </a:r>
            <a:r>
              <a:rPr lang="en-US" altLang="zh-CN" sz="500" spc="-5" dirty="0" err="1" smtClean="0">
                <a:latin typeface="Arial"/>
                <a:cs typeface="Arial"/>
              </a:rPr>
              <a:t>Xiaobin</a:t>
            </a:r>
            <a:r>
              <a:rPr lang="en-US" altLang="zh-CN" sz="500" spc="-5" dirty="0" smtClean="0">
                <a:latin typeface="Arial"/>
                <a:cs typeface="Arial"/>
              </a:rPr>
              <a:t> Xu</a:t>
            </a:r>
          </a:p>
        </p:txBody>
      </p:sp>
      <p:sp>
        <p:nvSpPr>
          <p:cNvPr id="5" name="object 5"/>
          <p:cNvSpPr/>
          <p:nvPr/>
        </p:nvSpPr>
        <p:spPr>
          <a:xfrm>
            <a:off x="825246" y="1038605"/>
            <a:ext cx="3037840" cy="1775460"/>
          </a:xfrm>
          <a:custGeom>
            <a:avLst/>
            <a:gdLst/>
            <a:ahLst/>
            <a:cxnLst/>
            <a:rect l="l" t="t" r="r" b="b"/>
            <a:pathLst>
              <a:path w="3037840" h="1775460">
                <a:moveTo>
                  <a:pt x="0" y="1775460"/>
                </a:moveTo>
                <a:lnTo>
                  <a:pt x="3037332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21486" y="2826257"/>
            <a:ext cx="0" cy="73660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0"/>
                </a:moveTo>
                <a:lnTo>
                  <a:pt x="0" y="73151"/>
                </a:lnTo>
              </a:path>
            </a:pathLst>
          </a:custGeom>
          <a:ln w="1981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94154" y="2826257"/>
            <a:ext cx="0" cy="73660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0"/>
                </a:moveTo>
                <a:lnTo>
                  <a:pt x="0" y="73151"/>
                </a:lnTo>
              </a:path>
            </a:pathLst>
          </a:custGeom>
          <a:ln w="1981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69870" y="2826257"/>
            <a:ext cx="0" cy="73660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0"/>
                </a:moveTo>
                <a:lnTo>
                  <a:pt x="0" y="73151"/>
                </a:lnTo>
              </a:path>
            </a:pathLst>
          </a:custGeom>
          <a:ln w="1981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44061" y="2826257"/>
            <a:ext cx="0" cy="73660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0"/>
                </a:moveTo>
                <a:lnTo>
                  <a:pt x="0" y="73151"/>
                </a:lnTo>
              </a:path>
            </a:pathLst>
          </a:custGeom>
          <a:ln w="1981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1341" y="2570225"/>
            <a:ext cx="3023870" cy="0"/>
          </a:xfrm>
          <a:custGeom>
            <a:avLst/>
            <a:gdLst/>
            <a:ahLst/>
            <a:cxnLst/>
            <a:rect l="l" t="t" r="r" b="b"/>
            <a:pathLst>
              <a:path w="3023870">
                <a:moveTo>
                  <a:pt x="0" y="0"/>
                </a:moveTo>
                <a:lnTo>
                  <a:pt x="3023616" y="0"/>
                </a:lnTo>
              </a:path>
            </a:pathLst>
          </a:custGeom>
          <a:ln w="457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1341" y="2312669"/>
            <a:ext cx="3023870" cy="0"/>
          </a:xfrm>
          <a:custGeom>
            <a:avLst/>
            <a:gdLst/>
            <a:ahLst/>
            <a:cxnLst/>
            <a:rect l="l" t="t" r="r" b="b"/>
            <a:pathLst>
              <a:path w="3023870">
                <a:moveTo>
                  <a:pt x="0" y="0"/>
                </a:moveTo>
                <a:lnTo>
                  <a:pt x="3023616" y="0"/>
                </a:lnTo>
              </a:path>
            </a:pathLst>
          </a:custGeom>
          <a:ln w="457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1341" y="2056637"/>
            <a:ext cx="3023870" cy="0"/>
          </a:xfrm>
          <a:custGeom>
            <a:avLst/>
            <a:gdLst/>
            <a:ahLst/>
            <a:cxnLst/>
            <a:rect l="l" t="t" r="r" b="b"/>
            <a:pathLst>
              <a:path w="3023870">
                <a:moveTo>
                  <a:pt x="0" y="0"/>
                </a:moveTo>
                <a:lnTo>
                  <a:pt x="3023616" y="0"/>
                </a:lnTo>
              </a:path>
            </a:pathLst>
          </a:custGeom>
          <a:ln w="457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1341" y="1799081"/>
            <a:ext cx="3023870" cy="0"/>
          </a:xfrm>
          <a:custGeom>
            <a:avLst/>
            <a:gdLst/>
            <a:ahLst/>
            <a:cxnLst/>
            <a:rect l="l" t="t" r="r" b="b"/>
            <a:pathLst>
              <a:path w="3023870">
                <a:moveTo>
                  <a:pt x="0" y="0"/>
                </a:moveTo>
                <a:lnTo>
                  <a:pt x="3023616" y="0"/>
                </a:lnTo>
              </a:path>
            </a:pathLst>
          </a:custGeom>
          <a:ln w="457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1341" y="1543049"/>
            <a:ext cx="3023870" cy="0"/>
          </a:xfrm>
          <a:custGeom>
            <a:avLst/>
            <a:gdLst/>
            <a:ahLst/>
            <a:cxnLst/>
            <a:rect l="l" t="t" r="r" b="b"/>
            <a:pathLst>
              <a:path w="3023870">
                <a:moveTo>
                  <a:pt x="0" y="0"/>
                </a:moveTo>
                <a:lnTo>
                  <a:pt x="3023616" y="0"/>
                </a:lnTo>
              </a:path>
            </a:pathLst>
          </a:custGeom>
          <a:ln w="457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341" y="1285493"/>
            <a:ext cx="3023870" cy="0"/>
          </a:xfrm>
          <a:custGeom>
            <a:avLst/>
            <a:gdLst/>
            <a:ahLst/>
            <a:cxnLst/>
            <a:rect l="l" t="t" r="r" b="b"/>
            <a:pathLst>
              <a:path w="3023870">
                <a:moveTo>
                  <a:pt x="0" y="0"/>
                </a:moveTo>
                <a:lnTo>
                  <a:pt x="3023616" y="0"/>
                </a:lnTo>
              </a:path>
            </a:pathLst>
          </a:custGeom>
          <a:ln w="457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1341" y="1030985"/>
            <a:ext cx="3023870" cy="0"/>
          </a:xfrm>
          <a:custGeom>
            <a:avLst/>
            <a:gdLst/>
            <a:ahLst/>
            <a:cxnLst/>
            <a:rect l="l" t="t" r="r" b="b"/>
            <a:pathLst>
              <a:path w="3023870">
                <a:moveTo>
                  <a:pt x="0" y="0"/>
                </a:moveTo>
                <a:lnTo>
                  <a:pt x="3023616" y="0"/>
                </a:lnTo>
              </a:path>
            </a:pathLst>
          </a:custGeom>
          <a:ln w="457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1436" y="1030223"/>
            <a:ext cx="0" cy="1795780"/>
          </a:xfrm>
          <a:custGeom>
            <a:avLst/>
            <a:gdLst/>
            <a:ahLst/>
            <a:cxnLst/>
            <a:rect l="l" t="t" r="r" b="b"/>
            <a:pathLst>
              <a:path h="1795780">
                <a:moveTo>
                  <a:pt x="0" y="0"/>
                </a:moveTo>
                <a:lnTo>
                  <a:pt x="0" y="179527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0580" y="2796539"/>
            <a:ext cx="3040380" cy="29209"/>
          </a:xfrm>
          <a:custGeom>
            <a:avLst/>
            <a:gdLst/>
            <a:ahLst/>
            <a:cxnLst/>
            <a:rect l="l" t="t" r="r" b="b"/>
            <a:pathLst>
              <a:path w="3040379" h="29210">
                <a:moveTo>
                  <a:pt x="0" y="0"/>
                </a:moveTo>
                <a:lnTo>
                  <a:pt x="3040380" y="2895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52525" y="1614333"/>
            <a:ext cx="114300" cy="6470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760"/>
              </a:lnSpc>
            </a:pPr>
            <a:r>
              <a:rPr sz="700" spc="-10" dirty="0">
                <a:latin typeface="Calibri"/>
                <a:cs typeface="Calibri"/>
              </a:rPr>
              <a:t>Cumulative</a:t>
            </a:r>
            <a:r>
              <a:rPr sz="700" spc="10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Costs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45360" y="2902076"/>
            <a:ext cx="78359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10" dirty="0">
                <a:latin typeface="Calibri"/>
                <a:cs typeface="Calibri"/>
              </a:rPr>
              <a:t>Numbers </a:t>
            </a:r>
            <a:r>
              <a:rPr sz="700" spc="-5" dirty="0">
                <a:latin typeface="Calibri"/>
                <a:cs typeface="Calibri"/>
              </a:rPr>
              <a:t>of</a:t>
            </a:r>
            <a:r>
              <a:rPr sz="700" spc="-15" dirty="0">
                <a:latin typeface="Calibri"/>
                <a:cs typeface="Calibri"/>
              </a:rPr>
              <a:t> </a:t>
            </a:r>
            <a:r>
              <a:rPr sz="700" spc="-10" dirty="0">
                <a:latin typeface="Calibri"/>
                <a:cs typeface="Calibri"/>
              </a:rPr>
              <a:t>Products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36901" y="1057147"/>
            <a:ext cx="60769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10" dirty="0">
                <a:latin typeface="Calibri"/>
                <a:cs typeface="Calibri"/>
              </a:rPr>
              <a:t>Current </a:t>
            </a:r>
            <a:r>
              <a:rPr sz="700" spc="-5" dirty="0">
                <a:latin typeface="Calibri"/>
                <a:cs typeface="Calibri"/>
              </a:rPr>
              <a:t>Practice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60345" y="2128773"/>
            <a:ext cx="671195" cy="2279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760"/>
              </a:lnSpc>
              <a:spcBef>
                <a:spcPts val="185"/>
              </a:spcBef>
            </a:pPr>
            <a:r>
              <a:rPr sz="700" spc="-5" dirty="0">
                <a:latin typeface="Calibri"/>
                <a:cs typeface="Calibri"/>
              </a:rPr>
              <a:t>With </a:t>
            </a:r>
            <a:r>
              <a:rPr sz="700" spc="-10" dirty="0">
                <a:latin typeface="Calibri"/>
                <a:cs typeface="Calibri"/>
              </a:rPr>
              <a:t>Product Line  Approach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30580" y="1827275"/>
            <a:ext cx="3023870" cy="297180"/>
          </a:xfrm>
          <a:custGeom>
            <a:avLst/>
            <a:gdLst/>
            <a:ahLst/>
            <a:cxnLst/>
            <a:rect l="l" t="t" r="r" b="b"/>
            <a:pathLst>
              <a:path w="3023870" h="297180">
                <a:moveTo>
                  <a:pt x="0" y="297180"/>
                </a:moveTo>
                <a:lnTo>
                  <a:pt x="3023616" y="0"/>
                </a:lnTo>
              </a:path>
            </a:pathLst>
          </a:custGeom>
          <a:ln w="9143">
            <a:solidFill>
              <a:srgbClr val="000000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597" y="193928"/>
            <a:ext cx="182308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Philips</a:t>
            </a:r>
            <a:r>
              <a:rPr spc="-75" dirty="0"/>
              <a:t> </a:t>
            </a:r>
            <a:r>
              <a:rPr spc="5" dirty="0"/>
              <a:t>Medical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783716"/>
            <a:ext cx="4044315" cy="245300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62890" marR="89535" indent="-172720">
              <a:lnSpc>
                <a:spcPts val="1510"/>
              </a:lnSpc>
              <a:spcBef>
                <a:spcPts val="295"/>
              </a:spcBef>
              <a:buClr>
                <a:srgbClr val="330066"/>
              </a:buClr>
              <a:buSzPct val="67857"/>
              <a:buFont typeface="Wingdings"/>
              <a:buChar char=""/>
              <a:tabLst>
                <a:tab pos="263525" algn="l"/>
              </a:tabLst>
            </a:pPr>
            <a:r>
              <a:rPr sz="1400" dirty="0">
                <a:latin typeface="Arial"/>
                <a:cs typeface="Arial"/>
              </a:rPr>
              <a:t>Goals: </a:t>
            </a:r>
            <a:r>
              <a:rPr sz="1400" spc="-5" dirty="0">
                <a:latin typeface="Arial"/>
                <a:cs typeface="Arial"/>
              </a:rPr>
              <a:t>Improved time </a:t>
            </a:r>
            <a:r>
              <a:rPr sz="1400" dirty="0">
                <a:latin typeface="Arial"/>
                <a:cs typeface="Arial"/>
              </a:rPr>
              <a:t>to market and consistent  and integrated </a:t>
            </a:r>
            <a:r>
              <a:rPr sz="1400" spc="-5" dirty="0">
                <a:latin typeface="Arial"/>
                <a:cs typeface="Arial"/>
              </a:rPr>
              <a:t>behavior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applications.</a:t>
            </a:r>
          </a:p>
          <a:p>
            <a:pPr marL="262890" indent="-173355">
              <a:lnSpc>
                <a:spcPct val="100000"/>
              </a:lnSpc>
              <a:spcBef>
                <a:spcPts val="145"/>
              </a:spcBef>
              <a:buClr>
                <a:srgbClr val="330066"/>
              </a:buClr>
              <a:buSzPct val="67857"/>
              <a:buFont typeface="Wingdings"/>
              <a:buChar char=""/>
              <a:tabLst>
                <a:tab pos="263525" algn="l"/>
              </a:tabLst>
            </a:pPr>
            <a:r>
              <a:rPr sz="1400" spc="-5" dirty="0">
                <a:latin typeface="Arial"/>
                <a:cs typeface="Arial"/>
              </a:rPr>
              <a:t>Achieved</a:t>
            </a:r>
            <a:endParaRPr sz="1400" dirty="0">
              <a:latin typeface="Arial"/>
              <a:cs typeface="Arial"/>
            </a:endParaRPr>
          </a:p>
          <a:p>
            <a:pPr marL="436245" lvl="1" indent="-173990">
              <a:lnSpc>
                <a:spcPct val="100000"/>
              </a:lnSpc>
              <a:spcBef>
                <a:spcPts val="170"/>
              </a:spcBef>
              <a:buClr>
                <a:srgbClr val="669999"/>
              </a:buClr>
              <a:buSzPct val="67857"/>
              <a:buFont typeface="Wingdings"/>
              <a:buChar char=""/>
              <a:tabLst>
                <a:tab pos="436880" algn="l"/>
              </a:tabLst>
            </a:pPr>
            <a:r>
              <a:rPr sz="1400" spc="-5" dirty="0">
                <a:latin typeface="Arial"/>
                <a:cs typeface="Arial"/>
              </a:rPr>
              <a:t>2-4 </a:t>
            </a:r>
            <a:r>
              <a:rPr sz="1400" dirty="0">
                <a:latin typeface="Arial"/>
                <a:cs typeface="Arial"/>
              </a:rPr>
              <a:t>times effort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reduction.</a:t>
            </a:r>
          </a:p>
          <a:p>
            <a:pPr marL="436245" lvl="1" indent="-173990">
              <a:lnSpc>
                <a:spcPct val="100000"/>
              </a:lnSpc>
              <a:spcBef>
                <a:spcPts val="170"/>
              </a:spcBef>
              <a:buClr>
                <a:srgbClr val="669999"/>
              </a:buClr>
              <a:buSzPct val="67857"/>
              <a:buFont typeface="Wingdings"/>
              <a:buChar char=""/>
              <a:tabLst>
                <a:tab pos="436880" algn="l"/>
              </a:tabLst>
            </a:pPr>
            <a:r>
              <a:rPr sz="1400" dirty="0">
                <a:latin typeface="Arial"/>
                <a:cs typeface="Arial"/>
              </a:rPr>
              <a:t>Reduction to less than 50%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time-to-market.</a:t>
            </a:r>
          </a:p>
          <a:p>
            <a:pPr marL="436245" lvl="1" indent="-173990">
              <a:lnSpc>
                <a:spcPct val="100000"/>
              </a:lnSpc>
              <a:spcBef>
                <a:spcPts val="170"/>
              </a:spcBef>
              <a:buClr>
                <a:srgbClr val="669999"/>
              </a:buClr>
              <a:buSzPct val="67857"/>
              <a:buFont typeface="Wingdings"/>
              <a:buChar char=""/>
              <a:tabLst>
                <a:tab pos="436880" algn="l"/>
              </a:tabLst>
            </a:pPr>
            <a:r>
              <a:rPr sz="1400" dirty="0">
                <a:latin typeface="Arial"/>
                <a:cs typeface="Arial"/>
              </a:rPr>
              <a:t>Product defect density to 50% of original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rate.</a:t>
            </a:r>
          </a:p>
          <a:p>
            <a:pPr marL="436245" marR="5080" lvl="1" indent="-173990">
              <a:lnSpc>
                <a:spcPts val="1510"/>
              </a:lnSpc>
              <a:spcBef>
                <a:spcPts val="360"/>
              </a:spcBef>
              <a:buClr>
                <a:srgbClr val="669999"/>
              </a:buClr>
              <a:buSzPct val="67857"/>
              <a:buFont typeface="Wingdings"/>
              <a:buChar char=""/>
              <a:tabLst>
                <a:tab pos="436880" algn="l"/>
              </a:tabLst>
            </a:pPr>
            <a:r>
              <a:rPr sz="1400" dirty="0">
                <a:latin typeface="Arial"/>
                <a:cs typeface="Arial"/>
              </a:rPr>
              <a:t>Ease of feature propagation from one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product  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others.</a:t>
            </a:r>
          </a:p>
          <a:p>
            <a:pPr marL="436245" lvl="1" indent="-173990">
              <a:lnSpc>
                <a:spcPct val="100000"/>
              </a:lnSpc>
              <a:spcBef>
                <a:spcPts val="145"/>
              </a:spcBef>
              <a:buClr>
                <a:srgbClr val="669999"/>
              </a:buClr>
              <a:buSzPct val="67857"/>
              <a:buFont typeface="Wingdings"/>
              <a:buChar char=""/>
              <a:tabLst>
                <a:tab pos="436880" algn="l"/>
              </a:tabLst>
            </a:pPr>
            <a:r>
              <a:rPr sz="1400" spc="-5" dirty="0">
                <a:latin typeface="Arial"/>
                <a:cs typeface="Arial"/>
              </a:rPr>
              <a:t>Common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look-and-feel.</a:t>
            </a:r>
          </a:p>
          <a:p>
            <a:pPr marL="436245" lvl="1" indent="-173990">
              <a:lnSpc>
                <a:spcPct val="100000"/>
              </a:lnSpc>
              <a:spcBef>
                <a:spcPts val="170"/>
              </a:spcBef>
              <a:buClr>
                <a:srgbClr val="669999"/>
              </a:buClr>
              <a:buSzPct val="67857"/>
              <a:buFont typeface="Wingdings"/>
              <a:buChar char=""/>
              <a:tabLst>
                <a:tab pos="436880" algn="l"/>
              </a:tabLst>
            </a:pPr>
            <a:r>
              <a:rPr sz="1400" dirty="0">
                <a:latin typeface="Arial"/>
                <a:cs typeface="Arial"/>
              </a:rPr>
              <a:t>Better product planning &amp; use of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roadmaps.</a:t>
            </a:r>
          </a:p>
          <a:p>
            <a:pPr marL="12700"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  Architecture </a:t>
            </a:r>
            <a:r>
              <a:rPr sz="500" dirty="0">
                <a:latin typeface="Arial"/>
                <a:cs typeface="Arial"/>
              </a:rPr>
              <a:t>	</a:t>
            </a:r>
            <a:r>
              <a:rPr lang="en-US" sz="500" dirty="0" smtClean="0">
                <a:latin typeface="Arial"/>
                <a:cs typeface="Arial"/>
              </a:rPr>
              <a:t>                                                   </a:t>
            </a:r>
            <a:r>
              <a:rPr lang="en-US" altLang="zh-CN" sz="500" spc="-5" dirty="0" smtClean="0">
                <a:latin typeface="Arial"/>
                <a:cs typeface="Arial"/>
              </a:rPr>
              <a:t>Lecturer: </a:t>
            </a:r>
            <a:r>
              <a:rPr lang="en-US" altLang="zh-CN" sz="500" spc="-5" dirty="0" err="1" smtClean="0">
                <a:latin typeface="Arial"/>
                <a:cs typeface="Arial"/>
              </a:rPr>
              <a:t>Xiaobin</a:t>
            </a:r>
            <a:r>
              <a:rPr lang="en-US" altLang="zh-CN" sz="500" spc="-5" dirty="0" smtClean="0">
                <a:latin typeface="Arial"/>
                <a:cs typeface="Arial"/>
              </a:rPr>
              <a:t> Xu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597" y="193293"/>
            <a:ext cx="182308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Philips</a:t>
            </a:r>
            <a:r>
              <a:rPr spc="-75" dirty="0"/>
              <a:t> </a:t>
            </a:r>
            <a:r>
              <a:rPr spc="5" dirty="0"/>
              <a:t>Medical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9597" y="804418"/>
            <a:ext cx="3923665" cy="2075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861060" indent="-172720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67857"/>
              <a:buFont typeface="Wingdings"/>
              <a:buChar char=""/>
              <a:tabLst>
                <a:tab pos="185420" algn="l"/>
              </a:tabLst>
            </a:pP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primary asset is the product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line  architecture</a:t>
            </a:r>
            <a:endParaRPr sz="14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40"/>
              </a:spcBef>
              <a:buClr>
                <a:srgbClr val="330066"/>
              </a:buClr>
              <a:buSzPct val="67857"/>
              <a:buFont typeface="Wingdings"/>
              <a:buChar char=""/>
              <a:tabLst>
                <a:tab pos="185420" algn="l"/>
              </a:tabLst>
            </a:pPr>
            <a:r>
              <a:rPr sz="1400" dirty="0">
                <a:latin typeface="Arial"/>
                <a:cs typeface="Arial"/>
              </a:rPr>
              <a:t>Architecture supports distributed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development</a:t>
            </a:r>
            <a:endParaRPr sz="14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that </a:t>
            </a:r>
            <a:r>
              <a:rPr sz="1400" spc="-5" dirty="0">
                <a:latin typeface="Arial"/>
                <a:cs typeface="Arial"/>
              </a:rPr>
              <a:t>will </a:t>
            </a:r>
            <a:r>
              <a:rPr sz="1400" dirty="0">
                <a:latin typeface="Arial"/>
                <a:cs typeface="Arial"/>
              </a:rPr>
              <a:t>still </a:t>
            </a:r>
            <a:r>
              <a:rPr sz="1400" spc="-5" dirty="0">
                <a:latin typeface="Arial"/>
                <a:cs typeface="Arial"/>
              </a:rPr>
              <a:t>work </a:t>
            </a:r>
            <a:r>
              <a:rPr sz="1400" dirty="0">
                <a:latin typeface="Arial"/>
                <a:cs typeface="Arial"/>
              </a:rPr>
              <a:t>seamlessly </a:t>
            </a:r>
            <a:r>
              <a:rPr sz="1400" spc="-5" dirty="0">
                <a:latin typeface="Arial"/>
                <a:cs typeface="Arial"/>
              </a:rPr>
              <a:t>when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integrated</a:t>
            </a:r>
            <a:endParaRPr sz="1400"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335"/>
              </a:spcBef>
              <a:buClr>
                <a:srgbClr val="330066"/>
              </a:buClr>
              <a:buSzPct val="67857"/>
              <a:buFont typeface="Wingdings"/>
              <a:buChar char=""/>
              <a:tabLst>
                <a:tab pos="185420" algn="l"/>
              </a:tabLst>
            </a:pPr>
            <a:r>
              <a:rPr sz="1400" dirty="0">
                <a:latin typeface="Arial"/>
                <a:cs typeface="Arial"/>
              </a:rPr>
              <a:t>Philips has </a:t>
            </a:r>
            <a:r>
              <a:rPr sz="1400" spc="-5" dirty="0">
                <a:latin typeface="Arial"/>
                <a:cs typeface="Arial"/>
              </a:rPr>
              <a:t>developed </a:t>
            </a:r>
            <a:r>
              <a:rPr sz="1400" dirty="0">
                <a:latin typeface="Arial"/>
                <a:cs typeface="Arial"/>
              </a:rPr>
              <a:t>their core asset base  through an </a:t>
            </a:r>
            <a:r>
              <a:rPr sz="1400" spc="-5" dirty="0">
                <a:latin typeface="Arial"/>
                <a:cs typeface="Arial"/>
              </a:rPr>
              <a:t>innovative </a:t>
            </a:r>
            <a:r>
              <a:rPr sz="1400" dirty="0">
                <a:latin typeface="Arial"/>
                <a:cs typeface="Arial"/>
              </a:rPr>
              <a:t>approach to open source  </a:t>
            </a:r>
            <a:r>
              <a:rPr sz="1400" spc="-5" dirty="0">
                <a:latin typeface="Arial"/>
                <a:cs typeface="Arial"/>
              </a:rPr>
              <a:t>referred </a:t>
            </a:r>
            <a:r>
              <a:rPr sz="1400" dirty="0">
                <a:latin typeface="Arial"/>
                <a:cs typeface="Arial"/>
              </a:rPr>
              <a:t>to </a:t>
            </a:r>
            <a:r>
              <a:rPr sz="1400" spc="-5" dirty="0">
                <a:latin typeface="Arial"/>
                <a:cs typeface="Arial"/>
              </a:rPr>
              <a:t>as </a:t>
            </a:r>
            <a:r>
              <a:rPr sz="1400" dirty="0">
                <a:latin typeface="Arial"/>
                <a:cs typeface="Arial"/>
              </a:rPr>
              <a:t>“inner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source”</a:t>
            </a:r>
            <a:endParaRPr sz="1400">
              <a:latin typeface="Arial"/>
              <a:cs typeface="Arial"/>
            </a:endParaRPr>
          </a:p>
          <a:p>
            <a:pPr marL="184785" marR="554990" indent="-172720">
              <a:lnSpc>
                <a:spcPct val="100000"/>
              </a:lnSpc>
              <a:spcBef>
                <a:spcPts val="340"/>
              </a:spcBef>
              <a:buClr>
                <a:srgbClr val="330066"/>
              </a:buClr>
              <a:buSzPct val="67857"/>
              <a:buFont typeface="Wingdings"/>
              <a:buChar char=""/>
              <a:tabLst>
                <a:tab pos="185420" algn="l"/>
              </a:tabLst>
            </a:pPr>
            <a:r>
              <a:rPr sz="1400" dirty="0">
                <a:latin typeface="Arial"/>
                <a:cs typeface="Arial"/>
              </a:rPr>
              <a:t>Different business units contribute to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  </a:t>
            </a:r>
            <a:r>
              <a:rPr sz="1400" spc="-5" dirty="0">
                <a:latin typeface="Arial"/>
                <a:cs typeface="Arial"/>
              </a:rPr>
              <a:t>development </a:t>
            </a:r>
            <a:r>
              <a:rPr sz="1400" dirty="0">
                <a:latin typeface="Arial"/>
                <a:cs typeface="Arial"/>
              </a:rPr>
              <a:t>of the core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assets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874" y="3133470"/>
            <a:ext cx="9573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  Architecture 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6533" y="3133470"/>
            <a:ext cx="6007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smtClean="0">
                <a:latin typeface="Arial"/>
                <a:cs typeface="Arial"/>
              </a:rPr>
              <a:t>Lecturer: </a:t>
            </a:r>
            <a:r>
              <a:rPr lang="en-US" altLang="zh-CN" sz="500" spc="-5" dirty="0" err="1" smtClean="0">
                <a:latin typeface="Arial"/>
                <a:cs typeface="Arial"/>
              </a:rPr>
              <a:t>Xiaobin</a:t>
            </a:r>
            <a:r>
              <a:rPr lang="en-US" altLang="zh-CN" sz="500" spc="-5" dirty="0" smtClean="0">
                <a:latin typeface="Arial"/>
                <a:cs typeface="Arial"/>
              </a:rPr>
              <a:t> Xu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597" y="193928"/>
            <a:ext cx="179387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How’s </a:t>
            </a:r>
            <a:r>
              <a:rPr dirty="0"/>
              <a:t>it</a:t>
            </a:r>
            <a:r>
              <a:rPr spc="-105" dirty="0"/>
              <a:t> </a:t>
            </a:r>
            <a:r>
              <a:rPr spc="5" dirty="0"/>
              <a:t>done?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9597" y="764337"/>
            <a:ext cx="2298700" cy="10566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34"/>
              </a:spcBef>
              <a:buClr>
                <a:srgbClr val="330066"/>
              </a:buClr>
              <a:buSzPct val="68965"/>
              <a:buFont typeface="Wingdings"/>
              <a:buChar char=""/>
              <a:tabLst>
                <a:tab pos="185420" algn="l"/>
              </a:tabLst>
            </a:pPr>
            <a:r>
              <a:rPr sz="1450" dirty="0">
                <a:latin typeface="Arial"/>
                <a:cs typeface="Arial"/>
              </a:rPr>
              <a:t>Essential</a:t>
            </a:r>
            <a:r>
              <a:rPr sz="1450" spc="-30" dirty="0">
                <a:latin typeface="Arial"/>
                <a:cs typeface="Arial"/>
              </a:rPr>
              <a:t> </a:t>
            </a:r>
            <a:r>
              <a:rPr sz="1450" spc="-5" dirty="0">
                <a:latin typeface="Arial"/>
                <a:cs typeface="Arial"/>
              </a:rPr>
              <a:t>activities</a:t>
            </a:r>
            <a:endParaRPr sz="1450">
              <a:latin typeface="Arial"/>
              <a:cs typeface="Arial"/>
            </a:endParaRPr>
          </a:p>
          <a:p>
            <a:pPr marL="358775" lvl="1" indent="-174625">
              <a:lnSpc>
                <a:spcPct val="100000"/>
              </a:lnSpc>
              <a:spcBef>
                <a:spcPts val="325"/>
              </a:spcBef>
              <a:buClr>
                <a:srgbClr val="669999"/>
              </a:buClr>
              <a:buSzPct val="67857"/>
              <a:buFont typeface="Wingdings"/>
              <a:buChar char=""/>
              <a:tabLst>
                <a:tab pos="359410" algn="l"/>
              </a:tabLst>
            </a:pPr>
            <a:r>
              <a:rPr sz="1400" spc="-5" dirty="0">
                <a:latin typeface="Arial"/>
                <a:cs typeface="Arial"/>
              </a:rPr>
              <a:t>Core </a:t>
            </a:r>
            <a:r>
              <a:rPr sz="1400" dirty="0">
                <a:latin typeface="Arial"/>
                <a:cs typeface="Arial"/>
              </a:rPr>
              <a:t>asset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development</a:t>
            </a:r>
            <a:endParaRPr sz="1400">
              <a:latin typeface="Arial"/>
              <a:cs typeface="Arial"/>
            </a:endParaRPr>
          </a:p>
          <a:p>
            <a:pPr marL="358775" lvl="1" indent="-174625">
              <a:lnSpc>
                <a:spcPct val="100000"/>
              </a:lnSpc>
              <a:spcBef>
                <a:spcPts val="335"/>
              </a:spcBef>
              <a:buClr>
                <a:srgbClr val="669999"/>
              </a:buClr>
              <a:buSzPct val="67857"/>
              <a:buFont typeface="Wingdings"/>
              <a:buChar char=""/>
              <a:tabLst>
                <a:tab pos="359410" algn="l"/>
              </a:tabLst>
            </a:pPr>
            <a:r>
              <a:rPr sz="1400" dirty="0">
                <a:latin typeface="Arial"/>
                <a:cs typeface="Arial"/>
              </a:rPr>
              <a:t>Product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development</a:t>
            </a:r>
            <a:endParaRPr sz="1400">
              <a:latin typeface="Arial"/>
              <a:cs typeface="Arial"/>
            </a:endParaRPr>
          </a:p>
          <a:p>
            <a:pPr marL="358775" lvl="1" indent="-174625">
              <a:lnSpc>
                <a:spcPct val="100000"/>
              </a:lnSpc>
              <a:spcBef>
                <a:spcPts val="340"/>
              </a:spcBef>
              <a:buClr>
                <a:srgbClr val="669999"/>
              </a:buClr>
              <a:buSzPct val="67857"/>
              <a:buFont typeface="Wingdings"/>
              <a:buChar char=""/>
              <a:tabLst>
                <a:tab pos="359410" algn="l"/>
              </a:tabLst>
            </a:pPr>
            <a:r>
              <a:rPr sz="1400" dirty="0"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36012" y="1576572"/>
            <a:ext cx="1489795" cy="14007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1874" y="3134055"/>
            <a:ext cx="9573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  Architecture 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6533" y="3134055"/>
            <a:ext cx="6007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smtClean="0">
                <a:latin typeface="Arial"/>
                <a:cs typeface="Arial"/>
              </a:rPr>
              <a:t>Lecturer: </a:t>
            </a:r>
            <a:r>
              <a:rPr lang="en-US" altLang="zh-CN" sz="500" spc="-5" dirty="0" err="1" smtClean="0">
                <a:latin typeface="Arial"/>
                <a:cs typeface="Arial"/>
              </a:rPr>
              <a:t>Xiaobin</a:t>
            </a:r>
            <a:r>
              <a:rPr lang="en-US" altLang="zh-CN" sz="500" spc="-5" dirty="0" smtClean="0">
                <a:latin typeface="Arial"/>
                <a:cs typeface="Arial"/>
              </a:rPr>
              <a:t> Xu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597" y="193293"/>
            <a:ext cx="289877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Core </a:t>
            </a:r>
            <a:r>
              <a:rPr spc="5" dirty="0"/>
              <a:t>asset</a:t>
            </a:r>
            <a:r>
              <a:rPr spc="-70" dirty="0"/>
              <a:t> </a:t>
            </a:r>
            <a:r>
              <a:rPr dirty="0"/>
              <a:t>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9597" y="640460"/>
            <a:ext cx="3730625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 indent="-160655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67857"/>
              <a:buFont typeface="Wingdings"/>
              <a:buChar char=""/>
              <a:tabLst>
                <a:tab pos="173355" algn="l"/>
              </a:tabLst>
            </a:pPr>
            <a:r>
              <a:rPr sz="1400" spc="5" dirty="0">
                <a:latin typeface="Arial"/>
                <a:cs typeface="Arial"/>
              </a:rPr>
              <a:t>What </a:t>
            </a:r>
            <a:r>
              <a:rPr sz="1400" dirty="0">
                <a:latin typeface="Arial"/>
                <a:cs typeface="Arial"/>
              </a:rPr>
              <a:t>can </a:t>
            </a:r>
            <a:r>
              <a:rPr sz="1400" spc="-10" dirty="0">
                <a:latin typeface="Arial"/>
                <a:cs typeface="Arial"/>
              </a:rPr>
              <a:t>we </a:t>
            </a:r>
            <a:r>
              <a:rPr sz="1400" dirty="0">
                <a:latin typeface="Arial"/>
                <a:cs typeface="Arial"/>
              </a:rPr>
              <a:t>profitably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reuse?</a:t>
            </a:r>
            <a:endParaRPr sz="1400">
              <a:latin typeface="Arial"/>
              <a:cs typeface="Arial"/>
            </a:endParaRPr>
          </a:p>
          <a:p>
            <a:pPr marL="332740" lvl="1" indent="-137795">
              <a:lnSpc>
                <a:spcPct val="100000"/>
              </a:lnSpc>
              <a:buClr>
                <a:srgbClr val="669999"/>
              </a:buClr>
              <a:buSzPct val="67857"/>
              <a:buFont typeface="Wingdings"/>
              <a:buChar char=""/>
              <a:tabLst>
                <a:tab pos="333375" algn="l"/>
              </a:tabLst>
            </a:pPr>
            <a:r>
              <a:rPr sz="1400" spc="-5" dirty="0">
                <a:latin typeface="Arial"/>
                <a:cs typeface="Arial"/>
              </a:rPr>
              <a:t>How many </a:t>
            </a:r>
            <a:r>
              <a:rPr sz="1400" dirty="0">
                <a:latin typeface="Arial"/>
                <a:cs typeface="Arial"/>
              </a:rPr>
              <a:t>products </a:t>
            </a:r>
            <a:r>
              <a:rPr sz="1400" spc="-5" dirty="0">
                <a:latin typeface="Arial"/>
                <a:cs typeface="Arial"/>
              </a:rPr>
              <a:t>will </a:t>
            </a:r>
            <a:r>
              <a:rPr sz="1400" dirty="0">
                <a:latin typeface="Arial"/>
                <a:cs typeface="Arial"/>
              </a:rPr>
              <a:t>use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it?</a:t>
            </a:r>
            <a:endParaRPr sz="1400">
              <a:latin typeface="Arial"/>
              <a:cs typeface="Arial"/>
            </a:endParaRPr>
          </a:p>
          <a:p>
            <a:pPr marL="332740" marR="473709" lvl="1" indent="-137160">
              <a:lnSpc>
                <a:spcPts val="1340"/>
              </a:lnSpc>
              <a:spcBef>
                <a:spcPts val="330"/>
              </a:spcBef>
              <a:buClr>
                <a:srgbClr val="669999"/>
              </a:buClr>
              <a:buSzPct val="67857"/>
              <a:buFont typeface="Wingdings"/>
              <a:buChar char=""/>
              <a:tabLst>
                <a:tab pos="333375" algn="l"/>
              </a:tabLst>
            </a:pPr>
            <a:r>
              <a:rPr sz="1400" spc="-5" dirty="0">
                <a:latin typeface="Arial"/>
                <a:cs typeface="Arial"/>
              </a:rPr>
              <a:t>How much extra will </a:t>
            </a:r>
            <a:r>
              <a:rPr sz="1400" dirty="0">
                <a:latin typeface="Arial"/>
                <a:cs typeface="Arial"/>
              </a:rPr>
              <a:t>it cost to </a:t>
            </a:r>
            <a:r>
              <a:rPr sz="1400" spc="-5" dirty="0">
                <a:latin typeface="Arial"/>
                <a:cs typeface="Arial"/>
              </a:rPr>
              <a:t>make </a:t>
            </a:r>
            <a:r>
              <a:rPr sz="1400" dirty="0">
                <a:latin typeface="Arial"/>
                <a:cs typeface="Arial"/>
              </a:rPr>
              <a:t>it  reusable?</a:t>
            </a:r>
            <a:endParaRPr sz="1400">
              <a:latin typeface="Arial"/>
              <a:cs typeface="Arial"/>
            </a:endParaRPr>
          </a:p>
          <a:p>
            <a:pPr marL="172720" marR="375285" indent="-160655">
              <a:lnSpc>
                <a:spcPct val="80000"/>
              </a:lnSpc>
              <a:spcBef>
                <a:spcPts val="355"/>
              </a:spcBef>
              <a:buClr>
                <a:srgbClr val="330066"/>
              </a:buClr>
              <a:buSzPct val="67857"/>
              <a:buFont typeface="Wingdings"/>
              <a:buChar char=""/>
              <a:tabLst>
                <a:tab pos="173355" algn="l"/>
              </a:tabLst>
            </a:pPr>
            <a:r>
              <a:rPr sz="1400" spc="10" dirty="0">
                <a:latin typeface="Arial"/>
                <a:cs typeface="Arial"/>
              </a:rPr>
              <a:t>We </a:t>
            </a:r>
            <a:r>
              <a:rPr sz="1400" dirty="0">
                <a:latin typeface="Arial"/>
                <a:cs typeface="Arial"/>
              </a:rPr>
              <a:t>reuse </a:t>
            </a:r>
            <a:r>
              <a:rPr sz="1400" spc="-5" dirty="0">
                <a:latin typeface="Arial"/>
                <a:cs typeface="Arial"/>
              </a:rPr>
              <a:t>ANYTHING </a:t>
            </a:r>
            <a:r>
              <a:rPr sz="1400" dirty="0">
                <a:latin typeface="Arial"/>
                <a:cs typeface="Arial"/>
              </a:rPr>
              <a:t>that makes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sense  </a:t>
            </a:r>
            <a:r>
              <a:rPr sz="1400" spc="-5" dirty="0">
                <a:latin typeface="Arial"/>
                <a:cs typeface="Arial"/>
              </a:rPr>
              <a:t>(money)</a:t>
            </a:r>
            <a:endParaRPr sz="1400">
              <a:latin typeface="Arial"/>
              <a:cs typeface="Arial"/>
            </a:endParaRPr>
          </a:p>
          <a:p>
            <a:pPr marL="332740" marR="596900" lvl="1" indent="-137160">
              <a:lnSpc>
                <a:spcPts val="1340"/>
              </a:lnSpc>
              <a:spcBef>
                <a:spcPts val="325"/>
              </a:spcBef>
              <a:buClr>
                <a:srgbClr val="669999"/>
              </a:buClr>
              <a:buSzPct val="67857"/>
              <a:buFont typeface="Wingdings"/>
              <a:buChar char=""/>
              <a:tabLst>
                <a:tab pos="333375" algn="l"/>
              </a:tabLst>
            </a:pPr>
            <a:r>
              <a:rPr sz="1400" dirty="0">
                <a:latin typeface="Arial"/>
                <a:cs typeface="Arial"/>
              </a:rPr>
              <a:t>Source code – </a:t>
            </a:r>
            <a:r>
              <a:rPr sz="1400" spc="-5" dirty="0">
                <a:latin typeface="Arial"/>
                <a:cs typeface="Arial"/>
              </a:rPr>
              <a:t>obviously </a:t>
            </a:r>
            <a:r>
              <a:rPr sz="1400" dirty="0">
                <a:latin typeface="Arial"/>
                <a:cs typeface="Arial"/>
              </a:rPr>
              <a:t>– but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non-  </a:t>
            </a:r>
            <a:r>
              <a:rPr sz="1400" spc="-5" dirty="0">
                <a:latin typeface="Arial"/>
                <a:cs typeface="Arial"/>
              </a:rPr>
              <a:t>software </a:t>
            </a:r>
            <a:r>
              <a:rPr sz="1400" dirty="0">
                <a:latin typeface="Arial"/>
                <a:cs typeface="Arial"/>
              </a:rPr>
              <a:t>assets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also</a:t>
            </a:r>
            <a:endParaRPr sz="1400">
              <a:latin typeface="Arial"/>
              <a:cs typeface="Arial"/>
            </a:endParaRPr>
          </a:p>
          <a:p>
            <a:pPr marL="332740" marR="5080" lvl="1" indent="-137160">
              <a:lnSpc>
                <a:spcPct val="80100"/>
              </a:lnSpc>
              <a:spcBef>
                <a:spcPts val="350"/>
              </a:spcBef>
              <a:buClr>
                <a:srgbClr val="669999"/>
              </a:buClr>
              <a:buSzPct val="67857"/>
              <a:buFont typeface="Wingdings"/>
              <a:buChar char=""/>
              <a:tabLst>
                <a:tab pos="333375" algn="l"/>
              </a:tabLst>
            </a:pPr>
            <a:r>
              <a:rPr sz="1400" spc="-5" dirty="0">
                <a:latin typeface="Arial"/>
                <a:cs typeface="Arial"/>
              </a:rPr>
              <a:t>For example, </a:t>
            </a:r>
            <a:r>
              <a:rPr sz="1400" spc="-10" dirty="0">
                <a:latin typeface="Arial"/>
                <a:cs typeface="Arial"/>
              </a:rPr>
              <a:t>we </a:t>
            </a:r>
            <a:r>
              <a:rPr sz="1400" dirty="0">
                <a:latin typeface="Arial"/>
                <a:cs typeface="Arial"/>
              </a:rPr>
              <a:t>decompose a test suite  into </a:t>
            </a:r>
            <a:r>
              <a:rPr sz="1400" spc="-5" dirty="0">
                <a:latin typeface="Arial"/>
                <a:cs typeface="Arial"/>
              </a:rPr>
              <a:t>individual </a:t>
            </a:r>
            <a:r>
              <a:rPr sz="1400" dirty="0">
                <a:latin typeface="Arial"/>
                <a:cs typeface="Arial"/>
              </a:rPr>
              <a:t>test cases, then compose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  needed by 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product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874" y="3133470"/>
            <a:ext cx="10335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  Architecture 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6533" y="3133470"/>
            <a:ext cx="6007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smtClean="0">
                <a:latin typeface="Arial"/>
                <a:cs typeface="Arial"/>
              </a:rPr>
              <a:t>Lecturer: </a:t>
            </a:r>
            <a:r>
              <a:rPr lang="en-US" altLang="zh-CN" sz="500" spc="-5" dirty="0" err="1" smtClean="0">
                <a:latin typeface="Arial"/>
                <a:cs typeface="Arial"/>
              </a:rPr>
              <a:t>Xiaobin</a:t>
            </a:r>
            <a:r>
              <a:rPr lang="en-US" altLang="zh-CN" sz="500" spc="-5" dirty="0" smtClean="0">
                <a:latin typeface="Arial"/>
                <a:cs typeface="Arial"/>
              </a:rPr>
              <a:t> Xu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74" y="368883"/>
            <a:ext cx="2893695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Core asset</a:t>
            </a:r>
            <a:r>
              <a:rPr spc="-75" dirty="0"/>
              <a:t> </a:t>
            </a:r>
            <a:r>
              <a:rPr dirty="0"/>
              <a:t>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816940"/>
            <a:ext cx="3916045" cy="1342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2720" indent="-160020">
              <a:lnSpc>
                <a:spcPts val="1730"/>
              </a:lnSpc>
              <a:spcBef>
                <a:spcPts val="9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172720" algn="l"/>
              </a:tabLst>
            </a:pPr>
            <a:r>
              <a:rPr sz="1600" spc="-5" dirty="0">
                <a:latin typeface="Arial"/>
                <a:cs typeface="Arial"/>
              </a:rPr>
              <a:t>A team is devoted to providing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these</a:t>
            </a:r>
            <a:endParaRPr sz="1600">
              <a:latin typeface="Arial"/>
              <a:cs typeface="Arial"/>
            </a:endParaRPr>
          </a:p>
          <a:p>
            <a:pPr marL="172085">
              <a:lnSpc>
                <a:spcPts val="1730"/>
              </a:lnSpc>
            </a:pPr>
            <a:r>
              <a:rPr sz="1600" spc="-5" dirty="0">
                <a:latin typeface="Arial"/>
                <a:cs typeface="Arial"/>
              </a:rPr>
              <a:t>assets</a:t>
            </a:r>
            <a:endParaRPr sz="1600">
              <a:latin typeface="Arial"/>
              <a:cs typeface="Arial"/>
            </a:endParaRPr>
          </a:p>
          <a:p>
            <a:pPr marL="172085" marR="13970" indent="-160020">
              <a:lnSpc>
                <a:spcPts val="1540"/>
              </a:lnSpc>
              <a:spcBef>
                <a:spcPts val="370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172720" algn="l"/>
              </a:tabLst>
            </a:pPr>
            <a:r>
              <a:rPr sz="1600" spc="-5" dirty="0">
                <a:latin typeface="Arial"/>
                <a:cs typeface="Arial"/>
              </a:rPr>
              <a:t>This team has a vision that encompasses  all products that would use its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assets.</a:t>
            </a:r>
            <a:endParaRPr sz="1600">
              <a:latin typeface="Arial"/>
              <a:cs typeface="Arial"/>
            </a:endParaRPr>
          </a:p>
          <a:p>
            <a:pPr marL="172085" marR="5080" indent="-160020">
              <a:lnSpc>
                <a:spcPts val="1540"/>
              </a:lnSpc>
              <a:spcBef>
                <a:spcPts val="37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172720" algn="l"/>
              </a:tabLst>
            </a:pPr>
            <a:r>
              <a:rPr sz="1600" spc="-5" dirty="0">
                <a:latin typeface="Arial"/>
                <a:cs typeface="Arial"/>
              </a:rPr>
              <a:t>An “attached process” accompanies each  core asset to facilitate reuse of the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asset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874" y="3134055"/>
            <a:ext cx="9573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  Architecture 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6533" y="3134055"/>
            <a:ext cx="6007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smtClean="0">
                <a:latin typeface="Arial"/>
                <a:cs typeface="Arial"/>
              </a:rPr>
              <a:t>Lecturer: </a:t>
            </a:r>
            <a:r>
              <a:rPr lang="en-US" altLang="zh-CN" sz="500" spc="-5" dirty="0" err="1" smtClean="0">
                <a:latin typeface="Arial"/>
                <a:cs typeface="Arial"/>
              </a:rPr>
              <a:t>Xiaobin</a:t>
            </a:r>
            <a:r>
              <a:rPr lang="en-US" altLang="zh-CN" sz="500" spc="-5" dirty="0" smtClean="0">
                <a:latin typeface="Arial"/>
                <a:cs typeface="Arial"/>
              </a:rPr>
              <a:t> Xu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597" y="193293"/>
            <a:ext cx="256603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Product</a:t>
            </a:r>
            <a:r>
              <a:rPr spc="-80" dirty="0"/>
              <a:t> </a:t>
            </a:r>
            <a:r>
              <a:rPr dirty="0"/>
              <a:t>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9597" y="757173"/>
            <a:ext cx="3997325" cy="212280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4785" marR="250825" indent="-172720">
              <a:lnSpc>
                <a:spcPts val="1540"/>
              </a:lnSpc>
              <a:spcBef>
                <a:spcPts val="459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185420" algn="l"/>
              </a:tabLst>
            </a:pPr>
            <a:r>
              <a:rPr sz="1600" spc="-5" dirty="0">
                <a:latin typeface="Arial"/>
                <a:cs typeface="Arial"/>
              </a:rPr>
              <a:t>Product development is combining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core  assets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product-specific artifacts </a:t>
            </a:r>
            <a:r>
              <a:rPr sz="1600" spc="-5" dirty="0">
                <a:latin typeface="Arial"/>
                <a:cs typeface="Arial"/>
              </a:rPr>
              <a:t>to  produce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products.</a:t>
            </a:r>
            <a:endParaRPr sz="1600">
              <a:latin typeface="Arial"/>
              <a:cs typeface="Arial"/>
            </a:endParaRPr>
          </a:p>
          <a:p>
            <a:pPr marL="184785" marR="5080" indent="-172720">
              <a:lnSpc>
                <a:spcPct val="80100"/>
              </a:lnSpc>
              <a:spcBef>
                <a:spcPts val="390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185420" algn="l"/>
              </a:tabLst>
            </a:pPr>
            <a:r>
              <a:rPr sz="1600" spc="-5" dirty="0">
                <a:latin typeface="Arial"/>
                <a:cs typeface="Arial"/>
              </a:rPr>
              <a:t>Product development moves faster than in  traditional development because of the  assets and the </a:t>
            </a:r>
            <a:r>
              <a:rPr sz="1600" dirty="0">
                <a:latin typeface="Arial"/>
                <a:cs typeface="Arial"/>
              </a:rPr>
              <a:t>small </a:t>
            </a:r>
            <a:r>
              <a:rPr sz="1600" spc="-5" dirty="0">
                <a:latin typeface="Arial"/>
                <a:cs typeface="Arial"/>
              </a:rPr>
              <a:t>percentage of  product-specific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artifacts.</a:t>
            </a:r>
            <a:endParaRPr sz="1600">
              <a:latin typeface="Arial"/>
              <a:cs typeface="Arial"/>
            </a:endParaRPr>
          </a:p>
          <a:p>
            <a:pPr marL="184785" marR="153035" indent="-172720" algn="just">
              <a:lnSpc>
                <a:spcPts val="1540"/>
              </a:lnSpc>
              <a:spcBef>
                <a:spcPts val="36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185420" algn="l"/>
              </a:tabLst>
            </a:pPr>
            <a:r>
              <a:rPr sz="1600" spc="-5" dirty="0">
                <a:latin typeface="Arial"/>
                <a:cs typeface="Arial"/>
              </a:rPr>
              <a:t>A product team may continue to </a:t>
            </a:r>
            <a:r>
              <a:rPr sz="1600" spc="-10" dirty="0">
                <a:latin typeface="Arial"/>
                <a:cs typeface="Arial"/>
              </a:rPr>
              <a:t>own </a:t>
            </a:r>
            <a:r>
              <a:rPr sz="1600" spc="-5" dirty="0">
                <a:latin typeface="Arial"/>
                <a:cs typeface="Arial"/>
              </a:rPr>
              <a:t>the  product it has built or it may hand it off to  a maintenance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team.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874" y="3133470"/>
            <a:ext cx="10335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  Architecture 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6533" y="3133470"/>
            <a:ext cx="6007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smtClean="0">
                <a:latin typeface="Arial"/>
                <a:cs typeface="Arial"/>
              </a:rPr>
              <a:t>Lecturer: </a:t>
            </a:r>
            <a:r>
              <a:rPr lang="en-US" altLang="zh-CN" sz="500" spc="-5" dirty="0" err="1" smtClean="0">
                <a:latin typeface="Arial"/>
                <a:cs typeface="Arial"/>
              </a:rPr>
              <a:t>Xiaobin</a:t>
            </a:r>
            <a:r>
              <a:rPr lang="en-US" altLang="zh-CN" sz="500" spc="-5" dirty="0" smtClean="0">
                <a:latin typeface="Arial"/>
                <a:cs typeface="Arial"/>
              </a:rPr>
              <a:t> Xu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74" y="216483"/>
            <a:ext cx="2672080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Software</a:t>
            </a:r>
            <a:r>
              <a:rPr spc="-110" dirty="0"/>
              <a:t> </a:t>
            </a:r>
            <a:r>
              <a:rPr dirty="0"/>
              <a:t>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817016"/>
            <a:ext cx="2412365" cy="17811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84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185420" algn="l"/>
              </a:tabLst>
            </a:pPr>
            <a:r>
              <a:rPr sz="1600" spc="-5" dirty="0">
                <a:latin typeface="Arial"/>
                <a:cs typeface="Arial"/>
              </a:rPr>
              <a:t>Develop from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scratch</a:t>
            </a:r>
            <a:endParaRPr sz="16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80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185420" algn="l"/>
              </a:tabLst>
            </a:pPr>
            <a:r>
              <a:rPr sz="1600" spc="-5" dirty="0">
                <a:latin typeface="Arial"/>
                <a:cs typeface="Arial"/>
              </a:rPr>
              <a:t>Develop via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reuse</a:t>
            </a:r>
            <a:endParaRPr sz="16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385"/>
              </a:spcBef>
              <a:buClr>
                <a:srgbClr val="669999"/>
              </a:buClr>
              <a:buSzPct val="68750"/>
              <a:buFont typeface="Wingdings"/>
              <a:buChar char=""/>
              <a:tabLst>
                <a:tab pos="358775" algn="l"/>
              </a:tabLst>
            </a:pPr>
            <a:r>
              <a:rPr sz="1600" spc="-5" dirty="0">
                <a:latin typeface="Arial"/>
                <a:cs typeface="Arial"/>
              </a:rPr>
              <a:t>Methods and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functions</a:t>
            </a:r>
            <a:endParaRPr sz="16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385"/>
              </a:spcBef>
              <a:buClr>
                <a:srgbClr val="669999"/>
              </a:buClr>
              <a:buSzPct val="68750"/>
              <a:buFont typeface="Wingdings"/>
              <a:buChar char=""/>
              <a:tabLst>
                <a:tab pos="358775" algn="l"/>
              </a:tabLst>
            </a:pPr>
            <a:r>
              <a:rPr sz="1600" spc="-5" dirty="0">
                <a:latin typeface="Arial"/>
                <a:cs typeface="Arial"/>
              </a:rPr>
              <a:t>Classes and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libraries</a:t>
            </a:r>
            <a:endParaRPr sz="16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385"/>
              </a:spcBef>
              <a:buClr>
                <a:srgbClr val="669999"/>
              </a:buClr>
              <a:buSzPct val="68750"/>
              <a:buFont typeface="Wingdings"/>
              <a:buChar char=""/>
              <a:tabLst>
                <a:tab pos="358775" algn="l"/>
              </a:tabLst>
            </a:pPr>
            <a:r>
              <a:rPr sz="1600" spc="-5" dirty="0">
                <a:latin typeface="Arial"/>
                <a:cs typeface="Arial"/>
              </a:rPr>
              <a:t>Component</a:t>
            </a:r>
            <a:endParaRPr sz="16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384"/>
              </a:spcBef>
              <a:buClr>
                <a:srgbClr val="669999"/>
              </a:buClr>
              <a:buSzPct val="68750"/>
              <a:buFont typeface="Wingdings"/>
              <a:buChar char=""/>
              <a:tabLst>
                <a:tab pos="358775" algn="l"/>
              </a:tabLst>
            </a:pPr>
            <a:r>
              <a:rPr sz="1600" spc="-5" dirty="0">
                <a:latin typeface="Arial"/>
                <a:cs typeface="Arial"/>
              </a:rPr>
              <a:t>Subsystem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874" y="3134055"/>
            <a:ext cx="11097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  Architecture 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6533" y="3134055"/>
            <a:ext cx="6007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smtClean="0">
                <a:latin typeface="Arial"/>
                <a:cs typeface="Arial"/>
              </a:rPr>
              <a:t>Lecturer: </a:t>
            </a:r>
            <a:r>
              <a:rPr lang="en-US" altLang="zh-CN" sz="500" spc="-5" dirty="0" err="1" smtClean="0">
                <a:latin typeface="Arial"/>
                <a:cs typeface="Arial"/>
              </a:rPr>
              <a:t>Xiaobin</a:t>
            </a:r>
            <a:r>
              <a:rPr lang="en-US" altLang="zh-CN" sz="500" spc="-5" dirty="0" smtClean="0">
                <a:latin typeface="Arial"/>
                <a:cs typeface="Arial"/>
              </a:rPr>
              <a:t> Xu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597" y="193928"/>
            <a:ext cx="154813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</a:t>
            </a:r>
            <a:r>
              <a:rPr spc="5" dirty="0"/>
              <a:t>anage</a:t>
            </a:r>
            <a:r>
              <a:rPr dirty="0"/>
              <a:t>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97815" marR="5080" indent="-172720">
              <a:lnSpc>
                <a:spcPct val="90100"/>
              </a:lnSpc>
              <a:spcBef>
                <a:spcPts val="28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299085" algn="l"/>
              </a:tabLst>
            </a:pPr>
            <a:r>
              <a:rPr spc="-5" dirty="0"/>
              <a:t>A central authority, such as a product line  manager, oversees the organization </a:t>
            </a:r>
            <a:r>
              <a:rPr spc="-10" dirty="0"/>
              <a:t>which  </a:t>
            </a:r>
            <a:r>
              <a:rPr spc="-5" dirty="0"/>
              <a:t>may cut across multiple business unit  boundaries</a:t>
            </a:r>
          </a:p>
          <a:p>
            <a:pPr marL="297815" marR="58419" indent="-172720">
              <a:lnSpc>
                <a:spcPts val="1730"/>
              </a:lnSpc>
              <a:spcBef>
                <a:spcPts val="409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299085" algn="l"/>
              </a:tabLst>
            </a:pPr>
            <a:r>
              <a:rPr spc="-5" dirty="0"/>
              <a:t>Coordinates the production of core assets  and the assembly of</a:t>
            </a:r>
            <a:r>
              <a:rPr spc="-10" dirty="0"/>
              <a:t> </a:t>
            </a:r>
            <a:r>
              <a:rPr spc="-5" dirty="0"/>
              <a:t>products.</a:t>
            </a:r>
          </a:p>
          <a:p>
            <a:pPr marL="297815" marR="139065" indent="-172720">
              <a:lnSpc>
                <a:spcPts val="1730"/>
              </a:lnSpc>
              <a:spcBef>
                <a:spcPts val="380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299085" algn="l"/>
              </a:tabLst>
            </a:pPr>
            <a:r>
              <a:rPr spc="-5" dirty="0"/>
              <a:t>Ensures that resources are available at  the right time to optimize operation of the  production</a:t>
            </a:r>
            <a:r>
              <a:rPr spc="-20" dirty="0"/>
              <a:t> </a:t>
            </a:r>
            <a:r>
              <a:rPr spc="-5" dirty="0"/>
              <a:t>capability.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874" y="3134055"/>
            <a:ext cx="10335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  Architecture 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6533" y="3134055"/>
            <a:ext cx="6007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smtClean="0">
                <a:latin typeface="Arial"/>
                <a:cs typeface="Arial"/>
              </a:rPr>
              <a:t>Lecturer: </a:t>
            </a:r>
            <a:r>
              <a:rPr lang="en-US" altLang="zh-CN" sz="500" spc="-5" dirty="0" err="1" smtClean="0">
                <a:latin typeface="Arial"/>
                <a:cs typeface="Arial"/>
              </a:rPr>
              <a:t>Xiaobin</a:t>
            </a:r>
            <a:r>
              <a:rPr lang="en-US" altLang="zh-CN" sz="500" spc="-5" dirty="0" smtClean="0">
                <a:latin typeface="Arial"/>
                <a:cs typeface="Arial"/>
              </a:rPr>
              <a:t> Xu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4622" y="1527175"/>
            <a:ext cx="13233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Product 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Line</a:t>
            </a:r>
            <a:r>
              <a:rPr sz="9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organization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4705" y="1101597"/>
            <a:ext cx="579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925" marR="5080" indent="-14986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r>
              <a:rPr sz="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asset  team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7464" y="1760041"/>
            <a:ext cx="54165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spc="-18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350" spc="-277" baseline="-27777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900" spc="-185" dirty="0">
                <a:solidFill>
                  <a:srgbClr val="FFFFFF"/>
                </a:solidFill>
                <a:latin typeface="Arial"/>
                <a:cs typeface="Arial"/>
              </a:rPr>
              <a:t>ro</a:t>
            </a:r>
            <a:r>
              <a:rPr sz="1350" spc="-277" baseline="-27777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00" spc="-18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50" spc="-277" baseline="-27777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900" spc="-18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350" spc="-277" baseline="-27777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900" spc="-18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350" spc="-277" baseline="-27777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900" spc="-18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50" spc="-277" baseline="-27777" dirty="0">
                <a:solidFill>
                  <a:srgbClr val="FFFFFF"/>
                </a:solidFill>
                <a:latin typeface="Arial"/>
                <a:cs typeface="Arial"/>
              </a:rPr>
              <a:t>ct</a:t>
            </a:r>
            <a:endParaRPr sz="1350" baseline="-2777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7567" y="1897760"/>
            <a:ext cx="4013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spc="-185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1350" spc="-277" baseline="-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spc="-1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50" spc="-277" baseline="-27777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900" spc="-18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-277" baseline="-27777" dirty="0">
                <a:solidFill>
                  <a:srgbClr val="FFFFFF"/>
                </a:solidFill>
                <a:latin typeface="Arial"/>
                <a:cs typeface="Arial"/>
              </a:rPr>
              <a:t>am</a:t>
            </a:r>
            <a:endParaRPr sz="1350" baseline="-2777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2027" y="1828037"/>
            <a:ext cx="4210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Pro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2132" y="1965197"/>
            <a:ext cx="280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47264" y="1069594"/>
            <a:ext cx="42354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marR="5080" indent="-3175">
              <a:lnSpc>
                <a:spcPct val="104000"/>
              </a:lnSpc>
              <a:spcBef>
                <a:spcPts val="100"/>
              </a:spcBef>
            </a:pPr>
            <a:r>
              <a:rPr sz="500" spc="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500" spc="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500" spc="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5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00" spc="2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500" spc="5" dirty="0">
                <a:solidFill>
                  <a:srgbClr val="FFFFFF"/>
                </a:solidFill>
                <a:latin typeface="Arial"/>
                <a:cs typeface="Arial"/>
              </a:rPr>
              <a:t>ura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00" spc="5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500" spc="10" dirty="0">
                <a:solidFill>
                  <a:srgbClr val="FFFFFF"/>
                </a:solidFill>
                <a:latin typeface="Arial"/>
                <a:cs typeface="Arial"/>
              </a:rPr>
              <a:t>n  </a:t>
            </a:r>
            <a:r>
              <a:rPr sz="500" spc="3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500" spc="5" dirty="0">
                <a:solidFill>
                  <a:srgbClr val="FFFFFF"/>
                </a:solidFill>
                <a:latin typeface="Arial"/>
                <a:cs typeface="Arial"/>
              </a:rPr>
              <a:t>ana</a:t>
            </a:r>
            <a:r>
              <a:rPr sz="500" spc="2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5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500" spc="3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500" spc="5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endParaRPr sz="5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8784" y="76199"/>
            <a:ext cx="4264155" cy="2626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96236" y="235096"/>
            <a:ext cx="629285" cy="39370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700" spc="-10" dirty="0">
                <a:solidFill>
                  <a:srgbClr val="FFFFFF"/>
                </a:solidFill>
                <a:latin typeface="Calibri"/>
                <a:cs typeface="Calibri"/>
              </a:rPr>
              <a:t>Strategic</a:t>
            </a:r>
            <a:r>
              <a:rPr sz="7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Calibri"/>
                <a:cs typeface="Calibri"/>
              </a:rPr>
              <a:t>partner</a:t>
            </a:r>
            <a:endParaRPr sz="700">
              <a:latin typeface="Calibri"/>
              <a:cs typeface="Calibri"/>
            </a:endParaRPr>
          </a:p>
          <a:p>
            <a:pPr marL="140335" marR="266065" indent="-48895">
              <a:lnSpc>
                <a:spcPct val="100000"/>
              </a:lnSpc>
              <a:spcBef>
                <a:spcPts val="28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odu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ct  team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80741" y="1345183"/>
            <a:ext cx="37338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0640">
              <a:lnSpc>
                <a:spcPct val="104000"/>
              </a:lnSpc>
              <a:spcBef>
                <a:spcPts val="100"/>
              </a:spcBef>
            </a:pPr>
            <a:r>
              <a:rPr sz="500" spc="10" dirty="0">
                <a:solidFill>
                  <a:srgbClr val="FFFFFF"/>
                </a:solidFill>
                <a:latin typeface="Arial"/>
                <a:cs typeface="Arial"/>
              </a:rPr>
              <a:t>Software  </a:t>
            </a:r>
            <a:r>
              <a:rPr sz="500" spc="5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500" spc="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500" spc="5" dirty="0">
                <a:solidFill>
                  <a:srgbClr val="FFFFFF"/>
                </a:solidFill>
                <a:latin typeface="Arial"/>
                <a:cs typeface="Arial"/>
              </a:rPr>
              <a:t>hi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500" spc="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00" spc="5" dirty="0">
                <a:solidFill>
                  <a:srgbClr val="FFFFFF"/>
                </a:solidFill>
                <a:latin typeface="Arial"/>
                <a:cs typeface="Arial"/>
              </a:rPr>
              <a:t>ur</a:t>
            </a:r>
            <a:r>
              <a:rPr sz="500" spc="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39159" y="2054097"/>
            <a:ext cx="767715" cy="334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FFFFF"/>
                </a:solidFill>
                <a:latin typeface="Calibri"/>
                <a:cs typeface="Calibri"/>
              </a:rPr>
              <a:t>Domain</a:t>
            </a:r>
            <a:r>
              <a:rPr sz="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Calibri"/>
                <a:cs typeface="Calibri"/>
              </a:rPr>
              <a:t>organization</a:t>
            </a:r>
            <a:endParaRPr sz="700">
              <a:latin typeface="Calibri"/>
              <a:cs typeface="Calibri"/>
            </a:endParaRPr>
          </a:p>
          <a:p>
            <a:pPr marL="150495" marR="289560" indent="27305">
              <a:lnSpc>
                <a:spcPct val="100000"/>
              </a:lnSpc>
              <a:spcBef>
                <a:spcPts val="390"/>
              </a:spcBef>
            </a:pPr>
            <a:r>
              <a:rPr sz="500" dirty="0">
                <a:solidFill>
                  <a:srgbClr val="FFFFFF"/>
                </a:solidFill>
                <a:latin typeface="Calibri"/>
                <a:cs typeface="Calibri"/>
              </a:rPr>
              <a:t>Reference  arc</a:t>
            </a:r>
            <a:r>
              <a:rPr sz="500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500" dirty="0">
                <a:solidFill>
                  <a:srgbClr val="FFFFFF"/>
                </a:solidFill>
                <a:latin typeface="Calibri"/>
                <a:cs typeface="Calibri"/>
              </a:rPr>
              <a:t>itecture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09264" y="334771"/>
            <a:ext cx="479425" cy="266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FFFFF"/>
                </a:solidFill>
                <a:latin typeface="Calibri"/>
                <a:cs typeface="Calibri"/>
              </a:rPr>
              <a:t>Asset</a:t>
            </a:r>
            <a:r>
              <a:rPr sz="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Calibri"/>
                <a:cs typeface="Calibri"/>
              </a:rPr>
              <a:t>source</a:t>
            </a:r>
            <a:endParaRPr sz="700">
              <a:latin typeface="Calibri"/>
              <a:cs typeface="Calibri"/>
            </a:endParaRPr>
          </a:p>
          <a:p>
            <a:pPr marL="75565">
              <a:lnSpc>
                <a:spcPct val="100000"/>
              </a:lnSpc>
              <a:spcBef>
                <a:spcPts val="459"/>
              </a:spcBef>
            </a:pPr>
            <a:r>
              <a:rPr sz="500" spc="-5" dirty="0">
                <a:solidFill>
                  <a:srgbClr val="FFFFFF"/>
                </a:solidFill>
                <a:latin typeface="Calibri"/>
                <a:cs typeface="Calibri"/>
              </a:rPr>
              <a:t>Open</a:t>
            </a:r>
            <a:r>
              <a:rPr sz="5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Calibri"/>
                <a:cs typeface="Calibri"/>
              </a:rPr>
              <a:t>source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7773" y="2108149"/>
            <a:ext cx="525145" cy="334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</a:rPr>
              <a:t>requirements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8747" y="349147"/>
            <a:ext cx="723900" cy="2667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700" spc="-15" dirty="0">
                <a:solidFill>
                  <a:srgbClr val="FFFFFF"/>
                </a:solidFill>
                <a:latin typeface="Calibri"/>
                <a:cs typeface="Calibri"/>
              </a:rPr>
              <a:t>Parent</a:t>
            </a:r>
            <a:r>
              <a:rPr sz="700" spc="-10" dirty="0">
                <a:solidFill>
                  <a:srgbClr val="FFFFFF"/>
                </a:solidFill>
                <a:latin typeface="Calibri"/>
                <a:cs typeface="Calibri"/>
              </a:rPr>
              <a:t> organization</a:t>
            </a:r>
            <a:endParaRPr sz="700">
              <a:latin typeface="Calibri"/>
              <a:cs typeface="Calibri"/>
            </a:endParaRPr>
          </a:p>
          <a:p>
            <a:pPr marR="23495" algn="ctr">
              <a:lnSpc>
                <a:spcPct val="100000"/>
              </a:lnSpc>
              <a:spcBef>
                <a:spcPts val="110"/>
              </a:spcBef>
            </a:pPr>
            <a:r>
              <a:rPr sz="700" b="1" spc="-10" dirty="0">
                <a:solidFill>
                  <a:srgbClr val="FFFFFF"/>
                </a:solidFill>
                <a:latin typeface="Calibri"/>
                <a:cs typeface="Calibri"/>
              </a:rPr>
              <a:t>$$$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8177" y="1176908"/>
            <a:ext cx="551180" cy="38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30" marR="30480" indent="90805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Product  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900" spc="-217" baseline="4629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-217" baseline="4629" dirty="0">
                <a:solidFill>
                  <a:srgbClr val="FFFFFF"/>
                </a:solidFill>
                <a:latin typeface="Arial"/>
                <a:cs typeface="Arial"/>
              </a:rPr>
              <a:t>ro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900" spc="-217" baseline="4629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-217" baseline="4629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900" spc="-217" baseline="4629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900" spc="-217" baseline="462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" spc="-145" dirty="0">
                <a:solidFill>
                  <a:srgbClr val="FFFFFF"/>
                </a:solidFill>
                <a:latin typeface="Arial"/>
                <a:cs typeface="Arial"/>
              </a:rPr>
              <a:t>me  </a:t>
            </a:r>
            <a:r>
              <a:rPr sz="900" spc="-284" baseline="4629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900" spc="-284" baseline="9259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900" spc="-284" baseline="462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-284" baseline="9259" dirty="0">
                <a:solidFill>
                  <a:srgbClr val="FFFFFF"/>
                </a:solidFill>
                <a:latin typeface="Arial"/>
                <a:cs typeface="Arial"/>
              </a:rPr>
              <a:t>ro</a:t>
            </a:r>
            <a:r>
              <a:rPr sz="900" spc="-284" baseline="462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900" spc="-284" baseline="9259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900" spc="-284" baseline="462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-284" baseline="9259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900" spc="-284" baseline="4629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600" spc="-1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900" spc="-284" baseline="9259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00" spc="-284" baseline="462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spc="-1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75" baseline="925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spc="-75" baseline="4629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endParaRPr sz="900" baseline="4629">
              <a:latin typeface="Arial"/>
              <a:cs typeface="Arial"/>
            </a:endParaRPr>
          </a:p>
          <a:p>
            <a:pPr marL="38100">
              <a:lnSpc>
                <a:spcPts val="680"/>
              </a:lnSpc>
            </a:pPr>
            <a:r>
              <a:rPr sz="900" spc="-75" baseline="9259" dirty="0">
                <a:solidFill>
                  <a:srgbClr val="FFFFFF"/>
                </a:solidFill>
                <a:latin typeface="Arial"/>
                <a:cs typeface="Arial"/>
              </a:rPr>
              <a:t>manag</a:t>
            </a:r>
            <a:r>
              <a:rPr sz="600" spc="-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900" spc="-75" baseline="925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spc="-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spc="-75" baseline="9259" dirty="0">
                <a:solidFill>
                  <a:srgbClr val="FFFFFF"/>
                </a:solidFill>
                <a:latin typeface="Arial"/>
                <a:cs typeface="Arial"/>
              </a:rPr>
              <a:t>ment</a:t>
            </a:r>
            <a:endParaRPr sz="900" baseline="9259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04341" y="2790189"/>
            <a:ext cx="20434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Software product </a:t>
            </a:r>
            <a:r>
              <a:rPr sz="1200" dirty="0">
                <a:latin typeface="Calibri"/>
                <a:cs typeface="Calibri"/>
              </a:rPr>
              <a:t>line</a:t>
            </a:r>
            <a:r>
              <a:rPr sz="1200" spc="-114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ecosystem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1874" y="3133470"/>
            <a:ext cx="942467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  Architecture 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86533" y="3133470"/>
            <a:ext cx="6007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smtClean="0">
                <a:latin typeface="Arial"/>
                <a:cs typeface="Arial"/>
              </a:rPr>
              <a:t>Lecturer: </a:t>
            </a:r>
            <a:r>
              <a:rPr lang="en-US" altLang="zh-CN" sz="500" spc="-5" dirty="0" err="1" smtClean="0">
                <a:latin typeface="Arial"/>
                <a:cs typeface="Arial"/>
              </a:rPr>
              <a:t>Xiaobin</a:t>
            </a:r>
            <a:r>
              <a:rPr lang="en-US" altLang="zh-CN" sz="500" spc="-5" dirty="0" smtClean="0">
                <a:latin typeface="Arial"/>
                <a:cs typeface="Arial"/>
              </a:rPr>
              <a:t> Xu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74" y="216483"/>
            <a:ext cx="2559685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Software product</a:t>
            </a:r>
            <a:r>
              <a:rPr spc="-170" dirty="0"/>
              <a:t> </a:t>
            </a:r>
            <a:r>
              <a:rPr dirty="0"/>
              <a:t>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561568"/>
            <a:ext cx="3957954" cy="23729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34"/>
              </a:spcBef>
              <a:buClr>
                <a:srgbClr val="330066"/>
              </a:buClr>
              <a:buSzPct val="67857"/>
              <a:buFont typeface="Wingdings"/>
              <a:buChar char=""/>
              <a:tabLst>
                <a:tab pos="185420" algn="l"/>
              </a:tabLst>
            </a:pPr>
            <a:r>
              <a:rPr sz="1400" dirty="0">
                <a:latin typeface="Arial"/>
                <a:cs typeface="Arial"/>
              </a:rPr>
              <a:t>a product line consists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of:</a:t>
            </a:r>
            <a:endParaRPr sz="1400">
              <a:latin typeface="Arial"/>
              <a:cs typeface="Arial"/>
            </a:endParaRPr>
          </a:p>
          <a:p>
            <a:pPr marL="358140" marR="125095" lvl="1" indent="-173990">
              <a:lnSpc>
                <a:spcPct val="100000"/>
              </a:lnSpc>
              <a:spcBef>
                <a:spcPts val="335"/>
              </a:spcBef>
              <a:buClr>
                <a:srgbClr val="669999"/>
              </a:buClr>
              <a:buSzPct val="67857"/>
              <a:buFont typeface="Wingdings"/>
              <a:buChar char=""/>
              <a:tabLst>
                <a:tab pos="358775" algn="l"/>
              </a:tabLst>
            </a:pPr>
            <a:r>
              <a:rPr sz="1400" dirty="0">
                <a:latin typeface="Arial"/>
                <a:cs typeface="Arial"/>
              </a:rPr>
              <a:t>multiple </a:t>
            </a:r>
            <a:r>
              <a:rPr sz="1400" spc="-5" dirty="0">
                <a:latin typeface="Arial"/>
                <a:cs typeface="Arial"/>
              </a:rPr>
              <a:t>systems, which have </a:t>
            </a:r>
            <a:r>
              <a:rPr sz="1400" dirty="0">
                <a:latin typeface="Arial"/>
                <a:cs typeface="Arial"/>
              </a:rPr>
              <a:t>the same  architecture and share common core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assets</a:t>
            </a:r>
            <a:endParaRPr sz="14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335"/>
              </a:spcBef>
              <a:buClr>
                <a:srgbClr val="669999"/>
              </a:buClr>
              <a:buSzPct val="67857"/>
              <a:buFont typeface="Wingdings"/>
              <a:buChar char=""/>
              <a:tabLst>
                <a:tab pos="358775" algn="l"/>
              </a:tabLst>
            </a:pPr>
            <a:r>
              <a:rPr sz="1400" spc="-5" dirty="0">
                <a:latin typeface="Arial"/>
                <a:cs typeface="Arial"/>
              </a:rPr>
              <a:t>variability </a:t>
            </a:r>
            <a:r>
              <a:rPr sz="1400" dirty="0">
                <a:latin typeface="Arial"/>
                <a:cs typeface="Arial"/>
              </a:rPr>
              <a:t>among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systems</a:t>
            </a:r>
            <a:endParaRPr sz="1400">
              <a:latin typeface="Arial"/>
              <a:cs typeface="Arial"/>
            </a:endParaRPr>
          </a:p>
          <a:p>
            <a:pPr marL="184785" marR="110489" indent="-172720">
              <a:lnSpc>
                <a:spcPct val="100000"/>
              </a:lnSpc>
              <a:spcBef>
                <a:spcPts val="335"/>
              </a:spcBef>
              <a:buClr>
                <a:srgbClr val="330066"/>
              </a:buClr>
              <a:buSzPct val="67857"/>
              <a:buFont typeface="Wingdings"/>
              <a:buChar char=""/>
              <a:tabLst>
                <a:tab pos="185420" algn="l"/>
              </a:tabLst>
            </a:pPr>
            <a:r>
              <a:rPr sz="1400" spc="-5" dirty="0">
                <a:latin typeface="Arial"/>
                <a:cs typeface="Arial"/>
              </a:rPr>
              <a:t>To </a:t>
            </a:r>
            <a:r>
              <a:rPr sz="1400" dirty="0">
                <a:latin typeface="Arial"/>
                <a:cs typeface="Arial"/>
              </a:rPr>
              <a:t>produce a product from a product line, the  product line should be instantiated through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  </a:t>
            </a:r>
            <a:r>
              <a:rPr sz="1400" spc="-5" dirty="0">
                <a:latin typeface="Arial"/>
                <a:cs typeface="Arial"/>
              </a:rPr>
              <a:t>following two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steps:</a:t>
            </a:r>
            <a:endParaRPr sz="1400">
              <a:latin typeface="Arial"/>
              <a:cs typeface="Arial"/>
            </a:endParaRPr>
          </a:p>
          <a:p>
            <a:pPr marL="358140" marR="5080" lvl="1" indent="-173990">
              <a:lnSpc>
                <a:spcPct val="100000"/>
              </a:lnSpc>
              <a:spcBef>
                <a:spcPts val="340"/>
              </a:spcBef>
              <a:buClr>
                <a:srgbClr val="669999"/>
              </a:buClr>
              <a:buSzPct val="67857"/>
              <a:buFont typeface="Wingdings"/>
              <a:buChar char=""/>
              <a:tabLst>
                <a:tab pos="358775" algn="l"/>
              </a:tabLst>
            </a:pPr>
            <a:r>
              <a:rPr sz="1400" dirty="0">
                <a:latin typeface="Arial"/>
                <a:cs typeface="Arial"/>
              </a:rPr>
              <a:t>Selection: unneeded functionality (i.e,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assets)  is stripped, needed assets are selected,  </a:t>
            </a:r>
            <a:r>
              <a:rPr sz="1400" spc="-5" dirty="0">
                <a:latin typeface="Arial"/>
                <a:cs typeface="Arial"/>
              </a:rPr>
              <a:t>variability </a:t>
            </a:r>
            <a:r>
              <a:rPr sz="1400" dirty="0">
                <a:latin typeface="Arial"/>
                <a:cs typeface="Arial"/>
              </a:rPr>
              <a:t>are </a:t>
            </a:r>
            <a:r>
              <a:rPr sz="1400" spc="-5" dirty="0">
                <a:latin typeface="Arial"/>
                <a:cs typeface="Arial"/>
              </a:rPr>
              <a:t>solved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874" y="3134055"/>
            <a:ext cx="11097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  Architecture 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6533" y="3134055"/>
            <a:ext cx="6007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smtClean="0">
                <a:latin typeface="Arial"/>
                <a:cs typeface="Arial"/>
              </a:rPr>
              <a:t>Lecturer: </a:t>
            </a:r>
            <a:r>
              <a:rPr lang="en-US" altLang="zh-CN" sz="500" spc="-5" dirty="0" err="1" smtClean="0">
                <a:latin typeface="Arial"/>
                <a:cs typeface="Arial"/>
              </a:rPr>
              <a:t>Xiaobin</a:t>
            </a:r>
            <a:r>
              <a:rPr lang="en-US" altLang="zh-CN" sz="500" spc="-5" dirty="0" smtClean="0">
                <a:latin typeface="Arial"/>
                <a:cs typeface="Arial"/>
              </a:rPr>
              <a:t> Xu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74" y="368553"/>
            <a:ext cx="255905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Software product</a:t>
            </a:r>
            <a:r>
              <a:rPr spc="-105" dirty="0"/>
              <a:t> </a:t>
            </a:r>
            <a:r>
              <a:rPr dirty="0"/>
              <a:t>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863853"/>
            <a:ext cx="403034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67857"/>
              <a:buFont typeface="Wingdings"/>
              <a:buChar char=""/>
              <a:tabLst>
                <a:tab pos="185420" algn="l"/>
              </a:tabLst>
            </a:pPr>
            <a:r>
              <a:rPr sz="1400" spc="-5" dirty="0">
                <a:latin typeface="Arial"/>
                <a:cs typeface="Arial"/>
              </a:rPr>
              <a:t>Extension: </a:t>
            </a:r>
            <a:r>
              <a:rPr sz="1400" dirty="0">
                <a:latin typeface="Arial"/>
                <a:cs typeface="Arial"/>
              </a:rPr>
              <a:t>addition assets are added for the  remaining </a:t>
            </a:r>
            <a:r>
              <a:rPr sz="1400" spc="-5" dirty="0">
                <a:latin typeface="Arial"/>
                <a:cs typeface="Arial"/>
              </a:rPr>
              <a:t>variation </a:t>
            </a:r>
            <a:r>
              <a:rPr sz="1400" dirty="0">
                <a:latin typeface="Arial"/>
                <a:cs typeface="Arial"/>
              </a:rPr>
              <a:t>points (possibly created from  scratch)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874" y="3133470"/>
            <a:ext cx="10335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  Architecture 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6533" y="3133470"/>
            <a:ext cx="6007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smtClean="0">
                <a:latin typeface="Arial"/>
                <a:cs typeface="Arial"/>
              </a:rPr>
              <a:t>Lecturer: </a:t>
            </a:r>
            <a:r>
              <a:rPr lang="en-US" altLang="zh-CN" sz="500" spc="-5" dirty="0" err="1" smtClean="0">
                <a:latin typeface="Arial"/>
                <a:cs typeface="Arial"/>
              </a:rPr>
              <a:t>Xiaobin</a:t>
            </a:r>
            <a:r>
              <a:rPr lang="en-US" altLang="zh-CN" sz="500" spc="-5" dirty="0" smtClean="0">
                <a:latin typeface="Arial"/>
                <a:cs typeface="Arial"/>
              </a:rPr>
              <a:t> Xu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74" y="216483"/>
            <a:ext cx="2559685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Software product</a:t>
            </a:r>
            <a:r>
              <a:rPr spc="-170" dirty="0"/>
              <a:t> </a:t>
            </a:r>
            <a:r>
              <a:rPr dirty="0"/>
              <a:t>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866393"/>
            <a:ext cx="4076065" cy="1829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-172720" algn="just">
              <a:lnSpc>
                <a:spcPct val="100000"/>
              </a:lnSpc>
              <a:spcBef>
                <a:spcPts val="9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185420" algn="l"/>
              </a:tabLst>
            </a:pPr>
            <a:r>
              <a:rPr sz="1600" spc="-5" dirty="0">
                <a:latin typeface="Arial"/>
                <a:cs typeface="Arial"/>
              </a:rPr>
              <a:t>Selection is an essential step in producing  a product from a product line. The problem  is how to select assets from a product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line?</a:t>
            </a:r>
            <a:endParaRPr sz="1600">
              <a:latin typeface="Arial"/>
              <a:cs typeface="Arial"/>
            </a:endParaRPr>
          </a:p>
          <a:p>
            <a:pPr marL="184785" marR="448309" indent="-172720">
              <a:lnSpc>
                <a:spcPct val="100000"/>
              </a:lnSpc>
              <a:spcBef>
                <a:spcPts val="38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185420" algn="l"/>
              </a:tabLst>
            </a:pPr>
            <a:r>
              <a:rPr sz="1600" spc="-5" dirty="0">
                <a:latin typeface="Arial"/>
                <a:cs typeface="Arial"/>
              </a:rPr>
              <a:t>Possible solution: based on </a:t>
            </a:r>
            <a:r>
              <a:rPr sz="1600" spc="-10" dirty="0">
                <a:latin typeface="Arial"/>
                <a:cs typeface="Arial"/>
              </a:rPr>
              <a:t>keywords,  </a:t>
            </a:r>
            <a:r>
              <a:rPr sz="1600" spc="-5" dirty="0">
                <a:latin typeface="Arial"/>
                <a:cs typeface="Arial"/>
              </a:rPr>
              <a:t>attributes, behaviors, and </a:t>
            </a:r>
            <a:r>
              <a:rPr sz="1600" dirty="0">
                <a:latin typeface="Arial"/>
                <a:cs typeface="Arial"/>
              </a:rPr>
              <a:t>so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on.</a:t>
            </a:r>
            <a:endParaRPr sz="1600">
              <a:latin typeface="Arial"/>
              <a:cs typeface="Arial"/>
            </a:endParaRPr>
          </a:p>
          <a:p>
            <a:pPr marL="184785" marR="332105" indent="-172720">
              <a:lnSpc>
                <a:spcPct val="100000"/>
              </a:lnSpc>
              <a:spcBef>
                <a:spcPts val="380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185420" algn="l"/>
              </a:tabLst>
            </a:pPr>
            <a:r>
              <a:rPr sz="1600" spc="-5" dirty="0">
                <a:latin typeface="Arial"/>
                <a:cs typeface="Arial"/>
              </a:rPr>
              <a:t>Currently, the most popular approach </a:t>
            </a:r>
            <a:r>
              <a:rPr sz="1600" dirty="0">
                <a:latin typeface="Arial"/>
                <a:cs typeface="Arial"/>
              </a:rPr>
              <a:t>is  </a:t>
            </a:r>
            <a:r>
              <a:rPr sz="1600" spc="-5" dirty="0">
                <a:latin typeface="Arial"/>
                <a:cs typeface="Arial"/>
              </a:rPr>
              <a:t>based on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features.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874" y="3095582"/>
            <a:ext cx="9573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  Architecture 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6533" y="3134055"/>
            <a:ext cx="6007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smtClean="0">
                <a:latin typeface="Arial"/>
                <a:cs typeface="Arial"/>
              </a:rPr>
              <a:t>Lecturer: </a:t>
            </a:r>
            <a:r>
              <a:rPr lang="en-US" altLang="zh-CN" sz="500" spc="-5" dirty="0" err="1" smtClean="0">
                <a:latin typeface="Arial"/>
                <a:cs typeface="Arial"/>
              </a:rPr>
              <a:t>Xiaobin</a:t>
            </a:r>
            <a:r>
              <a:rPr lang="en-US" altLang="zh-CN" sz="500" spc="-5" dirty="0" smtClean="0">
                <a:latin typeface="Arial"/>
                <a:cs typeface="Arial"/>
              </a:rPr>
              <a:t> Xu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9557" y="3247770"/>
            <a:ext cx="13747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10" dirty="0">
                <a:solidFill>
                  <a:srgbClr val="330066"/>
                </a:solidFill>
                <a:latin typeface="Arial"/>
                <a:cs typeface="Arial"/>
              </a:rPr>
              <a:t>Introducting software product</a:t>
            </a:r>
            <a:r>
              <a:rPr sz="700" spc="114" dirty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330066"/>
                </a:solidFill>
                <a:latin typeface="Arial"/>
                <a:cs typeface="Arial"/>
              </a:rPr>
              <a:t>lines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874" y="368553"/>
            <a:ext cx="279527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Software Product</a:t>
            </a:r>
            <a:r>
              <a:rPr spc="-90" dirty="0"/>
              <a:t> </a:t>
            </a:r>
            <a:r>
              <a:rPr dirty="0"/>
              <a:t>Lines</a:t>
            </a:r>
          </a:p>
        </p:txBody>
      </p:sp>
      <p:sp>
        <p:nvSpPr>
          <p:cNvPr id="4" name="object 4"/>
          <p:cNvSpPr/>
          <p:nvPr/>
        </p:nvSpPr>
        <p:spPr>
          <a:xfrm>
            <a:off x="1143000" y="9524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524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47800" y="9524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47800" y="9524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52600" y="9524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52600" y="9524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95400" y="12572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95400" y="12572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00200" y="12572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00200" y="12572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95400" y="102869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00200" y="102869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19200" y="1104899"/>
            <a:ext cx="76200" cy="228600"/>
          </a:xfrm>
          <a:custGeom>
            <a:avLst/>
            <a:gdLst/>
            <a:ahLst/>
            <a:cxnLst/>
            <a:rect l="l" t="t" r="r" b="b"/>
            <a:pathLst>
              <a:path w="76200" h="228600">
                <a:moveTo>
                  <a:pt x="0" y="0"/>
                </a:moveTo>
                <a:lnTo>
                  <a:pt x="0" y="228600"/>
                </a:lnTo>
                <a:lnTo>
                  <a:pt x="76200" y="22860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24000" y="11048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400" y="152400"/>
                </a:moveTo>
                <a:lnTo>
                  <a:pt x="152400" y="76200"/>
                </a:lnTo>
                <a:lnTo>
                  <a:pt x="0" y="76200"/>
                </a:lnTo>
                <a:lnTo>
                  <a:pt x="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8074" y="1252473"/>
            <a:ext cx="9290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mic Sans MS"/>
                <a:cs typeface="Comic Sans MS"/>
              </a:rPr>
              <a:t>architecture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8074" y="764793"/>
            <a:ext cx="26930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mic Sans MS"/>
                <a:cs typeface="Comic Sans MS"/>
              </a:rPr>
              <a:t>component</a:t>
            </a:r>
            <a:r>
              <a:rPr sz="1200" spc="-5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set</a:t>
            </a:r>
            <a:endParaRPr sz="1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200" spc="-5" dirty="0">
                <a:latin typeface="Comic Sans MS"/>
                <a:cs typeface="Comic Sans MS"/>
              </a:rPr>
              <a:t>product-line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92551" y="987551"/>
            <a:ext cx="348996" cy="348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10000" y="160019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10000" y="160019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73652" y="1025651"/>
            <a:ext cx="310896" cy="310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02152" y="949451"/>
            <a:ext cx="387096" cy="387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6300" y="24002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6300" y="24002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81100" y="24002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81100" y="24002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85900" y="24002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85900" y="24002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700" y="27050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28700" y="27050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33500" y="27050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33500" y="27050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28700" y="247649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33500" y="247649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52500" y="2552699"/>
            <a:ext cx="76200" cy="228600"/>
          </a:xfrm>
          <a:custGeom>
            <a:avLst/>
            <a:gdLst/>
            <a:ahLst/>
            <a:cxnLst/>
            <a:rect l="l" t="t" r="r" b="b"/>
            <a:pathLst>
              <a:path w="76200" h="228600">
                <a:moveTo>
                  <a:pt x="0" y="0"/>
                </a:moveTo>
                <a:lnTo>
                  <a:pt x="0" y="228600"/>
                </a:lnTo>
                <a:lnTo>
                  <a:pt x="76200" y="22860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57300" y="25526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400" y="152400"/>
                </a:moveTo>
                <a:lnTo>
                  <a:pt x="152400" y="76200"/>
                </a:lnTo>
                <a:lnTo>
                  <a:pt x="0" y="76200"/>
                </a:lnTo>
                <a:lnTo>
                  <a:pt x="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100455" y="2974974"/>
            <a:ext cx="6927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mic Sans MS"/>
                <a:cs typeface="Comic Sans MS"/>
              </a:rPr>
              <a:t>product</a:t>
            </a:r>
            <a:r>
              <a:rPr sz="1200" spc="-7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1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828800" y="24002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28800" y="24002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33600" y="24002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33600" y="24002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38400" y="24002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38400" y="24002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81200" y="27050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981200" y="27050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33600" y="20954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33600" y="20954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981200" y="247649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286000" y="247649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05000" y="2552699"/>
            <a:ext cx="76200" cy="228600"/>
          </a:xfrm>
          <a:custGeom>
            <a:avLst/>
            <a:gdLst/>
            <a:ahLst/>
            <a:cxnLst/>
            <a:rect l="l" t="t" r="r" b="b"/>
            <a:pathLst>
              <a:path w="76200" h="228600">
                <a:moveTo>
                  <a:pt x="0" y="0"/>
                </a:moveTo>
                <a:lnTo>
                  <a:pt x="0" y="228600"/>
                </a:lnTo>
                <a:lnTo>
                  <a:pt x="76200" y="22860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09800" y="224789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053208" y="2974974"/>
            <a:ext cx="7169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mic Sans MS"/>
                <a:cs typeface="Comic Sans MS"/>
              </a:rPr>
              <a:t>product</a:t>
            </a:r>
            <a:r>
              <a:rPr sz="1200" spc="-7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2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390900" y="24002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90900" y="24002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95700" y="24002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95700" y="24002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00500" y="24002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00500" y="24002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90900" y="20954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390900" y="20954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48100" y="27050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48100" y="27050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43300" y="247649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848100" y="247649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467100" y="224789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771900" y="25526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400" y="152400"/>
                </a:moveTo>
                <a:lnTo>
                  <a:pt x="152400" y="76200"/>
                </a:lnTo>
                <a:lnTo>
                  <a:pt x="0" y="76200"/>
                </a:lnTo>
                <a:lnTo>
                  <a:pt x="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3615690" y="2974974"/>
            <a:ext cx="772160" cy="404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mic Sans MS"/>
                <a:cs typeface="Comic Sans MS"/>
              </a:rPr>
              <a:t>product</a:t>
            </a:r>
            <a:r>
              <a:rPr sz="1200" spc="-4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n</a:t>
            </a:r>
            <a:endParaRPr sz="1200">
              <a:latin typeface="Comic Sans MS"/>
              <a:cs typeface="Comic Sans MS"/>
            </a:endParaRPr>
          </a:p>
          <a:p>
            <a:pPr marR="5080" algn="r">
              <a:lnSpc>
                <a:spcPct val="100000"/>
              </a:lnSpc>
              <a:spcBef>
                <a:spcPts val="705"/>
              </a:spcBef>
            </a:pPr>
            <a:r>
              <a:rPr sz="700" spc="-10" dirty="0">
                <a:solidFill>
                  <a:srgbClr val="330066"/>
                </a:solidFill>
                <a:latin typeface="Arial"/>
                <a:cs typeface="Arial"/>
              </a:rPr>
              <a:t>25</a:t>
            </a:r>
            <a:endParaRPr sz="7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000500" y="2552699"/>
            <a:ext cx="76200" cy="228600"/>
          </a:xfrm>
          <a:custGeom>
            <a:avLst/>
            <a:gdLst/>
            <a:ahLst/>
            <a:cxnLst/>
            <a:rect l="l" t="t" r="r" b="b"/>
            <a:pathLst>
              <a:path w="76200" h="228600">
                <a:moveTo>
                  <a:pt x="0" y="228600"/>
                </a:moveTo>
                <a:lnTo>
                  <a:pt x="76200" y="228600"/>
                </a:lnTo>
                <a:lnTo>
                  <a:pt x="762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95700" y="20954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695700" y="20954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771900" y="224789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19400" y="876299"/>
            <a:ext cx="1600200" cy="1028700"/>
          </a:xfrm>
          <a:custGeom>
            <a:avLst/>
            <a:gdLst/>
            <a:ahLst/>
            <a:cxnLst/>
            <a:rect l="l" t="t" r="r" b="b"/>
            <a:pathLst>
              <a:path w="1600200" h="1028700">
                <a:moveTo>
                  <a:pt x="0" y="171450"/>
                </a:moveTo>
                <a:lnTo>
                  <a:pt x="6120" y="125853"/>
                </a:lnTo>
                <a:lnTo>
                  <a:pt x="23396" y="84892"/>
                </a:lnTo>
                <a:lnTo>
                  <a:pt x="50196" y="50196"/>
                </a:lnTo>
                <a:lnTo>
                  <a:pt x="84892" y="23396"/>
                </a:lnTo>
                <a:lnTo>
                  <a:pt x="125853" y="6120"/>
                </a:lnTo>
                <a:lnTo>
                  <a:pt x="171450" y="0"/>
                </a:lnTo>
                <a:lnTo>
                  <a:pt x="1428750" y="0"/>
                </a:lnTo>
                <a:lnTo>
                  <a:pt x="1474346" y="6120"/>
                </a:lnTo>
                <a:lnTo>
                  <a:pt x="1515307" y="23396"/>
                </a:lnTo>
                <a:lnTo>
                  <a:pt x="1550003" y="50196"/>
                </a:lnTo>
                <a:lnTo>
                  <a:pt x="1576803" y="84892"/>
                </a:lnTo>
                <a:lnTo>
                  <a:pt x="1594079" y="125853"/>
                </a:lnTo>
                <a:lnTo>
                  <a:pt x="1600200" y="171450"/>
                </a:lnTo>
                <a:lnTo>
                  <a:pt x="1600200" y="857250"/>
                </a:lnTo>
                <a:lnTo>
                  <a:pt x="1594079" y="902846"/>
                </a:lnTo>
                <a:lnTo>
                  <a:pt x="1576803" y="943807"/>
                </a:lnTo>
                <a:lnTo>
                  <a:pt x="1550003" y="978503"/>
                </a:lnTo>
                <a:lnTo>
                  <a:pt x="1515307" y="1005303"/>
                </a:lnTo>
                <a:lnTo>
                  <a:pt x="1474346" y="1022579"/>
                </a:lnTo>
                <a:lnTo>
                  <a:pt x="1428750" y="1028700"/>
                </a:lnTo>
                <a:lnTo>
                  <a:pt x="171450" y="1028700"/>
                </a:lnTo>
                <a:lnTo>
                  <a:pt x="125853" y="1022579"/>
                </a:lnTo>
                <a:lnTo>
                  <a:pt x="84892" y="1005303"/>
                </a:lnTo>
                <a:lnTo>
                  <a:pt x="50196" y="978503"/>
                </a:lnTo>
                <a:lnTo>
                  <a:pt x="23396" y="943807"/>
                </a:lnTo>
                <a:lnTo>
                  <a:pt x="6120" y="902846"/>
                </a:lnTo>
                <a:lnTo>
                  <a:pt x="0" y="857250"/>
                </a:lnTo>
                <a:lnTo>
                  <a:pt x="0" y="17145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2167508" y="1336293"/>
            <a:ext cx="628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exte</a:t>
            </a:r>
            <a:r>
              <a:rPr sz="1200" spc="10" dirty="0">
                <a:latin typeface="Comic Sans MS"/>
                <a:cs typeface="Comic Sans MS"/>
              </a:rPr>
              <a:t>r</a:t>
            </a:r>
            <a:r>
              <a:rPr sz="1200" spc="-5" dirty="0">
                <a:latin typeface="Comic Sans MS"/>
                <a:cs typeface="Comic Sans MS"/>
              </a:rPr>
              <a:t>n</a:t>
            </a:r>
            <a:r>
              <a:rPr sz="1200" dirty="0">
                <a:latin typeface="Comic Sans MS"/>
                <a:cs typeface="Comic Sans MS"/>
              </a:rPr>
              <a:t>al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620010" y="1143761"/>
            <a:ext cx="238760" cy="276860"/>
          </a:xfrm>
          <a:custGeom>
            <a:avLst/>
            <a:gdLst/>
            <a:ahLst/>
            <a:cxnLst/>
            <a:rect l="l" t="t" r="r" b="b"/>
            <a:pathLst>
              <a:path w="238760" h="276859">
                <a:moveTo>
                  <a:pt x="215200" y="16436"/>
                </a:moveTo>
                <a:lnTo>
                  <a:pt x="0" y="267461"/>
                </a:lnTo>
                <a:lnTo>
                  <a:pt x="10413" y="276351"/>
                </a:lnTo>
                <a:lnTo>
                  <a:pt x="225614" y="25326"/>
                </a:lnTo>
                <a:lnTo>
                  <a:pt x="215200" y="16436"/>
                </a:lnTo>
                <a:close/>
              </a:path>
              <a:path w="238760" h="276859">
                <a:moveTo>
                  <a:pt x="235434" y="11175"/>
                </a:moveTo>
                <a:lnTo>
                  <a:pt x="219710" y="11175"/>
                </a:lnTo>
                <a:lnTo>
                  <a:pt x="230124" y="20065"/>
                </a:lnTo>
                <a:lnTo>
                  <a:pt x="225614" y="25326"/>
                </a:lnTo>
                <a:lnTo>
                  <a:pt x="230759" y="29717"/>
                </a:lnTo>
                <a:lnTo>
                  <a:pt x="235434" y="11175"/>
                </a:lnTo>
                <a:close/>
              </a:path>
              <a:path w="238760" h="276859">
                <a:moveTo>
                  <a:pt x="219710" y="11175"/>
                </a:moveTo>
                <a:lnTo>
                  <a:pt x="215200" y="16436"/>
                </a:lnTo>
                <a:lnTo>
                  <a:pt x="225614" y="25326"/>
                </a:lnTo>
                <a:lnTo>
                  <a:pt x="230124" y="20065"/>
                </a:lnTo>
                <a:lnTo>
                  <a:pt x="219710" y="11175"/>
                </a:lnTo>
                <a:close/>
              </a:path>
              <a:path w="238760" h="276859">
                <a:moveTo>
                  <a:pt x="238251" y="0"/>
                </a:moveTo>
                <a:lnTo>
                  <a:pt x="209930" y="11937"/>
                </a:lnTo>
                <a:lnTo>
                  <a:pt x="215200" y="16436"/>
                </a:lnTo>
                <a:lnTo>
                  <a:pt x="219710" y="11175"/>
                </a:lnTo>
                <a:lnTo>
                  <a:pt x="235434" y="11175"/>
                </a:lnTo>
                <a:lnTo>
                  <a:pt x="238251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192017" y="1258061"/>
            <a:ext cx="390525" cy="771525"/>
          </a:xfrm>
          <a:custGeom>
            <a:avLst/>
            <a:gdLst/>
            <a:ahLst/>
            <a:cxnLst/>
            <a:rect l="l" t="t" r="r" b="b"/>
            <a:pathLst>
              <a:path w="390525" h="771525">
                <a:moveTo>
                  <a:pt x="371735" y="21450"/>
                </a:moveTo>
                <a:lnTo>
                  <a:pt x="0" y="765047"/>
                </a:lnTo>
                <a:lnTo>
                  <a:pt x="12192" y="771143"/>
                </a:lnTo>
                <a:lnTo>
                  <a:pt x="384041" y="27571"/>
                </a:lnTo>
                <a:lnTo>
                  <a:pt x="371735" y="21450"/>
                </a:lnTo>
                <a:close/>
              </a:path>
              <a:path w="390525" h="771525">
                <a:moveTo>
                  <a:pt x="390144" y="15366"/>
                </a:moveTo>
                <a:lnTo>
                  <a:pt x="374777" y="15366"/>
                </a:lnTo>
                <a:lnTo>
                  <a:pt x="387096" y="21462"/>
                </a:lnTo>
                <a:lnTo>
                  <a:pt x="384041" y="27571"/>
                </a:lnTo>
                <a:lnTo>
                  <a:pt x="390144" y="30606"/>
                </a:lnTo>
                <a:lnTo>
                  <a:pt x="390144" y="15366"/>
                </a:lnTo>
                <a:close/>
              </a:path>
              <a:path w="390525" h="771525">
                <a:moveTo>
                  <a:pt x="374777" y="15366"/>
                </a:moveTo>
                <a:lnTo>
                  <a:pt x="371735" y="21450"/>
                </a:lnTo>
                <a:lnTo>
                  <a:pt x="384041" y="27571"/>
                </a:lnTo>
                <a:lnTo>
                  <a:pt x="387096" y="21462"/>
                </a:lnTo>
                <a:lnTo>
                  <a:pt x="374777" y="15366"/>
                </a:lnTo>
                <a:close/>
              </a:path>
              <a:path w="390525" h="771525">
                <a:moveTo>
                  <a:pt x="390144" y="0"/>
                </a:moveTo>
                <a:lnTo>
                  <a:pt x="365633" y="18414"/>
                </a:lnTo>
                <a:lnTo>
                  <a:pt x="371735" y="21450"/>
                </a:lnTo>
                <a:lnTo>
                  <a:pt x="374777" y="15366"/>
                </a:lnTo>
                <a:lnTo>
                  <a:pt x="390144" y="15366"/>
                </a:lnTo>
                <a:lnTo>
                  <a:pt x="390144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191510" y="1258061"/>
            <a:ext cx="848360" cy="772160"/>
          </a:xfrm>
          <a:custGeom>
            <a:avLst/>
            <a:gdLst/>
            <a:ahLst/>
            <a:cxnLst/>
            <a:rect l="l" t="t" r="r" b="b"/>
            <a:pathLst>
              <a:path w="848360" h="772160">
                <a:moveTo>
                  <a:pt x="823000" y="13344"/>
                </a:moveTo>
                <a:lnTo>
                  <a:pt x="0" y="761491"/>
                </a:lnTo>
                <a:lnTo>
                  <a:pt x="9143" y="771651"/>
                </a:lnTo>
                <a:lnTo>
                  <a:pt x="832179" y="23472"/>
                </a:lnTo>
                <a:lnTo>
                  <a:pt x="823000" y="13344"/>
                </a:lnTo>
                <a:close/>
              </a:path>
              <a:path w="848360" h="772160">
                <a:moveTo>
                  <a:pt x="844463" y="8762"/>
                </a:moveTo>
                <a:lnTo>
                  <a:pt x="828039" y="8762"/>
                </a:lnTo>
                <a:lnTo>
                  <a:pt x="837184" y="18923"/>
                </a:lnTo>
                <a:lnTo>
                  <a:pt x="832179" y="23472"/>
                </a:lnTo>
                <a:lnTo>
                  <a:pt x="836802" y="28575"/>
                </a:lnTo>
                <a:lnTo>
                  <a:pt x="844463" y="8762"/>
                </a:lnTo>
                <a:close/>
              </a:path>
              <a:path w="848360" h="772160">
                <a:moveTo>
                  <a:pt x="828039" y="8762"/>
                </a:moveTo>
                <a:lnTo>
                  <a:pt x="823000" y="13344"/>
                </a:lnTo>
                <a:lnTo>
                  <a:pt x="832179" y="23472"/>
                </a:lnTo>
                <a:lnTo>
                  <a:pt x="837184" y="18923"/>
                </a:lnTo>
                <a:lnTo>
                  <a:pt x="828039" y="8762"/>
                </a:lnTo>
                <a:close/>
              </a:path>
              <a:path w="848360" h="772160">
                <a:moveTo>
                  <a:pt x="847851" y="0"/>
                </a:moveTo>
                <a:lnTo>
                  <a:pt x="818388" y="8254"/>
                </a:lnTo>
                <a:lnTo>
                  <a:pt x="823000" y="13344"/>
                </a:lnTo>
                <a:lnTo>
                  <a:pt x="828039" y="8762"/>
                </a:lnTo>
                <a:lnTo>
                  <a:pt x="844463" y="8762"/>
                </a:lnTo>
                <a:lnTo>
                  <a:pt x="847851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191891" y="1753361"/>
            <a:ext cx="504825" cy="276225"/>
          </a:xfrm>
          <a:custGeom>
            <a:avLst/>
            <a:gdLst/>
            <a:ahLst/>
            <a:cxnLst/>
            <a:rect l="l" t="t" r="r" b="b"/>
            <a:pathLst>
              <a:path w="504825" h="276225">
                <a:moveTo>
                  <a:pt x="477206" y="6929"/>
                </a:moveTo>
                <a:lnTo>
                  <a:pt x="0" y="263905"/>
                </a:lnTo>
                <a:lnTo>
                  <a:pt x="6476" y="275970"/>
                </a:lnTo>
                <a:lnTo>
                  <a:pt x="483683" y="18994"/>
                </a:lnTo>
                <a:lnTo>
                  <a:pt x="477206" y="6929"/>
                </a:lnTo>
                <a:close/>
              </a:path>
              <a:path w="504825" h="276225">
                <a:moveTo>
                  <a:pt x="501972" y="3682"/>
                </a:moveTo>
                <a:lnTo>
                  <a:pt x="483235" y="3682"/>
                </a:lnTo>
                <a:lnTo>
                  <a:pt x="489712" y="15748"/>
                </a:lnTo>
                <a:lnTo>
                  <a:pt x="483683" y="18994"/>
                </a:lnTo>
                <a:lnTo>
                  <a:pt x="486918" y="25018"/>
                </a:lnTo>
                <a:lnTo>
                  <a:pt x="501972" y="3682"/>
                </a:lnTo>
                <a:close/>
              </a:path>
              <a:path w="504825" h="276225">
                <a:moveTo>
                  <a:pt x="483235" y="3682"/>
                </a:moveTo>
                <a:lnTo>
                  <a:pt x="477206" y="6929"/>
                </a:lnTo>
                <a:lnTo>
                  <a:pt x="483683" y="18994"/>
                </a:lnTo>
                <a:lnTo>
                  <a:pt x="489712" y="15748"/>
                </a:lnTo>
                <a:lnTo>
                  <a:pt x="483235" y="3682"/>
                </a:lnTo>
                <a:close/>
              </a:path>
              <a:path w="504825" h="276225">
                <a:moveTo>
                  <a:pt x="504571" y="0"/>
                </a:moveTo>
                <a:lnTo>
                  <a:pt x="473963" y="888"/>
                </a:lnTo>
                <a:lnTo>
                  <a:pt x="477206" y="6929"/>
                </a:lnTo>
                <a:lnTo>
                  <a:pt x="483235" y="3682"/>
                </a:lnTo>
                <a:lnTo>
                  <a:pt x="501972" y="3682"/>
                </a:lnTo>
                <a:lnTo>
                  <a:pt x="504571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086100" y="144779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086100" y="144779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2845435" y="1946274"/>
            <a:ext cx="584835" cy="613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mic Sans MS"/>
                <a:cs typeface="Comic Sans MS"/>
              </a:rPr>
              <a:t>internal</a:t>
            </a:r>
            <a:endParaRPr sz="1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...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621026" y="1401825"/>
            <a:ext cx="466090" cy="165735"/>
          </a:xfrm>
          <a:custGeom>
            <a:avLst/>
            <a:gdLst/>
            <a:ahLst/>
            <a:cxnLst/>
            <a:rect l="l" t="t" r="r" b="b"/>
            <a:pathLst>
              <a:path w="466089" h="165734">
                <a:moveTo>
                  <a:pt x="437632" y="158873"/>
                </a:moveTo>
                <a:lnTo>
                  <a:pt x="435483" y="165353"/>
                </a:lnTo>
                <a:lnTo>
                  <a:pt x="465836" y="161036"/>
                </a:lnTo>
                <a:lnTo>
                  <a:pt x="444119" y="161036"/>
                </a:lnTo>
                <a:lnTo>
                  <a:pt x="437632" y="158873"/>
                </a:lnTo>
                <a:close/>
              </a:path>
              <a:path w="466089" h="165734">
                <a:moveTo>
                  <a:pt x="441931" y="145912"/>
                </a:moveTo>
                <a:lnTo>
                  <a:pt x="437632" y="158873"/>
                </a:lnTo>
                <a:lnTo>
                  <a:pt x="444119" y="161036"/>
                </a:lnTo>
                <a:lnTo>
                  <a:pt x="448437" y="148082"/>
                </a:lnTo>
                <a:lnTo>
                  <a:pt x="441931" y="145912"/>
                </a:lnTo>
                <a:close/>
              </a:path>
              <a:path w="466089" h="165734">
                <a:moveTo>
                  <a:pt x="444119" y="139319"/>
                </a:moveTo>
                <a:lnTo>
                  <a:pt x="441931" y="145912"/>
                </a:lnTo>
                <a:lnTo>
                  <a:pt x="448437" y="148082"/>
                </a:lnTo>
                <a:lnTo>
                  <a:pt x="444119" y="161036"/>
                </a:lnTo>
                <a:lnTo>
                  <a:pt x="465836" y="161036"/>
                </a:lnTo>
                <a:lnTo>
                  <a:pt x="444119" y="139319"/>
                </a:lnTo>
                <a:close/>
              </a:path>
              <a:path w="466089" h="165734">
                <a:moveTo>
                  <a:pt x="4318" y="0"/>
                </a:moveTo>
                <a:lnTo>
                  <a:pt x="0" y="12953"/>
                </a:lnTo>
                <a:lnTo>
                  <a:pt x="437632" y="158873"/>
                </a:lnTo>
                <a:lnTo>
                  <a:pt x="441931" y="145912"/>
                </a:lnTo>
                <a:lnTo>
                  <a:pt x="4318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654552" y="1444751"/>
            <a:ext cx="310896" cy="3108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261874" y="3133470"/>
            <a:ext cx="9192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  Architecture 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986533" y="3133470"/>
            <a:ext cx="6007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smtClean="0">
                <a:latin typeface="Arial"/>
                <a:cs typeface="Arial"/>
              </a:rPr>
              <a:t>Lecturer: </a:t>
            </a:r>
            <a:r>
              <a:rPr lang="en-US" altLang="zh-CN" sz="500" spc="-5" dirty="0" err="1" smtClean="0">
                <a:latin typeface="Arial"/>
                <a:cs typeface="Arial"/>
              </a:rPr>
              <a:t>Xiaobin</a:t>
            </a:r>
            <a:r>
              <a:rPr lang="en-US" altLang="zh-CN" sz="500" spc="-5" dirty="0" smtClean="0">
                <a:latin typeface="Arial"/>
                <a:cs typeface="Arial"/>
              </a:rPr>
              <a:t> Xu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74" y="216483"/>
            <a:ext cx="1891030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Key</a:t>
            </a:r>
            <a:r>
              <a:rPr spc="-45" dirty="0"/>
              <a:t> </a:t>
            </a:r>
            <a:r>
              <a:rPr dirty="0"/>
              <a:t>ingredients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817016"/>
            <a:ext cx="2305685" cy="9036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72720" indent="-160020">
              <a:lnSpc>
                <a:spcPct val="100000"/>
              </a:lnSpc>
              <a:spcBef>
                <a:spcPts val="484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172720" algn="l"/>
              </a:tabLst>
            </a:pPr>
            <a:r>
              <a:rPr sz="1600" spc="-5" dirty="0">
                <a:latin typeface="Arial"/>
                <a:cs typeface="Arial"/>
              </a:rPr>
              <a:t>Business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case</a:t>
            </a:r>
            <a:endParaRPr sz="1600">
              <a:latin typeface="Arial"/>
              <a:cs typeface="Arial"/>
            </a:endParaRPr>
          </a:p>
          <a:p>
            <a:pPr marL="172720" indent="-160020">
              <a:lnSpc>
                <a:spcPct val="100000"/>
              </a:lnSpc>
              <a:spcBef>
                <a:spcPts val="380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172720" algn="l"/>
              </a:tabLst>
            </a:pPr>
            <a:r>
              <a:rPr sz="1600" spc="-5" dirty="0">
                <a:latin typeface="Arial"/>
                <a:cs typeface="Arial"/>
              </a:rPr>
              <a:t>Software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architecture</a:t>
            </a:r>
            <a:endParaRPr sz="1600">
              <a:latin typeface="Arial"/>
              <a:cs typeface="Arial"/>
            </a:endParaRPr>
          </a:p>
          <a:p>
            <a:pPr marL="172720" indent="-160020">
              <a:lnSpc>
                <a:spcPct val="100000"/>
              </a:lnSpc>
              <a:spcBef>
                <a:spcPts val="38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172720" algn="l"/>
              </a:tabLst>
            </a:pPr>
            <a:r>
              <a:rPr sz="1600" spc="-5" dirty="0">
                <a:latin typeface="Arial"/>
                <a:cs typeface="Arial"/>
              </a:rPr>
              <a:t>Variability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874" y="3134055"/>
            <a:ext cx="9573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  Architecture 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6533" y="3134055"/>
            <a:ext cx="6007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smtClean="0">
                <a:latin typeface="Arial"/>
                <a:cs typeface="Arial"/>
              </a:rPr>
              <a:t>Lecturer: </a:t>
            </a:r>
            <a:r>
              <a:rPr lang="en-US" altLang="zh-CN" sz="500" spc="-5" dirty="0" err="1" smtClean="0">
                <a:latin typeface="Arial"/>
                <a:cs typeface="Arial"/>
              </a:rPr>
              <a:t>Xiaobin</a:t>
            </a:r>
            <a:r>
              <a:rPr lang="en-US" altLang="zh-CN" sz="500" spc="-5" dirty="0" smtClean="0">
                <a:latin typeface="Arial"/>
                <a:cs typeface="Arial"/>
              </a:rPr>
              <a:t> Xu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397" y="216153"/>
            <a:ext cx="256349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Software</a:t>
            </a:r>
            <a:r>
              <a:rPr spc="-70" dirty="0"/>
              <a:t> </a:t>
            </a:r>
            <a:r>
              <a:rPr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668578"/>
            <a:ext cx="3643629" cy="224091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72720" indent="-160020">
              <a:lnSpc>
                <a:spcPct val="100000"/>
              </a:lnSpc>
              <a:spcBef>
                <a:spcPts val="445"/>
              </a:spcBef>
              <a:buClr>
                <a:srgbClr val="330066"/>
              </a:buClr>
              <a:buSzPct val="68965"/>
              <a:buFont typeface="Wingdings"/>
              <a:buChar char=""/>
              <a:tabLst>
                <a:tab pos="172720" algn="l"/>
              </a:tabLst>
            </a:pPr>
            <a:r>
              <a:rPr sz="1450" spc="-5" dirty="0">
                <a:latin typeface="Arial"/>
                <a:cs typeface="Arial"/>
              </a:rPr>
              <a:t>Perhaps </a:t>
            </a:r>
            <a:r>
              <a:rPr sz="1450" dirty="0">
                <a:latin typeface="Arial"/>
                <a:cs typeface="Arial"/>
              </a:rPr>
              <a:t>the key </a:t>
            </a:r>
            <a:r>
              <a:rPr sz="1450" spc="-5" dirty="0">
                <a:latin typeface="Arial"/>
                <a:cs typeface="Arial"/>
              </a:rPr>
              <a:t>core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asset</a:t>
            </a:r>
            <a:endParaRPr sz="1450">
              <a:latin typeface="Arial"/>
              <a:cs typeface="Arial"/>
            </a:endParaRPr>
          </a:p>
          <a:p>
            <a:pPr marL="172085" marR="5080" indent="-160020">
              <a:lnSpc>
                <a:spcPct val="100000"/>
              </a:lnSpc>
              <a:spcBef>
                <a:spcPts val="350"/>
              </a:spcBef>
              <a:buClr>
                <a:srgbClr val="330066"/>
              </a:buClr>
              <a:buSzPct val="68965"/>
              <a:buFont typeface="Wingdings"/>
              <a:buChar char=""/>
              <a:tabLst>
                <a:tab pos="172720" algn="l"/>
              </a:tabLst>
            </a:pPr>
            <a:r>
              <a:rPr sz="1450" spc="-5" dirty="0">
                <a:latin typeface="Arial"/>
                <a:cs typeface="Arial"/>
              </a:rPr>
              <a:t>Captures early decisions about solving </a:t>
            </a:r>
            <a:r>
              <a:rPr sz="1450" dirty="0">
                <a:latin typeface="Arial"/>
                <a:cs typeface="Arial"/>
              </a:rPr>
              <a:t>the  </a:t>
            </a:r>
            <a:r>
              <a:rPr sz="1450" spc="-5" dirty="0">
                <a:latin typeface="Arial"/>
                <a:cs typeface="Arial"/>
              </a:rPr>
              <a:t>problem</a:t>
            </a:r>
            <a:endParaRPr sz="1450">
              <a:latin typeface="Arial"/>
              <a:cs typeface="Arial"/>
            </a:endParaRPr>
          </a:p>
          <a:p>
            <a:pPr marL="172085" marR="639445" indent="-160020">
              <a:lnSpc>
                <a:spcPct val="100000"/>
              </a:lnSpc>
              <a:spcBef>
                <a:spcPts val="345"/>
              </a:spcBef>
              <a:buClr>
                <a:srgbClr val="330066"/>
              </a:buClr>
              <a:buSzPct val="68965"/>
              <a:buFont typeface="Wingdings"/>
              <a:buChar char=""/>
              <a:tabLst>
                <a:tab pos="172720" algn="l"/>
              </a:tabLst>
            </a:pPr>
            <a:r>
              <a:rPr sz="1450" spc="-5" dirty="0">
                <a:latin typeface="Arial"/>
                <a:cs typeface="Arial"/>
              </a:rPr>
              <a:t>Communication vehicle among </a:t>
            </a:r>
            <a:r>
              <a:rPr sz="1450" dirty="0">
                <a:latin typeface="Arial"/>
                <a:cs typeface="Arial"/>
              </a:rPr>
              <a:t>the  </a:t>
            </a:r>
            <a:r>
              <a:rPr sz="1450" spc="-5" dirty="0">
                <a:latin typeface="Arial"/>
                <a:cs typeface="Arial"/>
              </a:rPr>
              <a:t>stakeholders</a:t>
            </a:r>
            <a:endParaRPr sz="1450">
              <a:latin typeface="Arial"/>
              <a:cs typeface="Arial"/>
            </a:endParaRPr>
          </a:p>
          <a:p>
            <a:pPr marL="172720" indent="-160020">
              <a:lnSpc>
                <a:spcPct val="100000"/>
              </a:lnSpc>
              <a:spcBef>
                <a:spcPts val="350"/>
              </a:spcBef>
              <a:buClr>
                <a:srgbClr val="330066"/>
              </a:buClr>
              <a:buSzPct val="68965"/>
              <a:buFont typeface="Wingdings"/>
              <a:buChar char=""/>
              <a:tabLst>
                <a:tab pos="172720" algn="l"/>
              </a:tabLst>
            </a:pPr>
            <a:r>
              <a:rPr sz="1450" spc="-5" dirty="0">
                <a:latin typeface="Arial"/>
                <a:cs typeface="Arial"/>
              </a:rPr>
              <a:t>Explicitly addresses </a:t>
            </a:r>
            <a:r>
              <a:rPr sz="1450" dirty="0">
                <a:latin typeface="Arial"/>
                <a:cs typeface="Arial"/>
              </a:rPr>
              <a:t>the </a:t>
            </a:r>
            <a:r>
              <a:rPr sz="1450" spc="-5" dirty="0">
                <a:latin typeface="Arial"/>
                <a:cs typeface="Arial"/>
              </a:rPr>
              <a:t>quality</a:t>
            </a:r>
            <a:r>
              <a:rPr sz="1450" spc="20" dirty="0">
                <a:latin typeface="Arial"/>
                <a:cs typeface="Arial"/>
              </a:rPr>
              <a:t> </a:t>
            </a:r>
            <a:r>
              <a:rPr sz="1450" spc="-5" dirty="0">
                <a:latin typeface="Arial"/>
                <a:cs typeface="Arial"/>
              </a:rPr>
              <a:t>attributes</a:t>
            </a:r>
            <a:endParaRPr sz="1450">
              <a:latin typeface="Arial"/>
              <a:cs typeface="Arial"/>
            </a:endParaRPr>
          </a:p>
          <a:p>
            <a:pPr marL="332740" lvl="1" indent="-137795">
              <a:lnSpc>
                <a:spcPct val="100000"/>
              </a:lnSpc>
              <a:spcBef>
                <a:spcPts val="305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32740" algn="l"/>
              </a:tabLst>
            </a:pPr>
            <a:r>
              <a:rPr sz="1300" spc="-5" dirty="0">
                <a:latin typeface="Arial"/>
                <a:cs typeface="Arial"/>
              </a:rPr>
              <a:t>Reliability</a:t>
            </a:r>
            <a:endParaRPr sz="1300">
              <a:latin typeface="Arial"/>
              <a:cs typeface="Arial"/>
            </a:endParaRPr>
          </a:p>
          <a:p>
            <a:pPr marL="332740" lvl="1" indent="-137795">
              <a:lnSpc>
                <a:spcPct val="100000"/>
              </a:lnSpc>
              <a:spcBef>
                <a:spcPts val="315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32740" algn="l"/>
              </a:tabLst>
            </a:pPr>
            <a:r>
              <a:rPr sz="1300" spc="-10" dirty="0">
                <a:latin typeface="Arial"/>
                <a:cs typeface="Arial"/>
              </a:rPr>
              <a:t>Security</a:t>
            </a:r>
            <a:endParaRPr sz="1300">
              <a:latin typeface="Arial"/>
              <a:cs typeface="Arial"/>
            </a:endParaRPr>
          </a:p>
          <a:p>
            <a:pPr marL="332740" lvl="1" indent="-137795">
              <a:lnSpc>
                <a:spcPct val="100000"/>
              </a:lnSpc>
              <a:spcBef>
                <a:spcPts val="310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32740" algn="l"/>
              </a:tabLst>
            </a:pPr>
            <a:r>
              <a:rPr sz="1300" spc="-5" dirty="0">
                <a:latin typeface="Arial"/>
                <a:cs typeface="Arial"/>
              </a:rPr>
              <a:t>Dependability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874" y="3133470"/>
            <a:ext cx="9573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  Architecture 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6533" y="3133470"/>
            <a:ext cx="6007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smtClean="0">
                <a:latin typeface="Arial"/>
                <a:cs typeface="Arial"/>
              </a:rPr>
              <a:t>Lecturer: </a:t>
            </a:r>
            <a:r>
              <a:rPr lang="en-US" altLang="zh-CN" sz="500" spc="-5" dirty="0" err="1" smtClean="0">
                <a:latin typeface="Arial"/>
                <a:cs typeface="Arial"/>
              </a:rPr>
              <a:t>Xiaobin</a:t>
            </a:r>
            <a:r>
              <a:rPr lang="en-US" altLang="zh-CN" sz="500" spc="-5" dirty="0" smtClean="0">
                <a:latin typeface="Arial"/>
                <a:cs typeface="Arial"/>
              </a:rPr>
              <a:t> Xu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397" y="216483"/>
            <a:ext cx="2949575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Product line</a:t>
            </a:r>
            <a:r>
              <a:rPr spc="-70" dirty="0"/>
              <a:t> </a:t>
            </a:r>
            <a:r>
              <a:rPr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2720025" y="1255579"/>
            <a:ext cx="1218289" cy="11193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1874" y="864183"/>
            <a:ext cx="2353310" cy="24243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2085" marR="124460" indent="-160020">
              <a:lnSpc>
                <a:spcPct val="100000"/>
              </a:lnSpc>
              <a:spcBef>
                <a:spcPts val="105"/>
              </a:spcBef>
              <a:buClr>
                <a:srgbClr val="330066"/>
              </a:buClr>
              <a:buSzPct val="67857"/>
              <a:buFont typeface="Wingdings"/>
              <a:buChar char=""/>
              <a:tabLst>
                <a:tab pos="172720" algn="l"/>
              </a:tabLst>
            </a:pPr>
            <a:r>
              <a:rPr sz="1400" dirty="0">
                <a:latin typeface="Arial"/>
                <a:cs typeface="Arial"/>
              </a:rPr>
              <a:t>The product line  architecture is the  architecture for a family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  </a:t>
            </a:r>
            <a:r>
              <a:rPr sz="1400" spc="-5" dirty="0">
                <a:latin typeface="Arial"/>
                <a:cs typeface="Arial"/>
              </a:rPr>
              <a:t>systems</a:t>
            </a:r>
            <a:endParaRPr sz="1400" dirty="0">
              <a:latin typeface="Arial"/>
              <a:cs typeface="Arial"/>
            </a:endParaRPr>
          </a:p>
          <a:p>
            <a:pPr marL="172085" marR="68580" indent="-160020">
              <a:lnSpc>
                <a:spcPct val="100000"/>
              </a:lnSpc>
              <a:spcBef>
                <a:spcPts val="340"/>
              </a:spcBef>
              <a:buClr>
                <a:srgbClr val="330066"/>
              </a:buClr>
              <a:buSzPct val="67857"/>
              <a:buFont typeface="Wingdings"/>
              <a:buChar char=""/>
              <a:tabLst>
                <a:tab pos="172720" algn="l"/>
              </a:tabLst>
            </a:pPr>
            <a:r>
              <a:rPr sz="1400" dirty="0">
                <a:latin typeface="Arial"/>
                <a:cs typeface="Arial"/>
              </a:rPr>
              <a:t>Is </a:t>
            </a:r>
            <a:r>
              <a:rPr sz="1400" spc="-5" dirty="0">
                <a:latin typeface="Arial"/>
                <a:cs typeface="Arial"/>
              </a:rPr>
              <a:t>more </a:t>
            </a:r>
            <a:r>
              <a:rPr sz="1400" dirty="0">
                <a:latin typeface="Arial"/>
                <a:cs typeface="Arial"/>
              </a:rPr>
              <a:t>abstract, not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every  </a:t>
            </a:r>
            <a:r>
              <a:rPr sz="1400" dirty="0">
                <a:latin typeface="Arial"/>
                <a:cs typeface="Arial"/>
              </a:rPr>
              <a:t>thing is completely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defined</a:t>
            </a:r>
          </a:p>
          <a:p>
            <a:pPr marL="172085" marR="5080" indent="-160020">
              <a:lnSpc>
                <a:spcPct val="100000"/>
              </a:lnSpc>
              <a:spcBef>
                <a:spcPts val="335"/>
              </a:spcBef>
              <a:buClr>
                <a:srgbClr val="330066"/>
              </a:buClr>
              <a:buSzPct val="67857"/>
              <a:buFont typeface="Wingdings"/>
              <a:buChar char=""/>
              <a:tabLst>
                <a:tab pos="172720" algn="l"/>
              </a:tabLst>
            </a:pPr>
            <a:r>
              <a:rPr sz="1400" dirty="0">
                <a:latin typeface="Arial"/>
                <a:cs typeface="Arial"/>
              </a:rPr>
              <a:t>There are holes in its  specification, but the  architecture constrains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how  the holes can be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filled</a:t>
            </a:r>
          </a:p>
          <a:p>
            <a:pPr marL="12700"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  Architecture </a:t>
            </a:r>
            <a:r>
              <a:rPr sz="500" dirty="0">
                <a:latin typeface="Arial"/>
                <a:cs typeface="Arial"/>
              </a:rPr>
              <a:t>	</a:t>
            </a:r>
            <a:r>
              <a:rPr lang="en-US" sz="500" dirty="0" smtClean="0">
                <a:latin typeface="Arial"/>
                <a:cs typeface="Arial"/>
              </a:rPr>
              <a:t>                                             </a:t>
            </a:r>
            <a:r>
              <a:rPr lang="en-US" altLang="zh-CN" sz="500" spc="-5" dirty="0" smtClean="0">
                <a:latin typeface="Arial"/>
                <a:cs typeface="Arial"/>
              </a:rPr>
              <a:t>Lecturer: </a:t>
            </a:r>
            <a:r>
              <a:rPr lang="en-US" altLang="zh-CN" sz="500" spc="-5" dirty="0" err="1" smtClean="0">
                <a:latin typeface="Arial"/>
                <a:cs typeface="Arial"/>
              </a:rPr>
              <a:t>Xiaobin</a:t>
            </a:r>
            <a:r>
              <a:rPr lang="en-US" altLang="zh-CN" sz="500" spc="-5" dirty="0" smtClean="0">
                <a:latin typeface="Arial"/>
                <a:cs typeface="Arial"/>
              </a:rPr>
              <a:t> Xu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74" y="216153"/>
            <a:ext cx="108839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</a:t>
            </a:r>
            <a:r>
              <a:rPr spc="5" dirty="0"/>
              <a:t>a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865072"/>
            <a:ext cx="3863975" cy="1706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2085" marR="83185" indent="-160020">
              <a:lnSpc>
                <a:spcPct val="100000"/>
              </a:lnSpc>
              <a:spcBef>
                <a:spcPts val="105"/>
              </a:spcBef>
              <a:buClr>
                <a:srgbClr val="330066"/>
              </a:buClr>
              <a:buSzPct val="68965"/>
              <a:buFont typeface="Wingdings"/>
              <a:buChar char=""/>
              <a:tabLst>
                <a:tab pos="172720" algn="l"/>
              </a:tabLst>
            </a:pPr>
            <a:r>
              <a:rPr sz="1450" spc="-5" dirty="0">
                <a:latin typeface="Arial"/>
                <a:cs typeface="Arial"/>
              </a:rPr>
              <a:t>Products vary from one another </a:t>
            </a:r>
            <a:r>
              <a:rPr sz="1450" dirty="0">
                <a:latin typeface="Arial"/>
                <a:cs typeface="Arial"/>
              </a:rPr>
              <a:t>in specific  </a:t>
            </a:r>
            <a:r>
              <a:rPr sz="1450" spc="-15" dirty="0">
                <a:latin typeface="Arial"/>
                <a:cs typeface="Arial"/>
              </a:rPr>
              <a:t>ways </a:t>
            </a:r>
            <a:r>
              <a:rPr sz="1450" dirty="0">
                <a:latin typeface="Arial"/>
                <a:cs typeface="Arial"/>
              </a:rPr>
              <a:t>- the </a:t>
            </a:r>
            <a:r>
              <a:rPr sz="1450" spc="-5" dirty="0">
                <a:latin typeface="Arial"/>
                <a:cs typeface="Arial"/>
              </a:rPr>
              <a:t>allowable contents of </a:t>
            </a:r>
            <a:r>
              <a:rPr sz="1450" dirty="0">
                <a:latin typeface="Arial"/>
                <a:cs typeface="Arial"/>
              </a:rPr>
              <a:t>the </a:t>
            </a:r>
            <a:r>
              <a:rPr sz="1450" spc="-5" dirty="0">
                <a:latin typeface="Arial"/>
                <a:cs typeface="Arial"/>
              </a:rPr>
              <a:t>holes </a:t>
            </a:r>
            <a:r>
              <a:rPr sz="1450" dirty="0">
                <a:latin typeface="Arial"/>
                <a:cs typeface="Arial"/>
              </a:rPr>
              <a:t>in  the</a:t>
            </a:r>
            <a:r>
              <a:rPr sz="1450" spc="-15" dirty="0">
                <a:latin typeface="Arial"/>
                <a:cs typeface="Arial"/>
              </a:rPr>
              <a:t> </a:t>
            </a:r>
            <a:r>
              <a:rPr sz="1450" spc="-5" dirty="0">
                <a:latin typeface="Arial"/>
                <a:cs typeface="Arial"/>
              </a:rPr>
              <a:t>architecture.</a:t>
            </a:r>
            <a:endParaRPr sz="1450">
              <a:latin typeface="Arial"/>
              <a:cs typeface="Arial"/>
            </a:endParaRPr>
          </a:p>
          <a:p>
            <a:pPr marL="172720" indent="-160020">
              <a:lnSpc>
                <a:spcPct val="100000"/>
              </a:lnSpc>
              <a:spcBef>
                <a:spcPts val="350"/>
              </a:spcBef>
              <a:buClr>
                <a:srgbClr val="330066"/>
              </a:buClr>
              <a:buSzPct val="68965"/>
              <a:buFont typeface="Wingdings"/>
              <a:buChar char=""/>
              <a:tabLst>
                <a:tab pos="172720" algn="l"/>
              </a:tabLst>
            </a:pPr>
            <a:r>
              <a:rPr sz="1450" dirty="0">
                <a:latin typeface="Arial"/>
                <a:cs typeface="Arial"/>
              </a:rPr>
              <a:t>Strategic </a:t>
            </a:r>
            <a:r>
              <a:rPr sz="1450" spc="-5" dirty="0">
                <a:latin typeface="Arial"/>
                <a:cs typeface="Arial"/>
              </a:rPr>
              <a:t>variations </a:t>
            </a:r>
            <a:r>
              <a:rPr sz="1450" dirty="0">
                <a:latin typeface="Arial"/>
                <a:cs typeface="Arial"/>
              </a:rPr>
              <a:t>at the </a:t>
            </a:r>
            <a:r>
              <a:rPr sz="1450" spc="-5" dirty="0">
                <a:latin typeface="Arial"/>
                <a:cs typeface="Arial"/>
              </a:rPr>
              <a:t>business unit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5" dirty="0">
                <a:latin typeface="Arial"/>
                <a:cs typeface="Arial"/>
              </a:rPr>
              <a:t>level.</a:t>
            </a:r>
            <a:endParaRPr sz="1450">
              <a:latin typeface="Arial"/>
              <a:cs typeface="Arial"/>
            </a:endParaRPr>
          </a:p>
          <a:p>
            <a:pPr marL="172085" marR="12065" indent="-160020">
              <a:lnSpc>
                <a:spcPct val="100000"/>
              </a:lnSpc>
              <a:spcBef>
                <a:spcPts val="345"/>
              </a:spcBef>
              <a:buClr>
                <a:srgbClr val="330066"/>
              </a:buClr>
              <a:buSzPct val="68965"/>
              <a:buFont typeface="Wingdings"/>
              <a:buChar char=""/>
              <a:tabLst>
                <a:tab pos="172720" algn="l"/>
              </a:tabLst>
            </a:pPr>
            <a:r>
              <a:rPr sz="1450" spc="-5" dirty="0">
                <a:latin typeface="Arial"/>
                <a:cs typeface="Arial"/>
              </a:rPr>
              <a:t>Tactical </a:t>
            </a:r>
            <a:r>
              <a:rPr sz="1450" spc="-10" dirty="0">
                <a:latin typeface="Arial"/>
                <a:cs typeface="Arial"/>
              </a:rPr>
              <a:t>variations </a:t>
            </a:r>
            <a:r>
              <a:rPr sz="1450" spc="-5" dirty="0">
                <a:latin typeface="Arial"/>
                <a:cs typeface="Arial"/>
              </a:rPr>
              <a:t>at </a:t>
            </a:r>
            <a:r>
              <a:rPr sz="1450" dirty="0">
                <a:latin typeface="Arial"/>
                <a:cs typeface="Arial"/>
              </a:rPr>
              <a:t>the </a:t>
            </a:r>
            <a:r>
              <a:rPr sz="1450" spc="-5" dirty="0">
                <a:latin typeface="Arial"/>
                <a:cs typeface="Arial"/>
              </a:rPr>
              <a:t>technical manager’s  level</a:t>
            </a:r>
            <a:endParaRPr sz="1450">
              <a:latin typeface="Arial"/>
              <a:cs typeface="Arial"/>
            </a:endParaRPr>
          </a:p>
          <a:p>
            <a:pPr marL="172720" indent="-160020">
              <a:lnSpc>
                <a:spcPct val="100000"/>
              </a:lnSpc>
              <a:spcBef>
                <a:spcPts val="350"/>
              </a:spcBef>
              <a:buClr>
                <a:srgbClr val="330066"/>
              </a:buClr>
              <a:buSzPct val="68965"/>
              <a:buFont typeface="Wingdings"/>
              <a:buChar char=""/>
              <a:tabLst>
                <a:tab pos="172720" algn="l"/>
              </a:tabLst>
            </a:pPr>
            <a:r>
              <a:rPr sz="1450" dirty="0">
                <a:latin typeface="Arial"/>
                <a:cs typeface="Arial"/>
              </a:rPr>
              <a:t>Variation </a:t>
            </a:r>
            <a:r>
              <a:rPr sz="1450" spc="-5" dirty="0">
                <a:latin typeface="Arial"/>
                <a:cs typeface="Arial"/>
              </a:rPr>
              <a:t>points </a:t>
            </a:r>
            <a:r>
              <a:rPr sz="1450" dirty="0">
                <a:latin typeface="Arial"/>
                <a:cs typeface="Arial"/>
              </a:rPr>
              <a:t>at the implementation</a:t>
            </a:r>
            <a:r>
              <a:rPr sz="1450" spc="-80" dirty="0">
                <a:latin typeface="Arial"/>
                <a:cs typeface="Arial"/>
              </a:rPr>
              <a:t> </a:t>
            </a:r>
            <a:r>
              <a:rPr sz="1450" spc="-5" dirty="0">
                <a:latin typeface="Arial"/>
                <a:cs typeface="Arial"/>
              </a:rPr>
              <a:t>level.</a:t>
            </a:r>
            <a:endParaRPr sz="1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874" y="3133470"/>
            <a:ext cx="9573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  Architecture 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6533" y="3133470"/>
            <a:ext cx="6007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smtClean="0">
                <a:latin typeface="Arial"/>
                <a:cs typeface="Arial"/>
              </a:rPr>
              <a:t>Lecturer: </a:t>
            </a:r>
            <a:r>
              <a:rPr lang="en-US" altLang="zh-CN" sz="500" spc="-5" dirty="0" err="1" smtClean="0">
                <a:latin typeface="Arial"/>
                <a:cs typeface="Arial"/>
              </a:rPr>
              <a:t>Xiaobin</a:t>
            </a:r>
            <a:r>
              <a:rPr lang="en-US" altLang="zh-CN" sz="500" spc="-5" dirty="0" smtClean="0">
                <a:latin typeface="Arial"/>
                <a:cs typeface="Arial"/>
              </a:rPr>
              <a:t> Xu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090" y="137540"/>
            <a:ext cx="3111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software </a:t>
            </a:r>
            <a:r>
              <a:rPr sz="2400" spc="-5" dirty="0"/>
              <a:t>product</a:t>
            </a:r>
            <a:r>
              <a:rPr sz="2400" spc="-50" dirty="0"/>
              <a:t> </a:t>
            </a:r>
            <a:r>
              <a:rPr sz="2400" dirty="0"/>
              <a:t>line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95198" y="579577"/>
            <a:ext cx="4154804" cy="234251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84785" marR="105410" indent="-172720" algn="just">
              <a:lnSpc>
                <a:spcPct val="90000"/>
              </a:lnSpc>
              <a:spcBef>
                <a:spcPts val="290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185420" algn="l"/>
              </a:tabLst>
            </a:pPr>
            <a:r>
              <a:rPr sz="1600" spc="-5" dirty="0">
                <a:latin typeface="Arial"/>
                <a:cs typeface="Arial"/>
              </a:rPr>
              <a:t>A software product </a:t>
            </a:r>
            <a:r>
              <a:rPr sz="1600" dirty="0">
                <a:latin typeface="Arial"/>
                <a:cs typeface="Arial"/>
              </a:rPr>
              <a:t>line organization builds  </a:t>
            </a:r>
            <a:r>
              <a:rPr sz="1600" spc="-5" dirty="0">
                <a:latin typeface="Arial"/>
                <a:cs typeface="Arial"/>
              </a:rPr>
              <a:t>and (re)uses </a:t>
            </a:r>
            <a:r>
              <a:rPr sz="1600" dirty="0">
                <a:latin typeface="Arial"/>
                <a:cs typeface="Arial"/>
              </a:rPr>
              <a:t>assets, </a:t>
            </a:r>
            <a:r>
              <a:rPr sz="1600" spc="-5" dirty="0">
                <a:latin typeface="Arial"/>
                <a:cs typeface="Arial"/>
              </a:rPr>
              <a:t>but the assets are </a:t>
            </a:r>
            <a:r>
              <a:rPr sz="1600" dirty="0">
                <a:latin typeface="Arial"/>
                <a:cs typeface="Arial"/>
              </a:rPr>
              <a:t>all  </a:t>
            </a:r>
            <a:r>
              <a:rPr sz="1600" spc="-5" dirty="0">
                <a:latin typeface="Arial"/>
                <a:cs typeface="Arial"/>
              </a:rPr>
              <a:t>targeted at products within the </a:t>
            </a:r>
            <a:r>
              <a:rPr sz="1600" spc="-10" dirty="0">
                <a:latin typeface="Arial"/>
                <a:cs typeface="Arial"/>
              </a:rPr>
              <a:t>well-defined  </a:t>
            </a:r>
            <a:r>
              <a:rPr sz="1600" spc="-5" dirty="0">
                <a:latin typeface="Arial"/>
                <a:cs typeface="Arial"/>
              </a:rPr>
              <a:t>scope.</a:t>
            </a:r>
            <a:endParaRPr sz="1600">
              <a:latin typeface="Arial"/>
              <a:cs typeface="Arial"/>
            </a:endParaRPr>
          </a:p>
          <a:p>
            <a:pPr marL="184785" marR="412115" indent="-172720" algn="just">
              <a:lnSpc>
                <a:spcPts val="1730"/>
              </a:lnSpc>
              <a:spcBef>
                <a:spcPts val="40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185420" algn="l"/>
              </a:tabLst>
            </a:pPr>
            <a:r>
              <a:rPr sz="1600" spc="-5" dirty="0">
                <a:latin typeface="Arial"/>
                <a:cs typeface="Arial"/>
              </a:rPr>
              <a:t>We will reuse anything (code,  documentation, </a:t>
            </a:r>
            <a:r>
              <a:rPr sz="1600" dirty="0">
                <a:latin typeface="Arial"/>
                <a:cs typeface="Arial"/>
              </a:rPr>
              <a:t>tests,…) </a:t>
            </a:r>
            <a:r>
              <a:rPr sz="1600" spc="-5" dirty="0">
                <a:latin typeface="Arial"/>
                <a:cs typeface="Arial"/>
              </a:rPr>
              <a:t>as long as </a:t>
            </a:r>
            <a:r>
              <a:rPr sz="1600" dirty="0">
                <a:latin typeface="Arial"/>
                <a:cs typeface="Arial"/>
              </a:rPr>
              <a:t>it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endParaRPr sz="1600">
              <a:latin typeface="Arial"/>
              <a:cs typeface="Arial"/>
            </a:endParaRPr>
          </a:p>
          <a:p>
            <a:pPr marL="184785" algn="just">
              <a:lnSpc>
                <a:spcPts val="1605"/>
              </a:lnSpc>
            </a:pPr>
            <a:r>
              <a:rPr sz="1600" spc="-5" dirty="0">
                <a:latin typeface="Arial"/>
                <a:cs typeface="Arial"/>
              </a:rPr>
              <a:t>useful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building the products within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endParaRPr sz="1600">
              <a:latin typeface="Arial"/>
              <a:cs typeface="Arial"/>
            </a:endParaRPr>
          </a:p>
          <a:p>
            <a:pPr marL="184785" algn="just">
              <a:lnSpc>
                <a:spcPts val="1825"/>
              </a:lnSpc>
            </a:pPr>
            <a:r>
              <a:rPr sz="1600" spc="-5" dirty="0">
                <a:latin typeface="Arial"/>
                <a:cs typeface="Arial"/>
              </a:rPr>
              <a:t>scope of the product</a:t>
            </a:r>
            <a:r>
              <a:rPr sz="1600" dirty="0">
                <a:latin typeface="Arial"/>
                <a:cs typeface="Arial"/>
              </a:rPr>
              <a:t> line.</a:t>
            </a:r>
            <a:endParaRPr sz="1600">
              <a:latin typeface="Arial"/>
              <a:cs typeface="Arial"/>
            </a:endParaRPr>
          </a:p>
          <a:p>
            <a:pPr marL="184785" indent="-172720" algn="just">
              <a:lnSpc>
                <a:spcPts val="1825"/>
              </a:lnSpc>
              <a:spcBef>
                <a:spcPts val="19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185420" algn="l"/>
              </a:tabLst>
            </a:pPr>
            <a:r>
              <a:rPr sz="1600" spc="-5" dirty="0">
                <a:latin typeface="Arial"/>
                <a:cs typeface="Arial"/>
              </a:rPr>
              <a:t>Our goal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not </a:t>
            </a:r>
            <a:r>
              <a:rPr sz="1600" dirty="0">
                <a:latin typeface="Arial"/>
                <a:cs typeface="Arial"/>
              </a:rPr>
              <a:t>reuse, </a:t>
            </a:r>
            <a:r>
              <a:rPr sz="1600" spc="-5" dirty="0">
                <a:latin typeface="Arial"/>
                <a:cs typeface="Arial"/>
              </a:rPr>
              <a:t>our goal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to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produce</a:t>
            </a:r>
            <a:endParaRPr sz="1600">
              <a:latin typeface="Arial"/>
              <a:cs typeface="Arial"/>
            </a:endParaRPr>
          </a:p>
          <a:p>
            <a:pPr marL="184785" algn="just">
              <a:lnSpc>
                <a:spcPts val="1825"/>
              </a:lnSpc>
            </a:pPr>
            <a:r>
              <a:rPr sz="1600" spc="-5" dirty="0">
                <a:latin typeface="Arial"/>
                <a:cs typeface="Arial"/>
              </a:rPr>
              <a:t>products </a:t>
            </a:r>
            <a:r>
              <a:rPr sz="1600" dirty="0">
                <a:latin typeface="Arial"/>
                <a:cs typeface="Arial"/>
              </a:rPr>
              <a:t>quickly </a:t>
            </a:r>
            <a:r>
              <a:rPr sz="1600" spc="-5" dirty="0">
                <a:latin typeface="Arial"/>
                <a:cs typeface="Arial"/>
              </a:rPr>
              <a:t>and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economically.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874" y="3133470"/>
            <a:ext cx="11097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  Architecture 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6533" y="3133470"/>
            <a:ext cx="6007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smtClean="0">
                <a:latin typeface="Arial"/>
                <a:cs typeface="Arial"/>
              </a:rPr>
              <a:t>Lecturer: </a:t>
            </a:r>
            <a:r>
              <a:rPr lang="en-US" altLang="zh-CN" sz="500" spc="-5" dirty="0" err="1" smtClean="0">
                <a:latin typeface="Arial"/>
                <a:cs typeface="Arial"/>
              </a:rPr>
              <a:t>Xiaobin</a:t>
            </a:r>
            <a:r>
              <a:rPr lang="en-US" altLang="zh-CN" sz="500" spc="-5" dirty="0" smtClean="0">
                <a:latin typeface="Arial"/>
                <a:cs typeface="Arial"/>
              </a:rPr>
              <a:t> Xu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397" y="233248"/>
            <a:ext cx="352869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dirty="0"/>
              <a:t>Commonality/Variability</a:t>
            </a:r>
            <a:r>
              <a:rPr sz="1750" spc="-85" dirty="0"/>
              <a:t> </a:t>
            </a:r>
            <a:r>
              <a:rPr sz="1750" spc="-10" dirty="0"/>
              <a:t>Analysis</a:t>
            </a:r>
            <a:endParaRPr sz="1750"/>
          </a:p>
        </p:txBody>
      </p:sp>
      <p:sp>
        <p:nvSpPr>
          <p:cNvPr id="3" name="object 3"/>
          <p:cNvSpPr txBox="1"/>
          <p:nvPr/>
        </p:nvSpPr>
        <p:spPr>
          <a:xfrm>
            <a:off x="261874" y="640841"/>
            <a:ext cx="2303145" cy="2324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085" marR="181610" indent="-160020" algn="just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68965"/>
              <a:buFont typeface="Wingdings"/>
              <a:buChar char=""/>
              <a:tabLst>
                <a:tab pos="172720" algn="l"/>
              </a:tabLst>
            </a:pPr>
            <a:r>
              <a:rPr sz="1450" dirty="0">
                <a:latin typeface="Arial"/>
                <a:cs typeface="Arial"/>
              </a:rPr>
              <a:t>What do the </a:t>
            </a:r>
            <a:r>
              <a:rPr sz="1450" spc="-5" dirty="0">
                <a:latin typeface="Arial"/>
                <a:cs typeface="Arial"/>
              </a:rPr>
              <a:t>products</a:t>
            </a:r>
            <a:r>
              <a:rPr sz="1450" spc="-12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in  the </a:t>
            </a:r>
            <a:r>
              <a:rPr sz="1450" spc="-5" dirty="0">
                <a:latin typeface="Arial"/>
                <a:cs typeface="Arial"/>
              </a:rPr>
              <a:t>product </a:t>
            </a:r>
            <a:r>
              <a:rPr sz="1450" dirty="0">
                <a:latin typeface="Arial"/>
                <a:cs typeface="Arial"/>
              </a:rPr>
              <a:t>line </a:t>
            </a:r>
            <a:r>
              <a:rPr sz="1450" spc="-10" dirty="0">
                <a:latin typeface="Arial"/>
                <a:cs typeface="Arial"/>
              </a:rPr>
              <a:t>have </a:t>
            </a:r>
            <a:r>
              <a:rPr sz="1450" dirty="0">
                <a:latin typeface="Arial"/>
                <a:cs typeface="Arial"/>
              </a:rPr>
              <a:t>in  common?</a:t>
            </a:r>
            <a:endParaRPr sz="1450">
              <a:latin typeface="Arial"/>
              <a:cs typeface="Arial"/>
            </a:endParaRPr>
          </a:p>
          <a:p>
            <a:pPr marL="172720" indent="-160020" algn="just">
              <a:lnSpc>
                <a:spcPct val="100000"/>
              </a:lnSpc>
              <a:spcBef>
                <a:spcPts val="350"/>
              </a:spcBef>
              <a:buClr>
                <a:srgbClr val="330066"/>
              </a:buClr>
              <a:buSzPct val="68965"/>
              <a:buFont typeface="Wingdings"/>
              <a:buChar char=""/>
              <a:tabLst>
                <a:tab pos="172720" algn="l"/>
              </a:tabLst>
            </a:pPr>
            <a:r>
              <a:rPr sz="1450" spc="-5" dirty="0">
                <a:latin typeface="Arial"/>
                <a:cs typeface="Arial"/>
              </a:rPr>
              <a:t>How are </a:t>
            </a:r>
            <a:r>
              <a:rPr sz="1450" dirty="0">
                <a:latin typeface="Arial"/>
                <a:cs typeface="Arial"/>
              </a:rPr>
              <a:t>they</a:t>
            </a:r>
            <a:r>
              <a:rPr sz="1450" spc="-15" dirty="0">
                <a:latin typeface="Arial"/>
                <a:cs typeface="Arial"/>
              </a:rPr>
              <a:t> </a:t>
            </a:r>
            <a:r>
              <a:rPr sz="1450" spc="-5" dirty="0">
                <a:latin typeface="Arial"/>
                <a:cs typeface="Arial"/>
              </a:rPr>
              <a:t>different?</a:t>
            </a:r>
            <a:endParaRPr sz="1450">
              <a:latin typeface="Arial"/>
              <a:cs typeface="Arial"/>
            </a:endParaRPr>
          </a:p>
          <a:p>
            <a:pPr marL="172085" marR="5080" indent="-160020">
              <a:lnSpc>
                <a:spcPct val="100000"/>
              </a:lnSpc>
              <a:spcBef>
                <a:spcPts val="345"/>
              </a:spcBef>
              <a:buClr>
                <a:srgbClr val="330066"/>
              </a:buClr>
              <a:buSzPct val="68965"/>
              <a:buFont typeface="Wingdings"/>
              <a:buChar char=""/>
              <a:tabLst>
                <a:tab pos="172720" algn="l"/>
              </a:tabLst>
            </a:pPr>
            <a:r>
              <a:rPr sz="1450" dirty="0">
                <a:latin typeface="Arial"/>
                <a:cs typeface="Arial"/>
              </a:rPr>
              <a:t>A </a:t>
            </a:r>
            <a:r>
              <a:rPr sz="1450" spc="-5" dirty="0">
                <a:latin typeface="Arial"/>
                <a:cs typeface="Arial"/>
              </a:rPr>
              <a:t>configuration </a:t>
            </a:r>
            <a:r>
              <a:rPr sz="1450" dirty="0">
                <a:latin typeface="Arial"/>
                <a:cs typeface="Arial"/>
              </a:rPr>
              <a:t>is a  selection </a:t>
            </a:r>
            <a:r>
              <a:rPr sz="1450" spc="-5" dirty="0">
                <a:latin typeface="Arial"/>
                <a:cs typeface="Arial"/>
              </a:rPr>
              <a:t>of inclusive and  exclusive </a:t>
            </a:r>
            <a:r>
              <a:rPr sz="1450" dirty="0">
                <a:latin typeface="Arial"/>
                <a:cs typeface="Arial"/>
              </a:rPr>
              <a:t>OR feature  choices to </a:t>
            </a:r>
            <a:r>
              <a:rPr sz="1450" spc="-5" dirty="0">
                <a:latin typeface="Arial"/>
                <a:cs typeface="Arial"/>
              </a:rPr>
              <a:t>completely  define </a:t>
            </a:r>
            <a:r>
              <a:rPr sz="1450" dirty="0">
                <a:latin typeface="Arial"/>
                <a:cs typeface="Arial"/>
              </a:rPr>
              <a:t>a </a:t>
            </a:r>
            <a:r>
              <a:rPr sz="1450" spc="-5" dirty="0">
                <a:latin typeface="Arial"/>
                <a:cs typeface="Arial"/>
              </a:rPr>
              <a:t>single member </a:t>
            </a:r>
            <a:r>
              <a:rPr sz="1450" dirty="0">
                <a:latin typeface="Arial"/>
                <a:cs typeface="Arial"/>
              </a:rPr>
              <a:t>of  the </a:t>
            </a:r>
            <a:r>
              <a:rPr sz="1450" spc="-5" dirty="0">
                <a:latin typeface="Arial"/>
                <a:cs typeface="Arial"/>
              </a:rPr>
              <a:t>product</a:t>
            </a:r>
            <a:r>
              <a:rPr sz="1450" spc="-2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line.</a:t>
            </a:r>
            <a:endParaRPr sz="14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0611" y="562355"/>
            <a:ext cx="1665732" cy="2627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1874" y="3122229"/>
            <a:ext cx="9573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  Architecture 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6533" y="3134055"/>
            <a:ext cx="6007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smtClean="0">
                <a:latin typeface="Arial"/>
                <a:cs typeface="Arial"/>
              </a:rPr>
              <a:t>Lecturer: </a:t>
            </a:r>
            <a:r>
              <a:rPr lang="en-US" altLang="zh-CN" sz="500" spc="-5" dirty="0" err="1" smtClean="0">
                <a:latin typeface="Arial"/>
                <a:cs typeface="Arial"/>
              </a:rPr>
              <a:t>Xiaobin</a:t>
            </a:r>
            <a:r>
              <a:rPr lang="en-US" altLang="zh-CN" sz="500" spc="-5" dirty="0" smtClean="0">
                <a:latin typeface="Arial"/>
                <a:cs typeface="Arial"/>
              </a:rPr>
              <a:t> Xu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397" y="216153"/>
            <a:ext cx="245364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Product</a:t>
            </a:r>
            <a:r>
              <a:rPr spc="-60" dirty="0"/>
              <a:t> </a:t>
            </a:r>
            <a:r>
              <a:rPr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2974530" y="1071175"/>
            <a:ext cx="1216827" cy="11193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20008" y="1798446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91890" y="1798446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1390" y="1645360"/>
            <a:ext cx="895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1874" y="530174"/>
            <a:ext cx="345059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2720" indent="-160020">
              <a:lnSpc>
                <a:spcPct val="100000"/>
              </a:lnSpc>
              <a:spcBef>
                <a:spcPts val="105"/>
              </a:spcBef>
              <a:buClr>
                <a:srgbClr val="330066"/>
              </a:buClr>
              <a:buSzPct val="67857"/>
              <a:buFont typeface="Wingdings"/>
              <a:buChar char=""/>
              <a:tabLst>
                <a:tab pos="172720" algn="l"/>
              </a:tabLst>
            </a:pPr>
            <a:r>
              <a:rPr sz="1400" dirty="0">
                <a:latin typeface="Arial"/>
                <a:cs typeface="Arial"/>
              </a:rPr>
              <a:t>Each hole is plugged by a specific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variant</a:t>
            </a:r>
            <a:endParaRPr sz="1400">
              <a:latin typeface="Arial"/>
              <a:cs typeface="Arial"/>
            </a:endParaRPr>
          </a:p>
          <a:p>
            <a:pPr marL="17208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determined by the features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selected.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75698" y="982750"/>
            <a:ext cx="1536877" cy="2335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75992" y="1905761"/>
            <a:ext cx="1149350" cy="884555"/>
          </a:xfrm>
          <a:custGeom>
            <a:avLst/>
            <a:gdLst/>
            <a:ahLst/>
            <a:cxnLst/>
            <a:rect l="l" t="t" r="r" b="b"/>
            <a:pathLst>
              <a:path w="1149350" h="884555">
                <a:moveTo>
                  <a:pt x="1117784" y="23848"/>
                </a:moveTo>
                <a:lnTo>
                  <a:pt x="1098367" y="26307"/>
                </a:lnTo>
                <a:lnTo>
                  <a:pt x="0" y="868426"/>
                </a:lnTo>
                <a:lnTo>
                  <a:pt x="11937" y="884174"/>
                </a:lnTo>
                <a:lnTo>
                  <a:pt x="1110312" y="42144"/>
                </a:lnTo>
                <a:lnTo>
                  <a:pt x="1117784" y="23848"/>
                </a:lnTo>
                <a:close/>
              </a:path>
              <a:path w="1149350" h="884555">
                <a:moveTo>
                  <a:pt x="1147304" y="4063"/>
                </a:moveTo>
                <a:lnTo>
                  <a:pt x="1127379" y="4063"/>
                </a:lnTo>
                <a:lnTo>
                  <a:pt x="1139444" y="19812"/>
                </a:lnTo>
                <a:lnTo>
                  <a:pt x="1110312" y="42144"/>
                </a:lnTo>
                <a:lnTo>
                  <a:pt x="1098169" y="71882"/>
                </a:lnTo>
                <a:lnTo>
                  <a:pt x="1096136" y="76962"/>
                </a:lnTo>
                <a:lnTo>
                  <a:pt x="1098549" y="82677"/>
                </a:lnTo>
                <a:lnTo>
                  <a:pt x="1103630" y="84836"/>
                </a:lnTo>
                <a:lnTo>
                  <a:pt x="1108583" y="86868"/>
                </a:lnTo>
                <a:lnTo>
                  <a:pt x="1114424" y="84455"/>
                </a:lnTo>
                <a:lnTo>
                  <a:pt x="1116457" y="79375"/>
                </a:lnTo>
                <a:lnTo>
                  <a:pt x="1147304" y="4063"/>
                </a:lnTo>
                <a:close/>
              </a:path>
              <a:path w="1149350" h="884555">
                <a:moveTo>
                  <a:pt x="1130492" y="8128"/>
                </a:moveTo>
                <a:lnTo>
                  <a:pt x="1124204" y="8128"/>
                </a:lnTo>
                <a:lnTo>
                  <a:pt x="1134618" y="21717"/>
                </a:lnTo>
                <a:lnTo>
                  <a:pt x="1117784" y="23848"/>
                </a:lnTo>
                <a:lnTo>
                  <a:pt x="1110312" y="42144"/>
                </a:lnTo>
                <a:lnTo>
                  <a:pt x="1139444" y="19812"/>
                </a:lnTo>
                <a:lnTo>
                  <a:pt x="1130492" y="8128"/>
                </a:lnTo>
                <a:close/>
              </a:path>
              <a:path w="1149350" h="884555">
                <a:moveTo>
                  <a:pt x="1148969" y="0"/>
                </a:moveTo>
                <a:lnTo>
                  <a:pt x="1063879" y="10795"/>
                </a:lnTo>
                <a:lnTo>
                  <a:pt x="1058418" y="11430"/>
                </a:lnTo>
                <a:lnTo>
                  <a:pt x="1054608" y="16383"/>
                </a:lnTo>
                <a:lnTo>
                  <a:pt x="1055370" y="21844"/>
                </a:lnTo>
                <a:lnTo>
                  <a:pt x="1056005" y="27305"/>
                </a:lnTo>
                <a:lnTo>
                  <a:pt x="1060958" y="31115"/>
                </a:lnTo>
                <a:lnTo>
                  <a:pt x="1066419" y="30353"/>
                </a:lnTo>
                <a:lnTo>
                  <a:pt x="1098367" y="26307"/>
                </a:lnTo>
                <a:lnTo>
                  <a:pt x="1127379" y="4063"/>
                </a:lnTo>
                <a:lnTo>
                  <a:pt x="1147304" y="4063"/>
                </a:lnTo>
                <a:lnTo>
                  <a:pt x="1148969" y="0"/>
                </a:lnTo>
                <a:close/>
              </a:path>
              <a:path w="1149350" h="884555">
                <a:moveTo>
                  <a:pt x="1127379" y="4063"/>
                </a:moveTo>
                <a:lnTo>
                  <a:pt x="1098367" y="26307"/>
                </a:lnTo>
                <a:lnTo>
                  <a:pt x="1117784" y="23848"/>
                </a:lnTo>
                <a:lnTo>
                  <a:pt x="1124204" y="8128"/>
                </a:lnTo>
                <a:lnTo>
                  <a:pt x="1130492" y="8128"/>
                </a:lnTo>
                <a:lnTo>
                  <a:pt x="1127379" y="4063"/>
                </a:lnTo>
                <a:close/>
              </a:path>
              <a:path w="1149350" h="884555">
                <a:moveTo>
                  <a:pt x="1124204" y="8128"/>
                </a:moveTo>
                <a:lnTo>
                  <a:pt x="1117784" y="23848"/>
                </a:lnTo>
                <a:lnTo>
                  <a:pt x="1134618" y="21717"/>
                </a:lnTo>
                <a:lnTo>
                  <a:pt x="1124204" y="8128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15744" y="1883663"/>
            <a:ext cx="1642110" cy="1207770"/>
          </a:xfrm>
          <a:custGeom>
            <a:avLst/>
            <a:gdLst/>
            <a:ahLst/>
            <a:cxnLst/>
            <a:rect l="l" t="t" r="r" b="b"/>
            <a:pathLst>
              <a:path w="1642110" h="1207770">
                <a:moveTo>
                  <a:pt x="1622339" y="14290"/>
                </a:moveTo>
                <a:lnTo>
                  <a:pt x="1610280" y="15548"/>
                </a:lnTo>
                <a:lnTo>
                  <a:pt x="0" y="1197609"/>
                </a:lnTo>
                <a:lnTo>
                  <a:pt x="7112" y="1207389"/>
                </a:lnTo>
                <a:lnTo>
                  <a:pt x="1617507" y="25461"/>
                </a:lnTo>
                <a:lnTo>
                  <a:pt x="1622339" y="14290"/>
                </a:lnTo>
                <a:close/>
              </a:path>
              <a:path w="1642110" h="1207770">
                <a:moveTo>
                  <a:pt x="1640918" y="2158"/>
                </a:moveTo>
                <a:lnTo>
                  <a:pt x="1628520" y="2158"/>
                </a:lnTo>
                <a:lnTo>
                  <a:pt x="1635759" y="12064"/>
                </a:lnTo>
                <a:lnTo>
                  <a:pt x="1617507" y="25461"/>
                </a:lnTo>
                <a:lnTo>
                  <a:pt x="1608963" y="45211"/>
                </a:lnTo>
                <a:lnTo>
                  <a:pt x="1607566" y="48259"/>
                </a:lnTo>
                <a:lnTo>
                  <a:pt x="1609090" y="51815"/>
                </a:lnTo>
                <a:lnTo>
                  <a:pt x="1612138" y="53212"/>
                </a:lnTo>
                <a:lnTo>
                  <a:pt x="1615185" y="54482"/>
                </a:lnTo>
                <a:lnTo>
                  <a:pt x="1618869" y="53085"/>
                </a:lnTo>
                <a:lnTo>
                  <a:pt x="1620139" y="50037"/>
                </a:lnTo>
                <a:lnTo>
                  <a:pt x="1640918" y="2158"/>
                </a:lnTo>
                <a:close/>
              </a:path>
              <a:path w="1642110" h="1207770">
                <a:moveTo>
                  <a:pt x="1630377" y="4698"/>
                </a:moveTo>
                <a:lnTo>
                  <a:pt x="1626489" y="4698"/>
                </a:lnTo>
                <a:lnTo>
                  <a:pt x="1632711" y="13207"/>
                </a:lnTo>
                <a:lnTo>
                  <a:pt x="1622339" y="14290"/>
                </a:lnTo>
                <a:lnTo>
                  <a:pt x="1617507" y="25461"/>
                </a:lnTo>
                <a:lnTo>
                  <a:pt x="1635759" y="12064"/>
                </a:lnTo>
                <a:lnTo>
                  <a:pt x="1630377" y="4698"/>
                </a:lnTo>
                <a:close/>
              </a:path>
              <a:path w="1642110" h="1207770">
                <a:moveTo>
                  <a:pt x="1641856" y="0"/>
                </a:moveTo>
                <a:lnTo>
                  <a:pt x="1584325" y="6095"/>
                </a:lnTo>
                <a:lnTo>
                  <a:pt x="1581784" y="9016"/>
                </a:lnTo>
                <a:lnTo>
                  <a:pt x="1582546" y="15747"/>
                </a:lnTo>
                <a:lnTo>
                  <a:pt x="1585595" y="18160"/>
                </a:lnTo>
                <a:lnTo>
                  <a:pt x="1588896" y="17779"/>
                </a:lnTo>
                <a:lnTo>
                  <a:pt x="1610280" y="15548"/>
                </a:lnTo>
                <a:lnTo>
                  <a:pt x="1628520" y="2158"/>
                </a:lnTo>
                <a:lnTo>
                  <a:pt x="1640918" y="2158"/>
                </a:lnTo>
                <a:lnTo>
                  <a:pt x="1641856" y="0"/>
                </a:lnTo>
                <a:close/>
              </a:path>
              <a:path w="1642110" h="1207770">
                <a:moveTo>
                  <a:pt x="1628520" y="2158"/>
                </a:moveTo>
                <a:lnTo>
                  <a:pt x="1610280" y="15548"/>
                </a:lnTo>
                <a:lnTo>
                  <a:pt x="1622339" y="14290"/>
                </a:lnTo>
                <a:lnTo>
                  <a:pt x="1626489" y="4698"/>
                </a:lnTo>
                <a:lnTo>
                  <a:pt x="1630377" y="4698"/>
                </a:lnTo>
                <a:lnTo>
                  <a:pt x="1628520" y="2158"/>
                </a:lnTo>
                <a:close/>
              </a:path>
              <a:path w="1642110" h="1207770">
                <a:moveTo>
                  <a:pt x="1626489" y="4698"/>
                </a:moveTo>
                <a:lnTo>
                  <a:pt x="1622339" y="14290"/>
                </a:lnTo>
                <a:lnTo>
                  <a:pt x="1632711" y="13207"/>
                </a:lnTo>
                <a:lnTo>
                  <a:pt x="1626489" y="4698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1874" y="3133470"/>
            <a:ext cx="913824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  Architecture 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86533" y="3133470"/>
            <a:ext cx="6007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smtClean="0">
                <a:latin typeface="Arial"/>
                <a:cs typeface="Arial"/>
              </a:rPr>
              <a:t>Lecturer: </a:t>
            </a:r>
            <a:r>
              <a:rPr lang="en-US" altLang="zh-CN" sz="500" spc="-5" dirty="0" err="1" smtClean="0">
                <a:latin typeface="Arial"/>
                <a:cs typeface="Arial"/>
              </a:rPr>
              <a:t>Xiaobin</a:t>
            </a:r>
            <a:r>
              <a:rPr lang="en-US" altLang="zh-CN" sz="500" spc="-5" dirty="0" smtClean="0">
                <a:latin typeface="Arial"/>
                <a:cs typeface="Arial"/>
              </a:rPr>
              <a:t> Xu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74" y="216483"/>
            <a:ext cx="3362325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Example </a:t>
            </a:r>
            <a:r>
              <a:rPr dirty="0"/>
              <a:t>(software</a:t>
            </a:r>
            <a:r>
              <a:rPr spc="-105" dirty="0"/>
              <a:t> </a:t>
            </a:r>
            <a:r>
              <a:rPr dirty="0"/>
              <a:t>systems)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5961" rIns="0" bIns="0" rtlCol="0">
            <a:spAutoFit/>
          </a:bodyPr>
          <a:lstStyle/>
          <a:p>
            <a:pPr marL="220345" marR="5080" indent="-172720">
              <a:lnSpc>
                <a:spcPct val="90000"/>
              </a:lnSpc>
              <a:spcBef>
                <a:spcPts val="290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220979" algn="l"/>
              </a:tabLst>
            </a:pPr>
            <a:r>
              <a:rPr spc="-5" dirty="0"/>
              <a:t>For a bank system product line, </a:t>
            </a:r>
            <a:r>
              <a:rPr spc="-10" dirty="0"/>
              <a:t>you </a:t>
            </a:r>
            <a:r>
              <a:rPr spc="-5" dirty="0"/>
              <a:t>can  select the features: deposit, </a:t>
            </a:r>
            <a:r>
              <a:rPr spc="-10" dirty="0"/>
              <a:t>withdraw, </a:t>
            </a:r>
            <a:r>
              <a:rPr spc="-5" dirty="0"/>
              <a:t>loan,  remit, foreign currency exchange, and so  on. According to the features </a:t>
            </a:r>
            <a:r>
              <a:rPr spc="-10" dirty="0"/>
              <a:t>you </a:t>
            </a:r>
            <a:r>
              <a:rPr spc="-5" dirty="0"/>
              <a:t>selected,  a specific bank </a:t>
            </a:r>
            <a:r>
              <a:rPr spc="-10" dirty="0"/>
              <a:t>system </a:t>
            </a:r>
            <a:r>
              <a:rPr spc="-5" dirty="0"/>
              <a:t>can be produced  for </a:t>
            </a:r>
            <a:r>
              <a:rPr spc="-10" dirty="0"/>
              <a:t>you. </a:t>
            </a:r>
            <a:r>
              <a:rPr spc="-5" dirty="0"/>
              <a:t>Variability should be solved  sometimes, such as </a:t>
            </a:r>
            <a:r>
              <a:rPr spc="-10" dirty="0"/>
              <a:t>what </a:t>
            </a:r>
            <a:r>
              <a:rPr spc="-5" dirty="0"/>
              <a:t>kinds of foreign  currency exchange are allowed.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874" y="3134055"/>
            <a:ext cx="9573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  Architecture 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6533" y="3134055"/>
            <a:ext cx="6007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smtClean="0">
                <a:latin typeface="Arial"/>
                <a:cs typeface="Arial"/>
              </a:rPr>
              <a:t>Lecturer: </a:t>
            </a:r>
            <a:r>
              <a:rPr lang="en-US" altLang="zh-CN" sz="500" spc="-5" dirty="0" err="1" smtClean="0">
                <a:latin typeface="Arial"/>
                <a:cs typeface="Arial"/>
              </a:rPr>
              <a:t>Xiaobin</a:t>
            </a:r>
            <a:r>
              <a:rPr lang="en-US" altLang="zh-CN" sz="500" spc="-5" dirty="0" smtClean="0">
                <a:latin typeface="Arial"/>
                <a:cs typeface="Arial"/>
              </a:rPr>
              <a:t> Xu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Software product line</a:t>
            </a:r>
            <a:r>
              <a:rPr spc="-85" dirty="0"/>
              <a:t> </a:t>
            </a:r>
            <a:r>
              <a:rPr spc="-15" dirty="0"/>
              <a:t>vs.  </a:t>
            </a:r>
            <a:r>
              <a:rPr spc="-5" dirty="0"/>
              <a:t>individual</a:t>
            </a:r>
            <a:r>
              <a:rPr spc="15" dirty="0"/>
              <a:t> </a:t>
            </a:r>
            <a:r>
              <a:rPr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676096"/>
            <a:ext cx="4065270" cy="2318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27305" indent="-172720">
              <a:lnSpc>
                <a:spcPct val="100000"/>
              </a:lnSpc>
              <a:spcBef>
                <a:spcPts val="9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185420" algn="l"/>
              </a:tabLst>
            </a:pPr>
            <a:r>
              <a:rPr sz="1600" spc="-5" dirty="0">
                <a:latin typeface="Arial"/>
                <a:cs typeface="Arial"/>
              </a:rPr>
              <a:t>When a core </a:t>
            </a:r>
            <a:r>
              <a:rPr sz="1600" dirty="0">
                <a:latin typeface="Arial"/>
                <a:cs typeface="Arial"/>
              </a:rPr>
              <a:t>asset </a:t>
            </a:r>
            <a:r>
              <a:rPr sz="1600" spc="-5" dirty="0">
                <a:latin typeface="Arial"/>
                <a:cs typeface="Arial"/>
              </a:rPr>
              <a:t>is changed, the change  reflects to every </a:t>
            </a:r>
            <a:r>
              <a:rPr sz="1600" spc="-10" dirty="0">
                <a:latin typeface="Arial"/>
                <a:cs typeface="Arial"/>
              </a:rPr>
              <a:t>system </a:t>
            </a:r>
            <a:r>
              <a:rPr sz="1600" spc="-5" dirty="0">
                <a:latin typeface="Arial"/>
                <a:cs typeface="Arial"/>
              </a:rPr>
              <a:t>within a product  line.</a:t>
            </a:r>
            <a:endParaRPr sz="1600"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390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185420" algn="l"/>
              </a:tabLst>
            </a:pPr>
            <a:r>
              <a:rPr sz="1600" spc="-5" dirty="0">
                <a:latin typeface="Arial"/>
                <a:cs typeface="Arial"/>
              </a:rPr>
              <a:t>Product line can be evolved (e.g., a  product line may be ported to the Internet).  When evolving a product line, all the  systems within the product line are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evolved</a:t>
            </a:r>
            <a:endParaRPr sz="16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84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185420" algn="l"/>
              </a:tabLst>
            </a:pPr>
            <a:r>
              <a:rPr sz="1600" spc="-5" dirty="0">
                <a:latin typeface="Arial"/>
                <a:cs typeface="Arial"/>
              </a:rPr>
              <a:t>Individual systems cannot obtain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endParaRPr sz="16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above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benefit.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874" y="3133470"/>
            <a:ext cx="11097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  Architecture 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6533" y="3133470"/>
            <a:ext cx="6007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smtClean="0">
                <a:latin typeface="Arial"/>
                <a:cs typeface="Arial"/>
              </a:rPr>
              <a:t>Lecturer: </a:t>
            </a:r>
            <a:r>
              <a:rPr lang="en-US" altLang="zh-CN" sz="500" spc="-5" dirty="0" err="1" smtClean="0">
                <a:latin typeface="Arial"/>
                <a:cs typeface="Arial"/>
              </a:rPr>
              <a:t>Xiaobin</a:t>
            </a:r>
            <a:r>
              <a:rPr lang="en-US" altLang="zh-CN" sz="500" spc="-5" dirty="0" smtClean="0">
                <a:latin typeface="Arial"/>
                <a:cs typeface="Arial"/>
              </a:rPr>
              <a:t> Xu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Software product line</a:t>
            </a:r>
            <a:r>
              <a:rPr spc="-85" dirty="0"/>
              <a:t> </a:t>
            </a:r>
            <a:r>
              <a:rPr spc="-15" dirty="0"/>
              <a:t>vs.  </a:t>
            </a:r>
            <a:r>
              <a:rPr spc="-5" dirty="0"/>
              <a:t>individual</a:t>
            </a:r>
            <a:r>
              <a:rPr spc="15" dirty="0"/>
              <a:t> </a:t>
            </a:r>
            <a:r>
              <a:rPr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866393"/>
            <a:ext cx="4041140" cy="1292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254000" indent="-172720">
              <a:lnSpc>
                <a:spcPct val="100000"/>
              </a:lnSpc>
              <a:spcBef>
                <a:spcPts val="9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185420" algn="l"/>
              </a:tabLst>
            </a:pPr>
            <a:r>
              <a:rPr sz="1600" spc="-5" dirty="0">
                <a:latin typeface="Arial"/>
                <a:cs typeface="Arial"/>
              </a:rPr>
              <a:t>If a common component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changed (or  added), every </a:t>
            </a:r>
            <a:r>
              <a:rPr sz="1600" spc="-10" dirty="0">
                <a:latin typeface="Arial"/>
                <a:cs typeface="Arial"/>
              </a:rPr>
              <a:t>system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the individual  systems should be changed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(extended).</a:t>
            </a:r>
            <a:endParaRPr sz="1600"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38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185420" algn="l"/>
              </a:tabLst>
            </a:pPr>
            <a:r>
              <a:rPr sz="1600" spc="-5" dirty="0">
                <a:latin typeface="Arial"/>
                <a:cs typeface="Arial"/>
              </a:rPr>
              <a:t>The </a:t>
            </a:r>
            <a:r>
              <a:rPr sz="1600" spc="-10" dirty="0">
                <a:latin typeface="Arial"/>
                <a:cs typeface="Arial"/>
              </a:rPr>
              <a:t>work </a:t>
            </a:r>
            <a:r>
              <a:rPr sz="1600" spc="-5" dirty="0">
                <a:latin typeface="Arial"/>
                <a:cs typeface="Arial"/>
              </a:rPr>
              <a:t>is cumbersome if there are many  (e.g., 1000) individual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systems.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874" y="3134055"/>
            <a:ext cx="11097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>
                <a:latin typeface="Arial"/>
                <a:cs typeface="Arial"/>
              </a:rPr>
              <a:t>Software Systems  Architecture 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6533" y="3134055"/>
            <a:ext cx="6007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smtClean="0">
                <a:latin typeface="Arial"/>
                <a:cs typeface="Arial"/>
              </a:rPr>
              <a:t>Lecturer: </a:t>
            </a:r>
            <a:r>
              <a:rPr lang="en-US" altLang="zh-CN" sz="500" spc="-5" dirty="0" err="1" smtClean="0">
                <a:latin typeface="Arial"/>
                <a:cs typeface="Arial"/>
              </a:rPr>
              <a:t>Xiaobin</a:t>
            </a:r>
            <a:r>
              <a:rPr lang="en-US" altLang="zh-CN" sz="500" spc="-5" dirty="0" smtClean="0">
                <a:latin typeface="Arial"/>
                <a:cs typeface="Arial"/>
              </a:rPr>
              <a:t> Xu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597" y="157683"/>
            <a:ext cx="31153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software product</a:t>
            </a:r>
            <a:r>
              <a:rPr sz="2400" spc="-50" dirty="0"/>
              <a:t> </a:t>
            </a:r>
            <a:r>
              <a:rPr sz="2400" dirty="0"/>
              <a:t>line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39597" y="556386"/>
            <a:ext cx="2438400" cy="2402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2725" indent="-200025">
              <a:lnSpc>
                <a:spcPts val="1920"/>
              </a:lnSpc>
              <a:spcBef>
                <a:spcPts val="9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212725" algn="l"/>
              </a:tabLst>
            </a:pPr>
            <a:r>
              <a:rPr sz="1600" spc="-5" dirty="0">
                <a:latin typeface="Arial"/>
                <a:cs typeface="Arial"/>
              </a:rPr>
              <a:t>Some real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numbers</a:t>
            </a:r>
            <a:endParaRPr sz="1600">
              <a:latin typeface="Arial"/>
              <a:cs typeface="Arial"/>
            </a:endParaRPr>
          </a:p>
          <a:p>
            <a:pPr marL="190500" marR="350520" lvl="1" indent="-190500" algn="r">
              <a:lnSpc>
                <a:spcPts val="1680"/>
              </a:lnSpc>
              <a:buClr>
                <a:srgbClr val="669999"/>
              </a:buClr>
              <a:buSzPct val="67857"/>
              <a:buFont typeface="Wingdings"/>
              <a:buChar char=""/>
              <a:tabLst>
                <a:tab pos="190500" algn="l"/>
              </a:tabLst>
            </a:pPr>
            <a:r>
              <a:rPr sz="1400" spc="-5" dirty="0">
                <a:latin typeface="Arial"/>
                <a:cs typeface="Arial"/>
              </a:rPr>
              <a:t>Improved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productivity</a:t>
            </a:r>
            <a:endParaRPr sz="1400">
              <a:latin typeface="Arial"/>
              <a:cs typeface="Arial"/>
            </a:endParaRPr>
          </a:p>
          <a:p>
            <a:pPr marL="180340" marR="407034" lvl="2" indent="-180340" algn="r">
              <a:lnSpc>
                <a:spcPct val="100000"/>
              </a:lnSpc>
              <a:buClr>
                <a:srgbClr val="CCCC00"/>
              </a:buClr>
              <a:buSzPct val="67857"/>
              <a:buFont typeface="Wingdings"/>
              <a:buChar char=""/>
              <a:tabLst>
                <a:tab pos="180340" algn="l"/>
              </a:tabLst>
            </a:pPr>
            <a:r>
              <a:rPr sz="1400" dirty="0">
                <a:latin typeface="Arial"/>
                <a:cs typeface="Arial"/>
              </a:rPr>
              <a:t>by as </a:t>
            </a:r>
            <a:r>
              <a:rPr sz="1400" spc="-5" dirty="0">
                <a:latin typeface="Arial"/>
                <a:cs typeface="Arial"/>
              </a:rPr>
              <a:t>much </a:t>
            </a:r>
            <a:r>
              <a:rPr sz="1400" dirty="0">
                <a:latin typeface="Arial"/>
                <a:cs typeface="Arial"/>
              </a:rPr>
              <a:t>as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10x</a:t>
            </a:r>
            <a:endParaRPr sz="1400">
              <a:latin typeface="Arial"/>
              <a:cs typeface="Arial"/>
            </a:endParaRPr>
          </a:p>
          <a:p>
            <a:pPr marL="386080" lvl="1" indent="-191135">
              <a:lnSpc>
                <a:spcPct val="100000"/>
              </a:lnSpc>
              <a:buClr>
                <a:srgbClr val="669999"/>
              </a:buClr>
              <a:buSzPct val="67857"/>
              <a:buFont typeface="Wingdings"/>
              <a:buChar char=""/>
              <a:tabLst>
                <a:tab pos="386715" algn="l"/>
              </a:tabLst>
            </a:pPr>
            <a:r>
              <a:rPr sz="1400" dirty="0">
                <a:latin typeface="Arial"/>
                <a:cs typeface="Arial"/>
              </a:rPr>
              <a:t>Increased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quality</a:t>
            </a:r>
            <a:endParaRPr sz="1400">
              <a:latin typeface="Arial"/>
              <a:cs typeface="Arial"/>
            </a:endParaRPr>
          </a:p>
          <a:p>
            <a:pPr marL="540385" lvl="2" indent="-180340">
              <a:lnSpc>
                <a:spcPct val="100000"/>
              </a:lnSpc>
              <a:buClr>
                <a:srgbClr val="CCCC00"/>
              </a:buClr>
              <a:buSzPct val="67857"/>
              <a:buFont typeface="Wingdings"/>
              <a:buChar char=""/>
              <a:tabLst>
                <a:tab pos="540385" algn="l"/>
              </a:tabLst>
            </a:pPr>
            <a:r>
              <a:rPr sz="1400" dirty="0">
                <a:latin typeface="Arial"/>
                <a:cs typeface="Arial"/>
              </a:rPr>
              <a:t>by as </a:t>
            </a:r>
            <a:r>
              <a:rPr sz="1400" spc="-5" dirty="0">
                <a:latin typeface="Arial"/>
                <a:cs typeface="Arial"/>
              </a:rPr>
              <a:t>much </a:t>
            </a:r>
            <a:r>
              <a:rPr sz="1400" dirty="0">
                <a:latin typeface="Arial"/>
                <a:cs typeface="Arial"/>
              </a:rPr>
              <a:t>as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10x</a:t>
            </a:r>
            <a:endParaRPr sz="1400">
              <a:latin typeface="Arial"/>
              <a:cs typeface="Arial"/>
            </a:endParaRPr>
          </a:p>
          <a:p>
            <a:pPr marL="386080" lvl="1" indent="-191135">
              <a:lnSpc>
                <a:spcPct val="100000"/>
              </a:lnSpc>
              <a:buClr>
                <a:srgbClr val="669999"/>
              </a:buClr>
              <a:buSzPct val="67857"/>
              <a:buFont typeface="Wingdings"/>
              <a:buChar char=""/>
              <a:tabLst>
                <a:tab pos="386715" algn="l"/>
              </a:tabLst>
            </a:pPr>
            <a:r>
              <a:rPr sz="1400" dirty="0">
                <a:latin typeface="Arial"/>
                <a:cs typeface="Arial"/>
              </a:rPr>
              <a:t>Decreased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cost</a:t>
            </a:r>
            <a:endParaRPr sz="1400">
              <a:latin typeface="Arial"/>
              <a:cs typeface="Arial"/>
            </a:endParaRPr>
          </a:p>
          <a:p>
            <a:pPr marL="540385" lvl="2" indent="-180340">
              <a:lnSpc>
                <a:spcPct val="100000"/>
              </a:lnSpc>
              <a:buClr>
                <a:srgbClr val="CCCC00"/>
              </a:buClr>
              <a:buSzPct val="67857"/>
              <a:buFont typeface="Wingdings"/>
              <a:buChar char=""/>
              <a:tabLst>
                <a:tab pos="540385" algn="l"/>
              </a:tabLst>
            </a:pPr>
            <a:r>
              <a:rPr sz="1400" dirty="0">
                <a:latin typeface="Arial"/>
                <a:cs typeface="Arial"/>
              </a:rPr>
              <a:t>by as </a:t>
            </a:r>
            <a:r>
              <a:rPr sz="1400" spc="-5" dirty="0">
                <a:latin typeface="Arial"/>
                <a:cs typeface="Arial"/>
              </a:rPr>
              <a:t>much </a:t>
            </a:r>
            <a:r>
              <a:rPr sz="1400" dirty="0">
                <a:latin typeface="Arial"/>
                <a:cs typeface="Arial"/>
              </a:rPr>
              <a:t>as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60%</a:t>
            </a:r>
            <a:endParaRPr sz="1400">
              <a:latin typeface="Arial"/>
              <a:cs typeface="Arial"/>
            </a:endParaRPr>
          </a:p>
          <a:p>
            <a:pPr marL="386080" lvl="1" indent="-191135">
              <a:lnSpc>
                <a:spcPct val="100000"/>
              </a:lnSpc>
              <a:buClr>
                <a:srgbClr val="669999"/>
              </a:buClr>
              <a:buSzPct val="67857"/>
              <a:buFont typeface="Wingdings"/>
              <a:buChar char=""/>
              <a:tabLst>
                <a:tab pos="386715" algn="l"/>
              </a:tabLst>
            </a:pPr>
            <a:r>
              <a:rPr sz="1400" dirty="0">
                <a:latin typeface="Arial"/>
                <a:cs typeface="Arial"/>
              </a:rPr>
              <a:t>Decreased labor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needs</a:t>
            </a:r>
            <a:endParaRPr sz="1400">
              <a:latin typeface="Arial"/>
              <a:cs typeface="Arial"/>
            </a:endParaRPr>
          </a:p>
          <a:p>
            <a:pPr marL="540385" lvl="2" indent="-180340">
              <a:lnSpc>
                <a:spcPct val="100000"/>
              </a:lnSpc>
              <a:buClr>
                <a:srgbClr val="CCCC00"/>
              </a:buClr>
              <a:buSzPct val="67857"/>
              <a:buFont typeface="Wingdings"/>
              <a:buChar char=""/>
              <a:tabLst>
                <a:tab pos="540385" algn="l"/>
              </a:tabLst>
            </a:pPr>
            <a:r>
              <a:rPr sz="1400" dirty="0">
                <a:latin typeface="Arial"/>
                <a:cs typeface="Arial"/>
              </a:rPr>
              <a:t>by as much as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87%</a:t>
            </a:r>
            <a:endParaRPr sz="1400">
              <a:latin typeface="Arial"/>
              <a:cs typeface="Arial"/>
            </a:endParaRPr>
          </a:p>
          <a:p>
            <a:pPr marL="386080" lvl="1" indent="-191135">
              <a:lnSpc>
                <a:spcPct val="100000"/>
              </a:lnSpc>
              <a:buClr>
                <a:srgbClr val="669999"/>
              </a:buClr>
              <a:buSzPct val="67857"/>
              <a:buFont typeface="Wingdings"/>
              <a:buChar char=""/>
              <a:tabLst>
                <a:tab pos="386715" algn="l"/>
              </a:tabLst>
            </a:pPr>
            <a:r>
              <a:rPr sz="1400" dirty="0">
                <a:latin typeface="Arial"/>
                <a:cs typeface="Arial"/>
              </a:rPr>
              <a:t>Decreased </a:t>
            </a:r>
            <a:r>
              <a:rPr sz="1400" spc="-5" dirty="0">
                <a:latin typeface="Arial"/>
                <a:cs typeface="Arial"/>
              </a:rPr>
              <a:t>time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market</a:t>
            </a:r>
            <a:endParaRPr sz="1400">
              <a:latin typeface="Arial"/>
              <a:cs typeface="Arial"/>
            </a:endParaRPr>
          </a:p>
          <a:p>
            <a:pPr marL="540385" lvl="2" indent="-180340">
              <a:lnSpc>
                <a:spcPct val="100000"/>
              </a:lnSpc>
              <a:buClr>
                <a:srgbClr val="CCCC00"/>
              </a:buClr>
              <a:buSzPct val="67857"/>
              <a:buFont typeface="Wingdings"/>
              <a:buChar char=""/>
              <a:tabLst>
                <a:tab pos="540385" algn="l"/>
              </a:tabLst>
            </a:pPr>
            <a:r>
              <a:rPr sz="1400" dirty="0">
                <a:latin typeface="Arial"/>
                <a:cs typeface="Arial"/>
              </a:rPr>
              <a:t>by as </a:t>
            </a:r>
            <a:r>
              <a:rPr sz="1400" spc="-5" dirty="0">
                <a:latin typeface="Arial"/>
                <a:cs typeface="Arial"/>
              </a:rPr>
              <a:t>much </a:t>
            </a:r>
            <a:r>
              <a:rPr sz="1400" dirty="0">
                <a:latin typeface="Arial"/>
                <a:cs typeface="Arial"/>
              </a:rPr>
              <a:t>as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98%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874" y="3134055"/>
            <a:ext cx="9573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  Architecture 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6533" y="3134055"/>
            <a:ext cx="6007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smtClean="0">
                <a:latin typeface="Arial"/>
                <a:cs typeface="Arial"/>
              </a:rPr>
              <a:t>Lecturer: </a:t>
            </a:r>
            <a:r>
              <a:rPr lang="en-US" altLang="zh-CN" sz="500" spc="-5" dirty="0" err="1" smtClean="0">
                <a:latin typeface="Arial"/>
                <a:cs typeface="Arial"/>
              </a:rPr>
              <a:t>Xiaobin</a:t>
            </a:r>
            <a:r>
              <a:rPr lang="en-US" altLang="zh-CN" sz="500" spc="-5" dirty="0" smtClean="0">
                <a:latin typeface="Arial"/>
                <a:cs typeface="Arial"/>
              </a:rPr>
              <a:t> Xu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597" y="193293"/>
            <a:ext cx="245300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Focus on</a:t>
            </a:r>
            <a:r>
              <a:rPr spc="-105" dirty="0"/>
              <a:t> </a:t>
            </a:r>
            <a:r>
              <a:rPr dirty="0"/>
              <a:t>Innovation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9597" y="805941"/>
            <a:ext cx="357949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9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185420" algn="l"/>
              </a:tabLst>
            </a:pPr>
            <a:r>
              <a:rPr sz="1600" spc="-5" dirty="0">
                <a:latin typeface="Arial"/>
                <a:cs typeface="Arial"/>
              </a:rPr>
              <a:t>Innovation in a software product line  is facilitated by allowing the product  manager to quickly dispense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5" dirty="0">
                <a:latin typeface="Arial"/>
                <a:cs typeface="Arial"/>
              </a:rPr>
              <a:t>that  portion of product implementations  covered by the core asset base and  focus on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innovation.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874" y="3133470"/>
            <a:ext cx="10335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  Architecture 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6533" y="3133470"/>
            <a:ext cx="6007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smtClean="0">
                <a:latin typeface="Arial"/>
                <a:cs typeface="Arial"/>
              </a:rPr>
              <a:t>Lecturer: </a:t>
            </a:r>
            <a:r>
              <a:rPr lang="en-US" altLang="zh-CN" sz="500" spc="-5" dirty="0" err="1" smtClean="0">
                <a:latin typeface="Arial"/>
                <a:cs typeface="Arial"/>
              </a:rPr>
              <a:t>Xiaobin</a:t>
            </a:r>
            <a:r>
              <a:rPr lang="en-US" altLang="zh-CN" sz="500" spc="-5" dirty="0" smtClean="0">
                <a:latin typeface="Arial"/>
                <a:cs typeface="Arial"/>
              </a:rPr>
              <a:t> Xu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090" y="317753"/>
            <a:ext cx="323659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 makes SPL</a:t>
            </a:r>
            <a:r>
              <a:rPr spc="-90" dirty="0"/>
              <a:t> </a:t>
            </a:r>
            <a:r>
              <a:rPr dirty="0"/>
              <a:t>different?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9597" y="805052"/>
            <a:ext cx="3964304" cy="2032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5"/>
              </a:spcBef>
              <a:buClr>
                <a:srgbClr val="330066"/>
              </a:buClr>
              <a:buSzPct val="67857"/>
              <a:buFont typeface="Wingdings"/>
              <a:buChar char=""/>
              <a:tabLst>
                <a:tab pos="185420" algn="l"/>
              </a:tabLst>
            </a:pPr>
            <a:r>
              <a:rPr sz="1400" dirty="0">
                <a:latin typeface="Arial"/>
                <a:cs typeface="Arial"/>
              </a:rPr>
              <a:t>There are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product management techniques</a:t>
            </a:r>
            <a:r>
              <a:rPr sz="14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  plan a series of products that share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features.</a:t>
            </a:r>
            <a:endParaRPr sz="14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34"/>
              </a:spcBef>
              <a:buClr>
                <a:srgbClr val="330066"/>
              </a:buClr>
              <a:buSzPct val="67857"/>
              <a:buFont typeface="Wingdings"/>
              <a:buChar char=""/>
              <a:tabLst>
                <a:tab pos="185420" algn="l"/>
              </a:tabLst>
            </a:pPr>
            <a:r>
              <a:rPr sz="1400" dirty="0">
                <a:latin typeface="Arial"/>
                <a:cs typeface="Arial"/>
              </a:rPr>
              <a:t>There are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software engineering techniques</a:t>
            </a:r>
            <a:r>
              <a:rPr sz="14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endParaRPr sz="14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share code among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products.</a:t>
            </a:r>
            <a:endParaRPr sz="1400">
              <a:latin typeface="Arial"/>
              <a:cs typeface="Arial"/>
            </a:endParaRPr>
          </a:p>
          <a:p>
            <a:pPr marL="184785" marR="36195" indent="-172720">
              <a:lnSpc>
                <a:spcPct val="100000"/>
              </a:lnSpc>
              <a:spcBef>
                <a:spcPts val="335"/>
              </a:spcBef>
              <a:buClr>
                <a:srgbClr val="330066"/>
              </a:buClr>
              <a:buSzPct val="67857"/>
              <a:buFont typeface="Wingdings"/>
              <a:buChar char=""/>
              <a:tabLst>
                <a:tab pos="185420" algn="l"/>
              </a:tabLst>
            </a:pPr>
            <a:r>
              <a:rPr sz="1400" spc="-5" dirty="0">
                <a:latin typeface="Arial"/>
                <a:cs typeface="Arial"/>
              </a:rPr>
              <a:t>The software </a:t>
            </a:r>
            <a:r>
              <a:rPr sz="1400" dirty="0">
                <a:latin typeface="Arial"/>
                <a:cs typeface="Arial"/>
              </a:rPr>
              <a:t>product line strategy is the first to  integrate the </a:t>
            </a:r>
            <a:r>
              <a:rPr sz="1400" spc="-5" dirty="0">
                <a:latin typeface="Arial"/>
                <a:cs typeface="Arial"/>
              </a:rPr>
              <a:t>two </a:t>
            </a:r>
            <a:r>
              <a:rPr sz="1400" dirty="0">
                <a:latin typeface="Arial"/>
                <a:cs typeface="Arial"/>
              </a:rPr>
              <a:t>so that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shared features are  implemented by shared code in a set of  products </a:t>
            </a:r>
            <a:r>
              <a:rPr sz="1400" dirty="0">
                <a:latin typeface="Arial"/>
                <a:cs typeface="Arial"/>
              </a:rPr>
              <a:t>and in an organization structured to  </a:t>
            </a:r>
            <a:r>
              <a:rPr sz="1400" spc="-5" dirty="0">
                <a:latin typeface="Arial"/>
                <a:cs typeface="Arial"/>
              </a:rPr>
              <a:t>make </a:t>
            </a:r>
            <a:r>
              <a:rPr sz="1400" dirty="0">
                <a:latin typeface="Arial"/>
                <a:cs typeface="Arial"/>
              </a:rPr>
              <a:t>product production </a:t>
            </a:r>
            <a:r>
              <a:rPr sz="1400" spc="-5" dirty="0">
                <a:latin typeface="Arial"/>
                <a:cs typeface="Arial"/>
              </a:rPr>
              <a:t>effective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efficient.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874" y="3134055"/>
            <a:ext cx="11097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  Architecture 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6533" y="3134055"/>
            <a:ext cx="6007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smtClean="0">
                <a:latin typeface="Arial"/>
                <a:cs typeface="Arial"/>
              </a:rPr>
              <a:t>Lecturer: </a:t>
            </a:r>
            <a:r>
              <a:rPr lang="en-US" altLang="zh-CN" sz="500" spc="-5" dirty="0" err="1" smtClean="0">
                <a:latin typeface="Arial"/>
                <a:cs typeface="Arial"/>
              </a:rPr>
              <a:t>Xiaobin</a:t>
            </a:r>
            <a:r>
              <a:rPr lang="en-US" altLang="zh-CN" sz="500" spc="-5" dirty="0" smtClean="0">
                <a:latin typeface="Arial"/>
                <a:cs typeface="Arial"/>
              </a:rPr>
              <a:t> Xu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597" y="193293"/>
            <a:ext cx="275717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Product </a:t>
            </a:r>
            <a:r>
              <a:rPr dirty="0"/>
              <a:t>Line</a:t>
            </a:r>
            <a:r>
              <a:rPr spc="-100" dirty="0"/>
              <a:t> </a:t>
            </a:r>
            <a:r>
              <a:rPr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568578"/>
            <a:ext cx="3850640" cy="27052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2890" marR="5080" indent="-172720">
              <a:lnSpc>
                <a:spcPct val="100000"/>
              </a:lnSpc>
              <a:spcBef>
                <a:spcPts val="9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263525" algn="l"/>
              </a:tabLst>
            </a:pPr>
            <a:r>
              <a:rPr sz="1600" spc="-5" dirty="0">
                <a:latin typeface="Arial"/>
                <a:cs typeface="Arial"/>
              </a:rPr>
              <a:t>A software product line is a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set of  software-intensive systems </a:t>
            </a:r>
            <a:r>
              <a:rPr sz="1600" spc="-5" dirty="0">
                <a:latin typeface="Arial"/>
                <a:cs typeface="Arial"/>
              </a:rPr>
              <a:t>sharing a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 common, managed set of features </a:t>
            </a:r>
            <a:r>
              <a:rPr sz="1600" spc="-5" dirty="0">
                <a:latin typeface="Arial"/>
                <a:cs typeface="Arial"/>
              </a:rPr>
              <a:t>that  satisfy the specific needs of a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particular  market segment or mission </a:t>
            </a:r>
            <a:r>
              <a:rPr sz="1600" spc="-5" dirty="0">
                <a:latin typeface="Arial"/>
                <a:cs typeface="Arial"/>
              </a:rPr>
              <a:t>and that are  developed from a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common set of core  assets </a:t>
            </a:r>
            <a:r>
              <a:rPr sz="1600" spc="-5" dirty="0">
                <a:latin typeface="Arial"/>
                <a:cs typeface="Arial"/>
              </a:rPr>
              <a:t>in a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prescribed</a:t>
            </a:r>
            <a:r>
              <a:rPr sz="16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way</a:t>
            </a:r>
            <a:r>
              <a:rPr sz="1600" spc="-10" dirty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 marL="436245" marR="294640" lvl="1" indent="-173990">
              <a:lnSpc>
                <a:spcPct val="100000"/>
              </a:lnSpc>
              <a:spcBef>
                <a:spcPts val="385"/>
              </a:spcBef>
              <a:buClr>
                <a:srgbClr val="669999"/>
              </a:buClr>
              <a:buSzPct val="68750"/>
              <a:buFont typeface="Wingdings"/>
              <a:buChar char=""/>
              <a:tabLst>
                <a:tab pos="436880" algn="l"/>
              </a:tabLst>
            </a:pPr>
            <a:r>
              <a:rPr sz="1600" spc="-5" dirty="0">
                <a:latin typeface="Arial"/>
                <a:cs typeface="Arial"/>
              </a:rPr>
              <a:t>The product line technique builds  different models of a product using  common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assets</a:t>
            </a:r>
          </a:p>
          <a:p>
            <a:pPr marL="12700"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  Architecture </a:t>
            </a:r>
            <a:r>
              <a:rPr sz="500" dirty="0">
                <a:latin typeface="Arial"/>
                <a:cs typeface="Arial"/>
              </a:rPr>
              <a:t>	</a:t>
            </a:r>
            <a:r>
              <a:rPr lang="en-US" sz="500" dirty="0" smtClean="0">
                <a:latin typeface="Arial"/>
                <a:cs typeface="Arial"/>
              </a:rPr>
              <a:t>                                                 </a:t>
            </a:r>
            <a:r>
              <a:rPr lang="en-US" altLang="zh-CN" sz="500" spc="-5" dirty="0" smtClean="0">
                <a:latin typeface="Arial"/>
                <a:cs typeface="Arial"/>
              </a:rPr>
              <a:t>Lecturer: </a:t>
            </a:r>
            <a:r>
              <a:rPr lang="en-US" altLang="zh-CN" sz="500" spc="-5" dirty="0" err="1" smtClean="0">
                <a:latin typeface="Arial"/>
                <a:cs typeface="Arial"/>
              </a:rPr>
              <a:t>Xiaobin</a:t>
            </a:r>
            <a:r>
              <a:rPr lang="en-US" altLang="zh-CN" sz="500" spc="-5" dirty="0" smtClean="0">
                <a:latin typeface="Arial"/>
                <a:cs typeface="Arial"/>
              </a:rPr>
              <a:t> Xu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74" y="151002"/>
            <a:ext cx="275399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Product Line</a:t>
            </a:r>
            <a:r>
              <a:rPr spc="-80" dirty="0"/>
              <a:t> </a:t>
            </a:r>
            <a:r>
              <a:rPr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532891"/>
            <a:ext cx="4046854" cy="27565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8140" marR="5080" indent="-173990">
              <a:lnSpc>
                <a:spcPct val="100000"/>
              </a:lnSpc>
              <a:spcBef>
                <a:spcPts val="95"/>
              </a:spcBef>
              <a:buClr>
                <a:srgbClr val="669999"/>
              </a:buClr>
              <a:buSzPct val="68750"/>
              <a:buFont typeface="Wingdings"/>
              <a:buChar char=""/>
              <a:tabLst>
                <a:tab pos="358775" algn="l"/>
              </a:tabLst>
            </a:pPr>
            <a:r>
              <a:rPr sz="1600" spc="-5" dirty="0">
                <a:latin typeface="Arial"/>
                <a:cs typeface="Arial"/>
              </a:rPr>
              <a:t>A frequent misconception is that the core  assets, the reusable pieces, are the  product line. As </a:t>
            </a:r>
            <a:r>
              <a:rPr sz="1600" spc="-10" dirty="0">
                <a:latin typeface="Arial"/>
                <a:cs typeface="Arial"/>
              </a:rPr>
              <a:t>you </a:t>
            </a:r>
            <a:r>
              <a:rPr sz="1600" spc="-5" dirty="0">
                <a:latin typeface="Arial"/>
                <a:cs typeface="Arial"/>
              </a:rPr>
              <a:t>can see from the  definition, the product line comprises the  products.</a:t>
            </a:r>
            <a:endParaRPr sz="1600" dirty="0">
              <a:latin typeface="Arial"/>
              <a:cs typeface="Arial"/>
            </a:endParaRPr>
          </a:p>
          <a:p>
            <a:pPr marL="358140" indent="-173990">
              <a:lnSpc>
                <a:spcPct val="100000"/>
              </a:lnSpc>
              <a:spcBef>
                <a:spcPts val="385"/>
              </a:spcBef>
              <a:buClr>
                <a:srgbClr val="669999"/>
              </a:buClr>
              <a:buSzPct val="68750"/>
              <a:buFont typeface="Wingdings"/>
              <a:buChar char=""/>
              <a:tabLst>
                <a:tab pos="358775" algn="l"/>
              </a:tabLst>
            </a:pPr>
            <a:r>
              <a:rPr sz="1600" spc="-5" dirty="0">
                <a:latin typeface="Arial"/>
                <a:cs typeface="Arial"/>
              </a:rPr>
              <a:t>Product line is a set of products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that</a:t>
            </a:r>
            <a:endParaRPr sz="1600" dirty="0">
              <a:latin typeface="Arial"/>
              <a:cs typeface="Arial"/>
            </a:endParaRPr>
          </a:p>
          <a:p>
            <a:pPr marL="35814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address a particular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objective</a:t>
            </a:r>
            <a:endParaRPr sz="1600" dirty="0">
              <a:latin typeface="Arial"/>
              <a:cs typeface="Arial"/>
            </a:endParaRPr>
          </a:p>
          <a:p>
            <a:pPr marL="358140" marR="242570" indent="-173990">
              <a:lnSpc>
                <a:spcPct val="100000"/>
              </a:lnSpc>
              <a:spcBef>
                <a:spcPts val="385"/>
              </a:spcBef>
              <a:buClr>
                <a:srgbClr val="669999"/>
              </a:buClr>
              <a:buSzPct val="68750"/>
              <a:buFont typeface="Wingdings"/>
              <a:buChar char=""/>
              <a:tabLst>
                <a:tab pos="358775" algn="l"/>
              </a:tabLst>
            </a:pPr>
            <a:r>
              <a:rPr sz="1600" spc="-5" dirty="0">
                <a:latin typeface="Arial"/>
                <a:cs typeface="Arial"/>
              </a:rPr>
              <a:t>Using product line to build a product is  economic and efficient. Most work is  about integration instead of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creation.</a:t>
            </a:r>
            <a:endParaRPr sz="1600" dirty="0">
              <a:latin typeface="Arial"/>
              <a:cs typeface="Arial"/>
            </a:endParaRPr>
          </a:p>
          <a:p>
            <a:pPr marL="12700"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  Architecture </a:t>
            </a:r>
            <a:r>
              <a:rPr sz="500" dirty="0">
                <a:latin typeface="Arial"/>
                <a:cs typeface="Arial"/>
              </a:rPr>
              <a:t>	</a:t>
            </a:r>
            <a:r>
              <a:rPr lang="en-US" sz="500" dirty="0" smtClean="0">
                <a:latin typeface="Arial"/>
                <a:cs typeface="Arial"/>
              </a:rPr>
              <a:t>                                                         </a:t>
            </a:r>
            <a:r>
              <a:rPr lang="en-US" altLang="zh-CN" sz="500" spc="-5" dirty="0" smtClean="0">
                <a:latin typeface="Arial"/>
                <a:cs typeface="Arial"/>
              </a:rPr>
              <a:t>Lecturer: </a:t>
            </a:r>
            <a:r>
              <a:rPr lang="en-US" altLang="zh-CN" sz="500" spc="-5" dirty="0" err="1" smtClean="0">
                <a:latin typeface="Arial"/>
                <a:cs typeface="Arial"/>
              </a:rPr>
              <a:t>Xiaobin</a:t>
            </a:r>
            <a:r>
              <a:rPr lang="en-US" altLang="zh-CN" sz="500" spc="-5" dirty="0" smtClean="0">
                <a:latin typeface="Arial"/>
                <a:cs typeface="Arial"/>
              </a:rPr>
              <a:t> Xu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74" y="368553"/>
            <a:ext cx="275399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Product Line</a:t>
            </a:r>
            <a:r>
              <a:rPr spc="-80" dirty="0"/>
              <a:t> </a:t>
            </a:r>
            <a:r>
              <a:rPr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086" y="865072"/>
            <a:ext cx="3763645" cy="1293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6055" indent="-173990">
              <a:lnSpc>
                <a:spcPct val="100000"/>
              </a:lnSpc>
              <a:spcBef>
                <a:spcPts val="95"/>
              </a:spcBef>
              <a:buClr>
                <a:srgbClr val="669999"/>
              </a:buClr>
              <a:buSzPct val="68750"/>
              <a:buFont typeface="Wingdings"/>
              <a:buChar char=""/>
              <a:tabLst>
                <a:tab pos="186690" algn="l"/>
              </a:tabLst>
            </a:pPr>
            <a:r>
              <a:rPr sz="1600" spc="-5" dirty="0">
                <a:latin typeface="Arial"/>
                <a:cs typeface="Arial"/>
              </a:rPr>
              <a:t>Example: The components of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Boeing</a:t>
            </a:r>
            <a:endParaRPr sz="1600">
              <a:latin typeface="Arial"/>
              <a:cs typeface="Arial"/>
            </a:endParaRPr>
          </a:p>
          <a:p>
            <a:pPr marL="18605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757 and 767 are 60% in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common</a:t>
            </a:r>
            <a:endParaRPr sz="1600">
              <a:latin typeface="Arial"/>
              <a:cs typeface="Arial"/>
            </a:endParaRPr>
          </a:p>
          <a:p>
            <a:pPr marL="186055" marR="5080" indent="-173990">
              <a:lnSpc>
                <a:spcPct val="100000"/>
              </a:lnSpc>
              <a:spcBef>
                <a:spcPts val="385"/>
              </a:spcBef>
              <a:buClr>
                <a:srgbClr val="669999"/>
              </a:buClr>
              <a:buSzPct val="68750"/>
              <a:buFont typeface="Wingdings"/>
              <a:buChar char=""/>
              <a:tabLst>
                <a:tab pos="186690" algn="l"/>
              </a:tabLst>
            </a:pPr>
            <a:r>
              <a:rPr sz="1600" spc="-5" dirty="0">
                <a:latin typeface="Arial"/>
                <a:cs typeface="Arial"/>
              </a:rPr>
              <a:t>Example: The components in different  models of M. Benz E class may be over  70% in common.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874" y="3133470"/>
            <a:ext cx="11097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  Architecture 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6533" y="3133470"/>
            <a:ext cx="6007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smtClean="0">
                <a:latin typeface="Arial"/>
                <a:cs typeface="Arial"/>
              </a:rPr>
              <a:t>Lecturer: </a:t>
            </a:r>
            <a:r>
              <a:rPr lang="en-US" altLang="zh-CN" sz="500" spc="-5" dirty="0" err="1" smtClean="0">
                <a:latin typeface="Arial"/>
                <a:cs typeface="Arial"/>
              </a:rPr>
              <a:t>Xiaobin</a:t>
            </a:r>
            <a:r>
              <a:rPr lang="en-US" altLang="zh-CN" sz="500" spc="-5" dirty="0" smtClean="0">
                <a:latin typeface="Arial"/>
                <a:cs typeface="Arial"/>
              </a:rPr>
              <a:t> Xu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1679</Words>
  <Application>Microsoft Office PowerPoint</Application>
  <PresentationFormat>自定义</PresentationFormat>
  <Paragraphs>260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宋体</vt:lpstr>
      <vt:lpstr>Arial</vt:lpstr>
      <vt:lpstr>Calibri</vt:lpstr>
      <vt:lpstr>Comic Sans MS</vt:lpstr>
      <vt:lpstr>Times New Roman</vt:lpstr>
      <vt:lpstr>Wingdings</vt:lpstr>
      <vt:lpstr>Office Theme</vt:lpstr>
      <vt:lpstr>Software Architecture</vt:lpstr>
      <vt:lpstr>Software development</vt:lpstr>
      <vt:lpstr>software product line</vt:lpstr>
      <vt:lpstr>software product line</vt:lpstr>
      <vt:lpstr>Focus on Innovation</vt:lpstr>
      <vt:lpstr>What makes SPL different?</vt:lpstr>
      <vt:lpstr>Product Line Definition</vt:lpstr>
      <vt:lpstr>Product Line Definition</vt:lpstr>
      <vt:lpstr>Product Line Definition</vt:lpstr>
      <vt:lpstr>Product Line Definition</vt:lpstr>
      <vt:lpstr>Product Line Definition</vt:lpstr>
      <vt:lpstr>The payoff</vt:lpstr>
      <vt:lpstr>The payoff</vt:lpstr>
      <vt:lpstr>Philips Medical</vt:lpstr>
      <vt:lpstr>Philips Medical</vt:lpstr>
      <vt:lpstr>How’s it done?</vt:lpstr>
      <vt:lpstr>Core asset development</vt:lpstr>
      <vt:lpstr>Core asset development</vt:lpstr>
      <vt:lpstr>Product development</vt:lpstr>
      <vt:lpstr>Management</vt:lpstr>
      <vt:lpstr>PowerPoint 演示文稿</vt:lpstr>
      <vt:lpstr>Software product line</vt:lpstr>
      <vt:lpstr>Software product line</vt:lpstr>
      <vt:lpstr>Software product line</vt:lpstr>
      <vt:lpstr>Software Product Lines</vt:lpstr>
      <vt:lpstr>Key ingredients</vt:lpstr>
      <vt:lpstr>Software architecture</vt:lpstr>
      <vt:lpstr>Product line architecture</vt:lpstr>
      <vt:lpstr>Variation</vt:lpstr>
      <vt:lpstr>Commonality/Variability Analysis</vt:lpstr>
      <vt:lpstr>Product architecture</vt:lpstr>
      <vt:lpstr>Example (software systems)</vt:lpstr>
      <vt:lpstr>Software product line vs.  individual systems</vt:lpstr>
      <vt:lpstr>Software product line vs.  individual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rj</dc:creator>
  <cp:lastModifiedBy>Corsair</cp:lastModifiedBy>
  <cp:revision>2</cp:revision>
  <dcterms:created xsi:type="dcterms:W3CDTF">2020-02-18T19:30:43Z</dcterms:created>
  <dcterms:modified xsi:type="dcterms:W3CDTF">2020-02-20T04:06:43Z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2019-05-09T00:00:00Z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2020-02-18T00:00:00Z</vt:filetime>
  </property>
</Properties>
</file>