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1094" r:id="rId2"/>
    <p:sldId id="1095" r:id="rId3"/>
    <p:sldId id="493" r:id="rId4"/>
    <p:sldId id="1056" r:id="rId5"/>
    <p:sldId id="1057" r:id="rId6"/>
    <p:sldId id="1058" r:id="rId7"/>
    <p:sldId id="1059" r:id="rId8"/>
    <p:sldId id="720" r:id="rId9"/>
    <p:sldId id="663" r:id="rId10"/>
    <p:sldId id="665" r:id="rId11"/>
    <p:sldId id="664" r:id="rId12"/>
    <p:sldId id="670" r:id="rId13"/>
    <p:sldId id="671" r:id="rId14"/>
    <p:sldId id="672" r:id="rId15"/>
    <p:sldId id="673" r:id="rId16"/>
    <p:sldId id="693" r:id="rId17"/>
    <p:sldId id="694" r:id="rId18"/>
    <p:sldId id="697" r:id="rId19"/>
    <p:sldId id="698" r:id="rId20"/>
    <p:sldId id="1061" r:id="rId21"/>
    <p:sldId id="1062" r:id="rId22"/>
    <p:sldId id="1097" r:id="rId23"/>
    <p:sldId id="1098" r:id="rId24"/>
    <p:sldId id="1099" r:id="rId25"/>
    <p:sldId id="1063" r:id="rId26"/>
    <p:sldId id="1064" r:id="rId27"/>
    <p:sldId id="1067" r:id="rId28"/>
    <p:sldId id="1060" r:id="rId29"/>
    <p:sldId id="1076" r:id="rId30"/>
    <p:sldId id="1096" r:id="rId31"/>
    <p:sldId id="495" r:id="rId32"/>
    <p:sldId id="497" r:id="rId33"/>
    <p:sldId id="1089" r:id="rId34"/>
    <p:sldId id="1090" r:id="rId35"/>
    <p:sldId id="1080" r:id="rId36"/>
    <p:sldId id="1082" r:id="rId37"/>
    <p:sldId id="1084" r:id="rId38"/>
    <p:sldId id="1085" r:id="rId39"/>
    <p:sldId id="1087" r:id="rId40"/>
    <p:sldId id="1093"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53E321F-5F92-46F4-9B2B-D721A6DE5B58}">
          <p14:sldIdLst>
            <p14:sldId id="1094"/>
            <p14:sldId id="1095"/>
            <p14:sldId id="493"/>
            <p14:sldId id="1056"/>
            <p14:sldId id="1057"/>
            <p14:sldId id="1058"/>
            <p14:sldId id="1059"/>
            <p14:sldId id="720"/>
            <p14:sldId id="663"/>
            <p14:sldId id="665"/>
            <p14:sldId id="664"/>
            <p14:sldId id="670"/>
            <p14:sldId id="671"/>
            <p14:sldId id="672"/>
            <p14:sldId id="673"/>
            <p14:sldId id="693"/>
            <p14:sldId id="694"/>
            <p14:sldId id="697"/>
            <p14:sldId id="698"/>
            <p14:sldId id="1061"/>
            <p14:sldId id="1062"/>
            <p14:sldId id="1097"/>
            <p14:sldId id="1098"/>
            <p14:sldId id="1099"/>
            <p14:sldId id="1063"/>
            <p14:sldId id="1064"/>
            <p14:sldId id="1067"/>
            <p14:sldId id="1060"/>
            <p14:sldId id="1076"/>
            <p14:sldId id="1096"/>
            <p14:sldId id="495"/>
            <p14:sldId id="497"/>
            <p14:sldId id="1089"/>
            <p14:sldId id="1090"/>
            <p14:sldId id="1080"/>
            <p14:sldId id="1082"/>
            <p14:sldId id="1084"/>
            <p14:sldId id="1085"/>
            <p14:sldId id="1087"/>
            <p14:sldId id="10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A1D2B"/>
    <a:srgbClr val="000000"/>
    <a:srgbClr val="898989"/>
    <a:srgbClr val="5B5647"/>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795E9E-DAFD-5B47-ADBE-708C9484E87B}" v="3" dt="2021-04-16T11:44:43.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3"/>
    <p:restoredTop sz="94494"/>
  </p:normalViewPr>
  <p:slideViewPr>
    <p:cSldViewPr>
      <p:cViewPr varScale="1">
        <p:scale>
          <a:sx n="143" d="100"/>
          <a:sy n="143" d="100"/>
        </p:scale>
        <p:origin x="2624"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17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8CB2DF96-644F-1E45-83CB-888DF2B4A55E}" type="datetimeFigureOut">
              <a:rPr lang="en-GB"/>
              <a:pPr>
                <a:defRPr/>
              </a:pPr>
              <a:t>22/04/2022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0C09ED05-ABED-E64B-BDA7-C6902AF498C8}" type="slidenum">
              <a:rPr lang="en-GB"/>
              <a:pPr>
                <a:defRPr/>
              </a:pPr>
              <a:t>‹#›</a:t>
            </a:fld>
            <a:endParaRPr lang="en-GB"/>
          </a:p>
        </p:txBody>
      </p:sp>
    </p:spTree>
    <p:extLst>
      <p:ext uri="{BB962C8B-B14F-4D97-AF65-F5344CB8AC3E}">
        <p14:creationId xmlns:p14="http://schemas.microsoft.com/office/powerpoint/2010/main" val="1511920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538B12B7-AC03-C244-B38B-70E1AD70D447}" type="datetimeFigureOut">
              <a:rPr lang="en-GB"/>
              <a:pPr>
                <a:defRPr/>
              </a:pPr>
              <a:t>22/04/2022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D0CCD751-5339-334F-8237-138F9F4162CF}" type="slidenum">
              <a:rPr lang="en-GB"/>
              <a:pPr>
                <a:defRPr/>
              </a:pPr>
              <a:t>‹#›</a:t>
            </a:fld>
            <a:endParaRPr lang="en-GB"/>
          </a:p>
        </p:txBody>
      </p:sp>
    </p:spTree>
    <p:extLst>
      <p:ext uri="{BB962C8B-B14F-4D97-AF65-F5344CB8AC3E}">
        <p14:creationId xmlns:p14="http://schemas.microsoft.com/office/powerpoint/2010/main" val="356348528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767EE18-0321-A043-9D41-FA388D4E0B15}" type="slidenum">
              <a:rPr lang="en-GB" sz="1200">
                <a:latin typeface="Calibri" charset="0"/>
              </a:rPr>
              <a:pPr eaLnBrk="1" hangingPunct="1"/>
              <a:t>1</a:t>
            </a:fld>
            <a:endParaRPr lang="en-GB" sz="1200">
              <a:latin typeface="Calibri" charset="0"/>
            </a:endParaRPr>
          </a:p>
        </p:txBody>
      </p:sp>
    </p:spTree>
    <p:extLst>
      <p:ext uri="{BB962C8B-B14F-4D97-AF65-F5344CB8AC3E}">
        <p14:creationId xmlns:p14="http://schemas.microsoft.com/office/powerpoint/2010/main" val="2691715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2B636EF-9978-FF41-912E-06301F90040C}" type="slidenum">
              <a:rPr lang="en-GB"/>
              <a:pPr>
                <a:defRPr/>
              </a:pPr>
              <a:t>16</a:t>
            </a:fld>
            <a:endParaRPr lang="en-GB"/>
          </a:p>
        </p:txBody>
      </p:sp>
      <p:sp>
        <p:nvSpPr>
          <p:cNvPr id="9021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021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27956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F6757B-9D7C-EB48-8DBF-AA2AB392E788}" type="slidenum">
              <a:rPr lang="en-GB"/>
              <a:pPr>
                <a:defRPr/>
              </a:pPr>
              <a:t>17</a:t>
            </a:fld>
            <a:endParaRPr lang="en-GB"/>
          </a:p>
        </p:txBody>
      </p:sp>
      <p:sp>
        <p:nvSpPr>
          <p:cNvPr id="9031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03171"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2613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826AFC8-2495-4E4C-A2E7-71A61192ED00}" type="slidenum">
              <a:rPr lang="en-GB"/>
              <a:pPr>
                <a:defRPr/>
              </a:pPr>
              <a:t>18</a:t>
            </a:fld>
            <a:endParaRPr lang="en-GB"/>
          </a:p>
        </p:txBody>
      </p:sp>
      <p:sp>
        <p:nvSpPr>
          <p:cNvPr id="9052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0521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580647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8A90C3F-A55D-D740-A84F-6BA166CBCA70}" type="slidenum">
              <a:rPr lang="en-GB"/>
              <a:pPr>
                <a:defRPr/>
              </a:pPr>
              <a:t>19</a:t>
            </a:fld>
            <a:endParaRPr lang="en-GB"/>
          </a:p>
        </p:txBody>
      </p:sp>
      <p:sp>
        <p:nvSpPr>
          <p:cNvPr id="9062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0624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783042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CCD751-5339-334F-8237-138F9F4162CF}" type="slidenum">
              <a:rPr lang="en-GB" smtClean="0"/>
              <a:pPr>
                <a:defRPr/>
              </a:pPr>
              <a:t>20</a:t>
            </a:fld>
            <a:endParaRPr lang="en-GB"/>
          </a:p>
        </p:txBody>
      </p:sp>
    </p:spTree>
    <p:extLst>
      <p:ext uri="{BB962C8B-B14F-4D97-AF65-F5344CB8AC3E}">
        <p14:creationId xmlns:p14="http://schemas.microsoft.com/office/powerpoint/2010/main" val="1311433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dirty="0">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767EE18-0321-A043-9D41-FA388D4E0B15}" type="slidenum">
              <a:rPr lang="en-GB" sz="1200">
                <a:latin typeface="Calibri" charset="0"/>
              </a:rPr>
              <a:pPr eaLnBrk="1" hangingPunct="1"/>
              <a:t>23</a:t>
            </a:fld>
            <a:endParaRPr lang="en-GB" sz="1200">
              <a:latin typeface="Calibri" charset="0"/>
            </a:endParaRPr>
          </a:p>
        </p:txBody>
      </p:sp>
    </p:spTree>
    <p:extLst>
      <p:ext uri="{BB962C8B-B14F-4D97-AF65-F5344CB8AC3E}">
        <p14:creationId xmlns:p14="http://schemas.microsoft.com/office/powerpoint/2010/main" val="4008098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8DBD6-6BE5-724A-8737-14FDF7353F21}" type="slidenum">
              <a:rPr lang="en-GB"/>
              <a:pPr/>
              <a:t>29</a:t>
            </a:fld>
            <a:endParaRPr lang="en-GB"/>
          </a:p>
        </p:txBody>
      </p:sp>
      <p:sp>
        <p:nvSpPr>
          <p:cNvPr id="2101250" name="Rectangle 2"/>
          <p:cNvSpPr>
            <a:spLocks noGrp="1" noRot="1" noChangeAspect="1" noChangeArrowheads="1" noTextEdit="1"/>
          </p:cNvSpPr>
          <p:nvPr>
            <p:ph type="sldImg"/>
          </p:nvPr>
        </p:nvSpPr>
        <p:spPr>
          <a:xfrm>
            <a:off x="1146175" y="685800"/>
            <a:ext cx="4573588" cy="3429000"/>
          </a:xfrm>
          <a:ln/>
          <a:extLst>
            <a:ext uri="{FAA26D3D-D897-4be2-8F04-BA451C77F1D7}">
              <ma14:placeholderFlag xmlns:ma14="http://schemas.microsoft.com/office/mac/drawingml/2011/main" xmlns="" val="1"/>
            </a:ext>
          </a:extLst>
        </p:spPr>
      </p:sp>
      <p:sp>
        <p:nvSpPr>
          <p:cNvPr id="210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7782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Rot="1" noChangeAspect="1" noChangeArrowheads="1"/>
          </p:cNvSpPr>
          <p:nvPr>
            <p:ph type="sldImg"/>
          </p:nvPr>
        </p:nvSpPr>
        <p:spPr bwMode="auto">
          <a:xfrm>
            <a:off x="3259138" y="509588"/>
            <a:ext cx="3357562" cy="2519362"/>
          </a:xfrm>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78883" name="Rectangle 3"/>
          <p:cNvSpPr>
            <a:spLocks noGrp="1" noChangeArrowheads="1"/>
          </p:cNvSpPr>
          <p:nvPr>
            <p:ph type="body" idx="1"/>
          </p:nvPr>
        </p:nvSpPr>
        <p:spPr bwMode="auto">
          <a:xfrm>
            <a:off x="1272935" y="3204844"/>
            <a:ext cx="7324510" cy="3043315"/>
          </a:xfrm>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5501" tIns="46913" rIns="95501" bIns="46913"/>
          <a:lstStyle/>
          <a:p>
            <a:pPr>
              <a:defRPr/>
            </a:pPr>
            <a:endParaRPr lang="en-GB"/>
          </a:p>
        </p:txBody>
      </p:sp>
    </p:spTree>
    <p:extLst>
      <p:ext uri="{BB962C8B-B14F-4D97-AF65-F5344CB8AC3E}">
        <p14:creationId xmlns:p14="http://schemas.microsoft.com/office/powerpoint/2010/main" val="1348346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p:cNvSpPr>
          <p:nvPr>
            <p:ph type="sldImg"/>
          </p:nvPr>
        </p:nvSpPr>
        <p:spPr bwMode="auto">
          <a:xfrm>
            <a:off x="3254375" y="504825"/>
            <a:ext cx="3371850" cy="2530475"/>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6498" name="Rectangle 3"/>
          <p:cNvSpPr>
            <a:spLocks noGrp="1" noChangeArrowheads="1"/>
          </p:cNvSpPr>
          <p:nvPr>
            <p:ph type="body" idx="1"/>
          </p:nvPr>
        </p:nvSpPr>
        <p:spPr bwMode="auto">
          <a:xfrm>
            <a:off x="1314071" y="3202505"/>
            <a:ext cx="7244523" cy="30339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93964" tIns="46982" rIns="93964" bIns="46982" numCol="1" anchor="t" anchorCtr="0" compatLnSpc="1">
            <a:prstTxWarp prst="textNoShape">
              <a:avLst/>
            </a:prstTxWarp>
          </a:bodyPr>
          <a:lstStyle/>
          <a:p>
            <a:endParaRPr lang="en-GB">
              <a:latin typeface="Calibri" charset="0"/>
            </a:endParaRPr>
          </a:p>
        </p:txBody>
      </p:sp>
    </p:spTree>
    <p:extLst>
      <p:ext uri="{BB962C8B-B14F-4D97-AF65-F5344CB8AC3E}">
        <p14:creationId xmlns:p14="http://schemas.microsoft.com/office/powerpoint/2010/main" val="1132163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body" idx="1"/>
          </p:nvPr>
        </p:nvSpPr>
        <p:spPr bwMode="auto">
          <a:xfrm>
            <a:off x="1316356" y="3204845"/>
            <a:ext cx="7239954" cy="2840817"/>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a:defRPr/>
            </a:pPr>
            <a:r>
              <a:rPr lang="en-GB"/>
              <a:t>WDM network can be managed in the same way as a digital network</a:t>
            </a:r>
          </a:p>
        </p:txBody>
      </p:sp>
      <p:sp>
        <p:nvSpPr>
          <p:cNvPr id="498691" name="Rectangle 3"/>
          <p:cNvSpPr>
            <a:spLocks noGrp="1" noRot="1" noChangeAspect="1" noChangeArrowheads="1"/>
          </p:cNvSpPr>
          <p:nvPr>
            <p:ph type="sldImg"/>
          </p:nvPr>
        </p:nvSpPr>
        <p:spPr bwMode="auto">
          <a:xfrm>
            <a:off x="3365500" y="588963"/>
            <a:ext cx="3144838" cy="2359025"/>
          </a:xfrm>
          <a:ln cap="flat">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Tree>
    <p:extLst>
      <p:ext uri="{BB962C8B-B14F-4D97-AF65-F5344CB8AC3E}">
        <p14:creationId xmlns:p14="http://schemas.microsoft.com/office/powerpoint/2010/main" val="168514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p:cNvSpPr>
          <p:nvPr>
            <p:ph type="sldImg"/>
          </p:nvPr>
        </p:nvSpPr>
        <p:spPr bwMode="auto">
          <a:xfrm>
            <a:off x="3368675" y="566738"/>
            <a:ext cx="3132138" cy="2351087"/>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xfrm>
            <a:off x="1309501" y="3203675"/>
            <a:ext cx="7249095" cy="3030439"/>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GB">
              <a:latin typeface="Calibri" charset="0"/>
            </a:endParaRPr>
          </a:p>
        </p:txBody>
      </p:sp>
    </p:spTree>
    <p:extLst>
      <p:ext uri="{BB962C8B-B14F-4D97-AF65-F5344CB8AC3E}">
        <p14:creationId xmlns:p14="http://schemas.microsoft.com/office/powerpoint/2010/main" val="1484961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824D0-0664-004F-8929-5C9FEBDF93F9}" type="slidenum">
              <a:rPr lang="en-GB"/>
              <a:pPr/>
              <a:t>35</a:t>
            </a:fld>
            <a:endParaRPr lang="en-GB"/>
          </a:p>
        </p:txBody>
      </p:sp>
      <p:sp>
        <p:nvSpPr>
          <p:cNvPr id="2103298" name="Rectangle 2"/>
          <p:cNvSpPr>
            <a:spLocks noGrp="1" noRot="1" noChangeAspect="1" noChangeArrowheads="1" noTextEdit="1"/>
          </p:cNvSpPr>
          <p:nvPr>
            <p:ph type="sldImg"/>
          </p:nvPr>
        </p:nvSpPr>
        <p:spPr>
          <a:xfrm>
            <a:off x="1146175" y="685800"/>
            <a:ext cx="4573588" cy="3429000"/>
          </a:xfrm>
          <a:ln/>
          <a:extLst>
            <a:ext uri="{FAA26D3D-D897-4be2-8F04-BA451C77F1D7}">
              <ma14:placeholderFlag xmlns:ma14="http://schemas.microsoft.com/office/mac/drawingml/2011/main" xmlns="" val="1"/>
            </a:ext>
          </a:extLst>
        </p:spPr>
      </p:sp>
      <p:sp>
        <p:nvSpPr>
          <p:cNvPr id="2103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5328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1ACBB-A6C8-3247-9BFD-373B373117A0}" type="slidenum">
              <a:rPr lang="en-GB"/>
              <a:pPr/>
              <a:t>37</a:t>
            </a:fld>
            <a:endParaRPr lang="en-GB"/>
          </a:p>
        </p:txBody>
      </p:sp>
      <p:sp>
        <p:nvSpPr>
          <p:cNvPr id="2107394" name="Rectangle 2"/>
          <p:cNvSpPr>
            <a:spLocks noGrp="1" noRot="1" noChangeAspect="1" noChangeArrowheads="1" noTextEdit="1"/>
          </p:cNvSpPr>
          <p:nvPr>
            <p:ph type="sldImg"/>
          </p:nvPr>
        </p:nvSpPr>
        <p:spPr>
          <a:xfrm>
            <a:off x="1146175" y="685800"/>
            <a:ext cx="4573588" cy="3429000"/>
          </a:xfrm>
          <a:ln/>
          <a:extLst>
            <a:ext uri="{FAA26D3D-D897-4be2-8F04-BA451C77F1D7}">
              <ma14:placeholderFlag xmlns:ma14="http://schemas.microsoft.com/office/mac/drawingml/2011/main" xmlns="" val="1"/>
            </a:ext>
          </a:extLst>
        </p:spPr>
      </p:sp>
      <p:sp>
        <p:nvSpPr>
          <p:cNvPr id="21073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42252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8A028-0652-DC4B-B766-DBC1B2E68364}" type="slidenum">
              <a:rPr lang="en-GB"/>
              <a:pPr/>
              <a:t>38</a:t>
            </a:fld>
            <a:endParaRPr lang="en-GB"/>
          </a:p>
        </p:txBody>
      </p:sp>
      <p:sp>
        <p:nvSpPr>
          <p:cNvPr id="2355202" name="Rectangle 2"/>
          <p:cNvSpPr>
            <a:spLocks noGrp="1" noRot="1" noChangeAspect="1" noChangeArrowheads="1" noTextEdit="1"/>
          </p:cNvSpPr>
          <p:nvPr>
            <p:ph type="sldImg"/>
          </p:nvPr>
        </p:nvSpPr>
        <p:spPr>
          <a:xfrm>
            <a:off x="1146175" y="685800"/>
            <a:ext cx="4573588" cy="3429000"/>
          </a:xfrm>
          <a:ln/>
          <a:extLst>
            <a:ext uri="{FAA26D3D-D897-4be2-8F04-BA451C77F1D7}">
              <ma14:placeholderFlag xmlns:ma14="http://schemas.microsoft.com/office/mac/drawingml/2011/main" xmlns="" val="1"/>
            </a:ext>
          </a:extLst>
        </p:spPr>
      </p:sp>
      <p:sp>
        <p:nvSpPr>
          <p:cNvPr id="2355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4358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96714-F413-B047-9AE0-9879A511975D}" type="slidenum">
              <a:rPr lang="en-GB"/>
              <a:pPr/>
              <a:t>39</a:t>
            </a:fld>
            <a:endParaRPr lang="en-GB"/>
          </a:p>
        </p:txBody>
      </p:sp>
      <p:sp>
        <p:nvSpPr>
          <p:cNvPr id="2359298" name="Rectangle 2"/>
          <p:cNvSpPr>
            <a:spLocks noGrp="1" noRot="1" noChangeAspect="1" noChangeArrowheads="1" noTextEdit="1"/>
          </p:cNvSpPr>
          <p:nvPr>
            <p:ph type="sldImg"/>
          </p:nvPr>
        </p:nvSpPr>
        <p:spPr>
          <a:xfrm>
            <a:off x="1146175" y="685800"/>
            <a:ext cx="4573588" cy="3429000"/>
          </a:xfrm>
          <a:ln/>
          <a:extLst>
            <a:ext uri="{FAA26D3D-D897-4be2-8F04-BA451C77F1D7}">
              <ma14:placeholderFlag xmlns:ma14="http://schemas.microsoft.com/office/mac/drawingml/2011/main" xmlns="" val="1"/>
            </a:ext>
          </a:extLst>
        </p:spPr>
      </p:sp>
      <p:sp>
        <p:nvSpPr>
          <p:cNvPr id="235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896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73EEC4-95EF-1E41-95A0-7EBC4DF37377}" type="slidenum">
              <a:rPr lang="en-GB"/>
              <a:pPr>
                <a:defRPr/>
              </a:pPr>
              <a:t>9</a:t>
            </a:fld>
            <a:endParaRPr lang="en-GB"/>
          </a:p>
        </p:txBody>
      </p:sp>
      <p:sp>
        <p:nvSpPr>
          <p:cNvPr id="1003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035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317187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AAD6D5B-E6F3-8A45-A97D-EE631E5F59D9}" type="slidenum">
              <a:rPr lang="en-GB"/>
              <a:pPr>
                <a:defRPr/>
              </a:pPr>
              <a:t>10</a:t>
            </a:fld>
            <a:endParaRPr lang="en-GB"/>
          </a:p>
        </p:txBody>
      </p:sp>
      <p:sp>
        <p:nvSpPr>
          <p:cNvPr id="1058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5881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544324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4D9E31-B1D3-FB43-BFA3-1A3080F6C681}" type="slidenum">
              <a:rPr lang="en-GB"/>
              <a:pPr>
                <a:defRPr/>
              </a:pPr>
              <a:t>11</a:t>
            </a:fld>
            <a:endParaRPr lang="en-GB"/>
          </a:p>
        </p:txBody>
      </p:sp>
      <p:sp>
        <p:nvSpPr>
          <p:cNvPr id="890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9088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707013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429A5B2-0603-F448-A1C7-9E84C3420FAD}" type="slidenum">
              <a:rPr lang="en-GB"/>
              <a:pPr>
                <a:defRPr/>
              </a:pPr>
              <a:t>12</a:t>
            </a:fld>
            <a:endParaRPr lang="en-GB"/>
          </a:p>
        </p:txBody>
      </p:sp>
      <p:sp>
        <p:nvSpPr>
          <p:cNvPr id="899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9907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42534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F0AC2D0-145B-6F4F-BFD0-0324E821AB4C}" type="slidenum">
              <a:rPr lang="en-GB"/>
              <a:pPr>
                <a:defRPr/>
              </a:pPr>
              <a:t>13</a:t>
            </a:fld>
            <a:endParaRPr lang="en-GB"/>
          </a:p>
        </p:txBody>
      </p:sp>
      <p:sp>
        <p:nvSpPr>
          <p:cNvPr id="900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0009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924156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8B80A2B-0773-9F45-A75B-B4775AD4681F}" type="slidenum">
              <a:rPr lang="en-GB"/>
              <a:pPr>
                <a:defRPr/>
              </a:pPr>
              <a:t>14</a:t>
            </a:fld>
            <a:endParaRPr lang="en-GB"/>
          </a:p>
        </p:txBody>
      </p:sp>
      <p:sp>
        <p:nvSpPr>
          <p:cNvPr id="888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888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45769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B5C6D77-73B3-EF41-93F5-DFCE1806D96E}" type="slidenum">
              <a:rPr lang="en-GB"/>
              <a:pPr>
                <a:defRPr/>
              </a:pPr>
              <a:t>15</a:t>
            </a:fld>
            <a:endParaRPr lang="en-GB"/>
          </a:p>
        </p:txBody>
      </p:sp>
      <p:sp>
        <p:nvSpPr>
          <p:cNvPr id="1001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0147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70831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23528" y="44624"/>
            <a:ext cx="8640960" cy="864097"/>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5" name="Slide Number Placeholder 5"/>
          <p:cNvSpPr>
            <a:spLocks noGrp="1"/>
          </p:cNvSpPr>
          <p:nvPr>
            <p:ph type="sldNum" sz="quarter" idx="11"/>
          </p:nvPr>
        </p:nvSpPr>
        <p:spPr/>
        <p:txBody>
          <a:bodyPr/>
          <a:lstStyle>
            <a:lvl1pPr>
              <a:defRPr/>
            </a:lvl1pPr>
          </a:lstStyle>
          <a:p>
            <a:pPr>
              <a:defRPr/>
            </a:pPr>
            <a:fld id="{BB1B1C65-2935-2E48-B142-D14792BE4575}" type="slidenum">
              <a:rPr lang="en-GB"/>
              <a:pPr>
                <a:defRPr/>
              </a:pPr>
              <a:t>‹#›</a:t>
            </a:fld>
            <a:endParaRPr lang="en-GB"/>
          </a:p>
        </p:txBody>
      </p:sp>
    </p:spTree>
    <p:extLst>
      <p:ext uri="{BB962C8B-B14F-4D97-AF65-F5344CB8AC3E}">
        <p14:creationId xmlns:p14="http://schemas.microsoft.com/office/powerpoint/2010/main" val="230817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640960" cy="908720"/>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908721"/>
            <a:ext cx="8640960" cy="5217444"/>
          </a:xfrm>
        </p:spPr>
        <p:txBody>
          <a:bodyPr/>
          <a:lstStyle>
            <a:lvl1pPr>
              <a:defRPr sz="2400"/>
            </a:lvl1pPr>
            <a:lvl2pPr>
              <a:defRPr sz="2000"/>
            </a:lvl2pPr>
            <a:lvl3pPr>
              <a:defRPr sz="18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5" name="Slide Number Placeholder 5"/>
          <p:cNvSpPr>
            <a:spLocks noGrp="1"/>
          </p:cNvSpPr>
          <p:nvPr>
            <p:ph type="sldNum" sz="quarter" idx="11"/>
          </p:nvPr>
        </p:nvSpPr>
        <p:spPr/>
        <p:txBody>
          <a:bodyPr/>
          <a:lstStyle>
            <a:lvl1pPr>
              <a:defRPr/>
            </a:lvl1pPr>
          </a:lstStyle>
          <a:p>
            <a:pPr>
              <a:defRPr/>
            </a:pPr>
            <a:fld id="{E27625A9-5E77-CB45-8867-3DD80D097EC7}" type="slidenum">
              <a:rPr lang="en-GB"/>
              <a:pPr>
                <a:defRPr/>
              </a:pPr>
              <a:t>‹#›</a:t>
            </a:fld>
            <a:endParaRPr lang="en-GB"/>
          </a:p>
        </p:txBody>
      </p:sp>
    </p:spTree>
    <p:extLst>
      <p:ext uri="{BB962C8B-B14F-4D97-AF65-F5344CB8AC3E}">
        <p14:creationId xmlns:p14="http://schemas.microsoft.com/office/powerpoint/2010/main" val="196223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640960" cy="4929411"/>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5" name="Slide Number Placeholder 5"/>
          <p:cNvSpPr>
            <a:spLocks noGrp="1"/>
          </p:cNvSpPr>
          <p:nvPr>
            <p:ph type="sldNum" sz="quarter" idx="11"/>
          </p:nvPr>
        </p:nvSpPr>
        <p:spPr/>
        <p:txBody>
          <a:bodyPr/>
          <a:lstStyle>
            <a:lvl1pPr>
              <a:defRPr/>
            </a:lvl1pPr>
          </a:lstStyle>
          <a:p>
            <a:pPr>
              <a:defRPr/>
            </a:pPr>
            <a:fld id="{20506FB6-30B6-3741-B920-AD36641950F9}" type="slidenum">
              <a:rPr lang="en-GB"/>
              <a:pPr>
                <a:defRPr/>
              </a:pPr>
              <a:t>‹#›</a:t>
            </a:fld>
            <a:endParaRPr lang="en-GB"/>
          </a:p>
        </p:txBody>
      </p:sp>
    </p:spTree>
    <p:extLst>
      <p:ext uri="{BB962C8B-B14F-4D97-AF65-F5344CB8AC3E}">
        <p14:creationId xmlns:p14="http://schemas.microsoft.com/office/powerpoint/2010/main" val="135175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lvl1pPr>
              <a:defRPr/>
            </a:lvl1pPr>
          </a:lstStyle>
          <a:p>
            <a:pPr>
              <a:defRPr/>
            </a:pPr>
            <a:fld id="{71C07ED6-C9FA-7D41-9BDC-B49EA78231EC}" type="slidenum">
              <a:rPr lang="en-GB"/>
              <a:pPr>
                <a:defRPr/>
              </a:pPr>
              <a:t>‹#›</a:t>
            </a:fld>
            <a:endParaRPr lang="en-GB"/>
          </a:p>
        </p:txBody>
      </p:sp>
    </p:spTree>
    <p:extLst>
      <p:ext uri="{BB962C8B-B14F-4D97-AF65-F5344CB8AC3E}">
        <p14:creationId xmlns:p14="http://schemas.microsoft.com/office/powerpoint/2010/main" val="264725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lvl1pPr>
              <a:defRPr/>
            </a:lvl1pPr>
          </a:lstStyle>
          <a:p>
            <a:pPr>
              <a:defRPr/>
            </a:pPr>
            <a:fld id="{A609BC00-9022-C149-A90A-3C5E84EE3508}" type="slidenum">
              <a:rPr lang="en-GB"/>
              <a:pPr>
                <a:defRPr/>
              </a:pPr>
              <a:t>‹#›</a:t>
            </a:fld>
            <a:endParaRPr lang="en-GB"/>
          </a:p>
        </p:txBody>
      </p:sp>
      <p:sp>
        <p:nvSpPr>
          <p:cNvPr id="7" name="Date Placeholder 6"/>
          <p:cNvSpPr>
            <a:spLocks noGrp="1"/>
          </p:cNvSpPr>
          <p:nvPr>
            <p:ph type="dt" sz="half" idx="12"/>
          </p:nvPr>
        </p:nvSpPr>
        <p:spPr>
          <a:xfrm>
            <a:off x="6732588" y="620713"/>
            <a:ext cx="2133600" cy="365125"/>
          </a:xfrm>
          <a:prstGeom prst="rect">
            <a:avLst/>
          </a:prstGeom>
        </p:spPr>
        <p:txBody>
          <a:bodyPr/>
          <a:lstStyle>
            <a:lvl1pPr>
              <a:defRPr/>
            </a:lvl1pPr>
          </a:lstStyle>
          <a:p>
            <a:pPr>
              <a:defRPr/>
            </a:pPr>
            <a:endParaRPr lang="en-GB"/>
          </a:p>
        </p:txBody>
      </p:sp>
    </p:spTree>
    <p:extLst>
      <p:ext uri="{BB962C8B-B14F-4D97-AF65-F5344CB8AC3E}">
        <p14:creationId xmlns:p14="http://schemas.microsoft.com/office/powerpoint/2010/main" val="196577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3" name="Slide Number Placeholder 5"/>
          <p:cNvSpPr>
            <a:spLocks noGrp="1"/>
          </p:cNvSpPr>
          <p:nvPr>
            <p:ph type="sldNum" sz="quarter" idx="11"/>
          </p:nvPr>
        </p:nvSpPr>
        <p:spPr/>
        <p:txBody>
          <a:bodyPr/>
          <a:lstStyle>
            <a:lvl1pPr>
              <a:defRPr/>
            </a:lvl1pPr>
          </a:lstStyle>
          <a:p>
            <a:pPr>
              <a:defRPr/>
            </a:pPr>
            <a:fld id="{FEC7BAAC-BC51-B343-B315-A9ACA46898CF}" type="slidenum">
              <a:rPr lang="en-GB"/>
              <a:pPr>
                <a:defRPr/>
              </a:pPr>
              <a:t>‹#›</a:t>
            </a:fld>
            <a:endParaRPr lang="en-GB"/>
          </a:p>
        </p:txBody>
      </p:sp>
    </p:spTree>
    <p:extLst>
      <p:ext uri="{BB962C8B-B14F-4D97-AF65-F5344CB8AC3E}">
        <p14:creationId xmlns:p14="http://schemas.microsoft.com/office/powerpoint/2010/main" val="48509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GB"/>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US"/>
              <a:t>Optical Networks                                                 Electrical and Electronic Engineering</a:t>
            </a: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52BC6CB-CAD1-9641-9463-1940FFF49BA1}" type="slidenum">
              <a:rPr lang="en-GB"/>
              <a:pPr>
                <a:defRPr/>
              </a:pPr>
              <a:t>‹#›</a:t>
            </a:fld>
            <a:endParaRPr lang="en-GB"/>
          </a:p>
        </p:txBody>
      </p:sp>
    </p:spTree>
    <p:extLst>
      <p:ext uri="{BB962C8B-B14F-4D97-AF65-F5344CB8AC3E}">
        <p14:creationId xmlns:p14="http://schemas.microsoft.com/office/powerpoint/2010/main" val="161548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p:txBody>
          <a:bodyPr/>
          <a:lstStyle>
            <a:lvl1pPr>
              <a:defRPr/>
            </a:lvl1pPr>
          </a:lstStyle>
          <a:p>
            <a:pPr>
              <a:defRPr/>
            </a:pPr>
            <a:r>
              <a:rPr lang="en-US"/>
              <a:t>Optical Networks                                                 Electrical and Electronic Engineering</a:t>
            </a:r>
          </a:p>
        </p:txBody>
      </p:sp>
      <p:sp>
        <p:nvSpPr>
          <p:cNvPr id="5" name="Rectangle 6"/>
          <p:cNvSpPr>
            <a:spLocks noGrp="1" noChangeArrowheads="1"/>
          </p:cNvSpPr>
          <p:nvPr>
            <p:ph type="sldNum" sz="quarter" idx="12"/>
          </p:nvPr>
        </p:nvSpPr>
        <p:spPr/>
        <p:txBody>
          <a:bodyPr/>
          <a:lstStyle>
            <a:lvl1pPr>
              <a:defRPr/>
            </a:lvl1pPr>
          </a:lstStyle>
          <a:p>
            <a:pPr>
              <a:defRPr/>
            </a:pPr>
            <a:fld id="{5EDDAF6F-ADFD-5D48-994E-4F1E94263D72}" type="slidenum">
              <a:rPr lang="en-GB"/>
              <a:pPr>
                <a:defRPr/>
              </a:pPr>
              <a:t>‹#›</a:t>
            </a:fld>
            <a:endParaRPr lang="en-GB"/>
          </a:p>
        </p:txBody>
      </p:sp>
    </p:spTree>
    <p:extLst>
      <p:ext uri="{BB962C8B-B14F-4D97-AF65-F5344CB8AC3E}">
        <p14:creationId xmlns:p14="http://schemas.microsoft.com/office/powerpoint/2010/main" val="312033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15888"/>
            <a:ext cx="8229600" cy="706437"/>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908050"/>
            <a:ext cx="8229600" cy="521811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9" name="Straight Connector 8"/>
          <p:cNvCxnSpPr/>
          <p:nvPr userDrawn="1"/>
        </p:nvCxnSpPr>
        <p:spPr>
          <a:xfrm>
            <a:off x="250825" y="9080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0825" y="6288088"/>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Footer Placeholder 4"/>
          <p:cNvSpPr>
            <a:spLocks noGrp="1"/>
          </p:cNvSpPr>
          <p:nvPr>
            <p:ph type="ftr" sz="quarter" idx="3"/>
          </p:nvPr>
        </p:nvSpPr>
        <p:spPr>
          <a:xfrm>
            <a:off x="128588" y="6448425"/>
            <a:ext cx="386715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ea typeface="+mn-ea"/>
                <a:cs typeface="Arial" pitchFamily="34" charset="0"/>
              </a:defRPr>
            </a:lvl1pPr>
          </a:lstStyle>
          <a:p>
            <a:pPr>
              <a:defRPr/>
            </a:pPr>
            <a:r>
              <a:rPr lang="en-US" dirty="0"/>
              <a:t>Optical Networks                                                 Electrical and Electronic Engineering</a:t>
            </a:r>
            <a:endParaRPr lang="en-GB" dirty="0"/>
          </a:p>
        </p:txBody>
      </p:sp>
      <p:sp>
        <p:nvSpPr>
          <p:cNvPr id="18" name="Slide Number Placeholder 5"/>
          <p:cNvSpPr>
            <a:spLocks noGrp="1"/>
          </p:cNvSpPr>
          <p:nvPr>
            <p:ph type="sldNum" sz="quarter" idx="4"/>
          </p:nvPr>
        </p:nvSpPr>
        <p:spPr>
          <a:xfrm>
            <a:off x="4211638" y="6448425"/>
            <a:ext cx="720725"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cs typeface="Arial" charset="0"/>
              </a:defRPr>
            </a:lvl1pPr>
          </a:lstStyle>
          <a:p>
            <a:pPr>
              <a:defRPr/>
            </a:pPr>
            <a:fld id="{9FBACD15-3C6A-EC4E-9DE3-A3935674EC93}" type="slidenum">
              <a:rPr lang="en-GB"/>
              <a:pPr>
                <a:defRPr/>
              </a:pPr>
              <a:t>‹#›</a:t>
            </a:fld>
            <a:endParaRPr lang="en-GB"/>
          </a:p>
        </p:txBody>
      </p:sp>
      <p:pic>
        <p:nvPicPr>
          <p:cNvPr id="1032" name="Picture 7" descr="logo-ltr.tif"/>
          <p:cNvPicPr>
            <a:picLocks noChangeAspect="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7019925" y="6296025"/>
            <a:ext cx="1944688" cy="56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6" r:id="rId7"/>
    <p:sldLayoutId id="2147483747" r:id="rId8"/>
  </p:sldLayoutIdLst>
  <p:hf hdr="0" dt="0"/>
  <p:txStyles>
    <p:titleStyle>
      <a:lvl1pPr algn="l" rtl="0" eaLnBrk="0" fontAlgn="base" hangingPunct="0">
        <a:spcBef>
          <a:spcPct val="0"/>
        </a:spcBef>
        <a:spcAft>
          <a:spcPct val="0"/>
        </a:spcAft>
        <a:defRPr sz="3200" kern="1200">
          <a:solidFill>
            <a:srgbClr val="9A1D2B"/>
          </a:solidFill>
          <a:latin typeface="Arial" pitchFamily="34" charset="0"/>
          <a:ea typeface="ＭＳ Ｐゴシック" charset="0"/>
          <a:cs typeface="Arial" pitchFamily="34" charset="0"/>
        </a:defRPr>
      </a:lvl1pPr>
      <a:lvl2pPr algn="l" rtl="0" eaLnBrk="0" fontAlgn="base" hangingPunct="0">
        <a:spcBef>
          <a:spcPct val="0"/>
        </a:spcBef>
        <a:spcAft>
          <a:spcPct val="0"/>
        </a:spcAft>
        <a:defRPr sz="3200">
          <a:solidFill>
            <a:srgbClr val="9A1D2B"/>
          </a:solidFill>
          <a:latin typeface="Arial" charset="0"/>
          <a:ea typeface="ＭＳ Ｐゴシック" charset="0"/>
          <a:cs typeface="Arial" charset="0"/>
        </a:defRPr>
      </a:lvl2pPr>
      <a:lvl3pPr algn="l" rtl="0" eaLnBrk="0" fontAlgn="base" hangingPunct="0">
        <a:spcBef>
          <a:spcPct val="0"/>
        </a:spcBef>
        <a:spcAft>
          <a:spcPct val="0"/>
        </a:spcAft>
        <a:defRPr sz="3200">
          <a:solidFill>
            <a:srgbClr val="9A1D2B"/>
          </a:solidFill>
          <a:latin typeface="Arial" charset="0"/>
          <a:ea typeface="ＭＳ Ｐゴシック" charset="0"/>
          <a:cs typeface="Arial" charset="0"/>
        </a:defRPr>
      </a:lvl3pPr>
      <a:lvl4pPr algn="l" rtl="0" eaLnBrk="0" fontAlgn="base" hangingPunct="0">
        <a:spcBef>
          <a:spcPct val="0"/>
        </a:spcBef>
        <a:spcAft>
          <a:spcPct val="0"/>
        </a:spcAft>
        <a:defRPr sz="3200">
          <a:solidFill>
            <a:srgbClr val="9A1D2B"/>
          </a:solidFill>
          <a:latin typeface="Arial" charset="0"/>
          <a:ea typeface="ＭＳ Ｐゴシック" charset="0"/>
          <a:cs typeface="Arial" charset="0"/>
        </a:defRPr>
      </a:lvl4pPr>
      <a:lvl5pPr algn="l" rtl="0" eaLnBrk="0" fontAlgn="base" hangingPunct="0">
        <a:spcBef>
          <a:spcPct val="0"/>
        </a:spcBef>
        <a:spcAft>
          <a:spcPct val="0"/>
        </a:spcAft>
        <a:defRPr sz="3200">
          <a:solidFill>
            <a:srgbClr val="9A1D2B"/>
          </a:solidFill>
          <a:latin typeface="Arial" charset="0"/>
          <a:ea typeface="ＭＳ Ｐゴシック" charset="0"/>
          <a:cs typeface="Arial" charset="0"/>
        </a:defRPr>
      </a:lvl5pPr>
      <a:lvl6pPr marL="457200" algn="l" rtl="0" fontAlgn="base">
        <a:spcBef>
          <a:spcPct val="0"/>
        </a:spcBef>
        <a:spcAft>
          <a:spcPct val="0"/>
        </a:spcAft>
        <a:defRPr sz="3200">
          <a:solidFill>
            <a:srgbClr val="9A1D2B"/>
          </a:solidFill>
          <a:latin typeface="Arial" charset="0"/>
          <a:ea typeface="ＭＳ Ｐゴシック" charset="0"/>
          <a:cs typeface="Arial" charset="0"/>
        </a:defRPr>
      </a:lvl6pPr>
      <a:lvl7pPr marL="914400" algn="l" rtl="0" fontAlgn="base">
        <a:spcBef>
          <a:spcPct val="0"/>
        </a:spcBef>
        <a:spcAft>
          <a:spcPct val="0"/>
        </a:spcAft>
        <a:defRPr sz="3200">
          <a:solidFill>
            <a:srgbClr val="9A1D2B"/>
          </a:solidFill>
          <a:latin typeface="Arial" charset="0"/>
          <a:ea typeface="ＭＳ Ｐゴシック" charset="0"/>
          <a:cs typeface="Arial" charset="0"/>
        </a:defRPr>
      </a:lvl7pPr>
      <a:lvl8pPr marL="1371600" algn="l" rtl="0" fontAlgn="base">
        <a:spcBef>
          <a:spcPct val="0"/>
        </a:spcBef>
        <a:spcAft>
          <a:spcPct val="0"/>
        </a:spcAft>
        <a:defRPr sz="3200">
          <a:solidFill>
            <a:srgbClr val="9A1D2B"/>
          </a:solidFill>
          <a:latin typeface="Arial" charset="0"/>
          <a:ea typeface="ＭＳ Ｐゴシック" charset="0"/>
          <a:cs typeface="Arial" charset="0"/>
        </a:defRPr>
      </a:lvl8pPr>
      <a:lvl9pPr marL="1828800" algn="l" rtl="0" fontAlgn="base">
        <a:spcBef>
          <a:spcPct val="0"/>
        </a:spcBef>
        <a:spcAft>
          <a:spcPct val="0"/>
        </a:spcAft>
        <a:defRPr sz="3200">
          <a:solidFill>
            <a:srgbClr val="9A1D2B"/>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Optical Networks                                                 Electrical and Electronic Engineering</a:t>
            </a:r>
            <a:endParaRPr lang="en-GB"/>
          </a:p>
        </p:txBody>
      </p:sp>
      <p:sp>
        <p:nvSpPr>
          <p:cNvPr id="12291" name="Title 1"/>
          <p:cNvSpPr>
            <a:spLocks noGrp="1"/>
          </p:cNvSpPr>
          <p:nvPr>
            <p:ph type="ctrTitle"/>
          </p:nvPr>
        </p:nvSpPr>
        <p:spPr>
          <a:xfrm>
            <a:off x="250825" y="1972239"/>
            <a:ext cx="8642350" cy="1214896"/>
          </a:xfrm>
        </p:spPr>
        <p:txBody>
          <a:bodyPr/>
          <a:lstStyle/>
          <a:p>
            <a:pPr algn="ctr" eaLnBrk="1" hangingPunct="1"/>
            <a:r>
              <a:rPr lang="en-GB" sz="3600">
                <a:latin typeface="Arial" charset="0"/>
                <a:cs typeface="Arial" charset="0"/>
              </a:rPr>
              <a:t>Optical Networks</a:t>
            </a:r>
            <a:br>
              <a:rPr lang="en-GB" sz="3600">
                <a:latin typeface="Arial" charset="0"/>
                <a:cs typeface="Arial" charset="0"/>
              </a:rPr>
            </a:br>
            <a:r>
              <a:rPr lang="en-GB" sz="3600">
                <a:latin typeface="Arial" charset="0"/>
                <a:cs typeface="Arial" charset="0"/>
              </a:rPr>
              <a:t> [</a:t>
            </a:r>
            <a:r>
              <a:rPr lang="en-GB" sz="3600">
                <a:latin typeface="Calibri" charset="0"/>
                <a:cs typeface="Arial" charset="0"/>
              </a:rPr>
              <a:t>EENGM0003]</a:t>
            </a:r>
            <a:endParaRPr lang="en-GB" sz="3600">
              <a:latin typeface="Arial" charset="0"/>
              <a:cs typeface="Arial" charset="0"/>
            </a:endParaRPr>
          </a:p>
        </p:txBody>
      </p:sp>
      <p:sp>
        <p:nvSpPr>
          <p:cNvPr id="12292" name="Subtitle 2"/>
          <p:cNvSpPr>
            <a:spLocks noGrp="1"/>
          </p:cNvSpPr>
          <p:nvPr>
            <p:ph type="subTitle" idx="1"/>
          </p:nvPr>
        </p:nvSpPr>
        <p:spPr>
          <a:xfrm>
            <a:off x="250825" y="3836988"/>
            <a:ext cx="8642350" cy="1752600"/>
          </a:xfrm>
        </p:spPr>
        <p:txBody>
          <a:bodyPr/>
          <a:lstStyle/>
          <a:p>
            <a:pPr algn="ctr" eaLnBrk="1" hangingPunct="1"/>
            <a:r>
              <a:rPr lang="en-GB" sz="2000" dirty="0" err="1">
                <a:latin typeface="Calibri" charset="0"/>
              </a:rPr>
              <a:t>Dr.</a:t>
            </a:r>
            <a:r>
              <a:rPr lang="en-GB" sz="2000" dirty="0">
                <a:latin typeface="Calibri" charset="0"/>
              </a:rPr>
              <a:t> George T. Kanellos </a:t>
            </a:r>
          </a:p>
          <a:p>
            <a:pPr algn="ctr" eaLnBrk="1" hangingPunct="1"/>
            <a:r>
              <a:rPr lang="en-GB" sz="2000" dirty="0">
                <a:latin typeface="Calibri" charset="0"/>
              </a:rPr>
              <a:t>[gt.kanellos@bristol.ac.uk]</a:t>
            </a:r>
          </a:p>
          <a:p>
            <a:pPr algn="ctr" eaLnBrk="1" hangingPunct="1"/>
            <a:endParaRPr lang="en-GB" sz="2000" dirty="0">
              <a:latin typeface="Calibri" charset="0"/>
            </a:endParaRPr>
          </a:p>
        </p:txBody>
      </p:sp>
      <p:sp>
        <p:nvSpPr>
          <p:cNvPr id="2" name="Slide Number Placeholder 1"/>
          <p:cNvSpPr>
            <a:spLocks noGrp="1"/>
          </p:cNvSpPr>
          <p:nvPr>
            <p:ph type="sldNum" sz="quarter" idx="11"/>
          </p:nvPr>
        </p:nvSpPr>
        <p:spPr/>
        <p:txBody>
          <a:bodyPr/>
          <a:lstStyle/>
          <a:p>
            <a:pPr>
              <a:defRPr/>
            </a:pPr>
            <a:fld id="{BB1B1C65-2935-2E48-B142-D14792BE4575}" type="slidenum">
              <a:rPr lang="en-GB" smtClean="0"/>
              <a:pPr>
                <a:defRPr/>
              </a:pPr>
              <a:t>1</a:t>
            </a:fld>
            <a:endParaRPr lang="en-GB"/>
          </a:p>
        </p:txBody>
      </p:sp>
    </p:spTree>
    <p:extLst>
      <p:ext uri="{BB962C8B-B14F-4D97-AF65-F5344CB8AC3E}">
        <p14:creationId xmlns:p14="http://schemas.microsoft.com/office/powerpoint/2010/main" val="2279972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a:noFill/>
          <a:ln>
            <a:noFill/>
          </a:ln>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vert="horz" wrap="square" lIns="91440" tIns="45720" rIns="91440" bIns="45720" numCol="1" anchor="b" anchorCtr="0" compatLnSpc="1">
            <a:prstTxWarp prst="textNoShape">
              <a:avLst/>
            </a:prstTxWarp>
            <a:normAutofit/>
          </a:bodyPr>
          <a:lstStyle/>
          <a:p>
            <a:pPr eaLnBrk="1" hangingPunct="1"/>
            <a:r>
              <a:rPr lang="en-US" dirty="0">
                <a:cs typeface="Arial" charset="0"/>
              </a:rPr>
              <a:t>SDH Frame Structure</a:t>
            </a:r>
          </a:p>
        </p:txBody>
      </p:sp>
      <p:sp>
        <p:nvSpPr>
          <p:cNvPr id="1056771" name="Rectangle 3"/>
          <p:cNvSpPr>
            <a:spLocks noGrp="1" noChangeArrowheads="1"/>
          </p:cNvSpPr>
          <p:nvPr>
            <p:ph type="body" idx="1"/>
          </p:nvPr>
        </p:nvSpPr>
        <p:spPr>
          <a:xfrm>
            <a:off x="107504" y="908720"/>
            <a:ext cx="9036496" cy="1755775"/>
          </a:xfrm>
        </p:spPr>
        <p:txBody>
          <a:bodyPr/>
          <a:lstStyle/>
          <a:p>
            <a:pPr eaLnBrk="1" hangingPunct="1">
              <a:defRPr/>
            </a:pPr>
            <a:r>
              <a:rPr lang="en-US" sz="1800" dirty="0">
                <a:cs typeface="+mn-cs"/>
              </a:rPr>
              <a:t>The STM-1 frame is the basic transmission format for SDH. The frame lasts for 125</a:t>
            </a:r>
            <a:r>
              <a:rPr lang="en-US" sz="1800" dirty="0">
                <a:cs typeface="Arial" charset="0"/>
              </a:rPr>
              <a:t>µs (= 1/8kHz sampling rate). Therefore, there are 8000 frames per second.</a:t>
            </a:r>
          </a:p>
          <a:p>
            <a:pPr eaLnBrk="1" hangingPunct="1">
              <a:defRPr/>
            </a:pPr>
            <a:r>
              <a:rPr lang="en-US" sz="1800" dirty="0">
                <a:cs typeface="Arial" charset="0"/>
              </a:rPr>
              <a:t>The STM-1 consists of overhead plus a virtual container capacity.</a:t>
            </a:r>
          </a:p>
          <a:p>
            <a:pPr eaLnBrk="1" hangingPunct="1">
              <a:defRPr/>
            </a:pPr>
            <a:r>
              <a:rPr lang="en-US" sz="1800" dirty="0">
                <a:cs typeface="Arial" charset="0"/>
              </a:rPr>
              <a:t>First nine columns of each frame make up the section overhead and the last 261 columns make up the Virtual Container capacity. The VC plus the pointers (H1, H2, H3) is called the </a:t>
            </a:r>
            <a:r>
              <a:rPr lang="en-US" sz="1800" b="1" i="1" dirty="0">
                <a:cs typeface="Arial" charset="0"/>
              </a:rPr>
              <a:t>Administrative Unit (AU).</a:t>
            </a:r>
          </a:p>
          <a:p>
            <a:pPr eaLnBrk="1" hangingPunct="1">
              <a:defRPr/>
            </a:pPr>
            <a:r>
              <a:rPr lang="en-US" sz="1800" dirty="0">
                <a:cs typeface="Arial" charset="0"/>
              </a:rPr>
              <a:t>The STM frame is transmitted in a byte-serial fashion, row-by-row.</a:t>
            </a:r>
          </a:p>
          <a:p>
            <a:pPr eaLnBrk="1" hangingPunct="1">
              <a:defRPr/>
            </a:pPr>
            <a:endParaRPr lang="en-US" sz="1800" dirty="0">
              <a:cs typeface="Arial" charset="0"/>
            </a:endParaRPr>
          </a:p>
        </p:txBody>
      </p:sp>
      <p:pic>
        <p:nvPicPr>
          <p:cNvPr id="105677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87624" y="3097609"/>
            <a:ext cx="6120680" cy="31610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10</a:t>
            </a:fld>
            <a:endParaRPr lang="en-GB"/>
          </a:p>
        </p:txBody>
      </p:sp>
    </p:spTree>
    <p:extLst>
      <p:ext uri="{BB962C8B-B14F-4D97-AF65-F5344CB8AC3E}">
        <p14:creationId xmlns:p14="http://schemas.microsoft.com/office/powerpoint/2010/main" val="80678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Line 2"/>
          <p:cNvSpPr>
            <a:spLocks noChangeShapeType="1"/>
          </p:cNvSpPr>
          <p:nvPr/>
        </p:nvSpPr>
        <p:spPr bwMode="auto">
          <a:xfrm>
            <a:off x="7947025" y="2960341"/>
            <a:ext cx="0" cy="1216025"/>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371" name="Text Box 3"/>
          <p:cNvSpPr txBox="1">
            <a:spLocks noChangeArrowheads="1"/>
          </p:cNvSpPr>
          <p:nvPr/>
        </p:nvSpPr>
        <p:spPr bwMode="auto">
          <a:xfrm>
            <a:off x="7497763" y="3330228"/>
            <a:ext cx="989012" cy="304800"/>
          </a:xfrm>
          <a:prstGeom prst="rect">
            <a:avLst/>
          </a:prstGeom>
          <a:solidFill>
            <a:schemeClr val="bg1"/>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9 rows</a:t>
            </a:r>
          </a:p>
        </p:txBody>
      </p:sp>
      <p:sp>
        <p:nvSpPr>
          <p:cNvPr id="826372" name="Rectangle 4"/>
          <p:cNvSpPr>
            <a:spLocks noGrp="1" noChangeArrowheads="1"/>
          </p:cNvSpPr>
          <p:nvPr>
            <p:ph type="title"/>
          </p:nvPr>
        </p:nvSpPr>
        <p:spPr>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normAutofit/>
          </a:bodyPr>
          <a:lstStyle/>
          <a:p>
            <a:pPr eaLnBrk="1" hangingPunct="1">
              <a:defRPr/>
            </a:pPr>
            <a:r>
              <a:rPr lang="en-US" dirty="0">
                <a:cs typeface="Arial" charset="0"/>
              </a:rPr>
              <a:t>Frame Structure</a:t>
            </a:r>
            <a:br>
              <a:rPr lang="en-US" dirty="0">
                <a:cs typeface="Arial" charset="0"/>
              </a:rPr>
            </a:br>
            <a:r>
              <a:rPr lang="en-US" sz="2400" dirty="0">
                <a:cs typeface="Arial" charset="0"/>
              </a:rPr>
              <a:t>Synchronous Transport Module (STM-1)</a:t>
            </a:r>
          </a:p>
        </p:txBody>
      </p:sp>
      <p:sp>
        <p:nvSpPr>
          <p:cNvPr id="826373" name="Rectangle 5"/>
          <p:cNvSpPr>
            <a:spLocks noChangeArrowheads="1"/>
          </p:cNvSpPr>
          <p:nvPr/>
        </p:nvSpPr>
        <p:spPr bwMode="auto">
          <a:xfrm>
            <a:off x="1651000" y="1476028"/>
            <a:ext cx="625475" cy="2286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74" name="Rectangle 6"/>
          <p:cNvSpPr>
            <a:spLocks noChangeArrowheads="1"/>
          </p:cNvSpPr>
          <p:nvPr/>
        </p:nvSpPr>
        <p:spPr bwMode="auto">
          <a:xfrm>
            <a:off x="1422400" y="1476028"/>
            <a:ext cx="228600" cy="228600"/>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75" name="Rectangle 7"/>
          <p:cNvSpPr>
            <a:spLocks noChangeArrowheads="1"/>
          </p:cNvSpPr>
          <p:nvPr/>
        </p:nvSpPr>
        <p:spPr bwMode="auto">
          <a:xfrm>
            <a:off x="1917700" y="296034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76" name="Rectangle 8"/>
          <p:cNvSpPr>
            <a:spLocks noChangeArrowheads="1"/>
          </p:cNvSpPr>
          <p:nvPr/>
        </p:nvSpPr>
        <p:spPr bwMode="auto">
          <a:xfrm>
            <a:off x="2411413" y="296034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77" name="Rectangle 9"/>
          <p:cNvSpPr>
            <a:spLocks noChangeArrowheads="1"/>
          </p:cNvSpPr>
          <p:nvPr/>
        </p:nvSpPr>
        <p:spPr bwMode="auto">
          <a:xfrm>
            <a:off x="2906713" y="2960341"/>
            <a:ext cx="180975"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78" name="Rectangle 10"/>
          <p:cNvSpPr>
            <a:spLocks noChangeArrowheads="1"/>
          </p:cNvSpPr>
          <p:nvPr/>
        </p:nvSpPr>
        <p:spPr bwMode="auto">
          <a:xfrm>
            <a:off x="1917700" y="3095278"/>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79" name="Rectangle 11"/>
          <p:cNvSpPr>
            <a:spLocks noChangeArrowheads="1"/>
          </p:cNvSpPr>
          <p:nvPr/>
        </p:nvSpPr>
        <p:spPr bwMode="auto">
          <a:xfrm>
            <a:off x="2411413" y="3095278"/>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80" name="Rectangle 12"/>
          <p:cNvSpPr>
            <a:spLocks noChangeArrowheads="1"/>
          </p:cNvSpPr>
          <p:nvPr/>
        </p:nvSpPr>
        <p:spPr bwMode="auto">
          <a:xfrm>
            <a:off x="2906713" y="3095278"/>
            <a:ext cx="180975"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81" name="Rectangle 13"/>
          <p:cNvSpPr>
            <a:spLocks noChangeArrowheads="1"/>
          </p:cNvSpPr>
          <p:nvPr/>
        </p:nvSpPr>
        <p:spPr bwMode="auto">
          <a:xfrm>
            <a:off x="1917700" y="3230216"/>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82" name="Rectangle 14"/>
          <p:cNvSpPr>
            <a:spLocks noChangeArrowheads="1"/>
          </p:cNvSpPr>
          <p:nvPr/>
        </p:nvSpPr>
        <p:spPr bwMode="auto">
          <a:xfrm>
            <a:off x="2411413" y="3230216"/>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83" name="Rectangle 15"/>
          <p:cNvSpPr>
            <a:spLocks noChangeArrowheads="1"/>
          </p:cNvSpPr>
          <p:nvPr/>
        </p:nvSpPr>
        <p:spPr bwMode="auto">
          <a:xfrm>
            <a:off x="2906713" y="3230216"/>
            <a:ext cx="180975"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84" name="Rectangle 16"/>
          <p:cNvSpPr>
            <a:spLocks noChangeArrowheads="1"/>
          </p:cNvSpPr>
          <p:nvPr/>
        </p:nvSpPr>
        <p:spPr bwMode="auto">
          <a:xfrm>
            <a:off x="1917700" y="3365153"/>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85" name="Rectangle 17"/>
          <p:cNvSpPr>
            <a:spLocks noChangeArrowheads="1"/>
          </p:cNvSpPr>
          <p:nvPr/>
        </p:nvSpPr>
        <p:spPr bwMode="auto">
          <a:xfrm>
            <a:off x="2411413" y="3365153"/>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86" name="Rectangle 18"/>
          <p:cNvSpPr>
            <a:spLocks noChangeArrowheads="1"/>
          </p:cNvSpPr>
          <p:nvPr/>
        </p:nvSpPr>
        <p:spPr bwMode="auto">
          <a:xfrm>
            <a:off x="2906713" y="3365153"/>
            <a:ext cx="180975"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87" name="Rectangle 19"/>
          <p:cNvSpPr>
            <a:spLocks noChangeArrowheads="1"/>
          </p:cNvSpPr>
          <p:nvPr/>
        </p:nvSpPr>
        <p:spPr bwMode="auto">
          <a:xfrm>
            <a:off x="1917700" y="350009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88" name="Rectangle 20"/>
          <p:cNvSpPr>
            <a:spLocks noChangeArrowheads="1"/>
          </p:cNvSpPr>
          <p:nvPr/>
        </p:nvSpPr>
        <p:spPr bwMode="auto">
          <a:xfrm>
            <a:off x="2411413" y="350009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89" name="Rectangle 21"/>
          <p:cNvSpPr>
            <a:spLocks noChangeArrowheads="1"/>
          </p:cNvSpPr>
          <p:nvPr/>
        </p:nvSpPr>
        <p:spPr bwMode="auto">
          <a:xfrm>
            <a:off x="2906713" y="3500091"/>
            <a:ext cx="180975"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90" name="Rectangle 22"/>
          <p:cNvSpPr>
            <a:spLocks noChangeArrowheads="1"/>
          </p:cNvSpPr>
          <p:nvPr/>
        </p:nvSpPr>
        <p:spPr bwMode="auto">
          <a:xfrm>
            <a:off x="1917700" y="3635028"/>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91" name="Rectangle 23"/>
          <p:cNvSpPr>
            <a:spLocks noChangeArrowheads="1"/>
          </p:cNvSpPr>
          <p:nvPr/>
        </p:nvSpPr>
        <p:spPr bwMode="auto">
          <a:xfrm>
            <a:off x="2411413" y="3635028"/>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92" name="Rectangle 24"/>
          <p:cNvSpPr>
            <a:spLocks noChangeArrowheads="1"/>
          </p:cNvSpPr>
          <p:nvPr/>
        </p:nvSpPr>
        <p:spPr bwMode="auto">
          <a:xfrm>
            <a:off x="2906713" y="3635028"/>
            <a:ext cx="180975"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93" name="Rectangle 25"/>
          <p:cNvSpPr>
            <a:spLocks noChangeArrowheads="1"/>
          </p:cNvSpPr>
          <p:nvPr/>
        </p:nvSpPr>
        <p:spPr bwMode="auto">
          <a:xfrm>
            <a:off x="1917700" y="3769966"/>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94" name="Rectangle 26"/>
          <p:cNvSpPr>
            <a:spLocks noChangeArrowheads="1"/>
          </p:cNvSpPr>
          <p:nvPr/>
        </p:nvSpPr>
        <p:spPr bwMode="auto">
          <a:xfrm>
            <a:off x="2411413" y="3769966"/>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95" name="Rectangle 27"/>
          <p:cNvSpPr>
            <a:spLocks noChangeArrowheads="1"/>
          </p:cNvSpPr>
          <p:nvPr/>
        </p:nvSpPr>
        <p:spPr bwMode="auto">
          <a:xfrm>
            <a:off x="2906713" y="3769966"/>
            <a:ext cx="180975"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96" name="Rectangle 28"/>
          <p:cNvSpPr>
            <a:spLocks noChangeArrowheads="1"/>
          </p:cNvSpPr>
          <p:nvPr/>
        </p:nvSpPr>
        <p:spPr bwMode="auto">
          <a:xfrm>
            <a:off x="1917700" y="3904903"/>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97" name="Rectangle 29"/>
          <p:cNvSpPr>
            <a:spLocks noChangeArrowheads="1"/>
          </p:cNvSpPr>
          <p:nvPr/>
        </p:nvSpPr>
        <p:spPr bwMode="auto">
          <a:xfrm>
            <a:off x="2411413" y="3904903"/>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98" name="Rectangle 30"/>
          <p:cNvSpPr>
            <a:spLocks noChangeArrowheads="1"/>
          </p:cNvSpPr>
          <p:nvPr/>
        </p:nvSpPr>
        <p:spPr bwMode="auto">
          <a:xfrm>
            <a:off x="2906713" y="3904903"/>
            <a:ext cx="180975"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399" name="Rectangle 31"/>
          <p:cNvSpPr>
            <a:spLocks noChangeArrowheads="1"/>
          </p:cNvSpPr>
          <p:nvPr/>
        </p:nvSpPr>
        <p:spPr bwMode="auto">
          <a:xfrm>
            <a:off x="1422400" y="296034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00" name="Rectangle 32"/>
          <p:cNvSpPr>
            <a:spLocks noChangeArrowheads="1"/>
          </p:cNvSpPr>
          <p:nvPr/>
        </p:nvSpPr>
        <p:spPr bwMode="auto">
          <a:xfrm>
            <a:off x="1422400" y="3095278"/>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01" name="Rectangle 33"/>
          <p:cNvSpPr>
            <a:spLocks noChangeArrowheads="1"/>
          </p:cNvSpPr>
          <p:nvPr/>
        </p:nvSpPr>
        <p:spPr bwMode="auto">
          <a:xfrm>
            <a:off x="1422400" y="3230216"/>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02" name="Rectangle 34"/>
          <p:cNvSpPr>
            <a:spLocks noChangeArrowheads="1"/>
          </p:cNvSpPr>
          <p:nvPr/>
        </p:nvSpPr>
        <p:spPr bwMode="auto">
          <a:xfrm>
            <a:off x="1422400" y="3365153"/>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03" name="Rectangle 35"/>
          <p:cNvSpPr>
            <a:spLocks noChangeArrowheads="1"/>
          </p:cNvSpPr>
          <p:nvPr/>
        </p:nvSpPr>
        <p:spPr bwMode="auto">
          <a:xfrm>
            <a:off x="1422400" y="350009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04" name="Rectangle 36"/>
          <p:cNvSpPr>
            <a:spLocks noChangeArrowheads="1"/>
          </p:cNvSpPr>
          <p:nvPr/>
        </p:nvSpPr>
        <p:spPr bwMode="auto">
          <a:xfrm>
            <a:off x="1422400" y="3635028"/>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05" name="Rectangle 37"/>
          <p:cNvSpPr>
            <a:spLocks noChangeArrowheads="1"/>
          </p:cNvSpPr>
          <p:nvPr/>
        </p:nvSpPr>
        <p:spPr bwMode="auto">
          <a:xfrm>
            <a:off x="1422400" y="3769966"/>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06" name="Rectangle 38"/>
          <p:cNvSpPr>
            <a:spLocks noChangeArrowheads="1"/>
          </p:cNvSpPr>
          <p:nvPr/>
        </p:nvSpPr>
        <p:spPr bwMode="auto">
          <a:xfrm>
            <a:off x="1422400" y="3904903"/>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07" name="Rectangle 39"/>
          <p:cNvSpPr>
            <a:spLocks noChangeArrowheads="1"/>
          </p:cNvSpPr>
          <p:nvPr/>
        </p:nvSpPr>
        <p:spPr bwMode="auto">
          <a:xfrm>
            <a:off x="1422400" y="403984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08" name="Rectangle 40"/>
          <p:cNvSpPr>
            <a:spLocks noChangeArrowheads="1"/>
          </p:cNvSpPr>
          <p:nvPr/>
        </p:nvSpPr>
        <p:spPr bwMode="auto">
          <a:xfrm>
            <a:off x="1917700" y="403984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09" name="Rectangle 41"/>
          <p:cNvSpPr>
            <a:spLocks noChangeArrowheads="1"/>
          </p:cNvSpPr>
          <p:nvPr/>
        </p:nvSpPr>
        <p:spPr bwMode="auto">
          <a:xfrm>
            <a:off x="2411413" y="4039841"/>
            <a:ext cx="495300" cy="134937"/>
          </a:xfrm>
          <a:prstGeom prst="rect">
            <a:avLst/>
          </a:prstGeom>
          <a:solidFill>
            <a:srgbClr val="DDDDDD"/>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10" name="Rectangle 42"/>
          <p:cNvSpPr>
            <a:spLocks noChangeArrowheads="1"/>
          </p:cNvSpPr>
          <p:nvPr/>
        </p:nvSpPr>
        <p:spPr bwMode="auto">
          <a:xfrm>
            <a:off x="2906713" y="4039841"/>
            <a:ext cx="180975"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11" name="Rectangle 43"/>
          <p:cNvSpPr>
            <a:spLocks noChangeArrowheads="1"/>
          </p:cNvSpPr>
          <p:nvPr/>
        </p:nvSpPr>
        <p:spPr bwMode="auto">
          <a:xfrm>
            <a:off x="3441700" y="296034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12" name="Rectangle 44"/>
          <p:cNvSpPr>
            <a:spLocks noChangeArrowheads="1"/>
          </p:cNvSpPr>
          <p:nvPr/>
        </p:nvSpPr>
        <p:spPr bwMode="auto">
          <a:xfrm>
            <a:off x="3441700" y="3095278"/>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13" name="Rectangle 45"/>
          <p:cNvSpPr>
            <a:spLocks noChangeArrowheads="1"/>
          </p:cNvSpPr>
          <p:nvPr/>
        </p:nvSpPr>
        <p:spPr bwMode="auto">
          <a:xfrm>
            <a:off x="3441700" y="3230216"/>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14" name="Rectangle 46"/>
          <p:cNvSpPr>
            <a:spLocks noChangeArrowheads="1"/>
          </p:cNvSpPr>
          <p:nvPr/>
        </p:nvSpPr>
        <p:spPr bwMode="auto">
          <a:xfrm>
            <a:off x="3441700" y="3365153"/>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15" name="Rectangle 47"/>
          <p:cNvSpPr>
            <a:spLocks noChangeArrowheads="1"/>
          </p:cNvSpPr>
          <p:nvPr/>
        </p:nvSpPr>
        <p:spPr bwMode="auto">
          <a:xfrm>
            <a:off x="3441700" y="350009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16" name="Rectangle 48"/>
          <p:cNvSpPr>
            <a:spLocks noChangeArrowheads="1"/>
          </p:cNvSpPr>
          <p:nvPr/>
        </p:nvSpPr>
        <p:spPr bwMode="auto">
          <a:xfrm>
            <a:off x="3441700" y="3635028"/>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17" name="Rectangle 49"/>
          <p:cNvSpPr>
            <a:spLocks noChangeArrowheads="1"/>
          </p:cNvSpPr>
          <p:nvPr/>
        </p:nvSpPr>
        <p:spPr bwMode="auto">
          <a:xfrm>
            <a:off x="3441700" y="3769966"/>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18" name="Rectangle 50"/>
          <p:cNvSpPr>
            <a:spLocks noChangeArrowheads="1"/>
          </p:cNvSpPr>
          <p:nvPr/>
        </p:nvSpPr>
        <p:spPr bwMode="auto">
          <a:xfrm>
            <a:off x="3441700" y="3904903"/>
            <a:ext cx="495300"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19" name="Rectangle 51"/>
          <p:cNvSpPr>
            <a:spLocks noChangeArrowheads="1"/>
          </p:cNvSpPr>
          <p:nvPr/>
        </p:nvSpPr>
        <p:spPr bwMode="auto">
          <a:xfrm>
            <a:off x="3441700" y="4039841"/>
            <a:ext cx="495300"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20" name="Rectangle 52"/>
          <p:cNvSpPr>
            <a:spLocks noChangeArrowheads="1"/>
          </p:cNvSpPr>
          <p:nvPr/>
        </p:nvSpPr>
        <p:spPr bwMode="auto">
          <a:xfrm>
            <a:off x="3262313" y="2960341"/>
            <a:ext cx="180975"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21" name="Rectangle 53"/>
          <p:cNvSpPr>
            <a:spLocks noChangeArrowheads="1"/>
          </p:cNvSpPr>
          <p:nvPr/>
        </p:nvSpPr>
        <p:spPr bwMode="auto">
          <a:xfrm>
            <a:off x="3262313" y="3095278"/>
            <a:ext cx="180975"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22" name="Rectangle 54"/>
          <p:cNvSpPr>
            <a:spLocks noChangeArrowheads="1"/>
          </p:cNvSpPr>
          <p:nvPr/>
        </p:nvSpPr>
        <p:spPr bwMode="auto">
          <a:xfrm>
            <a:off x="3262313" y="3230216"/>
            <a:ext cx="180975"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23" name="Rectangle 55"/>
          <p:cNvSpPr>
            <a:spLocks noChangeArrowheads="1"/>
          </p:cNvSpPr>
          <p:nvPr/>
        </p:nvSpPr>
        <p:spPr bwMode="auto">
          <a:xfrm>
            <a:off x="3262313" y="3365153"/>
            <a:ext cx="180975"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24" name="Rectangle 56"/>
          <p:cNvSpPr>
            <a:spLocks noChangeArrowheads="1"/>
          </p:cNvSpPr>
          <p:nvPr/>
        </p:nvSpPr>
        <p:spPr bwMode="auto">
          <a:xfrm>
            <a:off x="3262313" y="3500091"/>
            <a:ext cx="180975"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25" name="Rectangle 57"/>
          <p:cNvSpPr>
            <a:spLocks noChangeArrowheads="1"/>
          </p:cNvSpPr>
          <p:nvPr/>
        </p:nvSpPr>
        <p:spPr bwMode="auto">
          <a:xfrm>
            <a:off x="3262313" y="3635028"/>
            <a:ext cx="180975"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26" name="Rectangle 58"/>
          <p:cNvSpPr>
            <a:spLocks noChangeArrowheads="1"/>
          </p:cNvSpPr>
          <p:nvPr/>
        </p:nvSpPr>
        <p:spPr bwMode="auto">
          <a:xfrm>
            <a:off x="3262313" y="3769966"/>
            <a:ext cx="180975"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27" name="Rectangle 59"/>
          <p:cNvSpPr>
            <a:spLocks noChangeArrowheads="1"/>
          </p:cNvSpPr>
          <p:nvPr/>
        </p:nvSpPr>
        <p:spPr bwMode="auto">
          <a:xfrm>
            <a:off x="3262313" y="3904903"/>
            <a:ext cx="180975" cy="13493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28" name="Rectangle 60"/>
          <p:cNvSpPr>
            <a:spLocks noChangeArrowheads="1"/>
          </p:cNvSpPr>
          <p:nvPr/>
        </p:nvSpPr>
        <p:spPr bwMode="auto">
          <a:xfrm>
            <a:off x="3262313" y="4039841"/>
            <a:ext cx="180975" cy="13493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29" name="Rectangle 61"/>
          <p:cNvSpPr>
            <a:spLocks noChangeArrowheads="1"/>
          </p:cNvSpPr>
          <p:nvPr/>
        </p:nvSpPr>
        <p:spPr bwMode="auto">
          <a:xfrm flipH="1">
            <a:off x="3217863" y="2915891"/>
            <a:ext cx="90487" cy="1304925"/>
          </a:xfrm>
          <a:prstGeom prst="rect">
            <a:avLst/>
          </a:prstGeom>
          <a:solidFill>
            <a:schemeClr val="bg1"/>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77886" name="Group 62"/>
          <p:cNvGrpSpPr>
            <a:grpSpLocks/>
          </p:cNvGrpSpPr>
          <p:nvPr/>
        </p:nvGrpSpPr>
        <p:grpSpPr bwMode="auto">
          <a:xfrm rot="16200000" flipH="1">
            <a:off x="2667889" y="3537278"/>
            <a:ext cx="1223832" cy="53862"/>
            <a:chOff x="1770" y="3276"/>
            <a:chExt cx="912" cy="103"/>
          </a:xfrm>
        </p:grpSpPr>
        <p:grpSp>
          <p:nvGrpSpPr>
            <p:cNvPr id="78070" name="Group 63"/>
            <p:cNvGrpSpPr>
              <a:grpSpLocks/>
            </p:cNvGrpSpPr>
            <p:nvPr/>
          </p:nvGrpSpPr>
          <p:grpSpPr bwMode="auto">
            <a:xfrm>
              <a:off x="1770" y="3285"/>
              <a:ext cx="120" cy="94"/>
              <a:chOff x="1712" y="3767"/>
              <a:chExt cx="120" cy="94"/>
            </a:xfrm>
          </p:grpSpPr>
          <p:sp>
            <p:nvSpPr>
              <p:cNvPr id="826432" name="Line 64"/>
              <p:cNvSpPr>
                <a:spLocks noChangeShapeType="1"/>
              </p:cNvSpPr>
              <p:nvPr/>
            </p:nvSpPr>
            <p:spPr bwMode="auto">
              <a:xfrm flipH="1">
                <a:off x="1712" y="3776"/>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433" name="Line 65"/>
              <p:cNvSpPr>
                <a:spLocks noChangeShapeType="1"/>
              </p:cNvSpPr>
              <p:nvPr/>
            </p:nvSpPr>
            <p:spPr bwMode="auto">
              <a:xfrm flipH="1" flipV="1">
                <a:off x="1774" y="3767"/>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71" name="Group 66"/>
            <p:cNvGrpSpPr>
              <a:grpSpLocks/>
            </p:cNvGrpSpPr>
            <p:nvPr/>
          </p:nvGrpSpPr>
          <p:grpSpPr bwMode="auto">
            <a:xfrm>
              <a:off x="1884" y="3285"/>
              <a:ext cx="118" cy="94"/>
              <a:chOff x="1713" y="3767"/>
              <a:chExt cx="118" cy="94"/>
            </a:xfrm>
          </p:grpSpPr>
          <p:sp>
            <p:nvSpPr>
              <p:cNvPr id="826435" name="Line 67"/>
              <p:cNvSpPr>
                <a:spLocks noChangeShapeType="1"/>
              </p:cNvSpPr>
              <p:nvPr/>
            </p:nvSpPr>
            <p:spPr bwMode="auto">
              <a:xfrm flipH="1">
                <a:off x="1713" y="3776"/>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436" name="Line 68"/>
              <p:cNvSpPr>
                <a:spLocks noChangeShapeType="1"/>
              </p:cNvSpPr>
              <p:nvPr/>
            </p:nvSpPr>
            <p:spPr bwMode="auto">
              <a:xfrm flipH="1" flipV="1">
                <a:off x="1774" y="3767"/>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72" name="Group 69"/>
            <p:cNvGrpSpPr>
              <a:grpSpLocks/>
            </p:cNvGrpSpPr>
            <p:nvPr/>
          </p:nvGrpSpPr>
          <p:grpSpPr bwMode="auto">
            <a:xfrm>
              <a:off x="1996" y="3285"/>
              <a:ext cx="120" cy="94"/>
              <a:chOff x="1712" y="3767"/>
              <a:chExt cx="120" cy="94"/>
            </a:xfrm>
          </p:grpSpPr>
          <p:sp>
            <p:nvSpPr>
              <p:cNvPr id="826438" name="Line 70"/>
              <p:cNvSpPr>
                <a:spLocks noChangeShapeType="1"/>
              </p:cNvSpPr>
              <p:nvPr/>
            </p:nvSpPr>
            <p:spPr bwMode="auto">
              <a:xfrm flipH="1">
                <a:off x="1712" y="3776"/>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439" name="Line 71"/>
              <p:cNvSpPr>
                <a:spLocks noChangeShapeType="1"/>
              </p:cNvSpPr>
              <p:nvPr/>
            </p:nvSpPr>
            <p:spPr bwMode="auto">
              <a:xfrm flipH="1" flipV="1">
                <a:off x="1774" y="3767"/>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73" name="Group 72"/>
            <p:cNvGrpSpPr>
              <a:grpSpLocks/>
            </p:cNvGrpSpPr>
            <p:nvPr/>
          </p:nvGrpSpPr>
          <p:grpSpPr bwMode="auto">
            <a:xfrm>
              <a:off x="2110" y="3285"/>
              <a:ext cx="118" cy="94"/>
              <a:chOff x="1713" y="3767"/>
              <a:chExt cx="118" cy="94"/>
            </a:xfrm>
          </p:grpSpPr>
          <p:sp>
            <p:nvSpPr>
              <p:cNvPr id="826441" name="Line 73"/>
              <p:cNvSpPr>
                <a:spLocks noChangeShapeType="1"/>
              </p:cNvSpPr>
              <p:nvPr/>
            </p:nvSpPr>
            <p:spPr bwMode="auto">
              <a:xfrm flipH="1">
                <a:off x="1713" y="3776"/>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442" name="Line 74"/>
              <p:cNvSpPr>
                <a:spLocks noChangeShapeType="1"/>
              </p:cNvSpPr>
              <p:nvPr/>
            </p:nvSpPr>
            <p:spPr bwMode="auto">
              <a:xfrm flipH="1" flipV="1">
                <a:off x="1774" y="3767"/>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74" name="Group 75"/>
            <p:cNvGrpSpPr>
              <a:grpSpLocks/>
            </p:cNvGrpSpPr>
            <p:nvPr/>
          </p:nvGrpSpPr>
          <p:grpSpPr bwMode="auto">
            <a:xfrm>
              <a:off x="2226" y="3276"/>
              <a:ext cx="119" cy="94"/>
              <a:chOff x="1715" y="3758"/>
              <a:chExt cx="119" cy="94"/>
            </a:xfrm>
          </p:grpSpPr>
          <p:sp>
            <p:nvSpPr>
              <p:cNvPr id="826444" name="Line 76"/>
              <p:cNvSpPr>
                <a:spLocks noChangeShapeType="1"/>
              </p:cNvSpPr>
              <p:nvPr/>
            </p:nvSpPr>
            <p:spPr bwMode="auto">
              <a:xfrm flipH="1">
                <a:off x="1715" y="3767"/>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445" name="Line 77"/>
              <p:cNvSpPr>
                <a:spLocks noChangeShapeType="1"/>
              </p:cNvSpPr>
              <p:nvPr/>
            </p:nvSpPr>
            <p:spPr bwMode="auto">
              <a:xfrm flipH="1" flipV="1">
                <a:off x="1777" y="3758"/>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75" name="Group 78"/>
            <p:cNvGrpSpPr>
              <a:grpSpLocks/>
            </p:cNvGrpSpPr>
            <p:nvPr/>
          </p:nvGrpSpPr>
          <p:grpSpPr bwMode="auto">
            <a:xfrm>
              <a:off x="2338" y="3276"/>
              <a:ext cx="118" cy="94"/>
              <a:chOff x="1714" y="3758"/>
              <a:chExt cx="118" cy="94"/>
            </a:xfrm>
          </p:grpSpPr>
          <p:sp>
            <p:nvSpPr>
              <p:cNvPr id="826447" name="Line 79"/>
              <p:cNvSpPr>
                <a:spLocks noChangeShapeType="1"/>
              </p:cNvSpPr>
              <p:nvPr/>
            </p:nvSpPr>
            <p:spPr bwMode="auto">
              <a:xfrm flipH="1">
                <a:off x="1714" y="3767"/>
                <a:ext cx="59"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448" name="Line 80"/>
              <p:cNvSpPr>
                <a:spLocks noChangeShapeType="1"/>
              </p:cNvSpPr>
              <p:nvPr/>
            </p:nvSpPr>
            <p:spPr bwMode="auto">
              <a:xfrm flipH="1" flipV="1">
                <a:off x="1774" y="3758"/>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76" name="Group 81"/>
            <p:cNvGrpSpPr>
              <a:grpSpLocks/>
            </p:cNvGrpSpPr>
            <p:nvPr/>
          </p:nvGrpSpPr>
          <p:grpSpPr bwMode="auto">
            <a:xfrm>
              <a:off x="2451" y="3276"/>
              <a:ext cx="120" cy="94"/>
              <a:chOff x="1714" y="3758"/>
              <a:chExt cx="120" cy="94"/>
            </a:xfrm>
          </p:grpSpPr>
          <p:sp>
            <p:nvSpPr>
              <p:cNvPr id="826450" name="Line 82"/>
              <p:cNvSpPr>
                <a:spLocks noChangeShapeType="1"/>
              </p:cNvSpPr>
              <p:nvPr/>
            </p:nvSpPr>
            <p:spPr bwMode="auto">
              <a:xfrm flipH="1">
                <a:off x="1714" y="3767"/>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451" name="Line 83"/>
              <p:cNvSpPr>
                <a:spLocks noChangeShapeType="1"/>
              </p:cNvSpPr>
              <p:nvPr/>
            </p:nvSpPr>
            <p:spPr bwMode="auto">
              <a:xfrm flipH="1" flipV="1">
                <a:off x="1777" y="3758"/>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77" name="Group 84"/>
            <p:cNvGrpSpPr>
              <a:grpSpLocks/>
            </p:cNvGrpSpPr>
            <p:nvPr/>
          </p:nvGrpSpPr>
          <p:grpSpPr bwMode="auto">
            <a:xfrm>
              <a:off x="2564" y="3276"/>
              <a:ext cx="118" cy="94"/>
              <a:chOff x="1714" y="3758"/>
              <a:chExt cx="118" cy="94"/>
            </a:xfrm>
          </p:grpSpPr>
          <p:sp>
            <p:nvSpPr>
              <p:cNvPr id="826453" name="Line 85"/>
              <p:cNvSpPr>
                <a:spLocks noChangeShapeType="1"/>
              </p:cNvSpPr>
              <p:nvPr/>
            </p:nvSpPr>
            <p:spPr bwMode="auto">
              <a:xfrm flipH="1">
                <a:off x="1714" y="3767"/>
                <a:ext cx="59"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454" name="Line 86"/>
              <p:cNvSpPr>
                <a:spLocks noChangeShapeType="1"/>
              </p:cNvSpPr>
              <p:nvPr/>
            </p:nvSpPr>
            <p:spPr bwMode="auto">
              <a:xfrm flipH="1" flipV="1">
                <a:off x="1774" y="3758"/>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sp>
        <p:nvSpPr>
          <p:cNvPr id="826455" name="Rectangle 87"/>
          <p:cNvSpPr>
            <a:spLocks noChangeArrowheads="1"/>
          </p:cNvSpPr>
          <p:nvPr/>
        </p:nvSpPr>
        <p:spPr bwMode="auto">
          <a:xfrm>
            <a:off x="5026025" y="2960341"/>
            <a:ext cx="495300" cy="13493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56" name="Rectangle 88"/>
          <p:cNvSpPr>
            <a:spLocks noChangeArrowheads="1"/>
          </p:cNvSpPr>
          <p:nvPr/>
        </p:nvSpPr>
        <p:spPr bwMode="auto">
          <a:xfrm>
            <a:off x="5519738" y="2960341"/>
            <a:ext cx="495300" cy="13493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57" name="Rectangle 89"/>
          <p:cNvSpPr>
            <a:spLocks noChangeArrowheads="1"/>
          </p:cNvSpPr>
          <p:nvPr/>
        </p:nvSpPr>
        <p:spPr bwMode="auto">
          <a:xfrm>
            <a:off x="5026025" y="309527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58" name="Rectangle 90"/>
          <p:cNvSpPr>
            <a:spLocks noChangeArrowheads="1"/>
          </p:cNvSpPr>
          <p:nvPr/>
        </p:nvSpPr>
        <p:spPr bwMode="auto">
          <a:xfrm>
            <a:off x="5519738" y="309527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59" name="Rectangle 91"/>
          <p:cNvSpPr>
            <a:spLocks noChangeArrowheads="1"/>
          </p:cNvSpPr>
          <p:nvPr/>
        </p:nvSpPr>
        <p:spPr bwMode="auto">
          <a:xfrm>
            <a:off x="5026025" y="323021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60" name="Rectangle 92"/>
          <p:cNvSpPr>
            <a:spLocks noChangeArrowheads="1"/>
          </p:cNvSpPr>
          <p:nvPr/>
        </p:nvSpPr>
        <p:spPr bwMode="auto">
          <a:xfrm>
            <a:off x="5519738" y="323021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61" name="Rectangle 93"/>
          <p:cNvSpPr>
            <a:spLocks noChangeArrowheads="1"/>
          </p:cNvSpPr>
          <p:nvPr/>
        </p:nvSpPr>
        <p:spPr bwMode="auto">
          <a:xfrm>
            <a:off x="5026025" y="336515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62" name="Rectangle 94"/>
          <p:cNvSpPr>
            <a:spLocks noChangeArrowheads="1"/>
          </p:cNvSpPr>
          <p:nvPr/>
        </p:nvSpPr>
        <p:spPr bwMode="auto">
          <a:xfrm>
            <a:off x="5519738" y="336515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63" name="Rectangle 95"/>
          <p:cNvSpPr>
            <a:spLocks noChangeArrowheads="1"/>
          </p:cNvSpPr>
          <p:nvPr/>
        </p:nvSpPr>
        <p:spPr bwMode="auto">
          <a:xfrm>
            <a:off x="5026025" y="350009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64" name="Rectangle 96"/>
          <p:cNvSpPr>
            <a:spLocks noChangeArrowheads="1"/>
          </p:cNvSpPr>
          <p:nvPr/>
        </p:nvSpPr>
        <p:spPr bwMode="auto">
          <a:xfrm>
            <a:off x="5519738" y="350009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65" name="Rectangle 97"/>
          <p:cNvSpPr>
            <a:spLocks noChangeArrowheads="1"/>
          </p:cNvSpPr>
          <p:nvPr/>
        </p:nvSpPr>
        <p:spPr bwMode="auto">
          <a:xfrm>
            <a:off x="5026025" y="363502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66" name="Rectangle 98"/>
          <p:cNvSpPr>
            <a:spLocks noChangeArrowheads="1"/>
          </p:cNvSpPr>
          <p:nvPr/>
        </p:nvSpPr>
        <p:spPr bwMode="auto">
          <a:xfrm>
            <a:off x="5519738" y="363502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67" name="Rectangle 99"/>
          <p:cNvSpPr>
            <a:spLocks noChangeArrowheads="1"/>
          </p:cNvSpPr>
          <p:nvPr/>
        </p:nvSpPr>
        <p:spPr bwMode="auto">
          <a:xfrm>
            <a:off x="5026025" y="376996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68" name="Rectangle 100"/>
          <p:cNvSpPr>
            <a:spLocks noChangeArrowheads="1"/>
          </p:cNvSpPr>
          <p:nvPr/>
        </p:nvSpPr>
        <p:spPr bwMode="auto">
          <a:xfrm>
            <a:off x="5519738" y="376996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69" name="Rectangle 101"/>
          <p:cNvSpPr>
            <a:spLocks noChangeArrowheads="1"/>
          </p:cNvSpPr>
          <p:nvPr/>
        </p:nvSpPr>
        <p:spPr bwMode="auto">
          <a:xfrm>
            <a:off x="5026025" y="390490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70" name="Rectangle 102"/>
          <p:cNvSpPr>
            <a:spLocks noChangeArrowheads="1"/>
          </p:cNvSpPr>
          <p:nvPr/>
        </p:nvSpPr>
        <p:spPr bwMode="auto">
          <a:xfrm>
            <a:off x="5519738" y="390490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71" name="Rectangle 103"/>
          <p:cNvSpPr>
            <a:spLocks noChangeArrowheads="1"/>
          </p:cNvSpPr>
          <p:nvPr/>
        </p:nvSpPr>
        <p:spPr bwMode="auto">
          <a:xfrm>
            <a:off x="4530725" y="2960341"/>
            <a:ext cx="495300" cy="13493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72" name="Rectangle 104"/>
          <p:cNvSpPr>
            <a:spLocks noChangeArrowheads="1"/>
          </p:cNvSpPr>
          <p:nvPr/>
        </p:nvSpPr>
        <p:spPr bwMode="auto">
          <a:xfrm>
            <a:off x="4530725" y="309527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73" name="Rectangle 105"/>
          <p:cNvSpPr>
            <a:spLocks noChangeArrowheads="1"/>
          </p:cNvSpPr>
          <p:nvPr/>
        </p:nvSpPr>
        <p:spPr bwMode="auto">
          <a:xfrm>
            <a:off x="4530725" y="323021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74" name="Rectangle 106"/>
          <p:cNvSpPr>
            <a:spLocks noChangeArrowheads="1"/>
          </p:cNvSpPr>
          <p:nvPr/>
        </p:nvSpPr>
        <p:spPr bwMode="auto">
          <a:xfrm>
            <a:off x="4530725" y="336515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75" name="Rectangle 107"/>
          <p:cNvSpPr>
            <a:spLocks noChangeArrowheads="1"/>
          </p:cNvSpPr>
          <p:nvPr/>
        </p:nvSpPr>
        <p:spPr bwMode="auto">
          <a:xfrm>
            <a:off x="4530725" y="350009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76" name="Rectangle 108"/>
          <p:cNvSpPr>
            <a:spLocks noChangeArrowheads="1"/>
          </p:cNvSpPr>
          <p:nvPr/>
        </p:nvSpPr>
        <p:spPr bwMode="auto">
          <a:xfrm>
            <a:off x="4530725" y="363502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77" name="Rectangle 109"/>
          <p:cNvSpPr>
            <a:spLocks noChangeArrowheads="1"/>
          </p:cNvSpPr>
          <p:nvPr/>
        </p:nvSpPr>
        <p:spPr bwMode="auto">
          <a:xfrm>
            <a:off x="4530725" y="376996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78" name="Rectangle 110"/>
          <p:cNvSpPr>
            <a:spLocks noChangeArrowheads="1"/>
          </p:cNvSpPr>
          <p:nvPr/>
        </p:nvSpPr>
        <p:spPr bwMode="auto">
          <a:xfrm>
            <a:off x="4530725" y="390490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79" name="Rectangle 111"/>
          <p:cNvSpPr>
            <a:spLocks noChangeArrowheads="1"/>
          </p:cNvSpPr>
          <p:nvPr/>
        </p:nvSpPr>
        <p:spPr bwMode="auto">
          <a:xfrm>
            <a:off x="4530725" y="403984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80" name="Rectangle 112"/>
          <p:cNvSpPr>
            <a:spLocks noChangeArrowheads="1"/>
          </p:cNvSpPr>
          <p:nvPr/>
        </p:nvSpPr>
        <p:spPr bwMode="auto">
          <a:xfrm>
            <a:off x="5026025" y="403984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81" name="Rectangle 113"/>
          <p:cNvSpPr>
            <a:spLocks noChangeArrowheads="1"/>
          </p:cNvSpPr>
          <p:nvPr/>
        </p:nvSpPr>
        <p:spPr bwMode="auto">
          <a:xfrm>
            <a:off x="5519738" y="403984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82" name="Rectangle 114"/>
          <p:cNvSpPr>
            <a:spLocks noChangeArrowheads="1"/>
          </p:cNvSpPr>
          <p:nvPr/>
        </p:nvSpPr>
        <p:spPr bwMode="auto">
          <a:xfrm>
            <a:off x="6510338" y="2960341"/>
            <a:ext cx="495300" cy="13493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83" name="Rectangle 115"/>
          <p:cNvSpPr>
            <a:spLocks noChangeArrowheads="1"/>
          </p:cNvSpPr>
          <p:nvPr/>
        </p:nvSpPr>
        <p:spPr bwMode="auto">
          <a:xfrm>
            <a:off x="7004050" y="2960341"/>
            <a:ext cx="495300" cy="13493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84" name="Rectangle 116"/>
          <p:cNvSpPr>
            <a:spLocks noChangeArrowheads="1"/>
          </p:cNvSpPr>
          <p:nvPr/>
        </p:nvSpPr>
        <p:spPr bwMode="auto">
          <a:xfrm>
            <a:off x="6510338" y="309527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85" name="Rectangle 117"/>
          <p:cNvSpPr>
            <a:spLocks noChangeArrowheads="1"/>
          </p:cNvSpPr>
          <p:nvPr/>
        </p:nvSpPr>
        <p:spPr bwMode="auto">
          <a:xfrm>
            <a:off x="7004050" y="309527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86" name="Rectangle 118"/>
          <p:cNvSpPr>
            <a:spLocks noChangeArrowheads="1"/>
          </p:cNvSpPr>
          <p:nvPr/>
        </p:nvSpPr>
        <p:spPr bwMode="auto">
          <a:xfrm>
            <a:off x="6510338" y="323021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87" name="Rectangle 119"/>
          <p:cNvSpPr>
            <a:spLocks noChangeArrowheads="1"/>
          </p:cNvSpPr>
          <p:nvPr/>
        </p:nvSpPr>
        <p:spPr bwMode="auto">
          <a:xfrm>
            <a:off x="7004050" y="323021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88" name="Rectangle 120"/>
          <p:cNvSpPr>
            <a:spLocks noChangeArrowheads="1"/>
          </p:cNvSpPr>
          <p:nvPr/>
        </p:nvSpPr>
        <p:spPr bwMode="auto">
          <a:xfrm>
            <a:off x="6510338" y="336515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89" name="Rectangle 121"/>
          <p:cNvSpPr>
            <a:spLocks noChangeArrowheads="1"/>
          </p:cNvSpPr>
          <p:nvPr/>
        </p:nvSpPr>
        <p:spPr bwMode="auto">
          <a:xfrm>
            <a:off x="7004050" y="336515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90" name="Rectangle 122"/>
          <p:cNvSpPr>
            <a:spLocks noChangeArrowheads="1"/>
          </p:cNvSpPr>
          <p:nvPr/>
        </p:nvSpPr>
        <p:spPr bwMode="auto">
          <a:xfrm>
            <a:off x="6510338" y="350009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91" name="Rectangle 123"/>
          <p:cNvSpPr>
            <a:spLocks noChangeArrowheads="1"/>
          </p:cNvSpPr>
          <p:nvPr/>
        </p:nvSpPr>
        <p:spPr bwMode="auto">
          <a:xfrm>
            <a:off x="7004050" y="350009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92" name="Rectangle 124"/>
          <p:cNvSpPr>
            <a:spLocks noChangeArrowheads="1"/>
          </p:cNvSpPr>
          <p:nvPr/>
        </p:nvSpPr>
        <p:spPr bwMode="auto">
          <a:xfrm>
            <a:off x="6510338" y="363502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93" name="Rectangle 125"/>
          <p:cNvSpPr>
            <a:spLocks noChangeArrowheads="1"/>
          </p:cNvSpPr>
          <p:nvPr/>
        </p:nvSpPr>
        <p:spPr bwMode="auto">
          <a:xfrm>
            <a:off x="7004050" y="363502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94" name="Rectangle 126"/>
          <p:cNvSpPr>
            <a:spLocks noChangeArrowheads="1"/>
          </p:cNvSpPr>
          <p:nvPr/>
        </p:nvSpPr>
        <p:spPr bwMode="auto">
          <a:xfrm>
            <a:off x="6510338" y="376996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95" name="Rectangle 127"/>
          <p:cNvSpPr>
            <a:spLocks noChangeArrowheads="1"/>
          </p:cNvSpPr>
          <p:nvPr/>
        </p:nvSpPr>
        <p:spPr bwMode="auto">
          <a:xfrm>
            <a:off x="7004050" y="376996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96" name="Rectangle 128"/>
          <p:cNvSpPr>
            <a:spLocks noChangeArrowheads="1"/>
          </p:cNvSpPr>
          <p:nvPr/>
        </p:nvSpPr>
        <p:spPr bwMode="auto">
          <a:xfrm>
            <a:off x="6510338" y="390490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97" name="Rectangle 129"/>
          <p:cNvSpPr>
            <a:spLocks noChangeArrowheads="1"/>
          </p:cNvSpPr>
          <p:nvPr/>
        </p:nvSpPr>
        <p:spPr bwMode="auto">
          <a:xfrm>
            <a:off x="7004050" y="390490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98" name="Rectangle 130"/>
          <p:cNvSpPr>
            <a:spLocks noChangeArrowheads="1"/>
          </p:cNvSpPr>
          <p:nvPr/>
        </p:nvSpPr>
        <p:spPr bwMode="auto">
          <a:xfrm>
            <a:off x="6015038" y="2960341"/>
            <a:ext cx="495300" cy="13493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499" name="Rectangle 131"/>
          <p:cNvSpPr>
            <a:spLocks noChangeArrowheads="1"/>
          </p:cNvSpPr>
          <p:nvPr/>
        </p:nvSpPr>
        <p:spPr bwMode="auto">
          <a:xfrm>
            <a:off x="6015038" y="309527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00" name="Rectangle 132"/>
          <p:cNvSpPr>
            <a:spLocks noChangeArrowheads="1"/>
          </p:cNvSpPr>
          <p:nvPr/>
        </p:nvSpPr>
        <p:spPr bwMode="auto">
          <a:xfrm>
            <a:off x="6015038" y="323021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01" name="Rectangle 133"/>
          <p:cNvSpPr>
            <a:spLocks noChangeArrowheads="1"/>
          </p:cNvSpPr>
          <p:nvPr/>
        </p:nvSpPr>
        <p:spPr bwMode="auto">
          <a:xfrm>
            <a:off x="6015038" y="336515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02" name="Rectangle 134"/>
          <p:cNvSpPr>
            <a:spLocks noChangeArrowheads="1"/>
          </p:cNvSpPr>
          <p:nvPr/>
        </p:nvSpPr>
        <p:spPr bwMode="auto">
          <a:xfrm>
            <a:off x="6015038" y="350009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03" name="Rectangle 135"/>
          <p:cNvSpPr>
            <a:spLocks noChangeArrowheads="1"/>
          </p:cNvSpPr>
          <p:nvPr/>
        </p:nvSpPr>
        <p:spPr bwMode="auto">
          <a:xfrm>
            <a:off x="6015038" y="3635028"/>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04" name="Rectangle 136"/>
          <p:cNvSpPr>
            <a:spLocks noChangeArrowheads="1"/>
          </p:cNvSpPr>
          <p:nvPr/>
        </p:nvSpPr>
        <p:spPr bwMode="auto">
          <a:xfrm>
            <a:off x="6015038" y="3769966"/>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05" name="Rectangle 137"/>
          <p:cNvSpPr>
            <a:spLocks noChangeArrowheads="1"/>
          </p:cNvSpPr>
          <p:nvPr/>
        </p:nvSpPr>
        <p:spPr bwMode="auto">
          <a:xfrm>
            <a:off x="6015038" y="3904903"/>
            <a:ext cx="495300"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06" name="Rectangle 138"/>
          <p:cNvSpPr>
            <a:spLocks noChangeArrowheads="1"/>
          </p:cNvSpPr>
          <p:nvPr/>
        </p:nvSpPr>
        <p:spPr bwMode="auto">
          <a:xfrm>
            <a:off x="6015038" y="403984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07" name="Rectangle 139"/>
          <p:cNvSpPr>
            <a:spLocks noChangeArrowheads="1"/>
          </p:cNvSpPr>
          <p:nvPr/>
        </p:nvSpPr>
        <p:spPr bwMode="auto">
          <a:xfrm>
            <a:off x="6510338" y="4039841"/>
            <a:ext cx="495300"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08" name="Rectangle 140"/>
          <p:cNvSpPr>
            <a:spLocks noChangeArrowheads="1"/>
          </p:cNvSpPr>
          <p:nvPr/>
        </p:nvSpPr>
        <p:spPr bwMode="auto">
          <a:xfrm>
            <a:off x="7004050" y="4039841"/>
            <a:ext cx="495300" cy="134937"/>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09" name="Rectangle 141"/>
          <p:cNvSpPr>
            <a:spLocks noChangeArrowheads="1"/>
          </p:cNvSpPr>
          <p:nvPr/>
        </p:nvSpPr>
        <p:spPr bwMode="auto">
          <a:xfrm flipH="1">
            <a:off x="4483100" y="2915891"/>
            <a:ext cx="90488" cy="1304925"/>
          </a:xfrm>
          <a:prstGeom prst="rect">
            <a:avLst/>
          </a:prstGeom>
          <a:solidFill>
            <a:schemeClr val="bg1"/>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77942" name="Group 142"/>
          <p:cNvGrpSpPr>
            <a:grpSpLocks/>
          </p:cNvGrpSpPr>
          <p:nvPr/>
        </p:nvGrpSpPr>
        <p:grpSpPr bwMode="auto">
          <a:xfrm rot="16200000" flipH="1">
            <a:off x="3933126" y="3537278"/>
            <a:ext cx="1223832" cy="53862"/>
            <a:chOff x="1770" y="3276"/>
            <a:chExt cx="912" cy="103"/>
          </a:xfrm>
        </p:grpSpPr>
        <p:grpSp>
          <p:nvGrpSpPr>
            <p:cNvPr id="78046" name="Group 143"/>
            <p:cNvGrpSpPr>
              <a:grpSpLocks/>
            </p:cNvGrpSpPr>
            <p:nvPr/>
          </p:nvGrpSpPr>
          <p:grpSpPr bwMode="auto">
            <a:xfrm>
              <a:off x="1770" y="3285"/>
              <a:ext cx="120" cy="94"/>
              <a:chOff x="1712" y="3767"/>
              <a:chExt cx="120" cy="94"/>
            </a:xfrm>
          </p:grpSpPr>
          <p:sp>
            <p:nvSpPr>
              <p:cNvPr id="826512" name="Line 144"/>
              <p:cNvSpPr>
                <a:spLocks noChangeShapeType="1"/>
              </p:cNvSpPr>
              <p:nvPr/>
            </p:nvSpPr>
            <p:spPr bwMode="auto">
              <a:xfrm flipH="1">
                <a:off x="1712" y="3776"/>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13" name="Line 145"/>
              <p:cNvSpPr>
                <a:spLocks noChangeShapeType="1"/>
              </p:cNvSpPr>
              <p:nvPr/>
            </p:nvSpPr>
            <p:spPr bwMode="auto">
              <a:xfrm flipH="1" flipV="1">
                <a:off x="1774" y="3767"/>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47" name="Group 146"/>
            <p:cNvGrpSpPr>
              <a:grpSpLocks/>
            </p:cNvGrpSpPr>
            <p:nvPr/>
          </p:nvGrpSpPr>
          <p:grpSpPr bwMode="auto">
            <a:xfrm>
              <a:off x="1884" y="3285"/>
              <a:ext cx="118" cy="94"/>
              <a:chOff x="1713" y="3767"/>
              <a:chExt cx="118" cy="94"/>
            </a:xfrm>
          </p:grpSpPr>
          <p:sp>
            <p:nvSpPr>
              <p:cNvPr id="826515" name="Line 147"/>
              <p:cNvSpPr>
                <a:spLocks noChangeShapeType="1"/>
              </p:cNvSpPr>
              <p:nvPr/>
            </p:nvSpPr>
            <p:spPr bwMode="auto">
              <a:xfrm flipH="1">
                <a:off x="1713" y="3776"/>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16" name="Line 148"/>
              <p:cNvSpPr>
                <a:spLocks noChangeShapeType="1"/>
              </p:cNvSpPr>
              <p:nvPr/>
            </p:nvSpPr>
            <p:spPr bwMode="auto">
              <a:xfrm flipH="1" flipV="1">
                <a:off x="1774" y="3767"/>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48" name="Group 149"/>
            <p:cNvGrpSpPr>
              <a:grpSpLocks/>
            </p:cNvGrpSpPr>
            <p:nvPr/>
          </p:nvGrpSpPr>
          <p:grpSpPr bwMode="auto">
            <a:xfrm>
              <a:off x="1996" y="3285"/>
              <a:ext cx="120" cy="94"/>
              <a:chOff x="1712" y="3767"/>
              <a:chExt cx="120" cy="94"/>
            </a:xfrm>
          </p:grpSpPr>
          <p:sp>
            <p:nvSpPr>
              <p:cNvPr id="826518" name="Line 150"/>
              <p:cNvSpPr>
                <a:spLocks noChangeShapeType="1"/>
              </p:cNvSpPr>
              <p:nvPr/>
            </p:nvSpPr>
            <p:spPr bwMode="auto">
              <a:xfrm flipH="1">
                <a:off x="1712" y="3776"/>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19" name="Line 151"/>
              <p:cNvSpPr>
                <a:spLocks noChangeShapeType="1"/>
              </p:cNvSpPr>
              <p:nvPr/>
            </p:nvSpPr>
            <p:spPr bwMode="auto">
              <a:xfrm flipH="1" flipV="1">
                <a:off x="1774" y="3767"/>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49" name="Group 152"/>
            <p:cNvGrpSpPr>
              <a:grpSpLocks/>
            </p:cNvGrpSpPr>
            <p:nvPr/>
          </p:nvGrpSpPr>
          <p:grpSpPr bwMode="auto">
            <a:xfrm>
              <a:off x="2110" y="3285"/>
              <a:ext cx="118" cy="94"/>
              <a:chOff x="1713" y="3767"/>
              <a:chExt cx="118" cy="94"/>
            </a:xfrm>
          </p:grpSpPr>
          <p:sp>
            <p:nvSpPr>
              <p:cNvPr id="826521" name="Line 153"/>
              <p:cNvSpPr>
                <a:spLocks noChangeShapeType="1"/>
              </p:cNvSpPr>
              <p:nvPr/>
            </p:nvSpPr>
            <p:spPr bwMode="auto">
              <a:xfrm flipH="1">
                <a:off x="1713" y="3776"/>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22" name="Line 154"/>
              <p:cNvSpPr>
                <a:spLocks noChangeShapeType="1"/>
              </p:cNvSpPr>
              <p:nvPr/>
            </p:nvSpPr>
            <p:spPr bwMode="auto">
              <a:xfrm flipH="1" flipV="1">
                <a:off x="1774" y="3767"/>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50" name="Group 155"/>
            <p:cNvGrpSpPr>
              <a:grpSpLocks/>
            </p:cNvGrpSpPr>
            <p:nvPr/>
          </p:nvGrpSpPr>
          <p:grpSpPr bwMode="auto">
            <a:xfrm>
              <a:off x="2226" y="3276"/>
              <a:ext cx="119" cy="94"/>
              <a:chOff x="1715" y="3758"/>
              <a:chExt cx="119" cy="94"/>
            </a:xfrm>
          </p:grpSpPr>
          <p:sp>
            <p:nvSpPr>
              <p:cNvPr id="826524" name="Line 156"/>
              <p:cNvSpPr>
                <a:spLocks noChangeShapeType="1"/>
              </p:cNvSpPr>
              <p:nvPr/>
            </p:nvSpPr>
            <p:spPr bwMode="auto">
              <a:xfrm flipH="1">
                <a:off x="1715" y="3767"/>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25" name="Line 157"/>
              <p:cNvSpPr>
                <a:spLocks noChangeShapeType="1"/>
              </p:cNvSpPr>
              <p:nvPr/>
            </p:nvSpPr>
            <p:spPr bwMode="auto">
              <a:xfrm flipH="1" flipV="1">
                <a:off x="1777" y="3758"/>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51" name="Group 158"/>
            <p:cNvGrpSpPr>
              <a:grpSpLocks/>
            </p:cNvGrpSpPr>
            <p:nvPr/>
          </p:nvGrpSpPr>
          <p:grpSpPr bwMode="auto">
            <a:xfrm>
              <a:off x="2338" y="3276"/>
              <a:ext cx="118" cy="94"/>
              <a:chOff x="1714" y="3758"/>
              <a:chExt cx="118" cy="94"/>
            </a:xfrm>
          </p:grpSpPr>
          <p:sp>
            <p:nvSpPr>
              <p:cNvPr id="826527" name="Line 159"/>
              <p:cNvSpPr>
                <a:spLocks noChangeShapeType="1"/>
              </p:cNvSpPr>
              <p:nvPr/>
            </p:nvSpPr>
            <p:spPr bwMode="auto">
              <a:xfrm flipH="1">
                <a:off x="1714" y="3767"/>
                <a:ext cx="59"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28" name="Line 160"/>
              <p:cNvSpPr>
                <a:spLocks noChangeShapeType="1"/>
              </p:cNvSpPr>
              <p:nvPr/>
            </p:nvSpPr>
            <p:spPr bwMode="auto">
              <a:xfrm flipH="1" flipV="1">
                <a:off x="1774" y="3758"/>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52" name="Group 161"/>
            <p:cNvGrpSpPr>
              <a:grpSpLocks/>
            </p:cNvGrpSpPr>
            <p:nvPr/>
          </p:nvGrpSpPr>
          <p:grpSpPr bwMode="auto">
            <a:xfrm>
              <a:off x="2451" y="3276"/>
              <a:ext cx="120" cy="94"/>
              <a:chOff x="1714" y="3758"/>
              <a:chExt cx="120" cy="94"/>
            </a:xfrm>
          </p:grpSpPr>
          <p:sp>
            <p:nvSpPr>
              <p:cNvPr id="826530" name="Line 162"/>
              <p:cNvSpPr>
                <a:spLocks noChangeShapeType="1"/>
              </p:cNvSpPr>
              <p:nvPr/>
            </p:nvSpPr>
            <p:spPr bwMode="auto">
              <a:xfrm flipH="1">
                <a:off x="1714" y="3767"/>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31" name="Line 163"/>
              <p:cNvSpPr>
                <a:spLocks noChangeShapeType="1"/>
              </p:cNvSpPr>
              <p:nvPr/>
            </p:nvSpPr>
            <p:spPr bwMode="auto">
              <a:xfrm flipH="1" flipV="1">
                <a:off x="1777" y="3758"/>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53" name="Group 164"/>
            <p:cNvGrpSpPr>
              <a:grpSpLocks/>
            </p:cNvGrpSpPr>
            <p:nvPr/>
          </p:nvGrpSpPr>
          <p:grpSpPr bwMode="auto">
            <a:xfrm>
              <a:off x="2564" y="3276"/>
              <a:ext cx="118" cy="94"/>
              <a:chOff x="1714" y="3758"/>
              <a:chExt cx="118" cy="94"/>
            </a:xfrm>
          </p:grpSpPr>
          <p:sp>
            <p:nvSpPr>
              <p:cNvPr id="826533" name="Line 165"/>
              <p:cNvSpPr>
                <a:spLocks noChangeShapeType="1"/>
              </p:cNvSpPr>
              <p:nvPr/>
            </p:nvSpPr>
            <p:spPr bwMode="auto">
              <a:xfrm flipH="1">
                <a:off x="1714" y="3767"/>
                <a:ext cx="59"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34" name="Line 166"/>
              <p:cNvSpPr>
                <a:spLocks noChangeShapeType="1"/>
              </p:cNvSpPr>
              <p:nvPr/>
            </p:nvSpPr>
            <p:spPr bwMode="auto">
              <a:xfrm flipH="1" flipV="1">
                <a:off x="1774" y="3758"/>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sp>
        <p:nvSpPr>
          <p:cNvPr id="826535" name="Rectangle 167"/>
          <p:cNvSpPr>
            <a:spLocks noChangeArrowheads="1"/>
          </p:cNvSpPr>
          <p:nvPr/>
        </p:nvSpPr>
        <p:spPr bwMode="auto">
          <a:xfrm>
            <a:off x="3937000" y="2960341"/>
            <a:ext cx="180975" cy="134937"/>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DDDDDD"/>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36" name="Rectangle 168"/>
          <p:cNvSpPr>
            <a:spLocks noChangeArrowheads="1"/>
          </p:cNvSpPr>
          <p:nvPr/>
        </p:nvSpPr>
        <p:spPr bwMode="auto">
          <a:xfrm>
            <a:off x="3937000" y="3095278"/>
            <a:ext cx="180975"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37" name="Rectangle 169"/>
          <p:cNvSpPr>
            <a:spLocks noChangeArrowheads="1"/>
          </p:cNvSpPr>
          <p:nvPr/>
        </p:nvSpPr>
        <p:spPr bwMode="auto">
          <a:xfrm>
            <a:off x="3937000" y="3230216"/>
            <a:ext cx="180975"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38" name="Rectangle 170"/>
          <p:cNvSpPr>
            <a:spLocks noChangeArrowheads="1"/>
          </p:cNvSpPr>
          <p:nvPr/>
        </p:nvSpPr>
        <p:spPr bwMode="auto">
          <a:xfrm>
            <a:off x="3937000" y="3365153"/>
            <a:ext cx="180975"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39" name="Rectangle 171"/>
          <p:cNvSpPr>
            <a:spLocks noChangeArrowheads="1"/>
          </p:cNvSpPr>
          <p:nvPr/>
        </p:nvSpPr>
        <p:spPr bwMode="auto">
          <a:xfrm>
            <a:off x="3937000" y="3500091"/>
            <a:ext cx="180975"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40" name="Rectangle 172"/>
          <p:cNvSpPr>
            <a:spLocks noChangeArrowheads="1"/>
          </p:cNvSpPr>
          <p:nvPr/>
        </p:nvSpPr>
        <p:spPr bwMode="auto">
          <a:xfrm>
            <a:off x="3937000" y="3635028"/>
            <a:ext cx="180975"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41" name="Rectangle 173"/>
          <p:cNvSpPr>
            <a:spLocks noChangeArrowheads="1"/>
          </p:cNvSpPr>
          <p:nvPr/>
        </p:nvSpPr>
        <p:spPr bwMode="auto">
          <a:xfrm>
            <a:off x="3937000" y="3769966"/>
            <a:ext cx="180975"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42" name="Rectangle 174"/>
          <p:cNvSpPr>
            <a:spLocks noChangeArrowheads="1"/>
          </p:cNvSpPr>
          <p:nvPr/>
        </p:nvSpPr>
        <p:spPr bwMode="auto">
          <a:xfrm>
            <a:off x="3937000" y="3904903"/>
            <a:ext cx="180975" cy="13493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43" name="Rectangle 175"/>
          <p:cNvSpPr>
            <a:spLocks noChangeArrowheads="1"/>
          </p:cNvSpPr>
          <p:nvPr/>
        </p:nvSpPr>
        <p:spPr bwMode="auto">
          <a:xfrm>
            <a:off x="3937000" y="4039841"/>
            <a:ext cx="180975" cy="13493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44" name="Rectangle 176"/>
          <p:cNvSpPr>
            <a:spLocks noChangeArrowheads="1"/>
          </p:cNvSpPr>
          <p:nvPr/>
        </p:nvSpPr>
        <p:spPr bwMode="auto">
          <a:xfrm>
            <a:off x="4071938" y="2915891"/>
            <a:ext cx="90487" cy="1304925"/>
          </a:xfrm>
          <a:prstGeom prst="rect">
            <a:avLst/>
          </a:prstGeom>
          <a:solidFill>
            <a:schemeClr val="bg1"/>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77953" name="Group 177"/>
          <p:cNvGrpSpPr>
            <a:grpSpLocks/>
          </p:cNvGrpSpPr>
          <p:nvPr/>
        </p:nvGrpSpPr>
        <p:grpSpPr bwMode="auto">
          <a:xfrm rot="5400000">
            <a:off x="3479122" y="3535943"/>
            <a:ext cx="1214437" cy="44450"/>
            <a:chOff x="1769" y="3312"/>
            <a:chExt cx="905" cy="85"/>
          </a:xfrm>
        </p:grpSpPr>
        <p:grpSp>
          <p:nvGrpSpPr>
            <p:cNvPr id="78022" name="Group 178"/>
            <p:cNvGrpSpPr>
              <a:grpSpLocks/>
            </p:cNvGrpSpPr>
            <p:nvPr/>
          </p:nvGrpSpPr>
          <p:grpSpPr bwMode="auto">
            <a:xfrm>
              <a:off x="1769" y="3312"/>
              <a:ext cx="115" cy="85"/>
              <a:chOff x="1711" y="3794"/>
              <a:chExt cx="115" cy="85"/>
            </a:xfrm>
          </p:grpSpPr>
          <p:sp>
            <p:nvSpPr>
              <p:cNvPr id="826547" name="Line 179"/>
              <p:cNvSpPr>
                <a:spLocks noChangeShapeType="1"/>
              </p:cNvSpPr>
              <p:nvPr/>
            </p:nvSpPr>
            <p:spPr bwMode="auto">
              <a:xfrm flipH="1">
                <a:off x="1711" y="3794"/>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48" name="Line 180"/>
              <p:cNvSpPr>
                <a:spLocks noChangeShapeType="1"/>
              </p:cNvSpPr>
              <p:nvPr/>
            </p:nvSpPr>
            <p:spPr bwMode="auto">
              <a:xfrm flipH="1" flipV="1">
                <a:off x="1768" y="3794"/>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23" name="Group 181"/>
            <p:cNvGrpSpPr>
              <a:grpSpLocks/>
            </p:cNvGrpSpPr>
            <p:nvPr/>
          </p:nvGrpSpPr>
          <p:grpSpPr bwMode="auto">
            <a:xfrm>
              <a:off x="1884" y="3312"/>
              <a:ext cx="111" cy="85"/>
              <a:chOff x="1713" y="3794"/>
              <a:chExt cx="111" cy="85"/>
            </a:xfrm>
          </p:grpSpPr>
          <p:sp>
            <p:nvSpPr>
              <p:cNvPr id="826550" name="Line 182"/>
              <p:cNvSpPr>
                <a:spLocks noChangeShapeType="1"/>
              </p:cNvSpPr>
              <p:nvPr/>
            </p:nvSpPr>
            <p:spPr bwMode="auto">
              <a:xfrm flipH="1">
                <a:off x="1713" y="3794"/>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51" name="Line 183"/>
              <p:cNvSpPr>
                <a:spLocks noChangeShapeType="1"/>
              </p:cNvSpPr>
              <p:nvPr/>
            </p:nvSpPr>
            <p:spPr bwMode="auto">
              <a:xfrm flipH="1" flipV="1">
                <a:off x="1767" y="3794"/>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24" name="Group 184"/>
            <p:cNvGrpSpPr>
              <a:grpSpLocks/>
            </p:cNvGrpSpPr>
            <p:nvPr/>
          </p:nvGrpSpPr>
          <p:grpSpPr bwMode="auto">
            <a:xfrm>
              <a:off x="1995" y="3312"/>
              <a:ext cx="115" cy="85"/>
              <a:chOff x="1711" y="3794"/>
              <a:chExt cx="115" cy="85"/>
            </a:xfrm>
          </p:grpSpPr>
          <p:sp>
            <p:nvSpPr>
              <p:cNvPr id="826553" name="Line 185"/>
              <p:cNvSpPr>
                <a:spLocks noChangeShapeType="1"/>
              </p:cNvSpPr>
              <p:nvPr/>
            </p:nvSpPr>
            <p:spPr bwMode="auto">
              <a:xfrm flipH="1">
                <a:off x="1711" y="3794"/>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54" name="Line 186"/>
              <p:cNvSpPr>
                <a:spLocks noChangeShapeType="1"/>
              </p:cNvSpPr>
              <p:nvPr/>
            </p:nvSpPr>
            <p:spPr bwMode="auto">
              <a:xfrm flipH="1" flipV="1">
                <a:off x="1768" y="3794"/>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25" name="Group 187"/>
            <p:cNvGrpSpPr>
              <a:grpSpLocks/>
            </p:cNvGrpSpPr>
            <p:nvPr/>
          </p:nvGrpSpPr>
          <p:grpSpPr bwMode="auto">
            <a:xfrm>
              <a:off x="2110" y="3312"/>
              <a:ext cx="111" cy="85"/>
              <a:chOff x="1713" y="3794"/>
              <a:chExt cx="111" cy="85"/>
            </a:xfrm>
          </p:grpSpPr>
          <p:sp>
            <p:nvSpPr>
              <p:cNvPr id="826556" name="Line 188"/>
              <p:cNvSpPr>
                <a:spLocks noChangeShapeType="1"/>
              </p:cNvSpPr>
              <p:nvPr/>
            </p:nvSpPr>
            <p:spPr bwMode="auto">
              <a:xfrm flipH="1">
                <a:off x="1713" y="3794"/>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57" name="Line 189"/>
              <p:cNvSpPr>
                <a:spLocks noChangeShapeType="1"/>
              </p:cNvSpPr>
              <p:nvPr/>
            </p:nvSpPr>
            <p:spPr bwMode="auto">
              <a:xfrm flipH="1" flipV="1">
                <a:off x="1767" y="3794"/>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26" name="Group 190"/>
            <p:cNvGrpSpPr>
              <a:grpSpLocks/>
            </p:cNvGrpSpPr>
            <p:nvPr/>
          </p:nvGrpSpPr>
          <p:grpSpPr bwMode="auto">
            <a:xfrm>
              <a:off x="2222" y="3312"/>
              <a:ext cx="112" cy="85"/>
              <a:chOff x="1711" y="3794"/>
              <a:chExt cx="112" cy="85"/>
            </a:xfrm>
          </p:grpSpPr>
          <p:sp>
            <p:nvSpPr>
              <p:cNvPr id="826559" name="Line 191"/>
              <p:cNvSpPr>
                <a:spLocks noChangeShapeType="1"/>
              </p:cNvSpPr>
              <p:nvPr/>
            </p:nvSpPr>
            <p:spPr bwMode="auto">
              <a:xfrm flipH="1">
                <a:off x="1711" y="3794"/>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60" name="Line 192"/>
              <p:cNvSpPr>
                <a:spLocks noChangeShapeType="1"/>
              </p:cNvSpPr>
              <p:nvPr/>
            </p:nvSpPr>
            <p:spPr bwMode="auto">
              <a:xfrm flipH="1" flipV="1">
                <a:off x="1767" y="3794"/>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27" name="Group 193"/>
            <p:cNvGrpSpPr>
              <a:grpSpLocks/>
            </p:cNvGrpSpPr>
            <p:nvPr/>
          </p:nvGrpSpPr>
          <p:grpSpPr bwMode="auto">
            <a:xfrm>
              <a:off x="2333" y="3312"/>
              <a:ext cx="116" cy="85"/>
              <a:chOff x="1709" y="3794"/>
              <a:chExt cx="116" cy="85"/>
            </a:xfrm>
          </p:grpSpPr>
          <p:sp>
            <p:nvSpPr>
              <p:cNvPr id="826562" name="Line 194"/>
              <p:cNvSpPr>
                <a:spLocks noChangeShapeType="1"/>
              </p:cNvSpPr>
              <p:nvPr/>
            </p:nvSpPr>
            <p:spPr bwMode="auto">
              <a:xfrm flipH="1">
                <a:off x="1709" y="3794"/>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63" name="Line 195"/>
              <p:cNvSpPr>
                <a:spLocks noChangeShapeType="1"/>
              </p:cNvSpPr>
              <p:nvPr/>
            </p:nvSpPr>
            <p:spPr bwMode="auto">
              <a:xfrm flipH="1" flipV="1">
                <a:off x="1767" y="3794"/>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28" name="Group 196"/>
            <p:cNvGrpSpPr>
              <a:grpSpLocks/>
            </p:cNvGrpSpPr>
            <p:nvPr/>
          </p:nvGrpSpPr>
          <p:grpSpPr bwMode="auto">
            <a:xfrm>
              <a:off x="2448" y="3312"/>
              <a:ext cx="112" cy="85"/>
              <a:chOff x="1711" y="3794"/>
              <a:chExt cx="112" cy="85"/>
            </a:xfrm>
          </p:grpSpPr>
          <p:sp>
            <p:nvSpPr>
              <p:cNvPr id="826565" name="Line 197"/>
              <p:cNvSpPr>
                <a:spLocks noChangeShapeType="1"/>
              </p:cNvSpPr>
              <p:nvPr/>
            </p:nvSpPr>
            <p:spPr bwMode="auto">
              <a:xfrm flipH="1">
                <a:off x="1711" y="3794"/>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66" name="Line 198"/>
              <p:cNvSpPr>
                <a:spLocks noChangeShapeType="1"/>
              </p:cNvSpPr>
              <p:nvPr/>
            </p:nvSpPr>
            <p:spPr bwMode="auto">
              <a:xfrm flipH="1" flipV="1">
                <a:off x="1767" y="3794"/>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29" name="Group 199"/>
            <p:cNvGrpSpPr>
              <a:grpSpLocks/>
            </p:cNvGrpSpPr>
            <p:nvPr/>
          </p:nvGrpSpPr>
          <p:grpSpPr bwMode="auto">
            <a:xfrm>
              <a:off x="2559" y="3312"/>
              <a:ext cx="115" cy="85"/>
              <a:chOff x="1709" y="3794"/>
              <a:chExt cx="115" cy="85"/>
            </a:xfrm>
          </p:grpSpPr>
          <p:sp>
            <p:nvSpPr>
              <p:cNvPr id="826568" name="Line 200"/>
              <p:cNvSpPr>
                <a:spLocks noChangeShapeType="1"/>
              </p:cNvSpPr>
              <p:nvPr/>
            </p:nvSpPr>
            <p:spPr bwMode="auto">
              <a:xfrm flipH="1">
                <a:off x="1709" y="3794"/>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69" name="Line 201"/>
              <p:cNvSpPr>
                <a:spLocks noChangeShapeType="1"/>
              </p:cNvSpPr>
              <p:nvPr/>
            </p:nvSpPr>
            <p:spPr bwMode="auto">
              <a:xfrm flipH="1" flipV="1">
                <a:off x="1766" y="3794"/>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sp>
        <p:nvSpPr>
          <p:cNvPr id="826570" name="Line 202"/>
          <p:cNvSpPr>
            <a:spLocks noChangeShapeType="1"/>
          </p:cNvSpPr>
          <p:nvPr/>
        </p:nvSpPr>
        <p:spPr bwMode="auto">
          <a:xfrm>
            <a:off x="1422400" y="4444653"/>
            <a:ext cx="251936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71" name="Text Box 203"/>
          <p:cNvSpPr txBox="1">
            <a:spLocks noChangeArrowheads="1"/>
          </p:cNvSpPr>
          <p:nvPr/>
        </p:nvSpPr>
        <p:spPr bwMode="auto">
          <a:xfrm>
            <a:off x="1916113" y="4309716"/>
            <a:ext cx="1485900" cy="304800"/>
          </a:xfrm>
          <a:prstGeom prst="rect">
            <a:avLst/>
          </a:prstGeom>
          <a:solidFill>
            <a:schemeClr val="bg1"/>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9 columns</a:t>
            </a:r>
          </a:p>
        </p:txBody>
      </p:sp>
      <p:sp>
        <p:nvSpPr>
          <p:cNvPr id="826572" name="Line 204"/>
          <p:cNvSpPr>
            <a:spLocks noChangeShapeType="1"/>
          </p:cNvSpPr>
          <p:nvPr/>
        </p:nvSpPr>
        <p:spPr bwMode="auto">
          <a:xfrm flipV="1">
            <a:off x="1422400" y="1745903"/>
            <a:ext cx="0" cy="1214438"/>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73" name="Line 205"/>
          <p:cNvSpPr>
            <a:spLocks noChangeShapeType="1"/>
          </p:cNvSpPr>
          <p:nvPr/>
        </p:nvSpPr>
        <p:spPr bwMode="auto">
          <a:xfrm flipH="1" flipV="1">
            <a:off x="7542213" y="2960341"/>
            <a:ext cx="676275"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74" name="Line 206"/>
          <p:cNvSpPr>
            <a:spLocks noChangeShapeType="1"/>
          </p:cNvSpPr>
          <p:nvPr/>
        </p:nvSpPr>
        <p:spPr bwMode="auto">
          <a:xfrm flipV="1">
            <a:off x="2276475" y="1745903"/>
            <a:ext cx="0" cy="179388"/>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75" name="Line 207"/>
          <p:cNvSpPr>
            <a:spLocks noChangeShapeType="1"/>
          </p:cNvSpPr>
          <p:nvPr/>
        </p:nvSpPr>
        <p:spPr bwMode="auto">
          <a:xfrm flipV="1">
            <a:off x="7497763" y="2511078"/>
            <a:ext cx="0" cy="404813"/>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76" name="Line 208"/>
          <p:cNvSpPr>
            <a:spLocks noChangeShapeType="1"/>
          </p:cNvSpPr>
          <p:nvPr/>
        </p:nvSpPr>
        <p:spPr bwMode="auto">
          <a:xfrm>
            <a:off x="2276475" y="1925291"/>
            <a:ext cx="5221288" cy="585787"/>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77" name="Line 209"/>
          <p:cNvSpPr>
            <a:spLocks noChangeShapeType="1"/>
          </p:cNvSpPr>
          <p:nvPr/>
        </p:nvSpPr>
        <p:spPr bwMode="auto">
          <a:xfrm flipH="1" flipV="1">
            <a:off x="7497763" y="4174778"/>
            <a:ext cx="676275"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78" name="Line 210"/>
          <p:cNvSpPr>
            <a:spLocks noChangeShapeType="1"/>
          </p:cNvSpPr>
          <p:nvPr/>
        </p:nvSpPr>
        <p:spPr bwMode="auto">
          <a:xfrm flipV="1">
            <a:off x="1422400" y="4851053"/>
            <a:ext cx="607536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79" name="Text Box 211"/>
          <p:cNvSpPr txBox="1">
            <a:spLocks noChangeArrowheads="1"/>
          </p:cNvSpPr>
          <p:nvPr/>
        </p:nvSpPr>
        <p:spPr bwMode="auto">
          <a:xfrm>
            <a:off x="3581400" y="4681191"/>
            <a:ext cx="1711325" cy="304800"/>
          </a:xfrm>
          <a:prstGeom prst="rect">
            <a:avLst/>
          </a:prstGeom>
          <a:solidFill>
            <a:schemeClr val="bg1"/>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270 columns</a:t>
            </a:r>
          </a:p>
        </p:txBody>
      </p:sp>
      <p:sp>
        <p:nvSpPr>
          <p:cNvPr id="826580" name="Rectangle 212"/>
          <p:cNvSpPr>
            <a:spLocks noChangeArrowheads="1"/>
          </p:cNvSpPr>
          <p:nvPr/>
        </p:nvSpPr>
        <p:spPr bwMode="auto">
          <a:xfrm>
            <a:off x="2505075" y="1476028"/>
            <a:ext cx="625475" cy="2286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81" name="Rectangle 213"/>
          <p:cNvSpPr>
            <a:spLocks noChangeArrowheads="1"/>
          </p:cNvSpPr>
          <p:nvPr/>
        </p:nvSpPr>
        <p:spPr bwMode="auto">
          <a:xfrm>
            <a:off x="2276475" y="1476028"/>
            <a:ext cx="228600" cy="228600"/>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82" name="Rectangle 214"/>
          <p:cNvSpPr>
            <a:spLocks noChangeArrowheads="1"/>
          </p:cNvSpPr>
          <p:nvPr/>
        </p:nvSpPr>
        <p:spPr bwMode="auto">
          <a:xfrm>
            <a:off x="3360738" y="1476028"/>
            <a:ext cx="625475" cy="2286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83" name="Rectangle 215"/>
          <p:cNvSpPr>
            <a:spLocks noChangeArrowheads="1"/>
          </p:cNvSpPr>
          <p:nvPr/>
        </p:nvSpPr>
        <p:spPr bwMode="auto">
          <a:xfrm>
            <a:off x="3132138" y="1476028"/>
            <a:ext cx="228600" cy="228600"/>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84" name="Rectangle 216"/>
          <p:cNvSpPr>
            <a:spLocks noChangeArrowheads="1"/>
          </p:cNvSpPr>
          <p:nvPr/>
        </p:nvSpPr>
        <p:spPr bwMode="auto">
          <a:xfrm>
            <a:off x="4216400" y="1476028"/>
            <a:ext cx="625475" cy="2286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85" name="Rectangle 217"/>
          <p:cNvSpPr>
            <a:spLocks noChangeArrowheads="1"/>
          </p:cNvSpPr>
          <p:nvPr/>
        </p:nvSpPr>
        <p:spPr bwMode="auto">
          <a:xfrm>
            <a:off x="3987800" y="1476028"/>
            <a:ext cx="228600" cy="228600"/>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86" name="Rectangle 218"/>
          <p:cNvSpPr>
            <a:spLocks noChangeArrowheads="1"/>
          </p:cNvSpPr>
          <p:nvPr/>
        </p:nvSpPr>
        <p:spPr bwMode="auto">
          <a:xfrm>
            <a:off x="5070475" y="1476028"/>
            <a:ext cx="625475" cy="2286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87" name="Rectangle 219"/>
          <p:cNvSpPr>
            <a:spLocks noChangeArrowheads="1"/>
          </p:cNvSpPr>
          <p:nvPr/>
        </p:nvSpPr>
        <p:spPr bwMode="auto">
          <a:xfrm>
            <a:off x="4841875" y="1476028"/>
            <a:ext cx="228600" cy="228600"/>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88" name="Rectangle 220"/>
          <p:cNvSpPr>
            <a:spLocks noChangeArrowheads="1"/>
          </p:cNvSpPr>
          <p:nvPr/>
        </p:nvSpPr>
        <p:spPr bwMode="auto">
          <a:xfrm>
            <a:off x="5926138" y="1476028"/>
            <a:ext cx="625475" cy="2286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89" name="Rectangle 221"/>
          <p:cNvSpPr>
            <a:spLocks noChangeArrowheads="1"/>
          </p:cNvSpPr>
          <p:nvPr/>
        </p:nvSpPr>
        <p:spPr bwMode="auto">
          <a:xfrm>
            <a:off x="5697538" y="1476028"/>
            <a:ext cx="228600" cy="228600"/>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90" name="Rectangle 222"/>
          <p:cNvSpPr>
            <a:spLocks noChangeArrowheads="1"/>
          </p:cNvSpPr>
          <p:nvPr/>
        </p:nvSpPr>
        <p:spPr bwMode="auto">
          <a:xfrm>
            <a:off x="6781800" y="1476028"/>
            <a:ext cx="625475" cy="2286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91" name="Rectangle 223"/>
          <p:cNvSpPr>
            <a:spLocks noChangeArrowheads="1"/>
          </p:cNvSpPr>
          <p:nvPr/>
        </p:nvSpPr>
        <p:spPr bwMode="auto">
          <a:xfrm>
            <a:off x="6553200" y="1476028"/>
            <a:ext cx="228600" cy="228600"/>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92" name="Rectangle 224"/>
          <p:cNvSpPr>
            <a:spLocks noChangeArrowheads="1"/>
          </p:cNvSpPr>
          <p:nvPr/>
        </p:nvSpPr>
        <p:spPr bwMode="auto">
          <a:xfrm>
            <a:off x="7635875" y="1476028"/>
            <a:ext cx="625475" cy="2286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93" name="Rectangle 225"/>
          <p:cNvSpPr>
            <a:spLocks noChangeArrowheads="1"/>
          </p:cNvSpPr>
          <p:nvPr/>
        </p:nvSpPr>
        <p:spPr bwMode="auto">
          <a:xfrm>
            <a:off x="7407275" y="1476028"/>
            <a:ext cx="228600" cy="228600"/>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594" name="Line 226"/>
          <p:cNvSpPr>
            <a:spLocks noChangeShapeType="1"/>
          </p:cNvSpPr>
          <p:nvPr/>
        </p:nvSpPr>
        <p:spPr bwMode="auto">
          <a:xfrm>
            <a:off x="1422400" y="1202978"/>
            <a:ext cx="7720013" cy="1588"/>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95" name="Text Box 227"/>
          <p:cNvSpPr txBox="1">
            <a:spLocks noChangeArrowheads="1"/>
          </p:cNvSpPr>
          <p:nvPr/>
        </p:nvSpPr>
        <p:spPr bwMode="auto">
          <a:xfrm>
            <a:off x="4662488" y="1033116"/>
            <a:ext cx="1304925" cy="304800"/>
          </a:xfrm>
          <a:prstGeom prst="rect">
            <a:avLst/>
          </a:prstGeom>
          <a:solidFill>
            <a:schemeClr val="bg1"/>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125</a:t>
            </a:r>
            <a:r>
              <a:rPr lang="en-US" sz="1400">
                <a:cs typeface="Arial" charset="0"/>
              </a:rPr>
              <a:t>µ</a:t>
            </a:r>
            <a:r>
              <a:rPr lang="en-US" sz="1400">
                <a:cs typeface="+mn-cs"/>
              </a:rPr>
              <a:t>s</a:t>
            </a:r>
          </a:p>
        </p:txBody>
      </p:sp>
      <p:sp>
        <p:nvSpPr>
          <p:cNvPr id="826596" name="Line 228"/>
          <p:cNvSpPr>
            <a:spLocks noChangeShapeType="1"/>
          </p:cNvSpPr>
          <p:nvPr/>
        </p:nvSpPr>
        <p:spPr bwMode="auto">
          <a:xfrm flipV="1">
            <a:off x="9117013" y="980728"/>
            <a:ext cx="0" cy="4953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97" name="Line 229"/>
          <p:cNvSpPr>
            <a:spLocks noChangeShapeType="1"/>
          </p:cNvSpPr>
          <p:nvPr/>
        </p:nvSpPr>
        <p:spPr bwMode="auto">
          <a:xfrm flipV="1">
            <a:off x="1422400" y="980728"/>
            <a:ext cx="0" cy="4953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98" name="Line 230"/>
          <p:cNvSpPr>
            <a:spLocks noChangeShapeType="1"/>
          </p:cNvSpPr>
          <p:nvPr/>
        </p:nvSpPr>
        <p:spPr bwMode="auto">
          <a:xfrm flipV="1">
            <a:off x="1646238" y="1745903"/>
            <a:ext cx="0" cy="404813"/>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599" name="Line 231"/>
          <p:cNvSpPr>
            <a:spLocks noChangeShapeType="1"/>
          </p:cNvSpPr>
          <p:nvPr/>
        </p:nvSpPr>
        <p:spPr bwMode="auto">
          <a:xfrm flipV="1">
            <a:off x="3938588" y="2690466"/>
            <a:ext cx="0" cy="225425"/>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600" name="Line 232"/>
          <p:cNvSpPr>
            <a:spLocks noChangeShapeType="1"/>
          </p:cNvSpPr>
          <p:nvPr/>
        </p:nvSpPr>
        <p:spPr bwMode="auto">
          <a:xfrm>
            <a:off x="1651000" y="2150716"/>
            <a:ext cx="2286000" cy="539750"/>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77985" name="Group 233"/>
          <p:cNvGrpSpPr>
            <a:grpSpLocks/>
          </p:cNvGrpSpPr>
          <p:nvPr/>
        </p:nvGrpSpPr>
        <p:grpSpPr bwMode="auto">
          <a:xfrm flipH="1">
            <a:off x="3063877" y="2922241"/>
            <a:ext cx="103188" cy="1304925"/>
            <a:chOff x="1719" y="2152"/>
            <a:chExt cx="65" cy="822"/>
          </a:xfrm>
        </p:grpSpPr>
        <p:sp>
          <p:nvSpPr>
            <p:cNvPr id="826602" name="Rectangle 234"/>
            <p:cNvSpPr>
              <a:spLocks noChangeArrowheads="1"/>
            </p:cNvSpPr>
            <p:nvPr/>
          </p:nvSpPr>
          <p:spPr bwMode="auto">
            <a:xfrm flipH="1">
              <a:off x="1719" y="2152"/>
              <a:ext cx="57" cy="822"/>
            </a:xfrm>
            <a:prstGeom prst="rect">
              <a:avLst/>
            </a:prstGeom>
            <a:solidFill>
              <a:schemeClr val="bg1"/>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77997" name="Group 235"/>
            <p:cNvGrpSpPr>
              <a:grpSpLocks/>
            </p:cNvGrpSpPr>
            <p:nvPr/>
          </p:nvGrpSpPr>
          <p:grpSpPr bwMode="auto">
            <a:xfrm rot="16200000" flipH="1">
              <a:off x="1385" y="2549"/>
              <a:ext cx="769" cy="28"/>
              <a:chOff x="1766" y="3320"/>
              <a:chExt cx="906" cy="85"/>
            </a:xfrm>
          </p:grpSpPr>
          <p:grpSp>
            <p:nvGrpSpPr>
              <p:cNvPr id="77998" name="Group 236"/>
              <p:cNvGrpSpPr>
                <a:grpSpLocks/>
              </p:cNvGrpSpPr>
              <p:nvPr/>
            </p:nvGrpSpPr>
            <p:grpSpPr bwMode="auto">
              <a:xfrm>
                <a:off x="1766" y="3320"/>
                <a:ext cx="116" cy="85"/>
                <a:chOff x="1708" y="3802"/>
                <a:chExt cx="116" cy="85"/>
              </a:xfrm>
            </p:grpSpPr>
            <p:sp>
              <p:nvSpPr>
                <p:cNvPr id="826605" name="Line 237"/>
                <p:cNvSpPr>
                  <a:spLocks noChangeShapeType="1"/>
                </p:cNvSpPr>
                <p:nvPr/>
              </p:nvSpPr>
              <p:spPr bwMode="auto">
                <a:xfrm flipH="1">
                  <a:off x="1708" y="3802"/>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606" name="Line 238"/>
                <p:cNvSpPr>
                  <a:spLocks noChangeShapeType="1"/>
                </p:cNvSpPr>
                <p:nvPr/>
              </p:nvSpPr>
              <p:spPr bwMode="auto">
                <a:xfrm flipH="1" flipV="1">
                  <a:off x="1766" y="3802"/>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7999" name="Group 239"/>
              <p:cNvGrpSpPr>
                <a:grpSpLocks/>
              </p:cNvGrpSpPr>
              <p:nvPr/>
            </p:nvGrpSpPr>
            <p:grpSpPr bwMode="auto">
              <a:xfrm>
                <a:off x="1882" y="3320"/>
                <a:ext cx="111" cy="85"/>
                <a:chOff x="1711" y="3802"/>
                <a:chExt cx="111" cy="85"/>
              </a:xfrm>
            </p:grpSpPr>
            <p:sp>
              <p:nvSpPr>
                <p:cNvPr id="826608" name="Line 240"/>
                <p:cNvSpPr>
                  <a:spLocks noChangeShapeType="1"/>
                </p:cNvSpPr>
                <p:nvPr/>
              </p:nvSpPr>
              <p:spPr bwMode="auto">
                <a:xfrm flipH="1">
                  <a:off x="1711" y="3802"/>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609" name="Line 241"/>
                <p:cNvSpPr>
                  <a:spLocks noChangeShapeType="1"/>
                </p:cNvSpPr>
                <p:nvPr/>
              </p:nvSpPr>
              <p:spPr bwMode="auto">
                <a:xfrm flipH="1" flipV="1">
                  <a:off x="1766" y="3802"/>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00" name="Group 242"/>
              <p:cNvGrpSpPr>
                <a:grpSpLocks/>
              </p:cNvGrpSpPr>
              <p:nvPr/>
            </p:nvGrpSpPr>
            <p:grpSpPr bwMode="auto">
              <a:xfrm>
                <a:off x="1992" y="3320"/>
                <a:ext cx="116" cy="85"/>
                <a:chOff x="1708" y="3802"/>
                <a:chExt cx="116" cy="85"/>
              </a:xfrm>
            </p:grpSpPr>
            <p:sp>
              <p:nvSpPr>
                <p:cNvPr id="826611" name="Line 243"/>
                <p:cNvSpPr>
                  <a:spLocks noChangeShapeType="1"/>
                </p:cNvSpPr>
                <p:nvPr/>
              </p:nvSpPr>
              <p:spPr bwMode="auto">
                <a:xfrm flipH="1">
                  <a:off x="1708" y="3802"/>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612" name="Line 244"/>
                <p:cNvSpPr>
                  <a:spLocks noChangeShapeType="1"/>
                </p:cNvSpPr>
                <p:nvPr/>
              </p:nvSpPr>
              <p:spPr bwMode="auto">
                <a:xfrm flipH="1" flipV="1">
                  <a:off x="1766" y="3802"/>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01" name="Group 245"/>
              <p:cNvGrpSpPr>
                <a:grpSpLocks/>
              </p:cNvGrpSpPr>
              <p:nvPr/>
            </p:nvGrpSpPr>
            <p:grpSpPr bwMode="auto">
              <a:xfrm>
                <a:off x="2108" y="3320"/>
                <a:ext cx="111" cy="85"/>
                <a:chOff x="1711" y="3802"/>
                <a:chExt cx="111" cy="85"/>
              </a:xfrm>
            </p:grpSpPr>
            <p:sp>
              <p:nvSpPr>
                <p:cNvPr id="826614" name="Line 246"/>
                <p:cNvSpPr>
                  <a:spLocks noChangeShapeType="1"/>
                </p:cNvSpPr>
                <p:nvPr/>
              </p:nvSpPr>
              <p:spPr bwMode="auto">
                <a:xfrm flipH="1">
                  <a:off x="1711" y="3802"/>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615" name="Line 247"/>
                <p:cNvSpPr>
                  <a:spLocks noChangeShapeType="1"/>
                </p:cNvSpPr>
                <p:nvPr/>
              </p:nvSpPr>
              <p:spPr bwMode="auto">
                <a:xfrm flipH="1" flipV="1">
                  <a:off x="1766" y="3802"/>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02" name="Group 248"/>
              <p:cNvGrpSpPr>
                <a:grpSpLocks/>
              </p:cNvGrpSpPr>
              <p:nvPr/>
            </p:nvGrpSpPr>
            <p:grpSpPr bwMode="auto">
              <a:xfrm>
                <a:off x="2220" y="3320"/>
                <a:ext cx="112" cy="85"/>
                <a:chOff x="1709" y="3802"/>
                <a:chExt cx="112" cy="85"/>
              </a:xfrm>
            </p:grpSpPr>
            <p:sp>
              <p:nvSpPr>
                <p:cNvPr id="826617" name="Line 249"/>
                <p:cNvSpPr>
                  <a:spLocks noChangeShapeType="1"/>
                </p:cNvSpPr>
                <p:nvPr/>
              </p:nvSpPr>
              <p:spPr bwMode="auto">
                <a:xfrm flipH="1">
                  <a:off x="1709" y="3802"/>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618" name="Line 250"/>
                <p:cNvSpPr>
                  <a:spLocks noChangeShapeType="1"/>
                </p:cNvSpPr>
                <p:nvPr/>
              </p:nvSpPr>
              <p:spPr bwMode="auto">
                <a:xfrm flipH="1" flipV="1">
                  <a:off x="1765" y="3802"/>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03" name="Group 251"/>
              <p:cNvGrpSpPr>
                <a:grpSpLocks/>
              </p:cNvGrpSpPr>
              <p:nvPr/>
            </p:nvGrpSpPr>
            <p:grpSpPr bwMode="auto">
              <a:xfrm>
                <a:off x="2331" y="3320"/>
                <a:ext cx="115" cy="85"/>
                <a:chOff x="1707" y="3802"/>
                <a:chExt cx="115" cy="85"/>
              </a:xfrm>
            </p:grpSpPr>
            <p:sp>
              <p:nvSpPr>
                <p:cNvPr id="826620" name="Line 252"/>
                <p:cNvSpPr>
                  <a:spLocks noChangeShapeType="1"/>
                </p:cNvSpPr>
                <p:nvPr/>
              </p:nvSpPr>
              <p:spPr bwMode="auto">
                <a:xfrm flipH="1">
                  <a:off x="1707" y="3802"/>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621" name="Line 253"/>
                <p:cNvSpPr>
                  <a:spLocks noChangeShapeType="1"/>
                </p:cNvSpPr>
                <p:nvPr/>
              </p:nvSpPr>
              <p:spPr bwMode="auto">
                <a:xfrm flipH="1" flipV="1">
                  <a:off x="1764" y="3802"/>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04" name="Group 254"/>
              <p:cNvGrpSpPr>
                <a:grpSpLocks/>
              </p:cNvGrpSpPr>
              <p:nvPr/>
            </p:nvGrpSpPr>
            <p:grpSpPr bwMode="auto">
              <a:xfrm>
                <a:off x="2446" y="3320"/>
                <a:ext cx="112" cy="85"/>
                <a:chOff x="1709" y="3802"/>
                <a:chExt cx="112" cy="85"/>
              </a:xfrm>
            </p:grpSpPr>
            <p:sp>
              <p:nvSpPr>
                <p:cNvPr id="826623" name="Line 255"/>
                <p:cNvSpPr>
                  <a:spLocks noChangeShapeType="1"/>
                </p:cNvSpPr>
                <p:nvPr/>
              </p:nvSpPr>
              <p:spPr bwMode="auto">
                <a:xfrm flipH="1">
                  <a:off x="1709" y="3802"/>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624" name="Line 256"/>
                <p:cNvSpPr>
                  <a:spLocks noChangeShapeType="1"/>
                </p:cNvSpPr>
                <p:nvPr/>
              </p:nvSpPr>
              <p:spPr bwMode="auto">
                <a:xfrm flipH="1" flipV="1">
                  <a:off x="1765" y="3802"/>
                  <a:ext cx="56"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8005" name="Group 257"/>
              <p:cNvGrpSpPr>
                <a:grpSpLocks/>
              </p:cNvGrpSpPr>
              <p:nvPr/>
            </p:nvGrpSpPr>
            <p:grpSpPr bwMode="auto">
              <a:xfrm>
                <a:off x="2557" y="3320"/>
                <a:ext cx="115" cy="85"/>
                <a:chOff x="1707" y="3802"/>
                <a:chExt cx="115" cy="85"/>
              </a:xfrm>
            </p:grpSpPr>
            <p:sp>
              <p:nvSpPr>
                <p:cNvPr id="826626" name="Line 258"/>
                <p:cNvSpPr>
                  <a:spLocks noChangeShapeType="1"/>
                </p:cNvSpPr>
                <p:nvPr/>
              </p:nvSpPr>
              <p:spPr bwMode="auto">
                <a:xfrm flipH="1">
                  <a:off x="1707" y="3802"/>
                  <a:ext cx="57"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627" name="Line 259"/>
                <p:cNvSpPr>
                  <a:spLocks noChangeShapeType="1"/>
                </p:cNvSpPr>
                <p:nvPr/>
              </p:nvSpPr>
              <p:spPr bwMode="auto">
                <a:xfrm flipH="1" flipV="1">
                  <a:off x="1764" y="3802"/>
                  <a:ext cx="58" cy="8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grpSp>
      <p:sp>
        <p:nvSpPr>
          <p:cNvPr id="826628" name="Text Box 260"/>
          <p:cNvSpPr txBox="1">
            <a:spLocks noChangeArrowheads="1"/>
          </p:cNvSpPr>
          <p:nvPr/>
        </p:nvSpPr>
        <p:spPr bwMode="auto">
          <a:xfrm>
            <a:off x="431800" y="5120928"/>
            <a:ext cx="8550275"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defRPr/>
            </a:pPr>
            <a:r>
              <a:rPr lang="en-US" sz="1600">
                <a:cs typeface="+mn-cs"/>
              </a:rPr>
              <a:t> Repetitive frame structure with a periodicity of 125</a:t>
            </a:r>
            <a:r>
              <a:rPr lang="en-US" sz="1600">
                <a:cs typeface="Arial" charset="0"/>
              </a:rPr>
              <a:t>µ</a:t>
            </a:r>
            <a:r>
              <a:rPr lang="en-US" sz="1600">
                <a:cs typeface="+mn-cs"/>
              </a:rPr>
              <a:t>s, the same as that of primary rate (E1)</a:t>
            </a:r>
          </a:p>
          <a:p>
            <a:pPr>
              <a:spcBef>
                <a:spcPct val="50000"/>
              </a:spcBef>
              <a:buFontTx/>
              <a:buChar char="•"/>
              <a:defRPr/>
            </a:pPr>
            <a:r>
              <a:rPr lang="en-US" sz="1600">
                <a:cs typeface="+mn-cs"/>
              </a:rPr>
              <a:t> 9 x 270 = 2430 bytes in 125</a:t>
            </a:r>
            <a:r>
              <a:rPr lang="en-US" sz="1600">
                <a:cs typeface="Arial" charset="0"/>
              </a:rPr>
              <a:t>µs ie 2430 x 8 * 8000 = 155.52Mbit/s aggregate bit-rate </a:t>
            </a:r>
          </a:p>
          <a:p>
            <a:pPr>
              <a:spcBef>
                <a:spcPct val="50000"/>
              </a:spcBef>
              <a:buFontTx/>
              <a:buChar char="•"/>
              <a:defRPr/>
            </a:pPr>
            <a:r>
              <a:rPr lang="en-US" sz="1600">
                <a:cs typeface="+mn-cs"/>
              </a:rPr>
              <a:t> 9 x 261 = 2349 bytes in 125µs ie 2349 x 8 * 8000 = 150.336bit/s useful payload per frame</a:t>
            </a:r>
          </a:p>
        </p:txBody>
      </p:sp>
      <p:sp>
        <p:nvSpPr>
          <p:cNvPr id="826629" name="Text Box 261"/>
          <p:cNvSpPr txBox="1">
            <a:spLocks noChangeArrowheads="1"/>
          </p:cNvSpPr>
          <p:nvPr/>
        </p:nvSpPr>
        <p:spPr bwMode="auto">
          <a:xfrm>
            <a:off x="1282700" y="2593628"/>
            <a:ext cx="25638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Transport overhead (3%)</a:t>
            </a:r>
          </a:p>
        </p:txBody>
      </p:sp>
      <p:sp>
        <p:nvSpPr>
          <p:cNvPr id="826630" name="Text Box 262"/>
          <p:cNvSpPr txBox="1">
            <a:spLocks noChangeArrowheads="1"/>
          </p:cNvSpPr>
          <p:nvPr/>
        </p:nvSpPr>
        <p:spPr bwMode="auto">
          <a:xfrm>
            <a:off x="-107950" y="3298478"/>
            <a:ext cx="1560513"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Usual Representation</a:t>
            </a:r>
          </a:p>
        </p:txBody>
      </p:sp>
      <p:sp>
        <p:nvSpPr>
          <p:cNvPr id="826631" name="Text Box 263"/>
          <p:cNvSpPr txBox="1">
            <a:spLocks noChangeArrowheads="1"/>
          </p:cNvSpPr>
          <p:nvPr/>
        </p:nvSpPr>
        <p:spPr bwMode="auto">
          <a:xfrm>
            <a:off x="-107950" y="1337916"/>
            <a:ext cx="1560513"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Byte-wise Representation</a:t>
            </a:r>
          </a:p>
        </p:txBody>
      </p:sp>
      <p:sp>
        <p:nvSpPr>
          <p:cNvPr id="826632" name="Rectangle 264"/>
          <p:cNvSpPr>
            <a:spLocks noChangeArrowheads="1"/>
          </p:cNvSpPr>
          <p:nvPr/>
        </p:nvSpPr>
        <p:spPr bwMode="auto">
          <a:xfrm>
            <a:off x="8262938" y="1474441"/>
            <a:ext cx="228600" cy="228600"/>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633" name="Rectangle 265"/>
          <p:cNvSpPr>
            <a:spLocks noChangeArrowheads="1"/>
          </p:cNvSpPr>
          <p:nvPr/>
        </p:nvSpPr>
        <p:spPr bwMode="auto">
          <a:xfrm>
            <a:off x="8486775" y="1474441"/>
            <a:ext cx="625475" cy="2286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638" name="Rectangle 270"/>
          <p:cNvSpPr>
            <a:spLocks noChangeArrowheads="1"/>
          </p:cNvSpPr>
          <p:nvPr/>
        </p:nvSpPr>
        <p:spPr bwMode="auto">
          <a:xfrm>
            <a:off x="1422400" y="2960341"/>
            <a:ext cx="6075363" cy="134937"/>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639" name="Rectangle 271"/>
          <p:cNvSpPr>
            <a:spLocks noChangeArrowheads="1"/>
          </p:cNvSpPr>
          <p:nvPr/>
        </p:nvSpPr>
        <p:spPr bwMode="auto">
          <a:xfrm>
            <a:off x="1422400" y="1474441"/>
            <a:ext cx="854075" cy="225425"/>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26640" name="Line 272"/>
          <p:cNvSpPr>
            <a:spLocks noChangeShapeType="1"/>
          </p:cNvSpPr>
          <p:nvPr/>
        </p:nvSpPr>
        <p:spPr bwMode="auto">
          <a:xfrm flipH="1" flipV="1">
            <a:off x="7273925" y="4101753"/>
            <a:ext cx="312738" cy="342900"/>
          </a:xfrm>
          <a:prstGeom prst="line">
            <a:avLst/>
          </a:prstGeom>
          <a:noFill/>
          <a:ln w="19050">
            <a:solidFill>
              <a:schemeClr val="tx1"/>
            </a:solidFill>
            <a:round/>
            <a:headEnd type="stealth" w="med" len="me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6641" name="Text Box 273"/>
          <p:cNvSpPr txBox="1">
            <a:spLocks noChangeArrowheads="1"/>
          </p:cNvSpPr>
          <p:nvPr/>
        </p:nvSpPr>
        <p:spPr bwMode="auto">
          <a:xfrm>
            <a:off x="7586663" y="4411316"/>
            <a:ext cx="1035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64kbit/s</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11</a:t>
            </a:fld>
            <a:endParaRPr lang="en-GB"/>
          </a:p>
        </p:txBody>
      </p:sp>
    </p:spTree>
    <p:extLst>
      <p:ext uri="{BB962C8B-B14F-4D97-AF65-F5344CB8AC3E}">
        <p14:creationId xmlns:p14="http://schemas.microsoft.com/office/powerpoint/2010/main" val="339561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6"/>
          <p:cNvSpPr>
            <a:spLocks noGrp="1"/>
          </p:cNvSpPr>
          <p:nvPr>
            <p:ph type="sldNum" sz="quarter" idx="12"/>
          </p:nvPr>
        </p:nvSpPr>
        <p:spPr/>
        <p:txBody>
          <a:bodyPr/>
          <a:lstStyle/>
          <a:p>
            <a:pPr>
              <a:defRPr/>
            </a:pPr>
            <a:fld id="{8B52631D-3408-B54B-BCE5-84FF840409B9}" type="slidenum">
              <a:rPr lang="en-GB"/>
              <a:pPr>
                <a:defRPr/>
              </a:pPr>
              <a:t>12</a:t>
            </a:fld>
            <a:endParaRPr lang="en-GB"/>
          </a:p>
        </p:txBody>
      </p:sp>
      <p:sp>
        <p:nvSpPr>
          <p:cNvPr id="836610" name="Rectangle 2"/>
          <p:cNvSpPr>
            <a:spLocks noGrp="1" noChangeArrowheads="1"/>
          </p:cNvSpPr>
          <p:nvPr>
            <p:ph type="title"/>
          </p:nvPr>
        </p:nvSpPr>
        <p:spPr>
          <a:xfrm>
            <a:off x="35496" y="-27384"/>
            <a:ext cx="8229600" cy="1143000"/>
          </a:xfrm>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lstStyle/>
          <a:p>
            <a:pPr eaLnBrk="1" hangingPunct="1">
              <a:defRPr/>
            </a:pPr>
            <a:r>
              <a:rPr lang="en-US" sz="2400" dirty="0">
                <a:cs typeface="Arial" charset="0"/>
              </a:rPr>
              <a:t>SDH/SONET Network Elements</a:t>
            </a:r>
          </a:p>
        </p:txBody>
      </p:sp>
      <p:sp>
        <p:nvSpPr>
          <p:cNvPr id="836611" name="Rectangle 3"/>
          <p:cNvSpPr>
            <a:spLocks noGrp="1" noChangeArrowheads="1"/>
          </p:cNvSpPr>
          <p:nvPr>
            <p:ph type="body" sz="half" idx="1"/>
          </p:nvPr>
        </p:nvSpPr>
        <p:spPr>
          <a:xfrm>
            <a:off x="1676400" y="1673225"/>
            <a:ext cx="7086600" cy="5029200"/>
          </a:xfrm>
        </p:spPr>
        <p:txBody>
          <a:bodyPr/>
          <a:lstStyle/>
          <a:p>
            <a:pPr eaLnBrk="1" hangingPunct="1">
              <a:lnSpc>
                <a:spcPct val="90000"/>
              </a:lnSpc>
              <a:defRPr/>
            </a:pPr>
            <a:r>
              <a:rPr lang="en-US" sz="2000" dirty="0">
                <a:cs typeface="+mn-cs"/>
              </a:rPr>
              <a:t>Add/drop multiplexer (ADM)</a:t>
            </a:r>
          </a:p>
          <a:p>
            <a:pPr lvl="1" eaLnBrk="1" hangingPunct="1">
              <a:lnSpc>
                <a:spcPct val="90000"/>
              </a:lnSpc>
              <a:defRPr/>
            </a:pPr>
            <a:r>
              <a:rPr lang="en-US" sz="1800" dirty="0"/>
              <a:t>Drops entire multiplexes</a:t>
            </a:r>
          </a:p>
          <a:p>
            <a:pPr lvl="1" eaLnBrk="1" hangingPunct="1">
              <a:lnSpc>
                <a:spcPct val="90000"/>
              </a:lnSpc>
              <a:defRPr/>
            </a:pPr>
            <a:endParaRPr lang="en-US" sz="1800" dirty="0"/>
          </a:p>
          <a:p>
            <a:pPr eaLnBrk="1" hangingPunct="1">
              <a:lnSpc>
                <a:spcPct val="90000"/>
              </a:lnSpc>
              <a:defRPr/>
            </a:pPr>
            <a:r>
              <a:rPr lang="en-US" sz="2000" dirty="0">
                <a:cs typeface="+mn-cs"/>
              </a:rPr>
              <a:t>Terminal multiplexer (TM)</a:t>
            </a:r>
          </a:p>
          <a:p>
            <a:pPr lvl="1" eaLnBrk="1" hangingPunct="1">
              <a:lnSpc>
                <a:spcPct val="90000"/>
              </a:lnSpc>
              <a:defRPr/>
            </a:pPr>
            <a:r>
              <a:rPr lang="en-US" sz="1800" dirty="0"/>
              <a:t>Multiplexes traffic to different multiplexing hierarchies</a:t>
            </a:r>
          </a:p>
          <a:p>
            <a:pPr lvl="1" eaLnBrk="1" hangingPunct="1">
              <a:lnSpc>
                <a:spcPct val="90000"/>
              </a:lnSpc>
              <a:defRPr/>
            </a:pPr>
            <a:endParaRPr lang="en-US" sz="1800" dirty="0"/>
          </a:p>
          <a:p>
            <a:pPr eaLnBrk="1" hangingPunct="1">
              <a:lnSpc>
                <a:spcPct val="90000"/>
              </a:lnSpc>
              <a:defRPr/>
            </a:pPr>
            <a:r>
              <a:rPr lang="en-US" sz="2000" dirty="0">
                <a:cs typeface="+mn-cs"/>
              </a:rPr>
              <a:t>Digital cross-connect (DXC)</a:t>
            </a:r>
          </a:p>
          <a:p>
            <a:pPr lvl="1" eaLnBrk="1" hangingPunct="1">
              <a:lnSpc>
                <a:spcPct val="90000"/>
              </a:lnSpc>
              <a:defRPr/>
            </a:pPr>
            <a:r>
              <a:rPr lang="en-US" sz="1800" dirty="0"/>
              <a:t>Switches virtual containers (VCs) between ports</a:t>
            </a:r>
          </a:p>
          <a:p>
            <a:pPr lvl="2" eaLnBrk="1" hangingPunct="1">
              <a:lnSpc>
                <a:spcPct val="90000"/>
              </a:lnSpc>
              <a:defRPr/>
            </a:pPr>
            <a:endParaRPr lang="en-US" sz="1600" dirty="0"/>
          </a:p>
          <a:p>
            <a:pPr lvl="2" eaLnBrk="1" hangingPunct="1">
              <a:lnSpc>
                <a:spcPct val="90000"/>
              </a:lnSpc>
              <a:defRPr/>
            </a:pPr>
            <a:endParaRPr lang="en-US" sz="1600" dirty="0"/>
          </a:p>
          <a:p>
            <a:pPr eaLnBrk="1" hangingPunct="1">
              <a:lnSpc>
                <a:spcPct val="90000"/>
              </a:lnSpc>
              <a:defRPr/>
            </a:pPr>
            <a:r>
              <a:rPr lang="en-US" sz="2000" dirty="0">
                <a:cs typeface="+mn-cs"/>
              </a:rPr>
              <a:t>Regenerator</a:t>
            </a:r>
          </a:p>
          <a:p>
            <a:pPr lvl="1" eaLnBrk="1" hangingPunct="1">
              <a:lnSpc>
                <a:spcPct val="90000"/>
              </a:lnSpc>
              <a:defRPr/>
            </a:pPr>
            <a:r>
              <a:rPr lang="en-US" sz="1800" dirty="0"/>
              <a:t>Deployed when distance &gt; 40-60km in order to “clean-up” the signal</a:t>
            </a:r>
          </a:p>
          <a:p>
            <a:pPr eaLnBrk="1" hangingPunct="1">
              <a:lnSpc>
                <a:spcPct val="90000"/>
              </a:lnSpc>
              <a:defRPr/>
            </a:pPr>
            <a:endParaRPr lang="en-US" sz="2000" dirty="0">
              <a:cs typeface="+mn-cs"/>
            </a:endParaRPr>
          </a:p>
        </p:txBody>
      </p:sp>
      <p:sp>
        <p:nvSpPr>
          <p:cNvPr id="836612" name="Line 4"/>
          <p:cNvSpPr>
            <a:spLocks noChangeShapeType="1"/>
          </p:cNvSpPr>
          <p:nvPr/>
        </p:nvSpPr>
        <p:spPr bwMode="auto">
          <a:xfrm>
            <a:off x="287441" y="5085257"/>
            <a:ext cx="6858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13" name="AutoShape 5"/>
          <p:cNvSpPr>
            <a:spLocks noChangeArrowheads="1"/>
          </p:cNvSpPr>
          <p:nvPr/>
        </p:nvSpPr>
        <p:spPr bwMode="auto">
          <a:xfrm rot="5400000">
            <a:off x="401741" y="4932857"/>
            <a:ext cx="457200" cy="304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36614" name="Line 6"/>
          <p:cNvSpPr>
            <a:spLocks noChangeShapeType="1"/>
          </p:cNvSpPr>
          <p:nvPr/>
        </p:nvSpPr>
        <p:spPr bwMode="auto">
          <a:xfrm>
            <a:off x="228600" y="3775075"/>
            <a:ext cx="9906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15" name="Line 7"/>
          <p:cNvSpPr>
            <a:spLocks noChangeShapeType="1"/>
          </p:cNvSpPr>
          <p:nvPr/>
        </p:nvSpPr>
        <p:spPr bwMode="auto">
          <a:xfrm>
            <a:off x="228600" y="3851275"/>
            <a:ext cx="9906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16" name="Line 8"/>
          <p:cNvSpPr>
            <a:spLocks noChangeShapeType="1"/>
          </p:cNvSpPr>
          <p:nvPr/>
        </p:nvSpPr>
        <p:spPr bwMode="auto">
          <a:xfrm>
            <a:off x="228600" y="4156075"/>
            <a:ext cx="9906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17" name="Line 9"/>
          <p:cNvSpPr>
            <a:spLocks noChangeShapeType="1"/>
          </p:cNvSpPr>
          <p:nvPr/>
        </p:nvSpPr>
        <p:spPr bwMode="auto">
          <a:xfrm>
            <a:off x="723900" y="3927475"/>
            <a:ext cx="0" cy="152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18" name="Line 10"/>
          <p:cNvSpPr>
            <a:spLocks noChangeShapeType="1"/>
          </p:cNvSpPr>
          <p:nvPr/>
        </p:nvSpPr>
        <p:spPr bwMode="auto">
          <a:xfrm>
            <a:off x="723900" y="3927475"/>
            <a:ext cx="0" cy="152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19" name="Text Box 11"/>
          <p:cNvSpPr txBox="1">
            <a:spLocks noChangeArrowheads="1"/>
          </p:cNvSpPr>
          <p:nvPr/>
        </p:nvSpPr>
        <p:spPr bwMode="auto">
          <a:xfrm>
            <a:off x="342900" y="4232275"/>
            <a:ext cx="762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b="1">
                <a:cs typeface="+mn-cs"/>
              </a:rPr>
              <a:t>NxN</a:t>
            </a:r>
          </a:p>
        </p:txBody>
      </p:sp>
      <p:grpSp>
        <p:nvGrpSpPr>
          <p:cNvPr id="90124" name="Group 12"/>
          <p:cNvGrpSpPr>
            <a:grpSpLocks/>
          </p:cNvGrpSpPr>
          <p:nvPr/>
        </p:nvGrpSpPr>
        <p:grpSpPr bwMode="auto">
          <a:xfrm>
            <a:off x="303213" y="2619375"/>
            <a:ext cx="835026" cy="533400"/>
            <a:chOff x="191" y="1536"/>
            <a:chExt cx="526" cy="336"/>
          </a:xfrm>
        </p:grpSpPr>
        <p:sp>
          <p:nvSpPr>
            <p:cNvPr id="836621" name="Rectangle 13"/>
            <p:cNvSpPr>
              <a:spLocks noChangeArrowheads="1"/>
            </p:cNvSpPr>
            <p:nvPr/>
          </p:nvSpPr>
          <p:spPr bwMode="auto">
            <a:xfrm rot="5400000">
              <a:off x="288" y="1488"/>
              <a:ext cx="33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90157" name="Group 14"/>
            <p:cNvGrpSpPr>
              <a:grpSpLocks/>
            </p:cNvGrpSpPr>
            <p:nvPr/>
          </p:nvGrpSpPr>
          <p:grpSpPr bwMode="auto">
            <a:xfrm>
              <a:off x="191" y="1587"/>
              <a:ext cx="526" cy="264"/>
              <a:chOff x="216" y="1563"/>
              <a:chExt cx="503" cy="264"/>
            </a:xfrm>
          </p:grpSpPr>
          <p:sp>
            <p:nvSpPr>
              <p:cNvPr id="836623" name="AutoShape 15"/>
              <p:cNvSpPr>
                <a:spLocks noChangeArrowheads="1"/>
              </p:cNvSpPr>
              <p:nvPr/>
            </p:nvSpPr>
            <p:spPr bwMode="auto">
              <a:xfrm rot="5400000" flipV="1">
                <a:off x="361" y="1619"/>
                <a:ext cx="264" cy="15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36624" name="Line 16"/>
              <p:cNvSpPr>
                <a:spLocks noChangeShapeType="1"/>
              </p:cNvSpPr>
              <p:nvPr/>
            </p:nvSpPr>
            <p:spPr bwMode="auto">
              <a:xfrm rot="5400000">
                <a:off x="317" y="1488"/>
                <a:ext cx="0" cy="20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25" name="Line 17"/>
              <p:cNvSpPr>
                <a:spLocks noChangeShapeType="1"/>
              </p:cNvSpPr>
              <p:nvPr/>
            </p:nvSpPr>
            <p:spPr bwMode="auto">
              <a:xfrm rot="5400000">
                <a:off x="317" y="1518"/>
                <a:ext cx="0" cy="20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26" name="Line 18"/>
              <p:cNvSpPr>
                <a:spLocks noChangeShapeType="1"/>
              </p:cNvSpPr>
              <p:nvPr/>
            </p:nvSpPr>
            <p:spPr bwMode="auto">
              <a:xfrm rot="5400000">
                <a:off x="317" y="1547"/>
                <a:ext cx="0" cy="20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27" name="Line 19"/>
              <p:cNvSpPr>
                <a:spLocks noChangeShapeType="1"/>
              </p:cNvSpPr>
              <p:nvPr/>
            </p:nvSpPr>
            <p:spPr bwMode="auto">
              <a:xfrm rot="5400000">
                <a:off x="317" y="1576"/>
                <a:ext cx="0" cy="20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28" name="Line 20"/>
              <p:cNvSpPr>
                <a:spLocks noChangeShapeType="1"/>
              </p:cNvSpPr>
              <p:nvPr/>
            </p:nvSpPr>
            <p:spPr bwMode="auto">
              <a:xfrm rot="5400000">
                <a:off x="317" y="1694"/>
                <a:ext cx="0" cy="20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29" name="Line 21"/>
              <p:cNvSpPr>
                <a:spLocks noChangeShapeType="1"/>
              </p:cNvSpPr>
              <p:nvPr/>
            </p:nvSpPr>
            <p:spPr bwMode="auto">
              <a:xfrm rot="5400000">
                <a:off x="288" y="1736"/>
                <a:ext cx="5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6630" name="Line 22"/>
              <p:cNvSpPr>
                <a:spLocks noChangeShapeType="1"/>
              </p:cNvSpPr>
              <p:nvPr/>
            </p:nvSpPr>
            <p:spPr bwMode="auto">
              <a:xfrm rot="5400000" flipV="1">
                <a:off x="644" y="1619"/>
                <a:ext cx="0" cy="15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grpSp>
        <p:nvGrpSpPr>
          <p:cNvPr id="90125" name="Group 23"/>
          <p:cNvGrpSpPr>
            <a:grpSpLocks/>
          </p:cNvGrpSpPr>
          <p:nvPr/>
        </p:nvGrpSpPr>
        <p:grpSpPr bwMode="auto">
          <a:xfrm>
            <a:off x="457200" y="3698875"/>
            <a:ext cx="533400" cy="533400"/>
            <a:chOff x="480" y="2688"/>
            <a:chExt cx="336" cy="336"/>
          </a:xfrm>
        </p:grpSpPr>
        <p:sp>
          <p:nvSpPr>
            <p:cNvPr id="836632" name="Rectangle 24"/>
            <p:cNvSpPr>
              <a:spLocks noChangeArrowheads="1"/>
            </p:cNvSpPr>
            <p:nvPr/>
          </p:nvSpPr>
          <p:spPr bwMode="auto">
            <a:xfrm>
              <a:off x="480" y="2688"/>
              <a:ext cx="3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36633" name="AutoShape 25"/>
            <p:cNvSpPr>
              <a:spLocks noChangeArrowheads="1"/>
            </p:cNvSpPr>
            <p:nvPr/>
          </p:nvSpPr>
          <p:spPr bwMode="auto">
            <a:xfrm rot="2705615">
              <a:off x="480" y="2688"/>
              <a:ext cx="335" cy="336"/>
            </a:xfrm>
            <a:custGeom>
              <a:avLst/>
              <a:gdLst>
                <a:gd name="G0" fmla="+- 8300 0 0"/>
                <a:gd name="G1" fmla="+- 10100 0 0"/>
                <a:gd name="G2" fmla="+- 5513 0 0"/>
                <a:gd name="G3" fmla="+- 21600 0 8300"/>
                <a:gd name="G4" fmla="+- 21600 0 10100"/>
                <a:gd name="G5" fmla="+- 21600 0 5513"/>
                <a:gd name="G6" fmla="+- 8300 0 10800"/>
                <a:gd name="G7" fmla="+- 10100 0 10800"/>
                <a:gd name="G8" fmla="*/ G7 5513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300" y="5513"/>
                  </a:lnTo>
                  <a:lnTo>
                    <a:pt x="10100" y="5513"/>
                  </a:lnTo>
                  <a:lnTo>
                    <a:pt x="10100" y="10100"/>
                  </a:lnTo>
                  <a:lnTo>
                    <a:pt x="5513" y="10100"/>
                  </a:lnTo>
                  <a:lnTo>
                    <a:pt x="5513" y="8300"/>
                  </a:lnTo>
                  <a:lnTo>
                    <a:pt x="0" y="10800"/>
                  </a:lnTo>
                  <a:lnTo>
                    <a:pt x="5513" y="13300"/>
                  </a:lnTo>
                  <a:lnTo>
                    <a:pt x="5513" y="11500"/>
                  </a:lnTo>
                  <a:lnTo>
                    <a:pt x="10100" y="11500"/>
                  </a:lnTo>
                  <a:lnTo>
                    <a:pt x="10100" y="16087"/>
                  </a:lnTo>
                  <a:lnTo>
                    <a:pt x="8300" y="16087"/>
                  </a:lnTo>
                  <a:lnTo>
                    <a:pt x="10800" y="21600"/>
                  </a:lnTo>
                  <a:lnTo>
                    <a:pt x="13300" y="16087"/>
                  </a:lnTo>
                  <a:lnTo>
                    <a:pt x="11500" y="16087"/>
                  </a:lnTo>
                  <a:lnTo>
                    <a:pt x="11500" y="11500"/>
                  </a:lnTo>
                  <a:lnTo>
                    <a:pt x="16087" y="11500"/>
                  </a:lnTo>
                  <a:lnTo>
                    <a:pt x="16087" y="13300"/>
                  </a:lnTo>
                  <a:lnTo>
                    <a:pt x="21600" y="10800"/>
                  </a:lnTo>
                  <a:lnTo>
                    <a:pt x="16087" y="8300"/>
                  </a:lnTo>
                  <a:lnTo>
                    <a:pt x="16087" y="10100"/>
                  </a:lnTo>
                  <a:lnTo>
                    <a:pt x="11500" y="10100"/>
                  </a:lnTo>
                  <a:lnTo>
                    <a:pt x="11500" y="5513"/>
                  </a:lnTo>
                  <a:lnTo>
                    <a:pt x="13300" y="5513"/>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836634" name="Rectangle 26"/>
          <p:cNvSpPr>
            <a:spLocks noChangeArrowheads="1"/>
          </p:cNvSpPr>
          <p:nvPr/>
        </p:nvSpPr>
        <p:spPr bwMode="auto">
          <a:xfrm>
            <a:off x="419100" y="1698625"/>
            <a:ext cx="609600" cy="38100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836635" name="AutoShape 27"/>
          <p:cNvSpPr>
            <a:spLocks noChangeArrowheads="1"/>
          </p:cNvSpPr>
          <p:nvPr/>
        </p:nvSpPr>
        <p:spPr bwMode="auto">
          <a:xfrm flipV="1">
            <a:off x="495300" y="1774825"/>
            <a:ext cx="457200" cy="2286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90128" name="AutoShape 28"/>
          <p:cNvSpPr>
            <a:spLocks noChangeAspect="1" noChangeArrowheads="1" noTextEdit="1"/>
          </p:cNvSpPr>
          <p:nvPr/>
        </p:nvSpPr>
        <p:spPr bwMode="auto">
          <a:xfrm>
            <a:off x="4343400" y="2819400"/>
            <a:ext cx="4038600" cy="167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29" name="Rectangle 29"/>
          <p:cNvSpPr>
            <a:spLocks noChangeArrowheads="1"/>
          </p:cNvSpPr>
          <p:nvPr/>
        </p:nvSpPr>
        <p:spPr bwMode="auto">
          <a:xfrm>
            <a:off x="4343400" y="2992438"/>
            <a:ext cx="1588"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30" name="Rectangle 30"/>
          <p:cNvSpPr>
            <a:spLocks noChangeArrowheads="1"/>
          </p:cNvSpPr>
          <p:nvPr/>
        </p:nvSpPr>
        <p:spPr bwMode="auto">
          <a:xfrm>
            <a:off x="4654550" y="2992438"/>
            <a:ext cx="1588"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31" name="Rectangle 31"/>
          <p:cNvSpPr>
            <a:spLocks noChangeArrowheads="1"/>
          </p:cNvSpPr>
          <p:nvPr/>
        </p:nvSpPr>
        <p:spPr bwMode="auto">
          <a:xfrm>
            <a:off x="4343400" y="3095625"/>
            <a:ext cx="1588"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32" name="Rectangle 32"/>
          <p:cNvSpPr>
            <a:spLocks noChangeArrowheads="1"/>
          </p:cNvSpPr>
          <p:nvPr/>
        </p:nvSpPr>
        <p:spPr bwMode="auto">
          <a:xfrm>
            <a:off x="4654550" y="3095625"/>
            <a:ext cx="1588"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33" name="Rectangle 33"/>
          <p:cNvSpPr>
            <a:spLocks noChangeArrowheads="1"/>
          </p:cNvSpPr>
          <p:nvPr/>
        </p:nvSpPr>
        <p:spPr bwMode="auto">
          <a:xfrm>
            <a:off x="4343400" y="3200400"/>
            <a:ext cx="1588"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34" name="Rectangle 34"/>
          <p:cNvSpPr>
            <a:spLocks noChangeArrowheads="1"/>
          </p:cNvSpPr>
          <p:nvPr/>
        </p:nvSpPr>
        <p:spPr bwMode="auto">
          <a:xfrm>
            <a:off x="4654550" y="3200400"/>
            <a:ext cx="1588"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35" name="Rectangle 35"/>
          <p:cNvSpPr>
            <a:spLocks noChangeArrowheads="1"/>
          </p:cNvSpPr>
          <p:nvPr/>
        </p:nvSpPr>
        <p:spPr bwMode="auto">
          <a:xfrm>
            <a:off x="4343400" y="3303588"/>
            <a:ext cx="1588"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36" name="Rectangle 36"/>
          <p:cNvSpPr>
            <a:spLocks noChangeArrowheads="1"/>
          </p:cNvSpPr>
          <p:nvPr/>
        </p:nvSpPr>
        <p:spPr bwMode="auto">
          <a:xfrm>
            <a:off x="4654550" y="3303588"/>
            <a:ext cx="1588"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37" name="Rectangle 37"/>
          <p:cNvSpPr>
            <a:spLocks noChangeArrowheads="1"/>
          </p:cNvSpPr>
          <p:nvPr/>
        </p:nvSpPr>
        <p:spPr bwMode="auto">
          <a:xfrm>
            <a:off x="5278438" y="3303588"/>
            <a:ext cx="1587"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38" name="Rectangle 38"/>
          <p:cNvSpPr>
            <a:spLocks noChangeArrowheads="1"/>
          </p:cNvSpPr>
          <p:nvPr/>
        </p:nvSpPr>
        <p:spPr bwMode="auto">
          <a:xfrm>
            <a:off x="5797550" y="3303588"/>
            <a:ext cx="1588"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39" name="Rectangle 39"/>
          <p:cNvSpPr>
            <a:spLocks noChangeArrowheads="1"/>
          </p:cNvSpPr>
          <p:nvPr/>
        </p:nvSpPr>
        <p:spPr bwMode="auto">
          <a:xfrm>
            <a:off x="5797550" y="3408363"/>
            <a:ext cx="1588"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40" name="Rectangle 40"/>
          <p:cNvSpPr>
            <a:spLocks noChangeArrowheads="1"/>
          </p:cNvSpPr>
          <p:nvPr/>
        </p:nvSpPr>
        <p:spPr bwMode="auto">
          <a:xfrm>
            <a:off x="5381625" y="3408363"/>
            <a:ext cx="1588"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41" name="Rectangle 41"/>
          <p:cNvSpPr>
            <a:spLocks noChangeArrowheads="1"/>
          </p:cNvSpPr>
          <p:nvPr/>
        </p:nvSpPr>
        <p:spPr bwMode="auto">
          <a:xfrm>
            <a:off x="5797550" y="3511550"/>
            <a:ext cx="1588"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42" name="Rectangle 42"/>
          <p:cNvSpPr>
            <a:spLocks noChangeArrowheads="1"/>
          </p:cNvSpPr>
          <p:nvPr/>
        </p:nvSpPr>
        <p:spPr bwMode="auto">
          <a:xfrm>
            <a:off x="5381625" y="3511550"/>
            <a:ext cx="1588"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43" name="Rectangle 43"/>
          <p:cNvSpPr>
            <a:spLocks noChangeArrowheads="1"/>
          </p:cNvSpPr>
          <p:nvPr/>
        </p:nvSpPr>
        <p:spPr bwMode="auto">
          <a:xfrm>
            <a:off x="5797550" y="3616325"/>
            <a:ext cx="1588"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44" name="Rectangle 44"/>
          <p:cNvSpPr>
            <a:spLocks noChangeArrowheads="1"/>
          </p:cNvSpPr>
          <p:nvPr/>
        </p:nvSpPr>
        <p:spPr bwMode="auto">
          <a:xfrm>
            <a:off x="5381625" y="3616325"/>
            <a:ext cx="1588"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45" name="Rectangle 45"/>
          <p:cNvSpPr>
            <a:spLocks noChangeArrowheads="1"/>
          </p:cNvSpPr>
          <p:nvPr/>
        </p:nvSpPr>
        <p:spPr bwMode="auto">
          <a:xfrm>
            <a:off x="6419850" y="3511550"/>
            <a:ext cx="1588"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46" name="Rectangle 46"/>
          <p:cNvSpPr>
            <a:spLocks noChangeArrowheads="1"/>
          </p:cNvSpPr>
          <p:nvPr/>
        </p:nvSpPr>
        <p:spPr bwMode="auto">
          <a:xfrm>
            <a:off x="6938963" y="3511550"/>
            <a:ext cx="1587"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47" name="Rectangle 47"/>
          <p:cNvSpPr>
            <a:spLocks noChangeArrowheads="1"/>
          </p:cNvSpPr>
          <p:nvPr/>
        </p:nvSpPr>
        <p:spPr bwMode="auto">
          <a:xfrm>
            <a:off x="6938963" y="3719513"/>
            <a:ext cx="1587"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48" name="Rectangle 48"/>
          <p:cNvSpPr>
            <a:spLocks noChangeArrowheads="1"/>
          </p:cNvSpPr>
          <p:nvPr/>
        </p:nvSpPr>
        <p:spPr bwMode="auto">
          <a:xfrm>
            <a:off x="6938963" y="3811588"/>
            <a:ext cx="1587"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49" name="Rectangle 49"/>
          <p:cNvSpPr>
            <a:spLocks noChangeArrowheads="1"/>
          </p:cNvSpPr>
          <p:nvPr/>
        </p:nvSpPr>
        <p:spPr bwMode="auto">
          <a:xfrm>
            <a:off x="6938963" y="3616325"/>
            <a:ext cx="1587"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0150" name="Rectangle 50"/>
          <p:cNvSpPr>
            <a:spLocks noChangeArrowheads="1"/>
          </p:cNvSpPr>
          <p:nvPr/>
        </p:nvSpPr>
        <p:spPr bwMode="auto">
          <a:xfrm>
            <a:off x="4967288" y="3719513"/>
            <a:ext cx="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a:p>
        </p:txBody>
      </p:sp>
      <p:sp>
        <p:nvSpPr>
          <p:cNvPr id="90151" name="Rectangle 51"/>
          <p:cNvSpPr>
            <a:spLocks noChangeArrowheads="1"/>
          </p:cNvSpPr>
          <p:nvPr/>
        </p:nvSpPr>
        <p:spPr bwMode="auto">
          <a:xfrm>
            <a:off x="6316663" y="3949700"/>
            <a:ext cx="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a:p>
        </p:txBody>
      </p:sp>
      <p:sp>
        <p:nvSpPr>
          <p:cNvPr id="90152" name="Rectangle 52"/>
          <p:cNvSpPr>
            <a:spLocks noChangeArrowheads="1"/>
          </p:cNvSpPr>
          <p:nvPr/>
        </p:nvSpPr>
        <p:spPr bwMode="auto">
          <a:xfrm>
            <a:off x="7666038" y="4111625"/>
            <a:ext cx="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a:p>
        </p:txBody>
      </p:sp>
      <p:sp>
        <p:nvSpPr>
          <p:cNvPr id="90153" name="Rectangle 53"/>
          <p:cNvSpPr>
            <a:spLocks noChangeArrowheads="1"/>
          </p:cNvSpPr>
          <p:nvPr/>
        </p:nvSpPr>
        <p:spPr bwMode="auto">
          <a:xfrm>
            <a:off x="7874000" y="4030663"/>
            <a:ext cx="11113" cy="1587"/>
          </a:xfrm>
          <a:prstGeom prst="rect">
            <a:avLst/>
          </a:pr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Optical Networks                                                 Electrical and Electronic Engineering</a:t>
            </a:r>
            <a:endParaRPr lang="en-GB"/>
          </a:p>
        </p:txBody>
      </p:sp>
    </p:spTree>
    <p:extLst>
      <p:ext uri="{BB962C8B-B14F-4D97-AF65-F5344CB8AC3E}">
        <p14:creationId xmlns:p14="http://schemas.microsoft.com/office/powerpoint/2010/main" val="365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Oval 2"/>
          <p:cNvSpPr>
            <a:spLocks noChangeArrowheads="1"/>
          </p:cNvSpPr>
          <p:nvPr/>
        </p:nvSpPr>
        <p:spPr bwMode="auto">
          <a:xfrm>
            <a:off x="2187575" y="1403573"/>
            <a:ext cx="1752600" cy="1600200"/>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cs typeface="+mn-cs"/>
              </a:rPr>
              <a:t>Ring A</a:t>
            </a:r>
          </a:p>
        </p:txBody>
      </p:sp>
      <p:sp>
        <p:nvSpPr>
          <p:cNvPr id="837635" name="Rectangle 3"/>
          <p:cNvSpPr>
            <a:spLocks noGrp="1" noChangeArrowheads="1"/>
          </p:cNvSpPr>
          <p:nvPr>
            <p:ph type="title"/>
          </p:nvPr>
        </p:nvSpPr>
        <p:spPr>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normAutofit/>
          </a:bodyPr>
          <a:lstStyle/>
          <a:p>
            <a:pPr eaLnBrk="1" hangingPunct="1">
              <a:defRPr/>
            </a:pPr>
            <a:r>
              <a:rPr lang="en-US" dirty="0">
                <a:cs typeface="Arial" charset="0"/>
              </a:rPr>
              <a:t>Typical SDH/SONET Network</a:t>
            </a:r>
          </a:p>
        </p:txBody>
      </p:sp>
      <p:grpSp>
        <p:nvGrpSpPr>
          <p:cNvPr id="92164" name="Group 4"/>
          <p:cNvGrpSpPr>
            <a:grpSpLocks/>
          </p:cNvGrpSpPr>
          <p:nvPr/>
        </p:nvGrpSpPr>
        <p:grpSpPr bwMode="auto">
          <a:xfrm>
            <a:off x="3513032" y="3069430"/>
            <a:ext cx="2057400" cy="240"/>
            <a:chOff x="1872" y="2592"/>
            <a:chExt cx="624" cy="240"/>
          </a:xfrm>
        </p:grpSpPr>
        <p:sp>
          <p:nvSpPr>
            <p:cNvPr id="837637" name="Line 5"/>
            <p:cNvSpPr>
              <a:spLocks noChangeShapeType="1"/>
            </p:cNvSpPr>
            <p:nvPr/>
          </p:nvSpPr>
          <p:spPr bwMode="auto">
            <a:xfrm>
              <a:off x="1872" y="2592"/>
              <a:ext cx="62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7638" name="Line 6"/>
            <p:cNvSpPr>
              <a:spLocks noChangeShapeType="1"/>
            </p:cNvSpPr>
            <p:nvPr/>
          </p:nvSpPr>
          <p:spPr bwMode="auto">
            <a:xfrm>
              <a:off x="1872" y="2640"/>
              <a:ext cx="62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7639" name="Line 7"/>
            <p:cNvSpPr>
              <a:spLocks noChangeShapeType="1"/>
            </p:cNvSpPr>
            <p:nvPr/>
          </p:nvSpPr>
          <p:spPr bwMode="auto">
            <a:xfrm>
              <a:off x="1872" y="2832"/>
              <a:ext cx="62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7640" name="Line 8"/>
            <p:cNvSpPr>
              <a:spLocks noChangeShapeType="1"/>
            </p:cNvSpPr>
            <p:nvPr/>
          </p:nvSpPr>
          <p:spPr bwMode="auto">
            <a:xfrm>
              <a:off x="2448" y="2689"/>
              <a:ext cx="0" cy="95"/>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7641" name="Line 9"/>
            <p:cNvSpPr>
              <a:spLocks noChangeShapeType="1"/>
            </p:cNvSpPr>
            <p:nvPr/>
          </p:nvSpPr>
          <p:spPr bwMode="auto">
            <a:xfrm>
              <a:off x="1920" y="2689"/>
              <a:ext cx="0" cy="95"/>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837642" name="Rectangle 10"/>
          <p:cNvSpPr>
            <a:spLocks noChangeArrowheads="1"/>
          </p:cNvSpPr>
          <p:nvPr/>
        </p:nvSpPr>
        <p:spPr bwMode="auto">
          <a:xfrm rot="10800000">
            <a:off x="4397375" y="3537173"/>
            <a:ext cx="533400" cy="68580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837643" name="AutoShape 11"/>
          <p:cNvSpPr>
            <a:spLocks noChangeArrowheads="1"/>
          </p:cNvSpPr>
          <p:nvPr/>
        </p:nvSpPr>
        <p:spPr bwMode="auto">
          <a:xfrm rot="10800000" flipV="1">
            <a:off x="4454525" y="3795936"/>
            <a:ext cx="419100" cy="250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44" name="Line 12"/>
          <p:cNvSpPr>
            <a:spLocks noChangeShapeType="1"/>
          </p:cNvSpPr>
          <p:nvPr/>
        </p:nvSpPr>
        <p:spPr bwMode="auto">
          <a:xfrm rot="10800000">
            <a:off x="4808538" y="3232373"/>
            <a:ext cx="0" cy="565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45" name="Line 13"/>
          <p:cNvSpPr>
            <a:spLocks noChangeShapeType="1"/>
          </p:cNvSpPr>
          <p:nvPr/>
        </p:nvSpPr>
        <p:spPr bwMode="auto">
          <a:xfrm rot="10800000">
            <a:off x="4760913" y="3232373"/>
            <a:ext cx="0" cy="565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46" name="Line 14"/>
          <p:cNvSpPr>
            <a:spLocks noChangeShapeType="1"/>
          </p:cNvSpPr>
          <p:nvPr/>
        </p:nvSpPr>
        <p:spPr bwMode="auto">
          <a:xfrm rot="10800000">
            <a:off x="4714875" y="3232373"/>
            <a:ext cx="0" cy="565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47" name="Line 15"/>
          <p:cNvSpPr>
            <a:spLocks noChangeShapeType="1"/>
          </p:cNvSpPr>
          <p:nvPr/>
        </p:nvSpPr>
        <p:spPr bwMode="auto">
          <a:xfrm rot="10800000">
            <a:off x="4668838" y="3232373"/>
            <a:ext cx="0" cy="565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48" name="Line 16"/>
          <p:cNvSpPr>
            <a:spLocks noChangeShapeType="1"/>
          </p:cNvSpPr>
          <p:nvPr/>
        </p:nvSpPr>
        <p:spPr bwMode="auto">
          <a:xfrm rot="10800000">
            <a:off x="4481513" y="3232373"/>
            <a:ext cx="0" cy="565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49" name="Line 17"/>
          <p:cNvSpPr>
            <a:spLocks noChangeShapeType="1"/>
          </p:cNvSpPr>
          <p:nvPr/>
        </p:nvSpPr>
        <p:spPr bwMode="auto">
          <a:xfrm rot="10800000">
            <a:off x="4529138" y="3384773"/>
            <a:ext cx="9207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50" name="Rectangle 18"/>
          <p:cNvSpPr>
            <a:spLocks noChangeArrowheads="1"/>
          </p:cNvSpPr>
          <p:nvPr/>
        </p:nvSpPr>
        <p:spPr bwMode="auto">
          <a:xfrm>
            <a:off x="4397375" y="2698973"/>
            <a:ext cx="533400" cy="53340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837651" name="AutoShape 19"/>
          <p:cNvSpPr>
            <a:spLocks noChangeArrowheads="1"/>
          </p:cNvSpPr>
          <p:nvPr/>
        </p:nvSpPr>
        <p:spPr bwMode="auto">
          <a:xfrm rot="2705615">
            <a:off x="4398168" y="2698180"/>
            <a:ext cx="531813" cy="533400"/>
          </a:xfrm>
          <a:custGeom>
            <a:avLst/>
            <a:gdLst>
              <a:gd name="G0" fmla="+- 8300 0 0"/>
              <a:gd name="G1" fmla="+- 10100 0 0"/>
              <a:gd name="G2" fmla="+- 5513 0 0"/>
              <a:gd name="G3" fmla="+- 21600 0 8300"/>
              <a:gd name="G4" fmla="+- 21600 0 10100"/>
              <a:gd name="G5" fmla="+- 21600 0 5513"/>
              <a:gd name="G6" fmla="+- 8300 0 10800"/>
              <a:gd name="G7" fmla="+- 10100 0 10800"/>
              <a:gd name="G8" fmla="*/ G7 5513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300" y="5513"/>
                </a:lnTo>
                <a:lnTo>
                  <a:pt x="10100" y="5513"/>
                </a:lnTo>
                <a:lnTo>
                  <a:pt x="10100" y="10100"/>
                </a:lnTo>
                <a:lnTo>
                  <a:pt x="5513" y="10100"/>
                </a:lnTo>
                <a:lnTo>
                  <a:pt x="5513" y="8300"/>
                </a:lnTo>
                <a:lnTo>
                  <a:pt x="0" y="10800"/>
                </a:lnTo>
                <a:lnTo>
                  <a:pt x="5513" y="13300"/>
                </a:lnTo>
                <a:lnTo>
                  <a:pt x="5513" y="11500"/>
                </a:lnTo>
                <a:lnTo>
                  <a:pt x="10100" y="11500"/>
                </a:lnTo>
                <a:lnTo>
                  <a:pt x="10100" y="16087"/>
                </a:lnTo>
                <a:lnTo>
                  <a:pt x="8300" y="16087"/>
                </a:lnTo>
                <a:lnTo>
                  <a:pt x="10800" y="21600"/>
                </a:lnTo>
                <a:lnTo>
                  <a:pt x="13300" y="16087"/>
                </a:lnTo>
                <a:lnTo>
                  <a:pt x="11500" y="16087"/>
                </a:lnTo>
                <a:lnTo>
                  <a:pt x="11500" y="11500"/>
                </a:lnTo>
                <a:lnTo>
                  <a:pt x="16087" y="11500"/>
                </a:lnTo>
                <a:lnTo>
                  <a:pt x="16087" y="13300"/>
                </a:lnTo>
                <a:lnTo>
                  <a:pt x="21600" y="10800"/>
                </a:lnTo>
                <a:lnTo>
                  <a:pt x="16087" y="8300"/>
                </a:lnTo>
                <a:lnTo>
                  <a:pt x="16087" y="10100"/>
                </a:lnTo>
                <a:lnTo>
                  <a:pt x="11500" y="10100"/>
                </a:lnTo>
                <a:lnTo>
                  <a:pt x="11500" y="5513"/>
                </a:lnTo>
                <a:lnTo>
                  <a:pt x="13300" y="5513"/>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52" name="Line 20"/>
          <p:cNvSpPr>
            <a:spLocks noChangeShapeType="1"/>
          </p:cNvSpPr>
          <p:nvPr/>
        </p:nvSpPr>
        <p:spPr bwMode="auto">
          <a:xfrm>
            <a:off x="1349375" y="2241773"/>
            <a:ext cx="4572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pic>
        <p:nvPicPr>
          <p:cNvPr id="837653" name="Picture 21"/>
          <p:cNvPicPr>
            <a:picLocks noGrp="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a:xfrm>
            <a:off x="968375" y="2089373"/>
            <a:ext cx="457200" cy="333375"/>
          </a:xfrm>
        </p:spPr>
      </p:pic>
      <p:sp>
        <p:nvSpPr>
          <p:cNvPr id="837654" name="Rectangle 22"/>
          <p:cNvSpPr>
            <a:spLocks noChangeArrowheads="1"/>
          </p:cNvSpPr>
          <p:nvPr/>
        </p:nvSpPr>
        <p:spPr bwMode="auto">
          <a:xfrm rot="10800000" flipV="1">
            <a:off x="4383088" y="4742086"/>
            <a:ext cx="533400" cy="68580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837655" name="AutoShape 23"/>
          <p:cNvSpPr>
            <a:spLocks noChangeArrowheads="1"/>
          </p:cNvSpPr>
          <p:nvPr/>
        </p:nvSpPr>
        <p:spPr bwMode="auto">
          <a:xfrm rot="-10800000">
            <a:off x="4454525" y="4915123"/>
            <a:ext cx="419100" cy="250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56" name="Line 24"/>
          <p:cNvSpPr>
            <a:spLocks noChangeShapeType="1"/>
          </p:cNvSpPr>
          <p:nvPr/>
        </p:nvSpPr>
        <p:spPr bwMode="auto">
          <a:xfrm rot="10800000" flipV="1">
            <a:off x="4776788" y="5164361"/>
            <a:ext cx="0" cy="336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57" name="Line 25"/>
          <p:cNvSpPr>
            <a:spLocks noChangeShapeType="1"/>
          </p:cNvSpPr>
          <p:nvPr/>
        </p:nvSpPr>
        <p:spPr bwMode="auto">
          <a:xfrm rot="10800000" flipV="1">
            <a:off x="4729163" y="5164361"/>
            <a:ext cx="0" cy="336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58" name="Line 26"/>
          <p:cNvSpPr>
            <a:spLocks noChangeShapeType="1"/>
          </p:cNvSpPr>
          <p:nvPr/>
        </p:nvSpPr>
        <p:spPr bwMode="auto">
          <a:xfrm rot="10800000" flipV="1">
            <a:off x="4683125" y="5164361"/>
            <a:ext cx="0" cy="336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59" name="Line 27"/>
          <p:cNvSpPr>
            <a:spLocks noChangeShapeType="1"/>
          </p:cNvSpPr>
          <p:nvPr/>
        </p:nvSpPr>
        <p:spPr bwMode="auto">
          <a:xfrm rot="10800000" flipV="1">
            <a:off x="4637088" y="5164361"/>
            <a:ext cx="0" cy="336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60" name="Line 28"/>
          <p:cNvSpPr>
            <a:spLocks noChangeShapeType="1"/>
          </p:cNvSpPr>
          <p:nvPr/>
        </p:nvSpPr>
        <p:spPr bwMode="auto">
          <a:xfrm rot="10800000" flipV="1">
            <a:off x="4473575" y="5169123"/>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61" name="Line 29"/>
          <p:cNvSpPr>
            <a:spLocks noChangeShapeType="1"/>
          </p:cNvSpPr>
          <p:nvPr/>
        </p:nvSpPr>
        <p:spPr bwMode="auto">
          <a:xfrm rot="10800000" flipV="1">
            <a:off x="4497388" y="5332636"/>
            <a:ext cx="920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62" name="Rectangle 30"/>
          <p:cNvSpPr>
            <a:spLocks noChangeArrowheads="1"/>
          </p:cNvSpPr>
          <p:nvPr/>
        </p:nvSpPr>
        <p:spPr bwMode="auto">
          <a:xfrm>
            <a:off x="2949575" y="2851373"/>
            <a:ext cx="609600" cy="38100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837663" name="AutoShape 31"/>
          <p:cNvSpPr>
            <a:spLocks noChangeArrowheads="1"/>
          </p:cNvSpPr>
          <p:nvPr/>
        </p:nvSpPr>
        <p:spPr bwMode="auto">
          <a:xfrm flipV="1">
            <a:off x="3025775" y="2927573"/>
            <a:ext cx="457200" cy="2286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64" name="Rectangle 32"/>
          <p:cNvSpPr>
            <a:spLocks noChangeArrowheads="1"/>
          </p:cNvSpPr>
          <p:nvPr/>
        </p:nvSpPr>
        <p:spPr bwMode="auto">
          <a:xfrm>
            <a:off x="4473575" y="1327373"/>
            <a:ext cx="381000" cy="381000"/>
          </a:xfrm>
          <a:prstGeom prst="rect">
            <a:avLst/>
          </a:prstGeom>
          <a:solidFill>
            <a:srgbClr val="006699"/>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grpSp>
        <p:nvGrpSpPr>
          <p:cNvPr id="92188" name="Group 33"/>
          <p:cNvGrpSpPr>
            <a:grpSpLocks/>
          </p:cNvGrpSpPr>
          <p:nvPr/>
        </p:nvGrpSpPr>
        <p:grpSpPr bwMode="auto">
          <a:xfrm>
            <a:off x="4516438" y="1381365"/>
            <a:ext cx="279400" cy="252414"/>
            <a:chOff x="4713" y="3876"/>
            <a:chExt cx="317" cy="222"/>
          </a:xfrm>
        </p:grpSpPr>
        <p:sp>
          <p:nvSpPr>
            <p:cNvPr id="837666" name="AutoShape 34"/>
            <p:cNvSpPr>
              <a:spLocks noChangeAspect="1" noChangeArrowheads="1"/>
            </p:cNvSpPr>
            <p:nvPr/>
          </p:nvSpPr>
          <p:spPr bwMode="auto">
            <a:xfrm>
              <a:off x="4935" y="3876"/>
              <a:ext cx="95" cy="66"/>
            </a:xfrm>
            <a:prstGeom prst="rightArrow">
              <a:avLst>
                <a:gd name="adj1" fmla="val 37935"/>
                <a:gd name="adj2" fmla="val 36191"/>
              </a:avLst>
            </a:prstGeom>
            <a:solidFill>
              <a:schemeClr val="bg1"/>
            </a:solidFill>
            <a:ln w="317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837667" name="AutoShape 35"/>
            <p:cNvSpPr>
              <a:spLocks noChangeAspect="1" noChangeArrowheads="1"/>
            </p:cNvSpPr>
            <p:nvPr/>
          </p:nvSpPr>
          <p:spPr bwMode="auto">
            <a:xfrm flipH="1">
              <a:off x="4713" y="4030"/>
              <a:ext cx="92" cy="68"/>
            </a:xfrm>
            <a:prstGeom prst="rightArrow">
              <a:avLst>
                <a:gd name="adj1" fmla="val 37935"/>
                <a:gd name="adj2" fmla="val 33525"/>
              </a:avLst>
            </a:prstGeom>
            <a:solidFill>
              <a:schemeClr val="bg1"/>
            </a:solidFill>
            <a:ln w="317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837668" name="AutoShape 36"/>
            <p:cNvSpPr>
              <a:spLocks noChangeAspect="1" noChangeArrowheads="1"/>
            </p:cNvSpPr>
            <p:nvPr/>
          </p:nvSpPr>
          <p:spPr bwMode="auto">
            <a:xfrm flipH="1">
              <a:off x="4713" y="3876"/>
              <a:ext cx="92" cy="66"/>
            </a:xfrm>
            <a:prstGeom prst="rightArrow">
              <a:avLst>
                <a:gd name="adj1" fmla="val 37935"/>
                <a:gd name="adj2" fmla="val 35049"/>
              </a:avLst>
            </a:prstGeom>
            <a:solidFill>
              <a:schemeClr val="bg1"/>
            </a:solidFill>
            <a:ln w="317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837669" name="AutoShape 37"/>
            <p:cNvSpPr>
              <a:spLocks noChangeAspect="1" noChangeArrowheads="1"/>
            </p:cNvSpPr>
            <p:nvPr/>
          </p:nvSpPr>
          <p:spPr bwMode="auto">
            <a:xfrm>
              <a:off x="4935" y="4030"/>
              <a:ext cx="95" cy="68"/>
            </a:xfrm>
            <a:prstGeom prst="rightArrow">
              <a:avLst>
                <a:gd name="adj1" fmla="val 37935"/>
                <a:gd name="adj2" fmla="val 34618"/>
              </a:avLst>
            </a:prstGeom>
            <a:solidFill>
              <a:schemeClr val="bg1"/>
            </a:solidFill>
            <a:ln w="317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837670" name="Freeform 38"/>
            <p:cNvSpPr>
              <a:spLocks noChangeAspect="1"/>
            </p:cNvSpPr>
            <p:nvPr/>
          </p:nvSpPr>
          <p:spPr bwMode="auto">
            <a:xfrm flipH="1">
              <a:off x="4803" y="3897"/>
              <a:ext cx="133" cy="179"/>
            </a:xfrm>
            <a:custGeom>
              <a:avLst/>
              <a:gdLst>
                <a:gd name="T0" fmla="*/ 253 w 253"/>
                <a:gd name="T1" fmla="*/ 0 h 389"/>
                <a:gd name="T2" fmla="*/ 0 w 253"/>
                <a:gd name="T3" fmla="*/ 333 h 389"/>
                <a:gd name="T4" fmla="*/ 0 w 253"/>
                <a:gd name="T5" fmla="*/ 389 h 389"/>
                <a:gd name="T6" fmla="*/ 253 w 253"/>
                <a:gd name="T7" fmla="*/ 56 h 389"/>
                <a:gd name="T8" fmla="*/ 253 w 253"/>
                <a:gd name="T9" fmla="*/ 0 h 389"/>
              </a:gdLst>
              <a:ahLst/>
              <a:cxnLst>
                <a:cxn ang="0">
                  <a:pos x="T0" y="T1"/>
                </a:cxn>
                <a:cxn ang="0">
                  <a:pos x="T2" y="T3"/>
                </a:cxn>
                <a:cxn ang="0">
                  <a:pos x="T4" y="T5"/>
                </a:cxn>
                <a:cxn ang="0">
                  <a:pos x="T6" y="T7"/>
                </a:cxn>
                <a:cxn ang="0">
                  <a:pos x="T8" y="T9"/>
                </a:cxn>
              </a:cxnLst>
              <a:rect l="0" t="0" r="r" b="b"/>
              <a:pathLst>
                <a:path w="253" h="389">
                  <a:moveTo>
                    <a:pt x="253" y="0"/>
                  </a:moveTo>
                  <a:lnTo>
                    <a:pt x="0" y="333"/>
                  </a:lnTo>
                  <a:lnTo>
                    <a:pt x="0" y="389"/>
                  </a:lnTo>
                  <a:lnTo>
                    <a:pt x="253" y="56"/>
                  </a:lnTo>
                  <a:lnTo>
                    <a:pt x="253" y="0"/>
                  </a:lnTo>
                  <a:close/>
                </a:path>
              </a:pathLst>
            </a:custGeom>
            <a:solidFill>
              <a:schemeClr val="bg1"/>
            </a:solidFill>
            <a:ln>
              <a:noFill/>
            </a:ln>
            <a:effectLst/>
            <a:extLst>
              <a:ext uri="{91240B29-F687-4f45-9708-019B960494DF}">
                <a14:hiddenLine xmlns:a14="http://schemas.microsoft.com/office/drawing/2010/main" xmlns="" w="317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28398" dir="1593903" algn="ctr" rotWithShape="0">
                      <a:schemeClr val="bg2"/>
                    </a:outerShdw>
                  </a:effectLst>
                </a14:hiddenEffects>
              </a:ext>
            </a:extLst>
          </p:spPr>
          <p:txBody>
            <a:bodyPr lIns="90000" tIns="46800" rIns="90000" bIns="46800">
              <a:spAutoFit/>
            </a:bodyPr>
            <a:lstStyle/>
            <a:p>
              <a:pPr>
                <a:defRPr/>
              </a:pPr>
              <a:endParaRPr lang="en-US">
                <a:cs typeface="+mn-cs"/>
              </a:endParaRPr>
            </a:p>
          </p:txBody>
        </p:sp>
        <p:sp>
          <p:nvSpPr>
            <p:cNvPr id="837671" name="Freeform 39"/>
            <p:cNvSpPr>
              <a:spLocks noChangeAspect="1"/>
            </p:cNvSpPr>
            <p:nvPr/>
          </p:nvSpPr>
          <p:spPr bwMode="auto">
            <a:xfrm>
              <a:off x="4803" y="3897"/>
              <a:ext cx="133" cy="179"/>
            </a:xfrm>
            <a:custGeom>
              <a:avLst/>
              <a:gdLst>
                <a:gd name="T0" fmla="*/ 253 w 253"/>
                <a:gd name="T1" fmla="*/ 0 h 389"/>
                <a:gd name="T2" fmla="*/ 0 w 253"/>
                <a:gd name="T3" fmla="*/ 333 h 389"/>
                <a:gd name="T4" fmla="*/ 0 w 253"/>
                <a:gd name="T5" fmla="*/ 389 h 389"/>
                <a:gd name="T6" fmla="*/ 253 w 253"/>
                <a:gd name="T7" fmla="*/ 56 h 389"/>
                <a:gd name="T8" fmla="*/ 253 w 253"/>
                <a:gd name="T9" fmla="*/ 0 h 389"/>
              </a:gdLst>
              <a:ahLst/>
              <a:cxnLst>
                <a:cxn ang="0">
                  <a:pos x="T0" y="T1"/>
                </a:cxn>
                <a:cxn ang="0">
                  <a:pos x="T2" y="T3"/>
                </a:cxn>
                <a:cxn ang="0">
                  <a:pos x="T4" y="T5"/>
                </a:cxn>
                <a:cxn ang="0">
                  <a:pos x="T6" y="T7"/>
                </a:cxn>
                <a:cxn ang="0">
                  <a:pos x="T8" y="T9"/>
                </a:cxn>
              </a:cxnLst>
              <a:rect l="0" t="0" r="r" b="b"/>
              <a:pathLst>
                <a:path w="253" h="389">
                  <a:moveTo>
                    <a:pt x="253" y="0"/>
                  </a:moveTo>
                  <a:lnTo>
                    <a:pt x="0" y="333"/>
                  </a:lnTo>
                  <a:lnTo>
                    <a:pt x="0" y="389"/>
                  </a:lnTo>
                  <a:lnTo>
                    <a:pt x="253" y="56"/>
                  </a:lnTo>
                  <a:lnTo>
                    <a:pt x="253" y="0"/>
                  </a:lnTo>
                  <a:close/>
                </a:path>
              </a:pathLst>
            </a:custGeom>
            <a:solidFill>
              <a:schemeClr val="bg1"/>
            </a:solidFill>
            <a:ln>
              <a:noFill/>
            </a:ln>
            <a:effectLst/>
            <a:extLst>
              <a:ext uri="{91240B29-F687-4f45-9708-019B960494DF}">
                <a14:hiddenLine xmlns:a14="http://schemas.microsoft.com/office/drawing/2010/main" xmlns="" w="317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28398" dir="1593903" algn="ctr" rotWithShape="0">
                      <a:schemeClr val="bg2"/>
                    </a:outerShdw>
                  </a:effectLst>
                </a14:hiddenEffects>
              </a:ext>
            </a:extLst>
          </p:spPr>
          <p:txBody>
            <a:bodyPr lIns="90000" tIns="46800" rIns="90000" bIns="46800">
              <a:spAutoFit/>
            </a:bodyPr>
            <a:lstStyle/>
            <a:p>
              <a:pPr>
                <a:defRPr/>
              </a:pPr>
              <a:endParaRPr lang="en-US">
                <a:cs typeface="+mn-cs"/>
              </a:endParaRPr>
            </a:p>
          </p:txBody>
        </p:sp>
        <p:sp>
          <p:nvSpPr>
            <p:cNvPr id="837672" name="Line 40"/>
            <p:cNvSpPr>
              <a:spLocks noChangeAspect="1" noChangeShapeType="1"/>
            </p:cNvSpPr>
            <p:nvPr/>
          </p:nvSpPr>
          <p:spPr bwMode="auto">
            <a:xfrm>
              <a:off x="4803" y="3894"/>
              <a:ext cx="65" cy="77"/>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673" name="Line 41"/>
            <p:cNvSpPr>
              <a:spLocks noChangeAspect="1" noChangeShapeType="1"/>
            </p:cNvSpPr>
            <p:nvPr/>
          </p:nvSpPr>
          <p:spPr bwMode="auto">
            <a:xfrm>
              <a:off x="4882" y="3988"/>
              <a:ext cx="54" cy="64"/>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674" name="Line 42"/>
            <p:cNvSpPr>
              <a:spLocks noChangeAspect="1" noChangeShapeType="1"/>
            </p:cNvSpPr>
            <p:nvPr/>
          </p:nvSpPr>
          <p:spPr bwMode="auto">
            <a:xfrm flipV="1">
              <a:off x="4805" y="4002"/>
              <a:ext cx="67" cy="74"/>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675" name="Line 43"/>
            <p:cNvSpPr>
              <a:spLocks noChangeAspect="1" noChangeShapeType="1"/>
            </p:cNvSpPr>
            <p:nvPr/>
          </p:nvSpPr>
          <p:spPr bwMode="auto">
            <a:xfrm flipV="1">
              <a:off x="4799" y="3988"/>
              <a:ext cx="58" cy="61"/>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676" name="Line 44"/>
            <p:cNvSpPr>
              <a:spLocks noChangeAspect="1" noChangeShapeType="1"/>
            </p:cNvSpPr>
            <p:nvPr/>
          </p:nvSpPr>
          <p:spPr bwMode="auto">
            <a:xfrm flipV="1">
              <a:off x="4882" y="3921"/>
              <a:ext cx="54" cy="67"/>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677" name="Line 45"/>
            <p:cNvSpPr>
              <a:spLocks noChangeAspect="1" noChangeShapeType="1"/>
            </p:cNvSpPr>
            <p:nvPr/>
          </p:nvSpPr>
          <p:spPr bwMode="auto">
            <a:xfrm>
              <a:off x="4799" y="3922"/>
              <a:ext cx="58" cy="67"/>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678" name="Line 46"/>
            <p:cNvSpPr>
              <a:spLocks noChangeAspect="1" noChangeShapeType="1"/>
            </p:cNvSpPr>
            <p:nvPr/>
          </p:nvSpPr>
          <p:spPr bwMode="auto">
            <a:xfrm>
              <a:off x="4872" y="4002"/>
              <a:ext cx="63" cy="74"/>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679" name="Line 47"/>
            <p:cNvSpPr>
              <a:spLocks noChangeAspect="1" noChangeShapeType="1"/>
            </p:cNvSpPr>
            <p:nvPr/>
          </p:nvSpPr>
          <p:spPr bwMode="auto">
            <a:xfrm flipV="1">
              <a:off x="4868" y="3894"/>
              <a:ext cx="67" cy="80"/>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grpSp>
      <p:sp>
        <p:nvSpPr>
          <p:cNvPr id="837680" name="Line 48"/>
          <p:cNvSpPr>
            <a:spLocks noChangeShapeType="1"/>
          </p:cNvSpPr>
          <p:nvPr/>
        </p:nvSpPr>
        <p:spPr bwMode="auto">
          <a:xfrm flipH="1">
            <a:off x="3940175" y="1479773"/>
            <a:ext cx="5334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7681" name="Line 49"/>
          <p:cNvSpPr>
            <a:spLocks noChangeShapeType="1"/>
          </p:cNvSpPr>
          <p:nvPr/>
        </p:nvSpPr>
        <p:spPr bwMode="auto">
          <a:xfrm rot="10800000" flipV="1">
            <a:off x="4654550" y="4046761"/>
            <a:ext cx="19050" cy="8620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82" name="Oval 50"/>
          <p:cNvSpPr>
            <a:spLocks noChangeArrowheads="1"/>
          </p:cNvSpPr>
          <p:nvPr/>
        </p:nvSpPr>
        <p:spPr bwMode="auto">
          <a:xfrm>
            <a:off x="5997575" y="2165573"/>
            <a:ext cx="1905000" cy="1524000"/>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cs typeface="+mn-cs"/>
              </a:rPr>
              <a:t>Ring B</a:t>
            </a:r>
          </a:p>
        </p:txBody>
      </p:sp>
      <p:sp>
        <p:nvSpPr>
          <p:cNvPr id="837683" name="Line 51"/>
          <p:cNvSpPr>
            <a:spLocks noChangeShapeType="1"/>
          </p:cNvSpPr>
          <p:nvPr/>
        </p:nvSpPr>
        <p:spPr bwMode="auto">
          <a:xfrm>
            <a:off x="6988175" y="3918173"/>
            <a:ext cx="0" cy="4572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7684" name="Text Box 52"/>
          <p:cNvSpPr txBox="1">
            <a:spLocks noChangeArrowheads="1"/>
          </p:cNvSpPr>
          <p:nvPr/>
        </p:nvSpPr>
        <p:spPr bwMode="auto">
          <a:xfrm>
            <a:off x="3417888" y="5664423"/>
            <a:ext cx="9144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ATM Switch</a:t>
            </a:r>
          </a:p>
        </p:txBody>
      </p:sp>
      <p:sp>
        <p:nvSpPr>
          <p:cNvPr id="837685" name="Text Box 53"/>
          <p:cNvSpPr txBox="1">
            <a:spLocks noChangeArrowheads="1"/>
          </p:cNvSpPr>
          <p:nvPr/>
        </p:nvSpPr>
        <p:spPr bwMode="auto">
          <a:xfrm>
            <a:off x="4854575" y="1267048"/>
            <a:ext cx="9144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ATM Switch</a:t>
            </a:r>
          </a:p>
        </p:txBody>
      </p:sp>
      <p:sp>
        <p:nvSpPr>
          <p:cNvPr id="837686" name="Text Box 54"/>
          <p:cNvSpPr txBox="1">
            <a:spLocks noChangeArrowheads="1"/>
          </p:cNvSpPr>
          <p:nvPr/>
        </p:nvSpPr>
        <p:spPr bwMode="auto">
          <a:xfrm>
            <a:off x="739775" y="2470373"/>
            <a:ext cx="9144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IP Router</a:t>
            </a:r>
          </a:p>
        </p:txBody>
      </p:sp>
      <p:sp>
        <p:nvSpPr>
          <p:cNvPr id="837687" name="Text Box 55"/>
          <p:cNvSpPr txBox="1">
            <a:spLocks noChangeArrowheads="1"/>
          </p:cNvSpPr>
          <p:nvPr/>
        </p:nvSpPr>
        <p:spPr bwMode="auto">
          <a:xfrm>
            <a:off x="6530975" y="4756373"/>
            <a:ext cx="9144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IP Router</a:t>
            </a:r>
          </a:p>
        </p:txBody>
      </p:sp>
      <p:pic>
        <p:nvPicPr>
          <p:cNvPr id="837688" name="Picture 56"/>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59575" y="4299173"/>
            <a:ext cx="4572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37689" name="Line 57"/>
          <p:cNvSpPr>
            <a:spLocks noChangeShapeType="1"/>
          </p:cNvSpPr>
          <p:nvPr/>
        </p:nvSpPr>
        <p:spPr bwMode="auto">
          <a:xfrm flipH="1">
            <a:off x="3787775" y="3232373"/>
            <a:ext cx="457200" cy="22860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7690" name="Text Box 58"/>
          <p:cNvSpPr txBox="1">
            <a:spLocks noChangeArrowheads="1"/>
          </p:cNvSpPr>
          <p:nvPr/>
        </p:nvSpPr>
        <p:spPr bwMode="auto">
          <a:xfrm>
            <a:off x="4016375" y="1968723"/>
            <a:ext cx="13716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DXC interconnects rings</a:t>
            </a:r>
          </a:p>
        </p:txBody>
      </p:sp>
      <p:sp>
        <p:nvSpPr>
          <p:cNvPr id="837691" name="Line 59"/>
          <p:cNvSpPr>
            <a:spLocks noChangeShapeType="1"/>
          </p:cNvSpPr>
          <p:nvPr/>
        </p:nvSpPr>
        <p:spPr bwMode="auto">
          <a:xfrm flipH="1">
            <a:off x="3787775" y="3308573"/>
            <a:ext cx="609600" cy="15240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7692" name="Text Box 60"/>
          <p:cNvSpPr txBox="1">
            <a:spLocks noChangeArrowheads="1"/>
          </p:cNvSpPr>
          <p:nvPr/>
        </p:nvSpPr>
        <p:spPr bwMode="auto">
          <a:xfrm>
            <a:off x="2906713" y="4222973"/>
            <a:ext cx="17526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Point to point segment</a:t>
            </a:r>
          </a:p>
        </p:txBody>
      </p:sp>
      <p:sp>
        <p:nvSpPr>
          <p:cNvPr id="837693" name="Text Box 61"/>
          <p:cNvSpPr txBox="1">
            <a:spLocks noChangeArrowheads="1"/>
          </p:cNvSpPr>
          <p:nvPr/>
        </p:nvSpPr>
        <p:spPr bwMode="auto">
          <a:xfrm>
            <a:off x="2797175" y="3384773"/>
            <a:ext cx="12954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Tributary Interfaces</a:t>
            </a:r>
          </a:p>
        </p:txBody>
      </p:sp>
      <p:sp>
        <p:nvSpPr>
          <p:cNvPr id="837694" name="Line 62"/>
          <p:cNvSpPr>
            <a:spLocks noChangeShapeType="1"/>
          </p:cNvSpPr>
          <p:nvPr/>
        </p:nvSpPr>
        <p:spPr bwMode="auto">
          <a:xfrm flipH="1">
            <a:off x="2339975" y="3003773"/>
            <a:ext cx="381000" cy="22860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7695" name="Line 63"/>
          <p:cNvSpPr>
            <a:spLocks noChangeShapeType="1"/>
          </p:cNvSpPr>
          <p:nvPr/>
        </p:nvSpPr>
        <p:spPr bwMode="auto">
          <a:xfrm>
            <a:off x="2263775" y="2622773"/>
            <a:ext cx="0" cy="60960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7696" name="Text Box 64"/>
          <p:cNvSpPr txBox="1">
            <a:spLocks noChangeArrowheads="1"/>
          </p:cNvSpPr>
          <p:nvPr/>
        </p:nvSpPr>
        <p:spPr bwMode="auto">
          <a:xfrm>
            <a:off x="1654175" y="3232373"/>
            <a:ext cx="12954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Trunk Interfaces</a:t>
            </a:r>
          </a:p>
        </p:txBody>
      </p:sp>
      <p:sp>
        <p:nvSpPr>
          <p:cNvPr id="837697" name="Rectangle 65"/>
          <p:cNvSpPr>
            <a:spLocks noChangeArrowheads="1"/>
          </p:cNvSpPr>
          <p:nvPr/>
        </p:nvSpPr>
        <p:spPr bwMode="auto">
          <a:xfrm>
            <a:off x="1806575" y="2089373"/>
            <a:ext cx="609600" cy="38100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837698" name="AutoShape 66"/>
          <p:cNvSpPr>
            <a:spLocks noChangeArrowheads="1"/>
          </p:cNvSpPr>
          <p:nvPr/>
        </p:nvSpPr>
        <p:spPr bwMode="auto">
          <a:xfrm flipV="1">
            <a:off x="1882775" y="2165573"/>
            <a:ext cx="457200" cy="2286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699" name="Rectangle 67"/>
          <p:cNvSpPr>
            <a:spLocks noChangeArrowheads="1"/>
          </p:cNvSpPr>
          <p:nvPr/>
        </p:nvSpPr>
        <p:spPr bwMode="auto">
          <a:xfrm>
            <a:off x="3330575" y="1327373"/>
            <a:ext cx="609600" cy="38100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837700" name="AutoShape 68"/>
          <p:cNvSpPr>
            <a:spLocks noChangeArrowheads="1"/>
          </p:cNvSpPr>
          <p:nvPr/>
        </p:nvSpPr>
        <p:spPr bwMode="auto">
          <a:xfrm flipV="1">
            <a:off x="3406775" y="1403573"/>
            <a:ext cx="457200" cy="2286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701" name="Rectangle 69"/>
          <p:cNvSpPr>
            <a:spLocks noChangeArrowheads="1"/>
          </p:cNvSpPr>
          <p:nvPr/>
        </p:nvSpPr>
        <p:spPr bwMode="auto">
          <a:xfrm>
            <a:off x="5616575" y="2851373"/>
            <a:ext cx="609600" cy="38100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837702" name="AutoShape 70"/>
          <p:cNvSpPr>
            <a:spLocks noChangeArrowheads="1"/>
          </p:cNvSpPr>
          <p:nvPr/>
        </p:nvSpPr>
        <p:spPr bwMode="auto">
          <a:xfrm flipV="1">
            <a:off x="5692775" y="2927573"/>
            <a:ext cx="457200" cy="2286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703" name="Rectangle 71"/>
          <p:cNvSpPr>
            <a:spLocks noChangeArrowheads="1"/>
          </p:cNvSpPr>
          <p:nvPr/>
        </p:nvSpPr>
        <p:spPr bwMode="auto">
          <a:xfrm>
            <a:off x="6683375" y="3537173"/>
            <a:ext cx="609600" cy="38100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837704" name="AutoShape 72"/>
          <p:cNvSpPr>
            <a:spLocks noChangeArrowheads="1"/>
          </p:cNvSpPr>
          <p:nvPr/>
        </p:nvSpPr>
        <p:spPr bwMode="auto">
          <a:xfrm flipV="1">
            <a:off x="6759575" y="3613373"/>
            <a:ext cx="457200" cy="2286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705" name="Rectangle 73"/>
          <p:cNvSpPr>
            <a:spLocks noChangeArrowheads="1"/>
          </p:cNvSpPr>
          <p:nvPr/>
        </p:nvSpPr>
        <p:spPr bwMode="auto">
          <a:xfrm>
            <a:off x="7064375" y="2013173"/>
            <a:ext cx="609600" cy="38100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837706" name="AutoShape 74"/>
          <p:cNvSpPr>
            <a:spLocks noChangeArrowheads="1"/>
          </p:cNvSpPr>
          <p:nvPr/>
        </p:nvSpPr>
        <p:spPr bwMode="auto">
          <a:xfrm flipV="1">
            <a:off x="7140575" y="2089373"/>
            <a:ext cx="457200" cy="2286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837707" name="Text Box 75"/>
          <p:cNvSpPr txBox="1">
            <a:spLocks noChangeArrowheads="1"/>
          </p:cNvSpPr>
          <p:nvPr/>
        </p:nvSpPr>
        <p:spPr bwMode="auto">
          <a:xfrm>
            <a:off x="6911975" y="1632173"/>
            <a:ext cx="914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ADM</a:t>
            </a:r>
          </a:p>
        </p:txBody>
      </p:sp>
      <p:sp>
        <p:nvSpPr>
          <p:cNvPr id="837708" name="Rectangle 76"/>
          <p:cNvSpPr>
            <a:spLocks noChangeArrowheads="1"/>
          </p:cNvSpPr>
          <p:nvPr/>
        </p:nvSpPr>
        <p:spPr bwMode="auto">
          <a:xfrm>
            <a:off x="4286250" y="5702523"/>
            <a:ext cx="381000" cy="381000"/>
          </a:xfrm>
          <a:prstGeom prst="rect">
            <a:avLst/>
          </a:prstGeom>
          <a:solidFill>
            <a:srgbClr val="006699"/>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grpSp>
        <p:nvGrpSpPr>
          <p:cNvPr id="92218" name="Group 77"/>
          <p:cNvGrpSpPr>
            <a:grpSpLocks/>
          </p:cNvGrpSpPr>
          <p:nvPr/>
        </p:nvGrpSpPr>
        <p:grpSpPr bwMode="auto">
          <a:xfrm>
            <a:off x="4329113" y="5756515"/>
            <a:ext cx="279400" cy="252414"/>
            <a:chOff x="4713" y="3876"/>
            <a:chExt cx="317" cy="222"/>
          </a:xfrm>
        </p:grpSpPr>
        <p:sp>
          <p:nvSpPr>
            <p:cNvPr id="837710" name="AutoShape 78"/>
            <p:cNvSpPr>
              <a:spLocks noChangeAspect="1" noChangeArrowheads="1"/>
            </p:cNvSpPr>
            <p:nvPr/>
          </p:nvSpPr>
          <p:spPr bwMode="auto">
            <a:xfrm>
              <a:off x="4935" y="3876"/>
              <a:ext cx="95" cy="66"/>
            </a:xfrm>
            <a:prstGeom prst="rightArrow">
              <a:avLst>
                <a:gd name="adj1" fmla="val 37935"/>
                <a:gd name="adj2" fmla="val 36191"/>
              </a:avLst>
            </a:prstGeom>
            <a:solidFill>
              <a:schemeClr val="bg1"/>
            </a:solidFill>
            <a:ln w="317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837711" name="AutoShape 79"/>
            <p:cNvSpPr>
              <a:spLocks noChangeAspect="1" noChangeArrowheads="1"/>
            </p:cNvSpPr>
            <p:nvPr/>
          </p:nvSpPr>
          <p:spPr bwMode="auto">
            <a:xfrm flipH="1">
              <a:off x="4713" y="4030"/>
              <a:ext cx="92" cy="68"/>
            </a:xfrm>
            <a:prstGeom prst="rightArrow">
              <a:avLst>
                <a:gd name="adj1" fmla="val 37935"/>
                <a:gd name="adj2" fmla="val 33525"/>
              </a:avLst>
            </a:prstGeom>
            <a:solidFill>
              <a:schemeClr val="bg1"/>
            </a:solidFill>
            <a:ln w="317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837712" name="AutoShape 80"/>
            <p:cNvSpPr>
              <a:spLocks noChangeAspect="1" noChangeArrowheads="1"/>
            </p:cNvSpPr>
            <p:nvPr/>
          </p:nvSpPr>
          <p:spPr bwMode="auto">
            <a:xfrm flipH="1">
              <a:off x="4713" y="3876"/>
              <a:ext cx="92" cy="66"/>
            </a:xfrm>
            <a:prstGeom prst="rightArrow">
              <a:avLst>
                <a:gd name="adj1" fmla="val 37935"/>
                <a:gd name="adj2" fmla="val 35049"/>
              </a:avLst>
            </a:prstGeom>
            <a:solidFill>
              <a:schemeClr val="bg1"/>
            </a:solidFill>
            <a:ln w="317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837713" name="AutoShape 81"/>
            <p:cNvSpPr>
              <a:spLocks noChangeAspect="1" noChangeArrowheads="1"/>
            </p:cNvSpPr>
            <p:nvPr/>
          </p:nvSpPr>
          <p:spPr bwMode="auto">
            <a:xfrm>
              <a:off x="4935" y="4030"/>
              <a:ext cx="95" cy="68"/>
            </a:xfrm>
            <a:prstGeom prst="rightArrow">
              <a:avLst>
                <a:gd name="adj1" fmla="val 37935"/>
                <a:gd name="adj2" fmla="val 34618"/>
              </a:avLst>
            </a:prstGeom>
            <a:solidFill>
              <a:schemeClr val="bg1"/>
            </a:solidFill>
            <a:ln w="317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837714" name="Freeform 82"/>
            <p:cNvSpPr>
              <a:spLocks noChangeAspect="1"/>
            </p:cNvSpPr>
            <p:nvPr/>
          </p:nvSpPr>
          <p:spPr bwMode="auto">
            <a:xfrm flipH="1">
              <a:off x="4803" y="3897"/>
              <a:ext cx="133" cy="179"/>
            </a:xfrm>
            <a:custGeom>
              <a:avLst/>
              <a:gdLst>
                <a:gd name="T0" fmla="*/ 253 w 253"/>
                <a:gd name="T1" fmla="*/ 0 h 389"/>
                <a:gd name="T2" fmla="*/ 0 w 253"/>
                <a:gd name="T3" fmla="*/ 333 h 389"/>
                <a:gd name="T4" fmla="*/ 0 w 253"/>
                <a:gd name="T5" fmla="*/ 389 h 389"/>
                <a:gd name="T6" fmla="*/ 253 w 253"/>
                <a:gd name="T7" fmla="*/ 56 h 389"/>
                <a:gd name="T8" fmla="*/ 253 w 253"/>
                <a:gd name="T9" fmla="*/ 0 h 389"/>
              </a:gdLst>
              <a:ahLst/>
              <a:cxnLst>
                <a:cxn ang="0">
                  <a:pos x="T0" y="T1"/>
                </a:cxn>
                <a:cxn ang="0">
                  <a:pos x="T2" y="T3"/>
                </a:cxn>
                <a:cxn ang="0">
                  <a:pos x="T4" y="T5"/>
                </a:cxn>
                <a:cxn ang="0">
                  <a:pos x="T6" y="T7"/>
                </a:cxn>
                <a:cxn ang="0">
                  <a:pos x="T8" y="T9"/>
                </a:cxn>
              </a:cxnLst>
              <a:rect l="0" t="0" r="r" b="b"/>
              <a:pathLst>
                <a:path w="253" h="389">
                  <a:moveTo>
                    <a:pt x="253" y="0"/>
                  </a:moveTo>
                  <a:lnTo>
                    <a:pt x="0" y="333"/>
                  </a:lnTo>
                  <a:lnTo>
                    <a:pt x="0" y="389"/>
                  </a:lnTo>
                  <a:lnTo>
                    <a:pt x="253" y="56"/>
                  </a:lnTo>
                  <a:lnTo>
                    <a:pt x="253" y="0"/>
                  </a:lnTo>
                  <a:close/>
                </a:path>
              </a:pathLst>
            </a:custGeom>
            <a:solidFill>
              <a:schemeClr val="bg1"/>
            </a:solidFill>
            <a:ln>
              <a:noFill/>
            </a:ln>
            <a:effectLst/>
            <a:extLst>
              <a:ext uri="{91240B29-F687-4f45-9708-019B960494DF}">
                <a14:hiddenLine xmlns:a14="http://schemas.microsoft.com/office/drawing/2010/main" xmlns="" w="317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28398" dir="1593903" algn="ctr" rotWithShape="0">
                      <a:schemeClr val="bg2"/>
                    </a:outerShdw>
                  </a:effectLst>
                </a14:hiddenEffects>
              </a:ext>
            </a:extLst>
          </p:spPr>
          <p:txBody>
            <a:bodyPr lIns="90000" tIns="46800" rIns="90000" bIns="46800">
              <a:spAutoFit/>
            </a:bodyPr>
            <a:lstStyle/>
            <a:p>
              <a:pPr>
                <a:defRPr/>
              </a:pPr>
              <a:endParaRPr lang="en-US">
                <a:cs typeface="+mn-cs"/>
              </a:endParaRPr>
            </a:p>
          </p:txBody>
        </p:sp>
        <p:sp>
          <p:nvSpPr>
            <p:cNvPr id="837715" name="Freeform 83"/>
            <p:cNvSpPr>
              <a:spLocks noChangeAspect="1"/>
            </p:cNvSpPr>
            <p:nvPr/>
          </p:nvSpPr>
          <p:spPr bwMode="auto">
            <a:xfrm>
              <a:off x="4803" y="3897"/>
              <a:ext cx="133" cy="179"/>
            </a:xfrm>
            <a:custGeom>
              <a:avLst/>
              <a:gdLst>
                <a:gd name="T0" fmla="*/ 253 w 253"/>
                <a:gd name="T1" fmla="*/ 0 h 389"/>
                <a:gd name="T2" fmla="*/ 0 w 253"/>
                <a:gd name="T3" fmla="*/ 333 h 389"/>
                <a:gd name="T4" fmla="*/ 0 w 253"/>
                <a:gd name="T5" fmla="*/ 389 h 389"/>
                <a:gd name="T6" fmla="*/ 253 w 253"/>
                <a:gd name="T7" fmla="*/ 56 h 389"/>
                <a:gd name="T8" fmla="*/ 253 w 253"/>
                <a:gd name="T9" fmla="*/ 0 h 389"/>
              </a:gdLst>
              <a:ahLst/>
              <a:cxnLst>
                <a:cxn ang="0">
                  <a:pos x="T0" y="T1"/>
                </a:cxn>
                <a:cxn ang="0">
                  <a:pos x="T2" y="T3"/>
                </a:cxn>
                <a:cxn ang="0">
                  <a:pos x="T4" y="T5"/>
                </a:cxn>
                <a:cxn ang="0">
                  <a:pos x="T6" y="T7"/>
                </a:cxn>
                <a:cxn ang="0">
                  <a:pos x="T8" y="T9"/>
                </a:cxn>
              </a:cxnLst>
              <a:rect l="0" t="0" r="r" b="b"/>
              <a:pathLst>
                <a:path w="253" h="389">
                  <a:moveTo>
                    <a:pt x="253" y="0"/>
                  </a:moveTo>
                  <a:lnTo>
                    <a:pt x="0" y="333"/>
                  </a:lnTo>
                  <a:lnTo>
                    <a:pt x="0" y="389"/>
                  </a:lnTo>
                  <a:lnTo>
                    <a:pt x="253" y="56"/>
                  </a:lnTo>
                  <a:lnTo>
                    <a:pt x="253" y="0"/>
                  </a:lnTo>
                  <a:close/>
                </a:path>
              </a:pathLst>
            </a:custGeom>
            <a:solidFill>
              <a:schemeClr val="bg1"/>
            </a:solidFill>
            <a:ln>
              <a:noFill/>
            </a:ln>
            <a:effectLst/>
            <a:extLst>
              <a:ext uri="{91240B29-F687-4f45-9708-019B960494DF}">
                <a14:hiddenLine xmlns:a14="http://schemas.microsoft.com/office/drawing/2010/main" xmlns="" w="317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28398" dir="1593903" algn="ctr" rotWithShape="0">
                      <a:schemeClr val="bg2"/>
                    </a:outerShdw>
                  </a:effectLst>
                </a14:hiddenEffects>
              </a:ext>
            </a:extLst>
          </p:spPr>
          <p:txBody>
            <a:bodyPr lIns="90000" tIns="46800" rIns="90000" bIns="46800">
              <a:spAutoFit/>
            </a:bodyPr>
            <a:lstStyle/>
            <a:p>
              <a:pPr>
                <a:defRPr/>
              </a:pPr>
              <a:endParaRPr lang="en-US">
                <a:cs typeface="+mn-cs"/>
              </a:endParaRPr>
            </a:p>
          </p:txBody>
        </p:sp>
        <p:sp>
          <p:nvSpPr>
            <p:cNvPr id="837716" name="Line 84"/>
            <p:cNvSpPr>
              <a:spLocks noChangeAspect="1" noChangeShapeType="1"/>
            </p:cNvSpPr>
            <p:nvPr/>
          </p:nvSpPr>
          <p:spPr bwMode="auto">
            <a:xfrm>
              <a:off x="4803" y="3894"/>
              <a:ext cx="65" cy="77"/>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717" name="Line 85"/>
            <p:cNvSpPr>
              <a:spLocks noChangeAspect="1" noChangeShapeType="1"/>
            </p:cNvSpPr>
            <p:nvPr/>
          </p:nvSpPr>
          <p:spPr bwMode="auto">
            <a:xfrm>
              <a:off x="4882" y="3988"/>
              <a:ext cx="54" cy="64"/>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718" name="Line 86"/>
            <p:cNvSpPr>
              <a:spLocks noChangeAspect="1" noChangeShapeType="1"/>
            </p:cNvSpPr>
            <p:nvPr/>
          </p:nvSpPr>
          <p:spPr bwMode="auto">
            <a:xfrm flipV="1">
              <a:off x="4805" y="4002"/>
              <a:ext cx="67" cy="74"/>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719" name="Line 87"/>
            <p:cNvSpPr>
              <a:spLocks noChangeAspect="1" noChangeShapeType="1"/>
            </p:cNvSpPr>
            <p:nvPr/>
          </p:nvSpPr>
          <p:spPr bwMode="auto">
            <a:xfrm flipV="1">
              <a:off x="4799" y="3988"/>
              <a:ext cx="58" cy="61"/>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720" name="Line 88"/>
            <p:cNvSpPr>
              <a:spLocks noChangeAspect="1" noChangeShapeType="1"/>
            </p:cNvSpPr>
            <p:nvPr/>
          </p:nvSpPr>
          <p:spPr bwMode="auto">
            <a:xfrm flipV="1">
              <a:off x="4882" y="3921"/>
              <a:ext cx="54" cy="67"/>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721" name="Line 89"/>
            <p:cNvSpPr>
              <a:spLocks noChangeAspect="1" noChangeShapeType="1"/>
            </p:cNvSpPr>
            <p:nvPr/>
          </p:nvSpPr>
          <p:spPr bwMode="auto">
            <a:xfrm>
              <a:off x="4799" y="3922"/>
              <a:ext cx="58" cy="67"/>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722" name="Line 90"/>
            <p:cNvSpPr>
              <a:spLocks noChangeAspect="1" noChangeShapeType="1"/>
            </p:cNvSpPr>
            <p:nvPr/>
          </p:nvSpPr>
          <p:spPr bwMode="auto">
            <a:xfrm>
              <a:off x="4872" y="4002"/>
              <a:ext cx="63" cy="74"/>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837723" name="Line 91"/>
            <p:cNvSpPr>
              <a:spLocks noChangeAspect="1" noChangeShapeType="1"/>
            </p:cNvSpPr>
            <p:nvPr/>
          </p:nvSpPr>
          <p:spPr bwMode="auto">
            <a:xfrm flipV="1">
              <a:off x="4868" y="3894"/>
              <a:ext cx="67" cy="80"/>
            </a:xfrm>
            <a:prstGeom prst="line">
              <a:avLst/>
            </a:prstGeom>
            <a:noFill/>
            <a:ln w="31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29783" dir="1514402"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grpSp>
      <p:sp>
        <p:nvSpPr>
          <p:cNvPr id="837724" name="AutoShape 92"/>
          <p:cNvSpPr>
            <a:spLocks noChangeArrowheads="1"/>
          </p:cNvSpPr>
          <p:nvPr/>
        </p:nvSpPr>
        <p:spPr bwMode="auto">
          <a:xfrm rot="10800000">
            <a:off x="4522788" y="4375373"/>
            <a:ext cx="274637" cy="25717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37726" name="Text Box 94"/>
          <p:cNvSpPr txBox="1">
            <a:spLocks noChangeArrowheads="1"/>
          </p:cNvSpPr>
          <p:nvPr/>
        </p:nvSpPr>
        <p:spPr bwMode="auto">
          <a:xfrm>
            <a:off x="1692275" y="1806798"/>
            <a:ext cx="8096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ADM</a:t>
            </a:r>
          </a:p>
        </p:txBody>
      </p:sp>
      <p:sp>
        <p:nvSpPr>
          <p:cNvPr id="837727" name="Text Box 95"/>
          <p:cNvSpPr txBox="1">
            <a:spLocks noChangeArrowheads="1"/>
          </p:cNvSpPr>
          <p:nvPr/>
        </p:nvSpPr>
        <p:spPr bwMode="auto">
          <a:xfrm>
            <a:off x="2951163" y="2571973"/>
            <a:ext cx="8096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ADM</a:t>
            </a:r>
          </a:p>
        </p:txBody>
      </p:sp>
      <p:sp>
        <p:nvSpPr>
          <p:cNvPr id="837728" name="Text Box 96"/>
          <p:cNvSpPr txBox="1">
            <a:spLocks noChangeArrowheads="1"/>
          </p:cNvSpPr>
          <p:nvPr/>
        </p:nvSpPr>
        <p:spPr bwMode="auto">
          <a:xfrm>
            <a:off x="3313113" y="1052736"/>
            <a:ext cx="8096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ADM</a:t>
            </a:r>
          </a:p>
        </p:txBody>
      </p:sp>
      <p:sp>
        <p:nvSpPr>
          <p:cNvPr id="837729" name="Text Box 97"/>
          <p:cNvSpPr txBox="1">
            <a:spLocks noChangeArrowheads="1"/>
          </p:cNvSpPr>
          <p:nvPr/>
        </p:nvSpPr>
        <p:spPr bwMode="auto">
          <a:xfrm>
            <a:off x="5472113" y="2537048"/>
            <a:ext cx="8096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ADM</a:t>
            </a:r>
          </a:p>
        </p:txBody>
      </p:sp>
      <p:sp>
        <p:nvSpPr>
          <p:cNvPr id="837730" name="Text Box 98"/>
          <p:cNvSpPr txBox="1">
            <a:spLocks noChangeArrowheads="1"/>
          </p:cNvSpPr>
          <p:nvPr/>
        </p:nvSpPr>
        <p:spPr bwMode="auto">
          <a:xfrm>
            <a:off x="6688138" y="3246661"/>
            <a:ext cx="8096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ADM</a:t>
            </a:r>
          </a:p>
        </p:txBody>
      </p:sp>
      <p:sp>
        <p:nvSpPr>
          <p:cNvPr id="837731" name="Text Box 99"/>
          <p:cNvSpPr txBox="1">
            <a:spLocks noChangeArrowheads="1"/>
          </p:cNvSpPr>
          <p:nvPr/>
        </p:nvSpPr>
        <p:spPr bwMode="auto">
          <a:xfrm>
            <a:off x="4932363" y="3741961"/>
            <a:ext cx="8096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TM</a:t>
            </a:r>
          </a:p>
        </p:txBody>
      </p:sp>
      <p:sp>
        <p:nvSpPr>
          <p:cNvPr id="837732" name="Text Box 100"/>
          <p:cNvSpPr txBox="1">
            <a:spLocks noChangeArrowheads="1"/>
          </p:cNvSpPr>
          <p:nvPr/>
        </p:nvSpPr>
        <p:spPr bwMode="auto">
          <a:xfrm>
            <a:off x="4932363" y="4867498"/>
            <a:ext cx="8096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TM</a:t>
            </a:r>
          </a:p>
        </p:txBody>
      </p:sp>
      <p:sp>
        <p:nvSpPr>
          <p:cNvPr id="837733" name="Text Box 101"/>
          <p:cNvSpPr txBox="1">
            <a:spLocks noChangeArrowheads="1"/>
          </p:cNvSpPr>
          <p:nvPr/>
        </p:nvSpPr>
        <p:spPr bwMode="auto">
          <a:xfrm>
            <a:off x="4932363" y="4327748"/>
            <a:ext cx="12160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Regenerator</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13</a:t>
            </a:fld>
            <a:endParaRPr lang="en-GB"/>
          </a:p>
        </p:txBody>
      </p:sp>
    </p:spTree>
    <p:extLst>
      <p:ext uri="{BB962C8B-B14F-4D97-AF65-F5344CB8AC3E}">
        <p14:creationId xmlns:p14="http://schemas.microsoft.com/office/powerpoint/2010/main" val="424089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normAutofit/>
          </a:bodyPr>
          <a:lstStyle/>
          <a:p>
            <a:pPr eaLnBrk="1" hangingPunct="1">
              <a:defRPr/>
            </a:pPr>
            <a:r>
              <a:rPr lang="en-US" dirty="0">
                <a:cs typeface="Arial" charset="0"/>
              </a:rPr>
              <a:t>SDH/SONET Layers</a:t>
            </a:r>
            <a:br>
              <a:rPr lang="en-US" sz="3200" dirty="0">
                <a:solidFill>
                  <a:srgbClr val="336699"/>
                </a:solidFill>
                <a:cs typeface="Arial" charset="0"/>
              </a:rPr>
            </a:br>
            <a:r>
              <a:rPr lang="en-US" sz="2400" dirty="0">
                <a:cs typeface="Arial" charset="0"/>
              </a:rPr>
              <a:t>Terminology</a:t>
            </a:r>
          </a:p>
        </p:txBody>
      </p:sp>
      <p:sp>
        <p:nvSpPr>
          <p:cNvPr id="94211" name="Rectangle 183"/>
          <p:cNvSpPr>
            <a:spLocks noChangeArrowheads="1"/>
          </p:cNvSpPr>
          <p:nvPr/>
        </p:nvSpPr>
        <p:spPr bwMode="auto">
          <a:xfrm>
            <a:off x="179388" y="4571876"/>
            <a:ext cx="828675"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12" name="Rectangle 184"/>
          <p:cNvSpPr>
            <a:spLocks noChangeArrowheads="1"/>
          </p:cNvSpPr>
          <p:nvPr/>
        </p:nvSpPr>
        <p:spPr bwMode="auto">
          <a:xfrm>
            <a:off x="0" y="4787776"/>
            <a:ext cx="1187450"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13" name="Rectangle 447"/>
          <p:cNvSpPr>
            <a:spLocks noChangeArrowheads="1"/>
          </p:cNvSpPr>
          <p:nvPr/>
        </p:nvSpPr>
        <p:spPr bwMode="auto">
          <a:xfrm>
            <a:off x="179388" y="4571876"/>
            <a:ext cx="828675"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14" name="Rectangle 449"/>
          <p:cNvSpPr>
            <a:spLocks noChangeArrowheads="1"/>
          </p:cNvSpPr>
          <p:nvPr/>
        </p:nvSpPr>
        <p:spPr bwMode="auto">
          <a:xfrm>
            <a:off x="0" y="4787776"/>
            <a:ext cx="1187450"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25165" name="Rectangle 845"/>
          <p:cNvSpPr>
            <a:spLocks noGrp="1" noChangeArrowheads="1"/>
          </p:cNvSpPr>
          <p:nvPr>
            <p:ph type="body" idx="1"/>
          </p:nvPr>
        </p:nvSpPr>
        <p:spPr>
          <a:xfrm>
            <a:off x="457200" y="1124744"/>
            <a:ext cx="8229600" cy="2070100"/>
          </a:xfrm>
        </p:spPr>
        <p:txBody>
          <a:bodyPr/>
          <a:lstStyle/>
          <a:p>
            <a:pPr eaLnBrk="1" hangingPunct="1">
              <a:defRPr/>
            </a:pPr>
            <a:r>
              <a:rPr lang="en-US" sz="2000" dirty="0">
                <a:cs typeface="+mn-cs"/>
              </a:rPr>
              <a:t>The SDH layer consists of three sub-layers: the </a:t>
            </a:r>
            <a:r>
              <a:rPr lang="en-US" sz="2000" b="1" i="1" dirty="0">
                <a:cs typeface="+mn-cs"/>
              </a:rPr>
              <a:t>path</a:t>
            </a:r>
            <a:r>
              <a:rPr lang="en-US" sz="2000" dirty="0">
                <a:cs typeface="+mn-cs"/>
              </a:rPr>
              <a:t>, </a:t>
            </a:r>
            <a:r>
              <a:rPr lang="en-US" sz="2000" b="1" i="1" dirty="0">
                <a:cs typeface="+mn-cs"/>
              </a:rPr>
              <a:t>line and section</a:t>
            </a:r>
            <a:endParaRPr lang="en-US" sz="2000" dirty="0">
              <a:cs typeface="+mn-cs"/>
            </a:endParaRPr>
          </a:p>
          <a:p>
            <a:pPr eaLnBrk="1" hangingPunct="1">
              <a:defRPr/>
            </a:pPr>
            <a:r>
              <a:rPr lang="en-US" sz="2000" dirty="0">
                <a:cs typeface="+mn-cs"/>
              </a:rPr>
              <a:t>The SDH framing structure defines overheads operating at these layers (except photonic layer) to estimate error rates, communicate alarm conditions and provide maintenance support.</a:t>
            </a:r>
          </a:p>
          <a:p>
            <a:pPr eaLnBrk="1" hangingPunct="1">
              <a:defRPr/>
            </a:pPr>
            <a:r>
              <a:rPr lang="en-US" sz="2000" dirty="0">
                <a:cs typeface="+mn-cs"/>
              </a:rPr>
              <a:t>These overhead bytes are added whenever the layer is introduced and removed (when the layer is terminated in a network element).</a:t>
            </a:r>
          </a:p>
          <a:p>
            <a:pPr eaLnBrk="1" hangingPunct="1">
              <a:defRPr/>
            </a:pPr>
            <a:endParaRPr lang="en-US" sz="2000" dirty="0">
              <a:cs typeface="+mn-cs"/>
            </a:endParaRPr>
          </a:p>
        </p:txBody>
      </p:sp>
      <p:sp>
        <p:nvSpPr>
          <p:cNvPr id="94216" name="Rectangle 3"/>
          <p:cNvSpPr>
            <a:spLocks noChangeArrowheads="1"/>
          </p:cNvSpPr>
          <p:nvPr/>
        </p:nvSpPr>
        <p:spPr bwMode="auto">
          <a:xfrm>
            <a:off x="2224088" y="4251201"/>
            <a:ext cx="2652712"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17" name="Rectangle 4"/>
          <p:cNvSpPr>
            <a:spLocks noChangeArrowheads="1"/>
          </p:cNvSpPr>
          <p:nvPr/>
        </p:nvSpPr>
        <p:spPr bwMode="auto">
          <a:xfrm>
            <a:off x="3217353" y="4144839"/>
            <a:ext cx="597920" cy="234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dirty="0">
                <a:solidFill>
                  <a:srgbClr val="2B2B2B"/>
                </a:solidFill>
              </a:rPr>
              <a:t>Section</a:t>
            </a:r>
            <a:endParaRPr lang="en-US" sz="1400" dirty="0"/>
          </a:p>
        </p:txBody>
      </p:sp>
      <p:sp>
        <p:nvSpPr>
          <p:cNvPr id="94218" name="Rectangle 5"/>
          <p:cNvSpPr>
            <a:spLocks noChangeArrowheads="1"/>
          </p:cNvSpPr>
          <p:nvPr/>
        </p:nvSpPr>
        <p:spPr bwMode="auto">
          <a:xfrm>
            <a:off x="2224088" y="3566989"/>
            <a:ext cx="2428875"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19" name="Rectangle 6"/>
          <p:cNvSpPr>
            <a:spLocks noChangeArrowheads="1"/>
          </p:cNvSpPr>
          <p:nvPr/>
        </p:nvSpPr>
        <p:spPr bwMode="auto">
          <a:xfrm>
            <a:off x="3291391" y="3608264"/>
            <a:ext cx="387928" cy="234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dirty="0"/>
              <a:t>Line </a:t>
            </a:r>
          </a:p>
        </p:txBody>
      </p:sp>
      <p:grpSp>
        <p:nvGrpSpPr>
          <p:cNvPr id="94220" name="Group 7"/>
          <p:cNvGrpSpPr>
            <a:grpSpLocks/>
          </p:cNvGrpSpPr>
          <p:nvPr/>
        </p:nvGrpSpPr>
        <p:grpSpPr bwMode="auto">
          <a:xfrm>
            <a:off x="3519488" y="4573436"/>
            <a:ext cx="14287" cy="490532"/>
            <a:chOff x="2847" y="1730"/>
            <a:chExt cx="9" cy="309"/>
          </a:xfrm>
        </p:grpSpPr>
        <p:sp>
          <p:nvSpPr>
            <p:cNvPr id="94614" name="Freeform 8"/>
            <p:cNvSpPr>
              <a:spLocks/>
            </p:cNvSpPr>
            <p:nvPr/>
          </p:nvSpPr>
          <p:spPr bwMode="auto">
            <a:xfrm>
              <a:off x="2847" y="2000"/>
              <a:ext cx="7" cy="39"/>
            </a:xfrm>
            <a:custGeom>
              <a:avLst/>
              <a:gdLst>
                <a:gd name="T0" fmla="*/ 0 w 7"/>
                <a:gd name="T1" fmla="*/ 35 h 39"/>
                <a:gd name="T2" fmla="*/ 0 w 7"/>
                <a:gd name="T3" fmla="*/ 35 h 39"/>
                <a:gd name="T4" fmla="*/ 1 w 7"/>
                <a:gd name="T5" fmla="*/ 36 h 39"/>
                <a:gd name="T6" fmla="*/ 2 w 7"/>
                <a:gd name="T7" fmla="*/ 38 h 39"/>
                <a:gd name="T8" fmla="*/ 3 w 7"/>
                <a:gd name="T9" fmla="*/ 39 h 39"/>
                <a:gd name="T10" fmla="*/ 3 w 7"/>
                <a:gd name="T11" fmla="*/ 39 h 39"/>
                <a:gd name="T12" fmla="*/ 5 w 7"/>
                <a:gd name="T13" fmla="*/ 38 h 39"/>
                <a:gd name="T14" fmla="*/ 6 w 7"/>
                <a:gd name="T15" fmla="*/ 36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5"/>
                  </a:lnTo>
                  <a:lnTo>
                    <a:pt x="1" y="36"/>
                  </a:lnTo>
                  <a:lnTo>
                    <a:pt x="2" y="38"/>
                  </a:lnTo>
                  <a:lnTo>
                    <a:pt x="3" y="39"/>
                  </a:lnTo>
                  <a:lnTo>
                    <a:pt x="5" y="38"/>
                  </a:lnTo>
                  <a:lnTo>
                    <a:pt x="6" y="36"/>
                  </a:lnTo>
                  <a:lnTo>
                    <a:pt x="7" y="36"/>
                  </a:lnTo>
                  <a:lnTo>
                    <a:pt x="7" y="5"/>
                  </a:lnTo>
                  <a:lnTo>
                    <a:pt x="7" y="4"/>
                  </a:lnTo>
                  <a:lnTo>
                    <a:pt x="7" y="3"/>
                  </a:lnTo>
                  <a:lnTo>
                    <a:pt x="6" y="1"/>
                  </a:lnTo>
                  <a:lnTo>
                    <a:pt x="5" y="0"/>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15" name="Freeform 9"/>
            <p:cNvSpPr>
              <a:spLocks/>
            </p:cNvSpPr>
            <p:nvPr/>
          </p:nvSpPr>
          <p:spPr bwMode="auto">
            <a:xfrm>
              <a:off x="2847" y="1946"/>
              <a:ext cx="7" cy="39"/>
            </a:xfrm>
            <a:custGeom>
              <a:avLst/>
              <a:gdLst>
                <a:gd name="T0" fmla="*/ 0 w 7"/>
                <a:gd name="T1" fmla="*/ 35 h 39"/>
                <a:gd name="T2" fmla="*/ 0 w 7"/>
                <a:gd name="T3" fmla="*/ 36 h 39"/>
                <a:gd name="T4" fmla="*/ 1 w 7"/>
                <a:gd name="T5" fmla="*/ 37 h 39"/>
                <a:gd name="T6" fmla="*/ 2 w 7"/>
                <a:gd name="T7" fmla="*/ 39 h 39"/>
                <a:gd name="T8" fmla="*/ 3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3" y="39"/>
                  </a:lnTo>
                  <a:lnTo>
                    <a:pt x="5" y="39"/>
                  </a:lnTo>
                  <a:lnTo>
                    <a:pt x="6" y="39"/>
                  </a:lnTo>
                  <a:lnTo>
                    <a:pt x="7" y="37"/>
                  </a:lnTo>
                  <a:lnTo>
                    <a:pt x="7" y="36"/>
                  </a:lnTo>
                  <a:lnTo>
                    <a:pt x="7" y="5"/>
                  </a:lnTo>
                  <a:lnTo>
                    <a:pt x="7" y="4"/>
                  </a:lnTo>
                  <a:lnTo>
                    <a:pt x="7" y="3"/>
                  </a:lnTo>
                  <a:lnTo>
                    <a:pt x="6" y="1"/>
                  </a:lnTo>
                  <a:lnTo>
                    <a:pt x="5" y="0"/>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16" name="Freeform 10"/>
            <p:cNvSpPr>
              <a:spLocks/>
            </p:cNvSpPr>
            <p:nvPr/>
          </p:nvSpPr>
          <p:spPr bwMode="auto">
            <a:xfrm>
              <a:off x="2847" y="1892"/>
              <a:ext cx="7" cy="39"/>
            </a:xfrm>
            <a:custGeom>
              <a:avLst/>
              <a:gdLst>
                <a:gd name="T0" fmla="*/ 0 w 7"/>
                <a:gd name="T1" fmla="*/ 35 h 39"/>
                <a:gd name="T2" fmla="*/ 0 w 7"/>
                <a:gd name="T3" fmla="*/ 36 h 39"/>
                <a:gd name="T4" fmla="*/ 1 w 7"/>
                <a:gd name="T5" fmla="*/ 37 h 39"/>
                <a:gd name="T6" fmla="*/ 2 w 7"/>
                <a:gd name="T7" fmla="*/ 39 h 39"/>
                <a:gd name="T8" fmla="*/ 3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3" y="39"/>
                  </a:lnTo>
                  <a:lnTo>
                    <a:pt x="5" y="39"/>
                  </a:lnTo>
                  <a:lnTo>
                    <a:pt x="6" y="39"/>
                  </a:lnTo>
                  <a:lnTo>
                    <a:pt x="7" y="37"/>
                  </a:lnTo>
                  <a:lnTo>
                    <a:pt x="7" y="36"/>
                  </a:lnTo>
                  <a:lnTo>
                    <a:pt x="7" y="5"/>
                  </a:lnTo>
                  <a:lnTo>
                    <a:pt x="7" y="4"/>
                  </a:lnTo>
                  <a:lnTo>
                    <a:pt x="7" y="3"/>
                  </a:lnTo>
                  <a:lnTo>
                    <a:pt x="6" y="1"/>
                  </a:lnTo>
                  <a:lnTo>
                    <a:pt x="5" y="0"/>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17" name="Freeform 11"/>
            <p:cNvSpPr>
              <a:spLocks/>
            </p:cNvSpPr>
            <p:nvPr/>
          </p:nvSpPr>
          <p:spPr bwMode="auto">
            <a:xfrm>
              <a:off x="2848" y="1838"/>
              <a:ext cx="8" cy="39"/>
            </a:xfrm>
            <a:custGeom>
              <a:avLst/>
              <a:gdLst>
                <a:gd name="T0" fmla="*/ 0 w 8"/>
                <a:gd name="T1" fmla="*/ 35 h 39"/>
                <a:gd name="T2" fmla="*/ 0 w 8"/>
                <a:gd name="T3" fmla="*/ 36 h 39"/>
                <a:gd name="T4" fmla="*/ 0 w 8"/>
                <a:gd name="T5" fmla="*/ 37 h 39"/>
                <a:gd name="T6" fmla="*/ 1 w 8"/>
                <a:gd name="T7" fmla="*/ 39 h 39"/>
                <a:gd name="T8" fmla="*/ 2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2 h 39"/>
                <a:gd name="T24" fmla="*/ 5 w 8"/>
                <a:gd name="T25" fmla="*/ 1 h 39"/>
                <a:gd name="T26" fmla="*/ 4 w 8"/>
                <a:gd name="T27" fmla="*/ 0 h 39"/>
                <a:gd name="T28" fmla="*/ 2 w 8"/>
                <a:gd name="T29" fmla="*/ 0 h 39"/>
                <a:gd name="T30" fmla="*/ 1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2" y="39"/>
                  </a:lnTo>
                  <a:lnTo>
                    <a:pt x="4" y="39"/>
                  </a:lnTo>
                  <a:lnTo>
                    <a:pt x="5" y="39"/>
                  </a:lnTo>
                  <a:lnTo>
                    <a:pt x="6" y="37"/>
                  </a:lnTo>
                  <a:lnTo>
                    <a:pt x="8" y="36"/>
                  </a:lnTo>
                  <a:lnTo>
                    <a:pt x="8" y="5"/>
                  </a:lnTo>
                  <a:lnTo>
                    <a:pt x="8" y="4"/>
                  </a:lnTo>
                  <a:lnTo>
                    <a:pt x="6" y="2"/>
                  </a:lnTo>
                  <a:lnTo>
                    <a:pt x="5" y="1"/>
                  </a:lnTo>
                  <a:lnTo>
                    <a:pt x="4" y="0"/>
                  </a:lnTo>
                  <a:lnTo>
                    <a:pt x="2"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18" name="Freeform 12"/>
            <p:cNvSpPr>
              <a:spLocks/>
            </p:cNvSpPr>
            <p:nvPr/>
          </p:nvSpPr>
          <p:spPr bwMode="auto">
            <a:xfrm>
              <a:off x="2848" y="1784"/>
              <a:ext cx="8" cy="38"/>
            </a:xfrm>
            <a:custGeom>
              <a:avLst/>
              <a:gdLst>
                <a:gd name="T0" fmla="*/ 0 w 8"/>
                <a:gd name="T1" fmla="*/ 35 h 38"/>
                <a:gd name="T2" fmla="*/ 0 w 8"/>
                <a:gd name="T3" fmla="*/ 36 h 38"/>
                <a:gd name="T4" fmla="*/ 0 w 8"/>
                <a:gd name="T5" fmla="*/ 37 h 38"/>
                <a:gd name="T6" fmla="*/ 1 w 8"/>
                <a:gd name="T7" fmla="*/ 38 h 38"/>
                <a:gd name="T8" fmla="*/ 2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2 w 8"/>
                <a:gd name="T29" fmla="*/ 0 h 38"/>
                <a:gd name="T30" fmla="*/ 1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1" y="38"/>
                  </a:lnTo>
                  <a:lnTo>
                    <a:pt x="2" y="38"/>
                  </a:lnTo>
                  <a:lnTo>
                    <a:pt x="4" y="38"/>
                  </a:lnTo>
                  <a:lnTo>
                    <a:pt x="5" y="38"/>
                  </a:lnTo>
                  <a:lnTo>
                    <a:pt x="6" y="37"/>
                  </a:lnTo>
                  <a:lnTo>
                    <a:pt x="8" y="36"/>
                  </a:lnTo>
                  <a:lnTo>
                    <a:pt x="8" y="5"/>
                  </a:lnTo>
                  <a:lnTo>
                    <a:pt x="8" y="4"/>
                  </a:lnTo>
                  <a:lnTo>
                    <a:pt x="6" y="2"/>
                  </a:lnTo>
                  <a:lnTo>
                    <a:pt x="5" y="1"/>
                  </a:lnTo>
                  <a:lnTo>
                    <a:pt x="4" y="0"/>
                  </a:lnTo>
                  <a:lnTo>
                    <a:pt x="2"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19" name="Freeform 13"/>
            <p:cNvSpPr>
              <a:spLocks/>
            </p:cNvSpPr>
            <p:nvPr/>
          </p:nvSpPr>
          <p:spPr bwMode="auto">
            <a:xfrm>
              <a:off x="2848" y="1730"/>
              <a:ext cx="8" cy="38"/>
            </a:xfrm>
            <a:custGeom>
              <a:avLst/>
              <a:gdLst>
                <a:gd name="T0" fmla="*/ 0 w 8"/>
                <a:gd name="T1" fmla="*/ 34 h 38"/>
                <a:gd name="T2" fmla="*/ 0 w 8"/>
                <a:gd name="T3" fmla="*/ 36 h 38"/>
                <a:gd name="T4" fmla="*/ 0 w 8"/>
                <a:gd name="T5" fmla="*/ 37 h 38"/>
                <a:gd name="T6" fmla="*/ 1 w 8"/>
                <a:gd name="T7" fmla="*/ 38 h 38"/>
                <a:gd name="T8" fmla="*/ 2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2 w 8"/>
                <a:gd name="T29" fmla="*/ 0 h 38"/>
                <a:gd name="T30" fmla="*/ 1 w 8"/>
                <a:gd name="T31" fmla="*/ 1 h 38"/>
                <a:gd name="T32" fmla="*/ 0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2" y="38"/>
                  </a:lnTo>
                  <a:lnTo>
                    <a:pt x="4" y="38"/>
                  </a:lnTo>
                  <a:lnTo>
                    <a:pt x="5" y="38"/>
                  </a:lnTo>
                  <a:lnTo>
                    <a:pt x="6" y="37"/>
                  </a:lnTo>
                  <a:lnTo>
                    <a:pt x="8" y="36"/>
                  </a:lnTo>
                  <a:lnTo>
                    <a:pt x="8" y="5"/>
                  </a:lnTo>
                  <a:lnTo>
                    <a:pt x="8" y="4"/>
                  </a:lnTo>
                  <a:lnTo>
                    <a:pt x="6" y="2"/>
                  </a:lnTo>
                  <a:lnTo>
                    <a:pt x="5" y="1"/>
                  </a:lnTo>
                  <a:lnTo>
                    <a:pt x="4" y="0"/>
                  </a:lnTo>
                  <a:lnTo>
                    <a:pt x="2" y="0"/>
                  </a:lnTo>
                  <a:lnTo>
                    <a:pt x="1" y="1"/>
                  </a:lnTo>
                  <a:lnTo>
                    <a:pt x="0"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21" name="Group 14"/>
          <p:cNvGrpSpPr>
            <a:grpSpLocks/>
          </p:cNvGrpSpPr>
          <p:nvPr/>
        </p:nvGrpSpPr>
        <p:grpSpPr bwMode="auto">
          <a:xfrm>
            <a:off x="5788025" y="4535370"/>
            <a:ext cx="14288" cy="488951"/>
            <a:chOff x="4276" y="1706"/>
            <a:chExt cx="9" cy="308"/>
          </a:xfrm>
        </p:grpSpPr>
        <p:sp>
          <p:nvSpPr>
            <p:cNvPr id="94608" name="Freeform 15"/>
            <p:cNvSpPr>
              <a:spLocks/>
            </p:cNvSpPr>
            <p:nvPr/>
          </p:nvSpPr>
          <p:spPr bwMode="auto">
            <a:xfrm>
              <a:off x="4276" y="1976"/>
              <a:ext cx="8" cy="38"/>
            </a:xfrm>
            <a:custGeom>
              <a:avLst/>
              <a:gdLst>
                <a:gd name="T0" fmla="*/ 0 w 8"/>
                <a:gd name="T1" fmla="*/ 34 h 38"/>
                <a:gd name="T2" fmla="*/ 0 w 8"/>
                <a:gd name="T3" fmla="*/ 34 h 38"/>
                <a:gd name="T4" fmla="*/ 1 w 8"/>
                <a:gd name="T5" fmla="*/ 36 h 38"/>
                <a:gd name="T6" fmla="*/ 2 w 8"/>
                <a:gd name="T7" fmla="*/ 37 h 38"/>
                <a:gd name="T8" fmla="*/ 4 w 8"/>
                <a:gd name="T9" fmla="*/ 38 h 38"/>
                <a:gd name="T10" fmla="*/ 4 w 8"/>
                <a:gd name="T11" fmla="*/ 38 h 38"/>
                <a:gd name="T12" fmla="*/ 5 w 8"/>
                <a:gd name="T13" fmla="*/ 37 h 38"/>
                <a:gd name="T14" fmla="*/ 6 w 8"/>
                <a:gd name="T15" fmla="*/ 36 h 38"/>
                <a:gd name="T16" fmla="*/ 8 w 8"/>
                <a:gd name="T17" fmla="*/ 36 h 38"/>
                <a:gd name="T18" fmla="*/ 8 w 8"/>
                <a:gd name="T19" fmla="*/ 5 h 38"/>
                <a:gd name="T20" fmla="*/ 8 w 8"/>
                <a:gd name="T21" fmla="*/ 4 h 38"/>
                <a:gd name="T22" fmla="*/ 8 w 8"/>
                <a:gd name="T23" fmla="*/ 2 h 38"/>
                <a:gd name="T24" fmla="*/ 6 w 8"/>
                <a:gd name="T25" fmla="*/ 1 h 38"/>
                <a:gd name="T26" fmla="*/ 5 w 8"/>
                <a:gd name="T27" fmla="*/ 0 h 38"/>
                <a:gd name="T28" fmla="*/ 4 w 8"/>
                <a:gd name="T29" fmla="*/ 0 h 38"/>
                <a:gd name="T30" fmla="*/ 2 w 8"/>
                <a:gd name="T31" fmla="*/ 1 h 38"/>
                <a:gd name="T32" fmla="*/ 1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4"/>
                  </a:lnTo>
                  <a:lnTo>
                    <a:pt x="1" y="36"/>
                  </a:lnTo>
                  <a:lnTo>
                    <a:pt x="2" y="37"/>
                  </a:lnTo>
                  <a:lnTo>
                    <a:pt x="4" y="38"/>
                  </a:lnTo>
                  <a:lnTo>
                    <a:pt x="5" y="37"/>
                  </a:lnTo>
                  <a:lnTo>
                    <a:pt x="6" y="36"/>
                  </a:lnTo>
                  <a:lnTo>
                    <a:pt x="8" y="36"/>
                  </a:lnTo>
                  <a:lnTo>
                    <a:pt x="8" y="5"/>
                  </a:lnTo>
                  <a:lnTo>
                    <a:pt x="8" y="4"/>
                  </a:lnTo>
                  <a:lnTo>
                    <a:pt x="8" y="2"/>
                  </a:lnTo>
                  <a:lnTo>
                    <a:pt x="6" y="1"/>
                  </a:lnTo>
                  <a:lnTo>
                    <a:pt x="5" y="0"/>
                  </a:lnTo>
                  <a:lnTo>
                    <a:pt x="4" y="0"/>
                  </a:lnTo>
                  <a:lnTo>
                    <a:pt x="2"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09" name="Freeform 16"/>
            <p:cNvSpPr>
              <a:spLocks/>
            </p:cNvSpPr>
            <p:nvPr/>
          </p:nvSpPr>
          <p:spPr bwMode="auto">
            <a:xfrm>
              <a:off x="4276" y="1922"/>
              <a:ext cx="8" cy="38"/>
            </a:xfrm>
            <a:custGeom>
              <a:avLst/>
              <a:gdLst>
                <a:gd name="T0" fmla="*/ 0 w 8"/>
                <a:gd name="T1" fmla="*/ 34 h 38"/>
                <a:gd name="T2" fmla="*/ 0 w 8"/>
                <a:gd name="T3" fmla="*/ 36 h 38"/>
                <a:gd name="T4" fmla="*/ 1 w 8"/>
                <a:gd name="T5" fmla="*/ 37 h 38"/>
                <a:gd name="T6" fmla="*/ 2 w 8"/>
                <a:gd name="T7" fmla="*/ 38 h 38"/>
                <a:gd name="T8" fmla="*/ 4 w 8"/>
                <a:gd name="T9" fmla="*/ 38 h 38"/>
                <a:gd name="T10" fmla="*/ 5 w 8"/>
                <a:gd name="T11" fmla="*/ 38 h 38"/>
                <a:gd name="T12" fmla="*/ 6 w 8"/>
                <a:gd name="T13" fmla="*/ 38 h 38"/>
                <a:gd name="T14" fmla="*/ 8 w 8"/>
                <a:gd name="T15" fmla="*/ 37 h 38"/>
                <a:gd name="T16" fmla="*/ 8 w 8"/>
                <a:gd name="T17" fmla="*/ 36 h 38"/>
                <a:gd name="T18" fmla="*/ 8 w 8"/>
                <a:gd name="T19" fmla="*/ 5 h 38"/>
                <a:gd name="T20" fmla="*/ 8 w 8"/>
                <a:gd name="T21" fmla="*/ 3 h 38"/>
                <a:gd name="T22" fmla="*/ 8 w 8"/>
                <a:gd name="T23" fmla="*/ 2 h 38"/>
                <a:gd name="T24" fmla="*/ 6 w 8"/>
                <a:gd name="T25" fmla="*/ 1 h 38"/>
                <a:gd name="T26" fmla="*/ 5 w 8"/>
                <a:gd name="T27" fmla="*/ 0 h 38"/>
                <a:gd name="T28" fmla="*/ 4 w 8"/>
                <a:gd name="T29" fmla="*/ 0 h 38"/>
                <a:gd name="T30" fmla="*/ 2 w 8"/>
                <a:gd name="T31" fmla="*/ 1 h 38"/>
                <a:gd name="T32" fmla="*/ 1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1" y="37"/>
                  </a:lnTo>
                  <a:lnTo>
                    <a:pt x="2" y="38"/>
                  </a:lnTo>
                  <a:lnTo>
                    <a:pt x="4" y="38"/>
                  </a:lnTo>
                  <a:lnTo>
                    <a:pt x="5" y="38"/>
                  </a:lnTo>
                  <a:lnTo>
                    <a:pt x="6" y="38"/>
                  </a:lnTo>
                  <a:lnTo>
                    <a:pt x="8" y="37"/>
                  </a:lnTo>
                  <a:lnTo>
                    <a:pt x="8" y="36"/>
                  </a:lnTo>
                  <a:lnTo>
                    <a:pt x="8" y="5"/>
                  </a:lnTo>
                  <a:lnTo>
                    <a:pt x="8" y="3"/>
                  </a:lnTo>
                  <a:lnTo>
                    <a:pt x="8" y="2"/>
                  </a:lnTo>
                  <a:lnTo>
                    <a:pt x="6" y="1"/>
                  </a:lnTo>
                  <a:lnTo>
                    <a:pt x="5" y="0"/>
                  </a:lnTo>
                  <a:lnTo>
                    <a:pt x="4" y="0"/>
                  </a:lnTo>
                  <a:lnTo>
                    <a:pt x="2"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10" name="Freeform 17"/>
            <p:cNvSpPr>
              <a:spLocks/>
            </p:cNvSpPr>
            <p:nvPr/>
          </p:nvSpPr>
          <p:spPr bwMode="auto">
            <a:xfrm>
              <a:off x="4276" y="1867"/>
              <a:ext cx="8" cy="39"/>
            </a:xfrm>
            <a:custGeom>
              <a:avLst/>
              <a:gdLst>
                <a:gd name="T0" fmla="*/ 0 w 8"/>
                <a:gd name="T1" fmla="*/ 35 h 39"/>
                <a:gd name="T2" fmla="*/ 0 w 8"/>
                <a:gd name="T3" fmla="*/ 37 h 39"/>
                <a:gd name="T4" fmla="*/ 1 w 8"/>
                <a:gd name="T5" fmla="*/ 38 h 39"/>
                <a:gd name="T6" fmla="*/ 2 w 8"/>
                <a:gd name="T7" fmla="*/ 39 h 39"/>
                <a:gd name="T8" fmla="*/ 4 w 8"/>
                <a:gd name="T9" fmla="*/ 39 h 39"/>
                <a:gd name="T10" fmla="*/ 5 w 8"/>
                <a:gd name="T11" fmla="*/ 39 h 39"/>
                <a:gd name="T12" fmla="*/ 6 w 8"/>
                <a:gd name="T13" fmla="*/ 39 h 39"/>
                <a:gd name="T14" fmla="*/ 8 w 8"/>
                <a:gd name="T15" fmla="*/ 38 h 39"/>
                <a:gd name="T16" fmla="*/ 8 w 8"/>
                <a:gd name="T17" fmla="*/ 37 h 39"/>
                <a:gd name="T18" fmla="*/ 8 w 8"/>
                <a:gd name="T19" fmla="*/ 6 h 39"/>
                <a:gd name="T20" fmla="*/ 8 w 8"/>
                <a:gd name="T21" fmla="*/ 4 h 39"/>
                <a:gd name="T22" fmla="*/ 8 w 8"/>
                <a:gd name="T23" fmla="*/ 3 h 39"/>
                <a:gd name="T24" fmla="*/ 6 w 8"/>
                <a:gd name="T25" fmla="*/ 2 h 39"/>
                <a:gd name="T26" fmla="*/ 5 w 8"/>
                <a:gd name="T27" fmla="*/ 0 h 39"/>
                <a:gd name="T28" fmla="*/ 4 w 8"/>
                <a:gd name="T29" fmla="*/ 0 h 39"/>
                <a:gd name="T30" fmla="*/ 2 w 8"/>
                <a:gd name="T31" fmla="*/ 2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7"/>
                  </a:lnTo>
                  <a:lnTo>
                    <a:pt x="1" y="38"/>
                  </a:lnTo>
                  <a:lnTo>
                    <a:pt x="2" y="39"/>
                  </a:lnTo>
                  <a:lnTo>
                    <a:pt x="4" y="39"/>
                  </a:lnTo>
                  <a:lnTo>
                    <a:pt x="5" y="39"/>
                  </a:lnTo>
                  <a:lnTo>
                    <a:pt x="6" y="39"/>
                  </a:lnTo>
                  <a:lnTo>
                    <a:pt x="8" y="38"/>
                  </a:lnTo>
                  <a:lnTo>
                    <a:pt x="8" y="37"/>
                  </a:lnTo>
                  <a:lnTo>
                    <a:pt x="8" y="6"/>
                  </a:lnTo>
                  <a:lnTo>
                    <a:pt x="8" y="4"/>
                  </a:lnTo>
                  <a:lnTo>
                    <a:pt x="8" y="3"/>
                  </a:lnTo>
                  <a:lnTo>
                    <a:pt x="6" y="2"/>
                  </a:lnTo>
                  <a:lnTo>
                    <a:pt x="5" y="0"/>
                  </a:lnTo>
                  <a:lnTo>
                    <a:pt x="4" y="0"/>
                  </a:lnTo>
                  <a:lnTo>
                    <a:pt x="2" y="2"/>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11" name="Freeform 18"/>
            <p:cNvSpPr>
              <a:spLocks/>
            </p:cNvSpPr>
            <p:nvPr/>
          </p:nvSpPr>
          <p:spPr bwMode="auto">
            <a:xfrm>
              <a:off x="4277" y="1813"/>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7 w 8"/>
                <a:gd name="T15" fmla="*/ 38 h 39"/>
                <a:gd name="T16" fmla="*/ 8 w 8"/>
                <a:gd name="T17" fmla="*/ 36 h 39"/>
                <a:gd name="T18" fmla="*/ 8 w 8"/>
                <a:gd name="T19" fmla="*/ 6 h 39"/>
                <a:gd name="T20" fmla="*/ 8 w 8"/>
                <a:gd name="T21" fmla="*/ 4 h 39"/>
                <a:gd name="T22" fmla="*/ 7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7" y="38"/>
                  </a:lnTo>
                  <a:lnTo>
                    <a:pt x="8" y="36"/>
                  </a:lnTo>
                  <a:lnTo>
                    <a:pt x="8" y="6"/>
                  </a:lnTo>
                  <a:lnTo>
                    <a:pt x="8" y="4"/>
                  </a:lnTo>
                  <a:lnTo>
                    <a:pt x="7"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12" name="Freeform 19"/>
            <p:cNvSpPr>
              <a:spLocks/>
            </p:cNvSpPr>
            <p:nvPr/>
          </p:nvSpPr>
          <p:spPr bwMode="auto">
            <a:xfrm>
              <a:off x="4277" y="1759"/>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7 w 8"/>
                <a:gd name="T15" fmla="*/ 38 h 39"/>
                <a:gd name="T16" fmla="*/ 8 w 8"/>
                <a:gd name="T17" fmla="*/ 36 h 39"/>
                <a:gd name="T18" fmla="*/ 8 w 8"/>
                <a:gd name="T19" fmla="*/ 5 h 39"/>
                <a:gd name="T20" fmla="*/ 8 w 8"/>
                <a:gd name="T21" fmla="*/ 4 h 39"/>
                <a:gd name="T22" fmla="*/ 7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7" y="38"/>
                  </a:lnTo>
                  <a:lnTo>
                    <a:pt x="8" y="36"/>
                  </a:lnTo>
                  <a:lnTo>
                    <a:pt x="8" y="5"/>
                  </a:lnTo>
                  <a:lnTo>
                    <a:pt x="8" y="4"/>
                  </a:lnTo>
                  <a:lnTo>
                    <a:pt x="7"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13" name="Freeform 20"/>
            <p:cNvSpPr>
              <a:spLocks/>
            </p:cNvSpPr>
            <p:nvPr/>
          </p:nvSpPr>
          <p:spPr bwMode="auto">
            <a:xfrm>
              <a:off x="4277" y="1706"/>
              <a:ext cx="8" cy="38"/>
            </a:xfrm>
            <a:custGeom>
              <a:avLst/>
              <a:gdLst>
                <a:gd name="T0" fmla="*/ 0 w 8"/>
                <a:gd name="T1" fmla="*/ 34 h 38"/>
                <a:gd name="T2" fmla="*/ 0 w 8"/>
                <a:gd name="T3" fmla="*/ 35 h 38"/>
                <a:gd name="T4" fmla="*/ 0 w 8"/>
                <a:gd name="T5" fmla="*/ 37 h 38"/>
                <a:gd name="T6" fmla="*/ 1 w 8"/>
                <a:gd name="T7" fmla="*/ 38 h 38"/>
                <a:gd name="T8" fmla="*/ 3 w 8"/>
                <a:gd name="T9" fmla="*/ 38 h 38"/>
                <a:gd name="T10" fmla="*/ 4 w 8"/>
                <a:gd name="T11" fmla="*/ 38 h 38"/>
                <a:gd name="T12" fmla="*/ 5 w 8"/>
                <a:gd name="T13" fmla="*/ 38 h 38"/>
                <a:gd name="T14" fmla="*/ 7 w 8"/>
                <a:gd name="T15" fmla="*/ 37 h 38"/>
                <a:gd name="T16" fmla="*/ 8 w 8"/>
                <a:gd name="T17" fmla="*/ 35 h 38"/>
                <a:gd name="T18" fmla="*/ 8 w 8"/>
                <a:gd name="T19" fmla="*/ 6 h 38"/>
                <a:gd name="T20" fmla="*/ 8 w 8"/>
                <a:gd name="T21" fmla="*/ 4 h 38"/>
                <a:gd name="T22" fmla="*/ 7 w 8"/>
                <a:gd name="T23" fmla="*/ 3 h 38"/>
                <a:gd name="T24" fmla="*/ 5 w 8"/>
                <a:gd name="T25" fmla="*/ 2 h 38"/>
                <a:gd name="T26" fmla="*/ 4 w 8"/>
                <a:gd name="T27" fmla="*/ 0 h 38"/>
                <a:gd name="T28" fmla="*/ 4 w 8"/>
                <a:gd name="T29" fmla="*/ 0 h 38"/>
                <a:gd name="T30" fmla="*/ 3 w 8"/>
                <a:gd name="T31" fmla="*/ 2 h 38"/>
                <a:gd name="T32" fmla="*/ 1 w 8"/>
                <a:gd name="T33" fmla="*/ 3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5"/>
                  </a:lnTo>
                  <a:lnTo>
                    <a:pt x="0" y="37"/>
                  </a:lnTo>
                  <a:lnTo>
                    <a:pt x="1" y="38"/>
                  </a:lnTo>
                  <a:lnTo>
                    <a:pt x="3" y="38"/>
                  </a:lnTo>
                  <a:lnTo>
                    <a:pt x="4" y="38"/>
                  </a:lnTo>
                  <a:lnTo>
                    <a:pt x="5" y="38"/>
                  </a:lnTo>
                  <a:lnTo>
                    <a:pt x="7" y="37"/>
                  </a:lnTo>
                  <a:lnTo>
                    <a:pt x="8" y="35"/>
                  </a:lnTo>
                  <a:lnTo>
                    <a:pt x="8" y="6"/>
                  </a:lnTo>
                  <a:lnTo>
                    <a:pt x="8" y="4"/>
                  </a:lnTo>
                  <a:lnTo>
                    <a:pt x="7" y="3"/>
                  </a:lnTo>
                  <a:lnTo>
                    <a:pt x="5" y="2"/>
                  </a:lnTo>
                  <a:lnTo>
                    <a:pt x="4" y="0"/>
                  </a:lnTo>
                  <a:lnTo>
                    <a:pt x="3" y="2"/>
                  </a:lnTo>
                  <a:lnTo>
                    <a:pt x="1" y="3"/>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22" name="Group 61"/>
          <p:cNvGrpSpPr>
            <a:grpSpLocks/>
          </p:cNvGrpSpPr>
          <p:nvPr/>
        </p:nvGrpSpPr>
        <p:grpSpPr bwMode="auto">
          <a:xfrm>
            <a:off x="2006600" y="3468337"/>
            <a:ext cx="5221288" cy="133332"/>
            <a:chOff x="2093" y="1034"/>
            <a:chExt cx="2890" cy="82"/>
          </a:xfrm>
        </p:grpSpPr>
        <p:sp>
          <p:nvSpPr>
            <p:cNvPr id="94605" name="Line 62"/>
            <p:cNvSpPr>
              <a:spLocks noChangeShapeType="1"/>
            </p:cNvSpPr>
            <p:nvPr/>
          </p:nvSpPr>
          <p:spPr bwMode="auto">
            <a:xfrm flipV="1">
              <a:off x="2170" y="1074"/>
              <a:ext cx="2734" cy="1"/>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606" name="Freeform 63"/>
            <p:cNvSpPr>
              <a:spLocks/>
            </p:cNvSpPr>
            <p:nvPr/>
          </p:nvSpPr>
          <p:spPr bwMode="auto">
            <a:xfrm>
              <a:off x="2093" y="1035"/>
              <a:ext cx="81" cy="81"/>
            </a:xfrm>
            <a:custGeom>
              <a:avLst/>
              <a:gdLst>
                <a:gd name="T0" fmla="*/ 81 w 81"/>
                <a:gd name="T1" fmla="*/ 0 h 81"/>
                <a:gd name="T2" fmla="*/ 0 w 81"/>
                <a:gd name="T3" fmla="*/ 40 h 81"/>
                <a:gd name="T4" fmla="*/ 81 w 81"/>
                <a:gd name="T5" fmla="*/ 81 h 81"/>
                <a:gd name="T6" fmla="*/ 81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81" y="0"/>
                  </a:moveTo>
                  <a:lnTo>
                    <a:pt x="0" y="40"/>
                  </a:lnTo>
                  <a:lnTo>
                    <a:pt x="81" y="81"/>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07" name="Freeform 64"/>
            <p:cNvSpPr>
              <a:spLocks/>
            </p:cNvSpPr>
            <p:nvPr/>
          </p:nvSpPr>
          <p:spPr bwMode="auto">
            <a:xfrm>
              <a:off x="4902" y="1034"/>
              <a:ext cx="81" cy="81"/>
            </a:xfrm>
            <a:custGeom>
              <a:avLst/>
              <a:gdLst>
                <a:gd name="T0" fmla="*/ 0 w 81"/>
                <a:gd name="T1" fmla="*/ 81 h 81"/>
                <a:gd name="T2" fmla="*/ 81 w 81"/>
                <a:gd name="T3" fmla="*/ 41 h 81"/>
                <a:gd name="T4" fmla="*/ 0 w 81"/>
                <a:gd name="T5" fmla="*/ 0 h 81"/>
                <a:gd name="T6" fmla="*/ 0 w 81"/>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0" y="81"/>
                  </a:moveTo>
                  <a:lnTo>
                    <a:pt x="81" y="41"/>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23" name="Group 65"/>
          <p:cNvGrpSpPr>
            <a:grpSpLocks/>
          </p:cNvGrpSpPr>
          <p:nvPr/>
        </p:nvGrpSpPr>
        <p:grpSpPr bwMode="auto">
          <a:xfrm>
            <a:off x="2420940" y="3815265"/>
            <a:ext cx="2159001" cy="130216"/>
            <a:chOff x="2155" y="1252"/>
            <a:chExt cx="1360" cy="82"/>
          </a:xfrm>
        </p:grpSpPr>
        <p:sp>
          <p:nvSpPr>
            <p:cNvPr id="94602" name="Line 66"/>
            <p:cNvSpPr>
              <a:spLocks noChangeShapeType="1"/>
            </p:cNvSpPr>
            <p:nvPr/>
          </p:nvSpPr>
          <p:spPr bwMode="auto">
            <a:xfrm flipV="1">
              <a:off x="2232" y="1292"/>
              <a:ext cx="1206" cy="1"/>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603" name="Freeform 67"/>
            <p:cNvSpPr>
              <a:spLocks/>
            </p:cNvSpPr>
            <p:nvPr/>
          </p:nvSpPr>
          <p:spPr bwMode="auto">
            <a:xfrm>
              <a:off x="2155" y="1253"/>
              <a:ext cx="81" cy="81"/>
            </a:xfrm>
            <a:custGeom>
              <a:avLst/>
              <a:gdLst>
                <a:gd name="T0" fmla="*/ 81 w 81"/>
                <a:gd name="T1" fmla="*/ 0 h 81"/>
                <a:gd name="T2" fmla="*/ 0 w 81"/>
                <a:gd name="T3" fmla="*/ 41 h 81"/>
                <a:gd name="T4" fmla="*/ 81 w 81"/>
                <a:gd name="T5" fmla="*/ 81 h 81"/>
                <a:gd name="T6" fmla="*/ 81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81" y="0"/>
                  </a:moveTo>
                  <a:lnTo>
                    <a:pt x="0" y="41"/>
                  </a:lnTo>
                  <a:lnTo>
                    <a:pt x="81" y="81"/>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04" name="Freeform 68"/>
            <p:cNvSpPr>
              <a:spLocks/>
            </p:cNvSpPr>
            <p:nvPr/>
          </p:nvSpPr>
          <p:spPr bwMode="auto">
            <a:xfrm>
              <a:off x="3435" y="1252"/>
              <a:ext cx="80" cy="81"/>
            </a:xfrm>
            <a:custGeom>
              <a:avLst/>
              <a:gdLst>
                <a:gd name="T0" fmla="*/ 0 w 80"/>
                <a:gd name="T1" fmla="*/ 81 h 81"/>
                <a:gd name="T2" fmla="*/ 80 w 80"/>
                <a:gd name="T3" fmla="*/ 40 h 81"/>
                <a:gd name="T4" fmla="*/ 0 w 80"/>
                <a:gd name="T5" fmla="*/ 0 h 81"/>
                <a:gd name="T6" fmla="*/ 0 w 80"/>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81">
                  <a:moveTo>
                    <a:pt x="0" y="81"/>
                  </a:moveTo>
                  <a:lnTo>
                    <a:pt x="80" y="40"/>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24" name="Group 69"/>
          <p:cNvGrpSpPr>
            <a:grpSpLocks/>
          </p:cNvGrpSpPr>
          <p:nvPr/>
        </p:nvGrpSpPr>
        <p:grpSpPr bwMode="auto">
          <a:xfrm>
            <a:off x="2617785" y="4502047"/>
            <a:ext cx="874711" cy="130176"/>
            <a:chOff x="2279" y="1685"/>
            <a:chExt cx="551" cy="82"/>
          </a:xfrm>
        </p:grpSpPr>
        <p:sp>
          <p:nvSpPr>
            <p:cNvPr id="94599" name="Line 70"/>
            <p:cNvSpPr>
              <a:spLocks noChangeShapeType="1"/>
            </p:cNvSpPr>
            <p:nvPr/>
          </p:nvSpPr>
          <p:spPr bwMode="auto">
            <a:xfrm flipV="1">
              <a:off x="2356" y="1724"/>
              <a:ext cx="395" cy="2"/>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600" name="Freeform 71"/>
            <p:cNvSpPr>
              <a:spLocks/>
            </p:cNvSpPr>
            <p:nvPr/>
          </p:nvSpPr>
          <p:spPr bwMode="auto">
            <a:xfrm>
              <a:off x="2279" y="1686"/>
              <a:ext cx="81" cy="81"/>
            </a:xfrm>
            <a:custGeom>
              <a:avLst/>
              <a:gdLst>
                <a:gd name="T0" fmla="*/ 81 w 81"/>
                <a:gd name="T1" fmla="*/ 0 h 81"/>
                <a:gd name="T2" fmla="*/ 0 w 81"/>
                <a:gd name="T3" fmla="*/ 41 h 81"/>
                <a:gd name="T4" fmla="*/ 81 w 81"/>
                <a:gd name="T5" fmla="*/ 81 h 81"/>
                <a:gd name="T6" fmla="*/ 81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81" y="0"/>
                  </a:moveTo>
                  <a:lnTo>
                    <a:pt x="0" y="41"/>
                  </a:lnTo>
                  <a:lnTo>
                    <a:pt x="81" y="81"/>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601" name="Freeform 72"/>
            <p:cNvSpPr>
              <a:spLocks/>
            </p:cNvSpPr>
            <p:nvPr/>
          </p:nvSpPr>
          <p:spPr bwMode="auto">
            <a:xfrm>
              <a:off x="2749" y="1685"/>
              <a:ext cx="81" cy="81"/>
            </a:xfrm>
            <a:custGeom>
              <a:avLst/>
              <a:gdLst>
                <a:gd name="T0" fmla="*/ 0 w 81"/>
                <a:gd name="T1" fmla="*/ 81 h 81"/>
                <a:gd name="T2" fmla="*/ 81 w 81"/>
                <a:gd name="T3" fmla="*/ 39 h 81"/>
                <a:gd name="T4" fmla="*/ 0 w 81"/>
                <a:gd name="T5" fmla="*/ 0 h 81"/>
                <a:gd name="T6" fmla="*/ 0 w 81"/>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0" y="81"/>
                  </a:moveTo>
                  <a:lnTo>
                    <a:pt x="81" y="39"/>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94225" name="Rectangle 73"/>
          <p:cNvSpPr>
            <a:spLocks noChangeArrowheads="1"/>
          </p:cNvSpPr>
          <p:nvPr/>
        </p:nvSpPr>
        <p:spPr bwMode="auto">
          <a:xfrm>
            <a:off x="2714625" y="3212976"/>
            <a:ext cx="38957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26" name="Rectangle 74"/>
          <p:cNvSpPr>
            <a:spLocks noChangeArrowheads="1"/>
          </p:cNvSpPr>
          <p:nvPr/>
        </p:nvSpPr>
        <p:spPr bwMode="auto">
          <a:xfrm>
            <a:off x="4392613" y="3390776"/>
            <a:ext cx="504825" cy="25558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lnSpc>
                <a:spcPct val="120000"/>
              </a:lnSpc>
              <a:spcBef>
                <a:spcPct val="50000"/>
              </a:spcBef>
              <a:buClr>
                <a:srgbClr val="33CC33"/>
              </a:buClr>
            </a:pPr>
            <a:r>
              <a:rPr lang="en-US" sz="1400">
                <a:solidFill>
                  <a:srgbClr val="2B2B2B"/>
                </a:solidFill>
              </a:rPr>
              <a:t>Path</a:t>
            </a:r>
            <a:endParaRPr lang="en-US" sz="1400"/>
          </a:p>
        </p:txBody>
      </p:sp>
      <p:grpSp>
        <p:nvGrpSpPr>
          <p:cNvPr id="94227" name="Group 75"/>
          <p:cNvGrpSpPr>
            <a:grpSpLocks/>
          </p:cNvGrpSpPr>
          <p:nvPr/>
        </p:nvGrpSpPr>
        <p:grpSpPr bwMode="auto">
          <a:xfrm>
            <a:off x="2414828" y="3836844"/>
            <a:ext cx="14288" cy="1227124"/>
            <a:chOff x="2151" y="1266"/>
            <a:chExt cx="9" cy="773"/>
          </a:xfrm>
        </p:grpSpPr>
        <p:sp>
          <p:nvSpPr>
            <p:cNvPr id="94584" name="Freeform 76"/>
            <p:cNvSpPr>
              <a:spLocks/>
            </p:cNvSpPr>
            <p:nvPr/>
          </p:nvSpPr>
          <p:spPr bwMode="auto">
            <a:xfrm>
              <a:off x="2151" y="2000"/>
              <a:ext cx="8" cy="39"/>
            </a:xfrm>
            <a:custGeom>
              <a:avLst/>
              <a:gdLst>
                <a:gd name="T0" fmla="*/ 0 w 8"/>
                <a:gd name="T1" fmla="*/ 35 h 39"/>
                <a:gd name="T2" fmla="*/ 0 w 8"/>
                <a:gd name="T3" fmla="*/ 35 h 39"/>
                <a:gd name="T4" fmla="*/ 1 w 8"/>
                <a:gd name="T5" fmla="*/ 36 h 39"/>
                <a:gd name="T6" fmla="*/ 3 w 8"/>
                <a:gd name="T7" fmla="*/ 38 h 39"/>
                <a:gd name="T8" fmla="*/ 4 w 8"/>
                <a:gd name="T9" fmla="*/ 39 h 39"/>
                <a:gd name="T10" fmla="*/ 4 w 8"/>
                <a:gd name="T11" fmla="*/ 39 h 39"/>
                <a:gd name="T12" fmla="*/ 5 w 8"/>
                <a:gd name="T13" fmla="*/ 38 h 39"/>
                <a:gd name="T14" fmla="*/ 7 w 8"/>
                <a:gd name="T15" fmla="*/ 36 h 39"/>
                <a:gd name="T16" fmla="*/ 8 w 8"/>
                <a:gd name="T17" fmla="*/ 36 h 39"/>
                <a:gd name="T18" fmla="*/ 8 w 8"/>
                <a:gd name="T19" fmla="*/ 5 h 39"/>
                <a:gd name="T20" fmla="*/ 8 w 8"/>
                <a:gd name="T21" fmla="*/ 4 h 39"/>
                <a:gd name="T22" fmla="*/ 7 w 8"/>
                <a:gd name="T23" fmla="*/ 3 h 39"/>
                <a:gd name="T24" fmla="*/ 5 w 8"/>
                <a:gd name="T25" fmla="*/ 1 h 39"/>
                <a:gd name="T26" fmla="*/ 4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5"/>
                  </a:lnTo>
                  <a:lnTo>
                    <a:pt x="1" y="36"/>
                  </a:lnTo>
                  <a:lnTo>
                    <a:pt x="3" y="38"/>
                  </a:lnTo>
                  <a:lnTo>
                    <a:pt x="4" y="39"/>
                  </a:lnTo>
                  <a:lnTo>
                    <a:pt x="5" y="38"/>
                  </a:lnTo>
                  <a:lnTo>
                    <a:pt x="7" y="36"/>
                  </a:lnTo>
                  <a:lnTo>
                    <a:pt x="8" y="36"/>
                  </a:lnTo>
                  <a:lnTo>
                    <a:pt x="8" y="5"/>
                  </a:lnTo>
                  <a:lnTo>
                    <a:pt x="8" y="4"/>
                  </a:lnTo>
                  <a:lnTo>
                    <a:pt x="7" y="3"/>
                  </a:lnTo>
                  <a:lnTo>
                    <a:pt x="5" y="1"/>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85" name="Freeform 77"/>
            <p:cNvSpPr>
              <a:spLocks/>
            </p:cNvSpPr>
            <p:nvPr/>
          </p:nvSpPr>
          <p:spPr bwMode="auto">
            <a:xfrm>
              <a:off x="2151" y="1946"/>
              <a:ext cx="8" cy="39"/>
            </a:xfrm>
            <a:custGeom>
              <a:avLst/>
              <a:gdLst>
                <a:gd name="T0" fmla="*/ 0 w 8"/>
                <a:gd name="T1" fmla="*/ 35 h 39"/>
                <a:gd name="T2" fmla="*/ 0 w 8"/>
                <a:gd name="T3" fmla="*/ 36 h 39"/>
                <a:gd name="T4" fmla="*/ 1 w 8"/>
                <a:gd name="T5" fmla="*/ 37 h 39"/>
                <a:gd name="T6" fmla="*/ 3 w 8"/>
                <a:gd name="T7" fmla="*/ 39 h 39"/>
                <a:gd name="T8" fmla="*/ 4 w 8"/>
                <a:gd name="T9" fmla="*/ 39 h 39"/>
                <a:gd name="T10" fmla="*/ 5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7 w 8"/>
                <a:gd name="T25" fmla="*/ 1 h 39"/>
                <a:gd name="T26" fmla="*/ 5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3" y="39"/>
                  </a:lnTo>
                  <a:lnTo>
                    <a:pt x="4" y="39"/>
                  </a:lnTo>
                  <a:lnTo>
                    <a:pt x="5" y="39"/>
                  </a:lnTo>
                  <a:lnTo>
                    <a:pt x="7" y="39"/>
                  </a:lnTo>
                  <a:lnTo>
                    <a:pt x="8" y="37"/>
                  </a:lnTo>
                  <a:lnTo>
                    <a:pt x="8" y="36"/>
                  </a:lnTo>
                  <a:lnTo>
                    <a:pt x="8" y="5"/>
                  </a:lnTo>
                  <a:lnTo>
                    <a:pt x="8" y="4"/>
                  </a:lnTo>
                  <a:lnTo>
                    <a:pt x="8" y="3"/>
                  </a:lnTo>
                  <a:lnTo>
                    <a:pt x="7" y="1"/>
                  </a:lnTo>
                  <a:lnTo>
                    <a:pt x="5" y="0"/>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86" name="Freeform 78"/>
            <p:cNvSpPr>
              <a:spLocks/>
            </p:cNvSpPr>
            <p:nvPr/>
          </p:nvSpPr>
          <p:spPr bwMode="auto">
            <a:xfrm>
              <a:off x="2151" y="1892"/>
              <a:ext cx="8" cy="39"/>
            </a:xfrm>
            <a:custGeom>
              <a:avLst/>
              <a:gdLst>
                <a:gd name="T0" fmla="*/ 0 w 8"/>
                <a:gd name="T1" fmla="*/ 35 h 39"/>
                <a:gd name="T2" fmla="*/ 0 w 8"/>
                <a:gd name="T3" fmla="*/ 36 h 39"/>
                <a:gd name="T4" fmla="*/ 1 w 8"/>
                <a:gd name="T5" fmla="*/ 37 h 39"/>
                <a:gd name="T6" fmla="*/ 3 w 8"/>
                <a:gd name="T7" fmla="*/ 39 h 39"/>
                <a:gd name="T8" fmla="*/ 4 w 8"/>
                <a:gd name="T9" fmla="*/ 39 h 39"/>
                <a:gd name="T10" fmla="*/ 5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7 w 8"/>
                <a:gd name="T25" fmla="*/ 1 h 39"/>
                <a:gd name="T26" fmla="*/ 5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3" y="39"/>
                  </a:lnTo>
                  <a:lnTo>
                    <a:pt x="4" y="39"/>
                  </a:lnTo>
                  <a:lnTo>
                    <a:pt x="5" y="39"/>
                  </a:lnTo>
                  <a:lnTo>
                    <a:pt x="7" y="39"/>
                  </a:lnTo>
                  <a:lnTo>
                    <a:pt x="8" y="37"/>
                  </a:lnTo>
                  <a:lnTo>
                    <a:pt x="8" y="36"/>
                  </a:lnTo>
                  <a:lnTo>
                    <a:pt x="8" y="5"/>
                  </a:lnTo>
                  <a:lnTo>
                    <a:pt x="8" y="4"/>
                  </a:lnTo>
                  <a:lnTo>
                    <a:pt x="8" y="3"/>
                  </a:lnTo>
                  <a:lnTo>
                    <a:pt x="7" y="1"/>
                  </a:lnTo>
                  <a:lnTo>
                    <a:pt x="5" y="0"/>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87" name="Freeform 79"/>
            <p:cNvSpPr>
              <a:spLocks/>
            </p:cNvSpPr>
            <p:nvPr/>
          </p:nvSpPr>
          <p:spPr bwMode="auto">
            <a:xfrm>
              <a:off x="2151" y="1838"/>
              <a:ext cx="8" cy="39"/>
            </a:xfrm>
            <a:custGeom>
              <a:avLst/>
              <a:gdLst>
                <a:gd name="T0" fmla="*/ 0 w 8"/>
                <a:gd name="T1" fmla="*/ 35 h 39"/>
                <a:gd name="T2" fmla="*/ 0 w 8"/>
                <a:gd name="T3" fmla="*/ 36 h 39"/>
                <a:gd name="T4" fmla="*/ 1 w 8"/>
                <a:gd name="T5" fmla="*/ 37 h 39"/>
                <a:gd name="T6" fmla="*/ 3 w 8"/>
                <a:gd name="T7" fmla="*/ 39 h 39"/>
                <a:gd name="T8" fmla="*/ 4 w 8"/>
                <a:gd name="T9" fmla="*/ 39 h 39"/>
                <a:gd name="T10" fmla="*/ 5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2 h 39"/>
                <a:gd name="T24" fmla="*/ 7 w 8"/>
                <a:gd name="T25" fmla="*/ 1 h 39"/>
                <a:gd name="T26" fmla="*/ 5 w 8"/>
                <a:gd name="T27" fmla="*/ 0 h 39"/>
                <a:gd name="T28" fmla="*/ 4 w 8"/>
                <a:gd name="T29" fmla="*/ 0 h 39"/>
                <a:gd name="T30" fmla="*/ 3 w 8"/>
                <a:gd name="T31" fmla="*/ 1 h 39"/>
                <a:gd name="T32" fmla="*/ 1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3" y="39"/>
                  </a:lnTo>
                  <a:lnTo>
                    <a:pt x="4" y="39"/>
                  </a:lnTo>
                  <a:lnTo>
                    <a:pt x="5" y="39"/>
                  </a:lnTo>
                  <a:lnTo>
                    <a:pt x="7" y="39"/>
                  </a:lnTo>
                  <a:lnTo>
                    <a:pt x="8" y="37"/>
                  </a:lnTo>
                  <a:lnTo>
                    <a:pt x="8" y="36"/>
                  </a:lnTo>
                  <a:lnTo>
                    <a:pt x="8" y="5"/>
                  </a:lnTo>
                  <a:lnTo>
                    <a:pt x="8" y="4"/>
                  </a:lnTo>
                  <a:lnTo>
                    <a:pt x="8" y="2"/>
                  </a:lnTo>
                  <a:lnTo>
                    <a:pt x="7" y="1"/>
                  </a:lnTo>
                  <a:lnTo>
                    <a:pt x="5" y="0"/>
                  </a:lnTo>
                  <a:lnTo>
                    <a:pt x="4" y="0"/>
                  </a:lnTo>
                  <a:lnTo>
                    <a:pt x="3"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88" name="Freeform 80"/>
            <p:cNvSpPr>
              <a:spLocks/>
            </p:cNvSpPr>
            <p:nvPr/>
          </p:nvSpPr>
          <p:spPr bwMode="auto">
            <a:xfrm>
              <a:off x="2151" y="1784"/>
              <a:ext cx="8" cy="38"/>
            </a:xfrm>
            <a:custGeom>
              <a:avLst/>
              <a:gdLst>
                <a:gd name="T0" fmla="*/ 0 w 8"/>
                <a:gd name="T1" fmla="*/ 35 h 38"/>
                <a:gd name="T2" fmla="*/ 0 w 8"/>
                <a:gd name="T3" fmla="*/ 36 h 38"/>
                <a:gd name="T4" fmla="*/ 1 w 8"/>
                <a:gd name="T5" fmla="*/ 37 h 38"/>
                <a:gd name="T6" fmla="*/ 3 w 8"/>
                <a:gd name="T7" fmla="*/ 38 h 38"/>
                <a:gd name="T8" fmla="*/ 4 w 8"/>
                <a:gd name="T9" fmla="*/ 38 h 38"/>
                <a:gd name="T10" fmla="*/ 5 w 8"/>
                <a:gd name="T11" fmla="*/ 38 h 38"/>
                <a:gd name="T12" fmla="*/ 7 w 8"/>
                <a:gd name="T13" fmla="*/ 38 h 38"/>
                <a:gd name="T14" fmla="*/ 8 w 8"/>
                <a:gd name="T15" fmla="*/ 37 h 38"/>
                <a:gd name="T16" fmla="*/ 8 w 8"/>
                <a:gd name="T17" fmla="*/ 36 h 38"/>
                <a:gd name="T18" fmla="*/ 8 w 8"/>
                <a:gd name="T19" fmla="*/ 5 h 38"/>
                <a:gd name="T20" fmla="*/ 8 w 8"/>
                <a:gd name="T21" fmla="*/ 4 h 38"/>
                <a:gd name="T22" fmla="*/ 8 w 8"/>
                <a:gd name="T23" fmla="*/ 2 h 38"/>
                <a:gd name="T24" fmla="*/ 7 w 8"/>
                <a:gd name="T25" fmla="*/ 1 h 38"/>
                <a:gd name="T26" fmla="*/ 5 w 8"/>
                <a:gd name="T27" fmla="*/ 0 h 38"/>
                <a:gd name="T28" fmla="*/ 4 w 8"/>
                <a:gd name="T29" fmla="*/ 0 h 38"/>
                <a:gd name="T30" fmla="*/ 3 w 8"/>
                <a:gd name="T31" fmla="*/ 1 h 38"/>
                <a:gd name="T32" fmla="*/ 1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1" y="37"/>
                  </a:lnTo>
                  <a:lnTo>
                    <a:pt x="3" y="38"/>
                  </a:lnTo>
                  <a:lnTo>
                    <a:pt x="4" y="38"/>
                  </a:lnTo>
                  <a:lnTo>
                    <a:pt x="5" y="38"/>
                  </a:lnTo>
                  <a:lnTo>
                    <a:pt x="7" y="38"/>
                  </a:lnTo>
                  <a:lnTo>
                    <a:pt x="8" y="37"/>
                  </a:lnTo>
                  <a:lnTo>
                    <a:pt x="8" y="36"/>
                  </a:lnTo>
                  <a:lnTo>
                    <a:pt x="8" y="5"/>
                  </a:lnTo>
                  <a:lnTo>
                    <a:pt x="8" y="4"/>
                  </a:lnTo>
                  <a:lnTo>
                    <a:pt x="8" y="2"/>
                  </a:lnTo>
                  <a:lnTo>
                    <a:pt x="7" y="1"/>
                  </a:lnTo>
                  <a:lnTo>
                    <a:pt x="5" y="0"/>
                  </a:lnTo>
                  <a:lnTo>
                    <a:pt x="4" y="0"/>
                  </a:lnTo>
                  <a:lnTo>
                    <a:pt x="3"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89" name="Freeform 81"/>
            <p:cNvSpPr>
              <a:spLocks/>
            </p:cNvSpPr>
            <p:nvPr/>
          </p:nvSpPr>
          <p:spPr bwMode="auto">
            <a:xfrm>
              <a:off x="2151" y="1730"/>
              <a:ext cx="8" cy="38"/>
            </a:xfrm>
            <a:custGeom>
              <a:avLst/>
              <a:gdLst>
                <a:gd name="T0" fmla="*/ 0 w 8"/>
                <a:gd name="T1" fmla="*/ 34 h 38"/>
                <a:gd name="T2" fmla="*/ 0 w 8"/>
                <a:gd name="T3" fmla="*/ 36 h 38"/>
                <a:gd name="T4" fmla="*/ 1 w 8"/>
                <a:gd name="T5" fmla="*/ 37 h 38"/>
                <a:gd name="T6" fmla="*/ 3 w 8"/>
                <a:gd name="T7" fmla="*/ 38 h 38"/>
                <a:gd name="T8" fmla="*/ 4 w 8"/>
                <a:gd name="T9" fmla="*/ 38 h 38"/>
                <a:gd name="T10" fmla="*/ 5 w 8"/>
                <a:gd name="T11" fmla="*/ 38 h 38"/>
                <a:gd name="T12" fmla="*/ 7 w 8"/>
                <a:gd name="T13" fmla="*/ 38 h 38"/>
                <a:gd name="T14" fmla="*/ 8 w 8"/>
                <a:gd name="T15" fmla="*/ 37 h 38"/>
                <a:gd name="T16" fmla="*/ 8 w 8"/>
                <a:gd name="T17" fmla="*/ 36 h 38"/>
                <a:gd name="T18" fmla="*/ 8 w 8"/>
                <a:gd name="T19" fmla="*/ 5 h 38"/>
                <a:gd name="T20" fmla="*/ 8 w 8"/>
                <a:gd name="T21" fmla="*/ 4 h 38"/>
                <a:gd name="T22" fmla="*/ 8 w 8"/>
                <a:gd name="T23" fmla="*/ 2 h 38"/>
                <a:gd name="T24" fmla="*/ 7 w 8"/>
                <a:gd name="T25" fmla="*/ 1 h 38"/>
                <a:gd name="T26" fmla="*/ 5 w 8"/>
                <a:gd name="T27" fmla="*/ 0 h 38"/>
                <a:gd name="T28" fmla="*/ 4 w 8"/>
                <a:gd name="T29" fmla="*/ 0 h 38"/>
                <a:gd name="T30" fmla="*/ 3 w 8"/>
                <a:gd name="T31" fmla="*/ 1 h 38"/>
                <a:gd name="T32" fmla="*/ 1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1" y="37"/>
                  </a:lnTo>
                  <a:lnTo>
                    <a:pt x="3" y="38"/>
                  </a:lnTo>
                  <a:lnTo>
                    <a:pt x="4" y="38"/>
                  </a:lnTo>
                  <a:lnTo>
                    <a:pt x="5" y="38"/>
                  </a:lnTo>
                  <a:lnTo>
                    <a:pt x="7" y="38"/>
                  </a:lnTo>
                  <a:lnTo>
                    <a:pt x="8" y="37"/>
                  </a:lnTo>
                  <a:lnTo>
                    <a:pt x="8" y="36"/>
                  </a:lnTo>
                  <a:lnTo>
                    <a:pt x="8" y="5"/>
                  </a:lnTo>
                  <a:lnTo>
                    <a:pt x="8" y="4"/>
                  </a:lnTo>
                  <a:lnTo>
                    <a:pt x="8" y="2"/>
                  </a:lnTo>
                  <a:lnTo>
                    <a:pt x="7" y="1"/>
                  </a:lnTo>
                  <a:lnTo>
                    <a:pt x="5" y="0"/>
                  </a:lnTo>
                  <a:lnTo>
                    <a:pt x="4" y="0"/>
                  </a:lnTo>
                  <a:lnTo>
                    <a:pt x="3"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90" name="Freeform 82"/>
            <p:cNvSpPr>
              <a:spLocks/>
            </p:cNvSpPr>
            <p:nvPr/>
          </p:nvSpPr>
          <p:spPr bwMode="auto">
            <a:xfrm>
              <a:off x="2151" y="1676"/>
              <a:ext cx="8" cy="38"/>
            </a:xfrm>
            <a:custGeom>
              <a:avLst/>
              <a:gdLst>
                <a:gd name="T0" fmla="*/ 0 w 8"/>
                <a:gd name="T1" fmla="*/ 34 h 38"/>
                <a:gd name="T2" fmla="*/ 0 w 8"/>
                <a:gd name="T3" fmla="*/ 36 h 38"/>
                <a:gd name="T4" fmla="*/ 1 w 8"/>
                <a:gd name="T5" fmla="*/ 37 h 38"/>
                <a:gd name="T6" fmla="*/ 3 w 8"/>
                <a:gd name="T7" fmla="*/ 38 h 38"/>
                <a:gd name="T8" fmla="*/ 4 w 8"/>
                <a:gd name="T9" fmla="*/ 38 h 38"/>
                <a:gd name="T10" fmla="*/ 5 w 8"/>
                <a:gd name="T11" fmla="*/ 38 h 38"/>
                <a:gd name="T12" fmla="*/ 7 w 8"/>
                <a:gd name="T13" fmla="*/ 38 h 38"/>
                <a:gd name="T14" fmla="*/ 8 w 8"/>
                <a:gd name="T15" fmla="*/ 37 h 38"/>
                <a:gd name="T16" fmla="*/ 8 w 8"/>
                <a:gd name="T17" fmla="*/ 36 h 38"/>
                <a:gd name="T18" fmla="*/ 8 w 8"/>
                <a:gd name="T19" fmla="*/ 5 h 38"/>
                <a:gd name="T20" fmla="*/ 8 w 8"/>
                <a:gd name="T21" fmla="*/ 3 h 38"/>
                <a:gd name="T22" fmla="*/ 8 w 8"/>
                <a:gd name="T23" fmla="*/ 2 h 38"/>
                <a:gd name="T24" fmla="*/ 7 w 8"/>
                <a:gd name="T25" fmla="*/ 1 h 38"/>
                <a:gd name="T26" fmla="*/ 5 w 8"/>
                <a:gd name="T27" fmla="*/ 0 h 38"/>
                <a:gd name="T28" fmla="*/ 4 w 8"/>
                <a:gd name="T29" fmla="*/ 0 h 38"/>
                <a:gd name="T30" fmla="*/ 3 w 8"/>
                <a:gd name="T31" fmla="*/ 1 h 38"/>
                <a:gd name="T32" fmla="*/ 1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1" y="37"/>
                  </a:lnTo>
                  <a:lnTo>
                    <a:pt x="3" y="38"/>
                  </a:lnTo>
                  <a:lnTo>
                    <a:pt x="4" y="38"/>
                  </a:lnTo>
                  <a:lnTo>
                    <a:pt x="5" y="38"/>
                  </a:lnTo>
                  <a:lnTo>
                    <a:pt x="7" y="38"/>
                  </a:lnTo>
                  <a:lnTo>
                    <a:pt x="8" y="37"/>
                  </a:lnTo>
                  <a:lnTo>
                    <a:pt x="8" y="36"/>
                  </a:lnTo>
                  <a:lnTo>
                    <a:pt x="8" y="5"/>
                  </a:lnTo>
                  <a:lnTo>
                    <a:pt x="8" y="3"/>
                  </a:lnTo>
                  <a:lnTo>
                    <a:pt x="8" y="2"/>
                  </a:lnTo>
                  <a:lnTo>
                    <a:pt x="7" y="1"/>
                  </a:lnTo>
                  <a:lnTo>
                    <a:pt x="5" y="0"/>
                  </a:lnTo>
                  <a:lnTo>
                    <a:pt x="4" y="0"/>
                  </a:lnTo>
                  <a:lnTo>
                    <a:pt x="3"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91" name="Freeform 83"/>
            <p:cNvSpPr>
              <a:spLocks/>
            </p:cNvSpPr>
            <p:nvPr/>
          </p:nvSpPr>
          <p:spPr bwMode="auto">
            <a:xfrm>
              <a:off x="2151" y="1621"/>
              <a:ext cx="9" cy="39"/>
            </a:xfrm>
            <a:custGeom>
              <a:avLst/>
              <a:gdLst>
                <a:gd name="T0" fmla="*/ 0 w 9"/>
                <a:gd name="T1" fmla="*/ 35 h 39"/>
                <a:gd name="T2" fmla="*/ 0 w 9"/>
                <a:gd name="T3" fmla="*/ 37 h 39"/>
                <a:gd name="T4" fmla="*/ 1 w 9"/>
                <a:gd name="T5" fmla="*/ 38 h 39"/>
                <a:gd name="T6" fmla="*/ 3 w 9"/>
                <a:gd name="T7" fmla="*/ 39 h 39"/>
                <a:gd name="T8" fmla="*/ 4 w 9"/>
                <a:gd name="T9" fmla="*/ 39 h 39"/>
                <a:gd name="T10" fmla="*/ 5 w 9"/>
                <a:gd name="T11" fmla="*/ 39 h 39"/>
                <a:gd name="T12" fmla="*/ 7 w 9"/>
                <a:gd name="T13" fmla="*/ 39 h 39"/>
                <a:gd name="T14" fmla="*/ 8 w 9"/>
                <a:gd name="T15" fmla="*/ 38 h 39"/>
                <a:gd name="T16" fmla="*/ 8 w 9"/>
                <a:gd name="T17" fmla="*/ 37 h 39"/>
                <a:gd name="T18" fmla="*/ 9 w 9"/>
                <a:gd name="T19" fmla="*/ 6 h 39"/>
                <a:gd name="T20" fmla="*/ 9 w 9"/>
                <a:gd name="T21" fmla="*/ 4 h 39"/>
                <a:gd name="T22" fmla="*/ 8 w 9"/>
                <a:gd name="T23" fmla="*/ 3 h 39"/>
                <a:gd name="T24" fmla="*/ 7 w 9"/>
                <a:gd name="T25" fmla="*/ 2 h 39"/>
                <a:gd name="T26" fmla="*/ 5 w 9"/>
                <a:gd name="T27" fmla="*/ 0 h 39"/>
                <a:gd name="T28" fmla="*/ 4 w 9"/>
                <a:gd name="T29" fmla="*/ 0 h 39"/>
                <a:gd name="T30" fmla="*/ 3 w 9"/>
                <a:gd name="T31" fmla="*/ 2 h 39"/>
                <a:gd name="T32" fmla="*/ 1 w 9"/>
                <a:gd name="T33" fmla="*/ 3 h 39"/>
                <a:gd name="T34" fmla="*/ 1 w 9"/>
                <a:gd name="T35" fmla="*/ 4 h 39"/>
                <a:gd name="T36" fmla="*/ 0 w 9"/>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9">
                  <a:moveTo>
                    <a:pt x="0" y="35"/>
                  </a:moveTo>
                  <a:lnTo>
                    <a:pt x="0" y="37"/>
                  </a:lnTo>
                  <a:lnTo>
                    <a:pt x="1" y="38"/>
                  </a:lnTo>
                  <a:lnTo>
                    <a:pt x="3" y="39"/>
                  </a:lnTo>
                  <a:lnTo>
                    <a:pt x="4" y="39"/>
                  </a:lnTo>
                  <a:lnTo>
                    <a:pt x="5" y="39"/>
                  </a:lnTo>
                  <a:lnTo>
                    <a:pt x="7" y="39"/>
                  </a:lnTo>
                  <a:lnTo>
                    <a:pt x="8" y="38"/>
                  </a:lnTo>
                  <a:lnTo>
                    <a:pt x="8" y="37"/>
                  </a:lnTo>
                  <a:lnTo>
                    <a:pt x="9" y="6"/>
                  </a:lnTo>
                  <a:lnTo>
                    <a:pt x="9" y="4"/>
                  </a:lnTo>
                  <a:lnTo>
                    <a:pt x="8" y="3"/>
                  </a:lnTo>
                  <a:lnTo>
                    <a:pt x="7" y="2"/>
                  </a:lnTo>
                  <a:lnTo>
                    <a:pt x="5" y="0"/>
                  </a:lnTo>
                  <a:lnTo>
                    <a:pt x="4" y="0"/>
                  </a:lnTo>
                  <a:lnTo>
                    <a:pt x="3" y="2"/>
                  </a:lnTo>
                  <a:lnTo>
                    <a:pt x="1" y="3"/>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92" name="Freeform 84"/>
            <p:cNvSpPr>
              <a:spLocks/>
            </p:cNvSpPr>
            <p:nvPr/>
          </p:nvSpPr>
          <p:spPr bwMode="auto">
            <a:xfrm>
              <a:off x="2152" y="1567"/>
              <a:ext cx="8" cy="39"/>
            </a:xfrm>
            <a:custGeom>
              <a:avLst/>
              <a:gdLst>
                <a:gd name="T0" fmla="*/ 0 w 8"/>
                <a:gd name="T1" fmla="*/ 35 h 39"/>
                <a:gd name="T2" fmla="*/ 0 w 8"/>
                <a:gd name="T3" fmla="*/ 36 h 39"/>
                <a:gd name="T4" fmla="*/ 0 w 8"/>
                <a:gd name="T5" fmla="*/ 38 h 39"/>
                <a:gd name="T6" fmla="*/ 2 w 8"/>
                <a:gd name="T7" fmla="*/ 39 h 39"/>
                <a:gd name="T8" fmla="*/ 3 w 8"/>
                <a:gd name="T9" fmla="*/ 39 h 39"/>
                <a:gd name="T10" fmla="*/ 4 w 8"/>
                <a:gd name="T11" fmla="*/ 39 h 39"/>
                <a:gd name="T12" fmla="*/ 6 w 8"/>
                <a:gd name="T13" fmla="*/ 39 h 39"/>
                <a:gd name="T14" fmla="*/ 7 w 8"/>
                <a:gd name="T15" fmla="*/ 38 h 39"/>
                <a:gd name="T16" fmla="*/ 8 w 8"/>
                <a:gd name="T17" fmla="*/ 36 h 39"/>
                <a:gd name="T18" fmla="*/ 8 w 8"/>
                <a:gd name="T19" fmla="*/ 5 h 39"/>
                <a:gd name="T20" fmla="*/ 8 w 8"/>
                <a:gd name="T21" fmla="*/ 4 h 39"/>
                <a:gd name="T22" fmla="*/ 7 w 8"/>
                <a:gd name="T23" fmla="*/ 3 h 39"/>
                <a:gd name="T24" fmla="*/ 6 w 8"/>
                <a:gd name="T25" fmla="*/ 2 h 39"/>
                <a:gd name="T26" fmla="*/ 4 w 8"/>
                <a:gd name="T27" fmla="*/ 0 h 39"/>
                <a:gd name="T28" fmla="*/ 3 w 8"/>
                <a:gd name="T29" fmla="*/ 0 h 39"/>
                <a:gd name="T30" fmla="*/ 2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2" y="39"/>
                  </a:lnTo>
                  <a:lnTo>
                    <a:pt x="3" y="39"/>
                  </a:lnTo>
                  <a:lnTo>
                    <a:pt x="4" y="39"/>
                  </a:lnTo>
                  <a:lnTo>
                    <a:pt x="6" y="39"/>
                  </a:lnTo>
                  <a:lnTo>
                    <a:pt x="7" y="38"/>
                  </a:lnTo>
                  <a:lnTo>
                    <a:pt x="8" y="36"/>
                  </a:lnTo>
                  <a:lnTo>
                    <a:pt x="8" y="5"/>
                  </a:lnTo>
                  <a:lnTo>
                    <a:pt x="8" y="4"/>
                  </a:lnTo>
                  <a:lnTo>
                    <a:pt x="7" y="3"/>
                  </a:lnTo>
                  <a:lnTo>
                    <a:pt x="6" y="2"/>
                  </a:lnTo>
                  <a:lnTo>
                    <a:pt x="4" y="0"/>
                  </a:lnTo>
                  <a:lnTo>
                    <a:pt x="3" y="0"/>
                  </a:lnTo>
                  <a:lnTo>
                    <a:pt x="2"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93" name="Freeform 85"/>
            <p:cNvSpPr>
              <a:spLocks/>
            </p:cNvSpPr>
            <p:nvPr/>
          </p:nvSpPr>
          <p:spPr bwMode="auto">
            <a:xfrm>
              <a:off x="2152" y="1513"/>
              <a:ext cx="8" cy="39"/>
            </a:xfrm>
            <a:custGeom>
              <a:avLst/>
              <a:gdLst>
                <a:gd name="T0" fmla="*/ 0 w 8"/>
                <a:gd name="T1" fmla="*/ 35 h 39"/>
                <a:gd name="T2" fmla="*/ 0 w 8"/>
                <a:gd name="T3" fmla="*/ 36 h 39"/>
                <a:gd name="T4" fmla="*/ 0 w 8"/>
                <a:gd name="T5" fmla="*/ 38 h 39"/>
                <a:gd name="T6" fmla="*/ 2 w 8"/>
                <a:gd name="T7" fmla="*/ 39 h 39"/>
                <a:gd name="T8" fmla="*/ 3 w 8"/>
                <a:gd name="T9" fmla="*/ 39 h 39"/>
                <a:gd name="T10" fmla="*/ 4 w 8"/>
                <a:gd name="T11" fmla="*/ 39 h 39"/>
                <a:gd name="T12" fmla="*/ 6 w 8"/>
                <a:gd name="T13" fmla="*/ 39 h 39"/>
                <a:gd name="T14" fmla="*/ 7 w 8"/>
                <a:gd name="T15" fmla="*/ 38 h 39"/>
                <a:gd name="T16" fmla="*/ 8 w 8"/>
                <a:gd name="T17" fmla="*/ 36 h 39"/>
                <a:gd name="T18" fmla="*/ 8 w 8"/>
                <a:gd name="T19" fmla="*/ 5 h 39"/>
                <a:gd name="T20" fmla="*/ 8 w 8"/>
                <a:gd name="T21" fmla="*/ 4 h 39"/>
                <a:gd name="T22" fmla="*/ 7 w 8"/>
                <a:gd name="T23" fmla="*/ 3 h 39"/>
                <a:gd name="T24" fmla="*/ 6 w 8"/>
                <a:gd name="T25" fmla="*/ 2 h 39"/>
                <a:gd name="T26" fmla="*/ 4 w 8"/>
                <a:gd name="T27" fmla="*/ 0 h 39"/>
                <a:gd name="T28" fmla="*/ 3 w 8"/>
                <a:gd name="T29" fmla="*/ 0 h 39"/>
                <a:gd name="T30" fmla="*/ 2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2" y="39"/>
                  </a:lnTo>
                  <a:lnTo>
                    <a:pt x="3" y="39"/>
                  </a:lnTo>
                  <a:lnTo>
                    <a:pt x="4" y="39"/>
                  </a:lnTo>
                  <a:lnTo>
                    <a:pt x="6" y="39"/>
                  </a:lnTo>
                  <a:lnTo>
                    <a:pt x="7" y="38"/>
                  </a:lnTo>
                  <a:lnTo>
                    <a:pt x="8" y="36"/>
                  </a:lnTo>
                  <a:lnTo>
                    <a:pt x="8" y="5"/>
                  </a:lnTo>
                  <a:lnTo>
                    <a:pt x="8" y="4"/>
                  </a:lnTo>
                  <a:lnTo>
                    <a:pt x="7" y="3"/>
                  </a:lnTo>
                  <a:lnTo>
                    <a:pt x="6" y="2"/>
                  </a:lnTo>
                  <a:lnTo>
                    <a:pt x="4" y="0"/>
                  </a:lnTo>
                  <a:lnTo>
                    <a:pt x="3" y="0"/>
                  </a:lnTo>
                  <a:lnTo>
                    <a:pt x="2"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94" name="Freeform 86"/>
            <p:cNvSpPr>
              <a:spLocks/>
            </p:cNvSpPr>
            <p:nvPr/>
          </p:nvSpPr>
          <p:spPr bwMode="auto">
            <a:xfrm>
              <a:off x="2152" y="1459"/>
              <a:ext cx="8" cy="39"/>
            </a:xfrm>
            <a:custGeom>
              <a:avLst/>
              <a:gdLst>
                <a:gd name="T0" fmla="*/ 0 w 8"/>
                <a:gd name="T1" fmla="*/ 35 h 39"/>
                <a:gd name="T2" fmla="*/ 0 w 8"/>
                <a:gd name="T3" fmla="*/ 36 h 39"/>
                <a:gd name="T4" fmla="*/ 0 w 8"/>
                <a:gd name="T5" fmla="*/ 37 h 39"/>
                <a:gd name="T6" fmla="*/ 2 w 8"/>
                <a:gd name="T7" fmla="*/ 39 h 39"/>
                <a:gd name="T8" fmla="*/ 3 w 8"/>
                <a:gd name="T9" fmla="*/ 39 h 39"/>
                <a:gd name="T10" fmla="*/ 4 w 8"/>
                <a:gd name="T11" fmla="*/ 39 h 39"/>
                <a:gd name="T12" fmla="*/ 6 w 8"/>
                <a:gd name="T13" fmla="*/ 39 h 39"/>
                <a:gd name="T14" fmla="*/ 7 w 8"/>
                <a:gd name="T15" fmla="*/ 37 h 39"/>
                <a:gd name="T16" fmla="*/ 8 w 8"/>
                <a:gd name="T17" fmla="*/ 36 h 39"/>
                <a:gd name="T18" fmla="*/ 8 w 8"/>
                <a:gd name="T19" fmla="*/ 5 h 39"/>
                <a:gd name="T20" fmla="*/ 8 w 8"/>
                <a:gd name="T21" fmla="*/ 4 h 39"/>
                <a:gd name="T22" fmla="*/ 7 w 8"/>
                <a:gd name="T23" fmla="*/ 3 h 39"/>
                <a:gd name="T24" fmla="*/ 6 w 8"/>
                <a:gd name="T25" fmla="*/ 1 h 39"/>
                <a:gd name="T26" fmla="*/ 4 w 8"/>
                <a:gd name="T27" fmla="*/ 0 h 39"/>
                <a:gd name="T28" fmla="*/ 3 w 8"/>
                <a:gd name="T29" fmla="*/ 0 h 39"/>
                <a:gd name="T30" fmla="*/ 2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2" y="39"/>
                  </a:lnTo>
                  <a:lnTo>
                    <a:pt x="3" y="39"/>
                  </a:lnTo>
                  <a:lnTo>
                    <a:pt x="4" y="39"/>
                  </a:lnTo>
                  <a:lnTo>
                    <a:pt x="6" y="39"/>
                  </a:lnTo>
                  <a:lnTo>
                    <a:pt x="7" y="37"/>
                  </a:lnTo>
                  <a:lnTo>
                    <a:pt x="8" y="36"/>
                  </a:lnTo>
                  <a:lnTo>
                    <a:pt x="8" y="5"/>
                  </a:lnTo>
                  <a:lnTo>
                    <a:pt x="8" y="4"/>
                  </a:lnTo>
                  <a:lnTo>
                    <a:pt x="7" y="3"/>
                  </a:lnTo>
                  <a:lnTo>
                    <a:pt x="6" y="1"/>
                  </a:lnTo>
                  <a:lnTo>
                    <a:pt x="4" y="0"/>
                  </a:lnTo>
                  <a:lnTo>
                    <a:pt x="3" y="0"/>
                  </a:lnTo>
                  <a:lnTo>
                    <a:pt x="2"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95" name="Freeform 87"/>
            <p:cNvSpPr>
              <a:spLocks/>
            </p:cNvSpPr>
            <p:nvPr/>
          </p:nvSpPr>
          <p:spPr bwMode="auto">
            <a:xfrm>
              <a:off x="2152" y="1405"/>
              <a:ext cx="8" cy="39"/>
            </a:xfrm>
            <a:custGeom>
              <a:avLst/>
              <a:gdLst>
                <a:gd name="T0" fmla="*/ 0 w 8"/>
                <a:gd name="T1" fmla="*/ 35 h 39"/>
                <a:gd name="T2" fmla="*/ 0 w 8"/>
                <a:gd name="T3" fmla="*/ 36 h 39"/>
                <a:gd name="T4" fmla="*/ 0 w 8"/>
                <a:gd name="T5" fmla="*/ 37 h 39"/>
                <a:gd name="T6" fmla="*/ 2 w 8"/>
                <a:gd name="T7" fmla="*/ 39 h 39"/>
                <a:gd name="T8" fmla="*/ 3 w 8"/>
                <a:gd name="T9" fmla="*/ 39 h 39"/>
                <a:gd name="T10" fmla="*/ 4 w 8"/>
                <a:gd name="T11" fmla="*/ 39 h 39"/>
                <a:gd name="T12" fmla="*/ 6 w 8"/>
                <a:gd name="T13" fmla="*/ 39 h 39"/>
                <a:gd name="T14" fmla="*/ 7 w 8"/>
                <a:gd name="T15" fmla="*/ 37 h 39"/>
                <a:gd name="T16" fmla="*/ 8 w 8"/>
                <a:gd name="T17" fmla="*/ 36 h 39"/>
                <a:gd name="T18" fmla="*/ 8 w 8"/>
                <a:gd name="T19" fmla="*/ 5 h 39"/>
                <a:gd name="T20" fmla="*/ 8 w 8"/>
                <a:gd name="T21" fmla="*/ 4 h 39"/>
                <a:gd name="T22" fmla="*/ 7 w 8"/>
                <a:gd name="T23" fmla="*/ 3 h 39"/>
                <a:gd name="T24" fmla="*/ 6 w 8"/>
                <a:gd name="T25" fmla="*/ 1 h 39"/>
                <a:gd name="T26" fmla="*/ 4 w 8"/>
                <a:gd name="T27" fmla="*/ 0 h 39"/>
                <a:gd name="T28" fmla="*/ 3 w 8"/>
                <a:gd name="T29" fmla="*/ 0 h 39"/>
                <a:gd name="T30" fmla="*/ 2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2" y="39"/>
                  </a:lnTo>
                  <a:lnTo>
                    <a:pt x="3" y="39"/>
                  </a:lnTo>
                  <a:lnTo>
                    <a:pt x="4" y="39"/>
                  </a:lnTo>
                  <a:lnTo>
                    <a:pt x="6" y="39"/>
                  </a:lnTo>
                  <a:lnTo>
                    <a:pt x="7" y="37"/>
                  </a:lnTo>
                  <a:lnTo>
                    <a:pt x="8" y="36"/>
                  </a:lnTo>
                  <a:lnTo>
                    <a:pt x="8" y="5"/>
                  </a:lnTo>
                  <a:lnTo>
                    <a:pt x="8" y="4"/>
                  </a:lnTo>
                  <a:lnTo>
                    <a:pt x="7" y="3"/>
                  </a:lnTo>
                  <a:lnTo>
                    <a:pt x="6" y="1"/>
                  </a:lnTo>
                  <a:lnTo>
                    <a:pt x="4" y="0"/>
                  </a:lnTo>
                  <a:lnTo>
                    <a:pt x="3" y="0"/>
                  </a:lnTo>
                  <a:lnTo>
                    <a:pt x="2"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96" name="Freeform 88"/>
            <p:cNvSpPr>
              <a:spLocks/>
            </p:cNvSpPr>
            <p:nvPr/>
          </p:nvSpPr>
          <p:spPr bwMode="auto">
            <a:xfrm>
              <a:off x="2152" y="1351"/>
              <a:ext cx="8" cy="39"/>
            </a:xfrm>
            <a:custGeom>
              <a:avLst/>
              <a:gdLst>
                <a:gd name="T0" fmla="*/ 0 w 8"/>
                <a:gd name="T1" fmla="*/ 35 h 39"/>
                <a:gd name="T2" fmla="*/ 0 w 8"/>
                <a:gd name="T3" fmla="*/ 36 h 39"/>
                <a:gd name="T4" fmla="*/ 0 w 8"/>
                <a:gd name="T5" fmla="*/ 37 h 39"/>
                <a:gd name="T6" fmla="*/ 2 w 8"/>
                <a:gd name="T7" fmla="*/ 39 h 39"/>
                <a:gd name="T8" fmla="*/ 3 w 8"/>
                <a:gd name="T9" fmla="*/ 39 h 39"/>
                <a:gd name="T10" fmla="*/ 4 w 8"/>
                <a:gd name="T11" fmla="*/ 39 h 39"/>
                <a:gd name="T12" fmla="*/ 6 w 8"/>
                <a:gd name="T13" fmla="*/ 39 h 39"/>
                <a:gd name="T14" fmla="*/ 7 w 8"/>
                <a:gd name="T15" fmla="*/ 37 h 39"/>
                <a:gd name="T16" fmla="*/ 8 w 8"/>
                <a:gd name="T17" fmla="*/ 36 h 39"/>
                <a:gd name="T18" fmla="*/ 8 w 8"/>
                <a:gd name="T19" fmla="*/ 5 h 39"/>
                <a:gd name="T20" fmla="*/ 8 w 8"/>
                <a:gd name="T21" fmla="*/ 4 h 39"/>
                <a:gd name="T22" fmla="*/ 7 w 8"/>
                <a:gd name="T23" fmla="*/ 2 h 39"/>
                <a:gd name="T24" fmla="*/ 6 w 8"/>
                <a:gd name="T25" fmla="*/ 1 h 39"/>
                <a:gd name="T26" fmla="*/ 4 w 8"/>
                <a:gd name="T27" fmla="*/ 0 h 39"/>
                <a:gd name="T28" fmla="*/ 3 w 8"/>
                <a:gd name="T29" fmla="*/ 0 h 39"/>
                <a:gd name="T30" fmla="*/ 2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2" y="39"/>
                  </a:lnTo>
                  <a:lnTo>
                    <a:pt x="3" y="39"/>
                  </a:lnTo>
                  <a:lnTo>
                    <a:pt x="4" y="39"/>
                  </a:lnTo>
                  <a:lnTo>
                    <a:pt x="6" y="39"/>
                  </a:lnTo>
                  <a:lnTo>
                    <a:pt x="7" y="37"/>
                  </a:lnTo>
                  <a:lnTo>
                    <a:pt x="8" y="36"/>
                  </a:lnTo>
                  <a:lnTo>
                    <a:pt x="8" y="5"/>
                  </a:lnTo>
                  <a:lnTo>
                    <a:pt x="8" y="4"/>
                  </a:lnTo>
                  <a:lnTo>
                    <a:pt x="7" y="2"/>
                  </a:lnTo>
                  <a:lnTo>
                    <a:pt x="6" y="1"/>
                  </a:lnTo>
                  <a:lnTo>
                    <a:pt x="4" y="0"/>
                  </a:lnTo>
                  <a:lnTo>
                    <a:pt x="3" y="0"/>
                  </a:lnTo>
                  <a:lnTo>
                    <a:pt x="2"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97" name="Freeform 89"/>
            <p:cNvSpPr>
              <a:spLocks/>
            </p:cNvSpPr>
            <p:nvPr/>
          </p:nvSpPr>
          <p:spPr bwMode="auto">
            <a:xfrm>
              <a:off x="2152" y="1297"/>
              <a:ext cx="8" cy="38"/>
            </a:xfrm>
            <a:custGeom>
              <a:avLst/>
              <a:gdLst>
                <a:gd name="T0" fmla="*/ 0 w 8"/>
                <a:gd name="T1" fmla="*/ 35 h 38"/>
                <a:gd name="T2" fmla="*/ 0 w 8"/>
                <a:gd name="T3" fmla="*/ 36 h 38"/>
                <a:gd name="T4" fmla="*/ 0 w 8"/>
                <a:gd name="T5" fmla="*/ 37 h 38"/>
                <a:gd name="T6" fmla="*/ 2 w 8"/>
                <a:gd name="T7" fmla="*/ 38 h 38"/>
                <a:gd name="T8" fmla="*/ 3 w 8"/>
                <a:gd name="T9" fmla="*/ 38 h 38"/>
                <a:gd name="T10" fmla="*/ 4 w 8"/>
                <a:gd name="T11" fmla="*/ 38 h 38"/>
                <a:gd name="T12" fmla="*/ 6 w 8"/>
                <a:gd name="T13" fmla="*/ 38 h 38"/>
                <a:gd name="T14" fmla="*/ 7 w 8"/>
                <a:gd name="T15" fmla="*/ 37 h 38"/>
                <a:gd name="T16" fmla="*/ 8 w 8"/>
                <a:gd name="T17" fmla="*/ 36 h 38"/>
                <a:gd name="T18" fmla="*/ 8 w 8"/>
                <a:gd name="T19" fmla="*/ 5 h 38"/>
                <a:gd name="T20" fmla="*/ 8 w 8"/>
                <a:gd name="T21" fmla="*/ 4 h 38"/>
                <a:gd name="T22" fmla="*/ 7 w 8"/>
                <a:gd name="T23" fmla="*/ 2 h 38"/>
                <a:gd name="T24" fmla="*/ 6 w 8"/>
                <a:gd name="T25" fmla="*/ 1 h 38"/>
                <a:gd name="T26" fmla="*/ 4 w 8"/>
                <a:gd name="T27" fmla="*/ 0 h 38"/>
                <a:gd name="T28" fmla="*/ 3 w 8"/>
                <a:gd name="T29" fmla="*/ 0 h 38"/>
                <a:gd name="T30" fmla="*/ 2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2" y="38"/>
                  </a:lnTo>
                  <a:lnTo>
                    <a:pt x="3" y="38"/>
                  </a:lnTo>
                  <a:lnTo>
                    <a:pt x="4" y="38"/>
                  </a:lnTo>
                  <a:lnTo>
                    <a:pt x="6" y="38"/>
                  </a:lnTo>
                  <a:lnTo>
                    <a:pt x="7" y="37"/>
                  </a:lnTo>
                  <a:lnTo>
                    <a:pt x="8" y="36"/>
                  </a:lnTo>
                  <a:lnTo>
                    <a:pt x="8" y="5"/>
                  </a:lnTo>
                  <a:lnTo>
                    <a:pt x="8" y="4"/>
                  </a:lnTo>
                  <a:lnTo>
                    <a:pt x="7" y="2"/>
                  </a:lnTo>
                  <a:lnTo>
                    <a:pt x="6" y="1"/>
                  </a:lnTo>
                  <a:lnTo>
                    <a:pt x="4" y="0"/>
                  </a:lnTo>
                  <a:lnTo>
                    <a:pt x="3" y="0"/>
                  </a:lnTo>
                  <a:lnTo>
                    <a:pt x="2"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98" name="Freeform 90"/>
            <p:cNvSpPr>
              <a:spLocks/>
            </p:cNvSpPr>
            <p:nvPr/>
          </p:nvSpPr>
          <p:spPr bwMode="auto">
            <a:xfrm>
              <a:off x="2152" y="1266"/>
              <a:ext cx="8" cy="15"/>
            </a:xfrm>
            <a:custGeom>
              <a:avLst/>
              <a:gdLst>
                <a:gd name="T0" fmla="*/ 0 w 8"/>
                <a:gd name="T1" fmla="*/ 11 h 15"/>
                <a:gd name="T2" fmla="*/ 0 w 8"/>
                <a:gd name="T3" fmla="*/ 13 h 15"/>
                <a:gd name="T4" fmla="*/ 0 w 8"/>
                <a:gd name="T5" fmla="*/ 14 h 15"/>
                <a:gd name="T6" fmla="*/ 2 w 8"/>
                <a:gd name="T7" fmla="*/ 15 h 15"/>
                <a:gd name="T8" fmla="*/ 3 w 8"/>
                <a:gd name="T9" fmla="*/ 15 h 15"/>
                <a:gd name="T10" fmla="*/ 4 w 8"/>
                <a:gd name="T11" fmla="*/ 15 h 15"/>
                <a:gd name="T12" fmla="*/ 6 w 8"/>
                <a:gd name="T13" fmla="*/ 15 h 15"/>
                <a:gd name="T14" fmla="*/ 7 w 8"/>
                <a:gd name="T15" fmla="*/ 14 h 15"/>
                <a:gd name="T16" fmla="*/ 8 w 8"/>
                <a:gd name="T17" fmla="*/ 13 h 15"/>
                <a:gd name="T18" fmla="*/ 8 w 8"/>
                <a:gd name="T19" fmla="*/ 5 h 15"/>
                <a:gd name="T20" fmla="*/ 8 w 8"/>
                <a:gd name="T21" fmla="*/ 4 h 15"/>
                <a:gd name="T22" fmla="*/ 7 w 8"/>
                <a:gd name="T23" fmla="*/ 2 h 15"/>
                <a:gd name="T24" fmla="*/ 6 w 8"/>
                <a:gd name="T25" fmla="*/ 1 h 15"/>
                <a:gd name="T26" fmla="*/ 4 w 8"/>
                <a:gd name="T27" fmla="*/ 0 h 15"/>
                <a:gd name="T28" fmla="*/ 4 w 8"/>
                <a:gd name="T29" fmla="*/ 0 h 15"/>
                <a:gd name="T30" fmla="*/ 3 w 8"/>
                <a:gd name="T31" fmla="*/ 1 h 15"/>
                <a:gd name="T32" fmla="*/ 2 w 8"/>
                <a:gd name="T33" fmla="*/ 2 h 15"/>
                <a:gd name="T34" fmla="*/ 0 w 8"/>
                <a:gd name="T35" fmla="*/ 4 h 15"/>
                <a:gd name="T36" fmla="*/ 0 w 8"/>
                <a:gd name="T37" fmla="*/ 11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15">
                  <a:moveTo>
                    <a:pt x="0" y="11"/>
                  </a:moveTo>
                  <a:lnTo>
                    <a:pt x="0" y="13"/>
                  </a:lnTo>
                  <a:lnTo>
                    <a:pt x="0" y="14"/>
                  </a:lnTo>
                  <a:lnTo>
                    <a:pt x="2" y="15"/>
                  </a:lnTo>
                  <a:lnTo>
                    <a:pt x="3" y="15"/>
                  </a:lnTo>
                  <a:lnTo>
                    <a:pt x="4" y="15"/>
                  </a:lnTo>
                  <a:lnTo>
                    <a:pt x="6" y="15"/>
                  </a:lnTo>
                  <a:lnTo>
                    <a:pt x="7" y="14"/>
                  </a:lnTo>
                  <a:lnTo>
                    <a:pt x="8" y="13"/>
                  </a:lnTo>
                  <a:lnTo>
                    <a:pt x="8" y="5"/>
                  </a:lnTo>
                  <a:lnTo>
                    <a:pt x="8" y="4"/>
                  </a:lnTo>
                  <a:lnTo>
                    <a:pt x="7" y="2"/>
                  </a:lnTo>
                  <a:lnTo>
                    <a:pt x="6" y="1"/>
                  </a:lnTo>
                  <a:lnTo>
                    <a:pt x="4" y="0"/>
                  </a:lnTo>
                  <a:lnTo>
                    <a:pt x="3" y="1"/>
                  </a:lnTo>
                  <a:lnTo>
                    <a:pt x="2" y="2"/>
                  </a:lnTo>
                  <a:lnTo>
                    <a:pt x="0" y="4"/>
                  </a:lnTo>
                  <a:lnTo>
                    <a:pt x="0" y="1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28" name="Group 91"/>
          <p:cNvGrpSpPr>
            <a:grpSpLocks/>
          </p:cNvGrpSpPr>
          <p:nvPr/>
        </p:nvGrpSpPr>
        <p:grpSpPr bwMode="auto">
          <a:xfrm>
            <a:off x="2511425" y="4314727"/>
            <a:ext cx="14288" cy="749308"/>
            <a:chOff x="2212" y="1567"/>
            <a:chExt cx="9" cy="472"/>
          </a:xfrm>
        </p:grpSpPr>
        <p:sp>
          <p:nvSpPr>
            <p:cNvPr id="94575" name="Freeform 92"/>
            <p:cNvSpPr>
              <a:spLocks/>
            </p:cNvSpPr>
            <p:nvPr/>
          </p:nvSpPr>
          <p:spPr bwMode="auto">
            <a:xfrm>
              <a:off x="2212" y="2000"/>
              <a:ext cx="7" cy="39"/>
            </a:xfrm>
            <a:custGeom>
              <a:avLst/>
              <a:gdLst>
                <a:gd name="T0" fmla="*/ 0 w 7"/>
                <a:gd name="T1" fmla="*/ 35 h 39"/>
                <a:gd name="T2" fmla="*/ 0 w 7"/>
                <a:gd name="T3" fmla="*/ 35 h 39"/>
                <a:gd name="T4" fmla="*/ 1 w 7"/>
                <a:gd name="T5" fmla="*/ 36 h 39"/>
                <a:gd name="T6" fmla="*/ 2 w 7"/>
                <a:gd name="T7" fmla="*/ 38 h 39"/>
                <a:gd name="T8" fmla="*/ 4 w 7"/>
                <a:gd name="T9" fmla="*/ 39 h 39"/>
                <a:gd name="T10" fmla="*/ 4 w 7"/>
                <a:gd name="T11" fmla="*/ 39 h 39"/>
                <a:gd name="T12" fmla="*/ 5 w 7"/>
                <a:gd name="T13" fmla="*/ 38 h 39"/>
                <a:gd name="T14" fmla="*/ 6 w 7"/>
                <a:gd name="T15" fmla="*/ 36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5"/>
                  </a:lnTo>
                  <a:lnTo>
                    <a:pt x="1" y="36"/>
                  </a:lnTo>
                  <a:lnTo>
                    <a:pt x="2" y="38"/>
                  </a:lnTo>
                  <a:lnTo>
                    <a:pt x="4" y="39"/>
                  </a:lnTo>
                  <a:lnTo>
                    <a:pt x="5" y="38"/>
                  </a:lnTo>
                  <a:lnTo>
                    <a:pt x="6" y="36"/>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76" name="Freeform 93"/>
            <p:cNvSpPr>
              <a:spLocks/>
            </p:cNvSpPr>
            <p:nvPr/>
          </p:nvSpPr>
          <p:spPr bwMode="auto">
            <a:xfrm>
              <a:off x="2212" y="1946"/>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77" name="Freeform 94"/>
            <p:cNvSpPr>
              <a:spLocks/>
            </p:cNvSpPr>
            <p:nvPr/>
          </p:nvSpPr>
          <p:spPr bwMode="auto">
            <a:xfrm>
              <a:off x="2212" y="1892"/>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78" name="Freeform 95"/>
            <p:cNvSpPr>
              <a:spLocks/>
            </p:cNvSpPr>
            <p:nvPr/>
          </p:nvSpPr>
          <p:spPr bwMode="auto">
            <a:xfrm>
              <a:off x="2212" y="1838"/>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2 h 39"/>
                <a:gd name="T24" fmla="*/ 6 w 7"/>
                <a:gd name="T25" fmla="*/ 1 h 39"/>
                <a:gd name="T26" fmla="*/ 5 w 7"/>
                <a:gd name="T27" fmla="*/ 0 h 39"/>
                <a:gd name="T28" fmla="*/ 4 w 7"/>
                <a:gd name="T29" fmla="*/ 0 h 39"/>
                <a:gd name="T30" fmla="*/ 2 w 7"/>
                <a:gd name="T31" fmla="*/ 1 h 39"/>
                <a:gd name="T32" fmla="*/ 1 w 7"/>
                <a:gd name="T33" fmla="*/ 2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79" name="Freeform 96"/>
            <p:cNvSpPr>
              <a:spLocks/>
            </p:cNvSpPr>
            <p:nvPr/>
          </p:nvSpPr>
          <p:spPr bwMode="auto">
            <a:xfrm>
              <a:off x="2212" y="1784"/>
              <a:ext cx="9" cy="38"/>
            </a:xfrm>
            <a:custGeom>
              <a:avLst/>
              <a:gdLst>
                <a:gd name="T0" fmla="*/ 0 w 9"/>
                <a:gd name="T1" fmla="*/ 35 h 38"/>
                <a:gd name="T2" fmla="*/ 0 w 9"/>
                <a:gd name="T3" fmla="*/ 36 h 38"/>
                <a:gd name="T4" fmla="*/ 1 w 9"/>
                <a:gd name="T5" fmla="*/ 37 h 38"/>
                <a:gd name="T6" fmla="*/ 2 w 9"/>
                <a:gd name="T7" fmla="*/ 38 h 38"/>
                <a:gd name="T8" fmla="*/ 4 w 9"/>
                <a:gd name="T9" fmla="*/ 38 h 38"/>
                <a:gd name="T10" fmla="*/ 5 w 9"/>
                <a:gd name="T11" fmla="*/ 38 h 38"/>
                <a:gd name="T12" fmla="*/ 6 w 9"/>
                <a:gd name="T13" fmla="*/ 38 h 38"/>
                <a:gd name="T14" fmla="*/ 7 w 9"/>
                <a:gd name="T15" fmla="*/ 37 h 38"/>
                <a:gd name="T16" fmla="*/ 7 w 9"/>
                <a:gd name="T17" fmla="*/ 36 h 38"/>
                <a:gd name="T18" fmla="*/ 9 w 9"/>
                <a:gd name="T19" fmla="*/ 5 h 38"/>
                <a:gd name="T20" fmla="*/ 9 w 9"/>
                <a:gd name="T21" fmla="*/ 4 h 38"/>
                <a:gd name="T22" fmla="*/ 7 w 9"/>
                <a:gd name="T23" fmla="*/ 2 h 38"/>
                <a:gd name="T24" fmla="*/ 6 w 9"/>
                <a:gd name="T25" fmla="*/ 1 h 38"/>
                <a:gd name="T26" fmla="*/ 5 w 9"/>
                <a:gd name="T27" fmla="*/ 0 h 38"/>
                <a:gd name="T28" fmla="*/ 4 w 9"/>
                <a:gd name="T29" fmla="*/ 0 h 38"/>
                <a:gd name="T30" fmla="*/ 2 w 9"/>
                <a:gd name="T31" fmla="*/ 1 h 38"/>
                <a:gd name="T32" fmla="*/ 1 w 9"/>
                <a:gd name="T33" fmla="*/ 2 h 38"/>
                <a:gd name="T34" fmla="*/ 1 w 9"/>
                <a:gd name="T35" fmla="*/ 4 h 38"/>
                <a:gd name="T36" fmla="*/ 0 w 9"/>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8">
                  <a:moveTo>
                    <a:pt x="0" y="35"/>
                  </a:moveTo>
                  <a:lnTo>
                    <a:pt x="0" y="36"/>
                  </a:lnTo>
                  <a:lnTo>
                    <a:pt x="1" y="37"/>
                  </a:lnTo>
                  <a:lnTo>
                    <a:pt x="2" y="38"/>
                  </a:lnTo>
                  <a:lnTo>
                    <a:pt x="4" y="38"/>
                  </a:lnTo>
                  <a:lnTo>
                    <a:pt x="5" y="38"/>
                  </a:lnTo>
                  <a:lnTo>
                    <a:pt x="6" y="38"/>
                  </a:lnTo>
                  <a:lnTo>
                    <a:pt x="7" y="37"/>
                  </a:lnTo>
                  <a:lnTo>
                    <a:pt x="7" y="36"/>
                  </a:lnTo>
                  <a:lnTo>
                    <a:pt x="9" y="5"/>
                  </a:lnTo>
                  <a:lnTo>
                    <a:pt x="9" y="4"/>
                  </a:lnTo>
                  <a:lnTo>
                    <a:pt x="7" y="2"/>
                  </a:lnTo>
                  <a:lnTo>
                    <a:pt x="6" y="1"/>
                  </a:lnTo>
                  <a:lnTo>
                    <a:pt x="5" y="0"/>
                  </a:lnTo>
                  <a:lnTo>
                    <a:pt x="4" y="0"/>
                  </a:lnTo>
                  <a:lnTo>
                    <a:pt x="2" y="1"/>
                  </a:lnTo>
                  <a:lnTo>
                    <a:pt x="1" y="2"/>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80" name="Freeform 97"/>
            <p:cNvSpPr>
              <a:spLocks/>
            </p:cNvSpPr>
            <p:nvPr/>
          </p:nvSpPr>
          <p:spPr bwMode="auto">
            <a:xfrm>
              <a:off x="2213" y="1730"/>
              <a:ext cx="8" cy="38"/>
            </a:xfrm>
            <a:custGeom>
              <a:avLst/>
              <a:gdLst>
                <a:gd name="T0" fmla="*/ 0 w 8"/>
                <a:gd name="T1" fmla="*/ 34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3" y="38"/>
                  </a:lnTo>
                  <a:lnTo>
                    <a:pt x="4" y="38"/>
                  </a:lnTo>
                  <a:lnTo>
                    <a:pt x="5" y="38"/>
                  </a:lnTo>
                  <a:lnTo>
                    <a:pt x="6" y="37"/>
                  </a:lnTo>
                  <a:lnTo>
                    <a:pt x="8" y="36"/>
                  </a:lnTo>
                  <a:lnTo>
                    <a:pt x="8" y="5"/>
                  </a:lnTo>
                  <a:lnTo>
                    <a:pt x="8" y="4"/>
                  </a:lnTo>
                  <a:lnTo>
                    <a:pt x="6" y="2"/>
                  </a:lnTo>
                  <a:lnTo>
                    <a:pt x="5" y="1"/>
                  </a:lnTo>
                  <a:lnTo>
                    <a:pt x="4" y="0"/>
                  </a:lnTo>
                  <a:lnTo>
                    <a:pt x="3" y="0"/>
                  </a:lnTo>
                  <a:lnTo>
                    <a:pt x="1" y="1"/>
                  </a:lnTo>
                  <a:lnTo>
                    <a:pt x="0"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81" name="Freeform 98"/>
            <p:cNvSpPr>
              <a:spLocks/>
            </p:cNvSpPr>
            <p:nvPr/>
          </p:nvSpPr>
          <p:spPr bwMode="auto">
            <a:xfrm>
              <a:off x="2213" y="1676"/>
              <a:ext cx="8" cy="38"/>
            </a:xfrm>
            <a:custGeom>
              <a:avLst/>
              <a:gdLst>
                <a:gd name="T0" fmla="*/ 0 w 8"/>
                <a:gd name="T1" fmla="*/ 34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3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3" y="38"/>
                  </a:lnTo>
                  <a:lnTo>
                    <a:pt x="4" y="38"/>
                  </a:lnTo>
                  <a:lnTo>
                    <a:pt x="5" y="38"/>
                  </a:lnTo>
                  <a:lnTo>
                    <a:pt x="6" y="37"/>
                  </a:lnTo>
                  <a:lnTo>
                    <a:pt x="8" y="36"/>
                  </a:lnTo>
                  <a:lnTo>
                    <a:pt x="8" y="5"/>
                  </a:lnTo>
                  <a:lnTo>
                    <a:pt x="8" y="3"/>
                  </a:lnTo>
                  <a:lnTo>
                    <a:pt x="6" y="2"/>
                  </a:lnTo>
                  <a:lnTo>
                    <a:pt x="5" y="1"/>
                  </a:lnTo>
                  <a:lnTo>
                    <a:pt x="4" y="0"/>
                  </a:lnTo>
                  <a:lnTo>
                    <a:pt x="3" y="0"/>
                  </a:lnTo>
                  <a:lnTo>
                    <a:pt x="1" y="1"/>
                  </a:lnTo>
                  <a:lnTo>
                    <a:pt x="0"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82" name="Freeform 99"/>
            <p:cNvSpPr>
              <a:spLocks/>
            </p:cNvSpPr>
            <p:nvPr/>
          </p:nvSpPr>
          <p:spPr bwMode="auto">
            <a:xfrm>
              <a:off x="2213" y="1621"/>
              <a:ext cx="8" cy="39"/>
            </a:xfrm>
            <a:custGeom>
              <a:avLst/>
              <a:gdLst>
                <a:gd name="T0" fmla="*/ 0 w 8"/>
                <a:gd name="T1" fmla="*/ 35 h 39"/>
                <a:gd name="T2" fmla="*/ 0 w 8"/>
                <a:gd name="T3" fmla="*/ 37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7 h 39"/>
                <a:gd name="T18" fmla="*/ 8 w 8"/>
                <a:gd name="T19" fmla="*/ 6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7"/>
                  </a:lnTo>
                  <a:lnTo>
                    <a:pt x="0" y="38"/>
                  </a:lnTo>
                  <a:lnTo>
                    <a:pt x="1" y="39"/>
                  </a:lnTo>
                  <a:lnTo>
                    <a:pt x="3" y="39"/>
                  </a:lnTo>
                  <a:lnTo>
                    <a:pt x="4" y="39"/>
                  </a:lnTo>
                  <a:lnTo>
                    <a:pt x="5" y="39"/>
                  </a:lnTo>
                  <a:lnTo>
                    <a:pt x="6" y="38"/>
                  </a:lnTo>
                  <a:lnTo>
                    <a:pt x="8" y="37"/>
                  </a:lnTo>
                  <a:lnTo>
                    <a:pt x="8" y="6"/>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83" name="Freeform 100"/>
            <p:cNvSpPr>
              <a:spLocks/>
            </p:cNvSpPr>
            <p:nvPr/>
          </p:nvSpPr>
          <p:spPr bwMode="auto">
            <a:xfrm>
              <a:off x="2213" y="1567"/>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5"/>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29" name="Group 101"/>
          <p:cNvGrpSpPr>
            <a:grpSpLocks/>
          </p:cNvGrpSpPr>
          <p:nvPr/>
        </p:nvGrpSpPr>
        <p:grpSpPr bwMode="auto">
          <a:xfrm>
            <a:off x="4572000" y="3836844"/>
            <a:ext cx="14288" cy="1227124"/>
            <a:chOff x="3510" y="1266"/>
            <a:chExt cx="9" cy="773"/>
          </a:xfrm>
        </p:grpSpPr>
        <p:sp>
          <p:nvSpPr>
            <p:cNvPr id="94560" name="Freeform 102"/>
            <p:cNvSpPr>
              <a:spLocks/>
            </p:cNvSpPr>
            <p:nvPr/>
          </p:nvSpPr>
          <p:spPr bwMode="auto">
            <a:xfrm>
              <a:off x="3510" y="2000"/>
              <a:ext cx="7" cy="39"/>
            </a:xfrm>
            <a:custGeom>
              <a:avLst/>
              <a:gdLst>
                <a:gd name="T0" fmla="*/ 0 w 7"/>
                <a:gd name="T1" fmla="*/ 35 h 39"/>
                <a:gd name="T2" fmla="*/ 0 w 7"/>
                <a:gd name="T3" fmla="*/ 35 h 39"/>
                <a:gd name="T4" fmla="*/ 1 w 7"/>
                <a:gd name="T5" fmla="*/ 36 h 39"/>
                <a:gd name="T6" fmla="*/ 2 w 7"/>
                <a:gd name="T7" fmla="*/ 38 h 39"/>
                <a:gd name="T8" fmla="*/ 4 w 7"/>
                <a:gd name="T9" fmla="*/ 39 h 39"/>
                <a:gd name="T10" fmla="*/ 4 w 7"/>
                <a:gd name="T11" fmla="*/ 39 h 39"/>
                <a:gd name="T12" fmla="*/ 5 w 7"/>
                <a:gd name="T13" fmla="*/ 38 h 39"/>
                <a:gd name="T14" fmla="*/ 6 w 7"/>
                <a:gd name="T15" fmla="*/ 36 h 39"/>
                <a:gd name="T16" fmla="*/ 7 w 7"/>
                <a:gd name="T17" fmla="*/ 36 h 39"/>
                <a:gd name="T18" fmla="*/ 7 w 7"/>
                <a:gd name="T19" fmla="*/ 5 h 39"/>
                <a:gd name="T20" fmla="*/ 7 w 7"/>
                <a:gd name="T21" fmla="*/ 4 h 39"/>
                <a:gd name="T22" fmla="*/ 6 w 7"/>
                <a:gd name="T23" fmla="*/ 3 h 39"/>
                <a:gd name="T24" fmla="*/ 5 w 7"/>
                <a:gd name="T25" fmla="*/ 1 h 39"/>
                <a:gd name="T26" fmla="*/ 4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5"/>
                  </a:lnTo>
                  <a:lnTo>
                    <a:pt x="1" y="36"/>
                  </a:lnTo>
                  <a:lnTo>
                    <a:pt x="2" y="38"/>
                  </a:lnTo>
                  <a:lnTo>
                    <a:pt x="4" y="39"/>
                  </a:lnTo>
                  <a:lnTo>
                    <a:pt x="5" y="38"/>
                  </a:lnTo>
                  <a:lnTo>
                    <a:pt x="6" y="36"/>
                  </a:lnTo>
                  <a:lnTo>
                    <a:pt x="7" y="36"/>
                  </a:lnTo>
                  <a:lnTo>
                    <a:pt x="7" y="5"/>
                  </a:lnTo>
                  <a:lnTo>
                    <a:pt x="7" y="4"/>
                  </a:lnTo>
                  <a:lnTo>
                    <a:pt x="6" y="3"/>
                  </a:lnTo>
                  <a:lnTo>
                    <a:pt x="5" y="1"/>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61" name="Freeform 103"/>
            <p:cNvSpPr>
              <a:spLocks/>
            </p:cNvSpPr>
            <p:nvPr/>
          </p:nvSpPr>
          <p:spPr bwMode="auto">
            <a:xfrm>
              <a:off x="3510" y="1946"/>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62" name="Freeform 104"/>
            <p:cNvSpPr>
              <a:spLocks/>
            </p:cNvSpPr>
            <p:nvPr/>
          </p:nvSpPr>
          <p:spPr bwMode="auto">
            <a:xfrm>
              <a:off x="3510" y="1892"/>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63" name="Freeform 105"/>
            <p:cNvSpPr>
              <a:spLocks/>
            </p:cNvSpPr>
            <p:nvPr/>
          </p:nvSpPr>
          <p:spPr bwMode="auto">
            <a:xfrm>
              <a:off x="3510" y="1838"/>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2 h 39"/>
                <a:gd name="T24" fmla="*/ 6 w 7"/>
                <a:gd name="T25" fmla="*/ 1 h 39"/>
                <a:gd name="T26" fmla="*/ 5 w 7"/>
                <a:gd name="T27" fmla="*/ 0 h 39"/>
                <a:gd name="T28" fmla="*/ 4 w 7"/>
                <a:gd name="T29" fmla="*/ 0 h 39"/>
                <a:gd name="T30" fmla="*/ 2 w 7"/>
                <a:gd name="T31" fmla="*/ 1 h 39"/>
                <a:gd name="T32" fmla="*/ 1 w 7"/>
                <a:gd name="T33" fmla="*/ 2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64" name="Freeform 106"/>
            <p:cNvSpPr>
              <a:spLocks/>
            </p:cNvSpPr>
            <p:nvPr/>
          </p:nvSpPr>
          <p:spPr bwMode="auto">
            <a:xfrm>
              <a:off x="3510" y="1784"/>
              <a:ext cx="7" cy="38"/>
            </a:xfrm>
            <a:custGeom>
              <a:avLst/>
              <a:gdLst>
                <a:gd name="T0" fmla="*/ 0 w 7"/>
                <a:gd name="T1" fmla="*/ 35 h 38"/>
                <a:gd name="T2" fmla="*/ 0 w 7"/>
                <a:gd name="T3" fmla="*/ 36 h 38"/>
                <a:gd name="T4" fmla="*/ 1 w 7"/>
                <a:gd name="T5" fmla="*/ 37 h 38"/>
                <a:gd name="T6" fmla="*/ 2 w 7"/>
                <a:gd name="T7" fmla="*/ 38 h 38"/>
                <a:gd name="T8" fmla="*/ 4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4 h 38"/>
                <a:gd name="T22" fmla="*/ 7 w 7"/>
                <a:gd name="T23" fmla="*/ 2 h 38"/>
                <a:gd name="T24" fmla="*/ 6 w 7"/>
                <a:gd name="T25" fmla="*/ 1 h 38"/>
                <a:gd name="T26" fmla="*/ 5 w 7"/>
                <a:gd name="T27" fmla="*/ 0 h 38"/>
                <a:gd name="T28" fmla="*/ 4 w 7"/>
                <a:gd name="T29" fmla="*/ 0 h 38"/>
                <a:gd name="T30" fmla="*/ 2 w 7"/>
                <a:gd name="T31" fmla="*/ 1 h 38"/>
                <a:gd name="T32" fmla="*/ 1 w 7"/>
                <a:gd name="T33" fmla="*/ 2 h 38"/>
                <a:gd name="T34" fmla="*/ 0 w 7"/>
                <a:gd name="T35" fmla="*/ 4 h 38"/>
                <a:gd name="T36" fmla="*/ 0 w 7"/>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5"/>
                  </a:moveTo>
                  <a:lnTo>
                    <a:pt x="0" y="36"/>
                  </a:lnTo>
                  <a:lnTo>
                    <a:pt x="1" y="37"/>
                  </a:lnTo>
                  <a:lnTo>
                    <a:pt x="2" y="38"/>
                  </a:lnTo>
                  <a:lnTo>
                    <a:pt x="4" y="38"/>
                  </a:lnTo>
                  <a:lnTo>
                    <a:pt x="5" y="38"/>
                  </a:lnTo>
                  <a:lnTo>
                    <a:pt x="6" y="38"/>
                  </a:lnTo>
                  <a:lnTo>
                    <a:pt x="7" y="37"/>
                  </a:lnTo>
                  <a:lnTo>
                    <a:pt x="7" y="36"/>
                  </a:lnTo>
                  <a:lnTo>
                    <a:pt x="7" y="5"/>
                  </a:lnTo>
                  <a:lnTo>
                    <a:pt x="7" y="4"/>
                  </a:lnTo>
                  <a:lnTo>
                    <a:pt x="7"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65" name="Freeform 107"/>
            <p:cNvSpPr>
              <a:spLocks/>
            </p:cNvSpPr>
            <p:nvPr/>
          </p:nvSpPr>
          <p:spPr bwMode="auto">
            <a:xfrm>
              <a:off x="3510" y="1730"/>
              <a:ext cx="7" cy="38"/>
            </a:xfrm>
            <a:custGeom>
              <a:avLst/>
              <a:gdLst>
                <a:gd name="T0" fmla="*/ 0 w 7"/>
                <a:gd name="T1" fmla="*/ 34 h 38"/>
                <a:gd name="T2" fmla="*/ 0 w 7"/>
                <a:gd name="T3" fmla="*/ 36 h 38"/>
                <a:gd name="T4" fmla="*/ 1 w 7"/>
                <a:gd name="T5" fmla="*/ 37 h 38"/>
                <a:gd name="T6" fmla="*/ 2 w 7"/>
                <a:gd name="T7" fmla="*/ 38 h 38"/>
                <a:gd name="T8" fmla="*/ 4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4 h 38"/>
                <a:gd name="T22" fmla="*/ 7 w 7"/>
                <a:gd name="T23" fmla="*/ 2 h 38"/>
                <a:gd name="T24" fmla="*/ 6 w 7"/>
                <a:gd name="T25" fmla="*/ 1 h 38"/>
                <a:gd name="T26" fmla="*/ 5 w 7"/>
                <a:gd name="T27" fmla="*/ 0 h 38"/>
                <a:gd name="T28" fmla="*/ 4 w 7"/>
                <a:gd name="T29" fmla="*/ 0 h 38"/>
                <a:gd name="T30" fmla="*/ 2 w 7"/>
                <a:gd name="T31" fmla="*/ 1 h 38"/>
                <a:gd name="T32" fmla="*/ 1 w 7"/>
                <a:gd name="T33" fmla="*/ 2 h 38"/>
                <a:gd name="T34" fmla="*/ 0 w 7"/>
                <a:gd name="T35" fmla="*/ 4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1" y="37"/>
                  </a:lnTo>
                  <a:lnTo>
                    <a:pt x="2" y="38"/>
                  </a:lnTo>
                  <a:lnTo>
                    <a:pt x="4" y="38"/>
                  </a:lnTo>
                  <a:lnTo>
                    <a:pt x="5" y="38"/>
                  </a:lnTo>
                  <a:lnTo>
                    <a:pt x="6" y="38"/>
                  </a:lnTo>
                  <a:lnTo>
                    <a:pt x="7" y="37"/>
                  </a:lnTo>
                  <a:lnTo>
                    <a:pt x="7" y="36"/>
                  </a:lnTo>
                  <a:lnTo>
                    <a:pt x="7" y="5"/>
                  </a:lnTo>
                  <a:lnTo>
                    <a:pt x="7" y="4"/>
                  </a:lnTo>
                  <a:lnTo>
                    <a:pt x="7" y="2"/>
                  </a:lnTo>
                  <a:lnTo>
                    <a:pt x="6" y="1"/>
                  </a:lnTo>
                  <a:lnTo>
                    <a:pt x="5" y="0"/>
                  </a:lnTo>
                  <a:lnTo>
                    <a:pt x="4" y="0"/>
                  </a:lnTo>
                  <a:lnTo>
                    <a:pt x="2"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66" name="Freeform 108"/>
            <p:cNvSpPr>
              <a:spLocks/>
            </p:cNvSpPr>
            <p:nvPr/>
          </p:nvSpPr>
          <p:spPr bwMode="auto">
            <a:xfrm>
              <a:off x="3510" y="1676"/>
              <a:ext cx="7" cy="38"/>
            </a:xfrm>
            <a:custGeom>
              <a:avLst/>
              <a:gdLst>
                <a:gd name="T0" fmla="*/ 0 w 7"/>
                <a:gd name="T1" fmla="*/ 34 h 38"/>
                <a:gd name="T2" fmla="*/ 0 w 7"/>
                <a:gd name="T3" fmla="*/ 36 h 38"/>
                <a:gd name="T4" fmla="*/ 1 w 7"/>
                <a:gd name="T5" fmla="*/ 37 h 38"/>
                <a:gd name="T6" fmla="*/ 2 w 7"/>
                <a:gd name="T7" fmla="*/ 38 h 38"/>
                <a:gd name="T8" fmla="*/ 4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3 h 38"/>
                <a:gd name="T22" fmla="*/ 7 w 7"/>
                <a:gd name="T23" fmla="*/ 2 h 38"/>
                <a:gd name="T24" fmla="*/ 6 w 7"/>
                <a:gd name="T25" fmla="*/ 1 h 38"/>
                <a:gd name="T26" fmla="*/ 5 w 7"/>
                <a:gd name="T27" fmla="*/ 0 h 38"/>
                <a:gd name="T28" fmla="*/ 4 w 7"/>
                <a:gd name="T29" fmla="*/ 0 h 38"/>
                <a:gd name="T30" fmla="*/ 2 w 7"/>
                <a:gd name="T31" fmla="*/ 1 h 38"/>
                <a:gd name="T32" fmla="*/ 1 w 7"/>
                <a:gd name="T33" fmla="*/ 2 h 38"/>
                <a:gd name="T34" fmla="*/ 0 w 7"/>
                <a:gd name="T35" fmla="*/ 3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1" y="37"/>
                  </a:lnTo>
                  <a:lnTo>
                    <a:pt x="2" y="38"/>
                  </a:lnTo>
                  <a:lnTo>
                    <a:pt x="4" y="38"/>
                  </a:lnTo>
                  <a:lnTo>
                    <a:pt x="5" y="38"/>
                  </a:lnTo>
                  <a:lnTo>
                    <a:pt x="6" y="38"/>
                  </a:lnTo>
                  <a:lnTo>
                    <a:pt x="7" y="37"/>
                  </a:lnTo>
                  <a:lnTo>
                    <a:pt x="7" y="36"/>
                  </a:lnTo>
                  <a:lnTo>
                    <a:pt x="7" y="5"/>
                  </a:lnTo>
                  <a:lnTo>
                    <a:pt x="7" y="3"/>
                  </a:lnTo>
                  <a:lnTo>
                    <a:pt x="7" y="2"/>
                  </a:lnTo>
                  <a:lnTo>
                    <a:pt x="6" y="1"/>
                  </a:lnTo>
                  <a:lnTo>
                    <a:pt x="5" y="0"/>
                  </a:lnTo>
                  <a:lnTo>
                    <a:pt x="4" y="0"/>
                  </a:lnTo>
                  <a:lnTo>
                    <a:pt x="2"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67" name="Freeform 109"/>
            <p:cNvSpPr>
              <a:spLocks/>
            </p:cNvSpPr>
            <p:nvPr/>
          </p:nvSpPr>
          <p:spPr bwMode="auto">
            <a:xfrm>
              <a:off x="3510" y="1621"/>
              <a:ext cx="9" cy="39"/>
            </a:xfrm>
            <a:custGeom>
              <a:avLst/>
              <a:gdLst>
                <a:gd name="T0" fmla="*/ 0 w 9"/>
                <a:gd name="T1" fmla="*/ 35 h 39"/>
                <a:gd name="T2" fmla="*/ 0 w 9"/>
                <a:gd name="T3" fmla="*/ 37 h 39"/>
                <a:gd name="T4" fmla="*/ 1 w 9"/>
                <a:gd name="T5" fmla="*/ 38 h 39"/>
                <a:gd name="T6" fmla="*/ 2 w 9"/>
                <a:gd name="T7" fmla="*/ 39 h 39"/>
                <a:gd name="T8" fmla="*/ 4 w 9"/>
                <a:gd name="T9" fmla="*/ 39 h 39"/>
                <a:gd name="T10" fmla="*/ 5 w 9"/>
                <a:gd name="T11" fmla="*/ 39 h 39"/>
                <a:gd name="T12" fmla="*/ 6 w 9"/>
                <a:gd name="T13" fmla="*/ 39 h 39"/>
                <a:gd name="T14" fmla="*/ 7 w 9"/>
                <a:gd name="T15" fmla="*/ 38 h 39"/>
                <a:gd name="T16" fmla="*/ 7 w 9"/>
                <a:gd name="T17" fmla="*/ 37 h 39"/>
                <a:gd name="T18" fmla="*/ 9 w 9"/>
                <a:gd name="T19" fmla="*/ 6 h 39"/>
                <a:gd name="T20" fmla="*/ 9 w 9"/>
                <a:gd name="T21" fmla="*/ 4 h 39"/>
                <a:gd name="T22" fmla="*/ 7 w 9"/>
                <a:gd name="T23" fmla="*/ 3 h 39"/>
                <a:gd name="T24" fmla="*/ 6 w 9"/>
                <a:gd name="T25" fmla="*/ 2 h 39"/>
                <a:gd name="T26" fmla="*/ 5 w 9"/>
                <a:gd name="T27" fmla="*/ 0 h 39"/>
                <a:gd name="T28" fmla="*/ 4 w 9"/>
                <a:gd name="T29" fmla="*/ 0 h 39"/>
                <a:gd name="T30" fmla="*/ 2 w 9"/>
                <a:gd name="T31" fmla="*/ 2 h 39"/>
                <a:gd name="T32" fmla="*/ 1 w 9"/>
                <a:gd name="T33" fmla="*/ 3 h 39"/>
                <a:gd name="T34" fmla="*/ 1 w 9"/>
                <a:gd name="T35" fmla="*/ 4 h 39"/>
                <a:gd name="T36" fmla="*/ 0 w 9"/>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9">
                  <a:moveTo>
                    <a:pt x="0" y="35"/>
                  </a:moveTo>
                  <a:lnTo>
                    <a:pt x="0" y="37"/>
                  </a:lnTo>
                  <a:lnTo>
                    <a:pt x="1" y="38"/>
                  </a:lnTo>
                  <a:lnTo>
                    <a:pt x="2" y="39"/>
                  </a:lnTo>
                  <a:lnTo>
                    <a:pt x="4" y="39"/>
                  </a:lnTo>
                  <a:lnTo>
                    <a:pt x="5" y="39"/>
                  </a:lnTo>
                  <a:lnTo>
                    <a:pt x="6" y="39"/>
                  </a:lnTo>
                  <a:lnTo>
                    <a:pt x="7" y="38"/>
                  </a:lnTo>
                  <a:lnTo>
                    <a:pt x="7" y="37"/>
                  </a:lnTo>
                  <a:lnTo>
                    <a:pt x="9" y="6"/>
                  </a:lnTo>
                  <a:lnTo>
                    <a:pt x="9" y="4"/>
                  </a:lnTo>
                  <a:lnTo>
                    <a:pt x="7" y="3"/>
                  </a:lnTo>
                  <a:lnTo>
                    <a:pt x="6" y="2"/>
                  </a:lnTo>
                  <a:lnTo>
                    <a:pt x="5" y="0"/>
                  </a:lnTo>
                  <a:lnTo>
                    <a:pt x="4" y="0"/>
                  </a:lnTo>
                  <a:lnTo>
                    <a:pt x="2" y="2"/>
                  </a:lnTo>
                  <a:lnTo>
                    <a:pt x="1" y="3"/>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68" name="Freeform 110"/>
            <p:cNvSpPr>
              <a:spLocks/>
            </p:cNvSpPr>
            <p:nvPr/>
          </p:nvSpPr>
          <p:spPr bwMode="auto">
            <a:xfrm>
              <a:off x="3511" y="1567"/>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5"/>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69" name="Freeform 111"/>
            <p:cNvSpPr>
              <a:spLocks/>
            </p:cNvSpPr>
            <p:nvPr/>
          </p:nvSpPr>
          <p:spPr bwMode="auto">
            <a:xfrm>
              <a:off x="3511" y="1513"/>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5"/>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70" name="Freeform 112"/>
            <p:cNvSpPr>
              <a:spLocks/>
            </p:cNvSpPr>
            <p:nvPr/>
          </p:nvSpPr>
          <p:spPr bwMode="auto">
            <a:xfrm>
              <a:off x="3511" y="1459"/>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6" y="37"/>
                  </a:lnTo>
                  <a:lnTo>
                    <a:pt x="8" y="36"/>
                  </a:lnTo>
                  <a:lnTo>
                    <a:pt x="8" y="5"/>
                  </a:lnTo>
                  <a:lnTo>
                    <a:pt x="8" y="4"/>
                  </a:lnTo>
                  <a:lnTo>
                    <a:pt x="6"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71" name="Freeform 113"/>
            <p:cNvSpPr>
              <a:spLocks/>
            </p:cNvSpPr>
            <p:nvPr/>
          </p:nvSpPr>
          <p:spPr bwMode="auto">
            <a:xfrm>
              <a:off x="3511" y="1405"/>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6" y="37"/>
                  </a:lnTo>
                  <a:lnTo>
                    <a:pt x="8" y="36"/>
                  </a:lnTo>
                  <a:lnTo>
                    <a:pt x="8" y="5"/>
                  </a:lnTo>
                  <a:lnTo>
                    <a:pt x="8" y="4"/>
                  </a:lnTo>
                  <a:lnTo>
                    <a:pt x="6"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72" name="Freeform 114"/>
            <p:cNvSpPr>
              <a:spLocks/>
            </p:cNvSpPr>
            <p:nvPr/>
          </p:nvSpPr>
          <p:spPr bwMode="auto">
            <a:xfrm>
              <a:off x="3511" y="1351"/>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2 h 39"/>
                <a:gd name="T24" fmla="*/ 5 w 8"/>
                <a:gd name="T25" fmla="*/ 1 h 39"/>
                <a:gd name="T26" fmla="*/ 4 w 8"/>
                <a:gd name="T27" fmla="*/ 0 h 39"/>
                <a:gd name="T28" fmla="*/ 3 w 8"/>
                <a:gd name="T29" fmla="*/ 0 h 39"/>
                <a:gd name="T30" fmla="*/ 1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6" y="37"/>
                  </a:lnTo>
                  <a:lnTo>
                    <a:pt x="8" y="36"/>
                  </a:lnTo>
                  <a:lnTo>
                    <a:pt x="8" y="5"/>
                  </a:lnTo>
                  <a:lnTo>
                    <a:pt x="8" y="4"/>
                  </a:lnTo>
                  <a:lnTo>
                    <a:pt x="6" y="2"/>
                  </a:lnTo>
                  <a:lnTo>
                    <a:pt x="5" y="1"/>
                  </a:lnTo>
                  <a:lnTo>
                    <a:pt x="4" y="0"/>
                  </a:lnTo>
                  <a:lnTo>
                    <a:pt x="3"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73" name="Freeform 115"/>
            <p:cNvSpPr>
              <a:spLocks/>
            </p:cNvSpPr>
            <p:nvPr/>
          </p:nvSpPr>
          <p:spPr bwMode="auto">
            <a:xfrm>
              <a:off x="3511" y="1297"/>
              <a:ext cx="8" cy="38"/>
            </a:xfrm>
            <a:custGeom>
              <a:avLst/>
              <a:gdLst>
                <a:gd name="T0" fmla="*/ 0 w 8"/>
                <a:gd name="T1" fmla="*/ 35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1" y="38"/>
                  </a:lnTo>
                  <a:lnTo>
                    <a:pt x="3" y="38"/>
                  </a:lnTo>
                  <a:lnTo>
                    <a:pt x="4" y="38"/>
                  </a:lnTo>
                  <a:lnTo>
                    <a:pt x="5" y="38"/>
                  </a:lnTo>
                  <a:lnTo>
                    <a:pt x="6" y="37"/>
                  </a:lnTo>
                  <a:lnTo>
                    <a:pt x="8" y="36"/>
                  </a:lnTo>
                  <a:lnTo>
                    <a:pt x="8" y="5"/>
                  </a:lnTo>
                  <a:lnTo>
                    <a:pt x="8" y="4"/>
                  </a:lnTo>
                  <a:lnTo>
                    <a:pt x="6" y="2"/>
                  </a:lnTo>
                  <a:lnTo>
                    <a:pt x="5" y="1"/>
                  </a:lnTo>
                  <a:lnTo>
                    <a:pt x="4" y="0"/>
                  </a:lnTo>
                  <a:lnTo>
                    <a:pt x="3"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74" name="Freeform 116"/>
            <p:cNvSpPr>
              <a:spLocks/>
            </p:cNvSpPr>
            <p:nvPr/>
          </p:nvSpPr>
          <p:spPr bwMode="auto">
            <a:xfrm>
              <a:off x="3511" y="1266"/>
              <a:ext cx="8" cy="15"/>
            </a:xfrm>
            <a:custGeom>
              <a:avLst/>
              <a:gdLst>
                <a:gd name="T0" fmla="*/ 0 w 8"/>
                <a:gd name="T1" fmla="*/ 11 h 15"/>
                <a:gd name="T2" fmla="*/ 0 w 8"/>
                <a:gd name="T3" fmla="*/ 13 h 15"/>
                <a:gd name="T4" fmla="*/ 0 w 8"/>
                <a:gd name="T5" fmla="*/ 14 h 15"/>
                <a:gd name="T6" fmla="*/ 1 w 8"/>
                <a:gd name="T7" fmla="*/ 15 h 15"/>
                <a:gd name="T8" fmla="*/ 3 w 8"/>
                <a:gd name="T9" fmla="*/ 15 h 15"/>
                <a:gd name="T10" fmla="*/ 4 w 8"/>
                <a:gd name="T11" fmla="*/ 15 h 15"/>
                <a:gd name="T12" fmla="*/ 5 w 8"/>
                <a:gd name="T13" fmla="*/ 15 h 15"/>
                <a:gd name="T14" fmla="*/ 6 w 8"/>
                <a:gd name="T15" fmla="*/ 14 h 15"/>
                <a:gd name="T16" fmla="*/ 8 w 8"/>
                <a:gd name="T17" fmla="*/ 13 h 15"/>
                <a:gd name="T18" fmla="*/ 8 w 8"/>
                <a:gd name="T19" fmla="*/ 5 h 15"/>
                <a:gd name="T20" fmla="*/ 8 w 8"/>
                <a:gd name="T21" fmla="*/ 4 h 15"/>
                <a:gd name="T22" fmla="*/ 6 w 8"/>
                <a:gd name="T23" fmla="*/ 2 h 15"/>
                <a:gd name="T24" fmla="*/ 5 w 8"/>
                <a:gd name="T25" fmla="*/ 1 h 15"/>
                <a:gd name="T26" fmla="*/ 4 w 8"/>
                <a:gd name="T27" fmla="*/ 0 h 15"/>
                <a:gd name="T28" fmla="*/ 4 w 8"/>
                <a:gd name="T29" fmla="*/ 0 h 15"/>
                <a:gd name="T30" fmla="*/ 3 w 8"/>
                <a:gd name="T31" fmla="*/ 1 h 15"/>
                <a:gd name="T32" fmla="*/ 1 w 8"/>
                <a:gd name="T33" fmla="*/ 2 h 15"/>
                <a:gd name="T34" fmla="*/ 0 w 8"/>
                <a:gd name="T35" fmla="*/ 4 h 15"/>
                <a:gd name="T36" fmla="*/ 0 w 8"/>
                <a:gd name="T37" fmla="*/ 11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15">
                  <a:moveTo>
                    <a:pt x="0" y="11"/>
                  </a:moveTo>
                  <a:lnTo>
                    <a:pt x="0" y="13"/>
                  </a:lnTo>
                  <a:lnTo>
                    <a:pt x="0" y="14"/>
                  </a:lnTo>
                  <a:lnTo>
                    <a:pt x="1" y="15"/>
                  </a:lnTo>
                  <a:lnTo>
                    <a:pt x="3" y="15"/>
                  </a:lnTo>
                  <a:lnTo>
                    <a:pt x="4" y="15"/>
                  </a:lnTo>
                  <a:lnTo>
                    <a:pt x="5" y="15"/>
                  </a:lnTo>
                  <a:lnTo>
                    <a:pt x="6" y="14"/>
                  </a:lnTo>
                  <a:lnTo>
                    <a:pt x="8" y="13"/>
                  </a:lnTo>
                  <a:lnTo>
                    <a:pt x="8" y="5"/>
                  </a:lnTo>
                  <a:lnTo>
                    <a:pt x="8" y="4"/>
                  </a:lnTo>
                  <a:lnTo>
                    <a:pt x="6" y="2"/>
                  </a:lnTo>
                  <a:lnTo>
                    <a:pt x="5" y="1"/>
                  </a:lnTo>
                  <a:lnTo>
                    <a:pt x="4" y="0"/>
                  </a:lnTo>
                  <a:lnTo>
                    <a:pt x="3" y="1"/>
                  </a:lnTo>
                  <a:lnTo>
                    <a:pt x="1" y="2"/>
                  </a:lnTo>
                  <a:lnTo>
                    <a:pt x="0" y="4"/>
                  </a:lnTo>
                  <a:lnTo>
                    <a:pt x="0" y="1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30" name="Group 117"/>
          <p:cNvGrpSpPr>
            <a:grpSpLocks/>
          </p:cNvGrpSpPr>
          <p:nvPr/>
        </p:nvGrpSpPr>
        <p:grpSpPr bwMode="auto">
          <a:xfrm>
            <a:off x="3573463" y="4502047"/>
            <a:ext cx="874712" cy="130176"/>
            <a:chOff x="2881" y="1685"/>
            <a:chExt cx="551" cy="82"/>
          </a:xfrm>
        </p:grpSpPr>
        <p:sp>
          <p:nvSpPr>
            <p:cNvPr id="94557" name="Line 118"/>
            <p:cNvSpPr>
              <a:spLocks noChangeShapeType="1"/>
            </p:cNvSpPr>
            <p:nvPr/>
          </p:nvSpPr>
          <p:spPr bwMode="auto">
            <a:xfrm flipV="1">
              <a:off x="2959" y="1724"/>
              <a:ext cx="395" cy="2"/>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558" name="Freeform 119"/>
            <p:cNvSpPr>
              <a:spLocks/>
            </p:cNvSpPr>
            <p:nvPr/>
          </p:nvSpPr>
          <p:spPr bwMode="auto">
            <a:xfrm>
              <a:off x="2881" y="1686"/>
              <a:ext cx="81" cy="81"/>
            </a:xfrm>
            <a:custGeom>
              <a:avLst/>
              <a:gdLst>
                <a:gd name="T0" fmla="*/ 81 w 81"/>
                <a:gd name="T1" fmla="*/ 0 h 81"/>
                <a:gd name="T2" fmla="*/ 0 w 81"/>
                <a:gd name="T3" fmla="*/ 41 h 81"/>
                <a:gd name="T4" fmla="*/ 81 w 81"/>
                <a:gd name="T5" fmla="*/ 81 h 81"/>
                <a:gd name="T6" fmla="*/ 81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81" y="0"/>
                  </a:moveTo>
                  <a:lnTo>
                    <a:pt x="0" y="41"/>
                  </a:lnTo>
                  <a:lnTo>
                    <a:pt x="81" y="81"/>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59" name="Freeform 120"/>
            <p:cNvSpPr>
              <a:spLocks/>
            </p:cNvSpPr>
            <p:nvPr/>
          </p:nvSpPr>
          <p:spPr bwMode="auto">
            <a:xfrm>
              <a:off x="3351" y="1685"/>
              <a:ext cx="81" cy="81"/>
            </a:xfrm>
            <a:custGeom>
              <a:avLst/>
              <a:gdLst>
                <a:gd name="T0" fmla="*/ 0 w 81"/>
                <a:gd name="T1" fmla="*/ 81 h 81"/>
                <a:gd name="T2" fmla="*/ 81 w 81"/>
                <a:gd name="T3" fmla="*/ 39 h 81"/>
                <a:gd name="T4" fmla="*/ 0 w 81"/>
                <a:gd name="T5" fmla="*/ 0 h 81"/>
                <a:gd name="T6" fmla="*/ 0 w 81"/>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0" y="81"/>
                  </a:moveTo>
                  <a:lnTo>
                    <a:pt x="81" y="39"/>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31" name="Group 121"/>
          <p:cNvGrpSpPr>
            <a:grpSpLocks/>
          </p:cNvGrpSpPr>
          <p:nvPr/>
        </p:nvGrpSpPr>
        <p:grpSpPr bwMode="auto">
          <a:xfrm>
            <a:off x="4770438" y="3836844"/>
            <a:ext cx="14287" cy="1227124"/>
            <a:chOff x="3635" y="1266"/>
            <a:chExt cx="9" cy="773"/>
          </a:xfrm>
        </p:grpSpPr>
        <p:sp>
          <p:nvSpPr>
            <p:cNvPr id="94542" name="Freeform 122"/>
            <p:cNvSpPr>
              <a:spLocks/>
            </p:cNvSpPr>
            <p:nvPr/>
          </p:nvSpPr>
          <p:spPr bwMode="auto">
            <a:xfrm>
              <a:off x="3635" y="2000"/>
              <a:ext cx="7" cy="39"/>
            </a:xfrm>
            <a:custGeom>
              <a:avLst/>
              <a:gdLst>
                <a:gd name="T0" fmla="*/ 0 w 7"/>
                <a:gd name="T1" fmla="*/ 35 h 39"/>
                <a:gd name="T2" fmla="*/ 0 w 7"/>
                <a:gd name="T3" fmla="*/ 35 h 39"/>
                <a:gd name="T4" fmla="*/ 1 w 7"/>
                <a:gd name="T5" fmla="*/ 36 h 39"/>
                <a:gd name="T6" fmla="*/ 2 w 7"/>
                <a:gd name="T7" fmla="*/ 38 h 39"/>
                <a:gd name="T8" fmla="*/ 3 w 7"/>
                <a:gd name="T9" fmla="*/ 39 h 39"/>
                <a:gd name="T10" fmla="*/ 3 w 7"/>
                <a:gd name="T11" fmla="*/ 39 h 39"/>
                <a:gd name="T12" fmla="*/ 5 w 7"/>
                <a:gd name="T13" fmla="*/ 38 h 39"/>
                <a:gd name="T14" fmla="*/ 6 w 7"/>
                <a:gd name="T15" fmla="*/ 36 h 39"/>
                <a:gd name="T16" fmla="*/ 7 w 7"/>
                <a:gd name="T17" fmla="*/ 36 h 39"/>
                <a:gd name="T18" fmla="*/ 7 w 7"/>
                <a:gd name="T19" fmla="*/ 5 h 39"/>
                <a:gd name="T20" fmla="*/ 7 w 7"/>
                <a:gd name="T21" fmla="*/ 4 h 39"/>
                <a:gd name="T22" fmla="*/ 6 w 7"/>
                <a:gd name="T23" fmla="*/ 3 h 39"/>
                <a:gd name="T24" fmla="*/ 5 w 7"/>
                <a:gd name="T25" fmla="*/ 1 h 39"/>
                <a:gd name="T26" fmla="*/ 3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5"/>
                  </a:lnTo>
                  <a:lnTo>
                    <a:pt x="1" y="36"/>
                  </a:lnTo>
                  <a:lnTo>
                    <a:pt x="2" y="38"/>
                  </a:lnTo>
                  <a:lnTo>
                    <a:pt x="3" y="39"/>
                  </a:lnTo>
                  <a:lnTo>
                    <a:pt x="5" y="38"/>
                  </a:lnTo>
                  <a:lnTo>
                    <a:pt x="6" y="36"/>
                  </a:lnTo>
                  <a:lnTo>
                    <a:pt x="7" y="36"/>
                  </a:lnTo>
                  <a:lnTo>
                    <a:pt x="7" y="5"/>
                  </a:lnTo>
                  <a:lnTo>
                    <a:pt x="7" y="4"/>
                  </a:lnTo>
                  <a:lnTo>
                    <a:pt x="6" y="3"/>
                  </a:lnTo>
                  <a:lnTo>
                    <a:pt x="5" y="1"/>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43" name="Freeform 123"/>
            <p:cNvSpPr>
              <a:spLocks/>
            </p:cNvSpPr>
            <p:nvPr/>
          </p:nvSpPr>
          <p:spPr bwMode="auto">
            <a:xfrm>
              <a:off x="3635" y="1946"/>
              <a:ext cx="7" cy="39"/>
            </a:xfrm>
            <a:custGeom>
              <a:avLst/>
              <a:gdLst>
                <a:gd name="T0" fmla="*/ 0 w 7"/>
                <a:gd name="T1" fmla="*/ 35 h 39"/>
                <a:gd name="T2" fmla="*/ 0 w 7"/>
                <a:gd name="T3" fmla="*/ 36 h 39"/>
                <a:gd name="T4" fmla="*/ 1 w 7"/>
                <a:gd name="T5" fmla="*/ 37 h 39"/>
                <a:gd name="T6" fmla="*/ 2 w 7"/>
                <a:gd name="T7" fmla="*/ 39 h 39"/>
                <a:gd name="T8" fmla="*/ 3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3" y="39"/>
                  </a:lnTo>
                  <a:lnTo>
                    <a:pt x="5" y="39"/>
                  </a:lnTo>
                  <a:lnTo>
                    <a:pt x="6" y="39"/>
                  </a:lnTo>
                  <a:lnTo>
                    <a:pt x="7" y="37"/>
                  </a:lnTo>
                  <a:lnTo>
                    <a:pt x="7" y="36"/>
                  </a:lnTo>
                  <a:lnTo>
                    <a:pt x="7" y="5"/>
                  </a:lnTo>
                  <a:lnTo>
                    <a:pt x="7" y="4"/>
                  </a:lnTo>
                  <a:lnTo>
                    <a:pt x="7" y="3"/>
                  </a:lnTo>
                  <a:lnTo>
                    <a:pt x="6" y="1"/>
                  </a:lnTo>
                  <a:lnTo>
                    <a:pt x="5" y="0"/>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44" name="Freeform 124"/>
            <p:cNvSpPr>
              <a:spLocks/>
            </p:cNvSpPr>
            <p:nvPr/>
          </p:nvSpPr>
          <p:spPr bwMode="auto">
            <a:xfrm>
              <a:off x="3635" y="1892"/>
              <a:ext cx="7" cy="39"/>
            </a:xfrm>
            <a:custGeom>
              <a:avLst/>
              <a:gdLst>
                <a:gd name="T0" fmla="*/ 0 w 7"/>
                <a:gd name="T1" fmla="*/ 35 h 39"/>
                <a:gd name="T2" fmla="*/ 0 w 7"/>
                <a:gd name="T3" fmla="*/ 36 h 39"/>
                <a:gd name="T4" fmla="*/ 1 w 7"/>
                <a:gd name="T5" fmla="*/ 37 h 39"/>
                <a:gd name="T6" fmla="*/ 2 w 7"/>
                <a:gd name="T7" fmla="*/ 39 h 39"/>
                <a:gd name="T8" fmla="*/ 3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3" y="39"/>
                  </a:lnTo>
                  <a:lnTo>
                    <a:pt x="5" y="39"/>
                  </a:lnTo>
                  <a:lnTo>
                    <a:pt x="6" y="39"/>
                  </a:lnTo>
                  <a:lnTo>
                    <a:pt x="7" y="37"/>
                  </a:lnTo>
                  <a:lnTo>
                    <a:pt x="7" y="36"/>
                  </a:lnTo>
                  <a:lnTo>
                    <a:pt x="7" y="5"/>
                  </a:lnTo>
                  <a:lnTo>
                    <a:pt x="7" y="4"/>
                  </a:lnTo>
                  <a:lnTo>
                    <a:pt x="7" y="3"/>
                  </a:lnTo>
                  <a:lnTo>
                    <a:pt x="6" y="1"/>
                  </a:lnTo>
                  <a:lnTo>
                    <a:pt x="5" y="0"/>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45" name="Freeform 125"/>
            <p:cNvSpPr>
              <a:spLocks/>
            </p:cNvSpPr>
            <p:nvPr/>
          </p:nvSpPr>
          <p:spPr bwMode="auto">
            <a:xfrm>
              <a:off x="3635" y="1838"/>
              <a:ext cx="7" cy="39"/>
            </a:xfrm>
            <a:custGeom>
              <a:avLst/>
              <a:gdLst>
                <a:gd name="T0" fmla="*/ 0 w 7"/>
                <a:gd name="T1" fmla="*/ 35 h 39"/>
                <a:gd name="T2" fmla="*/ 0 w 7"/>
                <a:gd name="T3" fmla="*/ 36 h 39"/>
                <a:gd name="T4" fmla="*/ 1 w 7"/>
                <a:gd name="T5" fmla="*/ 37 h 39"/>
                <a:gd name="T6" fmla="*/ 2 w 7"/>
                <a:gd name="T7" fmla="*/ 39 h 39"/>
                <a:gd name="T8" fmla="*/ 3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2 h 39"/>
                <a:gd name="T24" fmla="*/ 6 w 7"/>
                <a:gd name="T25" fmla="*/ 1 h 39"/>
                <a:gd name="T26" fmla="*/ 5 w 7"/>
                <a:gd name="T27" fmla="*/ 0 h 39"/>
                <a:gd name="T28" fmla="*/ 3 w 7"/>
                <a:gd name="T29" fmla="*/ 0 h 39"/>
                <a:gd name="T30" fmla="*/ 2 w 7"/>
                <a:gd name="T31" fmla="*/ 1 h 39"/>
                <a:gd name="T32" fmla="*/ 1 w 7"/>
                <a:gd name="T33" fmla="*/ 2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3" y="39"/>
                  </a:lnTo>
                  <a:lnTo>
                    <a:pt x="5" y="39"/>
                  </a:lnTo>
                  <a:lnTo>
                    <a:pt x="6" y="39"/>
                  </a:lnTo>
                  <a:lnTo>
                    <a:pt x="7" y="37"/>
                  </a:lnTo>
                  <a:lnTo>
                    <a:pt x="7" y="36"/>
                  </a:lnTo>
                  <a:lnTo>
                    <a:pt x="7" y="5"/>
                  </a:lnTo>
                  <a:lnTo>
                    <a:pt x="7" y="4"/>
                  </a:lnTo>
                  <a:lnTo>
                    <a:pt x="7" y="2"/>
                  </a:lnTo>
                  <a:lnTo>
                    <a:pt x="6" y="1"/>
                  </a:lnTo>
                  <a:lnTo>
                    <a:pt x="5" y="0"/>
                  </a:lnTo>
                  <a:lnTo>
                    <a:pt x="3"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46" name="Freeform 126"/>
            <p:cNvSpPr>
              <a:spLocks/>
            </p:cNvSpPr>
            <p:nvPr/>
          </p:nvSpPr>
          <p:spPr bwMode="auto">
            <a:xfrm>
              <a:off x="3635" y="1784"/>
              <a:ext cx="7" cy="38"/>
            </a:xfrm>
            <a:custGeom>
              <a:avLst/>
              <a:gdLst>
                <a:gd name="T0" fmla="*/ 0 w 7"/>
                <a:gd name="T1" fmla="*/ 35 h 38"/>
                <a:gd name="T2" fmla="*/ 0 w 7"/>
                <a:gd name="T3" fmla="*/ 36 h 38"/>
                <a:gd name="T4" fmla="*/ 1 w 7"/>
                <a:gd name="T5" fmla="*/ 37 h 38"/>
                <a:gd name="T6" fmla="*/ 2 w 7"/>
                <a:gd name="T7" fmla="*/ 38 h 38"/>
                <a:gd name="T8" fmla="*/ 3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4 h 38"/>
                <a:gd name="T22" fmla="*/ 7 w 7"/>
                <a:gd name="T23" fmla="*/ 2 h 38"/>
                <a:gd name="T24" fmla="*/ 6 w 7"/>
                <a:gd name="T25" fmla="*/ 1 h 38"/>
                <a:gd name="T26" fmla="*/ 5 w 7"/>
                <a:gd name="T27" fmla="*/ 0 h 38"/>
                <a:gd name="T28" fmla="*/ 3 w 7"/>
                <a:gd name="T29" fmla="*/ 0 h 38"/>
                <a:gd name="T30" fmla="*/ 2 w 7"/>
                <a:gd name="T31" fmla="*/ 1 h 38"/>
                <a:gd name="T32" fmla="*/ 1 w 7"/>
                <a:gd name="T33" fmla="*/ 2 h 38"/>
                <a:gd name="T34" fmla="*/ 0 w 7"/>
                <a:gd name="T35" fmla="*/ 4 h 38"/>
                <a:gd name="T36" fmla="*/ 0 w 7"/>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5"/>
                  </a:moveTo>
                  <a:lnTo>
                    <a:pt x="0" y="36"/>
                  </a:lnTo>
                  <a:lnTo>
                    <a:pt x="1" y="37"/>
                  </a:lnTo>
                  <a:lnTo>
                    <a:pt x="2" y="38"/>
                  </a:lnTo>
                  <a:lnTo>
                    <a:pt x="3" y="38"/>
                  </a:lnTo>
                  <a:lnTo>
                    <a:pt x="5" y="38"/>
                  </a:lnTo>
                  <a:lnTo>
                    <a:pt x="6" y="38"/>
                  </a:lnTo>
                  <a:lnTo>
                    <a:pt x="7" y="37"/>
                  </a:lnTo>
                  <a:lnTo>
                    <a:pt x="7" y="36"/>
                  </a:lnTo>
                  <a:lnTo>
                    <a:pt x="7" y="5"/>
                  </a:lnTo>
                  <a:lnTo>
                    <a:pt x="7" y="4"/>
                  </a:lnTo>
                  <a:lnTo>
                    <a:pt x="7" y="2"/>
                  </a:lnTo>
                  <a:lnTo>
                    <a:pt x="6" y="1"/>
                  </a:lnTo>
                  <a:lnTo>
                    <a:pt x="5" y="0"/>
                  </a:lnTo>
                  <a:lnTo>
                    <a:pt x="3"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47" name="Freeform 127"/>
            <p:cNvSpPr>
              <a:spLocks/>
            </p:cNvSpPr>
            <p:nvPr/>
          </p:nvSpPr>
          <p:spPr bwMode="auto">
            <a:xfrm>
              <a:off x="3635" y="1730"/>
              <a:ext cx="7" cy="38"/>
            </a:xfrm>
            <a:custGeom>
              <a:avLst/>
              <a:gdLst>
                <a:gd name="T0" fmla="*/ 0 w 7"/>
                <a:gd name="T1" fmla="*/ 34 h 38"/>
                <a:gd name="T2" fmla="*/ 0 w 7"/>
                <a:gd name="T3" fmla="*/ 36 h 38"/>
                <a:gd name="T4" fmla="*/ 1 w 7"/>
                <a:gd name="T5" fmla="*/ 37 h 38"/>
                <a:gd name="T6" fmla="*/ 2 w 7"/>
                <a:gd name="T7" fmla="*/ 38 h 38"/>
                <a:gd name="T8" fmla="*/ 3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4 h 38"/>
                <a:gd name="T22" fmla="*/ 7 w 7"/>
                <a:gd name="T23" fmla="*/ 2 h 38"/>
                <a:gd name="T24" fmla="*/ 6 w 7"/>
                <a:gd name="T25" fmla="*/ 1 h 38"/>
                <a:gd name="T26" fmla="*/ 5 w 7"/>
                <a:gd name="T27" fmla="*/ 0 h 38"/>
                <a:gd name="T28" fmla="*/ 3 w 7"/>
                <a:gd name="T29" fmla="*/ 0 h 38"/>
                <a:gd name="T30" fmla="*/ 2 w 7"/>
                <a:gd name="T31" fmla="*/ 1 h 38"/>
                <a:gd name="T32" fmla="*/ 1 w 7"/>
                <a:gd name="T33" fmla="*/ 2 h 38"/>
                <a:gd name="T34" fmla="*/ 0 w 7"/>
                <a:gd name="T35" fmla="*/ 4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1" y="37"/>
                  </a:lnTo>
                  <a:lnTo>
                    <a:pt x="2" y="38"/>
                  </a:lnTo>
                  <a:lnTo>
                    <a:pt x="3" y="38"/>
                  </a:lnTo>
                  <a:lnTo>
                    <a:pt x="5" y="38"/>
                  </a:lnTo>
                  <a:lnTo>
                    <a:pt x="6" y="38"/>
                  </a:lnTo>
                  <a:lnTo>
                    <a:pt x="7" y="37"/>
                  </a:lnTo>
                  <a:lnTo>
                    <a:pt x="7" y="36"/>
                  </a:lnTo>
                  <a:lnTo>
                    <a:pt x="7" y="5"/>
                  </a:lnTo>
                  <a:lnTo>
                    <a:pt x="7" y="4"/>
                  </a:lnTo>
                  <a:lnTo>
                    <a:pt x="7" y="2"/>
                  </a:lnTo>
                  <a:lnTo>
                    <a:pt x="6" y="1"/>
                  </a:lnTo>
                  <a:lnTo>
                    <a:pt x="5" y="0"/>
                  </a:lnTo>
                  <a:lnTo>
                    <a:pt x="3" y="0"/>
                  </a:lnTo>
                  <a:lnTo>
                    <a:pt x="2"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48" name="Freeform 128"/>
            <p:cNvSpPr>
              <a:spLocks/>
            </p:cNvSpPr>
            <p:nvPr/>
          </p:nvSpPr>
          <p:spPr bwMode="auto">
            <a:xfrm>
              <a:off x="3635" y="1676"/>
              <a:ext cx="7" cy="38"/>
            </a:xfrm>
            <a:custGeom>
              <a:avLst/>
              <a:gdLst>
                <a:gd name="T0" fmla="*/ 0 w 7"/>
                <a:gd name="T1" fmla="*/ 34 h 38"/>
                <a:gd name="T2" fmla="*/ 0 w 7"/>
                <a:gd name="T3" fmla="*/ 36 h 38"/>
                <a:gd name="T4" fmla="*/ 1 w 7"/>
                <a:gd name="T5" fmla="*/ 37 h 38"/>
                <a:gd name="T6" fmla="*/ 2 w 7"/>
                <a:gd name="T7" fmla="*/ 38 h 38"/>
                <a:gd name="T8" fmla="*/ 3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3 h 38"/>
                <a:gd name="T22" fmla="*/ 7 w 7"/>
                <a:gd name="T23" fmla="*/ 2 h 38"/>
                <a:gd name="T24" fmla="*/ 6 w 7"/>
                <a:gd name="T25" fmla="*/ 1 h 38"/>
                <a:gd name="T26" fmla="*/ 5 w 7"/>
                <a:gd name="T27" fmla="*/ 0 h 38"/>
                <a:gd name="T28" fmla="*/ 3 w 7"/>
                <a:gd name="T29" fmla="*/ 0 h 38"/>
                <a:gd name="T30" fmla="*/ 2 w 7"/>
                <a:gd name="T31" fmla="*/ 1 h 38"/>
                <a:gd name="T32" fmla="*/ 1 w 7"/>
                <a:gd name="T33" fmla="*/ 2 h 38"/>
                <a:gd name="T34" fmla="*/ 0 w 7"/>
                <a:gd name="T35" fmla="*/ 3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1" y="37"/>
                  </a:lnTo>
                  <a:lnTo>
                    <a:pt x="2" y="38"/>
                  </a:lnTo>
                  <a:lnTo>
                    <a:pt x="3" y="38"/>
                  </a:lnTo>
                  <a:lnTo>
                    <a:pt x="5" y="38"/>
                  </a:lnTo>
                  <a:lnTo>
                    <a:pt x="6" y="38"/>
                  </a:lnTo>
                  <a:lnTo>
                    <a:pt x="7" y="37"/>
                  </a:lnTo>
                  <a:lnTo>
                    <a:pt x="7" y="36"/>
                  </a:lnTo>
                  <a:lnTo>
                    <a:pt x="7" y="5"/>
                  </a:lnTo>
                  <a:lnTo>
                    <a:pt x="7" y="3"/>
                  </a:lnTo>
                  <a:lnTo>
                    <a:pt x="7" y="2"/>
                  </a:lnTo>
                  <a:lnTo>
                    <a:pt x="6" y="1"/>
                  </a:lnTo>
                  <a:lnTo>
                    <a:pt x="5" y="0"/>
                  </a:lnTo>
                  <a:lnTo>
                    <a:pt x="3" y="0"/>
                  </a:lnTo>
                  <a:lnTo>
                    <a:pt x="2"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49" name="Freeform 129"/>
            <p:cNvSpPr>
              <a:spLocks/>
            </p:cNvSpPr>
            <p:nvPr/>
          </p:nvSpPr>
          <p:spPr bwMode="auto">
            <a:xfrm>
              <a:off x="3635" y="1621"/>
              <a:ext cx="9" cy="39"/>
            </a:xfrm>
            <a:custGeom>
              <a:avLst/>
              <a:gdLst>
                <a:gd name="T0" fmla="*/ 0 w 9"/>
                <a:gd name="T1" fmla="*/ 35 h 39"/>
                <a:gd name="T2" fmla="*/ 0 w 9"/>
                <a:gd name="T3" fmla="*/ 37 h 39"/>
                <a:gd name="T4" fmla="*/ 1 w 9"/>
                <a:gd name="T5" fmla="*/ 38 h 39"/>
                <a:gd name="T6" fmla="*/ 2 w 9"/>
                <a:gd name="T7" fmla="*/ 39 h 39"/>
                <a:gd name="T8" fmla="*/ 3 w 9"/>
                <a:gd name="T9" fmla="*/ 39 h 39"/>
                <a:gd name="T10" fmla="*/ 5 w 9"/>
                <a:gd name="T11" fmla="*/ 39 h 39"/>
                <a:gd name="T12" fmla="*/ 6 w 9"/>
                <a:gd name="T13" fmla="*/ 39 h 39"/>
                <a:gd name="T14" fmla="*/ 7 w 9"/>
                <a:gd name="T15" fmla="*/ 38 h 39"/>
                <a:gd name="T16" fmla="*/ 7 w 9"/>
                <a:gd name="T17" fmla="*/ 37 h 39"/>
                <a:gd name="T18" fmla="*/ 9 w 9"/>
                <a:gd name="T19" fmla="*/ 6 h 39"/>
                <a:gd name="T20" fmla="*/ 9 w 9"/>
                <a:gd name="T21" fmla="*/ 4 h 39"/>
                <a:gd name="T22" fmla="*/ 7 w 9"/>
                <a:gd name="T23" fmla="*/ 3 h 39"/>
                <a:gd name="T24" fmla="*/ 6 w 9"/>
                <a:gd name="T25" fmla="*/ 2 h 39"/>
                <a:gd name="T26" fmla="*/ 5 w 9"/>
                <a:gd name="T27" fmla="*/ 0 h 39"/>
                <a:gd name="T28" fmla="*/ 3 w 9"/>
                <a:gd name="T29" fmla="*/ 0 h 39"/>
                <a:gd name="T30" fmla="*/ 2 w 9"/>
                <a:gd name="T31" fmla="*/ 2 h 39"/>
                <a:gd name="T32" fmla="*/ 1 w 9"/>
                <a:gd name="T33" fmla="*/ 3 h 39"/>
                <a:gd name="T34" fmla="*/ 1 w 9"/>
                <a:gd name="T35" fmla="*/ 4 h 39"/>
                <a:gd name="T36" fmla="*/ 0 w 9"/>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9">
                  <a:moveTo>
                    <a:pt x="0" y="35"/>
                  </a:moveTo>
                  <a:lnTo>
                    <a:pt x="0" y="37"/>
                  </a:lnTo>
                  <a:lnTo>
                    <a:pt x="1" y="38"/>
                  </a:lnTo>
                  <a:lnTo>
                    <a:pt x="2" y="39"/>
                  </a:lnTo>
                  <a:lnTo>
                    <a:pt x="3" y="39"/>
                  </a:lnTo>
                  <a:lnTo>
                    <a:pt x="5" y="39"/>
                  </a:lnTo>
                  <a:lnTo>
                    <a:pt x="6" y="39"/>
                  </a:lnTo>
                  <a:lnTo>
                    <a:pt x="7" y="38"/>
                  </a:lnTo>
                  <a:lnTo>
                    <a:pt x="7" y="37"/>
                  </a:lnTo>
                  <a:lnTo>
                    <a:pt x="9" y="6"/>
                  </a:lnTo>
                  <a:lnTo>
                    <a:pt x="9" y="4"/>
                  </a:lnTo>
                  <a:lnTo>
                    <a:pt x="7" y="3"/>
                  </a:lnTo>
                  <a:lnTo>
                    <a:pt x="6" y="2"/>
                  </a:lnTo>
                  <a:lnTo>
                    <a:pt x="5" y="0"/>
                  </a:lnTo>
                  <a:lnTo>
                    <a:pt x="3" y="0"/>
                  </a:lnTo>
                  <a:lnTo>
                    <a:pt x="2" y="2"/>
                  </a:lnTo>
                  <a:lnTo>
                    <a:pt x="1" y="3"/>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50" name="Freeform 130"/>
            <p:cNvSpPr>
              <a:spLocks/>
            </p:cNvSpPr>
            <p:nvPr/>
          </p:nvSpPr>
          <p:spPr bwMode="auto">
            <a:xfrm>
              <a:off x="3636" y="1567"/>
              <a:ext cx="8" cy="39"/>
            </a:xfrm>
            <a:custGeom>
              <a:avLst/>
              <a:gdLst>
                <a:gd name="T0" fmla="*/ 0 w 8"/>
                <a:gd name="T1" fmla="*/ 35 h 39"/>
                <a:gd name="T2" fmla="*/ 0 w 8"/>
                <a:gd name="T3" fmla="*/ 36 h 39"/>
                <a:gd name="T4" fmla="*/ 0 w 8"/>
                <a:gd name="T5" fmla="*/ 38 h 39"/>
                <a:gd name="T6" fmla="*/ 1 w 8"/>
                <a:gd name="T7" fmla="*/ 39 h 39"/>
                <a:gd name="T8" fmla="*/ 2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2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2" y="39"/>
                  </a:lnTo>
                  <a:lnTo>
                    <a:pt x="4" y="39"/>
                  </a:lnTo>
                  <a:lnTo>
                    <a:pt x="5" y="39"/>
                  </a:lnTo>
                  <a:lnTo>
                    <a:pt x="6" y="38"/>
                  </a:lnTo>
                  <a:lnTo>
                    <a:pt x="8" y="36"/>
                  </a:lnTo>
                  <a:lnTo>
                    <a:pt x="8" y="5"/>
                  </a:lnTo>
                  <a:lnTo>
                    <a:pt x="8" y="4"/>
                  </a:lnTo>
                  <a:lnTo>
                    <a:pt x="6" y="3"/>
                  </a:lnTo>
                  <a:lnTo>
                    <a:pt x="5" y="2"/>
                  </a:lnTo>
                  <a:lnTo>
                    <a:pt x="4" y="0"/>
                  </a:lnTo>
                  <a:lnTo>
                    <a:pt x="2"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51" name="Freeform 131"/>
            <p:cNvSpPr>
              <a:spLocks/>
            </p:cNvSpPr>
            <p:nvPr/>
          </p:nvSpPr>
          <p:spPr bwMode="auto">
            <a:xfrm>
              <a:off x="3636" y="1513"/>
              <a:ext cx="8" cy="39"/>
            </a:xfrm>
            <a:custGeom>
              <a:avLst/>
              <a:gdLst>
                <a:gd name="T0" fmla="*/ 0 w 8"/>
                <a:gd name="T1" fmla="*/ 35 h 39"/>
                <a:gd name="T2" fmla="*/ 0 w 8"/>
                <a:gd name="T3" fmla="*/ 36 h 39"/>
                <a:gd name="T4" fmla="*/ 0 w 8"/>
                <a:gd name="T5" fmla="*/ 38 h 39"/>
                <a:gd name="T6" fmla="*/ 1 w 8"/>
                <a:gd name="T7" fmla="*/ 39 h 39"/>
                <a:gd name="T8" fmla="*/ 2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2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2" y="39"/>
                  </a:lnTo>
                  <a:lnTo>
                    <a:pt x="4" y="39"/>
                  </a:lnTo>
                  <a:lnTo>
                    <a:pt x="5" y="39"/>
                  </a:lnTo>
                  <a:lnTo>
                    <a:pt x="6" y="38"/>
                  </a:lnTo>
                  <a:lnTo>
                    <a:pt x="8" y="36"/>
                  </a:lnTo>
                  <a:lnTo>
                    <a:pt x="8" y="5"/>
                  </a:lnTo>
                  <a:lnTo>
                    <a:pt x="8" y="4"/>
                  </a:lnTo>
                  <a:lnTo>
                    <a:pt x="6" y="3"/>
                  </a:lnTo>
                  <a:lnTo>
                    <a:pt x="5" y="2"/>
                  </a:lnTo>
                  <a:lnTo>
                    <a:pt x="4" y="0"/>
                  </a:lnTo>
                  <a:lnTo>
                    <a:pt x="2"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52" name="Freeform 132"/>
            <p:cNvSpPr>
              <a:spLocks/>
            </p:cNvSpPr>
            <p:nvPr/>
          </p:nvSpPr>
          <p:spPr bwMode="auto">
            <a:xfrm>
              <a:off x="3636" y="1459"/>
              <a:ext cx="8" cy="39"/>
            </a:xfrm>
            <a:custGeom>
              <a:avLst/>
              <a:gdLst>
                <a:gd name="T0" fmla="*/ 0 w 8"/>
                <a:gd name="T1" fmla="*/ 35 h 39"/>
                <a:gd name="T2" fmla="*/ 0 w 8"/>
                <a:gd name="T3" fmla="*/ 36 h 39"/>
                <a:gd name="T4" fmla="*/ 0 w 8"/>
                <a:gd name="T5" fmla="*/ 37 h 39"/>
                <a:gd name="T6" fmla="*/ 1 w 8"/>
                <a:gd name="T7" fmla="*/ 39 h 39"/>
                <a:gd name="T8" fmla="*/ 2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2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2" y="39"/>
                  </a:lnTo>
                  <a:lnTo>
                    <a:pt x="4" y="39"/>
                  </a:lnTo>
                  <a:lnTo>
                    <a:pt x="5" y="39"/>
                  </a:lnTo>
                  <a:lnTo>
                    <a:pt x="6" y="37"/>
                  </a:lnTo>
                  <a:lnTo>
                    <a:pt x="8" y="36"/>
                  </a:lnTo>
                  <a:lnTo>
                    <a:pt x="8" y="5"/>
                  </a:lnTo>
                  <a:lnTo>
                    <a:pt x="8" y="4"/>
                  </a:lnTo>
                  <a:lnTo>
                    <a:pt x="6" y="3"/>
                  </a:lnTo>
                  <a:lnTo>
                    <a:pt x="5" y="1"/>
                  </a:lnTo>
                  <a:lnTo>
                    <a:pt x="4" y="0"/>
                  </a:lnTo>
                  <a:lnTo>
                    <a:pt x="2"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53" name="Freeform 133"/>
            <p:cNvSpPr>
              <a:spLocks/>
            </p:cNvSpPr>
            <p:nvPr/>
          </p:nvSpPr>
          <p:spPr bwMode="auto">
            <a:xfrm>
              <a:off x="3636" y="1405"/>
              <a:ext cx="8" cy="39"/>
            </a:xfrm>
            <a:custGeom>
              <a:avLst/>
              <a:gdLst>
                <a:gd name="T0" fmla="*/ 0 w 8"/>
                <a:gd name="T1" fmla="*/ 35 h 39"/>
                <a:gd name="T2" fmla="*/ 0 w 8"/>
                <a:gd name="T3" fmla="*/ 36 h 39"/>
                <a:gd name="T4" fmla="*/ 0 w 8"/>
                <a:gd name="T5" fmla="*/ 37 h 39"/>
                <a:gd name="T6" fmla="*/ 1 w 8"/>
                <a:gd name="T7" fmla="*/ 39 h 39"/>
                <a:gd name="T8" fmla="*/ 2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2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2" y="39"/>
                  </a:lnTo>
                  <a:lnTo>
                    <a:pt x="4" y="39"/>
                  </a:lnTo>
                  <a:lnTo>
                    <a:pt x="5" y="39"/>
                  </a:lnTo>
                  <a:lnTo>
                    <a:pt x="6" y="37"/>
                  </a:lnTo>
                  <a:lnTo>
                    <a:pt x="8" y="36"/>
                  </a:lnTo>
                  <a:lnTo>
                    <a:pt x="8" y="5"/>
                  </a:lnTo>
                  <a:lnTo>
                    <a:pt x="8" y="4"/>
                  </a:lnTo>
                  <a:lnTo>
                    <a:pt x="6" y="3"/>
                  </a:lnTo>
                  <a:lnTo>
                    <a:pt x="5" y="1"/>
                  </a:lnTo>
                  <a:lnTo>
                    <a:pt x="4" y="0"/>
                  </a:lnTo>
                  <a:lnTo>
                    <a:pt x="2"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54" name="Freeform 134"/>
            <p:cNvSpPr>
              <a:spLocks/>
            </p:cNvSpPr>
            <p:nvPr/>
          </p:nvSpPr>
          <p:spPr bwMode="auto">
            <a:xfrm>
              <a:off x="3636" y="1351"/>
              <a:ext cx="8" cy="39"/>
            </a:xfrm>
            <a:custGeom>
              <a:avLst/>
              <a:gdLst>
                <a:gd name="T0" fmla="*/ 0 w 8"/>
                <a:gd name="T1" fmla="*/ 35 h 39"/>
                <a:gd name="T2" fmla="*/ 0 w 8"/>
                <a:gd name="T3" fmla="*/ 36 h 39"/>
                <a:gd name="T4" fmla="*/ 0 w 8"/>
                <a:gd name="T5" fmla="*/ 37 h 39"/>
                <a:gd name="T6" fmla="*/ 1 w 8"/>
                <a:gd name="T7" fmla="*/ 39 h 39"/>
                <a:gd name="T8" fmla="*/ 2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2 h 39"/>
                <a:gd name="T24" fmla="*/ 5 w 8"/>
                <a:gd name="T25" fmla="*/ 1 h 39"/>
                <a:gd name="T26" fmla="*/ 4 w 8"/>
                <a:gd name="T27" fmla="*/ 0 h 39"/>
                <a:gd name="T28" fmla="*/ 2 w 8"/>
                <a:gd name="T29" fmla="*/ 0 h 39"/>
                <a:gd name="T30" fmla="*/ 1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2" y="39"/>
                  </a:lnTo>
                  <a:lnTo>
                    <a:pt x="4" y="39"/>
                  </a:lnTo>
                  <a:lnTo>
                    <a:pt x="5" y="39"/>
                  </a:lnTo>
                  <a:lnTo>
                    <a:pt x="6" y="37"/>
                  </a:lnTo>
                  <a:lnTo>
                    <a:pt x="8" y="36"/>
                  </a:lnTo>
                  <a:lnTo>
                    <a:pt x="8" y="5"/>
                  </a:lnTo>
                  <a:lnTo>
                    <a:pt x="8" y="4"/>
                  </a:lnTo>
                  <a:lnTo>
                    <a:pt x="6" y="2"/>
                  </a:lnTo>
                  <a:lnTo>
                    <a:pt x="5" y="1"/>
                  </a:lnTo>
                  <a:lnTo>
                    <a:pt x="4" y="0"/>
                  </a:lnTo>
                  <a:lnTo>
                    <a:pt x="2"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55" name="Freeform 135"/>
            <p:cNvSpPr>
              <a:spLocks/>
            </p:cNvSpPr>
            <p:nvPr/>
          </p:nvSpPr>
          <p:spPr bwMode="auto">
            <a:xfrm>
              <a:off x="3636" y="1297"/>
              <a:ext cx="8" cy="38"/>
            </a:xfrm>
            <a:custGeom>
              <a:avLst/>
              <a:gdLst>
                <a:gd name="T0" fmla="*/ 0 w 8"/>
                <a:gd name="T1" fmla="*/ 35 h 38"/>
                <a:gd name="T2" fmla="*/ 0 w 8"/>
                <a:gd name="T3" fmla="*/ 36 h 38"/>
                <a:gd name="T4" fmla="*/ 0 w 8"/>
                <a:gd name="T5" fmla="*/ 37 h 38"/>
                <a:gd name="T6" fmla="*/ 1 w 8"/>
                <a:gd name="T7" fmla="*/ 38 h 38"/>
                <a:gd name="T8" fmla="*/ 2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2 w 8"/>
                <a:gd name="T29" fmla="*/ 0 h 38"/>
                <a:gd name="T30" fmla="*/ 1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1" y="38"/>
                  </a:lnTo>
                  <a:lnTo>
                    <a:pt x="2" y="38"/>
                  </a:lnTo>
                  <a:lnTo>
                    <a:pt x="4" y="38"/>
                  </a:lnTo>
                  <a:lnTo>
                    <a:pt x="5" y="38"/>
                  </a:lnTo>
                  <a:lnTo>
                    <a:pt x="6" y="37"/>
                  </a:lnTo>
                  <a:lnTo>
                    <a:pt x="8" y="36"/>
                  </a:lnTo>
                  <a:lnTo>
                    <a:pt x="8" y="5"/>
                  </a:lnTo>
                  <a:lnTo>
                    <a:pt x="8" y="4"/>
                  </a:lnTo>
                  <a:lnTo>
                    <a:pt x="6" y="2"/>
                  </a:lnTo>
                  <a:lnTo>
                    <a:pt x="5" y="1"/>
                  </a:lnTo>
                  <a:lnTo>
                    <a:pt x="4" y="0"/>
                  </a:lnTo>
                  <a:lnTo>
                    <a:pt x="2"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56" name="Freeform 136"/>
            <p:cNvSpPr>
              <a:spLocks/>
            </p:cNvSpPr>
            <p:nvPr/>
          </p:nvSpPr>
          <p:spPr bwMode="auto">
            <a:xfrm>
              <a:off x="3636" y="1266"/>
              <a:ext cx="8" cy="15"/>
            </a:xfrm>
            <a:custGeom>
              <a:avLst/>
              <a:gdLst>
                <a:gd name="T0" fmla="*/ 0 w 8"/>
                <a:gd name="T1" fmla="*/ 11 h 15"/>
                <a:gd name="T2" fmla="*/ 0 w 8"/>
                <a:gd name="T3" fmla="*/ 13 h 15"/>
                <a:gd name="T4" fmla="*/ 0 w 8"/>
                <a:gd name="T5" fmla="*/ 14 h 15"/>
                <a:gd name="T6" fmla="*/ 1 w 8"/>
                <a:gd name="T7" fmla="*/ 15 h 15"/>
                <a:gd name="T8" fmla="*/ 2 w 8"/>
                <a:gd name="T9" fmla="*/ 15 h 15"/>
                <a:gd name="T10" fmla="*/ 4 w 8"/>
                <a:gd name="T11" fmla="*/ 15 h 15"/>
                <a:gd name="T12" fmla="*/ 5 w 8"/>
                <a:gd name="T13" fmla="*/ 15 h 15"/>
                <a:gd name="T14" fmla="*/ 6 w 8"/>
                <a:gd name="T15" fmla="*/ 14 h 15"/>
                <a:gd name="T16" fmla="*/ 8 w 8"/>
                <a:gd name="T17" fmla="*/ 13 h 15"/>
                <a:gd name="T18" fmla="*/ 8 w 8"/>
                <a:gd name="T19" fmla="*/ 5 h 15"/>
                <a:gd name="T20" fmla="*/ 8 w 8"/>
                <a:gd name="T21" fmla="*/ 4 h 15"/>
                <a:gd name="T22" fmla="*/ 6 w 8"/>
                <a:gd name="T23" fmla="*/ 2 h 15"/>
                <a:gd name="T24" fmla="*/ 5 w 8"/>
                <a:gd name="T25" fmla="*/ 1 h 15"/>
                <a:gd name="T26" fmla="*/ 4 w 8"/>
                <a:gd name="T27" fmla="*/ 0 h 15"/>
                <a:gd name="T28" fmla="*/ 4 w 8"/>
                <a:gd name="T29" fmla="*/ 0 h 15"/>
                <a:gd name="T30" fmla="*/ 2 w 8"/>
                <a:gd name="T31" fmla="*/ 1 h 15"/>
                <a:gd name="T32" fmla="*/ 1 w 8"/>
                <a:gd name="T33" fmla="*/ 2 h 15"/>
                <a:gd name="T34" fmla="*/ 0 w 8"/>
                <a:gd name="T35" fmla="*/ 4 h 15"/>
                <a:gd name="T36" fmla="*/ 0 w 8"/>
                <a:gd name="T37" fmla="*/ 11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15">
                  <a:moveTo>
                    <a:pt x="0" y="11"/>
                  </a:moveTo>
                  <a:lnTo>
                    <a:pt x="0" y="13"/>
                  </a:lnTo>
                  <a:lnTo>
                    <a:pt x="0" y="14"/>
                  </a:lnTo>
                  <a:lnTo>
                    <a:pt x="1" y="15"/>
                  </a:lnTo>
                  <a:lnTo>
                    <a:pt x="2" y="15"/>
                  </a:lnTo>
                  <a:lnTo>
                    <a:pt x="4" y="15"/>
                  </a:lnTo>
                  <a:lnTo>
                    <a:pt x="5" y="15"/>
                  </a:lnTo>
                  <a:lnTo>
                    <a:pt x="6" y="14"/>
                  </a:lnTo>
                  <a:lnTo>
                    <a:pt x="8" y="13"/>
                  </a:lnTo>
                  <a:lnTo>
                    <a:pt x="8" y="5"/>
                  </a:lnTo>
                  <a:lnTo>
                    <a:pt x="8" y="4"/>
                  </a:lnTo>
                  <a:lnTo>
                    <a:pt x="6" y="2"/>
                  </a:lnTo>
                  <a:lnTo>
                    <a:pt x="5" y="1"/>
                  </a:lnTo>
                  <a:lnTo>
                    <a:pt x="4" y="0"/>
                  </a:lnTo>
                  <a:lnTo>
                    <a:pt x="2" y="1"/>
                  </a:lnTo>
                  <a:lnTo>
                    <a:pt x="1" y="2"/>
                  </a:lnTo>
                  <a:lnTo>
                    <a:pt x="0" y="4"/>
                  </a:lnTo>
                  <a:lnTo>
                    <a:pt x="0" y="1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32" name="Group 137"/>
          <p:cNvGrpSpPr>
            <a:grpSpLocks/>
          </p:cNvGrpSpPr>
          <p:nvPr/>
        </p:nvGrpSpPr>
        <p:grpSpPr bwMode="auto">
          <a:xfrm>
            <a:off x="4475547" y="4573436"/>
            <a:ext cx="14288" cy="490532"/>
            <a:chOff x="3449" y="1730"/>
            <a:chExt cx="9" cy="309"/>
          </a:xfrm>
        </p:grpSpPr>
        <p:sp>
          <p:nvSpPr>
            <p:cNvPr id="94536" name="Freeform 138"/>
            <p:cNvSpPr>
              <a:spLocks/>
            </p:cNvSpPr>
            <p:nvPr/>
          </p:nvSpPr>
          <p:spPr bwMode="auto">
            <a:xfrm>
              <a:off x="3449" y="2000"/>
              <a:ext cx="8" cy="39"/>
            </a:xfrm>
            <a:custGeom>
              <a:avLst/>
              <a:gdLst>
                <a:gd name="T0" fmla="*/ 0 w 8"/>
                <a:gd name="T1" fmla="*/ 35 h 39"/>
                <a:gd name="T2" fmla="*/ 0 w 8"/>
                <a:gd name="T3" fmla="*/ 35 h 39"/>
                <a:gd name="T4" fmla="*/ 1 w 8"/>
                <a:gd name="T5" fmla="*/ 36 h 39"/>
                <a:gd name="T6" fmla="*/ 3 w 8"/>
                <a:gd name="T7" fmla="*/ 38 h 39"/>
                <a:gd name="T8" fmla="*/ 4 w 8"/>
                <a:gd name="T9" fmla="*/ 39 h 39"/>
                <a:gd name="T10" fmla="*/ 4 w 8"/>
                <a:gd name="T11" fmla="*/ 39 h 39"/>
                <a:gd name="T12" fmla="*/ 5 w 8"/>
                <a:gd name="T13" fmla="*/ 38 h 39"/>
                <a:gd name="T14" fmla="*/ 7 w 8"/>
                <a:gd name="T15" fmla="*/ 36 h 39"/>
                <a:gd name="T16" fmla="*/ 8 w 8"/>
                <a:gd name="T17" fmla="*/ 36 h 39"/>
                <a:gd name="T18" fmla="*/ 8 w 8"/>
                <a:gd name="T19" fmla="*/ 5 h 39"/>
                <a:gd name="T20" fmla="*/ 8 w 8"/>
                <a:gd name="T21" fmla="*/ 4 h 39"/>
                <a:gd name="T22" fmla="*/ 8 w 8"/>
                <a:gd name="T23" fmla="*/ 3 h 39"/>
                <a:gd name="T24" fmla="*/ 7 w 8"/>
                <a:gd name="T25" fmla="*/ 1 h 39"/>
                <a:gd name="T26" fmla="*/ 5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5"/>
                  </a:lnTo>
                  <a:lnTo>
                    <a:pt x="1" y="36"/>
                  </a:lnTo>
                  <a:lnTo>
                    <a:pt x="3" y="38"/>
                  </a:lnTo>
                  <a:lnTo>
                    <a:pt x="4" y="39"/>
                  </a:lnTo>
                  <a:lnTo>
                    <a:pt x="5" y="38"/>
                  </a:lnTo>
                  <a:lnTo>
                    <a:pt x="7" y="36"/>
                  </a:lnTo>
                  <a:lnTo>
                    <a:pt x="8" y="36"/>
                  </a:lnTo>
                  <a:lnTo>
                    <a:pt x="8" y="5"/>
                  </a:lnTo>
                  <a:lnTo>
                    <a:pt x="8" y="4"/>
                  </a:lnTo>
                  <a:lnTo>
                    <a:pt x="8" y="3"/>
                  </a:lnTo>
                  <a:lnTo>
                    <a:pt x="7" y="1"/>
                  </a:lnTo>
                  <a:lnTo>
                    <a:pt x="5" y="0"/>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37" name="Freeform 139"/>
            <p:cNvSpPr>
              <a:spLocks/>
            </p:cNvSpPr>
            <p:nvPr/>
          </p:nvSpPr>
          <p:spPr bwMode="auto">
            <a:xfrm>
              <a:off x="3449" y="1946"/>
              <a:ext cx="8" cy="39"/>
            </a:xfrm>
            <a:custGeom>
              <a:avLst/>
              <a:gdLst>
                <a:gd name="T0" fmla="*/ 0 w 8"/>
                <a:gd name="T1" fmla="*/ 35 h 39"/>
                <a:gd name="T2" fmla="*/ 0 w 8"/>
                <a:gd name="T3" fmla="*/ 36 h 39"/>
                <a:gd name="T4" fmla="*/ 1 w 8"/>
                <a:gd name="T5" fmla="*/ 37 h 39"/>
                <a:gd name="T6" fmla="*/ 3 w 8"/>
                <a:gd name="T7" fmla="*/ 39 h 39"/>
                <a:gd name="T8" fmla="*/ 4 w 8"/>
                <a:gd name="T9" fmla="*/ 39 h 39"/>
                <a:gd name="T10" fmla="*/ 5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7 w 8"/>
                <a:gd name="T25" fmla="*/ 1 h 39"/>
                <a:gd name="T26" fmla="*/ 5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3" y="39"/>
                  </a:lnTo>
                  <a:lnTo>
                    <a:pt x="4" y="39"/>
                  </a:lnTo>
                  <a:lnTo>
                    <a:pt x="5" y="39"/>
                  </a:lnTo>
                  <a:lnTo>
                    <a:pt x="7" y="39"/>
                  </a:lnTo>
                  <a:lnTo>
                    <a:pt x="8" y="37"/>
                  </a:lnTo>
                  <a:lnTo>
                    <a:pt x="8" y="36"/>
                  </a:lnTo>
                  <a:lnTo>
                    <a:pt x="8" y="5"/>
                  </a:lnTo>
                  <a:lnTo>
                    <a:pt x="8" y="4"/>
                  </a:lnTo>
                  <a:lnTo>
                    <a:pt x="8" y="3"/>
                  </a:lnTo>
                  <a:lnTo>
                    <a:pt x="7" y="1"/>
                  </a:lnTo>
                  <a:lnTo>
                    <a:pt x="5" y="0"/>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38" name="Freeform 140"/>
            <p:cNvSpPr>
              <a:spLocks/>
            </p:cNvSpPr>
            <p:nvPr/>
          </p:nvSpPr>
          <p:spPr bwMode="auto">
            <a:xfrm>
              <a:off x="3449" y="1892"/>
              <a:ext cx="8" cy="39"/>
            </a:xfrm>
            <a:custGeom>
              <a:avLst/>
              <a:gdLst>
                <a:gd name="T0" fmla="*/ 0 w 8"/>
                <a:gd name="T1" fmla="*/ 35 h 39"/>
                <a:gd name="T2" fmla="*/ 0 w 8"/>
                <a:gd name="T3" fmla="*/ 36 h 39"/>
                <a:gd name="T4" fmla="*/ 1 w 8"/>
                <a:gd name="T5" fmla="*/ 37 h 39"/>
                <a:gd name="T6" fmla="*/ 3 w 8"/>
                <a:gd name="T7" fmla="*/ 39 h 39"/>
                <a:gd name="T8" fmla="*/ 4 w 8"/>
                <a:gd name="T9" fmla="*/ 39 h 39"/>
                <a:gd name="T10" fmla="*/ 5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7 w 8"/>
                <a:gd name="T25" fmla="*/ 1 h 39"/>
                <a:gd name="T26" fmla="*/ 5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3" y="39"/>
                  </a:lnTo>
                  <a:lnTo>
                    <a:pt x="4" y="39"/>
                  </a:lnTo>
                  <a:lnTo>
                    <a:pt x="5" y="39"/>
                  </a:lnTo>
                  <a:lnTo>
                    <a:pt x="7" y="39"/>
                  </a:lnTo>
                  <a:lnTo>
                    <a:pt x="8" y="37"/>
                  </a:lnTo>
                  <a:lnTo>
                    <a:pt x="8" y="36"/>
                  </a:lnTo>
                  <a:lnTo>
                    <a:pt x="8" y="5"/>
                  </a:lnTo>
                  <a:lnTo>
                    <a:pt x="8" y="4"/>
                  </a:lnTo>
                  <a:lnTo>
                    <a:pt x="8" y="3"/>
                  </a:lnTo>
                  <a:lnTo>
                    <a:pt x="7" y="1"/>
                  </a:lnTo>
                  <a:lnTo>
                    <a:pt x="5" y="0"/>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39" name="Freeform 141"/>
            <p:cNvSpPr>
              <a:spLocks/>
            </p:cNvSpPr>
            <p:nvPr/>
          </p:nvSpPr>
          <p:spPr bwMode="auto">
            <a:xfrm>
              <a:off x="3450" y="1838"/>
              <a:ext cx="8" cy="39"/>
            </a:xfrm>
            <a:custGeom>
              <a:avLst/>
              <a:gdLst>
                <a:gd name="T0" fmla="*/ 0 w 8"/>
                <a:gd name="T1" fmla="*/ 35 h 39"/>
                <a:gd name="T2" fmla="*/ 0 w 8"/>
                <a:gd name="T3" fmla="*/ 36 h 39"/>
                <a:gd name="T4" fmla="*/ 0 w 8"/>
                <a:gd name="T5" fmla="*/ 37 h 39"/>
                <a:gd name="T6" fmla="*/ 2 w 8"/>
                <a:gd name="T7" fmla="*/ 39 h 39"/>
                <a:gd name="T8" fmla="*/ 3 w 8"/>
                <a:gd name="T9" fmla="*/ 39 h 39"/>
                <a:gd name="T10" fmla="*/ 4 w 8"/>
                <a:gd name="T11" fmla="*/ 39 h 39"/>
                <a:gd name="T12" fmla="*/ 6 w 8"/>
                <a:gd name="T13" fmla="*/ 39 h 39"/>
                <a:gd name="T14" fmla="*/ 7 w 8"/>
                <a:gd name="T15" fmla="*/ 37 h 39"/>
                <a:gd name="T16" fmla="*/ 8 w 8"/>
                <a:gd name="T17" fmla="*/ 36 h 39"/>
                <a:gd name="T18" fmla="*/ 8 w 8"/>
                <a:gd name="T19" fmla="*/ 5 h 39"/>
                <a:gd name="T20" fmla="*/ 8 w 8"/>
                <a:gd name="T21" fmla="*/ 4 h 39"/>
                <a:gd name="T22" fmla="*/ 7 w 8"/>
                <a:gd name="T23" fmla="*/ 2 h 39"/>
                <a:gd name="T24" fmla="*/ 6 w 8"/>
                <a:gd name="T25" fmla="*/ 1 h 39"/>
                <a:gd name="T26" fmla="*/ 4 w 8"/>
                <a:gd name="T27" fmla="*/ 0 h 39"/>
                <a:gd name="T28" fmla="*/ 3 w 8"/>
                <a:gd name="T29" fmla="*/ 0 h 39"/>
                <a:gd name="T30" fmla="*/ 2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2" y="39"/>
                  </a:lnTo>
                  <a:lnTo>
                    <a:pt x="3" y="39"/>
                  </a:lnTo>
                  <a:lnTo>
                    <a:pt x="4" y="39"/>
                  </a:lnTo>
                  <a:lnTo>
                    <a:pt x="6" y="39"/>
                  </a:lnTo>
                  <a:lnTo>
                    <a:pt x="7" y="37"/>
                  </a:lnTo>
                  <a:lnTo>
                    <a:pt x="8" y="36"/>
                  </a:lnTo>
                  <a:lnTo>
                    <a:pt x="8" y="5"/>
                  </a:lnTo>
                  <a:lnTo>
                    <a:pt x="8" y="4"/>
                  </a:lnTo>
                  <a:lnTo>
                    <a:pt x="7" y="2"/>
                  </a:lnTo>
                  <a:lnTo>
                    <a:pt x="6" y="1"/>
                  </a:lnTo>
                  <a:lnTo>
                    <a:pt x="4" y="0"/>
                  </a:lnTo>
                  <a:lnTo>
                    <a:pt x="3" y="0"/>
                  </a:lnTo>
                  <a:lnTo>
                    <a:pt x="2"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40" name="Freeform 142"/>
            <p:cNvSpPr>
              <a:spLocks/>
            </p:cNvSpPr>
            <p:nvPr/>
          </p:nvSpPr>
          <p:spPr bwMode="auto">
            <a:xfrm>
              <a:off x="3450" y="1784"/>
              <a:ext cx="8" cy="38"/>
            </a:xfrm>
            <a:custGeom>
              <a:avLst/>
              <a:gdLst>
                <a:gd name="T0" fmla="*/ 0 w 8"/>
                <a:gd name="T1" fmla="*/ 35 h 38"/>
                <a:gd name="T2" fmla="*/ 0 w 8"/>
                <a:gd name="T3" fmla="*/ 36 h 38"/>
                <a:gd name="T4" fmla="*/ 0 w 8"/>
                <a:gd name="T5" fmla="*/ 37 h 38"/>
                <a:gd name="T6" fmla="*/ 2 w 8"/>
                <a:gd name="T7" fmla="*/ 38 h 38"/>
                <a:gd name="T8" fmla="*/ 3 w 8"/>
                <a:gd name="T9" fmla="*/ 38 h 38"/>
                <a:gd name="T10" fmla="*/ 4 w 8"/>
                <a:gd name="T11" fmla="*/ 38 h 38"/>
                <a:gd name="T12" fmla="*/ 6 w 8"/>
                <a:gd name="T13" fmla="*/ 38 h 38"/>
                <a:gd name="T14" fmla="*/ 7 w 8"/>
                <a:gd name="T15" fmla="*/ 37 h 38"/>
                <a:gd name="T16" fmla="*/ 8 w 8"/>
                <a:gd name="T17" fmla="*/ 36 h 38"/>
                <a:gd name="T18" fmla="*/ 8 w 8"/>
                <a:gd name="T19" fmla="*/ 5 h 38"/>
                <a:gd name="T20" fmla="*/ 8 w 8"/>
                <a:gd name="T21" fmla="*/ 4 h 38"/>
                <a:gd name="T22" fmla="*/ 7 w 8"/>
                <a:gd name="T23" fmla="*/ 2 h 38"/>
                <a:gd name="T24" fmla="*/ 6 w 8"/>
                <a:gd name="T25" fmla="*/ 1 h 38"/>
                <a:gd name="T26" fmla="*/ 4 w 8"/>
                <a:gd name="T27" fmla="*/ 0 h 38"/>
                <a:gd name="T28" fmla="*/ 3 w 8"/>
                <a:gd name="T29" fmla="*/ 0 h 38"/>
                <a:gd name="T30" fmla="*/ 2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2" y="38"/>
                  </a:lnTo>
                  <a:lnTo>
                    <a:pt x="3" y="38"/>
                  </a:lnTo>
                  <a:lnTo>
                    <a:pt x="4" y="38"/>
                  </a:lnTo>
                  <a:lnTo>
                    <a:pt x="6" y="38"/>
                  </a:lnTo>
                  <a:lnTo>
                    <a:pt x="7" y="37"/>
                  </a:lnTo>
                  <a:lnTo>
                    <a:pt x="8" y="36"/>
                  </a:lnTo>
                  <a:lnTo>
                    <a:pt x="8" y="5"/>
                  </a:lnTo>
                  <a:lnTo>
                    <a:pt x="8" y="4"/>
                  </a:lnTo>
                  <a:lnTo>
                    <a:pt x="7" y="2"/>
                  </a:lnTo>
                  <a:lnTo>
                    <a:pt x="6" y="1"/>
                  </a:lnTo>
                  <a:lnTo>
                    <a:pt x="4" y="0"/>
                  </a:lnTo>
                  <a:lnTo>
                    <a:pt x="3" y="0"/>
                  </a:lnTo>
                  <a:lnTo>
                    <a:pt x="2"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41" name="Freeform 143"/>
            <p:cNvSpPr>
              <a:spLocks/>
            </p:cNvSpPr>
            <p:nvPr/>
          </p:nvSpPr>
          <p:spPr bwMode="auto">
            <a:xfrm>
              <a:off x="3450" y="1730"/>
              <a:ext cx="8" cy="38"/>
            </a:xfrm>
            <a:custGeom>
              <a:avLst/>
              <a:gdLst>
                <a:gd name="T0" fmla="*/ 0 w 8"/>
                <a:gd name="T1" fmla="*/ 34 h 38"/>
                <a:gd name="T2" fmla="*/ 0 w 8"/>
                <a:gd name="T3" fmla="*/ 36 h 38"/>
                <a:gd name="T4" fmla="*/ 0 w 8"/>
                <a:gd name="T5" fmla="*/ 37 h 38"/>
                <a:gd name="T6" fmla="*/ 2 w 8"/>
                <a:gd name="T7" fmla="*/ 38 h 38"/>
                <a:gd name="T8" fmla="*/ 3 w 8"/>
                <a:gd name="T9" fmla="*/ 38 h 38"/>
                <a:gd name="T10" fmla="*/ 4 w 8"/>
                <a:gd name="T11" fmla="*/ 38 h 38"/>
                <a:gd name="T12" fmla="*/ 6 w 8"/>
                <a:gd name="T13" fmla="*/ 38 h 38"/>
                <a:gd name="T14" fmla="*/ 7 w 8"/>
                <a:gd name="T15" fmla="*/ 37 h 38"/>
                <a:gd name="T16" fmla="*/ 8 w 8"/>
                <a:gd name="T17" fmla="*/ 36 h 38"/>
                <a:gd name="T18" fmla="*/ 8 w 8"/>
                <a:gd name="T19" fmla="*/ 5 h 38"/>
                <a:gd name="T20" fmla="*/ 8 w 8"/>
                <a:gd name="T21" fmla="*/ 4 h 38"/>
                <a:gd name="T22" fmla="*/ 7 w 8"/>
                <a:gd name="T23" fmla="*/ 2 h 38"/>
                <a:gd name="T24" fmla="*/ 6 w 8"/>
                <a:gd name="T25" fmla="*/ 1 h 38"/>
                <a:gd name="T26" fmla="*/ 4 w 8"/>
                <a:gd name="T27" fmla="*/ 0 h 38"/>
                <a:gd name="T28" fmla="*/ 3 w 8"/>
                <a:gd name="T29" fmla="*/ 0 h 38"/>
                <a:gd name="T30" fmla="*/ 2 w 8"/>
                <a:gd name="T31" fmla="*/ 1 h 38"/>
                <a:gd name="T32" fmla="*/ 0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2" y="38"/>
                  </a:lnTo>
                  <a:lnTo>
                    <a:pt x="3" y="38"/>
                  </a:lnTo>
                  <a:lnTo>
                    <a:pt x="4" y="38"/>
                  </a:lnTo>
                  <a:lnTo>
                    <a:pt x="6" y="38"/>
                  </a:lnTo>
                  <a:lnTo>
                    <a:pt x="7" y="37"/>
                  </a:lnTo>
                  <a:lnTo>
                    <a:pt x="8" y="36"/>
                  </a:lnTo>
                  <a:lnTo>
                    <a:pt x="8" y="5"/>
                  </a:lnTo>
                  <a:lnTo>
                    <a:pt x="8" y="4"/>
                  </a:lnTo>
                  <a:lnTo>
                    <a:pt x="7" y="2"/>
                  </a:lnTo>
                  <a:lnTo>
                    <a:pt x="6" y="1"/>
                  </a:lnTo>
                  <a:lnTo>
                    <a:pt x="4" y="0"/>
                  </a:lnTo>
                  <a:lnTo>
                    <a:pt x="3" y="0"/>
                  </a:lnTo>
                  <a:lnTo>
                    <a:pt x="2" y="1"/>
                  </a:lnTo>
                  <a:lnTo>
                    <a:pt x="0"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33" name="Group 144"/>
          <p:cNvGrpSpPr>
            <a:grpSpLocks/>
          </p:cNvGrpSpPr>
          <p:nvPr/>
        </p:nvGrpSpPr>
        <p:grpSpPr bwMode="auto">
          <a:xfrm>
            <a:off x="4873628" y="3816853"/>
            <a:ext cx="1933576" cy="130216"/>
            <a:chOff x="3700" y="1253"/>
            <a:chExt cx="1218" cy="82"/>
          </a:xfrm>
        </p:grpSpPr>
        <p:sp>
          <p:nvSpPr>
            <p:cNvPr id="94533" name="Line 145"/>
            <p:cNvSpPr>
              <a:spLocks noChangeShapeType="1"/>
            </p:cNvSpPr>
            <p:nvPr/>
          </p:nvSpPr>
          <p:spPr bwMode="auto">
            <a:xfrm flipV="1">
              <a:off x="3778" y="1293"/>
              <a:ext cx="1063" cy="1"/>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534" name="Freeform 146"/>
            <p:cNvSpPr>
              <a:spLocks/>
            </p:cNvSpPr>
            <p:nvPr/>
          </p:nvSpPr>
          <p:spPr bwMode="auto">
            <a:xfrm>
              <a:off x="3700" y="1254"/>
              <a:ext cx="81" cy="81"/>
            </a:xfrm>
            <a:custGeom>
              <a:avLst/>
              <a:gdLst>
                <a:gd name="T0" fmla="*/ 81 w 81"/>
                <a:gd name="T1" fmla="*/ 0 h 81"/>
                <a:gd name="T2" fmla="*/ 0 w 81"/>
                <a:gd name="T3" fmla="*/ 40 h 81"/>
                <a:gd name="T4" fmla="*/ 81 w 81"/>
                <a:gd name="T5" fmla="*/ 81 h 81"/>
                <a:gd name="T6" fmla="*/ 81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81" y="0"/>
                  </a:moveTo>
                  <a:lnTo>
                    <a:pt x="0" y="40"/>
                  </a:lnTo>
                  <a:lnTo>
                    <a:pt x="81" y="81"/>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35" name="Freeform 147"/>
            <p:cNvSpPr>
              <a:spLocks/>
            </p:cNvSpPr>
            <p:nvPr/>
          </p:nvSpPr>
          <p:spPr bwMode="auto">
            <a:xfrm>
              <a:off x="4839" y="1253"/>
              <a:ext cx="79" cy="81"/>
            </a:xfrm>
            <a:custGeom>
              <a:avLst/>
              <a:gdLst>
                <a:gd name="T0" fmla="*/ 0 w 79"/>
                <a:gd name="T1" fmla="*/ 81 h 81"/>
                <a:gd name="T2" fmla="*/ 79 w 79"/>
                <a:gd name="T3" fmla="*/ 41 h 81"/>
                <a:gd name="T4" fmla="*/ 0 w 79"/>
                <a:gd name="T5" fmla="*/ 0 h 81"/>
                <a:gd name="T6" fmla="*/ 0 w 79"/>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 h="81">
                  <a:moveTo>
                    <a:pt x="0" y="81"/>
                  </a:moveTo>
                  <a:lnTo>
                    <a:pt x="79" y="41"/>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34" name="Group 148"/>
          <p:cNvGrpSpPr>
            <a:grpSpLocks/>
          </p:cNvGrpSpPr>
          <p:nvPr/>
        </p:nvGrpSpPr>
        <p:grpSpPr bwMode="auto">
          <a:xfrm>
            <a:off x="6804025" y="3836844"/>
            <a:ext cx="14288" cy="1227124"/>
            <a:chOff x="4916" y="1266"/>
            <a:chExt cx="9" cy="773"/>
          </a:xfrm>
        </p:grpSpPr>
        <p:sp>
          <p:nvSpPr>
            <p:cNvPr id="94518" name="Freeform 149"/>
            <p:cNvSpPr>
              <a:spLocks/>
            </p:cNvSpPr>
            <p:nvPr/>
          </p:nvSpPr>
          <p:spPr bwMode="auto">
            <a:xfrm>
              <a:off x="4916" y="2000"/>
              <a:ext cx="8" cy="39"/>
            </a:xfrm>
            <a:custGeom>
              <a:avLst/>
              <a:gdLst>
                <a:gd name="T0" fmla="*/ 0 w 8"/>
                <a:gd name="T1" fmla="*/ 35 h 39"/>
                <a:gd name="T2" fmla="*/ 0 w 8"/>
                <a:gd name="T3" fmla="*/ 35 h 39"/>
                <a:gd name="T4" fmla="*/ 1 w 8"/>
                <a:gd name="T5" fmla="*/ 36 h 39"/>
                <a:gd name="T6" fmla="*/ 2 w 8"/>
                <a:gd name="T7" fmla="*/ 38 h 39"/>
                <a:gd name="T8" fmla="*/ 4 w 8"/>
                <a:gd name="T9" fmla="*/ 39 h 39"/>
                <a:gd name="T10" fmla="*/ 4 w 8"/>
                <a:gd name="T11" fmla="*/ 39 h 39"/>
                <a:gd name="T12" fmla="*/ 5 w 8"/>
                <a:gd name="T13" fmla="*/ 38 h 39"/>
                <a:gd name="T14" fmla="*/ 6 w 8"/>
                <a:gd name="T15" fmla="*/ 36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4 w 8"/>
                <a:gd name="T29" fmla="*/ 0 h 39"/>
                <a:gd name="T30" fmla="*/ 2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5"/>
                  </a:lnTo>
                  <a:lnTo>
                    <a:pt x="1" y="36"/>
                  </a:lnTo>
                  <a:lnTo>
                    <a:pt x="2" y="38"/>
                  </a:lnTo>
                  <a:lnTo>
                    <a:pt x="4" y="39"/>
                  </a:lnTo>
                  <a:lnTo>
                    <a:pt x="5" y="38"/>
                  </a:lnTo>
                  <a:lnTo>
                    <a:pt x="6" y="36"/>
                  </a:lnTo>
                  <a:lnTo>
                    <a:pt x="8" y="36"/>
                  </a:lnTo>
                  <a:lnTo>
                    <a:pt x="8" y="5"/>
                  </a:lnTo>
                  <a:lnTo>
                    <a:pt x="8" y="4"/>
                  </a:lnTo>
                  <a:lnTo>
                    <a:pt x="6" y="3"/>
                  </a:lnTo>
                  <a:lnTo>
                    <a:pt x="5" y="1"/>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9" name="Freeform 150"/>
            <p:cNvSpPr>
              <a:spLocks/>
            </p:cNvSpPr>
            <p:nvPr/>
          </p:nvSpPr>
          <p:spPr bwMode="auto">
            <a:xfrm>
              <a:off x="4916" y="1946"/>
              <a:ext cx="8" cy="39"/>
            </a:xfrm>
            <a:custGeom>
              <a:avLst/>
              <a:gdLst>
                <a:gd name="T0" fmla="*/ 0 w 8"/>
                <a:gd name="T1" fmla="*/ 35 h 39"/>
                <a:gd name="T2" fmla="*/ 0 w 8"/>
                <a:gd name="T3" fmla="*/ 36 h 39"/>
                <a:gd name="T4" fmla="*/ 1 w 8"/>
                <a:gd name="T5" fmla="*/ 37 h 39"/>
                <a:gd name="T6" fmla="*/ 2 w 8"/>
                <a:gd name="T7" fmla="*/ 39 h 39"/>
                <a:gd name="T8" fmla="*/ 4 w 8"/>
                <a:gd name="T9" fmla="*/ 39 h 39"/>
                <a:gd name="T10" fmla="*/ 5 w 8"/>
                <a:gd name="T11" fmla="*/ 39 h 39"/>
                <a:gd name="T12" fmla="*/ 6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6 w 8"/>
                <a:gd name="T25" fmla="*/ 1 h 39"/>
                <a:gd name="T26" fmla="*/ 5 w 8"/>
                <a:gd name="T27" fmla="*/ 0 h 39"/>
                <a:gd name="T28" fmla="*/ 4 w 8"/>
                <a:gd name="T29" fmla="*/ 0 h 39"/>
                <a:gd name="T30" fmla="*/ 2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2" y="39"/>
                  </a:lnTo>
                  <a:lnTo>
                    <a:pt x="4" y="39"/>
                  </a:lnTo>
                  <a:lnTo>
                    <a:pt x="5" y="39"/>
                  </a:lnTo>
                  <a:lnTo>
                    <a:pt x="6" y="39"/>
                  </a:lnTo>
                  <a:lnTo>
                    <a:pt x="8" y="37"/>
                  </a:lnTo>
                  <a:lnTo>
                    <a:pt x="8" y="36"/>
                  </a:lnTo>
                  <a:lnTo>
                    <a:pt x="8" y="5"/>
                  </a:lnTo>
                  <a:lnTo>
                    <a:pt x="8" y="4"/>
                  </a:lnTo>
                  <a:lnTo>
                    <a:pt x="8"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0" name="Freeform 151"/>
            <p:cNvSpPr>
              <a:spLocks/>
            </p:cNvSpPr>
            <p:nvPr/>
          </p:nvSpPr>
          <p:spPr bwMode="auto">
            <a:xfrm>
              <a:off x="4916" y="1892"/>
              <a:ext cx="8" cy="39"/>
            </a:xfrm>
            <a:custGeom>
              <a:avLst/>
              <a:gdLst>
                <a:gd name="T0" fmla="*/ 0 w 8"/>
                <a:gd name="T1" fmla="*/ 35 h 39"/>
                <a:gd name="T2" fmla="*/ 0 w 8"/>
                <a:gd name="T3" fmla="*/ 36 h 39"/>
                <a:gd name="T4" fmla="*/ 1 w 8"/>
                <a:gd name="T5" fmla="*/ 37 h 39"/>
                <a:gd name="T6" fmla="*/ 2 w 8"/>
                <a:gd name="T7" fmla="*/ 39 h 39"/>
                <a:gd name="T8" fmla="*/ 4 w 8"/>
                <a:gd name="T9" fmla="*/ 39 h 39"/>
                <a:gd name="T10" fmla="*/ 5 w 8"/>
                <a:gd name="T11" fmla="*/ 39 h 39"/>
                <a:gd name="T12" fmla="*/ 6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6 w 8"/>
                <a:gd name="T25" fmla="*/ 1 h 39"/>
                <a:gd name="T26" fmla="*/ 5 w 8"/>
                <a:gd name="T27" fmla="*/ 0 h 39"/>
                <a:gd name="T28" fmla="*/ 4 w 8"/>
                <a:gd name="T29" fmla="*/ 0 h 39"/>
                <a:gd name="T30" fmla="*/ 2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2" y="39"/>
                  </a:lnTo>
                  <a:lnTo>
                    <a:pt x="4" y="39"/>
                  </a:lnTo>
                  <a:lnTo>
                    <a:pt x="5" y="39"/>
                  </a:lnTo>
                  <a:lnTo>
                    <a:pt x="6" y="39"/>
                  </a:lnTo>
                  <a:lnTo>
                    <a:pt x="8" y="37"/>
                  </a:lnTo>
                  <a:lnTo>
                    <a:pt x="8" y="36"/>
                  </a:lnTo>
                  <a:lnTo>
                    <a:pt x="8" y="5"/>
                  </a:lnTo>
                  <a:lnTo>
                    <a:pt x="8" y="4"/>
                  </a:lnTo>
                  <a:lnTo>
                    <a:pt x="8"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1" name="Freeform 152"/>
            <p:cNvSpPr>
              <a:spLocks/>
            </p:cNvSpPr>
            <p:nvPr/>
          </p:nvSpPr>
          <p:spPr bwMode="auto">
            <a:xfrm>
              <a:off x="4916" y="1838"/>
              <a:ext cx="8" cy="39"/>
            </a:xfrm>
            <a:custGeom>
              <a:avLst/>
              <a:gdLst>
                <a:gd name="T0" fmla="*/ 0 w 8"/>
                <a:gd name="T1" fmla="*/ 35 h 39"/>
                <a:gd name="T2" fmla="*/ 0 w 8"/>
                <a:gd name="T3" fmla="*/ 36 h 39"/>
                <a:gd name="T4" fmla="*/ 1 w 8"/>
                <a:gd name="T5" fmla="*/ 37 h 39"/>
                <a:gd name="T6" fmla="*/ 2 w 8"/>
                <a:gd name="T7" fmla="*/ 39 h 39"/>
                <a:gd name="T8" fmla="*/ 4 w 8"/>
                <a:gd name="T9" fmla="*/ 39 h 39"/>
                <a:gd name="T10" fmla="*/ 5 w 8"/>
                <a:gd name="T11" fmla="*/ 39 h 39"/>
                <a:gd name="T12" fmla="*/ 6 w 8"/>
                <a:gd name="T13" fmla="*/ 39 h 39"/>
                <a:gd name="T14" fmla="*/ 8 w 8"/>
                <a:gd name="T15" fmla="*/ 37 h 39"/>
                <a:gd name="T16" fmla="*/ 8 w 8"/>
                <a:gd name="T17" fmla="*/ 36 h 39"/>
                <a:gd name="T18" fmla="*/ 8 w 8"/>
                <a:gd name="T19" fmla="*/ 5 h 39"/>
                <a:gd name="T20" fmla="*/ 8 w 8"/>
                <a:gd name="T21" fmla="*/ 4 h 39"/>
                <a:gd name="T22" fmla="*/ 8 w 8"/>
                <a:gd name="T23" fmla="*/ 2 h 39"/>
                <a:gd name="T24" fmla="*/ 6 w 8"/>
                <a:gd name="T25" fmla="*/ 1 h 39"/>
                <a:gd name="T26" fmla="*/ 5 w 8"/>
                <a:gd name="T27" fmla="*/ 0 h 39"/>
                <a:gd name="T28" fmla="*/ 4 w 8"/>
                <a:gd name="T29" fmla="*/ 0 h 39"/>
                <a:gd name="T30" fmla="*/ 2 w 8"/>
                <a:gd name="T31" fmla="*/ 1 h 39"/>
                <a:gd name="T32" fmla="*/ 1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2" y="39"/>
                  </a:lnTo>
                  <a:lnTo>
                    <a:pt x="4" y="39"/>
                  </a:lnTo>
                  <a:lnTo>
                    <a:pt x="5" y="39"/>
                  </a:lnTo>
                  <a:lnTo>
                    <a:pt x="6" y="39"/>
                  </a:lnTo>
                  <a:lnTo>
                    <a:pt x="8" y="37"/>
                  </a:lnTo>
                  <a:lnTo>
                    <a:pt x="8" y="36"/>
                  </a:lnTo>
                  <a:lnTo>
                    <a:pt x="8" y="5"/>
                  </a:lnTo>
                  <a:lnTo>
                    <a:pt x="8" y="4"/>
                  </a:lnTo>
                  <a:lnTo>
                    <a:pt x="8"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2" name="Freeform 153"/>
            <p:cNvSpPr>
              <a:spLocks/>
            </p:cNvSpPr>
            <p:nvPr/>
          </p:nvSpPr>
          <p:spPr bwMode="auto">
            <a:xfrm>
              <a:off x="4916" y="1784"/>
              <a:ext cx="8" cy="38"/>
            </a:xfrm>
            <a:custGeom>
              <a:avLst/>
              <a:gdLst>
                <a:gd name="T0" fmla="*/ 0 w 8"/>
                <a:gd name="T1" fmla="*/ 35 h 38"/>
                <a:gd name="T2" fmla="*/ 0 w 8"/>
                <a:gd name="T3" fmla="*/ 36 h 38"/>
                <a:gd name="T4" fmla="*/ 1 w 8"/>
                <a:gd name="T5" fmla="*/ 37 h 38"/>
                <a:gd name="T6" fmla="*/ 2 w 8"/>
                <a:gd name="T7" fmla="*/ 38 h 38"/>
                <a:gd name="T8" fmla="*/ 4 w 8"/>
                <a:gd name="T9" fmla="*/ 38 h 38"/>
                <a:gd name="T10" fmla="*/ 5 w 8"/>
                <a:gd name="T11" fmla="*/ 38 h 38"/>
                <a:gd name="T12" fmla="*/ 6 w 8"/>
                <a:gd name="T13" fmla="*/ 38 h 38"/>
                <a:gd name="T14" fmla="*/ 8 w 8"/>
                <a:gd name="T15" fmla="*/ 37 h 38"/>
                <a:gd name="T16" fmla="*/ 8 w 8"/>
                <a:gd name="T17" fmla="*/ 36 h 38"/>
                <a:gd name="T18" fmla="*/ 8 w 8"/>
                <a:gd name="T19" fmla="*/ 5 h 38"/>
                <a:gd name="T20" fmla="*/ 8 w 8"/>
                <a:gd name="T21" fmla="*/ 4 h 38"/>
                <a:gd name="T22" fmla="*/ 8 w 8"/>
                <a:gd name="T23" fmla="*/ 2 h 38"/>
                <a:gd name="T24" fmla="*/ 6 w 8"/>
                <a:gd name="T25" fmla="*/ 1 h 38"/>
                <a:gd name="T26" fmla="*/ 5 w 8"/>
                <a:gd name="T27" fmla="*/ 0 h 38"/>
                <a:gd name="T28" fmla="*/ 4 w 8"/>
                <a:gd name="T29" fmla="*/ 0 h 38"/>
                <a:gd name="T30" fmla="*/ 2 w 8"/>
                <a:gd name="T31" fmla="*/ 1 h 38"/>
                <a:gd name="T32" fmla="*/ 1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1" y="37"/>
                  </a:lnTo>
                  <a:lnTo>
                    <a:pt x="2" y="38"/>
                  </a:lnTo>
                  <a:lnTo>
                    <a:pt x="4" y="38"/>
                  </a:lnTo>
                  <a:lnTo>
                    <a:pt x="5" y="38"/>
                  </a:lnTo>
                  <a:lnTo>
                    <a:pt x="6" y="38"/>
                  </a:lnTo>
                  <a:lnTo>
                    <a:pt x="8" y="37"/>
                  </a:lnTo>
                  <a:lnTo>
                    <a:pt x="8" y="36"/>
                  </a:lnTo>
                  <a:lnTo>
                    <a:pt x="8" y="5"/>
                  </a:lnTo>
                  <a:lnTo>
                    <a:pt x="8" y="4"/>
                  </a:lnTo>
                  <a:lnTo>
                    <a:pt x="8"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3" name="Freeform 154"/>
            <p:cNvSpPr>
              <a:spLocks/>
            </p:cNvSpPr>
            <p:nvPr/>
          </p:nvSpPr>
          <p:spPr bwMode="auto">
            <a:xfrm>
              <a:off x="4916" y="1730"/>
              <a:ext cx="8" cy="38"/>
            </a:xfrm>
            <a:custGeom>
              <a:avLst/>
              <a:gdLst>
                <a:gd name="T0" fmla="*/ 0 w 8"/>
                <a:gd name="T1" fmla="*/ 34 h 38"/>
                <a:gd name="T2" fmla="*/ 0 w 8"/>
                <a:gd name="T3" fmla="*/ 36 h 38"/>
                <a:gd name="T4" fmla="*/ 1 w 8"/>
                <a:gd name="T5" fmla="*/ 37 h 38"/>
                <a:gd name="T6" fmla="*/ 2 w 8"/>
                <a:gd name="T7" fmla="*/ 38 h 38"/>
                <a:gd name="T8" fmla="*/ 4 w 8"/>
                <a:gd name="T9" fmla="*/ 38 h 38"/>
                <a:gd name="T10" fmla="*/ 5 w 8"/>
                <a:gd name="T11" fmla="*/ 38 h 38"/>
                <a:gd name="T12" fmla="*/ 6 w 8"/>
                <a:gd name="T13" fmla="*/ 38 h 38"/>
                <a:gd name="T14" fmla="*/ 8 w 8"/>
                <a:gd name="T15" fmla="*/ 37 h 38"/>
                <a:gd name="T16" fmla="*/ 8 w 8"/>
                <a:gd name="T17" fmla="*/ 36 h 38"/>
                <a:gd name="T18" fmla="*/ 8 w 8"/>
                <a:gd name="T19" fmla="*/ 5 h 38"/>
                <a:gd name="T20" fmla="*/ 8 w 8"/>
                <a:gd name="T21" fmla="*/ 4 h 38"/>
                <a:gd name="T22" fmla="*/ 8 w 8"/>
                <a:gd name="T23" fmla="*/ 2 h 38"/>
                <a:gd name="T24" fmla="*/ 6 w 8"/>
                <a:gd name="T25" fmla="*/ 1 h 38"/>
                <a:gd name="T26" fmla="*/ 5 w 8"/>
                <a:gd name="T27" fmla="*/ 0 h 38"/>
                <a:gd name="T28" fmla="*/ 4 w 8"/>
                <a:gd name="T29" fmla="*/ 0 h 38"/>
                <a:gd name="T30" fmla="*/ 2 w 8"/>
                <a:gd name="T31" fmla="*/ 1 h 38"/>
                <a:gd name="T32" fmla="*/ 1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1" y="37"/>
                  </a:lnTo>
                  <a:lnTo>
                    <a:pt x="2" y="38"/>
                  </a:lnTo>
                  <a:lnTo>
                    <a:pt x="4" y="38"/>
                  </a:lnTo>
                  <a:lnTo>
                    <a:pt x="5" y="38"/>
                  </a:lnTo>
                  <a:lnTo>
                    <a:pt x="6" y="38"/>
                  </a:lnTo>
                  <a:lnTo>
                    <a:pt x="8" y="37"/>
                  </a:lnTo>
                  <a:lnTo>
                    <a:pt x="8" y="36"/>
                  </a:lnTo>
                  <a:lnTo>
                    <a:pt x="8" y="5"/>
                  </a:lnTo>
                  <a:lnTo>
                    <a:pt x="8" y="4"/>
                  </a:lnTo>
                  <a:lnTo>
                    <a:pt x="8" y="2"/>
                  </a:lnTo>
                  <a:lnTo>
                    <a:pt x="6" y="1"/>
                  </a:lnTo>
                  <a:lnTo>
                    <a:pt x="5" y="0"/>
                  </a:lnTo>
                  <a:lnTo>
                    <a:pt x="4" y="0"/>
                  </a:lnTo>
                  <a:lnTo>
                    <a:pt x="2"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4" name="Freeform 155"/>
            <p:cNvSpPr>
              <a:spLocks/>
            </p:cNvSpPr>
            <p:nvPr/>
          </p:nvSpPr>
          <p:spPr bwMode="auto">
            <a:xfrm>
              <a:off x="4916" y="1676"/>
              <a:ext cx="8" cy="38"/>
            </a:xfrm>
            <a:custGeom>
              <a:avLst/>
              <a:gdLst>
                <a:gd name="T0" fmla="*/ 0 w 8"/>
                <a:gd name="T1" fmla="*/ 34 h 38"/>
                <a:gd name="T2" fmla="*/ 0 w 8"/>
                <a:gd name="T3" fmla="*/ 36 h 38"/>
                <a:gd name="T4" fmla="*/ 1 w 8"/>
                <a:gd name="T5" fmla="*/ 37 h 38"/>
                <a:gd name="T6" fmla="*/ 2 w 8"/>
                <a:gd name="T7" fmla="*/ 38 h 38"/>
                <a:gd name="T8" fmla="*/ 4 w 8"/>
                <a:gd name="T9" fmla="*/ 38 h 38"/>
                <a:gd name="T10" fmla="*/ 5 w 8"/>
                <a:gd name="T11" fmla="*/ 38 h 38"/>
                <a:gd name="T12" fmla="*/ 6 w 8"/>
                <a:gd name="T13" fmla="*/ 38 h 38"/>
                <a:gd name="T14" fmla="*/ 8 w 8"/>
                <a:gd name="T15" fmla="*/ 37 h 38"/>
                <a:gd name="T16" fmla="*/ 8 w 8"/>
                <a:gd name="T17" fmla="*/ 36 h 38"/>
                <a:gd name="T18" fmla="*/ 8 w 8"/>
                <a:gd name="T19" fmla="*/ 5 h 38"/>
                <a:gd name="T20" fmla="*/ 8 w 8"/>
                <a:gd name="T21" fmla="*/ 3 h 38"/>
                <a:gd name="T22" fmla="*/ 8 w 8"/>
                <a:gd name="T23" fmla="*/ 2 h 38"/>
                <a:gd name="T24" fmla="*/ 6 w 8"/>
                <a:gd name="T25" fmla="*/ 1 h 38"/>
                <a:gd name="T26" fmla="*/ 5 w 8"/>
                <a:gd name="T27" fmla="*/ 0 h 38"/>
                <a:gd name="T28" fmla="*/ 4 w 8"/>
                <a:gd name="T29" fmla="*/ 0 h 38"/>
                <a:gd name="T30" fmla="*/ 2 w 8"/>
                <a:gd name="T31" fmla="*/ 1 h 38"/>
                <a:gd name="T32" fmla="*/ 1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1" y="37"/>
                  </a:lnTo>
                  <a:lnTo>
                    <a:pt x="2" y="38"/>
                  </a:lnTo>
                  <a:lnTo>
                    <a:pt x="4" y="38"/>
                  </a:lnTo>
                  <a:lnTo>
                    <a:pt x="5" y="38"/>
                  </a:lnTo>
                  <a:lnTo>
                    <a:pt x="6" y="38"/>
                  </a:lnTo>
                  <a:lnTo>
                    <a:pt x="8" y="37"/>
                  </a:lnTo>
                  <a:lnTo>
                    <a:pt x="8" y="36"/>
                  </a:lnTo>
                  <a:lnTo>
                    <a:pt x="8" y="5"/>
                  </a:lnTo>
                  <a:lnTo>
                    <a:pt x="8" y="3"/>
                  </a:lnTo>
                  <a:lnTo>
                    <a:pt x="8" y="2"/>
                  </a:lnTo>
                  <a:lnTo>
                    <a:pt x="6" y="1"/>
                  </a:lnTo>
                  <a:lnTo>
                    <a:pt x="5" y="0"/>
                  </a:lnTo>
                  <a:lnTo>
                    <a:pt x="4" y="0"/>
                  </a:lnTo>
                  <a:lnTo>
                    <a:pt x="2"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5" name="Freeform 156"/>
            <p:cNvSpPr>
              <a:spLocks/>
            </p:cNvSpPr>
            <p:nvPr/>
          </p:nvSpPr>
          <p:spPr bwMode="auto">
            <a:xfrm>
              <a:off x="4916" y="1621"/>
              <a:ext cx="9" cy="39"/>
            </a:xfrm>
            <a:custGeom>
              <a:avLst/>
              <a:gdLst>
                <a:gd name="T0" fmla="*/ 0 w 9"/>
                <a:gd name="T1" fmla="*/ 35 h 39"/>
                <a:gd name="T2" fmla="*/ 0 w 9"/>
                <a:gd name="T3" fmla="*/ 37 h 39"/>
                <a:gd name="T4" fmla="*/ 1 w 9"/>
                <a:gd name="T5" fmla="*/ 38 h 39"/>
                <a:gd name="T6" fmla="*/ 2 w 9"/>
                <a:gd name="T7" fmla="*/ 39 h 39"/>
                <a:gd name="T8" fmla="*/ 4 w 9"/>
                <a:gd name="T9" fmla="*/ 39 h 39"/>
                <a:gd name="T10" fmla="*/ 5 w 9"/>
                <a:gd name="T11" fmla="*/ 39 h 39"/>
                <a:gd name="T12" fmla="*/ 6 w 9"/>
                <a:gd name="T13" fmla="*/ 39 h 39"/>
                <a:gd name="T14" fmla="*/ 8 w 9"/>
                <a:gd name="T15" fmla="*/ 38 h 39"/>
                <a:gd name="T16" fmla="*/ 8 w 9"/>
                <a:gd name="T17" fmla="*/ 37 h 39"/>
                <a:gd name="T18" fmla="*/ 9 w 9"/>
                <a:gd name="T19" fmla="*/ 6 h 39"/>
                <a:gd name="T20" fmla="*/ 9 w 9"/>
                <a:gd name="T21" fmla="*/ 4 h 39"/>
                <a:gd name="T22" fmla="*/ 8 w 9"/>
                <a:gd name="T23" fmla="*/ 3 h 39"/>
                <a:gd name="T24" fmla="*/ 6 w 9"/>
                <a:gd name="T25" fmla="*/ 2 h 39"/>
                <a:gd name="T26" fmla="*/ 5 w 9"/>
                <a:gd name="T27" fmla="*/ 0 h 39"/>
                <a:gd name="T28" fmla="*/ 4 w 9"/>
                <a:gd name="T29" fmla="*/ 0 h 39"/>
                <a:gd name="T30" fmla="*/ 2 w 9"/>
                <a:gd name="T31" fmla="*/ 2 h 39"/>
                <a:gd name="T32" fmla="*/ 1 w 9"/>
                <a:gd name="T33" fmla="*/ 3 h 39"/>
                <a:gd name="T34" fmla="*/ 1 w 9"/>
                <a:gd name="T35" fmla="*/ 4 h 39"/>
                <a:gd name="T36" fmla="*/ 0 w 9"/>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9">
                  <a:moveTo>
                    <a:pt x="0" y="35"/>
                  </a:moveTo>
                  <a:lnTo>
                    <a:pt x="0" y="37"/>
                  </a:lnTo>
                  <a:lnTo>
                    <a:pt x="1" y="38"/>
                  </a:lnTo>
                  <a:lnTo>
                    <a:pt x="2" y="39"/>
                  </a:lnTo>
                  <a:lnTo>
                    <a:pt x="4" y="39"/>
                  </a:lnTo>
                  <a:lnTo>
                    <a:pt x="5" y="39"/>
                  </a:lnTo>
                  <a:lnTo>
                    <a:pt x="6" y="39"/>
                  </a:lnTo>
                  <a:lnTo>
                    <a:pt x="8" y="38"/>
                  </a:lnTo>
                  <a:lnTo>
                    <a:pt x="8" y="37"/>
                  </a:lnTo>
                  <a:lnTo>
                    <a:pt x="9" y="6"/>
                  </a:lnTo>
                  <a:lnTo>
                    <a:pt x="9" y="4"/>
                  </a:lnTo>
                  <a:lnTo>
                    <a:pt x="8" y="3"/>
                  </a:lnTo>
                  <a:lnTo>
                    <a:pt x="6" y="2"/>
                  </a:lnTo>
                  <a:lnTo>
                    <a:pt x="5" y="0"/>
                  </a:lnTo>
                  <a:lnTo>
                    <a:pt x="4" y="0"/>
                  </a:lnTo>
                  <a:lnTo>
                    <a:pt x="2" y="2"/>
                  </a:lnTo>
                  <a:lnTo>
                    <a:pt x="1" y="3"/>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6" name="Freeform 157"/>
            <p:cNvSpPr>
              <a:spLocks/>
            </p:cNvSpPr>
            <p:nvPr/>
          </p:nvSpPr>
          <p:spPr bwMode="auto">
            <a:xfrm>
              <a:off x="4917" y="1567"/>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7 w 8"/>
                <a:gd name="T15" fmla="*/ 38 h 39"/>
                <a:gd name="T16" fmla="*/ 8 w 8"/>
                <a:gd name="T17" fmla="*/ 36 h 39"/>
                <a:gd name="T18" fmla="*/ 8 w 8"/>
                <a:gd name="T19" fmla="*/ 5 h 39"/>
                <a:gd name="T20" fmla="*/ 8 w 8"/>
                <a:gd name="T21" fmla="*/ 4 h 39"/>
                <a:gd name="T22" fmla="*/ 7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7" y="38"/>
                  </a:lnTo>
                  <a:lnTo>
                    <a:pt x="8" y="36"/>
                  </a:lnTo>
                  <a:lnTo>
                    <a:pt x="8" y="5"/>
                  </a:lnTo>
                  <a:lnTo>
                    <a:pt x="8" y="4"/>
                  </a:lnTo>
                  <a:lnTo>
                    <a:pt x="7"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7" name="Freeform 158"/>
            <p:cNvSpPr>
              <a:spLocks/>
            </p:cNvSpPr>
            <p:nvPr/>
          </p:nvSpPr>
          <p:spPr bwMode="auto">
            <a:xfrm>
              <a:off x="4917" y="1513"/>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7 w 8"/>
                <a:gd name="T15" fmla="*/ 38 h 39"/>
                <a:gd name="T16" fmla="*/ 8 w 8"/>
                <a:gd name="T17" fmla="*/ 36 h 39"/>
                <a:gd name="T18" fmla="*/ 8 w 8"/>
                <a:gd name="T19" fmla="*/ 5 h 39"/>
                <a:gd name="T20" fmla="*/ 8 w 8"/>
                <a:gd name="T21" fmla="*/ 4 h 39"/>
                <a:gd name="T22" fmla="*/ 7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7" y="38"/>
                  </a:lnTo>
                  <a:lnTo>
                    <a:pt x="8" y="36"/>
                  </a:lnTo>
                  <a:lnTo>
                    <a:pt x="8" y="5"/>
                  </a:lnTo>
                  <a:lnTo>
                    <a:pt x="8" y="4"/>
                  </a:lnTo>
                  <a:lnTo>
                    <a:pt x="7"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8" name="Freeform 159"/>
            <p:cNvSpPr>
              <a:spLocks/>
            </p:cNvSpPr>
            <p:nvPr/>
          </p:nvSpPr>
          <p:spPr bwMode="auto">
            <a:xfrm>
              <a:off x="4917" y="1459"/>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7 w 8"/>
                <a:gd name="T15" fmla="*/ 37 h 39"/>
                <a:gd name="T16" fmla="*/ 8 w 8"/>
                <a:gd name="T17" fmla="*/ 36 h 39"/>
                <a:gd name="T18" fmla="*/ 8 w 8"/>
                <a:gd name="T19" fmla="*/ 5 h 39"/>
                <a:gd name="T20" fmla="*/ 8 w 8"/>
                <a:gd name="T21" fmla="*/ 4 h 39"/>
                <a:gd name="T22" fmla="*/ 7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7" y="37"/>
                  </a:lnTo>
                  <a:lnTo>
                    <a:pt x="8" y="36"/>
                  </a:lnTo>
                  <a:lnTo>
                    <a:pt x="8" y="5"/>
                  </a:lnTo>
                  <a:lnTo>
                    <a:pt x="8" y="4"/>
                  </a:lnTo>
                  <a:lnTo>
                    <a:pt x="7"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9" name="Freeform 160"/>
            <p:cNvSpPr>
              <a:spLocks/>
            </p:cNvSpPr>
            <p:nvPr/>
          </p:nvSpPr>
          <p:spPr bwMode="auto">
            <a:xfrm>
              <a:off x="4917" y="1405"/>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7 w 8"/>
                <a:gd name="T15" fmla="*/ 37 h 39"/>
                <a:gd name="T16" fmla="*/ 8 w 8"/>
                <a:gd name="T17" fmla="*/ 36 h 39"/>
                <a:gd name="T18" fmla="*/ 8 w 8"/>
                <a:gd name="T19" fmla="*/ 5 h 39"/>
                <a:gd name="T20" fmla="*/ 8 w 8"/>
                <a:gd name="T21" fmla="*/ 4 h 39"/>
                <a:gd name="T22" fmla="*/ 7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7" y="37"/>
                  </a:lnTo>
                  <a:lnTo>
                    <a:pt x="8" y="36"/>
                  </a:lnTo>
                  <a:lnTo>
                    <a:pt x="8" y="5"/>
                  </a:lnTo>
                  <a:lnTo>
                    <a:pt x="8" y="4"/>
                  </a:lnTo>
                  <a:lnTo>
                    <a:pt x="7"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30" name="Freeform 161"/>
            <p:cNvSpPr>
              <a:spLocks/>
            </p:cNvSpPr>
            <p:nvPr/>
          </p:nvSpPr>
          <p:spPr bwMode="auto">
            <a:xfrm>
              <a:off x="4917" y="1351"/>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7 w 8"/>
                <a:gd name="T15" fmla="*/ 37 h 39"/>
                <a:gd name="T16" fmla="*/ 8 w 8"/>
                <a:gd name="T17" fmla="*/ 36 h 39"/>
                <a:gd name="T18" fmla="*/ 8 w 8"/>
                <a:gd name="T19" fmla="*/ 5 h 39"/>
                <a:gd name="T20" fmla="*/ 8 w 8"/>
                <a:gd name="T21" fmla="*/ 4 h 39"/>
                <a:gd name="T22" fmla="*/ 7 w 8"/>
                <a:gd name="T23" fmla="*/ 2 h 39"/>
                <a:gd name="T24" fmla="*/ 5 w 8"/>
                <a:gd name="T25" fmla="*/ 1 h 39"/>
                <a:gd name="T26" fmla="*/ 4 w 8"/>
                <a:gd name="T27" fmla="*/ 0 h 39"/>
                <a:gd name="T28" fmla="*/ 3 w 8"/>
                <a:gd name="T29" fmla="*/ 0 h 39"/>
                <a:gd name="T30" fmla="*/ 1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7" y="37"/>
                  </a:lnTo>
                  <a:lnTo>
                    <a:pt x="8" y="36"/>
                  </a:lnTo>
                  <a:lnTo>
                    <a:pt x="8" y="5"/>
                  </a:lnTo>
                  <a:lnTo>
                    <a:pt x="8" y="4"/>
                  </a:lnTo>
                  <a:lnTo>
                    <a:pt x="7" y="2"/>
                  </a:lnTo>
                  <a:lnTo>
                    <a:pt x="5" y="1"/>
                  </a:lnTo>
                  <a:lnTo>
                    <a:pt x="4" y="0"/>
                  </a:lnTo>
                  <a:lnTo>
                    <a:pt x="3"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31" name="Freeform 162"/>
            <p:cNvSpPr>
              <a:spLocks/>
            </p:cNvSpPr>
            <p:nvPr/>
          </p:nvSpPr>
          <p:spPr bwMode="auto">
            <a:xfrm>
              <a:off x="4917" y="1297"/>
              <a:ext cx="8" cy="38"/>
            </a:xfrm>
            <a:custGeom>
              <a:avLst/>
              <a:gdLst>
                <a:gd name="T0" fmla="*/ 0 w 8"/>
                <a:gd name="T1" fmla="*/ 35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7 w 8"/>
                <a:gd name="T15" fmla="*/ 37 h 38"/>
                <a:gd name="T16" fmla="*/ 8 w 8"/>
                <a:gd name="T17" fmla="*/ 36 h 38"/>
                <a:gd name="T18" fmla="*/ 8 w 8"/>
                <a:gd name="T19" fmla="*/ 5 h 38"/>
                <a:gd name="T20" fmla="*/ 8 w 8"/>
                <a:gd name="T21" fmla="*/ 4 h 38"/>
                <a:gd name="T22" fmla="*/ 7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1" y="38"/>
                  </a:lnTo>
                  <a:lnTo>
                    <a:pt x="3" y="38"/>
                  </a:lnTo>
                  <a:lnTo>
                    <a:pt x="4" y="38"/>
                  </a:lnTo>
                  <a:lnTo>
                    <a:pt x="5" y="38"/>
                  </a:lnTo>
                  <a:lnTo>
                    <a:pt x="7" y="37"/>
                  </a:lnTo>
                  <a:lnTo>
                    <a:pt x="8" y="36"/>
                  </a:lnTo>
                  <a:lnTo>
                    <a:pt x="8" y="5"/>
                  </a:lnTo>
                  <a:lnTo>
                    <a:pt x="8" y="4"/>
                  </a:lnTo>
                  <a:lnTo>
                    <a:pt x="7" y="2"/>
                  </a:lnTo>
                  <a:lnTo>
                    <a:pt x="5" y="1"/>
                  </a:lnTo>
                  <a:lnTo>
                    <a:pt x="4" y="0"/>
                  </a:lnTo>
                  <a:lnTo>
                    <a:pt x="3"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32" name="Freeform 163"/>
            <p:cNvSpPr>
              <a:spLocks/>
            </p:cNvSpPr>
            <p:nvPr/>
          </p:nvSpPr>
          <p:spPr bwMode="auto">
            <a:xfrm>
              <a:off x="4917" y="1266"/>
              <a:ext cx="8" cy="15"/>
            </a:xfrm>
            <a:custGeom>
              <a:avLst/>
              <a:gdLst>
                <a:gd name="T0" fmla="*/ 0 w 8"/>
                <a:gd name="T1" fmla="*/ 11 h 15"/>
                <a:gd name="T2" fmla="*/ 0 w 8"/>
                <a:gd name="T3" fmla="*/ 13 h 15"/>
                <a:gd name="T4" fmla="*/ 0 w 8"/>
                <a:gd name="T5" fmla="*/ 14 h 15"/>
                <a:gd name="T6" fmla="*/ 1 w 8"/>
                <a:gd name="T7" fmla="*/ 15 h 15"/>
                <a:gd name="T8" fmla="*/ 3 w 8"/>
                <a:gd name="T9" fmla="*/ 15 h 15"/>
                <a:gd name="T10" fmla="*/ 4 w 8"/>
                <a:gd name="T11" fmla="*/ 15 h 15"/>
                <a:gd name="T12" fmla="*/ 5 w 8"/>
                <a:gd name="T13" fmla="*/ 15 h 15"/>
                <a:gd name="T14" fmla="*/ 7 w 8"/>
                <a:gd name="T15" fmla="*/ 14 h 15"/>
                <a:gd name="T16" fmla="*/ 8 w 8"/>
                <a:gd name="T17" fmla="*/ 13 h 15"/>
                <a:gd name="T18" fmla="*/ 8 w 8"/>
                <a:gd name="T19" fmla="*/ 5 h 15"/>
                <a:gd name="T20" fmla="*/ 8 w 8"/>
                <a:gd name="T21" fmla="*/ 4 h 15"/>
                <a:gd name="T22" fmla="*/ 7 w 8"/>
                <a:gd name="T23" fmla="*/ 2 h 15"/>
                <a:gd name="T24" fmla="*/ 5 w 8"/>
                <a:gd name="T25" fmla="*/ 1 h 15"/>
                <a:gd name="T26" fmla="*/ 4 w 8"/>
                <a:gd name="T27" fmla="*/ 0 h 15"/>
                <a:gd name="T28" fmla="*/ 4 w 8"/>
                <a:gd name="T29" fmla="*/ 0 h 15"/>
                <a:gd name="T30" fmla="*/ 3 w 8"/>
                <a:gd name="T31" fmla="*/ 1 h 15"/>
                <a:gd name="T32" fmla="*/ 1 w 8"/>
                <a:gd name="T33" fmla="*/ 2 h 15"/>
                <a:gd name="T34" fmla="*/ 0 w 8"/>
                <a:gd name="T35" fmla="*/ 4 h 15"/>
                <a:gd name="T36" fmla="*/ 0 w 8"/>
                <a:gd name="T37" fmla="*/ 11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15">
                  <a:moveTo>
                    <a:pt x="0" y="11"/>
                  </a:moveTo>
                  <a:lnTo>
                    <a:pt x="0" y="13"/>
                  </a:lnTo>
                  <a:lnTo>
                    <a:pt x="0" y="14"/>
                  </a:lnTo>
                  <a:lnTo>
                    <a:pt x="1" y="15"/>
                  </a:lnTo>
                  <a:lnTo>
                    <a:pt x="3" y="15"/>
                  </a:lnTo>
                  <a:lnTo>
                    <a:pt x="4" y="15"/>
                  </a:lnTo>
                  <a:lnTo>
                    <a:pt x="5" y="15"/>
                  </a:lnTo>
                  <a:lnTo>
                    <a:pt x="7" y="14"/>
                  </a:lnTo>
                  <a:lnTo>
                    <a:pt x="8" y="13"/>
                  </a:lnTo>
                  <a:lnTo>
                    <a:pt x="8" y="5"/>
                  </a:lnTo>
                  <a:lnTo>
                    <a:pt x="8" y="4"/>
                  </a:lnTo>
                  <a:lnTo>
                    <a:pt x="7" y="2"/>
                  </a:lnTo>
                  <a:lnTo>
                    <a:pt x="5" y="1"/>
                  </a:lnTo>
                  <a:lnTo>
                    <a:pt x="4" y="0"/>
                  </a:lnTo>
                  <a:lnTo>
                    <a:pt x="3" y="1"/>
                  </a:lnTo>
                  <a:lnTo>
                    <a:pt x="1" y="2"/>
                  </a:lnTo>
                  <a:lnTo>
                    <a:pt x="0" y="4"/>
                  </a:lnTo>
                  <a:lnTo>
                    <a:pt x="0" y="1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35" name="Group 164"/>
          <p:cNvGrpSpPr>
            <a:grpSpLocks/>
          </p:cNvGrpSpPr>
          <p:nvPr/>
        </p:nvGrpSpPr>
        <p:grpSpPr bwMode="auto">
          <a:xfrm>
            <a:off x="6704013" y="4314727"/>
            <a:ext cx="14287" cy="749308"/>
            <a:chOff x="4853" y="1567"/>
            <a:chExt cx="9" cy="472"/>
          </a:xfrm>
        </p:grpSpPr>
        <p:sp>
          <p:nvSpPr>
            <p:cNvPr id="94509" name="Freeform 165"/>
            <p:cNvSpPr>
              <a:spLocks/>
            </p:cNvSpPr>
            <p:nvPr/>
          </p:nvSpPr>
          <p:spPr bwMode="auto">
            <a:xfrm>
              <a:off x="4853" y="2000"/>
              <a:ext cx="7" cy="39"/>
            </a:xfrm>
            <a:custGeom>
              <a:avLst/>
              <a:gdLst>
                <a:gd name="T0" fmla="*/ 0 w 7"/>
                <a:gd name="T1" fmla="*/ 35 h 39"/>
                <a:gd name="T2" fmla="*/ 0 w 7"/>
                <a:gd name="T3" fmla="*/ 35 h 39"/>
                <a:gd name="T4" fmla="*/ 1 w 7"/>
                <a:gd name="T5" fmla="*/ 36 h 39"/>
                <a:gd name="T6" fmla="*/ 2 w 7"/>
                <a:gd name="T7" fmla="*/ 38 h 39"/>
                <a:gd name="T8" fmla="*/ 4 w 7"/>
                <a:gd name="T9" fmla="*/ 39 h 39"/>
                <a:gd name="T10" fmla="*/ 4 w 7"/>
                <a:gd name="T11" fmla="*/ 39 h 39"/>
                <a:gd name="T12" fmla="*/ 5 w 7"/>
                <a:gd name="T13" fmla="*/ 38 h 39"/>
                <a:gd name="T14" fmla="*/ 6 w 7"/>
                <a:gd name="T15" fmla="*/ 36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5"/>
                  </a:lnTo>
                  <a:lnTo>
                    <a:pt x="1" y="36"/>
                  </a:lnTo>
                  <a:lnTo>
                    <a:pt x="2" y="38"/>
                  </a:lnTo>
                  <a:lnTo>
                    <a:pt x="4" y="39"/>
                  </a:lnTo>
                  <a:lnTo>
                    <a:pt x="5" y="38"/>
                  </a:lnTo>
                  <a:lnTo>
                    <a:pt x="6" y="36"/>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0" name="Freeform 166"/>
            <p:cNvSpPr>
              <a:spLocks/>
            </p:cNvSpPr>
            <p:nvPr/>
          </p:nvSpPr>
          <p:spPr bwMode="auto">
            <a:xfrm>
              <a:off x="4853" y="1946"/>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1" name="Freeform 167"/>
            <p:cNvSpPr>
              <a:spLocks/>
            </p:cNvSpPr>
            <p:nvPr/>
          </p:nvSpPr>
          <p:spPr bwMode="auto">
            <a:xfrm>
              <a:off x="4853" y="1892"/>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2" name="Freeform 168"/>
            <p:cNvSpPr>
              <a:spLocks/>
            </p:cNvSpPr>
            <p:nvPr/>
          </p:nvSpPr>
          <p:spPr bwMode="auto">
            <a:xfrm>
              <a:off x="4853" y="1838"/>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2 h 39"/>
                <a:gd name="T24" fmla="*/ 6 w 7"/>
                <a:gd name="T25" fmla="*/ 1 h 39"/>
                <a:gd name="T26" fmla="*/ 5 w 7"/>
                <a:gd name="T27" fmla="*/ 0 h 39"/>
                <a:gd name="T28" fmla="*/ 4 w 7"/>
                <a:gd name="T29" fmla="*/ 0 h 39"/>
                <a:gd name="T30" fmla="*/ 2 w 7"/>
                <a:gd name="T31" fmla="*/ 1 h 39"/>
                <a:gd name="T32" fmla="*/ 1 w 7"/>
                <a:gd name="T33" fmla="*/ 2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3" name="Freeform 169"/>
            <p:cNvSpPr>
              <a:spLocks/>
            </p:cNvSpPr>
            <p:nvPr/>
          </p:nvSpPr>
          <p:spPr bwMode="auto">
            <a:xfrm>
              <a:off x="4853" y="1784"/>
              <a:ext cx="9" cy="38"/>
            </a:xfrm>
            <a:custGeom>
              <a:avLst/>
              <a:gdLst>
                <a:gd name="T0" fmla="*/ 0 w 9"/>
                <a:gd name="T1" fmla="*/ 35 h 38"/>
                <a:gd name="T2" fmla="*/ 0 w 9"/>
                <a:gd name="T3" fmla="*/ 36 h 38"/>
                <a:gd name="T4" fmla="*/ 1 w 9"/>
                <a:gd name="T5" fmla="*/ 37 h 38"/>
                <a:gd name="T6" fmla="*/ 2 w 9"/>
                <a:gd name="T7" fmla="*/ 38 h 38"/>
                <a:gd name="T8" fmla="*/ 4 w 9"/>
                <a:gd name="T9" fmla="*/ 38 h 38"/>
                <a:gd name="T10" fmla="*/ 5 w 9"/>
                <a:gd name="T11" fmla="*/ 38 h 38"/>
                <a:gd name="T12" fmla="*/ 6 w 9"/>
                <a:gd name="T13" fmla="*/ 38 h 38"/>
                <a:gd name="T14" fmla="*/ 7 w 9"/>
                <a:gd name="T15" fmla="*/ 37 h 38"/>
                <a:gd name="T16" fmla="*/ 7 w 9"/>
                <a:gd name="T17" fmla="*/ 36 h 38"/>
                <a:gd name="T18" fmla="*/ 9 w 9"/>
                <a:gd name="T19" fmla="*/ 5 h 38"/>
                <a:gd name="T20" fmla="*/ 9 w 9"/>
                <a:gd name="T21" fmla="*/ 4 h 38"/>
                <a:gd name="T22" fmla="*/ 7 w 9"/>
                <a:gd name="T23" fmla="*/ 2 h 38"/>
                <a:gd name="T24" fmla="*/ 6 w 9"/>
                <a:gd name="T25" fmla="*/ 1 h 38"/>
                <a:gd name="T26" fmla="*/ 5 w 9"/>
                <a:gd name="T27" fmla="*/ 0 h 38"/>
                <a:gd name="T28" fmla="*/ 4 w 9"/>
                <a:gd name="T29" fmla="*/ 0 h 38"/>
                <a:gd name="T30" fmla="*/ 2 w 9"/>
                <a:gd name="T31" fmla="*/ 1 h 38"/>
                <a:gd name="T32" fmla="*/ 1 w 9"/>
                <a:gd name="T33" fmla="*/ 2 h 38"/>
                <a:gd name="T34" fmla="*/ 1 w 9"/>
                <a:gd name="T35" fmla="*/ 4 h 38"/>
                <a:gd name="T36" fmla="*/ 0 w 9"/>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8">
                  <a:moveTo>
                    <a:pt x="0" y="35"/>
                  </a:moveTo>
                  <a:lnTo>
                    <a:pt x="0" y="36"/>
                  </a:lnTo>
                  <a:lnTo>
                    <a:pt x="1" y="37"/>
                  </a:lnTo>
                  <a:lnTo>
                    <a:pt x="2" y="38"/>
                  </a:lnTo>
                  <a:lnTo>
                    <a:pt x="4" y="38"/>
                  </a:lnTo>
                  <a:lnTo>
                    <a:pt x="5" y="38"/>
                  </a:lnTo>
                  <a:lnTo>
                    <a:pt x="6" y="38"/>
                  </a:lnTo>
                  <a:lnTo>
                    <a:pt x="7" y="37"/>
                  </a:lnTo>
                  <a:lnTo>
                    <a:pt x="7" y="36"/>
                  </a:lnTo>
                  <a:lnTo>
                    <a:pt x="9" y="5"/>
                  </a:lnTo>
                  <a:lnTo>
                    <a:pt x="9" y="4"/>
                  </a:lnTo>
                  <a:lnTo>
                    <a:pt x="7" y="2"/>
                  </a:lnTo>
                  <a:lnTo>
                    <a:pt x="6" y="1"/>
                  </a:lnTo>
                  <a:lnTo>
                    <a:pt x="5" y="0"/>
                  </a:lnTo>
                  <a:lnTo>
                    <a:pt x="4" y="0"/>
                  </a:lnTo>
                  <a:lnTo>
                    <a:pt x="2" y="1"/>
                  </a:lnTo>
                  <a:lnTo>
                    <a:pt x="1" y="2"/>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4" name="Freeform 170"/>
            <p:cNvSpPr>
              <a:spLocks/>
            </p:cNvSpPr>
            <p:nvPr/>
          </p:nvSpPr>
          <p:spPr bwMode="auto">
            <a:xfrm>
              <a:off x="4854" y="1730"/>
              <a:ext cx="8" cy="38"/>
            </a:xfrm>
            <a:custGeom>
              <a:avLst/>
              <a:gdLst>
                <a:gd name="T0" fmla="*/ 0 w 8"/>
                <a:gd name="T1" fmla="*/ 34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3" y="38"/>
                  </a:lnTo>
                  <a:lnTo>
                    <a:pt x="4" y="38"/>
                  </a:lnTo>
                  <a:lnTo>
                    <a:pt x="5" y="38"/>
                  </a:lnTo>
                  <a:lnTo>
                    <a:pt x="6" y="37"/>
                  </a:lnTo>
                  <a:lnTo>
                    <a:pt x="8" y="36"/>
                  </a:lnTo>
                  <a:lnTo>
                    <a:pt x="8" y="5"/>
                  </a:lnTo>
                  <a:lnTo>
                    <a:pt x="8" y="4"/>
                  </a:lnTo>
                  <a:lnTo>
                    <a:pt x="6" y="2"/>
                  </a:lnTo>
                  <a:lnTo>
                    <a:pt x="5" y="1"/>
                  </a:lnTo>
                  <a:lnTo>
                    <a:pt x="4" y="0"/>
                  </a:lnTo>
                  <a:lnTo>
                    <a:pt x="3" y="0"/>
                  </a:lnTo>
                  <a:lnTo>
                    <a:pt x="1" y="1"/>
                  </a:lnTo>
                  <a:lnTo>
                    <a:pt x="0"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5" name="Freeform 171"/>
            <p:cNvSpPr>
              <a:spLocks/>
            </p:cNvSpPr>
            <p:nvPr/>
          </p:nvSpPr>
          <p:spPr bwMode="auto">
            <a:xfrm>
              <a:off x="4854" y="1676"/>
              <a:ext cx="8" cy="38"/>
            </a:xfrm>
            <a:custGeom>
              <a:avLst/>
              <a:gdLst>
                <a:gd name="T0" fmla="*/ 0 w 8"/>
                <a:gd name="T1" fmla="*/ 34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3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3" y="38"/>
                  </a:lnTo>
                  <a:lnTo>
                    <a:pt x="4" y="38"/>
                  </a:lnTo>
                  <a:lnTo>
                    <a:pt x="5" y="38"/>
                  </a:lnTo>
                  <a:lnTo>
                    <a:pt x="6" y="37"/>
                  </a:lnTo>
                  <a:lnTo>
                    <a:pt x="8" y="36"/>
                  </a:lnTo>
                  <a:lnTo>
                    <a:pt x="8" y="5"/>
                  </a:lnTo>
                  <a:lnTo>
                    <a:pt x="8" y="3"/>
                  </a:lnTo>
                  <a:lnTo>
                    <a:pt x="6" y="2"/>
                  </a:lnTo>
                  <a:lnTo>
                    <a:pt x="5" y="1"/>
                  </a:lnTo>
                  <a:lnTo>
                    <a:pt x="4" y="0"/>
                  </a:lnTo>
                  <a:lnTo>
                    <a:pt x="3" y="0"/>
                  </a:lnTo>
                  <a:lnTo>
                    <a:pt x="1" y="1"/>
                  </a:lnTo>
                  <a:lnTo>
                    <a:pt x="0"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6" name="Freeform 172"/>
            <p:cNvSpPr>
              <a:spLocks/>
            </p:cNvSpPr>
            <p:nvPr/>
          </p:nvSpPr>
          <p:spPr bwMode="auto">
            <a:xfrm>
              <a:off x="4854" y="1621"/>
              <a:ext cx="8" cy="39"/>
            </a:xfrm>
            <a:custGeom>
              <a:avLst/>
              <a:gdLst>
                <a:gd name="T0" fmla="*/ 0 w 8"/>
                <a:gd name="T1" fmla="*/ 35 h 39"/>
                <a:gd name="T2" fmla="*/ 0 w 8"/>
                <a:gd name="T3" fmla="*/ 37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7 h 39"/>
                <a:gd name="T18" fmla="*/ 8 w 8"/>
                <a:gd name="T19" fmla="*/ 6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7"/>
                  </a:lnTo>
                  <a:lnTo>
                    <a:pt x="0" y="38"/>
                  </a:lnTo>
                  <a:lnTo>
                    <a:pt x="1" y="39"/>
                  </a:lnTo>
                  <a:lnTo>
                    <a:pt x="3" y="39"/>
                  </a:lnTo>
                  <a:lnTo>
                    <a:pt x="4" y="39"/>
                  </a:lnTo>
                  <a:lnTo>
                    <a:pt x="5" y="39"/>
                  </a:lnTo>
                  <a:lnTo>
                    <a:pt x="6" y="38"/>
                  </a:lnTo>
                  <a:lnTo>
                    <a:pt x="8" y="37"/>
                  </a:lnTo>
                  <a:lnTo>
                    <a:pt x="8" y="6"/>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7" name="Freeform 173"/>
            <p:cNvSpPr>
              <a:spLocks/>
            </p:cNvSpPr>
            <p:nvPr/>
          </p:nvSpPr>
          <p:spPr bwMode="auto">
            <a:xfrm>
              <a:off x="4854" y="1567"/>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5"/>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94236" name="Rectangle 174"/>
          <p:cNvSpPr>
            <a:spLocks noChangeArrowheads="1"/>
          </p:cNvSpPr>
          <p:nvPr/>
        </p:nvSpPr>
        <p:spPr bwMode="auto">
          <a:xfrm>
            <a:off x="4678363" y="3566989"/>
            <a:ext cx="2427287"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37" name="Rectangle 175"/>
          <p:cNvSpPr>
            <a:spLocks noChangeArrowheads="1"/>
          </p:cNvSpPr>
          <p:nvPr/>
        </p:nvSpPr>
        <p:spPr bwMode="auto">
          <a:xfrm>
            <a:off x="5798579" y="3608264"/>
            <a:ext cx="278923" cy="234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dirty="0">
                <a:solidFill>
                  <a:srgbClr val="2B2B2B"/>
                </a:solidFill>
              </a:rPr>
              <a:t>line</a:t>
            </a:r>
            <a:endParaRPr lang="en-US" sz="1400" dirty="0"/>
          </a:p>
        </p:txBody>
      </p:sp>
      <p:grpSp>
        <p:nvGrpSpPr>
          <p:cNvPr id="94238" name="Group 176"/>
          <p:cNvGrpSpPr>
            <a:grpSpLocks/>
          </p:cNvGrpSpPr>
          <p:nvPr/>
        </p:nvGrpSpPr>
        <p:grpSpPr bwMode="auto">
          <a:xfrm>
            <a:off x="4867275" y="4573436"/>
            <a:ext cx="12700" cy="490532"/>
            <a:chOff x="3696" y="1730"/>
            <a:chExt cx="8" cy="309"/>
          </a:xfrm>
        </p:grpSpPr>
        <p:sp>
          <p:nvSpPr>
            <p:cNvPr id="94503" name="Freeform 177"/>
            <p:cNvSpPr>
              <a:spLocks/>
            </p:cNvSpPr>
            <p:nvPr/>
          </p:nvSpPr>
          <p:spPr bwMode="auto">
            <a:xfrm>
              <a:off x="3696" y="2000"/>
              <a:ext cx="8" cy="39"/>
            </a:xfrm>
            <a:custGeom>
              <a:avLst/>
              <a:gdLst>
                <a:gd name="T0" fmla="*/ 0 w 8"/>
                <a:gd name="T1" fmla="*/ 36 h 39"/>
                <a:gd name="T2" fmla="*/ 2 w 8"/>
                <a:gd name="T3" fmla="*/ 36 h 39"/>
                <a:gd name="T4" fmla="*/ 3 w 8"/>
                <a:gd name="T5" fmla="*/ 38 h 39"/>
                <a:gd name="T6" fmla="*/ 4 w 8"/>
                <a:gd name="T7" fmla="*/ 39 h 39"/>
                <a:gd name="T8" fmla="*/ 4 w 8"/>
                <a:gd name="T9" fmla="*/ 39 h 39"/>
                <a:gd name="T10" fmla="*/ 6 w 8"/>
                <a:gd name="T11" fmla="*/ 38 h 39"/>
                <a:gd name="T12" fmla="*/ 7 w 8"/>
                <a:gd name="T13" fmla="*/ 36 h 39"/>
                <a:gd name="T14" fmla="*/ 8 w 8"/>
                <a:gd name="T15" fmla="*/ 35 h 39"/>
                <a:gd name="T16" fmla="*/ 8 w 8"/>
                <a:gd name="T17" fmla="*/ 35 h 39"/>
                <a:gd name="T18" fmla="*/ 8 w 8"/>
                <a:gd name="T19" fmla="*/ 4 h 39"/>
                <a:gd name="T20" fmla="*/ 7 w 8"/>
                <a:gd name="T21" fmla="*/ 3 h 39"/>
                <a:gd name="T22" fmla="*/ 6 w 8"/>
                <a:gd name="T23" fmla="*/ 1 h 39"/>
                <a:gd name="T24" fmla="*/ 4 w 8"/>
                <a:gd name="T25" fmla="*/ 0 h 39"/>
                <a:gd name="T26" fmla="*/ 4 w 8"/>
                <a:gd name="T27" fmla="*/ 0 h 39"/>
                <a:gd name="T28" fmla="*/ 3 w 8"/>
                <a:gd name="T29" fmla="*/ 1 h 39"/>
                <a:gd name="T30" fmla="*/ 2 w 8"/>
                <a:gd name="T31" fmla="*/ 3 h 39"/>
                <a:gd name="T32" fmla="*/ 0 w 8"/>
                <a:gd name="T33" fmla="*/ 4 h 39"/>
                <a:gd name="T34" fmla="*/ 0 w 8"/>
                <a:gd name="T35" fmla="*/ 5 h 39"/>
                <a:gd name="T36" fmla="*/ 0 w 8"/>
                <a:gd name="T37" fmla="*/ 36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6"/>
                  </a:moveTo>
                  <a:lnTo>
                    <a:pt x="2" y="36"/>
                  </a:lnTo>
                  <a:lnTo>
                    <a:pt x="3" y="38"/>
                  </a:lnTo>
                  <a:lnTo>
                    <a:pt x="4" y="39"/>
                  </a:lnTo>
                  <a:lnTo>
                    <a:pt x="6" y="38"/>
                  </a:lnTo>
                  <a:lnTo>
                    <a:pt x="7" y="36"/>
                  </a:lnTo>
                  <a:lnTo>
                    <a:pt x="8" y="35"/>
                  </a:lnTo>
                  <a:lnTo>
                    <a:pt x="8" y="4"/>
                  </a:lnTo>
                  <a:lnTo>
                    <a:pt x="7" y="3"/>
                  </a:lnTo>
                  <a:lnTo>
                    <a:pt x="6" y="1"/>
                  </a:lnTo>
                  <a:lnTo>
                    <a:pt x="4" y="0"/>
                  </a:lnTo>
                  <a:lnTo>
                    <a:pt x="3" y="1"/>
                  </a:lnTo>
                  <a:lnTo>
                    <a:pt x="2" y="3"/>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4" name="Freeform 178"/>
            <p:cNvSpPr>
              <a:spLocks/>
            </p:cNvSpPr>
            <p:nvPr/>
          </p:nvSpPr>
          <p:spPr bwMode="auto">
            <a:xfrm>
              <a:off x="3696" y="1946"/>
              <a:ext cx="8" cy="39"/>
            </a:xfrm>
            <a:custGeom>
              <a:avLst/>
              <a:gdLst>
                <a:gd name="T0" fmla="*/ 0 w 8"/>
                <a:gd name="T1" fmla="*/ 36 h 39"/>
                <a:gd name="T2" fmla="*/ 2 w 8"/>
                <a:gd name="T3" fmla="*/ 36 h 39"/>
                <a:gd name="T4" fmla="*/ 3 w 8"/>
                <a:gd name="T5" fmla="*/ 37 h 39"/>
                <a:gd name="T6" fmla="*/ 4 w 8"/>
                <a:gd name="T7" fmla="*/ 39 h 39"/>
                <a:gd name="T8" fmla="*/ 4 w 8"/>
                <a:gd name="T9" fmla="*/ 39 h 39"/>
                <a:gd name="T10" fmla="*/ 6 w 8"/>
                <a:gd name="T11" fmla="*/ 37 h 39"/>
                <a:gd name="T12" fmla="*/ 7 w 8"/>
                <a:gd name="T13" fmla="*/ 36 h 39"/>
                <a:gd name="T14" fmla="*/ 8 w 8"/>
                <a:gd name="T15" fmla="*/ 35 h 39"/>
                <a:gd name="T16" fmla="*/ 8 w 8"/>
                <a:gd name="T17" fmla="*/ 35 h 39"/>
                <a:gd name="T18" fmla="*/ 8 w 8"/>
                <a:gd name="T19" fmla="*/ 4 h 39"/>
                <a:gd name="T20" fmla="*/ 7 w 8"/>
                <a:gd name="T21" fmla="*/ 3 h 39"/>
                <a:gd name="T22" fmla="*/ 6 w 8"/>
                <a:gd name="T23" fmla="*/ 1 h 39"/>
                <a:gd name="T24" fmla="*/ 4 w 8"/>
                <a:gd name="T25" fmla="*/ 0 h 39"/>
                <a:gd name="T26" fmla="*/ 4 w 8"/>
                <a:gd name="T27" fmla="*/ 0 h 39"/>
                <a:gd name="T28" fmla="*/ 3 w 8"/>
                <a:gd name="T29" fmla="*/ 1 h 39"/>
                <a:gd name="T30" fmla="*/ 2 w 8"/>
                <a:gd name="T31" fmla="*/ 3 h 39"/>
                <a:gd name="T32" fmla="*/ 0 w 8"/>
                <a:gd name="T33" fmla="*/ 4 h 39"/>
                <a:gd name="T34" fmla="*/ 0 w 8"/>
                <a:gd name="T35" fmla="*/ 5 h 39"/>
                <a:gd name="T36" fmla="*/ 0 w 8"/>
                <a:gd name="T37" fmla="*/ 36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6"/>
                  </a:moveTo>
                  <a:lnTo>
                    <a:pt x="2" y="36"/>
                  </a:lnTo>
                  <a:lnTo>
                    <a:pt x="3" y="37"/>
                  </a:lnTo>
                  <a:lnTo>
                    <a:pt x="4" y="39"/>
                  </a:lnTo>
                  <a:lnTo>
                    <a:pt x="6" y="37"/>
                  </a:lnTo>
                  <a:lnTo>
                    <a:pt x="7" y="36"/>
                  </a:lnTo>
                  <a:lnTo>
                    <a:pt x="8" y="35"/>
                  </a:lnTo>
                  <a:lnTo>
                    <a:pt x="8" y="4"/>
                  </a:lnTo>
                  <a:lnTo>
                    <a:pt x="7" y="3"/>
                  </a:lnTo>
                  <a:lnTo>
                    <a:pt x="6" y="1"/>
                  </a:lnTo>
                  <a:lnTo>
                    <a:pt x="4" y="0"/>
                  </a:lnTo>
                  <a:lnTo>
                    <a:pt x="3" y="1"/>
                  </a:lnTo>
                  <a:lnTo>
                    <a:pt x="2" y="3"/>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5" name="Freeform 179"/>
            <p:cNvSpPr>
              <a:spLocks/>
            </p:cNvSpPr>
            <p:nvPr/>
          </p:nvSpPr>
          <p:spPr bwMode="auto">
            <a:xfrm>
              <a:off x="3696" y="1892"/>
              <a:ext cx="8" cy="39"/>
            </a:xfrm>
            <a:custGeom>
              <a:avLst/>
              <a:gdLst>
                <a:gd name="T0" fmla="*/ 0 w 8"/>
                <a:gd name="T1" fmla="*/ 36 h 39"/>
                <a:gd name="T2" fmla="*/ 2 w 8"/>
                <a:gd name="T3" fmla="*/ 36 h 39"/>
                <a:gd name="T4" fmla="*/ 3 w 8"/>
                <a:gd name="T5" fmla="*/ 37 h 39"/>
                <a:gd name="T6" fmla="*/ 4 w 8"/>
                <a:gd name="T7" fmla="*/ 39 h 39"/>
                <a:gd name="T8" fmla="*/ 4 w 8"/>
                <a:gd name="T9" fmla="*/ 39 h 39"/>
                <a:gd name="T10" fmla="*/ 6 w 8"/>
                <a:gd name="T11" fmla="*/ 37 h 39"/>
                <a:gd name="T12" fmla="*/ 7 w 8"/>
                <a:gd name="T13" fmla="*/ 36 h 39"/>
                <a:gd name="T14" fmla="*/ 8 w 8"/>
                <a:gd name="T15" fmla="*/ 35 h 39"/>
                <a:gd name="T16" fmla="*/ 8 w 8"/>
                <a:gd name="T17" fmla="*/ 35 h 39"/>
                <a:gd name="T18" fmla="*/ 8 w 8"/>
                <a:gd name="T19" fmla="*/ 4 h 39"/>
                <a:gd name="T20" fmla="*/ 7 w 8"/>
                <a:gd name="T21" fmla="*/ 3 h 39"/>
                <a:gd name="T22" fmla="*/ 6 w 8"/>
                <a:gd name="T23" fmla="*/ 1 h 39"/>
                <a:gd name="T24" fmla="*/ 4 w 8"/>
                <a:gd name="T25" fmla="*/ 0 h 39"/>
                <a:gd name="T26" fmla="*/ 4 w 8"/>
                <a:gd name="T27" fmla="*/ 0 h 39"/>
                <a:gd name="T28" fmla="*/ 3 w 8"/>
                <a:gd name="T29" fmla="*/ 1 h 39"/>
                <a:gd name="T30" fmla="*/ 2 w 8"/>
                <a:gd name="T31" fmla="*/ 3 h 39"/>
                <a:gd name="T32" fmla="*/ 0 w 8"/>
                <a:gd name="T33" fmla="*/ 4 h 39"/>
                <a:gd name="T34" fmla="*/ 0 w 8"/>
                <a:gd name="T35" fmla="*/ 5 h 39"/>
                <a:gd name="T36" fmla="*/ 0 w 8"/>
                <a:gd name="T37" fmla="*/ 36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6"/>
                  </a:moveTo>
                  <a:lnTo>
                    <a:pt x="2" y="36"/>
                  </a:lnTo>
                  <a:lnTo>
                    <a:pt x="3" y="37"/>
                  </a:lnTo>
                  <a:lnTo>
                    <a:pt x="4" y="39"/>
                  </a:lnTo>
                  <a:lnTo>
                    <a:pt x="6" y="37"/>
                  </a:lnTo>
                  <a:lnTo>
                    <a:pt x="7" y="36"/>
                  </a:lnTo>
                  <a:lnTo>
                    <a:pt x="8" y="35"/>
                  </a:lnTo>
                  <a:lnTo>
                    <a:pt x="8" y="4"/>
                  </a:lnTo>
                  <a:lnTo>
                    <a:pt x="7" y="3"/>
                  </a:lnTo>
                  <a:lnTo>
                    <a:pt x="6" y="1"/>
                  </a:lnTo>
                  <a:lnTo>
                    <a:pt x="4" y="0"/>
                  </a:lnTo>
                  <a:lnTo>
                    <a:pt x="3" y="1"/>
                  </a:lnTo>
                  <a:lnTo>
                    <a:pt x="2" y="3"/>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6" name="Freeform 180"/>
            <p:cNvSpPr>
              <a:spLocks/>
            </p:cNvSpPr>
            <p:nvPr/>
          </p:nvSpPr>
          <p:spPr bwMode="auto">
            <a:xfrm>
              <a:off x="3696" y="1838"/>
              <a:ext cx="8" cy="39"/>
            </a:xfrm>
            <a:custGeom>
              <a:avLst/>
              <a:gdLst>
                <a:gd name="T0" fmla="*/ 0 w 8"/>
                <a:gd name="T1" fmla="*/ 36 h 39"/>
                <a:gd name="T2" fmla="*/ 2 w 8"/>
                <a:gd name="T3" fmla="*/ 36 h 39"/>
                <a:gd name="T4" fmla="*/ 3 w 8"/>
                <a:gd name="T5" fmla="*/ 37 h 39"/>
                <a:gd name="T6" fmla="*/ 4 w 8"/>
                <a:gd name="T7" fmla="*/ 39 h 39"/>
                <a:gd name="T8" fmla="*/ 4 w 8"/>
                <a:gd name="T9" fmla="*/ 39 h 39"/>
                <a:gd name="T10" fmla="*/ 6 w 8"/>
                <a:gd name="T11" fmla="*/ 37 h 39"/>
                <a:gd name="T12" fmla="*/ 7 w 8"/>
                <a:gd name="T13" fmla="*/ 36 h 39"/>
                <a:gd name="T14" fmla="*/ 8 w 8"/>
                <a:gd name="T15" fmla="*/ 35 h 39"/>
                <a:gd name="T16" fmla="*/ 8 w 8"/>
                <a:gd name="T17" fmla="*/ 35 h 39"/>
                <a:gd name="T18" fmla="*/ 8 w 8"/>
                <a:gd name="T19" fmla="*/ 4 h 39"/>
                <a:gd name="T20" fmla="*/ 7 w 8"/>
                <a:gd name="T21" fmla="*/ 2 h 39"/>
                <a:gd name="T22" fmla="*/ 6 w 8"/>
                <a:gd name="T23" fmla="*/ 1 h 39"/>
                <a:gd name="T24" fmla="*/ 4 w 8"/>
                <a:gd name="T25" fmla="*/ 0 h 39"/>
                <a:gd name="T26" fmla="*/ 4 w 8"/>
                <a:gd name="T27" fmla="*/ 0 h 39"/>
                <a:gd name="T28" fmla="*/ 3 w 8"/>
                <a:gd name="T29" fmla="*/ 1 h 39"/>
                <a:gd name="T30" fmla="*/ 2 w 8"/>
                <a:gd name="T31" fmla="*/ 2 h 39"/>
                <a:gd name="T32" fmla="*/ 0 w 8"/>
                <a:gd name="T33" fmla="*/ 4 h 39"/>
                <a:gd name="T34" fmla="*/ 0 w 8"/>
                <a:gd name="T35" fmla="*/ 5 h 39"/>
                <a:gd name="T36" fmla="*/ 0 w 8"/>
                <a:gd name="T37" fmla="*/ 36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6"/>
                  </a:moveTo>
                  <a:lnTo>
                    <a:pt x="2" y="36"/>
                  </a:lnTo>
                  <a:lnTo>
                    <a:pt x="3" y="37"/>
                  </a:lnTo>
                  <a:lnTo>
                    <a:pt x="4" y="39"/>
                  </a:lnTo>
                  <a:lnTo>
                    <a:pt x="6" y="37"/>
                  </a:lnTo>
                  <a:lnTo>
                    <a:pt x="7" y="36"/>
                  </a:lnTo>
                  <a:lnTo>
                    <a:pt x="8" y="35"/>
                  </a:lnTo>
                  <a:lnTo>
                    <a:pt x="8" y="4"/>
                  </a:lnTo>
                  <a:lnTo>
                    <a:pt x="7" y="2"/>
                  </a:lnTo>
                  <a:lnTo>
                    <a:pt x="6" y="1"/>
                  </a:lnTo>
                  <a:lnTo>
                    <a:pt x="4" y="0"/>
                  </a:lnTo>
                  <a:lnTo>
                    <a:pt x="3" y="1"/>
                  </a:lnTo>
                  <a:lnTo>
                    <a:pt x="2" y="2"/>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7" name="Freeform 181"/>
            <p:cNvSpPr>
              <a:spLocks/>
            </p:cNvSpPr>
            <p:nvPr/>
          </p:nvSpPr>
          <p:spPr bwMode="auto">
            <a:xfrm>
              <a:off x="3696" y="1784"/>
              <a:ext cx="8" cy="38"/>
            </a:xfrm>
            <a:custGeom>
              <a:avLst/>
              <a:gdLst>
                <a:gd name="T0" fmla="*/ 0 w 8"/>
                <a:gd name="T1" fmla="*/ 36 h 38"/>
                <a:gd name="T2" fmla="*/ 2 w 8"/>
                <a:gd name="T3" fmla="*/ 36 h 38"/>
                <a:gd name="T4" fmla="*/ 3 w 8"/>
                <a:gd name="T5" fmla="*/ 37 h 38"/>
                <a:gd name="T6" fmla="*/ 4 w 8"/>
                <a:gd name="T7" fmla="*/ 38 h 38"/>
                <a:gd name="T8" fmla="*/ 4 w 8"/>
                <a:gd name="T9" fmla="*/ 38 h 38"/>
                <a:gd name="T10" fmla="*/ 6 w 8"/>
                <a:gd name="T11" fmla="*/ 37 h 38"/>
                <a:gd name="T12" fmla="*/ 7 w 8"/>
                <a:gd name="T13" fmla="*/ 36 h 38"/>
                <a:gd name="T14" fmla="*/ 8 w 8"/>
                <a:gd name="T15" fmla="*/ 35 h 38"/>
                <a:gd name="T16" fmla="*/ 8 w 8"/>
                <a:gd name="T17" fmla="*/ 35 h 38"/>
                <a:gd name="T18" fmla="*/ 8 w 8"/>
                <a:gd name="T19" fmla="*/ 4 h 38"/>
                <a:gd name="T20" fmla="*/ 7 w 8"/>
                <a:gd name="T21" fmla="*/ 2 h 38"/>
                <a:gd name="T22" fmla="*/ 6 w 8"/>
                <a:gd name="T23" fmla="*/ 1 h 38"/>
                <a:gd name="T24" fmla="*/ 4 w 8"/>
                <a:gd name="T25" fmla="*/ 0 h 38"/>
                <a:gd name="T26" fmla="*/ 4 w 8"/>
                <a:gd name="T27" fmla="*/ 0 h 38"/>
                <a:gd name="T28" fmla="*/ 3 w 8"/>
                <a:gd name="T29" fmla="*/ 1 h 38"/>
                <a:gd name="T30" fmla="*/ 2 w 8"/>
                <a:gd name="T31" fmla="*/ 2 h 38"/>
                <a:gd name="T32" fmla="*/ 0 w 8"/>
                <a:gd name="T33" fmla="*/ 4 h 38"/>
                <a:gd name="T34" fmla="*/ 0 w 8"/>
                <a:gd name="T35" fmla="*/ 5 h 38"/>
                <a:gd name="T36" fmla="*/ 0 w 8"/>
                <a:gd name="T37" fmla="*/ 36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6"/>
                  </a:moveTo>
                  <a:lnTo>
                    <a:pt x="2" y="36"/>
                  </a:lnTo>
                  <a:lnTo>
                    <a:pt x="3" y="37"/>
                  </a:lnTo>
                  <a:lnTo>
                    <a:pt x="4" y="38"/>
                  </a:lnTo>
                  <a:lnTo>
                    <a:pt x="6" y="37"/>
                  </a:lnTo>
                  <a:lnTo>
                    <a:pt x="7" y="36"/>
                  </a:lnTo>
                  <a:lnTo>
                    <a:pt x="8" y="35"/>
                  </a:lnTo>
                  <a:lnTo>
                    <a:pt x="8" y="4"/>
                  </a:lnTo>
                  <a:lnTo>
                    <a:pt x="7" y="2"/>
                  </a:lnTo>
                  <a:lnTo>
                    <a:pt x="6" y="1"/>
                  </a:lnTo>
                  <a:lnTo>
                    <a:pt x="4" y="0"/>
                  </a:lnTo>
                  <a:lnTo>
                    <a:pt x="3" y="1"/>
                  </a:lnTo>
                  <a:lnTo>
                    <a:pt x="2" y="2"/>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8" name="Freeform 182"/>
            <p:cNvSpPr>
              <a:spLocks/>
            </p:cNvSpPr>
            <p:nvPr/>
          </p:nvSpPr>
          <p:spPr bwMode="auto">
            <a:xfrm>
              <a:off x="3696" y="1730"/>
              <a:ext cx="8" cy="38"/>
            </a:xfrm>
            <a:custGeom>
              <a:avLst/>
              <a:gdLst>
                <a:gd name="T0" fmla="*/ 0 w 8"/>
                <a:gd name="T1" fmla="*/ 36 h 38"/>
                <a:gd name="T2" fmla="*/ 2 w 8"/>
                <a:gd name="T3" fmla="*/ 36 h 38"/>
                <a:gd name="T4" fmla="*/ 3 w 8"/>
                <a:gd name="T5" fmla="*/ 37 h 38"/>
                <a:gd name="T6" fmla="*/ 4 w 8"/>
                <a:gd name="T7" fmla="*/ 38 h 38"/>
                <a:gd name="T8" fmla="*/ 4 w 8"/>
                <a:gd name="T9" fmla="*/ 38 h 38"/>
                <a:gd name="T10" fmla="*/ 6 w 8"/>
                <a:gd name="T11" fmla="*/ 37 h 38"/>
                <a:gd name="T12" fmla="*/ 7 w 8"/>
                <a:gd name="T13" fmla="*/ 36 h 38"/>
                <a:gd name="T14" fmla="*/ 8 w 8"/>
                <a:gd name="T15" fmla="*/ 34 h 38"/>
                <a:gd name="T16" fmla="*/ 8 w 8"/>
                <a:gd name="T17" fmla="*/ 34 h 38"/>
                <a:gd name="T18" fmla="*/ 8 w 8"/>
                <a:gd name="T19" fmla="*/ 4 h 38"/>
                <a:gd name="T20" fmla="*/ 7 w 8"/>
                <a:gd name="T21" fmla="*/ 2 h 38"/>
                <a:gd name="T22" fmla="*/ 6 w 8"/>
                <a:gd name="T23" fmla="*/ 1 h 38"/>
                <a:gd name="T24" fmla="*/ 4 w 8"/>
                <a:gd name="T25" fmla="*/ 0 h 38"/>
                <a:gd name="T26" fmla="*/ 4 w 8"/>
                <a:gd name="T27" fmla="*/ 0 h 38"/>
                <a:gd name="T28" fmla="*/ 3 w 8"/>
                <a:gd name="T29" fmla="*/ 1 h 38"/>
                <a:gd name="T30" fmla="*/ 2 w 8"/>
                <a:gd name="T31" fmla="*/ 2 h 38"/>
                <a:gd name="T32" fmla="*/ 0 w 8"/>
                <a:gd name="T33" fmla="*/ 4 h 38"/>
                <a:gd name="T34" fmla="*/ 0 w 8"/>
                <a:gd name="T35" fmla="*/ 5 h 38"/>
                <a:gd name="T36" fmla="*/ 0 w 8"/>
                <a:gd name="T37" fmla="*/ 36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6"/>
                  </a:moveTo>
                  <a:lnTo>
                    <a:pt x="2" y="36"/>
                  </a:lnTo>
                  <a:lnTo>
                    <a:pt x="3" y="37"/>
                  </a:lnTo>
                  <a:lnTo>
                    <a:pt x="4" y="38"/>
                  </a:lnTo>
                  <a:lnTo>
                    <a:pt x="6" y="37"/>
                  </a:lnTo>
                  <a:lnTo>
                    <a:pt x="7" y="36"/>
                  </a:lnTo>
                  <a:lnTo>
                    <a:pt x="8" y="34"/>
                  </a:lnTo>
                  <a:lnTo>
                    <a:pt x="8" y="4"/>
                  </a:lnTo>
                  <a:lnTo>
                    <a:pt x="7" y="2"/>
                  </a:lnTo>
                  <a:lnTo>
                    <a:pt x="6" y="1"/>
                  </a:lnTo>
                  <a:lnTo>
                    <a:pt x="4" y="0"/>
                  </a:lnTo>
                  <a:lnTo>
                    <a:pt x="3" y="1"/>
                  </a:lnTo>
                  <a:lnTo>
                    <a:pt x="2" y="2"/>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94239" name="Rectangle 185"/>
          <p:cNvSpPr>
            <a:spLocks noChangeArrowheads="1"/>
          </p:cNvSpPr>
          <p:nvPr/>
        </p:nvSpPr>
        <p:spPr bwMode="auto">
          <a:xfrm>
            <a:off x="2224088" y="4251201"/>
            <a:ext cx="2652712"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40" name="Rectangle 186"/>
          <p:cNvSpPr>
            <a:spLocks noChangeArrowheads="1"/>
          </p:cNvSpPr>
          <p:nvPr/>
        </p:nvSpPr>
        <p:spPr bwMode="auto">
          <a:xfrm>
            <a:off x="2224088" y="3566989"/>
            <a:ext cx="2428875"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94242" name="Group 188"/>
          <p:cNvGrpSpPr>
            <a:grpSpLocks/>
          </p:cNvGrpSpPr>
          <p:nvPr/>
        </p:nvGrpSpPr>
        <p:grpSpPr bwMode="auto">
          <a:xfrm>
            <a:off x="3519488" y="4573436"/>
            <a:ext cx="14287" cy="490532"/>
            <a:chOff x="2847" y="1730"/>
            <a:chExt cx="9" cy="309"/>
          </a:xfrm>
        </p:grpSpPr>
        <p:sp>
          <p:nvSpPr>
            <p:cNvPr id="94497" name="Freeform 189"/>
            <p:cNvSpPr>
              <a:spLocks/>
            </p:cNvSpPr>
            <p:nvPr/>
          </p:nvSpPr>
          <p:spPr bwMode="auto">
            <a:xfrm>
              <a:off x="2847" y="2000"/>
              <a:ext cx="7" cy="39"/>
            </a:xfrm>
            <a:custGeom>
              <a:avLst/>
              <a:gdLst>
                <a:gd name="T0" fmla="*/ 0 w 7"/>
                <a:gd name="T1" fmla="*/ 35 h 39"/>
                <a:gd name="T2" fmla="*/ 0 w 7"/>
                <a:gd name="T3" fmla="*/ 35 h 39"/>
                <a:gd name="T4" fmla="*/ 1 w 7"/>
                <a:gd name="T5" fmla="*/ 36 h 39"/>
                <a:gd name="T6" fmla="*/ 2 w 7"/>
                <a:gd name="T7" fmla="*/ 38 h 39"/>
                <a:gd name="T8" fmla="*/ 3 w 7"/>
                <a:gd name="T9" fmla="*/ 39 h 39"/>
                <a:gd name="T10" fmla="*/ 3 w 7"/>
                <a:gd name="T11" fmla="*/ 39 h 39"/>
                <a:gd name="T12" fmla="*/ 5 w 7"/>
                <a:gd name="T13" fmla="*/ 38 h 39"/>
                <a:gd name="T14" fmla="*/ 6 w 7"/>
                <a:gd name="T15" fmla="*/ 36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5"/>
                  </a:lnTo>
                  <a:lnTo>
                    <a:pt x="1" y="36"/>
                  </a:lnTo>
                  <a:lnTo>
                    <a:pt x="2" y="38"/>
                  </a:lnTo>
                  <a:lnTo>
                    <a:pt x="3" y="39"/>
                  </a:lnTo>
                  <a:lnTo>
                    <a:pt x="5" y="38"/>
                  </a:lnTo>
                  <a:lnTo>
                    <a:pt x="6" y="36"/>
                  </a:lnTo>
                  <a:lnTo>
                    <a:pt x="7" y="36"/>
                  </a:lnTo>
                  <a:lnTo>
                    <a:pt x="7" y="5"/>
                  </a:lnTo>
                  <a:lnTo>
                    <a:pt x="7" y="4"/>
                  </a:lnTo>
                  <a:lnTo>
                    <a:pt x="7" y="3"/>
                  </a:lnTo>
                  <a:lnTo>
                    <a:pt x="6" y="1"/>
                  </a:lnTo>
                  <a:lnTo>
                    <a:pt x="5" y="0"/>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98" name="Freeform 190"/>
            <p:cNvSpPr>
              <a:spLocks/>
            </p:cNvSpPr>
            <p:nvPr/>
          </p:nvSpPr>
          <p:spPr bwMode="auto">
            <a:xfrm>
              <a:off x="2847" y="1946"/>
              <a:ext cx="7" cy="39"/>
            </a:xfrm>
            <a:custGeom>
              <a:avLst/>
              <a:gdLst>
                <a:gd name="T0" fmla="*/ 0 w 7"/>
                <a:gd name="T1" fmla="*/ 35 h 39"/>
                <a:gd name="T2" fmla="*/ 0 w 7"/>
                <a:gd name="T3" fmla="*/ 36 h 39"/>
                <a:gd name="T4" fmla="*/ 1 w 7"/>
                <a:gd name="T5" fmla="*/ 37 h 39"/>
                <a:gd name="T6" fmla="*/ 2 w 7"/>
                <a:gd name="T7" fmla="*/ 39 h 39"/>
                <a:gd name="T8" fmla="*/ 3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3" y="39"/>
                  </a:lnTo>
                  <a:lnTo>
                    <a:pt x="5" y="39"/>
                  </a:lnTo>
                  <a:lnTo>
                    <a:pt x="6" y="39"/>
                  </a:lnTo>
                  <a:lnTo>
                    <a:pt x="7" y="37"/>
                  </a:lnTo>
                  <a:lnTo>
                    <a:pt x="7" y="36"/>
                  </a:lnTo>
                  <a:lnTo>
                    <a:pt x="7" y="5"/>
                  </a:lnTo>
                  <a:lnTo>
                    <a:pt x="7" y="4"/>
                  </a:lnTo>
                  <a:lnTo>
                    <a:pt x="7" y="3"/>
                  </a:lnTo>
                  <a:lnTo>
                    <a:pt x="6" y="1"/>
                  </a:lnTo>
                  <a:lnTo>
                    <a:pt x="5" y="0"/>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99" name="Freeform 191"/>
            <p:cNvSpPr>
              <a:spLocks/>
            </p:cNvSpPr>
            <p:nvPr/>
          </p:nvSpPr>
          <p:spPr bwMode="auto">
            <a:xfrm>
              <a:off x="2847" y="1892"/>
              <a:ext cx="7" cy="39"/>
            </a:xfrm>
            <a:custGeom>
              <a:avLst/>
              <a:gdLst>
                <a:gd name="T0" fmla="*/ 0 w 7"/>
                <a:gd name="T1" fmla="*/ 35 h 39"/>
                <a:gd name="T2" fmla="*/ 0 w 7"/>
                <a:gd name="T3" fmla="*/ 36 h 39"/>
                <a:gd name="T4" fmla="*/ 1 w 7"/>
                <a:gd name="T5" fmla="*/ 37 h 39"/>
                <a:gd name="T6" fmla="*/ 2 w 7"/>
                <a:gd name="T7" fmla="*/ 39 h 39"/>
                <a:gd name="T8" fmla="*/ 3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3" y="39"/>
                  </a:lnTo>
                  <a:lnTo>
                    <a:pt x="5" y="39"/>
                  </a:lnTo>
                  <a:lnTo>
                    <a:pt x="6" y="39"/>
                  </a:lnTo>
                  <a:lnTo>
                    <a:pt x="7" y="37"/>
                  </a:lnTo>
                  <a:lnTo>
                    <a:pt x="7" y="36"/>
                  </a:lnTo>
                  <a:lnTo>
                    <a:pt x="7" y="5"/>
                  </a:lnTo>
                  <a:lnTo>
                    <a:pt x="7" y="4"/>
                  </a:lnTo>
                  <a:lnTo>
                    <a:pt x="7" y="3"/>
                  </a:lnTo>
                  <a:lnTo>
                    <a:pt x="6" y="1"/>
                  </a:lnTo>
                  <a:lnTo>
                    <a:pt x="5" y="0"/>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0" name="Freeform 192"/>
            <p:cNvSpPr>
              <a:spLocks/>
            </p:cNvSpPr>
            <p:nvPr/>
          </p:nvSpPr>
          <p:spPr bwMode="auto">
            <a:xfrm>
              <a:off x="2848" y="1838"/>
              <a:ext cx="8" cy="39"/>
            </a:xfrm>
            <a:custGeom>
              <a:avLst/>
              <a:gdLst>
                <a:gd name="T0" fmla="*/ 0 w 8"/>
                <a:gd name="T1" fmla="*/ 35 h 39"/>
                <a:gd name="T2" fmla="*/ 0 w 8"/>
                <a:gd name="T3" fmla="*/ 36 h 39"/>
                <a:gd name="T4" fmla="*/ 0 w 8"/>
                <a:gd name="T5" fmla="*/ 37 h 39"/>
                <a:gd name="T6" fmla="*/ 1 w 8"/>
                <a:gd name="T7" fmla="*/ 39 h 39"/>
                <a:gd name="T8" fmla="*/ 2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2 h 39"/>
                <a:gd name="T24" fmla="*/ 5 w 8"/>
                <a:gd name="T25" fmla="*/ 1 h 39"/>
                <a:gd name="T26" fmla="*/ 4 w 8"/>
                <a:gd name="T27" fmla="*/ 0 h 39"/>
                <a:gd name="T28" fmla="*/ 2 w 8"/>
                <a:gd name="T29" fmla="*/ 0 h 39"/>
                <a:gd name="T30" fmla="*/ 1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2" y="39"/>
                  </a:lnTo>
                  <a:lnTo>
                    <a:pt x="4" y="39"/>
                  </a:lnTo>
                  <a:lnTo>
                    <a:pt x="5" y="39"/>
                  </a:lnTo>
                  <a:lnTo>
                    <a:pt x="6" y="37"/>
                  </a:lnTo>
                  <a:lnTo>
                    <a:pt x="8" y="36"/>
                  </a:lnTo>
                  <a:lnTo>
                    <a:pt x="8" y="5"/>
                  </a:lnTo>
                  <a:lnTo>
                    <a:pt x="8" y="4"/>
                  </a:lnTo>
                  <a:lnTo>
                    <a:pt x="6" y="2"/>
                  </a:lnTo>
                  <a:lnTo>
                    <a:pt x="5" y="1"/>
                  </a:lnTo>
                  <a:lnTo>
                    <a:pt x="4" y="0"/>
                  </a:lnTo>
                  <a:lnTo>
                    <a:pt x="2"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1" name="Freeform 193"/>
            <p:cNvSpPr>
              <a:spLocks/>
            </p:cNvSpPr>
            <p:nvPr/>
          </p:nvSpPr>
          <p:spPr bwMode="auto">
            <a:xfrm>
              <a:off x="2848" y="1784"/>
              <a:ext cx="8" cy="38"/>
            </a:xfrm>
            <a:custGeom>
              <a:avLst/>
              <a:gdLst>
                <a:gd name="T0" fmla="*/ 0 w 8"/>
                <a:gd name="T1" fmla="*/ 35 h 38"/>
                <a:gd name="T2" fmla="*/ 0 w 8"/>
                <a:gd name="T3" fmla="*/ 36 h 38"/>
                <a:gd name="T4" fmla="*/ 0 w 8"/>
                <a:gd name="T5" fmla="*/ 37 h 38"/>
                <a:gd name="T6" fmla="*/ 1 w 8"/>
                <a:gd name="T7" fmla="*/ 38 h 38"/>
                <a:gd name="T8" fmla="*/ 2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2 w 8"/>
                <a:gd name="T29" fmla="*/ 0 h 38"/>
                <a:gd name="T30" fmla="*/ 1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1" y="38"/>
                  </a:lnTo>
                  <a:lnTo>
                    <a:pt x="2" y="38"/>
                  </a:lnTo>
                  <a:lnTo>
                    <a:pt x="4" y="38"/>
                  </a:lnTo>
                  <a:lnTo>
                    <a:pt x="5" y="38"/>
                  </a:lnTo>
                  <a:lnTo>
                    <a:pt x="6" y="37"/>
                  </a:lnTo>
                  <a:lnTo>
                    <a:pt x="8" y="36"/>
                  </a:lnTo>
                  <a:lnTo>
                    <a:pt x="8" y="5"/>
                  </a:lnTo>
                  <a:lnTo>
                    <a:pt x="8" y="4"/>
                  </a:lnTo>
                  <a:lnTo>
                    <a:pt x="6" y="2"/>
                  </a:lnTo>
                  <a:lnTo>
                    <a:pt x="5" y="1"/>
                  </a:lnTo>
                  <a:lnTo>
                    <a:pt x="4" y="0"/>
                  </a:lnTo>
                  <a:lnTo>
                    <a:pt x="2"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2" name="Freeform 194"/>
            <p:cNvSpPr>
              <a:spLocks/>
            </p:cNvSpPr>
            <p:nvPr/>
          </p:nvSpPr>
          <p:spPr bwMode="auto">
            <a:xfrm>
              <a:off x="2848" y="1730"/>
              <a:ext cx="8" cy="38"/>
            </a:xfrm>
            <a:custGeom>
              <a:avLst/>
              <a:gdLst>
                <a:gd name="T0" fmla="*/ 0 w 8"/>
                <a:gd name="T1" fmla="*/ 34 h 38"/>
                <a:gd name="T2" fmla="*/ 0 w 8"/>
                <a:gd name="T3" fmla="*/ 36 h 38"/>
                <a:gd name="T4" fmla="*/ 0 w 8"/>
                <a:gd name="T5" fmla="*/ 37 h 38"/>
                <a:gd name="T6" fmla="*/ 1 w 8"/>
                <a:gd name="T7" fmla="*/ 38 h 38"/>
                <a:gd name="T8" fmla="*/ 2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2 w 8"/>
                <a:gd name="T29" fmla="*/ 0 h 38"/>
                <a:gd name="T30" fmla="*/ 1 w 8"/>
                <a:gd name="T31" fmla="*/ 1 h 38"/>
                <a:gd name="T32" fmla="*/ 0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2" y="38"/>
                  </a:lnTo>
                  <a:lnTo>
                    <a:pt x="4" y="38"/>
                  </a:lnTo>
                  <a:lnTo>
                    <a:pt x="5" y="38"/>
                  </a:lnTo>
                  <a:lnTo>
                    <a:pt x="6" y="37"/>
                  </a:lnTo>
                  <a:lnTo>
                    <a:pt x="8" y="36"/>
                  </a:lnTo>
                  <a:lnTo>
                    <a:pt x="8" y="5"/>
                  </a:lnTo>
                  <a:lnTo>
                    <a:pt x="8" y="4"/>
                  </a:lnTo>
                  <a:lnTo>
                    <a:pt x="6" y="2"/>
                  </a:lnTo>
                  <a:lnTo>
                    <a:pt x="5" y="1"/>
                  </a:lnTo>
                  <a:lnTo>
                    <a:pt x="4" y="0"/>
                  </a:lnTo>
                  <a:lnTo>
                    <a:pt x="2" y="0"/>
                  </a:lnTo>
                  <a:lnTo>
                    <a:pt x="1" y="1"/>
                  </a:lnTo>
                  <a:lnTo>
                    <a:pt x="0"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43" name="Group 195"/>
          <p:cNvGrpSpPr>
            <a:grpSpLocks/>
          </p:cNvGrpSpPr>
          <p:nvPr/>
        </p:nvGrpSpPr>
        <p:grpSpPr bwMode="auto">
          <a:xfrm>
            <a:off x="5788025" y="4535370"/>
            <a:ext cx="14288" cy="488951"/>
            <a:chOff x="4276" y="1706"/>
            <a:chExt cx="9" cy="308"/>
          </a:xfrm>
        </p:grpSpPr>
        <p:sp>
          <p:nvSpPr>
            <p:cNvPr id="94491" name="Freeform 196"/>
            <p:cNvSpPr>
              <a:spLocks/>
            </p:cNvSpPr>
            <p:nvPr/>
          </p:nvSpPr>
          <p:spPr bwMode="auto">
            <a:xfrm>
              <a:off x="4276" y="1976"/>
              <a:ext cx="8" cy="38"/>
            </a:xfrm>
            <a:custGeom>
              <a:avLst/>
              <a:gdLst>
                <a:gd name="T0" fmla="*/ 0 w 8"/>
                <a:gd name="T1" fmla="*/ 34 h 38"/>
                <a:gd name="T2" fmla="*/ 0 w 8"/>
                <a:gd name="T3" fmla="*/ 34 h 38"/>
                <a:gd name="T4" fmla="*/ 1 w 8"/>
                <a:gd name="T5" fmla="*/ 36 h 38"/>
                <a:gd name="T6" fmla="*/ 2 w 8"/>
                <a:gd name="T7" fmla="*/ 37 h 38"/>
                <a:gd name="T8" fmla="*/ 4 w 8"/>
                <a:gd name="T9" fmla="*/ 38 h 38"/>
                <a:gd name="T10" fmla="*/ 4 w 8"/>
                <a:gd name="T11" fmla="*/ 38 h 38"/>
                <a:gd name="T12" fmla="*/ 5 w 8"/>
                <a:gd name="T13" fmla="*/ 37 h 38"/>
                <a:gd name="T14" fmla="*/ 6 w 8"/>
                <a:gd name="T15" fmla="*/ 36 h 38"/>
                <a:gd name="T16" fmla="*/ 8 w 8"/>
                <a:gd name="T17" fmla="*/ 36 h 38"/>
                <a:gd name="T18" fmla="*/ 8 w 8"/>
                <a:gd name="T19" fmla="*/ 5 h 38"/>
                <a:gd name="T20" fmla="*/ 8 w 8"/>
                <a:gd name="T21" fmla="*/ 4 h 38"/>
                <a:gd name="T22" fmla="*/ 8 w 8"/>
                <a:gd name="T23" fmla="*/ 2 h 38"/>
                <a:gd name="T24" fmla="*/ 6 w 8"/>
                <a:gd name="T25" fmla="*/ 1 h 38"/>
                <a:gd name="T26" fmla="*/ 5 w 8"/>
                <a:gd name="T27" fmla="*/ 0 h 38"/>
                <a:gd name="T28" fmla="*/ 4 w 8"/>
                <a:gd name="T29" fmla="*/ 0 h 38"/>
                <a:gd name="T30" fmla="*/ 2 w 8"/>
                <a:gd name="T31" fmla="*/ 1 h 38"/>
                <a:gd name="T32" fmla="*/ 1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4"/>
                  </a:lnTo>
                  <a:lnTo>
                    <a:pt x="1" y="36"/>
                  </a:lnTo>
                  <a:lnTo>
                    <a:pt x="2" y="37"/>
                  </a:lnTo>
                  <a:lnTo>
                    <a:pt x="4" y="38"/>
                  </a:lnTo>
                  <a:lnTo>
                    <a:pt x="5" y="37"/>
                  </a:lnTo>
                  <a:lnTo>
                    <a:pt x="6" y="36"/>
                  </a:lnTo>
                  <a:lnTo>
                    <a:pt x="8" y="36"/>
                  </a:lnTo>
                  <a:lnTo>
                    <a:pt x="8" y="5"/>
                  </a:lnTo>
                  <a:lnTo>
                    <a:pt x="8" y="4"/>
                  </a:lnTo>
                  <a:lnTo>
                    <a:pt x="8" y="2"/>
                  </a:lnTo>
                  <a:lnTo>
                    <a:pt x="6" y="1"/>
                  </a:lnTo>
                  <a:lnTo>
                    <a:pt x="5" y="0"/>
                  </a:lnTo>
                  <a:lnTo>
                    <a:pt x="4" y="0"/>
                  </a:lnTo>
                  <a:lnTo>
                    <a:pt x="2"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92" name="Freeform 197"/>
            <p:cNvSpPr>
              <a:spLocks/>
            </p:cNvSpPr>
            <p:nvPr/>
          </p:nvSpPr>
          <p:spPr bwMode="auto">
            <a:xfrm>
              <a:off x="4276" y="1922"/>
              <a:ext cx="8" cy="38"/>
            </a:xfrm>
            <a:custGeom>
              <a:avLst/>
              <a:gdLst>
                <a:gd name="T0" fmla="*/ 0 w 8"/>
                <a:gd name="T1" fmla="*/ 34 h 38"/>
                <a:gd name="T2" fmla="*/ 0 w 8"/>
                <a:gd name="T3" fmla="*/ 36 h 38"/>
                <a:gd name="T4" fmla="*/ 1 w 8"/>
                <a:gd name="T5" fmla="*/ 37 h 38"/>
                <a:gd name="T6" fmla="*/ 2 w 8"/>
                <a:gd name="T7" fmla="*/ 38 h 38"/>
                <a:gd name="T8" fmla="*/ 4 w 8"/>
                <a:gd name="T9" fmla="*/ 38 h 38"/>
                <a:gd name="T10" fmla="*/ 5 w 8"/>
                <a:gd name="T11" fmla="*/ 38 h 38"/>
                <a:gd name="T12" fmla="*/ 6 w 8"/>
                <a:gd name="T13" fmla="*/ 38 h 38"/>
                <a:gd name="T14" fmla="*/ 8 w 8"/>
                <a:gd name="T15" fmla="*/ 37 h 38"/>
                <a:gd name="T16" fmla="*/ 8 w 8"/>
                <a:gd name="T17" fmla="*/ 36 h 38"/>
                <a:gd name="T18" fmla="*/ 8 w 8"/>
                <a:gd name="T19" fmla="*/ 5 h 38"/>
                <a:gd name="T20" fmla="*/ 8 w 8"/>
                <a:gd name="T21" fmla="*/ 3 h 38"/>
                <a:gd name="T22" fmla="*/ 8 w 8"/>
                <a:gd name="T23" fmla="*/ 2 h 38"/>
                <a:gd name="T24" fmla="*/ 6 w 8"/>
                <a:gd name="T25" fmla="*/ 1 h 38"/>
                <a:gd name="T26" fmla="*/ 5 w 8"/>
                <a:gd name="T27" fmla="*/ 0 h 38"/>
                <a:gd name="T28" fmla="*/ 4 w 8"/>
                <a:gd name="T29" fmla="*/ 0 h 38"/>
                <a:gd name="T30" fmla="*/ 2 w 8"/>
                <a:gd name="T31" fmla="*/ 1 h 38"/>
                <a:gd name="T32" fmla="*/ 1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1" y="37"/>
                  </a:lnTo>
                  <a:lnTo>
                    <a:pt x="2" y="38"/>
                  </a:lnTo>
                  <a:lnTo>
                    <a:pt x="4" y="38"/>
                  </a:lnTo>
                  <a:lnTo>
                    <a:pt x="5" y="38"/>
                  </a:lnTo>
                  <a:lnTo>
                    <a:pt x="6" y="38"/>
                  </a:lnTo>
                  <a:lnTo>
                    <a:pt x="8" y="37"/>
                  </a:lnTo>
                  <a:lnTo>
                    <a:pt x="8" y="36"/>
                  </a:lnTo>
                  <a:lnTo>
                    <a:pt x="8" y="5"/>
                  </a:lnTo>
                  <a:lnTo>
                    <a:pt x="8" y="3"/>
                  </a:lnTo>
                  <a:lnTo>
                    <a:pt x="8" y="2"/>
                  </a:lnTo>
                  <a:lnTo>
                    <a:pt x="6" y="1"/>
                  </a:lnTo>
                  <a:lnTo>
                    <a:pt x="5" y="0"/>
                  </a:lnTo>
                  <a:lnTo>
                    <a:pt x="4" y="0"/>
                  </a:lnTo>
                  <a:lnTo>
                    <a:pt x="2"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93" name="Freeform 198"/>
            <p:cNvSpPr>
              <a:spLocks/>
            </p:cNvSpPr>
            <p:nvPr/>
          </p:nvSpPr>
          <p:spPr bwMode="auto">
            <a:xfrm>
              <a:off x="4276" y="1867"/>
              <a:ext cx="8" cy="39"/>
            </a:xfrm>
            <a:custGeom>
              <a:avLst/>
              <a:gdLst>
                <a:gd name="T0" fmla="*/ 0 w 8"/>
                <a:gd name="T1" fmla="*/ 35 h 39"/>
                <a:gd name="T2" fmla="*/ 0 w 8"/>
                <a:gd name="T3" fmla="*/ 37 h 39"/>
                <a:gd name="T4" fmla="*/ 1 w 8"/>
                <a:gd name="T5" fmla="*/ 38 h 39"/>
                <a:gd name="T6" fmla="*/ 2 w 8"/>
                <a:gd name="T7" fmla="*/ 39 h 39"/>
                <a:gd name="T8" fmla="*/ 4 w 8"/>
                <a:gd name="T9" fmla="*/ 39 h 39"/>
                <a:gd name="T10" fmla="*/ 5 w 8"/>
                <a:gd name="T11" fmla="*/ 39 h 39"/>
                <a:gd name="T12" fmla="*/ 6 w 8"/>
                <a:gd name="T13" fmla="*/ 39 h 39"/>
                <a:gd name="T14" fmla="*/ 8 w 8"/>
                <a:gd name="T15" fmla="*/ 38 h 39"/>
                <a:gd name="T16" fmla="*/ 8 w 8"/>
                <a:gd name="T17" fmla="*/ 37 h 39"/>
                <a:gd name="T18" fmla="*/ 8 w 8"/>
                <a:gd name="T19" fmla="*/ 6 h 39"/>
                <a:gd name="T20" fmla="*/ 8 w 8"/>
                <a:gd name="T21" fmla="*/ 4 h 39"/>
                <a:gd name="T22" fmla="*/ 8 w 8"/>
                <a:gd name="T23" fmla="*/ 3 h 39"/>
                <a:gd name="T24" fmla="*/ 6 w 8"/>
                <a:gd name="T25" fmla="*/ 2 h 39"/>
                <a:gd name="T26" fmla="*/ 5 w 8"/>
                <a:gd name="T27" fmla="*/ 0 h 39"/>
                <a:gd name="T28" fmla="*/ 4 w 8"/>
                <a:gd name="T29" fmla="*/ 0 h 39"/>
                <a:gd name="T30" fmla="*/ 2 w 8"/>
                <a:gd name="T31" fmla="*/ 2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7"/>
                  </a:lnTo>
                  <a:lnTo>
                    <a:pt x="1" y="38"/>
                  </a:lnTo>
                  <a:lnTo>
                    <a:pt x="2" y="39"/>
                  </a:lnTo>
                  <a:lnTo>
                    <a:pt x="4" y="39"/>
                  </a:lnTo>
                  <a:lnTo>
                    <a:pt x="5" y="39"/>
                  </a:lnTo>
                  <a:lnTo>
                    <a:pt x="6" y="39"/>
                  </a:lnTo>
                  <a:lnTo>
                    <a:pt x="8" y="38"/>
                  </a:lnTo>
                  <a:lnTo>
                    <a:pt x="8" y="37"/>
                  </a:lnTo>
                  <a:lnTo>
                    <a:pt x="8" y="6"/>
                  </a:lnTo>
                  <a:lnTo>
                    <a:pt x="8" y="4"/>
                  </a:lnTo>
                  <a:lnTo>
                    <a:pt x="8" y="3"/>
                  </a:lnTo>
                  <a:lnTo>
                    <a:pt x="6" y="2"/>
                  </a:lnTo>
                  <a:lnTo>
                    <a:pt x="5" y="0"/>
                  </a:lnTo>
                  <a:lnTo>
                    <a:pt x="4" y="0"/>
                  </a:lnTo>
                  <a:lnTo>
                    <a:pt x="2" y="2"/>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94" name="Freeform 199"/>
            <p:cNvSpPr>
              <a:spLocks/>
            </p:cNvSpPr>
            <p:nvPr/>
          </p:nvSpPr>
          <p:spPr bwMode="auto">
            <a:xfrm>
              <a:off x="4277" y="1813"/>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7 w 8"/>
                <a:gd name="T15" fmla="*/ 38 h 39"/>
                <a:gd name="T16" fmla="*/ 8 w 8"/>
                <a:gd name="T17" fmla="*/ 36 h 39"/>
                <a:gd name="T18" fmla="*/ 8 w 8"/>
                <a:gd name="T19" fmla="*/ 6 h 39"/>
                <a:gd name="T20" fmla="*/ 8 w 8"/>
                <a:gd name="T21" fmla="*/ 4 h 39"/>
                <a:gd name="T22" fmla="*/ 7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7" y="38"/>
                  </a:lnTo>
                  <a:lnTo>
                    <a:pt x="8" y="36"/>
                  </a:lnTo>
                  <a:lnTo>
                    <a:pt x="8" y="6"/>
                  </a:lnTo>
                  <a:lnTo>
                    <a:pt x="8" y="4"/>
                  </a:lnTo>
                  <a:lnTo>
                    <a:pt x="7"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95" name="Freeform 200"/>
            <p:cNvSpPr>
              <a:spLocks/>
            </p:cNvSpPr>
            <p:nvPr/>
          </p:nvSpPr>
          <p:spPr bwMode="auto">
            <a:xfrm>
              <a:off x="4277" y="1759"/>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7 w 8"/>
                <a:gd name="T15" fmla="*/ 38 h 39"/>
                <a:gd name="T16" fmla="*/ 8 w 8"/>
                <a:gd name="T17" fmla="*/ 36 h 39"/>
                <a:gd name="T18" fmla="*/ 8 w 8"/>
                <a:gd name="T19" fmla="*/ 5 h 39"/>
                <a:gd name="T20" fmla="*/ 8 w 8"/>
                <a:gd name="T21" fmla="*/ 4 h 39"/>
                <a:gd name="T22" fmla="*/ 7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7" y="38"/>
                  </a:lnTo>
                  <a:lnTo>
                    <a:pt x="8" y="36"/>
                  </a:lnTo>
                  <a:lnTo>
                    <a:pt x="8" y="5"/>
                  </a:lnTo>
                  <a:lnTo>
                    <a:pt x="8" y="4"/>
                  </a:lnTo>
                  <a:lnTo>
                    <a:pt x="7"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96" name="Freeform 201"/>
            <p:cNvSpPr>
              <a:spLocks/>
            </p:cNvSpPr>
            <p:nvPr/>
          </p:nvSpPr>
          <p:spPr bwMode="auto">
            <a:xfrm>
              <a:off x="4277" y="1706"/>
              <a:ext cx="8" cy="38"/>
            </a:xfrm>
            <a:custGeom>
              <a:avLst/>
              <a:gdLst>
                <a:gd name="T0" fmla="*/ 0 w 8"/>
                <a:gd name="T1" fmla="*/ 34 h 38"/>
                <a:gd name="T2" fmla="*/ 0 w 8"/>
                <a:gd name="T3" fmla="*/ 35 h 38"/>
                <a:gd name="T4" fmla="*/ 0 w 8"/>
                <a:gd name="T5" fmla="*/ 37 h 38"/>
                <a:gd name="T6" fmla="*/ 1 w 8"/>
                <a:gd name="T7" fmla="*/ 38 h 38"/>
                <a:gd name="T8" fmla="*/ 3 w 8"/>
                <a:gd name="T9" fmla="*/ 38 h 38"/>
                <a:gd name="T10" fmla="*/ 4 w 8"/>
                <a:gd name="T11" fmla="*/ 38 h 38"/>
                <a:gd name="T12" fmla="*/ 5 w 8"/>
                <a:gd name="T13" fmla="*/ 38 h 38"/>
                <a:gd name="T14" fmla="*/ 7 w 8"/>
                <a:gd name="T15" fmla="*/ 37 h 38"/>
                <a:gd name="T16" fmla="*/ 8 w 8"/>
                <a:gd name="T17" fmla="*/ 35 h 38"/>
                <a:gd name="T18" fmla="*/ 8 w 8"/>
                <a:gd name="T19" fmla="*/ 6 h 38"/>
                <a:gd name="T20" fmla="*/ 8 w 8"/>
                <a:gd name="T21" fmla="*/ 4 h 38"/>
                <a:gd name="T22" fmla="*/ 7 w 8"/>
                <a:gd name="T23" fmla="*/ 3 h 38"/>
                <a:gd name="T24" fmla="*/ 5 w 8"/>
                <a:gd name="T25" fmla="*/ 2 h 38"/>
                <a:gd name="T26" fmla="*/ 4 w 8"/>
                <a:gd name="T27" fmla="*/ 0 h 38"/>
                <a:gd name="T28" fmla="*/ 4 w 8"/>
                <a:gd name="T29" fmla="*/ 0 h 38"/>
                <a:gd name="T30" fmla="*/ 3 w 8"/>
                <a:gd name="T31" fmla="*/ 2 h 38"/>
                <a:gd name="T32" fmla="*/ 1 w 8"/>
                <a:gd name="T33" fmla="*/ 3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5"/>
                  </a:lnTo>
                  <a:lnTo>
                    <a:pt x="0" y="37"/>
                  </a:lnTo>
                  <a:lnTo>
                    <a:pt x="1" y="38"/>
                  </a:lnTo>
                  <a:lnTo>
                    <a:pt x="3" y="38"/>
                  </a:lnTo>
                  <a:lnTo>
                    <a:pt x="4" y="38"/>
                  </a:lnTo>
                  <a:lnTo>
                    <a:pt x="5" y="38"/>
                  </a:lnTo>
                  <a:lnTo>
                    <a:pt x="7" y="37"/>
                  </a:lnTo>
                  <a:lnTo>
                    <a:pt x="8" y="35"/>
                  </a:lnTo>
                  <a:lnTo>
                    <a:pt x="8" y="6"/>
                  </a:lnTo>
                  <a:lnTo>
                    <a:pt x="8" y="4"/>
                  </a:lnTo>
                  <a:lnTo>
                    <a:pt x="7" y="3"/>
                  </a:lnTo>
                  <a:lnTo>
                    <a:pt x="5" y="2"/>
                  </a:lnTo>
                  <a:lnTo>
                    <a:pt x="4" y="0"/>
                  </a:lnTo>
                  <a:lnTo>
                    <a:pt x="3" y="2"/>
                  </a:lnTo>
                  <a:lnTo>
                    <a:pt x="1" y="3"/>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44" name="Group 202"/>
          <p:cNvGrpSpPr>
            <a:grpSpLocks/>
          </p:cNvGrpSpPr>
          <p:nvPr/>
        </p:nvGrpSpPr>
        <p:grpSpPr bwMode="auto">
          <a:xfrm>
            <a:off x="7302500" y="3538418"/>
            <a:ext cx="14288" cy="1563689"/>
            <a:chOff x="4978" y="1078"/>
            <a:chExt cx="9" cy="985"/>
          </a:xfrm>
        </p:grpSpPr>
        <p:sp>
          <p:nvSpPr>
            <p:cNvPr id="94472" name="Freeform 203"/>
            <p:cNvSpPr>
              <a:spLocks/>
            </p:cNvSpPr>
            <p:nvPr/>
          </p:nvSpPr>
          <p:spPr bwMode="auto">
            <a:xfrm>
              <a:off x="4978" y="2025"/>
              <a:ext cx="7" cy="38"/>
            </a:xfrm>
            <a:custGeom>
              <a:avLst/>
              <a:gdLst>
                <a:gd name="T0" fmla="*/ 0 w 7"/>
                <a:gd name="T1" fmla="*/ 34 h 38"/>
                <a:gd name="T2" fmla="*/ 0 w 7"/>
                <a:gd name="T3" fmla="*/ 34 h 38"/>
                <a:gd name="T4" fmla="*/ 1 w 7"/>
                <a:gd name="T5" fmla="*/ 36 h 38"/>
                <a:gd name="T6" fmla="*/ 2 w 7"/>
                <a:gd name="T7" fmla="*/ 37 h 38"/>
                <a:gd name="T8" fmla="*/ 4 w 7"/>
                <a:gd name="T9" fmla="*/ 38 h 38"/>
                <a:gd name="T10" fmla="*/ 4 w 7"/>
                <a:gd name="T11" fmla="*/ 38 h 38"/>
                <a:gd name="T12" fmla="*/ 5 w 7"/>
                <a:gd name="T13" fmla="*/ 37 h 38"/>
                <a:gd name="T14" fmla="*/ 6 w 7"/>
                <a:gd name="T15" fmla="*/ 36 h 38"/>
                <a:gd name="T16" fmla="*/ 7 w 7"/>
                <a:gd name="T17" fmla="*/ 36 h 38"/>
                <a:gd name="T18" fmla="*/ 7 w 7"/>
                <a:gd name="T19" fmla="*/ 5 h 38"/>
                <a:gd name="T20" fmla="*/ 7 w 7"/>
                <a:gd name="T21" fmla="*/ 4 h 38"/>
                <a:gd name="T22" fmla="*/ 6 w 7"/>
                <a:gd name="T23" fmla="*/ 2 h 38"/>
                <a:gd name="T24" fmla="*/ 5 w 7"/>
                <a:gd name="T25" fmla="*/ 1 h 38"/>
                <a:gd name="T26" fmla="*/ 4 w 7"/>
                <a:gd name="T27" fmla="*/ 0 h 38"/>
                <a:gd name="T28" fmla="*/ 4 w 7"/>
                <a:gd name="T29" fmla="*/ 0 h 38"/>
                <a:gd name="T30" fmla="*/ 2 w 7"/>
                <a:gd name="T31" fmla="*/ 1 h 38"/>
                <a:gd name="T32" fmla="*/ 1 w 7"/>
                <a:gd name="T33" fmla="*/ 2 h 38"/>
                <a:gd name="T34" fmla="*/ 0 w 7"/>
                <a:gd name="T35" fmla="*/ 4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4"/>
                  </a:lnTo>
                  <a:lnTo>
                    <a:pt x="1" y="36"/>
                  </a:lnTo>
                  <a:lnTo>
                    <a:pt x="2" y="37"/>
                  </a:lnTo>
                  <a:lnTo>
                    <a:pt x="4" y="38"/>
                  </a:lnTo>
                  <a:lnTo>
                    <a:pt x="5" y="37"/>
                  </a:lnTo>
                  <a:lnTo>
                    <a:pt x="6" y="36"/>
                  </a:lnTo>
                  <a:lnTo>
                    <a:pt x="7" y="36"/>
                  </a:lnTo>
                  <a:lnTo>
                    <a:pt x="7" y="5"/>
                  </a:lnTo>
                  <a:lnTo>
                    <a:pt x="7" y="4"/>
                  </a:lnTo>
                  <a:lnTo>
                    <a:pt x="6" y="2"/>
                  </a:lnTo>
                  <a:lnTo>
                    <a:pt x="5" y="1"/>
                  </a:lnTo>
                  <a:lnTo>
                    <a:pt x="4" y="0"/>
                  </a:lnTo>
                  <a:lnTo>
                    <a:pt x="2"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73" name="Freeform 204"/>
            <p:cNvSpPr>
              <a:spLocks/>
            </p:cNvSpPr>
            <p:nvPr/>
          </p:nvSpPr>
          <p:spPr bwMode="auto">
            <a:xfrm>
              <a:off x="4978" y="1971"/>
              <a:ext cx="7" cy="38"/>
            </a:xfrm>
            <a:custGeom>
              <a:avLst/>
              <a:gdLst>
                <a:gd name="T0" fmla="*/ 0 w 7"/>
                <a:gd name="T1" fmla="*/ 34 h 38"/>
                <a:gd name="T2" fmla="*/ 0 w 7"/>
                <a:gd name="T3" fmla="*/ 34 h 38"/>
                <a:gd name="T4" fmla="*/ 1 w 7"/>
                <a:gd name="T5" fmla="*/ 36 h 38"/>
                <a:gd name="T6" fmla="*/ 2 w 7"/>
                <a:gd name="T7" fmla="*/ 37 h 38"/>
                <a:gd name="T8" fmla="*/ 4 w 7"/>
                <a:gd name="T9" fmla="*/ 38 h 38"/>
                <a:gd name="T10" fmla="*/ 4 w 7"/>
                <a:gd name="T11" fmla="*/ 38 h 38"/>
                <a:gd name="T12" fmla="*/ 5 w 7"/>
                <a:gd name="T13" fmla="*/ 37 h 38"/>
                <a:gd name="T14" fmla="*/ 6 w 7"/>
                <a:gd name="T15" fmla="*/ 36 h 38"/>
                <a:gd name="T16" fmla="*/ 7 w 7"/>
                <a:gd name="T17" fmla="*/ 36 h 38"/>
                <a:gd name="T18" fmla="*/ 7 w 7"/>
                <a:gd name="T19" fmla="*/ 5 h 38"/>
                <a:gd name="T20" fmla="*/ 7 w 7"/>
                <a:gd name="T21" fmla="*/ 3 h 38"/>
                <a:gd name="T22" fmla="*/ 7 w 7"/>
                <a:gd name="T23" fmla="*/ 2 h 38"/>
                <a:gd name="T24" fmla="*/ 6 w 7"/>
                <a:gd name="T25" fmla="*/ 1 h 38"/>
                <a:gd name="T26" fmla="*/ 5 w 7"/>
                <a:gd name="T27" fmla="*/ 0 h 38"/>
                <a:gd name="T28" fmla="*/ 4 w 7"/>
                <a:gd name="T29" fmla="*/ 0 h 38"/>
                <a:gd name="T30" fmla="*/ 2 w 7"/>
                <a:gd name="T31" fmla="*/ 1 h 38"/>
                <a:gd name="T32" fmla="*/ 1 w 7"/>
                <a:gd name="T33" fmla="*/ 2 h 38"/>
                <a:gd name="T34" fmla="*/ 0 w 7"/>
                <a:gd name="T35" fmla="*/ 3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4"/>
                  </a:lnTo>
                  <a:lnTo>
                    <a:pt x="1" y="36"/>
                  </a:lnTo>
                  <a:lnTo>
                    <a:pt x="2" y="37"/>
                  </a:lnTo>
                  <a:lnTo>
                    <a:pt x="4" y="38"/>
                  </a:lnTo>
                  <a:lnTo>
                    <a:pt x="5" y="37"/>
                  </a:lnTo>
                  <a:lnTo>
                    <a:pt x="6" y="36"/>
                  </a:lnTo>
                  <a:lnTo>
                    <a:pt x="7" y="36"/>
                  </a:lnTo>
                  <a:lnTo>
                    <a:pt x="7" y="5"/>
                  </a:lnTo>
                  <a:lnTo>
                    <a:pt x="7" y="3"/>
                  </a:lnTo>
                  <a:lnTo>
                    <a:pt x="7" y="2"/>
                  </a:lnTo>
                  <a:lnTo>
                    <a:pt x="6" y="1"/>
                  </a:lnTo>
                  <a:lnTo>
                    <a:pt x="5" y="0"/>
                  </a:lnTo>
                  <a:lnTo>
                    <a:pt x="4" y="0"/>
                  </a:lnTo>
                  <a:lnTo>
                    <a:pt x="2"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74" name="Freeform 205"/>
            <p:cNvSpPr>
              <a:spLocks/>
            </p:cNvSpPr>
            <p:nvPr/>
          </p:nvSpPr>
          <p:spPr bwMode="auto">
            <a:xfrm>
              <a:off x="4978" y="1916"/>
              <a:ext cx="7" cy="39"/>
            </a:xfrm>
            <a:custGeom>
              <a:avLst/>
              <a:gdLst>
                <a:gd name="T0" fmla="*/ 0 w 7"/>
                <a:gd name="T1" fmla="*/ 35 h 39"/>
                <a:gd name="T2" fmla="*/ 0 w 7"/>
                <a:gd name="T3" fmla="*/ 37 h 39"/>
                <a:gd name="T4" fmla="*/ 1 w 7"/>
                <a:gd name="T5" fmla="*/ 38 h 39"/>
                <a:gd name="T6" fmla="*/ 2 w 7"/>
                <a:gd name="T7" fmla="*/ 39 h 39"/>
                <a:gd name="T8" fmla="*/ 4 w 7"/>
                <a:gd name="T9" fmla="*/ 39 h 39"/>
                <a:gd name="T10" fmla="*/ 5 w 7"/>
                <a:gd name="T11" fmla="*/ 39 h 39"/>
                <a:gd name="T12" fmla="*/ 6 w 7"/>
                <a:gd name="T13" fmla="*/ 39 h 39"/>
                <a:gd name="T14" fmla="*/ 7 w 7"/>
                <a:gd name="T15" fmla="*/ 38 h 39"/>
                <a:gd name="T16" fmla="*/ 7 w 7"/>
                <a:gd name="T17" fmla="*/ 37 h 39"/>
                <a:gd name="T18" fmla="*/ 7 w 7"/>
                <a:gd name="T19" fmla="*/ 6 h 39"/>
                <a:gd name="T20" fmla="*/ 7 w 7"/>
                <a:gd name="T21" fmla="*/ 4 h 39"/>
                <a:gd name="T22" fmla="*/ 7 w 7"/>
                <a:gd name="T23" fmla="*/ 3 h 39"/>
                <a:gd name="T24" fmla="*/ 6 w 7"/>
                <a:gd name="T25" fmla="*/ 2 h 39"/>
                <a:gd name="T26" fmla="*/ 5 w 7"/>
                <a:gd name="T27" fmla="*/ 0 h 39"/>
                <a:gd name="T28" fmla="*/ 4 w 7"/>
                <a:gd name="T29" fmla="*/ 0 h 39"/>
                <a:gd name="T30" fmla="*/ 2 w 7"/>
                <a:gd name="T31" fmla="*/ 2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7"/>
                  </a:lnTo>
                  <a:lnTo>
                    <a:pt x="1" y="38"/>
                  </a:lnTo>
                  <a:lnTo>
                    <a:pt x="2" y="39"/>
                  </a:lnTo>
                  <a:lnTo>
                    <a:pt x="4" y="39"/>
                  </a:lnTo>
                  <a:lnTo>
                    <a:pt x="5" y="39"/>
                  </a:lnTo>
                  <a:lnTo>
                    <a:pt x="6" y="39"/>
                  </a:lnTo>
                  <a:lnTo>
                    <a:pt x="7" y="38"/>
                  </a:lnTo>
                  <a:lnTo>
                    <a:pt x="7" y="37"/>
                  </a:lnTo>
                  <a:lnTo>
                    <a:pt x="7" y="6"/>
                  </a:lnTo>
                  <a:lnTo>
                    <a:pt x="7" y="4"/>
                  </a:lnTo>
                  <a:lnTo>
                    <a:pt x="7" y="3"/>
                  </a:lnTo>
                  <a:lnTo>
                    <a:pt x="6" y="2"/>
                  </a:lnTo>
                  <a:lnTo>
                    <a:pt x="5" y="0"/>
                  </a:lnTo>
                  <a:lnTo>
                    <a:pt x="4" y="0"/>
                  </a:lnTo>
                  <a:lnTo>
                    <a:pt x="2" y="2"/>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75" name="Freeform 206"/>
            <p:cNvSpPr>
              <a:spLocks/>
            </p:cNvSpPr>
            <p:nvPr/>
          </p:nvSpPr>
          <p:spPr bwMode="auto">
            <a:xfrm>
              <a:off x="4978" y="1862"/>
              <a:ext cx="7" cy="39"/>
            </a:xfrm>
            <a:custGeom>
              <a:avLst/>
              <a:gdLst>
                <a:gd name="T0" fmla="*/ 0 w 7"/>
                <a:gd name="T1" fmla="*/ 35 h 39"/>
                <a:gd name="T2" fmla="*/ 0 w 7"/>
                <a:gd name="T3" fmla="*/ 36 h 39"/>
                <a:gd name="T4" fmla="*/ 1 w 7"/>
                <a:gd name="T5" fmla="*/ 38 h 39"/>
                <a:gd name="T6" fmla="*/ 2 w 7"/>
                <a:gd name="T7" fmla="*/ 39 h 39"/>
                <a:gd name="T8" fmla="*/ 4 w 7"/>
                <a:gd name="T9" fmla="*/ 39 h 39"/>
                <a:gd name="T10" fmla="*/ 5 w 7"/>
                <a:gd name="T11" fmla="*/ 39 h 39"/>
                <a:gd name="T12" fmla="*/ 6 w 7"/>
                <a:gd name="T13" fmla="*/ 39 h 39"/>
                <a:gd name="T14" fmla="*/ 7 w 7"/>
                <a:gd name="T15" fmla="*/ 38 h 39"/>
                <a:gd name="T16" fmla="*/ 7 w 7"/>
                <a:gd name="T17" fmla="*/ 36 h 39"/>
                <a:gd name="T18" fmla="*/ 7 w 7"/>
                <a:gd name="T19" fmla="*/ 5 h 39"/>
                <a:gd name="T20" fmla="*/ 7 w 7"/>
                <a:gd name="T21" fmla="*/ 4 h 39"/>
                <a:gd name="T22" fmla="*/ 7 w 7"/>
                <a:gd name="T23" fmla="*/ 3 h 39"/>
                <a:gd name="T24" fmla="*/ 6 w 7"/>
                <a:gd name="T25" fmla="*/ 2 h 39"/>
                <a:gd name="T26" fmla="*/ 5 w 7"/>
                <a:gd name="T27" fmla="*/ 0 h 39"/>
                <a:gd name="T28" fmla="*/ 4 w 7"/>
                <a:gd name="T29" fmla="*/ 0 h 39"/>
                <a:gd name="T30" fmla="*/ 2 w 7"/>
                <a:gd name="T31" fmla="*/ 2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8"/>
                  </a:lnTo>
                  <a:lnTo>
                    <a:pt x="2" y="39"/>
                  </a:lnTo>
                  <a:lnTo>
                    <a:pt x="4" y="39"/>
                  </a:lnTo>
                  <a:lnTo>
                    <a:pt x="5" y="39"/>
                  </a:lnTo>
                  <a:lnTo>
                    <a:pt x="6" y="39"/>
                  </a:lnTo>
                  <a:lnTo>
                    <a:pt x="7" y="38"/>
                  </a:lnTo>
                  <a:lnTo>
                    <a:pt x="7" y="36"/>
                  </a:lnTo>
                  <a:lnTo>
                    <a:pt x="7" y="5"/>
                  </a:lnTo>
                  <a:lnTo>
                    <a:pt x="7" y="4"/>
                  </a:lnTo>
                  <a:lnTo>
                    <a:pt x="7" y="3"/>
                  </a:lnTo>
                  <a:lnTo>
                    <a:pt x="6" y="2"/>
                  </a:lnTo>
                  <a:lnTo>
                    <a:pt x="5" y="0"/>
                  </a:lnTo>
                  <a:lnTo>
                    <a:pt x="4" y="0"/>
                  </a:lnTo>
                  <a:lnTo>
                    <a:pt x="2" y="2"/>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76" name="Freeform 207"/>
            <p:cNvSpPr>
              <a:spLocks/>
            </p:cNvSpPr>
            <p:nvPr/>
          </p:nvSpPr>
          <p:spPr bwMode="auto">
            <a:xfrm>
              <a:off x="4978" y="1808"/>
              <a:ext cx="7" cy="39"/>
            </a:xfrm>
            <a:custGeom>
              <a:avLst/>
              <a:gdLst>
                <a:gd name="T0" fmla="*/ 0 w 7"/>
                <a:gd name="T1" fmla="*/ 35 h 39"/>
                <a:gd name="T2" fmla="*/ 0 w 7"/>
                <a:gd name="T3" fmla="*/ 36 h 39"/>
                <a:gd name="T4" fmla="*/ 1 w 7"/>
                <a:gd name="T5" fmla="*/ 38 h 39"/>
                <a:gd name="T6" fmla="*/ 2 w 7"/>
                <a:gd name="T7" fmla="*/ 39 h 39"/>
                <a:gd name="T8" fmla="*/ 4 w 7"/>
                <a:gd name="T9" fmla="*/ 39 h 39"/>
                <a:gd name="T10" fmla="*/ 5 w 7"/>
                <a:gd name="T11" fmla="*/ 39 h 39"/>
                <a:gd name="T12" fmla="*/ 6 w 7"/>
                <a:gd name="T13" fmla="*/ 39 h 39"/>
                <a:gd name="T14" fmla="*/ 7 w 7"/>
                <a:gd name="T15" fmla="*/ 38 h 39"/>
                <a:gd name="T16" fmla="*/ 7 w 7"/>
                <a:gd name="T17" fmla="*/ 36 h 39"/>
                <a:gd name="T18" fmla="*/ 7 w 7"/>
                <a:gd name="T19" fmla="*/ 5 h 39"/>
                <a:gd name="T20" fmla="*/ 7 w 7"/>
                <a:gd name="T21" fmla="*/ 4 h 39"/>
                <a:gd name="T22" fmla="*/ 7 w 7"/>
                <a:gd name="T23" fmla="*/ 3 h 39"/>
                <a:gd name="T24" fmla="*/ 6 w 7"/>
                <a:gd name="T25" fmla="*/ 2 h 39"/>
                <a:gd name="T26" fmla="*/ 5 w 7"/>
                <a:gd name="T27" fmla="*/ 0 h 39"/>
                <a:gd name="T28" fmla="*/ 4 w 7"/>
                <a:gd name="T29" fmla="*/ 0 h 39"/>
                <a:gd name="T30" fmla="*/ 2 w 7"/>
                <a:gd name="T31" fmla="*/ 2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8"/>
                  </a:lnTo>
                  <a:lnTo>
                    <a:pt x="2" y="39"/>
                  </a:lnTo>
                  <a:lnTo>
                    <a:pt x="4" y="39"/>
                  </a:lnTo>
                  <a:lnTo>
                    <a:pt x="5" y="39"/>
                  </a:lnTo>
                  <a:lnTo>
                    <a:pt x="6" y="39"/>
                  </a:lnTo>
                  <a:lnTo>
                    <a:pt x="7" y="38"/>
                  </a:lnTo>
                  <a:lnTo>
                    <a:pt x="7" y="36"/>
                  </a:lnTo>
                  <a:lnTo>
                    <a:pt x="7" y="5"/>
                  </a:lnTo>
                  <a:lnTo>
                    <a:pt x="7" y="4"/>
                  </a:lnTo>
                  <a:lnTo>
                    <a:pt x="7" y="3"/>
                  </a:lnTo>
                  <a:lnTo>
                    <a:pt x="6" y="2"/>
                  </a:lnTo>
                  <a:lnTo>
                    <a:pt x="5" y="0"/>
                  </a:lnTo>
                  <a:lnTo>
                    <a:pt x="4" y="0"/>
                  </a:lnTo>
                  <a:lnTo>
                    <a:pt x="2" y="2"/>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77" name="Freeform 208"/>
            <p:cNvSpPr>
              <a:spLocks/>
            </p:cNvSpPr>
            <p:nvPr/>
          </p:nvSpPr>
          <p:spPr bwMode="auto">
            <a:xfrm>
              <a:off x="4978" y="1754"/>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78" name="Freeform 209"/>
            <p:cNvSpPr>
              <a:spLocks/>
            </p:cNvSpPr>
            <p:nvPr/>
          </p:nvSpPr>
          <p:spPr bwMode="auto">
            <a:xfrm>
              <a:off x="4978" y="1700"/>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79" name="Freeform 210"/>
            <p:cNvSpPr>
              <a:spLocks/>
            </p:cNvSpPr>
            <p:nvPr/>
          </p:nvSpPr>
          <p:spPr bwMode="auto">
            <a:xfrm>
              <a:off x="4978" y="1646"/>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2 h 39"/>
                <a:gd name="T24" fmla="*/ 6 w 7"/>
                <a:gd name="T25" fmla="*/ 1 h 39"/>
                <a:gd name="T26" fmla="*/ 5 w 7"/>
                <a:gd name="T27" fmla="*/ 0 h 39"/>
                <a:gd name="T28" fmla="*/ 4 w 7"/>
                <a:gd name="T29" fmla="*/ 0 h 39"/>
                <a:gd name="T30" fmla="*/ 2 w 7"/>
                <a:gd name="T31" fmla="*/ 1 h 39"/>
                <a:gd name="T32" fmla="*/ 1 w 7"/>
                <a:gd name="T33" fmla="*/ 2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80" name="Freeform 211"/>
            <p:cNvSpPr>
              <a:spLocks/>
            </p:cNvSpPr>
            <p:nvPr/>
          </p:nvSpPr>
          <p:spPr bwMode="auto">
            <a:xfrm>
              <a:off x="4978" y="1592"/>
              <a:ext cx="7" cy="38"/>
            </a:xfrm>
            <a:custGeom>
              <a:avLst/>
              <a:gdLst>
                <a:gd name="T0" fmla="*/ 0 w 7"/>
                <a:gd name="T1" fmla="*/ 35 h 38"/>
                <a:gd name="T2" fmla="*/ 0 w 7"/>
                <a:gd name="T3" fmla="*/ 36 h 38"/>
                <a:gd name="T4" fmla="*/ 1 w 7"/>
                <a:gd name="T5" fmla="*/ 37 h 38"/>
                <a:gd name="T6" fmla="*/ 2 w 7"/>
                <a:gd name="T7" fmla="*/ 38 h 38"/>
                <a:gd name="T8" fmla="*/ 4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4 h 38"/>
                <a:gd name="T22" fmla="*/ 7 w 7"/>
                <a:gd name="T23" fmla="*/ 2 h 38"/>
                <a:gd name="T24" fmla="*/ 6 w 7"/>
                <a:gd name="T25" fmla="*/ 1 h 38"/>
                <a:gd name="T26" fmla="*/ 5 w 7"/>
                <a:gd name="T27" fmla="*/ 0 h 38"/>
                <a:gd name="T28" fmla="*/ 4 w 7"/>
                <a:gd name="T29" fmla="*/ 0 h 38"/>
                <a:gd name="T30" fmla="*/ 2 w 7"/>
                <a:gd name="T31" fmla="*/ 1 h 38"/>
                <a:gd name="T32" fmla="*/ 1 w 7"/>
                <a:gd name="T33" fmla="*/ 2 h 38"/>
                <a:gd name="T34" fmla="*/ 0 w 7"/>
                <a:gd name="T35" fmla="*/ 4 h 38"/>
                <a:gd name="T36" fmla="*/ 0 w 7"/>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5"/>
                  </a:moveTo>
                  <a:lnTo>
                    <a:pt x="0" y="36"/>
                  </a:lnTo>
                  <a:lnTo>
                    <a:pt x="1" y="37"/>
                  </a:lnTo>
                  <a:lnTo>
                    <a:pt x="2" y="38"/>
                  </a:lnTo>
                  <a:lnTo>
                    <a:pt x="4" y="38"/>
                  </a:lnTo>
                  <a:lnTo>
                    <a:pt x="5" y="38"/>
                  </a:lnTo>
                  <a:lnTo>
                    <a:pt x="6" y="38"/>
                  </a:lnTo>
                  <a:lnTo>
                    <a:pt x="7" y="37"/>
                  </a:lnTo>
                  <a:lnTo>
                    <a:pt x="7" y="36"/>
                  </a:lnTo>
                  <a:lnTo>
                    <a:pt x="7" y="5"/>
                  </a:lnTo>
                  <a:lnTo>
                    <a:pt x="7" y="4"/>
                  </a:lnTo>
                  <a:lnTo>
                    <a:pt x="7"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81" name="Freeform 212"/>
            <p:cNvSpPr>
              <a:spLocks/>
            </p:cNvSpPr>
            <p:nvPr/>
          </p:nvSpPr>
          <p:spPr bwMode="auto">
            <a:xfrm>
              <a:off x="4978" y="1538"/>
              <a:ext cx="9" cy="38"/>
            </a:xfrm>
            <a:custGeom>
              <a:avLst/>
              <a:gdLst>
                <a:gd name="T0" fmla="*/ 0 w 9"/>
                <a:gd name="T1" fmla="*/ 34 h 38"/>
                <a:gd name="T2" fmla="*/ 0 w 9"/>
                <a:gd name="T3" fmla="*/ 36 h 38"/>
                <a:gd name="T4" fmla="*/ 1 w 9"/>
                <a:gd name="T5" fmla="*/ 37 h 38"/>
                <a:gd name="T6" fmla="*/ 2 w 9"/>
                <a:gd name="T7" fmla="*/ 38 h 38"/>
                <a:gd name="T8" fmla="*/ 4 w 9"/>
                <a:gd name="T9" fmla="*/ 38 h 38"/>
                <a:gd name="T10" fmla="*/ 5 w 9"/>
                <a:gd name="T11" fmla="*/ 38 h 38"/>
                <a:gd name="T12" fmla="*/ 6 w 9"/>
                <a:gd name="T13" fmla="*/ 38 h 38"/>
                <a:gd name="T14" fmla="*/ 7 w 9"/>
                <a:gd name="T15" fmla="*/ 37 h 38"/>
                <a:gd name="T16" fmla="*/ 7 w 9"/>
                <a:gd name="T17" fmla="*/ 36 h 38"/>
                <a:gd name="T18" fmla="*/ 9 w 9"/>
                <a:gd name="T19" fmla="*/ 5 h 38"/>
                <a:gd name="T20" fmla="*/ 9 w 9"/>
                <a:gd name="T21" fmla="*/ 4 h 38"/>
                <a:gd name="T22" fmla="*/ 7 w 9"/>
                <a:gd name="T23" fmla="*/ 2 h 38"/>
                <a:gd name="T24" fmla="*/ 6 w 9"/>
                <a:gd name="T25" fmla="*/ 1 h 38"/>
                <a:gd name="T26" fmla="*/ 5 w 9"/>
                <a:gd name="T27" fmla="*/ 0 h 38"/>
                <a:gd name="T28" fmla="*/ 4 w 9"/>
                <a:gd name="T29" fmla="*/ 0 h 38"/>
                <a:gd name="T30" fmla="*/ 2 w 9"/>
                <a:gd name="T31" fmla="*/ 1 h 38"/>
                <a:gd name="T32" fmla="*/ 1 w 9"/>
                <a:gd name="T33" fmla="*/ 2 h 38"/>
                <a:gd name="T34" fmla="*/ 1 w 9"/>
                <a:gd name="T35" fmla="*/ 4 h 38"/>
                <a:gd name="T36" fmla="*/ 0 w 9"/>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8">
                  <a:moveTo>
                    <a:pt x="0" y="34"/>
                  </a:moveTo>
                  <a:lnTo>
                    <a:pt x="0" y="36"/>
                  </a:lnTo>
                  <a:lnTo>
                    <a:pt x="1" y="37"/>
                  </a:lnTo>
                  <a:lnTo>
                    <a:pt x="2" y="38"/>
                  </a:lnTo>
                  <a:lnTo>
                    <a:pt x="4" y="38"/>
                  </a:lnTo>
                  <a:lnTo>
                    <a:pt x="5" y="38"/>
                  </a:lnTo>
                  <a:lnTo>
                    <a:pt x="6" y="38"/>
                  </a:lnTo>
                  <a:lnTo>
                    <a:pt x="7" y="37"/>
                  </a:lnTo>
                  <a:lnTo>
                    <a:pt x="7" y="36"/>
                  </a:lnTo>
                  <a:lnTo>
                    <a:pt x="9" y="5"/>
                  </a:lnTo>
                  <a:lnTo>
                    <a:pt x="9" y="4"/>
                  </a:lnTo>
                  <a:lnTo>
                    <a:pt x="7" y="2"/>
                  </a:lnTo>
                  <a:lnTo>
                    <a:pt x="6" y="1"/>
                  </a:lnTo>
                  <a:lnTo>
                    <a:pt x="5" y="0"/>
                  </a:lnTo>
                  <a:lnTo>
                    <a:pt x="4" y="0"/>
                  </a:lnTo>
                  <a:lnTo>
                    <a:pt x="2" y="1"/>
                  </a:lnTo>
                  <a:lnTo>
                    <a:pt x="1" y="2"/>
                  </a:lnTo>
                  <a:lnTo>
                    <a:pt x="1"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82" name="Freeform 213"/>
            <p:cNvSpPr>
              <a:spLocks/>
            </p:cNvSpPr>
            <p:nvPr/>
          </p:nvSpPr>
          <p:spPr bwMode="auto">
            <a:xfrm>
              <a:off x="4979" y="1484"/>
              <a:ext cx="8" cy="38"/>
            </a:xfrm>
            <a:custGeom>
              <a:avLst/>
              <a:gdLst>
                <a:gd name="T0" fmla="*/ 0 w 8"/>
                <a:gd name="T1" fmla="*/ 34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3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3" y="38"/>
                  </a:lnTo>
                  <a:lnTo>
                    <a:pt x="4" y="38"/>
                  </a:lnTo>
                  <a:lnTo>
                    <a:pt x="5" y="38"/>
                  </a:lnTo>
                  <a:lnTo>
                    <a:pt x="6" y="37"/>
                  </a:lnTo>
                  <a:lnTo>
                    <a:pt x="8" y="36"/>
                  </a:lnTo>
                  <a:lnTo>
                    <a:pt x="8" y="5"/>
                  </a:lnTo>
                  <a:lnTo>
                    <a:pt x="8" y="3"/>
                  </a:lnTo>
                  <a:lnTo>
                    <a:pt x="6" y="2"/>
                  </a:lnTo>
                  <a:lnTo>
                    <a:pt x="5" y="1"/>
                  </a:lnTo>
                  <a:lnTo>
                    <a:pt x="4" y="0"/>
                  </a:lnTo>
                  <a:lnTo>
                    <a:pt x="3" y="0"/>
                  </a:lnTo>
                  <a:lnTo>
                    <a:pt x="1" y="1"/>
                  </a:lnTo>
                  <a:lnTo>
                    <a:pt x="0"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83" name="Freeform 214"/>
            <p:cNvSpPr>
              <a:spLocks/>
            </p:cNvSpPr>
            <p:nvPr/>
          </p:nvSpPr>
          <p:spPr bwMode="auto">
            <a:xfrm>
              <a:off x="4979" y="1429"/>
              <a:ext cx="8" cy="39"/>
            </a:xfrm>
            <a:custGeom>
              <a:avLst/>
              <a:gdLst>
                <a:gd name="T0" fmla="*/ 0 w 8"/>
                <a:gd name="T1" fmla="*/ 35 h 39"/>
                <a:gd name="T2" fmla="*/ 0 w 8"/>
                <a:gd name="T3" fmla="*/ 37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7 h 39"/>
                <a:gd name="T18" fmla="*/ 8 w 8"/>
                <a:gd name="T19" fmla="*/ 6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7"/>
                  </a:lnTo>
                  <a:lnTo>
                    <a:pt x="0" y="38"/>
                  </a:lnTo>
                  <a:lnTo>
                    <a:pt x="1" y="39"/>
                  </a:lnTo>
                  <a:lnTo>
                    <a:pt x="3" y="39"/>
                  </a:lnTo>
                  <a:lnTo>
                    <a:pt x="4" y="39"/>
                  </a:lnTo>
                  <a:lnTo>
                    <a:pt x="5" y="39"/>
                  </a:lnTo>
                  <a:lnTo>
                    <a:pt x="6" y="38"/>
                  </a:lnTo>
                  <a:lnTo>
                    <a:pt x="8" y="37"/>
                  </a:lnTo>
                  <a:lnTo>
                    <a:pt x="8" y="6"/>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84" name="Freeform 215"/>
            <p:cNvSpPr>
              <a:spLocks/>
            </p:cNvSpPr>
            <p:nvPr/>
          </p:nvSpPr>
          <p:spPr bwMode="auto">
            <a:xfrm>
              <a:off x="4979" y="1375"/>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6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6"/>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85" name="Freeform 216"/>
            <p:cNvSpPr>
              <a:spLocks/>
            </p:cNvSpPr>
            <p:nvPr/>
          </p:nvSpPr>
          <p:spPr bwMode="auto">
            <a:xfrm>
              <a:off x="4979" y="1321"/>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5"/>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86" name="Freeform 217"/>
            <p:cNvSpPr>
              <a:spLocks/>
            </p:cNvSpPr>
            <p:nvPr/>
          </p:nvSpPr>
          <p:spPr bwMode="auto">
            <a:xfrm>
              <a:off x="4979" y="1267"/>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5"/>
                  </a:lnTo>
                  <a:lnTo>
                    <a:pt x="8" y="4"/>
                  </a:lnTo>
                  <a:lnTo>
                    <a:pt x="6"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87" name="Freeform 218"/>
            <p:cNvSpPr>
              <a:spLocks/>
            </p:cNvSpPr>
            <p:nvPr/>
          </p:nvSpPr>
          <p:spPr bwMode="auto">
            <a:xfrm>
              <a:off x="4979" y="1213"/>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6" y="37"/>
                  </a:lnTo>
                  <a:lnTo>
                    <a:pt x="8" y="36"/>
                  </a:lnTo>
                  <a:lnTo>
                    <a:pt x="8" y="5"/>
                  </a:lnTo>
                  <a:lnTo>
                    <a:pt x="8" y="4"/>
                  </a:lnTo>
                  <a:lnTo>
                    <a:pt x="6"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88" name="Freeform 219"/>
            <p:cNvSpPr>
              <a:spLocks/>
            </p:cNvSpPr>
            <p:nvPr/>
          </p:nvSpPr>
          <p:spPr bwMode="auto">
            <a:xfrm>
              <a:off x="4979" y="1159"/>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6" y="37"/>
                  </a:lnTo>
                  <a:lnTo>
                    <a:pt x="8" y="36"/>
                  </a:lnTo>
                  <a:lnTo>
                    <a:pt x="8" y="5"/>
                  </a:lnTo>
                  <a:lnTo>
                    <a:pt x="8" y="4"/>
                  </a:lnTo>
                  <a:lnTo>
                    <a:pt x="6"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89" name="Freeform 220"/>
            <p:cNvSpPr>
              <a:spLocks/>
            </p:cNvSpPr>
            <p:nvPr/>
          </p:nvSpPr>
          <p:spPr bwMode="auto">
            <a:xfrm>
              <a:off x="4979" y="1105"/>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2 h 39"/>
                <a:gd name="T24" fmla="*/ 5 w 8"/>
                <a:gd name="T25" fmla="*/ 1 h 39"/>
                <a:gd name="T26" fmla="*/ 4 w 8"/>
                <a:gd name="T27" fmla="*/ 0 h 39"/>
                <a:gd name="T28" fmla="*/ 3 w 8"/>
                <a:gd name="T29" fmla="*/ 0 h 39"/>
                <a:gd name="T30" fmla="*/ 1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6" y="37"/>
                  </a:lnTo>
                  <a:lnTo>
                    <a:pt x="8" y="36"/>
                  </a:lnTo>
                  <a:lnTo>
                    <a:pt x="8" y="5"/>
                  </a:lnTo>
                  <a:lnTo>
                    <a:pt x="8" y="4"/>
                  </a:lnTo>
                  <a:lnTo>
                    <a:pt x="6" y="2"/>
                  </a:lnTo>
                  <a:lnTo>
                    <a:pt x="5" y="1"/>
                  </a:lnTo>
                  <a:lnTo>
                    <a:pt x="4" y="0"/>
                  </a:lnTo>
                  <a:lnTo>
                    <a:pt x="3"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90" name="Freeform 221"/>
            <p:cNvSpPr>
              <a:spLocks/>
            </p:cNvSpPr>
            <p:nvPr/>
          </p:nvSpPr>
          <p:spPr bwMode="auto">
            <a:xfrm>
              <a:off x="4979" y="1078"/>
              <a:ext cx="8" cy="11"/>
            </a:xfrm>
            <a:custGeom>
              <a:avLst/>
              <a:gdLst>
                <a:gd name="T0" fmla="*/ 0 w 8"/>
                <a:gd name="T1" fmla="*/ 8 h 11"/>
                <a:gd name="T2" fmla="*/ 0 w 8"/>
                <a:gd name="T3" fmla="*/ 9 h 11"/>
                <a:gd name="T4" fmla="*/ 0 w 8"/>
                <a:gd name="T5" fmla="*/ 10 h 11"/>
                <a:gd name="T6" fmla="*/ 1 w 8"/>
                <a:gd name="T7" fmla="*/ 11 h 11"/>
                <a:gd name="T8" fmla="*/ 3 w 8"/>
                <a:gd name="T9" fmla="*/ 11 h 11"/>
                <a:gd name="T10" fmla="*/ 4 w 8"/>
                <a:gd name="T11" fmla="*/ 11 h 11"/>
                <a:gd name="T12" fmla="*/ 5 w 8"/>
                <a:gd name="T13" fmla="*/ 11 h 11"/>
                <a:gd name="T14" fmla="*/ 6 w 8"/>
                <a:gd name="T15" fmla="*/ 10 h 11"/>
                <a:gd name="T16" fmla="*/ 8 w 8"/>
                <a:gd name="T17" fmla="*/ 9 h 11"/>
                <a:gd name="T18" fmla="*/ 8 w 8"/>
                <a:gd name="T19" fmla="*/ 5 h 11"/>
                <a:gd name="T20" fmla="*/ 8 w 8"/>
                <a:gd name="T21" fmla="*/ 4 h 11"/>
                <a:gd name="T22" fmla="*/ 6 w 8"/>
                <a:gd name="T23" fmla="*/ 2 h 11"/>
                <a:gd name="T24" fmla="*/ 5 w 8"/>
                <a:gd name="T25" fmla="*/ 1 h 11"/>
                <a:gd name="T26" fmla="*/ 4 w 8"/>
                <a:gd name="T27" fmla="*/ 0 h 11"/>
                <a:gd name="T28" fmla="*/ 4 w 8"/>
                <a:gd name="T29" fmla="*/ 0 h 11"/>
                <a:gd name="T30" fmla="*/ 3 w 8"/>
                <a:gd name="T31" fmla="*/ 1 h 11"/>
                <a:gd name="T32" fmla="*/ 1 w 8"/>
                <a:gd name="T33" fmla="*/ 2 h 11"/>
                <a:gd name="T34" fmla="*/ 0 w 8"/>
                <a:gd name="T35" fmla="*/ 4 h 11"/>
                <a:gd name="T36" fmla="*/ 0 w 8"/>
                <a:gd name="T37" fmla="*/ 8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11">
                  <a:moveTo>
                    <a:pt x="0" y="8"/>
                  </a:moveTo>
                  <a:lnTo>
                    <a:pt x="0" y="9"/>
                  </a:lnTo>
                  <a:lnTo>
                    <a:pt x="0" y="10"/>
                  </a:lnTo>
                  <a:lnTo>
                    <a:pt x="1" y="11"/>
                  </a:lnTo>
                  <a:lnTo>
                    <a:pt x="3" y="11"/>
                  </a:lnTo>
                  <a:lnTo>
                    <a:pt x="4" y="11"/>
                  </a:lnTo>
                  <a:lnTo>
                    <a:pt x="5" y="11"/>
                  </a:lnTo>
                  <a:lnTo>
                    <a:pt x="6" y="10"/>
                  </a:lnTo>
                  <a:lnTo>
                    <a:pt x="8" y="9"/>
                  </a:lnTo>
                  <a:lnTo>
                    <a:pt x="8" y="5"/>
                  </a:lnTo>
                  <a:lnTo>
                    <a:pt x="8" y="4"/>
                  </a:lnTo>
                  <a:lnTo>
                    <a:pt x="6" y="2"/>
                  </a:lnTo>
                  <a:lnTo>
                    <a:pt x="5" y="1"/>
                  </a:lnTo>
                  <a:lnTo>
                    <a:pt x="4" y="0"/>
                  </a:lnTo>
                  <a:lnTo>
                    <a:pt x="3" y="1"/>
                  </a:lnTo>
                  <a:lnTo>
                    <a:pt x="1" y="2"/>
                  </a:lnTo>
                  <a:lnTo>
                    <a:pt x="0" y="4"/>
                  </a:lnTo>
                  <a:lnTo>
                    <a:pt x="0" y="8"/>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45" name="Group 222"/>
          <p:cNvGrpSpPr>
            <a:grpSpLocks/>
          </p:cNvGrpSpPr>
          <p:nvPr/>
        </p:nvGrpSpPr>
        <p:grpSpPr bwMode="auto">
          <a:xfrm>
            <a:off x="1901825" y="3498742"/>
            <a:ext cx="14288" cy="1565292"/>
            <a:chOff x="2089" y="1053"/>
            <a:chExt cx="9" cy="986"/>
          </a:xfrm>
        </p:grpSpPr>
        <p:sp>
          <p:nvSpPr>
            <p:cNvPr id="94453" name="Freeform 223"/>
            <p:cNvSpPr>
              <a:spLocks/>
            </p:cNvSpPr>
            <p:nvPr/>
          </p:nvSpPr>
          <p:spPr bwMode="auto">
            <a:xfrm>
              <a:off x="2089" y="2000"/>
              <a:ext cx="8" cy="39"/>
            </a:xfrm>
            <a:custGeom>
              <a:avLst/>
              <a:gdLst>
                <a:gd name="T0" fmla="*/ 0 w 8"/>
                <a:gd name="T1" fmla="*/ 35 h 39"/>
                <a:gd name="T2" fmla="*/ 0 w 8"/>
                <a:gd name="T3" fmla="*/ 35 h 39"/>
                <a:gd name="T4" fmla="*/ 2 w 8"/>
                <a:gd name="T5" fmla="*/ 36 h 39"/>
                <a:gd name="T6" fmla="*/ 3 w 8"/>
                <a:gd name="T7" fmla="*/ 38 h 39"/>
                <a:gd name="T8" fmla="*/ 4 w 8"/>
                <a:gd name="T9" fmla="*/ 39 h 39"/>
                <a:gd name="T10" fmla="*/ 4 w 8"/>
                <a:gd name="T11" fmla="*/ 39 h 39"/>
                <a:gd name="T12" fmla="*/ 6 w 8"/>
                <a:gd name="T13" fmla="*/ 38 h 39"/>
                <a:gd name="T14" fmla="*/ 7 w 8"/>
                <a:gd name="T15" fmla="*/ 36 h 39"/>
                <a:gd name="T16" fmla="*/ 8 w 8"/>
                <a:gd name="T17" fmla="*/ 36 h 39"/>
                <a:gd name="T18" fmla="*/ 8 w 8"/>
                <a:gd name="T19" fmla="*/ 5 h 39"/>
                <a:gd name="T20" fmla="*/ 8 w 8"/>
                <a:gd name="T21" fmla="*/ 4 h 39"/>
                <a:gd name="T22" fmla="*/ 7 w 8"/>
                <a:gd name="T23" fmla="*/ 3 h 39"/>
                <a:gd name="T24" fmla="*/ 6 w 8"/>
                <a:gd name="T25" fmla="*/ 1 h 39"/>
                <a:gd name="T26" fmla="*/ 4 w 8"/>
                <a:gd name="T27" fmla="*/ 0 h 39"/>
                <a:gd name="T28" fmla="*/ 4 w 8"/>
                <a:gd name="T29" fmla="*/ 0 h 39"/>
                <a:gd name="T30" fmla="*/ 3 w 8"/>
                <a:gd name="T31" fmla="*/ 1 h 39"/>
                <a:gd name="T32" fmla="*/ 2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5"/>
                  </a:lnTo>
                  <a:lnTo>
                    <a:pt x="2" y="36"/>
                  </a:lnTo>
                  <a:lnTo>
                    <a:pt x="3" y="38"/>
                  </a:lnTo>
                  <a:lnTo>
                    <a:pt x="4" y="39"/>
                  </a:lnTo>
                  <a:lnTo>
                    <a:pt x="6" y="38"/>
                  </a:lnTo>
                  <a:lnTo>
                    <a:pt x="7" y="36"/>
                  </a:lnTo>
                  <a:lnTo>
                    <a:pt x="8" y="36"/>
                  </a:lnTo>
                  <a:lnTo>
                    <a:pt x="8" y="5"/>
                  </a:lnTo>
                  <a:lnTo>
                    <a:pt x="8" y="4"/>
                  </a:lnTo>
                  <a:lnTo>
                    <a:pt x="7" y="3"/>
                  </a:lnTo>
                  <a:lnTo>
                    <a:pt x="6" y="1"/>
                  </a:lnTo>
                  <a:lnTo>
                    <a:pt x="4" y="0"/>
                  </a:lnTo>
                  <a:lnTo>
                    <a:pt x="3" y="1"/>
                  </a:lnTo>
                  <a:lnTo>
                    <a:pt x="2"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54" name="Freeform 224"/>
            <p:cNvSpPr>
              <a:spLocks/>
            </p:cNvSpPr>
            <p:nvPr/>
          </p:nvSpPr>
          <p:spPr bwMode="auto">
            <a:xfrm>
              <a:off x="2089" y="1946"/>
              <a:ext cx="8" cy="39"/>
            </a:xfrm>
            <a:custGeom>
              <a:avLst/>
              <a:gdLst>
                <a:gd name="T0" fmla="*/ 0 w 8"/>
                <a:gd name="T1" fmla="*/ 35 h 39"/>
                <a:gd name="T2" fmla="*/ 0 w 8"/>
                <a:gd name="T3" fmla="*/ 35 h 39"/>
                <a:gd name="T4" fmla="*/ 2 w 8"/>
                <a:gd name="T5" fmla="*/ 36 h 39"/>
                <a:gd name="T6" fmla="*/ 3 w 8"/>
                <a:gd name="T7" fmla="*/ 37 h 39"/>
                <a:gd name="T8" fmla="*/ 4 w 8"/>
                <a:gd name="T9" fmla="*/ 39 h 39"/>
                <a:gd name="T10" fmla="*/ 4 w 8"/>
                <a:gd name="T11" fmla="*/ 39 h 39"/>
                <a:gd name="T12" fmla="*/ 6 w 8"/>
                <a:gd name="T13" fmla="*/ 37 h 39"/>
                <a:gd name="T14" fmla="*/ 7 w 8"/>
                <a:gd name="T15" fmla="*/ 36 h 39"/>
                <a:gd name="T16" fmla="*/ 8 w 8"/>
                <a:gd name="T17" fmla="*/ 36 h 39"/>
                <a:gd name="T18" fmla="*/ 8 w 8"/>
                <a:gd name="T19" fmla="*/ 5 h 39"/>
                <a:gd name="T20" fmla="*/ 8 w 8"/>
                <a:gd name="T21" fmla="*/ 4 h 39"/>
                <a:gd name="T22" fmla="*/ 8 w 8"/>
                <a:gd name="T23" fmla="*/ 3 h 39"/>
                <a:gd name="T24" fmla="*/ 7 w 8"/>
                <a:gd name="T25" fmla="*/ 1 h 39"/>
                <a:gd name="T26" fmla="*/ 6 w 8"/>
                <a:gd name="T27" fmla="*/ 0 h 39"/>
                <a:gd name="T28" fmla="*/ 4 w 8"/>
                <a:gd name="T29" fmla="*/ 0 h 39"/>
                <a:gd name="T30" fmla="*/ 3 w 8"/>
                <a:gd name="T31" fmla="*/ 1 h 39"/>
                <a:gd name="T32" fmla="*/ 2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5"/>
                  </a:lnTo>
                  <a:lnTo>
                    <a:pt x="2" y="36"/>
                  </a:lnTo>
                  <a:lnTo>
                    <a:pt x="3" y="37"/>
                  </a:lnTo>
                  <a:lnTo>
                    <a:pt x="4" y="39"/>
                  </a:lnTo>
                  <a:lnTo>
                    <a:pt x="6" y="37"/>
                  </a:lnTo>
                  <a:lnTo>
                    <a:pt x="7" y="36"/>
                  </a:lnTo>
                  <a:lnTo>
                    <a:pt x="8" y="36"/>
                  </a:lnTo>
                  <a:lnTo>
                    <a:pt x="8" y="5"/>
                  </a:lnTo>
                  <a:lnTo>
                    <a:pt x="8" y="4"/>
                  </a:lnTo>
                  <a:lnTo>
                    <a:pt x="8" y="3"/>
                  </a:lnTo>
                  <a:lnTo>
                    <a:pt x="7" y="1"/>
                  </a:lnTo>
                  <a:lnTo>
                    <a:pt x="6" y="0"/>
                  </a:lnTo>
                  <a:lnTo>
                    <a:pt x="4" y="0"/>
                  </a:lnTo>
                  <a:lnTo>
                    <a:pt x="3" y="1"/>
                  </a:lnTo>
                  <a:lnTo>
                    <a:pt x="2"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55" name="Freeform 225"/>
            <p:cNvSpPr>
              <a:spLocks/>
            </p:cNvSpPr>
            <p:nvPr/>
          </p:nvSpPr>
          <p:spPr bwMode="auto">
            <a:xfrm>
              <a:off x="2089" y="1892"/>
              <a:ext cx="8" cy="39"/>
            </a:xfrm>
            <a:custGeom>
              <a:avLst/>
              <a:gdLst>
                <a:gd name="T0" fmla="*/ 0 w 8"/>
                <a:gd name="T1" fmla="*/ 35 h 39"/>
                <a:gd name="T2" fmla="*/ 0 w 8"/>
                <a:gd name="T3" fmla="*/ 36 h 39"/>
                <a:gd name="T4" fmla="*/ 2 w 8"/>
                <a:gd name="T5" fmla="*/ 37 h 39"/>
                <a:gd name="T6" fmla="*/ 3 w 8"/>
                <a:gd name="T7" fmla="*/ 39 h 39"/>
                <a:gd name="T8" fmla="*/ 4 w 8"/>
                <a:gd name="T9" fmla="*/ 39 h 39"/>
                <a:gd name="T10" fmla="*/ 6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7 w 8"/>
                <a:gd name="T25" fmla="*/ 1 h 39"/>
                <a:gd name="T26" fmla="*/ 6 w 8"/>
                <a:gd name="T27" fmla="*/ 0 h 39"/>
                <a:gd name="T28" fmla="*/ 4 w 8"/>
                <a:gd name="T29" fmla="*/ 0 h 39"/>
                <a:gd name="T30" fmla="*/ 3 w 8"/>
                <a:gd name="T31" fmla="*/ 1 h 39"/>
                <a:gd name="T32" fmla="*/ 2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2" y="37"/>
                  </a:lnTo>
                  <a:lnTo>
                    <a:pt x="3" y="39"/>
                  </a:lnTo>
                  <a:lnTo>
                    <a:pt x="4" y="39"/>
                  </a:lnTo>
                  <a:lnTo>
                    <a:pt x="6" y="39"/>
                  </a:lnTo>
                  <a:lnTo>
                    <a:pt x="7" y="39"/>
                  </a:lnTo>
                  <a:lnTo>
                    <a:pt x="8" y="37"/>
                  </a:lnTo>
                  <a:lnTo>
                    <a:pt x="8" y="36"/>
                  </a:lnTo>
                  <a:lnTo>
                    <a:pt x="8" y="5"/>
                  </a:lnTo>
                  <a:lnTo>
                    <a:pt x="8" y="4"/>
                  </a:lnTo>
                  <a:lnTo>
                    <a:pt x="8" y="3"/>
                  </a:lnTo>
                  <a:lnTo>
                    <a:pt x="7" y="1"/>
                  </a:lnTo>
                  <a:lnTo>
                    <a:pt x="6" y="0"/>
                  </a:lnTo>
                  <a:lnTo>
                    <a:pt x="4" y="0"/>
                  </a:lnTo>
                  <a:lnTo>
                    <a:pt x="3" y="1"/>
                  </a:lnTo>
                  <a:lnTo>
                    <a:pt x="2"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56" name="Freeform 226"/>
            <p:cNvSpPr>
              <a:spLocks/>
            </p:cNvSpPr>
            <p:nvPr/>
          </p:nvSpPr>
          <p:spPr bwMode="auto">
            <a:xfrm>
              <a:off x="2089" y="1838"/>
              <a:ext cx="8" cy="39"/>
            </a:xfrm>
            <a:custGeom>
              <a:avLst/>
              <a:gdLst>
                <a:gd name="T0" fmla="*/ 0 w 8"/>
                <a:gd name="T1" fmla="*/ 35 h 39"/>
                <a:gd name="T2" fmla="*/ 0 w 8"/>
                <a:gd name="T3" fmla="*/ 36 h 39"/>
                <a:gd name="T4" fmla="*/ 2 w 8"/>
                <a:gd name="T5" fmla="*/ 37 h 39"/>
                <a:gd name="T6" fmla="*/ 3 w 8"/>
                <a:gd name="T7" fmla="*/ 39 h 39"/>
                <a:gd name="T8" fmla="*/ 4 w 8"/>
                <a:gd name="T9" fmla="*/ 39 h 39"/>
                <a:gd name="T10" fmla="*/ 6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2 h 39"/>
                <a:gd name="T24" fmla="*/ 7 w 8"/>
                <a:gd name="T25" fmla="*/ 1 h 39"/>
                <a:gd name="T26" fmla="*/ 6 w 8"/>
                <a:gd name="T27" fmla="*/ 0 h 39"/>
                <a:gd name="T28" fmla="*/ 4 w 8"/>
                <a:gd name="T29" fmla="*/ 0 h 39"/>
                <a:gd name="T30" fmla="*/ 3 w 8"/>
                <a:gd name="T31" fmla="*/ 1 h 39"/>
                <a:gd name="T32" fmla="*/ 2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2" y="37"/>
                  </a:lnTo>
                  <a:lnTo>
                    <a:pt x="3" y="39"/>
                  </a:lnTo>
                  <a:lnTo>
                    <a:pt x="4" y="39"/>
                  </a:lnTo>
                  <a:lnTo>
                    <a:pt x="6" y="39"/>
                  </a:lnTo>
                  <a:lnTo>
                    <a:pt x="7" y="39"/>
                  </a:lnTo>
                  <a:lnTo>
                    <a:pt x="8" y="37"/>
                  </a:lnTo>
                  <a:lnTo>
                    <a:pt x="8" y="36"/>
                  </a:lnTo>
                  <a:lnTo>
                    <a:pt x="8" y="5"/>
                  </a:lnTo>
                  <a:lnTo>
                    <a:pt x="8" y="4"/>
                  </a:lnTo>
                  <a:lnTo>
                    <a:pt x="8" y="2"/>
                  </a:lnTo>
                  <a:lnTo>
                    <a:pt x="7" y="1"/>
                  </a:lnTo>
                  <a:lnTo>
                    <a:pt x="6" y="0"/>
                  </a:lnTo>
                  <a:lnTo>
                    <a:pt x="4" y="0"/>
                  </a:lnTo>
                  <a:lnTo>
                    <a:pt x="3" y="1"/>
                  </a:lnTo>
                  <a:lnTo>
                    <a:pt x="2"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57" name="Freeform 227"/>
            <p:cNvSpPr>
              <a:spLocks/>
            </p:cNvSpPr>
            <p:nvPr/>
          </p:nvSpPr>
          <p:spPr bwMode="auto">
            <a:xfrm>
              <a:off x="2089" y="1784"/>
              <a:ext cx="8" cy="38"/>
            </a:xfrm>
            <a:custGeom>
              <a:avLst/>
              <a:gdLst>
                <a:gd name="T0" fmla="*/ 0 w 8"/>
                <a:gd name="T1" fmla="*/ 35 h 38"/>
                <a:gd name="T2" fmla="*/ 0 w 8"/>
                <a:gd name="T3" fmla="*/ 36 h 38"/>
                <a:gd name="T4" fmla="*/ 2 w 8"/>
                <a:gd name="T5" fmla="*/ 37 h 38"/>
                <a:gd name="T6" fmla="*/ 3 w 8"/>
                <a:gd name="T7" fmla="*/ 38 h 38"/>
                <a:gd name="T8" fmla="*/ 4 w 8"/>
                <a:gd name="T9" fmla="*/ 38 h 38"/>
                <a:gd name="T10" fmla="*/ 6 w 8"/>
                <a:gd name="T11" fmla="*/ 38 h 38"/>
                <a:gd name="T12" fmla="*/ 7 w 8"/>
                <a:gd name="T13" fmla="*/ 38 h 38"/>
                <a:gd name="T14" fmla="*/ 8 w 8"/>
                <a:gd name="T15" fmla="*/ 37 h 38"/>
                <a:gd name="T16" fmla="*/ 8 w 8"/>
                <a:gd name="T17" fmla="*/ 36 h 38"/>
                <a:gd name="T18" fmla="*/ 8 w 8"/>
                <a:gd name="T19" fmla="*/ 5 h 38"/>
                <a:gd name="T20" fmla="*/ 8 w 8"/>
                <a:gd name="T21" fmla="*/ 4 h 38"/>
                <a:gd name="T22" fmla="*/ 8 w 8"/>
                <a:gd name="T23" fmla="*/ 2 h 38"/>
                <a:gd name="T24" fmla="*/ 7 w 8"/>
                <a:gd name="T25" fmla="*/ 1 h 38"/>
                <a:gd name="T26" fmla="*/ 6 w 8"/>
                <a:gd name="T27" fmla="*/ 0 h 38"/>
                <a:gd name="T28" fmla="*/ 4 w 8"/>
                <a:gd name="T29" fmla="*/ 0 h 38"/>
                <a:gd name="T30" fmla="*/ 3 w 8"/>
                <a:gd name="T31" fmla="*/ 1 h 38"/>
                <a:gd name="T32" fmla="*/ 2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2" y="37"/>
                  </a:lnTo>
                  <a:lnTo>
                    <a:pt x="3" y="38"/>
                  </a:lnTo>
                  <a:lnTo>
                    <a:pt x="4" y="38"/>
                  </a:lnTo>
                  <a:lnTo>
                    <a:pt x="6" y="38"/>
                  </a:lnTo>
                  <a:lnTo>
                    <a:pt x="7" y="38"/>
                  </a:lnTo>
                  <a:lnTo>
                    <a:pt x="8" y="37"/>
                  </a:lnTo>
                  <a:lnTo>
                    <a:pt x="8" y="36"/>
                  </a:lnTo>
                  <a:lnTo>
                    <a:pt x="8" y="5"/>
                  </a:lnTo>
                  <a:lnTo>
                    <a:pt x="8" y="4"/>
                  </a:lnTo>
                  <a:lnTo>
                    <a:pt x="8" y="2"/>
                  </a:lnTo>
                  <a:lnTo>
                    <a:pt x="7" y="1"/>
                  </a:lnTo>
                  <a:lnTo>
                    <a:pt x="6" y="0"/>
                  </a:lnTo>
                  <a:lnTo>
                    <a:pt x="4" y="0"/>
                  </a:lnTo>
                  <a:lnTo>
                    <a:pt x="3" y="1"/>
                  </a:lnTo>
                  <a:lnTo>
                    <a:pt x="2"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58" name="Freeform 228"/>
            <p:cNvSpPr>
              <a:spLocks/>
            </p:cNvSpPr>
            <p:nvPr/>
          </p:nvSpPr>
          <p:spPr bwMode="auto">
            <a:xfrm>
              <a:off x="2089" y="1730"/>
              <a:ext cx="8" cy="38"/>
            </a:xfrm>
            <a:custGeom>
              <a:avLst/>
              <a:gdLst>
                <a:gd name="T0" fmla="*/ 0 w 8"/>
                <a:gd name="T1" fmla="*/ 34 h 38"/>
                <a:gd name="T2" fmla="*/ 0 w 8"/>
                <a:gd name="T3" fmla="*/ 36 h 38"/>
                <a:gd name="T4" fmla="*/ 2 w 8"/>
                <a:gd name="T5" fmla="*/ 37 h 38"/>
                <a:gd name="T6" fmla="*/ 3 w 8"/>
                <a:gd name="T7" fmla="*/ 38 h 38"/>
                <a:gd name="T8" fmla="*/ 4 w 8"/>
                <a:gd name="T9" fmla="*/ 38 h 38"/>
                <a:gd name="T10" fmla="*/ 6 w 8"/>
                <a:gd name="T11" fmla="*/ 38 h 38"/>
                <a:gd name="T12" fmla="*/ 7 w 8"/>
                <a:gd name="T13" fmla="*/ 38 h 38"/>
                <a:gd name="T14" fmla="*/ 8 w 8"/>
                <a:gd name="T15" fmla="*/ 37 h 38"/>
                <a:gd name="T16" fmla="*/ 8 w 8"/>
                <a:gd name="T17" fmla="*/ 36 h 38"/>
                <a:gd name="T18" fmla="*/ 8 w 8"/>
                <a:gd name="T19" fmla="*/ 5 h 38"/>
                <a:gd name="T20" fmla="*/ 8 w 8"/>
                <a:gd name="T21" fmla="*/ 4 h 38"/>
                <a:gd name="T22" fmla="*/ 8 w 8"/>
                <a:gd name="T23" fmla="*/ 2 h 38"/>
                <a:gd name="T24" fmla="*/ 7 w 8"/>
                <a:gd name="T25" fmla="*/ 1 h 38"/>
                <a:gd name="T26" fmla="*/ 6 w 8"/>
                <a:gd name="T27" fmla="*/ 0 h 38"/>
                <a:gd name="T28" fmla="*/ 4 w 8"/>
                <a:gd name="T29" fmla="*/ 0 h 38"/>
                <a:gd name="T30" fmla="*/ 3 w 8"/>
                <a:gd name="T31" fmla="*/ 1 h 38"/>
                <a:gd name="T32" fmla="*/ 2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2" y="37"/>
                  </a:lnTo>
                  <a:lnTo>
                    <a:pt x="3" y="38"/>
                  </a:lnTo>
                  <a:lnTo>
                    <a:pt x="4" y="38"/>
                  </a:lnTo>
                  <a:lnTo>
                    <a:pt x="6" y="38"/>
                  </a:lnTo>
                  <a:lnTo>
                    <a:pt x="7" y="38"/>
                  </a:lnTo>
                  <a:lnTo>
                    <a:pt x="8" y="37"/>
                  </a:lnTo>
                  <a:lnTo>
                    <a:pt x="8" y="36"/>
                  </a:lnTo>
                  <a:lnTo>
                    <a:pt x="8" y="5"/>
                  </a:lnTo>
                  <a:lnTo>
                    <a:pt x="8" y="4"/>
                  </a:lnTo>
                  <a:lnTo>
                    <a:pt x="8" y="2"/>
                  </a:lnTo>
                  <a:lnTo>
                    <a:pt x="7" y="1"/>
                  </a:lnTo>
                  <a:lnTo>
                    <a:pt x="6" y="0"/>
                  </a:lnTo>
                  <a:lnTo>
                    <a:pt x="4" y="0"/>
                  </a:lnTo>
                  <a:lnTo>
                    <a:pt x="3" y="1"/>
                  </a:lnTo>
                  <a:lnTo>
                    <a:pt x="2"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59" name="Freeform 229"/>
            <p:cNvSpPr>
              <a:spLocks/>
            </p:cNvSpPr>
            <p:nvPr/>
          </p:nvSpPr>
          <p:spPr bwMode="auto">
            <a:xfrm>
              <a:off x="2089" y="1676"/>
              <a:ext cx="8" cy="38"/>
            </a:xfrm>
            <a:custGeom>
              <a:avLst/>
              <a:gdLst>
                <a:gd name="T0" fmla="*/ 0 w 8"/>
                <a:gd name="T1" fmla="*/ 34 h 38"/>
                <a:gd name="T2" fmla="*/ 0 w 8"/>
                <a:gd name="T3" fmla="*/ 36 h 38"/>
                <a:gd name="T4" fmla="*/ 2 w 8"/>
                <a:gd name="T5" fmla="*/ 37 h 38"/>
                <a:gd name="T6" fmla="*/ 3 w 8"/>
                <a:gd name="T7" fmla="*/ 38 h 38"/>
                <a:gd name="T8" fmla="*/ 4 w 8"/>
                <a:gd name="T9" fmla="*/ 38 h 38"/>
                <a:gd name="T10" fmla="*/ 6 w 8"/>
                <a:gd name="T11" fmla="*/ 38 h 38"/>
                <a:gd name="T12" fmla="*/ 7 w 8"/>
                <a:gd name="T13" fmla="*/ 38 h 38"/>
                <a:gd name="T14" fmla="*/ 8 w 8"/>
                <a:gd name="T15" fmla="*/ 37 h 38"/>
                <a:gd name="T16" fmla="*/ 8 w 8"/>
                <a:gd name="T17" fmla="*/ 36 h 38"/>
                <a:gd name="T18" fmla="*/ 8 w 8"/>
                <a:gd name="T19" fmla="*/ 5 h 38"/>
                <a:gd name="T20" fmla="*/ 8 w 8"/>
                <a:gd name="T21" fmla="*/ 3 h 38"/>
                <a:gd name="T22" fmla="*/ 8 w 8"/>
                <a:gd name="T23" fmla="*/ 2 h 38"/>
                <a:gd name="T24" fmla="*/ 7 w 8"/>
                <a:gd name="T25" fmla="*/ 1 h 38"/>
                <a:gd name="T26" fmla="*/ 6 w 8"/>
                <a:gd name="T27" fmla="*/ 0 h 38"/>
                <a:gd name="T28" fmla="*/ 4 w 8"/>
                <a:gd name="T29" fmla="*/ 0 h 38"/>
                <a:gd name="T30" fmla="*/ 3 w 8"/>
                <a:gd name="T31" fmla="*/ 1 h 38"/>
                <a:gd name="T32" fmla="*/ 2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2" y="37"/>
                  </a:lnTo>
                  <a:lnTo>
                    <a:pt x="3" y="38"/>
                  </a:lnTo>
                  <a:lnTo>
                    <a:pt x="4" y="38"/>
                  </a:lnTo>
                  <a:lnTo>
                    <a:pt x="6" y="38"/>
                  </a:lnTo>
                  <a:lnTo>
                    <a:pt x="7" y="38"/>
                  </a:lnTo>
                  <a:lnTo>
                    <a:pt x="8" y="37"/>
                  </a:lnTo>
                  <a:lnTo>
                    <a:pt x="8" y="36"/>
                  </a:lnTo>
                  <a:lnTo>
                    <a:pt x="8" y="5"/>
                  </a:lnTo>
                  <a:lnTo>
                    <a:pt x="8" y="3"/>
                  </a:lnTo>
                  <a:lnTo>
                    <a:pt x="8" y="2"/>
                  </a:lnTo>
                  <a:lnTo>
                    <a:pt x="7" y="1"/>
                  </a:lnTo>
                  <a:lnTo>
                    <a:pt x="6" y="0"/>
                  </a:lnTo>
                  <a:lnTo>
                    <a:pt x="4" y="0"/>
                  </a:lnTo>
                  <a:lnTo>
                    <a:pt x="3" y="1"/>
                  </a:lnTo>
                  <a:lnTo>
                    <a:pt x="2"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60" name="Freeform 230"/>
            <p:cNvSpPr>
              <a:spLocks/>
            </p:cNvSpPr>
            <p:nvPr/>
          </p:nvSpPr>
          <p:spPr bwMode="auto">
            <a:xfrm>
              <a:off x="2089" y="1621"/>
              <a:ext cx="8" cy="39"/>
            </a:xfrm>
            <a:custGeom>
              <a:avLst/>
              <a:gdLst>
                <a:gd name="T0" fmla="*/ 0 w 8"/>
                <a:gd name="T1" fmla="*/ 35 h 39"/>
                <a:gd name="T2" fmla="*/ 0 w 8"/>
                <a:gd name="T3" fmla="*/ 37 h 39"/>
                <a:gd name="T4" fmla="*/ 2 w 8"/>
                <a:gd name="T5" fmla="*/ 38 h 39"/>
                <a:gd name="T6" fmla="*/ 3 w 8"/>
                <a:gd name="T7" fmla="*/ 39 h 39"/>
                <a:gd name="T8" fmla="*/ 4 w 8"/>
                <a:gd name="T9" fmla="*/ 39 h 39"/>
                <a:gd name="T10" fmla="*/ 6 w 8"/>
                <a:gd name="T11" fmla="*/ 39 h 39"/>
                <a:gd name="T12" fmla="*/ 7 w 8"/>
                <a:gd name="T13" fmla="*/ 39 h 39"/>
                <a:gd name="T14" fmla="*/ 8 w 8"/>
                <a:gd name="T15" fmla="*/ 38 h 39"/>
                <a:gd name="T16" fmla="*/ 8 w 8"/>
                <a:gd name="T17" fmla="*/ 37 h 39"/>
                <a:gd name="T18" fmla="*/ 8 w 8"/>
                <a:gd name="T19" fmla="*/ 6 h 39"/>
                <a:gd name="T20" fmla="*/ 8 w 8"/>
                <a:gd name="T21" fmla="*/ 4 h 39"/>
                <a:gd name="T22" fmla="*/ 8 w 8"/>
                <a:gd name="T23" fmla="*/ 3 h 39"/>
                <a:gd name="T24" fmla="*/ 7 w 8"/>
                <a:gd name="T25" fmla="*/ 2 h 39"/>
                <a:gd name="T26" fmla="*/ 6 w 8"/>
                <a:gd name="T27" fmla="*/ 0 h 39"/>
                <a:gd name="T28" fmla="*/ 4 w 8"/>
                <a:gd name="T29" fmla="*/ 0 h 39"/>
                <a:gd name="T30" fmla="*/ 3 w 8"/>
                <a:gd name="T31" fmla="*/ 2 h 39"/>
                <a:gd name="T32" fmla="*/ 2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7"/>
                  </a:lnTo>
                  <a:lnTo>
                    <a:pt x="2" y="38"/>
                  </a:lnTo>
                  <a:lnTo>
                    <a:pt x="3" y="39"/>
                  </a:lnTo>
                  <a:lnTo>
                    <a:pt x="4" y="39"/>
                  </a:lnTo>
                  <a:lnTo>
                    <a:pt x="6" y="39"/>
                  </a:lnTo>
                  <a:lnTo>
                    <a:pt x="7" y="39"/>
                  </a:lnTo>
                  <a:lnTo>
                    <a:pt x="8" y="38"/>
                  </a:lnTo>
                  <a:lnTo>
                    <a:pt x="8" y="37"/>
                  </a:lnTo>
                  <a:lnTo>
                    <a:pt x="8" y="6"/>
                  </a:lnTo>
                  <a:lnTo>
                    <a:pt x="8" y="4"/>
                  </a:lnTo>
                  <a:lnTo>
                    <a:pt x="8" y="3"/>
                  </a:lnTo>
                  <a:lnTo>
                    <a:pt x="7" y="2"/>
                  </a:lnTo>
                  <a:lnTo>
                    <a:pt x="6" y="0"/>
                  </a:lnTo>
                  <a:lnTo>
                    <a:pt x="4" y="0"/>
                  </a:lnTo>
                  <a:lnTo>
                    <a:pt x="3" y="2"/>
                  </a:lnTo>
                  <a:lnTo>
                    <a:pt x="2"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61" name="Freeform 231"/>
            <p:cNvSpPr>
              <a:spLocks/>
            </p:cNvSpPr>
            <p:nvPr/>
          </p:nvSpPr>
          <p:spPr bwMode="auto">
            <a:xfrm>
              <a:off x="2089" y="1567"/>
              <a:ext cx="8" cy="39"/>
            </a:xfrm>
            <a:custGeom>
              <a:avLst/>
              <a:gdLst>
                <a:gd name="T0" fmla="*/ 0 w 8"/>
                <a:gd name="T1" fmla="*/ 35 h 39"/>
                <a:gd name="T2" fmla="*/ 0 w 8"/>
                <a:gd name="T3" fmla="*/ 36 h 39"/>
                <a:gd name="T4" fmla="*/ 2 w 8"/>
                <a:gd name="T5" fmla="*/ 38 h 39"/>
                <a:gd name="T6" fmla="*/ 3 w 8"/>
                <a:gd name="T7" fmla="*/ 39 h 39"/>
                <a:gd name="T8" fmla="*/ 4 w 8"/>
                <a:gd name="T9" fmla="*/ 39 h 39"/>
                <a:gd name="T10" fmla="*/ 6 w 8"/>
                <a:gd name="T11" fmla="*/ 39 h 39"/>
                <a:gd name="T12" fmla="*/ 7 w 8"/>
                <a:gd name="T13" fmla="*/ 39 h 39"/>
                <a:gd name="T14" fmla="*/ 8 w 8"/>
                <a:gd name="T15" fmla="*/ 38 h 39"/>
                <a:gd name="T16" fmla="*/ 8 w 8"/>
                <a:gd name="T17" fmla="*/ 36 h 39"/>
                <a:gd name="T18" fmla="*/ 8 w 8"/>
                <a:gd name="T19" fmla="*/ 5 h 39"/>
                <a:gd name="T20" fmla="*/ 8 w 8"/>
                <a:gd name="T21" fmla="*/ 4 h 39"/>
                <a:gd name="T22" fmla="*/ 8 w 8"/>
                <a:gd name="T23" fmla="*/ 3 h 39"/>
                <a:gd name="T24" fmla="*/ 7 w 8"/>
                <a:gd name="T25" fmla="*/ 2 h 39"/>
                <a:gd name="T26" fmla="*/ 6 w 8"/>
                <a:gd name="T27" fmla="*/ 0 h 39"/>
                <a:gd name="T28" fmla="*/ 4 w 8"/>
                <a:gd name="T29" fmla="*/ 0 h 39"/>
                <a:gd name="T30" fmla="*/ 3 w 8"/>
                <a:gd name="T31" fmla="*/ 2 h 39"/>
                <a:gd name="T32" fmla="*/ 2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2" y="38"/>
                  </a:lnTo>
                  <a:lnTo>
                    <a:pt x="3" y="39"/>
                  </a:lnTo>
                  <a:lnTo>
                    <a:pt x="4" y="39"/>
                  </a:lnTo>
                  <a:lnTo>
                    <a:pt x="6" y="39"/>
                  </a:lnTo>
                  <a:lnTo>
                    <a:pt x="7" y="39"/>
                  </a:lnTo>
                  <a:lnTo>
                    <a:pt x="8" y="38"/>
                  </a:lnTo>
                  <a:lnTo>
                    <a:pt x="8" y="36"/>
                  </a:lnTo>
                  <a:lnTo>
                    <a:pt x="8" y="5"/>
                  </a:lnTo>
                  <a:lnTo>
                    <a:pt x="8" y="4"/>
                  </a:lnTo>
                  <a:lnTo>
                    <a:pt x="8" y="3"/>
                  </a:lnTo>
                  <a:lnTo>
                    <a:pt x="7" y="2"/>
                  </a:lnTo>
                  <a:lnTo>
                    <a:pt x="6" y="0"/>
                  </a:lnTo>
                  <a:lnTo>
                    <a:pt x="4" y="0"/>
                  </a:lnTo>
                  <a:lnTo>
                    <a:pt x="3" y="2"/>
                  </a:lnTo>
                  <a:lnTo>
                    <a:pt x="2"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62" name="Freeform 232"/>
            <p:cNvSpPr>
              <a:spLocks/>
            </p:cNvSpPr>
            <p:nvPr/>
          </p:nvSpPr>
          <p:spPr bwMode="auto">
            <a:xfrm>
              <a:off x="2089" y="1513"/>
              <a:ext cx="9" cy="39"/>
            </a:xfrm>
            <a:custGeom>
              <a:avLst/>
              <a:gdLst>
                <a:gd name="T0" fmla="*/ 0 w 9"/>
                <a:gd name="T1" fmla="*/ 35 h 39"/>
                <a:gd name="T2" fmla="*/ 0 w 9"/>
                <a:gd name="T3" fmla="*/ 36 h 39"/>
                <a:gd name="T4" fmla="*/ 2 w 9"/>
                <a:gd name="T5" fmla="*/ 38 h 39"/>
                <a:gd name="T6" fmla="*/ 3 w 9"/>
                <a:gd name="T7" fmla="*/ 39 h 39"/>
                <a:gd name="T8" fmla="*/ 4 w 9"/>
                <a:gd name="T9" fmla="*/ 39 h 39"/>
                <a:gd name="T10" fmla="*/ 6 w 9"/>
                <a:gd name="T11" fmla="*/ 39 h 39"/>
                <a:gd name="T12" fmla="*/ 7 w 9"/>
                <a:gd name="T13" fmla="*/ 39 h 39"/>
                <a:gd name="T14" fmla="*/ 8 w 9"/>
                <a:gd name="T15" fmla="*/ 38 h 39"/>
                <a:gd name="T16" fmla="*/ 8 w 9"/>
                <a:gd name="T17" fmla="*/ 36 h 39"/>
                <a:gd name="T18" fmla="*/ 9 w 9"/>
                <a:gd name="T19" fmla="*/ 5 h 39"/>
                <a:gd name="T20" fmla="*/ 9 w 9"/>
                <a:gd name="T21" fmla="*/ 4 h 39"/>
                <a:gd name="T22" fmla="*/ 8 w 9"/>
                <a:gd name="T23" fmla="*/ 3 h 39"/>
                <a:gd name="T24" fmla="*/ 7 w 9"/>
                <a:gd name="T25" fmla="*/ 2 h 39"/>
                <a:gd name="T26" fmla="*/ 6 w 9"/>
                <a:gd name="T27" fmla="*/ 0 h 39"/>
                <a:gd name="T28" fmla="*/ 4 w 9"/>
                <a:gd name="T29" fmla="*/ 0 h 39"/>
                <a:gd name="T30" fmla="*/ 3 w 9"/>
                <a:gd name="T31" fmla="*/ 2 h 39"/>
                <a:gd name="T32" fmla="*/ 2 w 9"/>
                <a:gd name="T33" fmla="*/ 3 h 39"/>
                <a:gd name="T34" fmla="*/ 2 w 9"/>
                <a:gd name="T35" fmla="*/ 4 h 39"/>
                <a:gd name="T36" fmla="*/ 0 w 9"/>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9">
                  <a:moveTo>
                    <a:pt x="0" y="35"/>
                  </a:moveTo>
                  <a:lnTo>
                    <a:pt x="0" y="36"/>
                  </a:lnTo>
                  <a:lnTo>
                    <a:pt x="2" y="38"/>
                  </a:lnTo>
                  <a:lnTo>
                    <a:pt x="3" y="39"/>
                  </a:lnTo>
                  <a:lnTo>
                    <a:pt x="4" y="39"/>
                  </a:lnTo>
                  <a:lnTo>
                    <a:pt x="6" y="39"/>
                  </a:lnTo>
                  <a:lnTo>
                    <a:pt x="7" y="39"/>
                  </a:lnTo>
                  <a:lnTo>
                    <a:pt x="8" y="38"/>
                  </a:lnTo>
                  <a:lnTo>
                    <a:pt x="8" y="36"/>
                  </a:lnTo>
                  <a:lnTo>
                    <a:pt x="9" y="5"/>
                  </a:lnTo>
                  <a:lnTo>
                    <a:pt x="9" y="4"/>
                  </a:lnTo>
                  <a:lnTo>
                    <a:pt x="8" y="3"/>
                  </a:lnTo>
                  <a:lnTo>
                    <a:pt x="7" y="2"/>
                  </a:lnTo>
                  <a:lnTo>
                    <a:pt x="6" y="0"/>
                  </a:lnTo>
                  <a:lnTo>
                    <a:pt x="4" y="0"/>
                  </a:lnTo>
                  <a:lnTo>
                    <a:pt x="3" y="2"/>
                  </a:lnTo>
                  <a:lnTo>
                    <a:pt x="2" y="3"/>
                  </a:lnTo>
                  <a:lnTo>
                    <a:pt x="2"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63" name="Freeform 233"/>
            <p:cNvSpPr>
              <a:spLocks/>
            </p:cNvSpPr>
            <p:nvPr/>
          </p:nvSpPr>
          <p:spPr bwMode="auto">
            <a:xfrm>
              <a:off x="2091" y="1459"/>
              <a:ext cx="7" cy="39"/>
            </a:xfrm>
            <a:custGeom>
              <a:avLst/>
              <a:gdLst>
                <a:gd name="T0" fmla="*/ 0 w 7"/>
                <a:gd name="T1" fmla="*/ 35 h 39"/>
                <a:gd name="T2" fmla="*/ 0 w 7"/>
                <a:gd name="T3" fmla="*/ 36 h 39"/>
                <a:gd name="T4" fmla="*/ 0 w 7"/>
                <a:gd name="T5" fmla="*/ 37 h 39"/>
                <a:gd name="T6" fmla="*/ 1 w 7"/>
                <a:gd name="T7" fmla="*/ 39 h 39"/>
                <a:gd name="T8" fmla="*/ 2 w 7"/>
                <a:gd name="T9" fmla="*/ 39 h 39"/>
                <a:gd name="T10" fmla="*/ 4 w 7"/>
                <a:gd name="T11" fmla="*/ 39 h 39"/>
                <a:gd name="T12" fmla="*/ 5 w 7"/>
                <a:gd name="T13" fmla="*/ 39 h 39"/>
                <a:gd name="T14" fmla="*/ 6 w 7"/>
                <a:gd name="T15" fmla="*/ 37 h 39"/>
                <a:gd name="T16" fmla="*/ 7 w 7"/>
                <a:gd name="T17" fmla="*/ 36 h 39"/>
                <a:gd name="T18" fmla="*/ 7 w 7"/>
                <a:gd name="T19" fmla="*/ 5 h 39"/>
                <a:gd name="T20" fmla="*/ 7 w 7"/>
                <a:gd name="T21" fmla="*/ 4 h 39"/>
                <a:gd name="T22" fmla="*/ 6 w 7"/>
                <a:gd name="T23" fmla="*/ 3 h 39"/>
                <a:gd name="T24" fmla="*/ 5 w 7"/>
                <a:gd name="T25" fmla="*/ 1 h 39"/>
                <a:gd name="T26" fmla="*/ 4 w 7"/>
                <a:gd name="T27" fmla="*/ 0 h 39"/>
                <a:gd name="T28" fmla="*/ 2 w 7"/>
                <a:gd name="T29" fmla="*/ 0 h 39"/>
                <a:gd name="T30" fmla="*/ 1 w 7"/>
                <a:gd name="T31" fmla="*/ 1 h 39"/>
                <a:gd name="T32" fmla="*/ 0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0" y="37"/>
                  </a:lnTo>
                  <a:lnTo>
                    <a:pt x="1" y="39"/>
                  </a:lnTo>
                  <a:lnTo>
                    <a:pt x="2" y="39"/>
                  </a:lnTo>
                  <a:lnTo>
                    <a:pt x="4" y="39"/>
                  </a:lnTo>
                  <a:lnTo>
                    <a:pt x="5" y="39"/>
                  </a:lnTo>
                  <a:lnTo>
                    <a:pt x="6" y="37"/>
                  </a:lnTo>
                  <a:lnTo>
                    <a:pt x="7" y="36"/>
                  </a:lnTo>
                  <a:lnTo>
                    <a:pt x="7" y="5"/>
                  </a:lnTo>
                  <a:lnTo>
                    <a:pt x="7" y="4"/>
                  </a:lnTo>
                  <a:lnTo>
                    <a:pt x="6" y="3"/>
                  </a:lnTo>
                  <a:lnTo>
                    <a:pt x="5" y="1"/>
                  </a:lnTo>
                  <a:lnTo>
                    <a:pt x="4" y="0"/>
                  </a:lnTo>
                  <a:lnTo>
                    <a:pt x="2"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64" name="Freeform 234"/>
            <p:cNvSpPr>
              <a:spLocks/>
            </p:cNvSpPr>
            <p:nvPr/>
          </p:nvSpPr>
          <p:spPr bwMode="auto">
            <a:xfrm>
              <a:off x="2091" y="1405"/>
              <a:ext cx="7" cy="39"/>
            </a:xfrm>
            <a:custGeom>
              <a:avLst/>
              <a:gdLst>
                <a:gd name="T0" fmla="*/ 0 w 7"/>
                <a:gd name="T1" fmla="*/ 35 h 39"/>
                <a:gd name="T2" fmla="*/ 0 w 7"/>
                <a:gd name="T3" fmla="*/ 36 h 39"/>
                <a:gd name="T4" fmla="*/ 0 w 7"/>
                <a:gd name="T5" fmla="*/ 37 h 39"/>
                <a:gd name="T6" fmla="*/ 1 w 7"/>
                <a:gd name="T7" fmla="*/ 39 h 39"/>
                <a:gd name="T8" fmla="*/ 2 w 7"/>
                <a:gd name="T9" fmla="*/ 39 h 39"/>
                <a:gd name="T10" fmla="*/ 4 w 7"/>
                <a:gd name="T11" fmla="*/ 39 h 39"/>
                <a:gd name="T12" fmla="*/ 5 w 7"/>
                <a:gd name="T13" fmla="*/ 39 h 39"/>
                <a:gd name="T14" fmla="*/ 6 w 7"/>
                <a:gd name="T15" fmla="*/ 37 h 39"/>
                <a:gd name="T16" fmla="*/ 7 w 7"/>
                <a:gd name="T17" fmla="*/ 36 h 39"/>
                <a:gd name="T18" fmla="*/ 7 w 7"/>
                <a:gd name="T19" fmla="*/ 5 h 39"/>
                <a:gd name="T20" fmla="*/ 7 w 7"/>
                <a:gd name="T21" fmla="*/ 4 h 39"/>
                <a:gd name="T22" fmla="*/ 6 w 7"/>
                <a:gd name="T23" fmla="*/ 3 h 39"/>
                <a:gd name="T24" fmla="*/ 5 w 7"/>
                <a:gd name="T25" fmla="*/ 1 h 39"/>
                <a:gd name="T26" fmla="*/ 4 w 7"/>
                <a:gd name="T27" fmla="*/ 0 h 39"/>
                <a:gd name="T28" fmla="*/ 2 w 7"/>
                <a:gd name="T29" fmla="*/ 0 h 39"/>
                <a:gd name="T30" fmla="*/ 1 w 7"/>
                <a:gd name="T31" fmla="*/ 1 h 39"/>
                <a:gd name="T32" fmla="*/ 0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0" y="37"/>
                  </a:lnTo>
                  <a:lnTo>
                    <a:pt x="1" y="39"/>
                  </a:lnTo>
                  <a:lnTo>
                    <a:pt x="2" y="39"/>
                  </a:lnTo>
                  <a:lnTo>
                    <a:pt x="4" y="39"/>
                  </a:lnTo>
                  <a:lnTo>
                    <a:pt x="5" y="39"/>
                  </a:lnTo>
                  <a:lnTo>
                    <a:pt x="6" y="37"/>
                  </a:lnTo>
                  <a:lnTo>
                    <a:pt x="7" y="36"/>
                  </a:lnTo>
                  <a:lnTo>
                    <a:pt x="7" y="5"/>
                  </a:lnTo>
                  <a:lnTo>
                    <a:pt x="7" y="4"/>
                  </a:lnTo>
                  <a:lnTo>
                    <a:pt x="6" y="3"/>
                  </a:lnTo>
                  <a:lnTo>
                    <a:pt x="5" y="1"/>
                  </a:lnTo>
                  <a:lnTo>
                    <a:pt x="4" y="0"/>
                  </a:lnTo>
                  <a:lnTo>
                    <a:pt x="2"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65" name="Freeform 235"/>
            <p:cNvSpPr>
              <a:spLocks/>
            </p:cNvSpPr>
            <p:nvPr/>
          </p:nvSpPr>
          <p:spPr bwMode="auto">
            <a:xfrm>
              <a:off x="2091" y="1351"/>
              <a:ext cx="7" cy="39"/>
            </a:xfrm>
            <a:custGeom>
              <a:avLst/>
              <a:gdLst>
                <a:gd name="T0" fmla="*/ 0 w 7"/>
                <a:gd name="T1" fmla="*/ 35 h 39"/>
                <a:gd name="T2" fmla="*/ 0 w 7"/>
                <a:gd name="T3" fmla="*/ 36 h 39"/>
                <a:gd name="T4" fmla="*/ 0 w 7"/>
                <a:gd name="T5" fmla="*/ 37 h 39"/>
                <a:gd name="T6" fmla="*/ 1 w 7"/>
                <a:gd name="T7" fmla="*/ 39 h 39"/>
                <a:gd name="T8" fmla="*/ 2 w 7"/>
                <a:gd name="T9" fmla="*/ 39 h 39"/>
                <a:gd name="T10" fmla="*/ 4 w 7"/>
                <a:gd name="T11" fmla="*/ 39 h 39"/>
                <a:gd name="T12" fmla="*/ 5 w 7"/>
                <a:gd name="T13" fmla="*/ 39 h 39"/>
                <a:gd name="T14" fmla="*/ 6 w 7"/>
                <a:gd name="T15" fmla="*/ 37 h 39"/>
                <a:gd name="T16" fmla="*/ 7 w 7"/>
                <a:gd name="T17" fmla="*/ 36 h 39"/>
                <a:gd name="T18" fmla="*/ 7 w 7"/>
                <a:gd name="T19" fmla="*/ 5 h 39"/>
                <a:gd name="T20" fmla="*/ 7 w 7"/>
                <a:gd name="T21" fmla="*/ 4 h 39"/>
                <a:gd name="T22" fmla="*/ 6 w 7"/>
                <a:gd name="T23" fmla="*/ 2 h 39"/>
                <a:gd name="T24" fmla="*/ 5 w 7"/>
                <a:gd name="T25" fmla="*/ 1 h 39"/>
                <a:gd name="T26" fmla="*/ 4 w 7"/>
                <a:gd name="T27" fmla="*/ 0 h 39"/>
                <a:gd name="T28" fmla="*/ 2 w 7"/>
                <a:gd name="T29" fmla="*/ 0 h 39"/>
                <a:gd name="T30" fmla="*/ 1 w 7"/>
                <a:gd name="T31" fmla="*/ 1 h 39"/>
                <a:gd name="T32" fmla="*/ 0 w 7"/>
                <a:gd name="T33" fmla="*/ 2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0" y="37"/>
                  </a:lnTo>
                  <a:lnTo>
                    <a:pt x="1" y="39"/>
                  </a:lnTo>
                  <a:lnTo>
                    <a:pt x="2" y="39"/>
                  </a:lnTo>
                  <a:lnTo>
                    <a:pt x="4" y="39"/>
                  </a:lnTo>
                  <a:lnTo>
                    <a:pt x="5" y="39"/>
                  </a:lnTo>
                  <a:lnTo>
                    <a:pt x="6" y="37"/>
                  </a:lnTo>
                  <a:lnTo>
                    <a:pt x="7" y="36"/>
                  </a:lnTo>
                  <a:lnTo>
                    <a:pt x="7" y="5"/>
                  </a:lnTo>
                  <a:lnTo>
                    <a:pt x="7" y="4"/>
                  </a:lnTo>
                  <a:lnTo>
                    <a:pt x="6" y="2"/>
                  </a:lnTo>
                  <a:lnTo>
                    <a:pt x="5" y="1"/>
                  </a:lnTo>
                  <a:lnTo>
                    <a:pt x="4" y="0"/>
                  </a:lnTo>
                  <a:lnTo>
                    <a:pt x="2"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66" name="Freeform 236"/>
            <p:cNvSpPr>
              <a:spLocks/>
            </p:cNvSpPr>
            <p:nvPr/>
          </p:nvSpPr>
          <p:spPr bwMode="auto">
            <a:xfrm>
              <a:off x="2091" y="1297"/>
              <a:ext cx="7" cy="38"/>
            </a:xfrm>
            <a:custGeom>
              <a:avLst/>
              <a:gdLst>
                <a:gd name="T0" fmla="*/ 0 w 7"/>
                <a:gd name="T1" fmla="*/ 35 h 38"/>
                <a:gd name="T2" fmla="*/ 0 w 7"/>
                <a:gd name="T3" fmla="*/ 36 h 38"/>
                <a:gd name="T4" fmla="*/ 0 w 7"/>
                <a:gd name="T5" fmla="*/ 37 h 38"/>
                <a:gd name="T6" fmla="*/ 1 w 7"/>
                <a:gd name="T7" fmla="*/ 38 h 38"/>
                <a:gd name="T8" fmla="*/ 2 w 7"/>
                <a:gd name="T9" fmla="*/ 38 h 38"/>
                <a:gd name="T10" fmla="*/ 4 w 7"/>
                <a:gd name="T11" fmla="*/ 38 h 38"/>
                <a:gd name="T12" fmla="*/ 5 w 7"/>
                <a:gd name="T13" fmla="*/ 38 h 38"/>
                <a:gd name="T14" fmla="*/ 6 w 7"/>
                <a:gd name="T15" fmla="*/ 37 h 38"/>
                <a:gd name="T16" fmla="*/ 7 w 7"/>
                <a:gd name="T17" fmla="*/ 36 h 38"/>
                <a:gd name="T18" fmla="*/ 7 w 7"/>
                <a:gd name="T19" fmla="*/ 5 h 38"/>
                <a:gd name="T20" fmla="*/ 7 w 7"/>
                <a:gd name="T21" fmla="*/ 4 h 38"/>
                <a:gd name="T22" fmla="*/ 6 w 7"/>
                <a:gd name="T23" fmla="*/ 2 h 38"/>
                <a:gd name="T24" fmla="*/ 5 w 7"/>
                <a:gd name="T25" fmla="*/ 1 h 38"/>
                <a:gd name="T26" fmla="*/ 4 w 7"/>
                <a:gd name="T27" fmla="*/ 0 h 38"/>
                <a:gd name="T28" fmla="*/ 2 w 7"/>
                <a:gd name="T29" fmla="*/ 0 h 38"/>
                <a:gd name="T30" fmla="*/ 1 w 7"/>
                <a:gd name="T31" fmla="*/ 1 h 38"/>
                <a:gd name="T32" fmla="*/ 0 w 7"/>
                <a:gd name="T33" fmla="*/ 2 h 38"/>
                <a:gd name="T34" fmla="*/ 0 w 7"/>
                <a:gd name="T35" fmla="*/ 4 h 38"/>
                <a:gd name="T36" fmla="*/ 0 w 7"/>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5"/>
                  </a:moveTo>
                  <a:lnTo>
                    <a:pt x="0" y="36"/>
                  </a:lnTo>
                  <a:lnTo>
                    <a:pt x="0" y="37"/>
                  </a:lnTo>
                  <a:lnTo>
                    <a:pt x="1" y="38"/>
                  </a:lnTo>
                  <a:lnTo>
                    <a:pt x="2" y="38"/>
                  </a:lnTo>
                  <a:lnTo>
                    <a:pt x="4" y="38"/>
                  </a:lnTo>
                  <a:lnTo>
                    <a:pt x="5" y="38"/>
                  </a:lnTo>
                  <a:lnTo>
                    <a:pt x="6" y="37"/>
                  </a:lnTo>
                  <a:lnTo>
                    <a:pt x="7" y="36"/>
                  </a:lnTo>
                  <a:lnTo>
                    <a:pt x="7" y="5"/>
                  </a:lnTo>
                  <a:lnTo>
                    <a:pt x="7" y="4"/>
                  </a:lnTo>
                  <a:lnTo>
                    <a:pt x="6" y="2"/>
                  </a:lnTo>
                  <a:lnTo>
                    <a:pt x="5" y="1"/>
                  </a:lnTo>
                  <a:lnTo>
                    <a:pt x="4" y="0"/>
                  </a:lnTo>
                  <a:lnTo>
                    <a:pt x="2"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67" name="Freeform 237"/>
            <p:cNvSpPr>
              <a:spLocks/>
            </p:cNvSpPr>
            <p:nvPr/>
          </p:nvSpPr>
          <p:spPr bwMode="auto">
            <a:xfrm>
              <a:off x="2091" y="1243"/>
              <a:ext cx="7" cy="38"/>
            </a:xfrm>
            <a:custGeom>
              <a:avLst/>
              <a:gdLst>
                <a:gd name="T0" fmla="*/ 0 w 7"/>
                <a:gd name="T1" fmla="*/ 34 h 38"/>
                <a:gd name="T2" fmla="*/ 0 w 7"/>
                <a:gd name="T3" fmla="*/ 36 h 38"/>
                <a:gd name="T4" fmla="*/ 0 w 7"/>
                <a:gd name="T5" fmla="*/ 37 h 38"/>
                <a:gd name="T6" fmla="*/ 1 w 7"/>
                <a:gd name="T7" fmla="*/ 38 h 38"/>
                <a:gd name="T8" fmla="*/ 2 w 7"/>
                <a:gd name="T9" fmla="*/ 38 h 38"/>
                <a:gd name="T10" fmla="*/ 4 w 7"/>
                <a:gd name="T11" fmla="*/ 38 h 38"/>
                <a:gd name="T12" fmla="*/ 5 w 7"/>
                <a:gd name="T13" fmla="*/ 38 h 38"/>
                <a:gd name="T14" fmla="*/ 6 w 7"/>
                <a:gd name="T15" fmla="*/ 37 h 38"/>
                <a:gd name="T16" fmla="*/ 7 w 7"/>
                <a:gd name="T17" fmla="*/ 36 h 38"/>
                <a:gd name="T18" fmla="*/ 7 w 7"/>
                <a:gd name="T19" fmla="*/ 5 h 38"/>
                <a:gd name="T20" fmla="*/ 7 w 7"/>
                <a:gd name="T21" fmla="*/ 4 h 38"/>
                <a:gd name="T22" fmla="*/ 6 w 7"/>
                <a:gd name="T23" fmla="*/ 2 h 38"/>
                <a:gd name="T24" fmla="*/ 5 w 7"/>
                <a:gd name="T25" fmla="*/ 1 h 38"/>
                <a:gd name="T26" fmla="*/ 4 w 7"/>
                <a:gd name="T27" fmla="*/ 0 h 38"/>
                <a:gd name="T28" fmla="*/ 2 w 7"/>
                <a:gd name="T29" fmla="*/ 0 h 38"/>
                <a:gd name="T30" fmla="*/ 1 w 7"/>
                <a:gd name="T31" fmla="*/ 1 h 38"/>
                <a:gd name="T32" fmla="*/ 0 w 7"/>
                <a:gd name="T33" fmla="*/ 2 h 38"/>
                <a:gd name="T34" fmla="*/ 0 w 7"/>
                <a:gd name="T35" fmla="*/ 4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0" y="37"/>
                  </a:lnTo>
                  <a:lnTo>
                    <a:pt x="1" y="38"/>
                  </a:lnTo>
                  <a:lnTo>
                    <a:pt x="2" y="38"/>
                  </a:lnTo>
                  <a:lnTo>
                    <a:pt x="4" y="38"/>
                  </a:lnTo>
                  <a:lnTo>
                    <a:pt x="5" y="38"/>
                  </a:lnTo>
                  <a:lnTo>
                    <a:pt x="6" y="37"/>
                  </a:lnTo>
                  <a:lnTo>
                    <a:pt x="7" y="36"/>
                  </a:lnTo>
                  <a:lnTo>
                    <a:pt x="7" y="5"/>
                  </a:lnTo>
                  <a:lnTo>
                    <a:pt x="7" y="4"/>
                  </a:lnTo>
                  <a:lnTo>
                    <a:pt x="6" y="2"/>
                  </a:lnTo>
                  <a:lnTo>
                    <a:pt x="5" y="1"/>
                  </a:lnTo>
                  <a:lnTo>
                    <a:pt x="4" y="0"/>
                  </a:lnTo>
                  <a:lnTo>
                    <a:pt x="2" y="0"/>
                  </a:lnTo>
                  <a:lnTo>
                    <a:pt x="1" y="1"/>
                  </a:lnTo>
                  <a:lnTo>
                    <a:pt x="0"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68" name="Freeform 238"/>
            <p:cNvSpPr>
              <a:spLocks/>
            </p:cNvSpPr>
            <p:nvPr/>
          </p:nvSpPr>
          <p:spPr bwMode="auto">
            <a:xfrm>
              <a:off x="2091" y="1189"/>
              <a:ext cx="7" cy="38"/>
            </a:xfrm>
            <a:custGeom>
              <a:avLst/>
              <a:gdLst>
                <a:gd name="T0" fmla="*/ 0 w 7"/>
                <a:gd name="T1" fmla="*/ 34 h 38"/>
                <a:gd name="T2" fmla="*/ 0 w 7"/>
                <a:gd name="T3" fmla="*/ 36 h 38"/>
                <a:gd name="T4" fmla="*/ 0 w 7"/>
                <a:gd name="T5" fmla="*/ 37 h 38"/>
                <a:gd name="T6" fmla="*/ 1 w 7"/>
                <a:gd name="T7" fmla="*/ 38 h 38"/>
                <a:gd name="T8" fmla="*/ 2 w 7"/>
                <a:gd name="T9" fmla="*/ 38 h 38"/>
                <a:gd name="T10" fmla="*/ 4 w 7"/>
                <a:gd name="T11" fmla="*/ 38 h 38"/>
                <a:gd name="T12" fmla="*/ 5 w 7"/>
                <a:gd name="T13" fmla="*/ 38 h 38"/>
                <a:gd name="T14" fmla="*/ 6 w 7"/>
                <a:gd name="T15" fmla="*/ 37 h 38"/>
                <a:gd name="T16" fmla="*/ 7 w 7"/>
                <a:gd name="T17" fmla="*/ 36 h 38"/>
                <a:gd name="T18" fmla="*/ 7 w 7"/>
                <a:gd name="T19" fmla="*/ 5 h 38"/>
                <a:gd name="T20" fmla="*/ 7 w 7"/>
                <a:gd name="T21" fmla="*/ 3 h 38"/>
                <a:gd name="T22" fmla="*/ 6 w 7"/>
                <a:gd name="T23" fmla="*/ 2 h 38"/>
                <a:gd name="T24" fmla="*/ 5 w 7"/>
                <a:gd name="T25" fmla="*/ 1 h 38"/>
                <a:gd name="T26" fmla="*/ 4 w 7"/>
                <a:gd name="T27" fmla="*/ 0 h 38"/>
                <a:gd name="T28" fmla="*/ 2 w 7"/>
                <a:gd name="T29" fmla="*/ 0 h 38"/>
                <a:gd name="T30" fmla="*/ 1 w 7"/>
                <a:gd name="T31" fmla="*/ 1 h 38"/>
                <a:gd name="T32" fmla="*/ 0 w 7"/>
                <a:gd name="T33" fmla="*/ 2 h 38"/>
                <a:gd name="T34" fmla="*/ 0 w 7"/>
                <a:gd name="T35" fmla="*/ 3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0" y="37"/>
                  </a:lnTo>
                  <a:lnTo>
                    <a:pt x="1" y="38"/>
                  </a:lnTo>
                  <a:lnTo>
                    <a:pt x="2" y="38"/>
                  </a:lnTo>
                  <a:lnTo>
                    <a:pt x="4" y="38"/>
                  </a:lnTo>
                  <a:lnTo>
                    <a:pt x="5" y="38"/>
                  </a:lnTo>
                  <a:lnTo>
                    <a:pt x="6" y="37"/>
                  </a:lnTo>
                  <a:lnTo>
                    <a:pt x="7" y="36"/>
                  </a:lnTo>
                  <a:lnTo>
                    <a:pt x="7" y="5"/>
                  </a:lnTo>
                  <a:lnTo>
                    <a:pt x="7" y="3"/>
                  </a:lnTo>
                  <a:lnTo>
                    <a:pt x="6" y="2"/>
                  </a:lnTo>
                  <a:lnTo>
                    <a:pt x="5" y="1"/>
                  </a:lnTo>
                  <a:lnTo>
                    <a:pt x="4" y="0"/>
                  </a:lnTo>
                  <a:lnTo>
                    <a:pt x="2" y="0"/>
                  </a:lnTo>
                  <a:lnTo>
                    <a:pt x="1" y="1"/>
                  </a:lnTo>
                  <a:lnTo>
                    <a:pt x="0"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69" name="Freeform 239"/>
            <p:cNvSpPr>
              <a:spLocks/>
            </p:cNvSpPr>
            <p:nvPr/>
          </p:nvSpPr>
          <p:spPr bwMode="auto">
            <a:xfrm>
              <a:off x="2091" y="1135"/>
              <a:ext cx="7" cy="38"/>
            </a:xfrm>
            <a:custGeom>
              <a:avLst/>
              <a:gdLst>
                <a:gd name="T0" fmla="*/ 0 w 7"/>
                <a:gd name="T1" fmla="*/ 34 h 38"/>
                <a:gd name="T2" fmla="*/ 0 w 7"/>
                <a:gd name="T3" fmla="*/ 36 h 38"/>
                <a:gd name="T4" fmla="*/ 0 w 7"/>
                <a:gd name="T5" fmla="*/ 37 h 38"/>
                <a:gd name="T6" fmla="*/ 1 w 7"/>
                <a:gd name="T7" fmla="*/ 38 h 38"/>
                <a:gd name="T8" fmla="*/ 2 w 7"/>
                <a:gd name="T9" fmla="*/ 38 h 38"/>
                <a:gd name="T10" fmla="*/ 4 w 7"/>
                <a:gd name="T11" fmla="*/ 38 h 38"/>
                <a:gd name="T12" fmla="*/ 5 w 7"/>
                <a:gd name="T13" fmla="*/ 38 h 38"/>
                <a:gd name="T14" fmla="*/ 6 w 7"/>
                <a:gd name="T15" fmla="*/ 37 h 38"/>
                <a:gd name="T16" fmla="*/ 7 w 7"/>
                <a:gd name="T17" fmla="*/ 36 h 38"/>
                <a:gd name="T18" fmla="*/ 7 w 7"/>
                <a:gd name="T19" fmla="*/ 5 h 38"/>
                <a:gd name="T20" fmla="*/ 7 w 7"/>
                <a:gd name="T21" fmla="*/ 3 h 38"/>
                <a:gd name="T22" fmla="*/ 6 w 7"/>
                <a:gd name="T23" fmla="*/ 2 h 38"/>
                <a:gd name="T24" fmla="*/ 5 w 7"/>
                <a:gd name="T25" fmla="*/ 1 h 38"/>
                <a:gd name="T26" fmla="*/ 4 w 7"/>
                <a:gd name="T27" fmla="*/ 0 h 38"/>
                <a:gd name="T28" fmla="*/ 2 w 7"/>
                <a:gd name="T29" fmla="*/ 0 h 38"/>
                <a:gd name="T30" fmla="*/ 1 w 7"/>
                <a:gd name="T31" fmla="*/ 1 h 38"/>
                <a:gd name="T32" fmla="*/ 0 w 7"/>
                <a:gd name="T33" fmla="*/ 2 h 38"/>
                <a:gd name="T34" fmla="*/ 0 w 7"/>
                <a:gd name="T35" fmla="*/ 3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0" y="37"/>
                  </a:lnTo>
                  <a:lnTo>
                    <a:pt x="1" y="38"/>
                  </a:lnTo>
                  <a:lnTo>
                    <a:pt x="2" y="38"/>
                  </a:lnTo>
                  <a:lnTo>
                    <a:pt x="4" y="38"/>
                  </a:lnTo>
                  <a:lnTo>
                    <a:pt x="5" y="38"/>
                  </a:lnTo>
                  <a:lnTo>
                    <a:pt x="6" y="37"/>
                  </a:lnTo>
                  <a:lnTo>
                    <a:pt x="7" y="36"/>
                  </a:lnTo>
                  <a:lnTo>
                    <a:pt x="7" y="5"/>
                  </a:lnTo>
                  <a:lnTo>
                    <a:pt x="7" y="3"/>
                  </a:lnTo>
                  <a:lnTo>
                    <a:pt x="6" y="2"/>
                  </a:lnTo>
                  <a:lnTo>
                    <a:pt x="5" y="1"/>
                  </a:lnTo>
                  <a:lnTo>
                    <a:pt x="4" y="0"/>
                  </a:lnTo>
                  <a:lnTo>
                    <a:pt x="2" y="0"/>
                  </a:lnTo>
                  <a:lnTo>
                    <a:pt x="1" y="1"/>
                  </a:lnTo>
                  <a:lnTo>
                    <a:pt x="0"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70" name="Freeform 240"/>
            <p:cNvSpPr>
              <a:spLocks/>
            </p:cNvSpPr>
            <p:nvPr/>
          </p:nvSpPr>
          <p:spPr bwMode="auto">
            <a:xfrm>
              <a:off x="2091" y="1080"/>
              <a:ext cx="7" cy="39"/>
            </a:xfrm>
            <a:custGeom>
              <a:avLst/>
              <a:gdLst>
                <a:gd name="T0" fmla="*/ 0 w 7"/>
                <a:gd name="T1" fmla="*/ 35 h 39"/>
                <a:gd name="T2" fmla="*/ 0 w 7"/>
                <a:gd name="T3" fmla="*/ 36 h 39"/>
                <a:gd name="T4" fmla="*/ 0 w 7"/>
                <a:gd name="T5" fmla="*/ 38 h 39"/>
                <a:gd name="T6" fmla="*/ 1 w 7"/>
                <a:gd name="T7" fmla="*/ 39 h 39"/>
                <a:gd name="T8" fmla="*/ 2 w 7"/>
                <a:gd name="T9" fmla="*/ 39 h 39"/>
                <a:gd name="T10" fmla="*/ 4 w 7"/>
                <a:gd name="T11" fmla="*/ 39 h 39"/>
                <a:gd name="T12" fmla="*/ 5 w 7"/>
                <a:gd name="T13" fmla="*/ 39 h 39"/>
                <a:gd name="T14" fmla="*/ 6 w 7"/>
                <a:gd name="T15" fmla="*/ 38 h 39"/>
                <a:gd name="T16" fmla="*/ 7 w 7"/>
                <a:gd name="T17" fmla="*/ 36 h 39"/>
                <a:gd name="T18" fmla="*/ 7 w 7"/>
                <a:gd name="T19" fmla="*/ 6 h 39"/>
                <a:gd name="T20" fmla="*/ 7 w 7"/>
                <a:gd name="T21" fmla="*/ 4 h 39"/>
                <a:gd name="T22" fmla="*/ 6 w 7"/>
                <a:gd name="T23" fmla="*/ 3 h 39"/>
                <a:gd name="T24" fmla="*/ 5 w 7"/>
                <a:gd name="T25" fmla="*/ 2 h 39"/>
                <a:gd name="T26" fmla="*/ 4 w 7"/>
                <a:gd name="T27" fmla="*/ 0 h 39"/>
                <a:gd name="T28" fmla="*/ 2 w 7"/>
                <a:gd name="T29" fmla="*/ 0 h 39"/>
                <a:gd name="T30" fmla="*/ 1 w 7"/>
                <a:gd name="T31" fmla="*/ 2 h 39"/>
                <a:gd name="T32" fmla="*/ 0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0" y="38"/>
                  </a:lnTo>
                  <a:lnTo>
                    <a:pt x="1" y="39"/>
                  </a:lnTo>
                  <a:lnTo>
                    <a:pt x="2" y="39"/>
                  </a:lnTo>
                  <a:lnTo>
                    <a:pt x="4" y="39"/>
                  </a:lnTo>
                  <a:lnTo>
                    <a:pt x="5" y="39"/>
                  </a:lnTo>
                  <a:lnTo>
                    <a:pt x="6" y="38"/>
                  </a:lnTo>
                  <a:lnTo>
                    <a:pt x="7" y="36"/>
                  </a:lnTo>
                  <a:lnTo>
                    <a:pt x="7" y="6"/>
                  </a:lnTo>
                  <a:lnTo>
                    <a:pt x="7" y="4"/>
                  </a:lnTo>
                  <a:lnTo>
                    <a:pt x="6" y="3"/>
                  </a:lnTo>
                  <a:lnTo>
                    <a:pt x="5" y="2"/>
                  </a:lnTo>
                  <a:lnTo>
                    <a:pt x="4" y="0"/>
                  </a:lnTo>
                  <a:lnTo>
                    <a:pt x="2"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71" name="Freeform 241"/>
            <p:cNvSpPr>
              <a:spLocks/>
            </p:cNvSpPr>
            <p:nvPr/>
          </p:nvSpPr>
          <p:spPr bwMode="auto">
            <a:xfrm>
              <a:off x="2091" y="1053"/>
              <a:ext cx="7" cy="12"/>
            </a:xfrm>
            <a:custGeom>
              <a:avLst/>
              <a:gdLst>
                <a:gd name="T0" fmla="*/ 0 w 7"/>
                <a:gd name="T1" fmla="*/ 8 h 12"/>
                <a:gd name="T2" fmla="*/ 0 w 7"/>
                <a:gd name="T3" fmla="*/ 9 h 12"/>
                <a:gd name="T4" fmla="*/ 0 w 7"/>
                <a:gd name="T5" fmla="*/ 11 h 12"/>
                <a:gd name="T6" fmla="*/ 1 w 7"/>
                <a:gd name="T7" fmla="*/ 12 h 12"/>
                <a:gd name="T8" fmla="*/ 2 w 7"/>
                <a:gd name="T9" fmla="*/ 12 h 12"/>
                <a:gd name="T10" fmla="*/ 4 w 7"/>
                <a:gd name="T11" fmla="*/ 12 h 12"/>
                <a:gd name="T12" fmla="*/ 5 w 7"/>
                <a:gd name="T13" fmla="*/ 12 h 12"/>
                <a:gd name="T14" fmla="*/ 6 w 7"/>
                <a:gd name="T15" fmla="*/ 11 h 12"/>
                <a:gd name="T16" fmla="*/ 7 w 7"/>
                <a:gd name="T17" fmla="*/ 9 h 12"/>
                <a:gd name="T18" fmla="*/ 7 w 7"/>
                <a:gd name="T19" fmla="*/ 5 h 12"/>
                <a:gd name="T20" fmla="*/ 7 w 7"/>
                <a:gd name="T21" fmla="*/ 4 h 12"/>
                <a:gd name="T22" fmla="*/ 6 w 7"/>
                <a:gd name="T23" fmla="*/ 3 h 12"/>
                <a:gd name="T24" fmla="*/ 5 w 7"/>
                <a:gd name="T25" fmla="*/ 2 h 12"/>
                <a:gd name="T26" fmla="*/ 4 w 7"/>
                <a:gd name="T27" fmla="*/ 0 h 12"/>
                <a:gd name="T28" fmla="*/ 4 w 7"/>
                <a:gd name="T29" fmla="*/ 0 h 12"/>
                <a:gd name="T30" fmla="*/ 2 w 7"/>
                <a:gd name="T31" fmla="*/ 2 h 12"/>
                <a:gd name="T32" fmla="*/ 1 w 7"/>
                <a:gd name="T33" fmla="*/ 3 h 12"/>
                <a:gd name="T34" fmla="*/ 0 w 7"/>
                <a:gd name="T35" fmla="*/ 4 h 12"/>
                <a:gd name="T36" fmla="*/ 0 w 7"/>
                <a:gd name="T37" fmla="*/ 8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12">
                  <a:moveTo>
                    <a:pt x="0" y="8"/>
                  </a:moveTo>
                  <a:lnTo>
                    <a:pt x="0" y="9"/>
                  </a:lnTo>
                  <a:lnTo>
                    <a:pt x="0" y="11"/>
                  </a:lnTo>
                  <a:lnTo>
                    <a:pt x="1" y="12"/>
                  </a:lnTo>
                  <a:lnTo>
                    <a:pt x="2" y="12"/>
                  </a:lnTo>
                  <a:lnTo>
                    <a:pt x="4" y="12"/>
                  </a:lnTo>
                  <a:lnTo>
                    <a:pt x="5" y="12"/>
                  </a:lnTo>
                  <a:lnTo>
                    <a:pt x="6" y="11"/>
                  </a:lnTo>
                  <a:lnTo>
                    <a:pt x="7" y="9"/>
                  </a:lnTo>
                  <a:lnTo>
                    <a:pt x="7" y="5"/>
                  </a:lnTo>
                  <a:lnTo>
                    <a:pt x="7" y="4"/>
                  </a:lnTo>
                  <a:lnTo>
                    <a:pt x="6" y="3"/>
                  </a:lnTo>
                  <a:lnTo>
                    <a:pt x="5" y="2"/>
                  </a:lnTo>
                  <a:lnTo>
                    <a:pt x="4" y="0"/>
                  </a:lnTo>
                  <a:lnTo>
                    <a:pt x="2" y="2"/>
                  </a:lnTo>
                  <a:lnTo>
                    <a:pt x="1" y="3"/>
                  </a:lnTo>
                  <a:lnTo>
                    <a:pt x="0" y="4"/>
                  </a:lnTo>
                  <a:lnTo>
                    <a:pt x="0" y="8"/>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46" name="Group 246"/>
          <p:cNvGrpSpPr>
            <a:grpSpLocks/>
          </p:cNvGrpSpPr>
          <p:nvPr/>
        </p:nvGrpSpPr>
        <p:grpSpPr bwMode="auto">
          <a:xfrm>
            <a:off x="2420940" y="3815265"/>
            <a:ext cx="2159001" cy="130216"/>
            <a:chOff x="2155" y="1252"/>
            <a:chExt cx="1360" cy="82"/>
          </a:xfrm>
        </p:grpSpPr>
        <p:sp>
          <p:nvSpPr>
            <p:cNvPr id="94450" name="Line 247"/>
            <p:cNvSpPr>
              <a:spLocks noChangeShapeType="1"/>
            </p:cNvSpPr>
            <p:nvPr/>
          </p:nvSpPr>
          <p:spPr bwMode="auto">
            <a:xfrm flipV="1">
              <a:off x="2232" y="1292"/>
              <a:ext cx="1206" cy="1"/>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51" name="Freeform 248"/>
            <p:cNvSpPr>
              <a:spLocks/>
            </p:cNvSpPr>
            <p:nvPr/>
          </p:nvSpPr>
          <p:spPr bwMode="auto">
            <a:xfrm>
              <a:off x="2155" y="1253"/>
              <a:ext cx="81" cy="81"/>
            </a:xfrm>
            <a:custGeom>
              <a:avLst/>
              <a:gdLst>
                <a:gd name="T0" fmla="*/ 81 w 81"/>
                <a:gd name="T1" fmla="*/ 0 h 81"/>
                <a:gd name="T2" fmla="*/ 0 w 81"/>
                <a:gd name="T3" fmla="*/ 41 h 81"/>
                <a:gd name="T4" fmla="*/ 81 w 81"/>
                <a:gd name="T5" fmla="*/ 81 h 81"/>
                <a:gd name="T6" fmla="*/ 81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81" y="0"/>
                  </a:moveTo>
                  <a:lnTo>
                    <a:pt x="0" y="41"/>
                  </a:lnTo>
                  <a:lnTo>
                    <a:pt x="81" y="81"/>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52" name="Freeform 249"/>
            <p:cNvSpPr>
              <a:spLocks/>
            </p:cNvSpPr>
            <p:nvPr/>
          </p:nvSpPr>
          <p:spPr bwMode="auto">
            <a:xfrm>
              <a:off x="3435" y="1252"/>
              <a:ext cx="80" cy="81"/>
            </a:xfrm>
            <a:custGeom>
              <a:avLst/>
              <a:gdLst>
                <a:gd name="T0" fmla="*/ 0 w 80"/>
                <a:gd name="T1" fmla="*/ 81 h 81"/>
                <a:gd name="T2" fmla="*/ 80 w 80"/>
                <a:gd name="T3" fmla="*/ 40 h 81"/>
                <a:gd name="T4" fmla="*/ 0 w 80"/>
                <a:gd name="T5" fmla="*/ 0 h 81"/>
                <a:gd name="T6" fmla="*/ 0 w 80"/>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81">
                  <a:moveTo>
                    <a:pt x="0" y="81"/>
                  </a:moveTo>
                  <a:lnTo>
                    <a:pt x="80" y="40"/>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47" name="Group 250"/>
          <p:cNvGrpSpPr>
            <a:grpSpLocks/>
          </p:cNvGrpSpPr>
          <p:nvPr/>
        </p:nvGrpSpPr>
        <p:grpSpPr bwMode="auto">
          <a:xfrm>
            <a:off x="2617785" y="4502047"/>
            <a:ext cx="874711" cy="130176"/>
            <a:chOff x="2279" y="1685"/>
            <a:chExt cx="551" cy="82"/>
          </a:xfrm>
        </p:grpSpPr>
        <p:sp>
          <p:nvSpPr>
            <p:cNvPr id="94447" name="Line 251"/>
            <p:cNvSpPr>
              <a:spLocks noChangeShapeType="1"/>
            </p:cNvSpPr>
            <p:nvPr/>
          </p:nvSpPr>
          <p:spPr bwMode="auto">
            <a:xfrm flipV="1">
              <a:off x="2356" y="1724"/>
              <a:ext cx="395" cy="2"/>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48" name="Freeform 252"/>
            <p:cNvSpPr>
              <a:spLocks/>
            </p:cNvSpPr>
            <p:nvPr/>
          </p:nvSpPr>
          <p:spPr bwMode="auto">
            <a:xfrm>
              <a:off x="2279" y="1686"/>
              <a:ext cx="81" cy="81"/>
            </a:xfrm>
            <a:custGeom>
              <a:avLst/>
              <a:gdLst>
                <a:gd name="T0" fmla="*/ 81 w 81"/>
                <a:gd name="T1" fmla="*/ 0 h 81"/>
                <a:gd name="T2" fmla="*/ 0 w 81"/>
                <a:gd name="T3" fmla="*/ 41 h 81"/>
                <a:gd name="T4" fmla="*/ 81 w 81"/>
                <a:gd name="T5" fmla="*/ 81 h 81"/>
                <a:gd name="T6" fmla="*/ 81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81" y="0"/>
                  </a:moveTo>
                  <a:lnTo>
                    <a:pt x="0" y="41"/>
                  </a:lnTo>
                  <a:lnTo>
                    <a:pt x="81" y="81"/>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49" name="Freeform 253"/>
            <p:cNvSpPr>
              <a:spLocks/>
            </p:cNvSpPr>
            <p:nvPr/>
          </p:nvSpPr>
          <p:spPr bwMode="auto">
            <a:xfrm>
              <a:off x="2749" y="1685"/>
              <a:ext cx="81" cy="81"/>
            </a:xfrm>
            <a:custGeom>
              <a:avLst/>
              <a:gdLst>
                <a:gd name="T0" fmla="*/ 0 w 81"/>
                <a:gd name="T1" fmla="*/ 81 h 81"/>
                <a:gd name="T2" fmla="*/ 81 w 81"/>
                <a:gd name="T3" fmla="*/ 39 h 81"/>
                <a:gd name="T4" fmla="*/ 0 w 81"/>
                <a:gd name="T5" fmla="*/ 0 h 81"/>
                <a:gd name="T6" fmla="*/ 0 w 81"/>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0" y="81"/>
                  </a:moveTo>
                  <a:lnTo>
                    <a:pt x="81" y="39"/>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94248" name="Rectangle 254"/>
          <p:cNvSpPr>
            <a:spLocks noChangeArrowheads="1"/>
          </p:cNvSpPr>
          <p:nvPr/>
        </p:nvSpPr>
        <p:spPr bwMode="auto">
          <a:xfrm>
            <a:off x="2714625" y="3212976"/>
            <a:ext cx="38957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94249" name="Group 255"/>
          <p:cNvGrpSpPr>
            <a:grpSpLocks/>
          </p:cNvGrpSpPr>
          <p:nvPr/>
        </p:nvGrpSpPr>
        <p:grpSpPr bwMode="auto">
          <a:xfrm>
            <a:off x="2414828" y="3836844"/>
            <a:ext cx="14288" cy="1227124"/>
            <a:chOff x="2151" y="1266"/>
            <a:chExt cx="9" cy="773"/>
          </a:xfrm>
        </p:grpSpPr>
        <p:sp>
          <p:nvSpPr>
            <p:cNvPr id="94432" name="Freeform 256"/>
            <p:cNvSpPr>
              <a:spLocks/>
            </p:cNvSpPr>
            <p:nvPr/>
          </p:nvSpPr>
          <p:spPr bwMode="auto">
            <a:xfrm>
              <a:off x="2151" y="2000"/>
              <a:ext cx="8" cy="39"/>
            </a:xfrm>
            <a:custGeom>
              <a:avLst/>
              <a:gdLst>
                <a:gd name="T0" fmla="*/ 0 w 8"/>
                <a:gd name="T1" fmla="*/ 35 h 39"/>
                <a:gd name="T2" fmla="*/ 0 w 8"/>
                <a:gd name="T3" fmla="*/ 35 h 39"/>
                <a:gd name="T4" fmla="*/ 1 w 8"/>
                <a:gd name="T5" fmla="*/ 36 h 39"/>
                <a:gd name="T6" fmla="*/ 3 w 8"/>
                <a:gd name="T7" fmla="*/ 38 h 39"/>
                <a:gd name="T8" fmla="*/ 4 w 8"/>
                <a:gd name="T9" fmla="*/ 39 h 39"/>
                <a:gd name="T10" fmla="*/ 4 w 8"/>
                <a:gd name="T11" fmla="*/ 39 h 39"/>
                <a:gd name="T12" fmla="*/ 5 w 8"/>
                <a:gd name="T13" fmla="*/ 38 h 39"/>
                <a:gd name="T14" fmla="*/ 7 w 8"/>
                <a:gd name="T15" fmla="*/ 36 h 39"/>
                <a:gd name="T16" fmla="*/ 8 w 8"/>
                <a:gd name="T17" fmla="*/ 36 h 39"/>
                <a:gd name="T18" fmla="*/ 8 w 8"/>
                <a:gd name="T19" fmla="*/ 5 h 39"/>
                <a:gd name="T20" fmla="*/ 8 w 8"/>
                <a:gd name="T21" fmla="*/ 4 h 39"/>
                <a:gd name="T22" fmla="*/ 7 w 8"/>
                <a:gd name="T23" fmla="*/ 3 h 39"/>
                <a:gd name="T24" fmla="*/ 5 w 8"/>
                <a:gd name="T25" fmla="*/ 1 h 39"/>
                <a:gd name="T26" fmla="*/ 4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5"/>
                  </a:lnTo>
                  <a:lnTo>
                    <a:pt x="1" y="36"/>
                  </a:lnTo>
                  <a:lnTo>
                    <a:pt x="3" y="38"/>
                  </a:lnTo>
                  <a:lnTo>
                    <a:pt x="4" y="39"/>
                  </a:lnTo>
                  <a:lnTo>
                    <a:pt x="5" y="38"/>
                  </a:lnTo>
                  <a:lnTo>
                    <a:pt x="7" y="36"/>
                  </a:lnTo>
                  <a:lnTo>
                    <a:pt x="8" y="36"/>
                  </a:lnTo>
                  <a:lnTo>
                    <a:pt x="8" y="5"/>
                  </a:lnTo>
                  <a:lnTo>
                    <a:pt x="8" y="4"/>
                  </a:lnTo>
                  <a:lnTo>
                    <a:pt x="7" y="3"/>
                  </a:lnTo>
                  <a:lnTo>
                    <a:pt x="5" y="1"/>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33" name="Freeform 257"/>
            <p:cNvSpPr>
              <a:spLocks/>
            </p:cNvSpPr>
            <p:nvPr/>
          </p:nvSpPr>
          <p:spPr bwMode="auto">
            <a:xfrm>
              <a:off x="2151" y="1946"/>
              <a:ext cx="8" cy="39"/>
            </a:xfrm>
            <a:custGeom>
              <a:avLst/>
              <a:gdLst>
                <a:gd name="T0" fmla="*/ 0 w 8"/>
                <a:gd name="T1" fmla="*/ 35 h 39"/>
                <a:gd name="T2" fmla="*/ 0 w 8"/>
                <a:gd name="T3" fmla="*/ 36 h 39"/>
                <a:gd name="T4" fmla="*/ 1 w 8"/>
                <a:gd name="T5" fmla="*/ 37 h 39"/>
                <a:gd name="T6" fmla="*/ 3 w 8"/>
                <a:gd name="T7" fmla="*/ 39 h 39"/>
                <a:gd name="T8" fmla="*/ 4 w 8"/>
                <a:gd name="T9" fmla="*/ 39 h 39"/>
                <a:gd name="T10" fmla="*/ 5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7 w 8"/>
                <a:gd name="T25" fmla="*/ 1 h 39"/>
                <a:gd name="T26" fmla="*/ 5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3" y="39"/>
                  </a:lnTo>
                  <a:lnTo>
                    <a:pt x="4" y="39"/>
                  </a:lnTo>
                  <a:lnTo>
                    <a:pt x="5" y="39"/>
                  </a:lnTo>
                  <a:lnTo>
                    <a:pt x="7" y="39"/>
                  </a:lnTo>
                  <a:lnTo>
                    <a:pt x="8" y="37"/>
                  </a:lnTo>
                  <a:lnTo>
                    <a:pt x="8" y="36"/>
                  </a:lnTo>
                  <a:lnTo>
                    <a:pt x="8" y="5"/>
                  </a:lnTo>
                  <a:lnTo>
                    <a:pt x="8" y="4"/>
                  </a:lnTo>
                  <a:lnTo>
                    <a:pt x="8" y="3"/>
                  </a:lnTo>
                  <a:lnTo>
                    <a:pt x="7" y="1"/>
                  </a:lnTo>
                  <a:lnTo>
                    <a:pt x="5" y="0"/>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34" name="Freeform 258"/>
            <p:cNvSpPr>
              <a:spLocks/>
            </p:cNvSpPr>
            <p:nvPr/>
          </p:nvSpPr>
          <p:spPr bwMode="auto">
            <a:xfrm>
              <a:off x="2151" y="1892"/>
              <a:ext cx="8" cy="39"/>
            </a:xfrm>
            <a:custGeom>
              <a:avLst/>
              <a:gdLst>
                <a:gd name="T0" fmla="*/ 0 w 8"/>
                <a:gd name="T1" fmla="*/ 35 h 39"/>
                <a:gd name="T2" fmla="*/ 0 w 8"/>
                <a:gd name="T3" fmla="*/ 36 h 39"/>
                <a:gd name="T4" fmla="*/ 1 w 8"/>
                <a:gd name="T5" fmla="*/ 37 h 39"/>
                <a:gd name="T6" fmla="*/ 3 w 8"/>
                <a:gd name="T7" fmla="*/ 39 h 39"/>
                <a:gd name="T8" fmla="*/ 4 w 8"/>
                <a:gd name="T9" fmla="*/ 39 h 39"/>
                <a:gd name="T10" fmla="*/ 5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7 w 8"/>
                <a:gd name="T25" fmla="*/ 1 h 39"/>
                <a:gd name="T26" fmla="*/ 5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3" y="39"/>
                  </a:lnTo>
                  <a:lnTo>
                    <a:pt x="4" y="39"/>
                  </a:lnTo>
                  <a:lnTo>
                    <a:pt x="5" y="39"/>
                  </a:lnTo>
                  <a:lnTo>
                    <a:pt x="7" y="39"/>
                  </a:lnTo>
                  <a:lnTo>
                    <a:pt x="8" y="37"/>
                  </a:lnTo>
                  <a:lnTo>
                    <a:pt x="8" y="36"/>
                  </a:lnTo>
                  <a:lnTo>
                    <a:pt x="8" y="5"/>
                  </a:lnTo>
                  <a:lnTo>
                    <a:pt x="8" y="4"/>
                  </a:lnTo>
                  <a:lnTo>
                    <a:pt x="8" y="3"/>
                  </a:lnTo>
                  <a:lnTo>
                    <a:pt x="7" y="1"/>
                  </a:lnTo>
                  <a:lnTo>
                    <a:pt x="5" y="0"/>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35" name="Freeform 259"/>
            <p:cNvSpPr>
              <a:spLocks/>
            </p:cNvSpPr>
            <p:nvPr/>
          </p:nvSpPr>
          <p:spPr bwMode="auto">
            <a:xfrm>
              <a:off x="2151" y="1838"/>
              <a:ext cx="8" cy="39"/>
            </a:xfrm>
            <a:custGeom>
              <a:avLst/>
              <a:gdLst>
                <a:gd name="T0" fmla="*/ 0 w 8"/>
                <a:gd name="T1" fmla="*/ 35 h 39"/>
                <a:gd name="T2" fmla="*/ 0 w 8"/>
                <a:gd name="T3" fmla="*/ 36 h 39"/>
                <a:gd name="T4" fmla="*/ 1 w 8"/>
                <a:gd name="T5" fmla="*/ 37 h 39"/>
                <a:gd name="T6" fmla="*/ 3 w 8"/>
                <a:gd name="T7" fmla="*/ 39 h 39"/>
                <a:gd name="T8" fmla="*/ 4 w 8"/>
                <a:gd name="T9" fmla="*/ 39 h 39"/>
                <a:gd name="T10" fmla="*/ 5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2 h 39"/>
                <a:gd name="T24" fmla="*/ 7 w 8"/>
                <a:gd name="T25" fmla="*/ 1 h 39"/>
                <a:gd name="T26" fmla="*/ 5 w 8"/>
                <a:gd name="T27" fmla="*/ 0 h 39"/>
                <a:gd name="T28" fmla="*/ 4 w 8"/>
                <a:gd name="T29" fmla="*/ 0 h 39"/>
                <a:gd name="T30" fmla="*/ 3 w 8"/>
                <a:gd name="T31" fmla="*/ 1 h 39"/>
                <a:gd name="T32" fmla="*/ 1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3" y="39"/>
                  </a:lnTo>
                  <a:lnTo>
                    <a:pt x="4" y="39"/>
                  </a:lnTo>
                  <a:lnTo>
                    <a:pt x="5" y="39"/>
                  </a:lnTo>
                  <a:lnTo>
                    <a:pt x="7" y="39"/>
                  </a:lnTo>
                  <a:lnTo>
                    <a:pt x="8" y="37"/>
                  </a:lnTo>
                  <a:lnTo>
                    <a:pt x="8" y="36"/>
                  </a:lnTo>
                  <a:lnTo>
                    <a:pt x="8" y="5"/>
                  </a:lnTo>
                  <a:lnTo>
                    <a:pt x="8" y="4"/>
                  </a:lnTo>
                  <a:lnTo>
                    <a:pt x="8" y="2"/>
                  </a:lnTo>
                  <a:lnTo>
                    <a:pt x="7" y="1"/>
                  </a:lnTo>
                  <a:lnTo>
                    <a:pt x="5" y="0"/>
                  </a:lnTo>
                  <a:lnTo>
                    <a:pt x="4" y="0"/>
                  </a:lnTo>
                  <a:lnTo>
                    <a:pt x="3"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36" name="Freeform 260"/>
            <p:cNvSpPr>
              <a:spLocks/>
            </p:cNvSpPr>
            <p:nvPr/>
          </p:nvSpPr>
          <p:spPr bwMode="auto">
            <a:xfrm>
              <a:off x="2151" y="1784"/>
              <a:ext cx="8" cy="38"/>
            </a:xfrm>
            <a:custGeom>
              <a:avLst/>
              <a:gdLst>
                <a:gd name="T0" fmla="*/ 0 w 8"/>
                <a:gd name="T1" fmla="*/ 35 h 38"/>
                <a:gd name="T2" fmla="*/ 0 w 8"/>
                <a:gd name="T3" fmla="*/ 36 h 38"/>
                <a:gd name="T4" fmla="*/ 1 w 8"/>
                <a:gd name="T5" fmla="*/ 37 h 38"/>
                <a:gd name="T6" fmla="*/ 3 w 8"/>
                <a:gd name="T7" fmla="*/ 38 h 38"/>
                <a:gd name="T8" fmla="*/ 4 w 8"/>
                <a:gd name="T9" fmla="*/ 38 h 38"/>
                <a:gd name="T10" fmla="*/ 5 w 8"/>
                <a:gd name="T11" fmla="*/ 38 h 38"/>
                <a:gd name="T12" fmla="*/ 7 w 8"/>
                <a:gd name="T13" fmla="*/ 38 h 38"/>
                <a:gd name="T14" fmla="*/ 8 w 8"/>
                <a:gd name="T15" fmla="*/ 37 h 38"/>
                <a:gd name="T16" fmla="*/ 8 w 8"/>
                <a:gd name="T17" fmla="*/ 36 h 38"/>
                <a:gd name="T18" fmla="*/ 8 w 8"/>
                <a:gd name="T19" fmla="*/ 5 h 38"/>
                <a:gd name="T20" fmla="*/ 8 w 8"/>
                <a:gd name="T21" fmla="*/ 4 h 38"/>
                <a:gd name="T22" fmla="*/ 8 w 8"/>
                <a:gd name="T23" fmla="*/ 2 h 38"/>
                <a:gd name="T24" fmla="*/ 7 w 8"/>
                <a:gd name="T25" fmla="*/ 1 h 38"/>
                <a:gd name="T26" fmla="*/ 5 w 8"/>
                <a:gd name="T27" fmla="*/ 0 h 38"/>
                <a:gd name="T28" fmla="*/ 4 w 8"/>
                <a:gd name="T29" fmla="*/ 0 h 38"/>
                <a:gd name="T30" fmla="*/ 3 w 8"/>
                <a:gd name="T31" fmla="*/ 1 h 38"/>
                <a:gd name="T32" fmla="*/ 1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1" y="37"/>
                  </a:lnTo>
                  <a:lnTo>
                    <a:pt x="3" y="38"/>
                  </a:lnTo>
                  <a:lnTo>
                    <a:pt x="4" y="38"/>
                  </a:lnTo>
                  <a:lnTo>
                    <a:pt x="5" y="38"/>
                  </a:lnTo>
                  <a:lnTo>
                    <a:pt x="7" y="38"/>
                  </a:lnTo>
                  <a:lnTo>
                    <a:pt x="8" y="37"/>
                  </a:lnTo>
                  <a:lnTo>
                    <a:pt x="8" y="36"/>
                  </a:lnTo>
                  <a:lnTo>
                    <a:pt x="8" y="5"/>
                  </a:lnTo>
                  <a:lnTo>
                    <a:pt x="8" y="4"/>
                  </a:lnTo>
                  <a:lnTo>
                    <a:pt x="8" y="2"/>
                  </a:lnTo>
                  <a:lnTo>
                    <a:pt x="7" y="1"/>
                  </a:lnTo>
                  <a:lnTo>
                    <a:pt x="5" y="0"/>
                  </a:lnTo>
                  <a:lnTo>
                    <a:pt x="4" y="0"/>
                  </a:lnTo>
                  <a:lnTo>
                    <a:pt x="3"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37" name="Freeform 261"/>
            <p:cNvSpPr>
              <a:spLocks/>
            </p:cNvSpPr>
            <p:nvPr/>
          </p:nvSpPr>
          <p:spPr bwMode="auto">
            <a:xfrm>
              <a:off x="2151" y="1730"/>
              <a:ext cx="8" cy="38"/>
            </a:xfrm>
            <a:custGeom>
              <a:avLst/>
              <a:gdLst>
                <a:gd name="T0" fmla="*/ 0 w 8"/>
                <a:gd name="T1" fmla="*/ 34 h 38"/>
                <a:gd name="T2" fmla="*/ 0 w 8"/>
                <a:gd name="T3" fmla="*/ 36 h 38"/>
                <a:gd name="T4" fmla="*/ 1 w 8"/>
                <a:gd name="T5" fmla="*/ 37 h 38"/>
                <a:gd name="T6" fmla="*/ 3 w 8"/>
                <a:gd name="T7" fmla="*/ 38 h 38"/>
                <a:gd name="T8" fmla="*/ 4 w 8"/>
                <a:gd name="T9" fmla="*/ 38 h 38"/>
                <a:gd name="T10" fmla="*/ 5 w 8"/>
                <a:gd name="T11" fmla="*/ 38 h 38"/>
                <a:gd name="T12" fmla="*/ 7 w 8"/>
                <a:gd name="T13" fmla="*/ 38 h 38"/>
                <a:gd name="T14" fmla="*/ 8 w 8"/>
                <a:gd name="T15" fmla="*/ 37 h 38"/>
                <a:gd name="T16" fmla="*/ 8 w 8"/>
                <a:gd name="T17" fmla="*/ 36 h 38"/>
                <a:gd name="T18" fmla="*/ 8 w 8"/>
                <a:gd name="T19" fmla="*/ 5 h 38"/>
                <a:gd name="T20" fmla="*/ 8 w 8"/>
                <a:gd name="T21" fmla="*/ 4 h 38"/>
                <a:gd name="T22" fmla="*/ 8 w 8"/>
                <a:gd name="T23" fmla="*/ 2 h 38"/>
                <a:gd name="T24" fmla="*/ 7 w 8"/>
                <a:gd name="T25" fmla="*/ 1 h 38"/>
                <a:gd name="T26" fmla="*/ 5 w 8"/>
                <a:gd name="T27" fmla="*/ 0 h 38"/>
                <a:gd name="T28" fmla="*/ 4 w 8"/>
                <a:gd name="T29" fmla="*/ 0 h 38"/>
                <a:gd name="T30" fmla="*/ 3 w 8"/>
                <a:gd name="T31" fmla="*/ 1 h 38"/>
                <a:gd name="T32" fmla="*/ 1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1" y="37"/>
                  </a:lnTo>
                  <a:lnTo>
                    <a:pt x="3" y="38"/>
                  </a:lnTo>
                  <a:lnTo>
                    <a:pt x="4" y="38"/>
                  </a:lnTo>
                  <a:lnTo>
                    <a:pt x="5" y="38"/>
                  </a:lnTo>
                  <a:lnTo>
                    <a:pt x="7" y="38"/>
                  </a:lnTo>
                  <a:lnTo>
                    <a:pt x="8" y="37"/>
                  </a:lnTo>
                  <a:lnTo>
                    <a:pt x="8" y="36"/>
                  </a:lnTo>
                  <a:lnTo>
                    <a:pt x="8" y="5"/>
                  </a:lnTo>
                  <a:lnTo>
                    <a:pt x="8" y="4"/>
                  </a:lnTo>
                  <a:lnTo>
                    <a:pt x="8" y="2"/>
                  </a:lnTo>
                  <a:lnTo>
                    <a:pt x="7" y="1"/>
                  </a:lnTo>
                  <a:lnTo>
                    <a:pt x="5" y="0"/>
                  </a:lnTo>
                  <a:lnTo>
                    <a:pt x="4" y="0"/>
                  </a:lnTo>
                  <a:lnTo>
                    <a:pt x="3"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38" name="Freeform 262"/>
            <p:cNvSpPr>
              <a:spLocks/>
            </p:cNvSpPr>
            <p:nvPr/>
          </p:nvSpPr>
          <p:spPr bwMode="auto">
            <a:xfrm>
              <a:off x="2151" y="1676"/>
              <a:ext cx="8" cy="38"/>
            </a:xfrm>
            <a:custGeom>
              <a:avLst/>
              <a:gdLst>
                <a:gd name="T0" fmla="*/ 0 w 8"/>
                <a:gd name="T1" fmla="*/ 34 h 38"/>
                <a:gd name="T2" fmla="*/ 0 w 8"/>
                <a:gd name="T3" fmla="*/ 36 h 38"/>
                <a:gd name="T4" fmla="*/ 1 w 8"/>
                <a:gd name="T5" fmla="*/ 37 h 38"/>
                <a:gd name="T6" fmla="*/ 3 w 8"/>
                <a:gd name="T7" fmla="*/ 38 h 38"/>
                <a:gd name="T8" fmla="*/ 4 w 8"/>
                <a:gd name="T9" fmla="*/ 38 h 38"/>
                <a:gd name="T10" fmla="*/ 5 w 8"/>
                <a:gd name="T11" fmla="*/ 38 h 38"/>
                <a:gd name="T12" fmla="*/ 7 w 8"/>
                <a:gd name="T13" fmla="*/ 38 h 38"/>
                <a:gd name="T14" fmla="*/ 8 w 8"/>
                <a:gd name="T15" fmla="*/ 37 h 38"/>
                <a:gd name="T16" fmla="*/ 8 w 8"/>
                <a:gd name="T17" fmla="*/ 36 h 38"/>
                <a:gd name="T18" fmla="*/ 8 w 8"/>
                <a:gd name="T19" fmla="*/ 5 h 38"/>
                <a:gd name="T20" fmla="*/ 8 w 8"/>
                <a:gd name="T21" fmla="*/ 3 h 38"/>
                <a:gd name="T22" fmla="*/ 8 w 8"/>
                <a:gd name="T23" fmla="*/ 2 h 38"/>
                <a:gd name="T24" fmla="*/ 7 w 8"/>
                <a:gd name="T25" fmla="*/ 1 h 38"/>
                <a:gd name="T26" fmla="*/ 5 w 8"/>
                <a:gd name="T27" fmla="*/ 0 h 38"/>
                <a:gd name="T28" fmla="*/ 4 w 8"/>
                <a:gd name="T29" fmla="*/ 0 h 38"/>
                <a:gd name="T30" fmla="*/ 3 w 8"/>
                <a:gd name="T31" fmla="*/ 1 h 38"/>
                <a:gd name="T32" fmla="*/ 1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1" y="37"/>
                  </a:lnTo>
                  <a:lnTo>
                    <a:pt x="3" y="38"/>
                  </a:lnTo>
                  <a:lnTo>
                    <a:pt x="4" y="38"/>
                  </a:lnTo>
                  <a:lnTo>
                    <a:pt x="5" y="38"/>
                  </a:lnTo>
                  <a:lnTo>
                    <a:pt x="7" y="38"/>
                  </a:lnTo>
                  <a:lnTo>
                    <a:pt x="8" y="37"/>
                  </a:lnTo>
                  <a:lnTo>
                    <a:pt x="8" y="36"/>
                  </a:lnTo>
                  <a:lnTo>
                    <a:pt x="8" y="5"/>
                  </a:lnTo>
                  <a:lnTo>
                    <a:pt x="8" y="3"/>
                  </a:lnTo>
                  <a:lnTo>
                    <a:pt x="8" y="2"/>
                  </a:lnTo>
                  <a:lnTo>
                    <a:pt x="7" y="1"/>
                  </a:lnTo>
                  <a:lnTo>
                    <a:pt x="5" y="0"/>
                  </a:lnTo>
                  <a:lnTo>
                    <a:pt x="4" y="0"/>
                  </a:lnTo>
                  <a:lnTo>
                    <a:pt x="3"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39" name="Freeform 263"/>
            <p:cNvSpPr>
              <a:spLocks/>
            </p:cNvSpPr>
            <p:nvPr/>
          </p:nvSpPr>
          <p:spPr bwMode="auto">
            <a:xfrm>
              <a:off x="2151" y="1621"/>
              <a:ext cx="9" cy="39"/>
            </a:xfrm>
            <a:custGeom>
              <a:avLst/>
              <a:gdLst>
                <a:gd name="T0" fmla="*/ 0 w 9"/>
                <a:gd name="T1" fmla="*/ 35 h 39"/>
                <a:gd name="T2" fmla="*/ 0 w 9"/>
                <a:gd name="T3" fmla="*/ 37 h 39"/>
                <a:gd name="T4" fmla="*/ 1 w 9"/>
                <a:gd name="T5" fmla="*/ 38 h 39"/>
                <a:gd name="T6" fmla="*/ 3 w 9"/>
                <a:gd name="T7" fmla="*/ 39 h 39"/>
                <a:gd name="T8" fmla="*/ 4 w 9"/>
                <a:gd name="T9" fmla="*/ 39 h 39"/>
                <a:gd name="T10" fmla="*/ 5 w 9"/>
                <a:gd name="T11" fmla="*/ 39 h 39"/>
                <a:gd name="T12" fmla="*/ 7 w 9"/>
                <a:gd name="T13" fmla="*/ 39 h 39"/>
                <a:gd name="T14" fmla="*/ 8 w 9"/>
                <a:gd name="T15" fmla="*/ 38 h 39"/>
                <a:gd name="T16" fmla="*/ 8 w 9"/>
                <a:gd name="T17" fmla="*/ 37 h 39"/>
                <a:gd name="T18" fmla="*/ 9 w 9"/>
                <a:gd name="T19" fmla="*/ 6 h 39"/>
                <a:gd name="T20" fmla="*/ 9 w 9"/>
                <a:gd name="T21" fmla="*/ 4 h 39"/>
                <a:gd name="T22" fmla="*/ 8 w 9"/>
                <a:gd name="T23" fmla="*/ 3 h 39"/>
                <a:gd name="T24" fmla="*/ 7 w 9"/>
                <a:gd name="T25" fmla="*/ 2 h 39"/>
                <a:gd name="T26" fmla="*/ 5 w 9"/>
                <a:gd name="T27" fmla="*/ 0 h 39"/>
                <a:gd name="T28" fmla="*/ 4 w 9"/>
                <a:gd name="T29" fmla="*/ 0 h 39"/>
                <a:gd name="T30" fmla="*/ 3 w 9"/>
                <a:gd name="T31" fmla="*/ 2 h 39"/>
                <a:gd name="T32" fmla="*/ 1 w 9"/>
                <a:gd name="T33" fmla="*/ 3 h 39"/>
                <a:gd name="T34" fmla="*/ 1 w 9"/>
                <a:gd name="T35" fmla="*/ 4 h 39"/>
                <a:gd name="T36" fmla="*/ 0 w 9"/>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9">
                  <a:moveTo>
                    <a:pt x="0" y="35"/>
                  </a:moveTo>
                  <a:lnTo>
                    <a:pt x="0" y="37"/>
                  </a:lnTo>
                  <a:lnTo>
                    <a:pt x="1" y="38"/>
                  </a:lnTo>
                  <a:lnTo>
                    <a:pt x="3" y="39"/>
                  </a:lnTo>
                  <a:lnTo>
                    <a:pt x="4" y="39"/>
                  </a:lnTo>
                  <a:lnTo>
                    <a:pt x="5" y="39"/>
                  </a:lnTo>
                  <a:lnTo>
                    <a:pt x="7" y="39"/>
                  </a:lnTo>
                  <a:lnTo>
                    <a:pt x="8" y="38"/>
                  </a:lnTo>
                  <a:lnTo>
                    <a:pt x="8" y="37"/>
                  </a:lnTo>
                  <a:lnTo>
                    <a:pt x="9" y="6"/>
                  </a:lnTo>
                  <a:lnTo>
                    <a:pt x="9" y="4"/>
                  </a:lnTo>
                  <a:lnTo>
                    <a:pt x="8" y="3"/>
                  </a:lnTo>
                  <a:lnTo>
                    <a:pt x="7" y="2"/>
                  </a:lnTo>
                  <a:lnTo>
                    <a:pt x="5" y="0"/>
                  </a:lnTo>
                  <a:lnTo>
                    <a:pt x="4" y="0"/>
                  </a:lnTo>
                  <a:lnTo>
                    <a:pt x="3" y="2"/>
                  </a:lnTo>
                  <a:lnTo>
                    <a:pt x="1" y="3"/>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40" name="Freeform 264"/>
            <p:cNvSpPr>
              <a:spLocks/>
            </p:cNvSpPr>
            <p:nvPr/>
          </p:nvSpPr>
          <p:spPr bwMode="auto">
            <a:xfrm>
              <a:off x="2152" y="1567"/>
              <a:ext cx="8" cy="39"/>
            </a:xfrm>
            <a:custGeom>
              <a:avLst/>
              <a:gdLst>
                <a:gd name="T0" fmla="*/ 0 w 8"/>
                <a:gd name="T1" fmla="*/ 35 h 39"/>
                <a:gd name="T2" fmla="*/ 0 w 8"/>
                <a:gd name="T3" fmla="*/ 36 h 39"/>
                <a:gd name="T4" fmla="*/ 0 w 8"/>
                <a:gd name="T5" fmla="*/ 38 h 39"/>
                <a:gd name="T6" fmla="*/ 2 w 8"/>
                <a:gd name="T7" fmla="*/ 39 h 39"/>
                <a:gd name="T8" fmla="*/ 3 w 8"/>
                <a:gd name="T9" fmla="*/ 39 h 39"/>
                <a:gd name="T10" fmla="*/ 4 w 8"/>
                <a:gd name="T11" fmla="*/ 39 h 39"/>
                <a:gd name="T12" fmla="*/ 6 w 8"/>
                <a:gd name="T13" fmla="*/ 39 h 39"/>
                <a:gd name="T14" fmla="*/ 7 w 8"/>
                <a:gd name="T15" fmla="*/ 38 h 39"/>
                <a:gd name="T16" fmla="*/ 8 w 8"/>
                <a:gd name="T17" fmla="*/ 36 h 39"/>
                <a:gd name="T18" fmla="*/ 8 w 8"/>
                <a:gd name="T19" fmla="*/ 5 h 39"/>
                <a:gd name="T20" fmla="*/ 8 w 8"/>
                <a:gd name="T21" fmla="*/ 4 h 39"/>
                <a:gd name="T22" fmla="*/ 7 w 8"/>
                <a:gd name="T23" fmla="*/ 3 h 39"/>
                <a:gd name="T24" fmla="*/ 6 w 8"/>
                <a:gd name="T25" fmla="*/ 2 h 39"/>
                <a:gd name="T26" fmla="*/ 4 w 8"/>
                <a:gd name="T27" fmla="*/ 0 h 39"/>
                <a:gd name="T28" fmla="*/ 3 w 8"/>
                <a:gd name="T29" fmla="*/ 0 h 39"/>
                <a:gd name="T30" fmla="*/ 2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2" y="39"/>
                  </a:lnTo>
                  <a:lnTo>
                    <a:pt x="3" y="39"/>
                  </a:lnTo>
                  <a:lnTo>
                    <a:pt x="4" y="39"/>
                  </a:lnTo>
                  <a:lnTo>
                    <a:pt x="6" y="39"/>
                  </a:lnTo>
                  <a:lnTo>
                    <a:pt x="7" y="38"/>
                  </a:lnTo>
                  <a:lnTo>
                    <a:pt x="8" y="36"/>
                  </a:lnTo>
                  <a:lnTo>
                    <a:pt x="8" y="5"/>
                  </a:lnTo>
                  <a:lnTo>
                    <a:pt x="8" y="4"/>
                  </a:lnTo>
                  <a:lnTo>
                    <a:pt x="7" y="3"/>
                  </a:lnTo>
                  <a:lnTo>
                    <a:pt x="6" y="2"/>
                  </a:lnTo>
                  <a:lnTo>
                    <a:pt x="4" y="0"/>
                  </a:lnTo>
                  <a:lnTo>
                    <a:pt x="3" y="0"/>
                  </a:lnTo>
                  <a:lnTo>
                    <a:pt x="2"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41" name="Freeform 265"/>
            <p:cNvSpPr>
              <a:spLocks/>
            </p:cNvSpPr>
            <p:nvPr/>
          </p:nvSpPr>
          <p:spPr bwMode="auto">
            <a:xfrm>
              <a:off x="2152" y="1513"/>
              <a:ext cx="8" cy="39"/>
            </a:xfrm>
            <a:custGeom>
              <a:avLst/>
              <a:gdLst>
                <a:gd name="T0" fmla="*/ 0 w 8"/>
                <a:gd name="T1" fmla="*/ 35 h 39"/>
                <a:gd name="T2" fmla="*/ 0 w 8"/>
                <a:gd name="T3" fmla="*/ 36 h 39"/>
                <a:gd name="T4" fmla="*/ 0 w 8"/>
                <a:gd name="T5" fmla="*/ 38 h 39"/>
                <a:gd name="T6" fmla="*/ 2 w 8"/>
                <a:gd name="T7" fmla="*/ 39 h 39"/>
                <a:gd name="T8" fmla="*/ 3 w 8"/>
                <a:gd name="T9" fmla="*/ 39 h 39"/>
                <a:gd name="T10" fmla="*/ 4 w 8"/>
                <a:gd name="T11" fmla="*/ 39 h 39"/>
                <a:gd name="T12" fmla="*/ 6 w 8"/>
                <a:gd name="T13" fmla="*/ 39 h 39"/>
                <a:gd name="T14" fmla="*/ 7 w 8"/>
                <a:gd name="T15" fmla="*/ 38 h 39"/>
                <a:gd name="T16" fmla="*/ 8 w 8"/>
                <a:gd name="T17" fmla="*/ 36 h 39"/>
                <a:gd name="T18" fmla="*/ 8 w 8"/>
                <a:gd name="T19" fmla="*/ 5 h 39"/>
                <a:gd name="T20" fmla="*/ 8 w 8"/>
                <a:gd name="T21" fmla="*/ 4 h 39"/>
                <a:gd name="T22" fmla="*/ 7 w 8"/>
                <a:gd name="T23" fmla="*/ 3 h 39"/>
                <a:gd name="T24" fmla="*/ 6 w 8"/>
                <a:gd name="T25" fmla="*/ 2 h 39"/>
                <a:gd name="T26" fmla="*/ 4 w 8"/>
                <a:gd name="T27" fmla="*/ 0 h 39"/>
                <a:gd name="T28" fmla="*/ 3 w 8"/>
                <a:gd name="T29" fmla="*/ 0 h 39"/>
                <a:gd name="T30" fmla="*/ 2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2" y="39"/>
                  </a:lnTo>
                  <a:lnTo>
                    <a:pt x="3" y="39"/>
                  </a:lnTo>
                  <a:lnTo>
                    <a:pt x="4" y="39"/>
                  </a:lnTo>
                  <a:lnTo>
                    <a:pt x="6" y="39"/>
                  </a:lnTo>
                  <a:lnTo>
                    <a:pt x="7" y="38"/>
                  </a:lnTo>
                  <a:lnTo>
                    <a:pt x="8" y="36"/>
                  </a:lnTo>
                  <a:lnTo>
                    <a:pt x="8" y="5"/>
                  </a:lnTo>
                  <a:lnTo>
                    <a:pt x="8" y="4"/>
                  </a:lnTo>
                  <a:lnTo>
                    <a:pt x="7" y="3"/>
                  </a:lnTo>
                  <a:lnTo>
                    <a:pt x="6" y="2"/>
                  </a:lnTo>
                  <a:lnTo>
                    <a:pt x="4" y="0"/>
                  </a:lnTo>
                  <a:lnTo>
                    <a:pt x="3" y="0"/>
                  </a:lnTo>
                  <a:lnTo>
                    <a:pt x="2"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42" name="Freeform 266"/>
            <p:cNvSpPr>
              <a:spLocks/>
            </p:cNvSpPr>
            <p:nvPr/>
          </p:nvSpPr>
          <p:spPr bwMode="auto">
            <a:xfrm>
              <a:off x="2152" y="1459"/>
              <a:ext cx="8" cy="39"/>
            </a:xfrm>
            <a:custGeom>
              <a:avLst/>
              <a:gdLst>
                <a:gd name="T0" fmla="*/ 0 w 8"/>
                <a:gd name="T1" fmla="*/ 35 h 39"/>
                <a:gd name="T2" fmla="*/ 0 w 8"/>
                <a:gd name="T3" fmla="*/ 36 h 39"/>
                <a:gd name="T4" fmla="*/ 0 w 8"/>
                <a:gd name="T5" fmla="*/ 37 h 39"/>
                <a:gd name="T6" fmla="*/ 2 w 8"/>
                <a:gd name="T7" fmla="*/ 39 h 39"/>
                <a:gd name="T8" fmla="*/ 3 w 8"/>
                <a:gd name="T9" fmla="*/ 39 h 39"/>
                <a:gd name="T10" fmla="*/ 4 w 8"/>
                <a:gd name="T11" fmla="*/ 39 h 39"/>
                <a:gd name="T12" fmla="*/ 6 w 8"/>
                <a:gd name="T13" fmla="*/ 39 h 39"/>
                <a:gd name="T14" fmla="*/ 7 w 8"/>
                <a:gd name="T15" fmla="*/ 37 h 39"/>
                <a:gd name="T16" fmla="*/ 8 w 8"/>
                <a:gd name="T17" fmla="*/ 36 h 39"/>
                <a:gd name="T18" fmla="*/ 8 w 8"/>
                <a:gd name="T19" fmla="*/ 5 h 39"/>
                <a:gd name="T20" fmla="*/ 8 w 8"/>
                <a:gd name="T21" fmla="*/ 4 h 39"/>
                <a:gd name="T22" fmla="*/ 7 w 8"/>
                <a:gd name="T23" fmla="*/ 3 h 39"/>
                <a:gd name="T24" fmla="*/ 6 w 8"/>
                <a:gd name="T25" fmla="*/ 1 h 39"/>
                <a:gd name="T26" fmla="*/ 4 w 8"/>
                <a:gd name="T27" fmla="*/ 0 h 39"/>
                <a:gd name="T28" fmla="*/ 3 w 8"/>
                <a:gd name="T29" fmla="*/ 0 h 39"/>
                <a:gd name="T30" fmla="*/ 2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2" y="39"/>
                  </a:lnTo>
                  <a:lnTo>
                    <a:pt x="3" y="39"/>
                  </a:lnTo>
                  <a:lnTo>
                    <a:pt x="4" y="39"/>
                  </a:lnTo>
                  <a:lnTo>
                    <a:pt x="6" y="39"/>
                  </a:lnTo>
                  <a:lnTo>
                    <a:pt x="7" y="37"/>
                  </a:lnTo>
                  <a:lnTo>
                    <a:pt x="8" y="36"/>
                  </a:lnTo>
                  <a:lnTo>
                    <a:pt x="8" y="5"/>
                  </a:lnTo>
                  <a:lnTo>
                    <a:pt x="8" y="4"/>
                  </a:lnTo>
                  <a:lnTo>
                    <a:pt x="7" y="3"/>
                  </a:lnTo>
                  <a:lnTo>
                    <a:pt x="6" y="1"/>
                  </a:lnTo>
                  <a:lnTo>
                    <a:pt x="4" y="0"/>
                  </a:lnTo>
                  <a:lnTo>
                    <a:pt x="3" y="0"/>
                  </a:lnTo>
                  <a:lnTo>
                    <a:pt x="2"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43" name="Freeform 267"/>
            <p:cNvSpPr>
              <a:spLocks/>
            </p:cNvSpPr>
            <p:nvPr/>
          </p:nvSpPr>
          <p:spPr bwMode="auto">
            <a:xfrm>
              <a:off x="2152" y="1405"/>
              <a:ext cx="8" cy="39"/>
            </a:xfrm>
            <a:custGeom>
              <a:avLst/>
              <a:gdLst>
                <a:gd name="T0" fmla="*/ 0 w 8"/>
                <a:gd name="T1" fmla="*/ 35 h 39"/>
                <a:gd name="T2" fmla="*/ 0 w 8"/>
                <a:gd name="T3" fmla="*/ 36 h 39"/>
                <a:gd name="T4" fmla="*/ 0 w 8"/>
                <a:gd name="T5" fmla="*/ 37 h 39"/>
                <a:gd name="T6" fmla="*/ 2 w 8"/>
                <a:gd name="T7" fmla="*/ 39 h 39"/>
                <a:gd name="T8" fmla="*/ 3 w 8"/>
                <a:gd name="T9" fmla="*/ 39 h 39"/>
                <a:gd name="T10" fmla="*/ 4 w 8"/>
                <a:gd name="T11" fmla="*/ 39 h 39"/>
                <a:gd name="T12" fmla="*/ 6 w 8"/>
                <a:gd name="T13" fmla="*/ 39 h 39"/>
                <a:gd name="T14" fmla="*/ 7 w 8"/>
                <a:gd name="T15" fmla="*/ 37 h 39"/>
                <a:gd name="T16" fmla="*/ 8 w 8"/>
                <a:gd name="T17" fmla="*/ 36 h 39"/>
                <a:gd name="T18" fmla="*/ 8 w 8"/>
                <a:gd name="T19" fmla="*/ 5 h 39"/>
                <a:gd name="T20" fmla="*/ 8 w 8"/>
                <a:gd name="T21" fmla="*/ 4 h 39"/>
                <a:gd name="T22" fmla="*/ 7 w 8"/>
                <a:gd name="T23" fmla="*/ 3 h 39"/>
                <a:gd name="T24" fmla="*/ 6 w 8"/>
                <a:gd name="T25" fmla="*/ 1 h 39"/>
                <a:gd name="T26" fmla="*/ 4 w 8"/>
                <a:gd name="T27" fmla="*/ 0 h 39"/>
                <a:gd name="T28" fmla="*/ 3 w 8"/>
                <a:gd name="T29" fmla="*/ 0 h 39"/>
                <a:gd name="T30" fmla="*/ 2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2" y="39"/>
                  </a:lnTo>
                  <a:lnTo>
                    <a:pt x="3" y="39"/>
                  </a:lnTo>
                  <a:lnTo>
                    <a:pt x="4" y="39"/>
                  </a:lnTo>
                  <a:lnTo>
                    <a:pt x="6" y="39"/>
                  </a:lnTo>
                  <a:lnTo>
                    <a:pt x="7" y="37"/>
                  </a:lnTo>
                  <a:lnTo>
                    <a:pt x="8" y="36"/>
                  </a:lnTo>
                  <a:lnTo>
                    <a:pt x="8" y="5"/>
                  </a:lnTo>
                  <a:lnTo>
                    <a:pt x="8" y="4"/>
                  </a:lnTo>
                  <a:lnTo>
                    <a:pt x="7" y="3"/>
                  </a:lnTo>
                  <a:lnTo>
                    <a:pt x="6" y="1"/>
                  </a:lnTo>
                  <a:lnTo>
                    <a:pt x="4" y="0"/>
                  </a:lnTo>
                  <a:lnTo>
                    <a:pt x="3" y="0"/>
                  </a:lnTo>
                  <a:lnTo>
                    <a:pt x="2"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44" name="Freeform 268"/>
            <p:cNvSpPr>
              <a:spLocks/>
            </p:cNvSpPr>
            <p:nvPr/>
          </p:nvSpPr>
          <p:spPr bwMode="auto">
            <a:xfrm>
              <a:off x="2152" y="1351"/>
              <a:ext cx="8" cy="39"/>
            </a:xfrm>
            <a:custGeom>
              <a:avLst/>
              <a:gdLst>
                <a:gd name="T0" fmla="*/ 0 w 8"/>
                <a:gd name="T1" fmla="*/ 35 h 39"/>
                <a:gd name="T2" fmla="*/ 0 w 8"/>
                <a:gd name="T3" fmla="*/ 36 h 39"/>
                <a:gd name="T4" fmla="*/ 0 w 8"/>
                <a:gd name="T5" fmla="*/ 37 h 39"/>
                <a:gd name="T6" fmla="*/ 2 w 8"/>
                <a:gd name="T7" fmla="*/ 39 h 39"/>
                <a:gd name="T8" fmla="*/ 3 w 8"/>
                <a:gd name="T9" fmla="*/ 39 h 39"/>
                <a:gd name="T10" fmla="*/ 4 w 8"/>
                <a:gd name="T11" fmla="*/ 39 h 39"/>
                <a:gd name="T12" fmla="*/ 6 w 8"/>
                <a:gd name="T13" fmla="*/ 39 h 39"/>
                <a:gd name="T14" fmla="*/ 7 w 8"/>
                <a:gd name="T15" fmla="*/ 37 h 39"/>
                <a:gd name="T16" fmla="*/ 8 w 8"/>
                <a:gd name="T17" fmla="*/ 36 h 39"/>
                <a:gd name="T18" fmla="*/ 8 w 8"/>
                <a:gd name="T19" fmla="*/ 5 h 39"/>
                <a:gd name="T20" fmla="*/ 8 w 8"/>
                <a:gd name="T21" fmla="*/ 4 h 39"/>
                <a:gd name="T22" fmla="*/ 7 w 8"/>
                <a:gd name="T23" fmla="*/ 2 h 39"/>
                <a:gd name="T24" fmla="*/ 6 w 8"/>
                <a:gd name="T25" fmla="*/ 1 h 39"/>
                <a:gd name="T26" fmla="*/ 4 w 8"/>
                <a:gd name="T27" fmla="*/ 0 h 39"/>
                <a:gd name="T28" fmla="*/ 3 w 8"/>
                <a:gd name="T29" fmla="*/ 0 h 39"/>
                <a:gd name="T30" fmla="*/ 2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2" y="39"/>
                  </a:lnTo>
                  <a:lnTo>
                    <a:pt x="3" y="39"/>
                  </a:lnTo>
                  <a:lnTo>
                    <a:pt x="4" y="39"/>
                  </a:lnTo>
                  <a:lnTo>
                    <a:pt x="6" y="39"/>
                  </a:lnTo>
                  <a:lnTo>
                    <a:pt x="7" y="37"/>
                  </a:lnTo>
                  <a:lnTo>
                    <a:pt x="8" y="36"/>
                  </a:lnTo>
                  <a:lnTo>
                    <a:pt x="8" y="5"/>
                  </a:lnTo>
                  <a:lnTo>
                    <a:pt x="8" y="4"/>
                  </a:lnTo>
                  <a:lnTo>
                    <a:pt x="7" y="2"/>
                  </a:lnTo>
                  <a:lnTo>
                    <a:pt x="6" y="1"/>
                  </a:lnTo>
                  <a:lnTo>
                    <a:pt x="4" y="0"/>
                  </a:lnTo>
                  <a:lnTo>
                    <a:pt x="3" y="0"/>
                  </a:lnTo>
                  <a:lnTo>
                    <a:pt x="2"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45" name="Freeform 269"/>
            <p:cNvSpPr>
              <a:spLocks/>
            </p:cNvSpPr>
            <p:nvPr/>
          </p:nvSpPr>
          <p:spPr bwMode="auto">
            <a:xfrm>
              <a:off x="2152" y="1297"/>
              <a:ext cx="8" cy="38"/>
            </a:xfrm>
            <a:custGeom>
              <a:avLst/>
              <a:gdLst>
                <a:gd name="T0" fmla="*/ 0 w 8"/>
                <a:gd name="T1" fmla="*/ 35 h 38"/>
                <a:gd name="T2" fmla="*/ 0 w 8"/>
                <a:gd name="T3" fmla="*/ 36 h 38"/>
                <a:gd name="T4" fmla="*/ 0 w 8"/>
                <a:gd name="T5" fmla="*/ 37 h 38"/>
                <a:gd name="T6" fmla="*/ 2 w 8"/>
                <a:gd name="T7" fmla="*/ 38 h 38"/>
                <a:gd name="T8" fmla="*/ 3 w 8"/>
                <a:gd name="T9" fmla="*/ 38 h 38"/>
                <a:gd name="T10" fmla="*/ 4 w 8"/>
                <a:gd name="T11" fmla="*/ 38 h 38"/>
                <a:gd name="T12" fmla="*/ 6 w 8"/>
                <a:gd name="T13" fmla="*/ 38 h 38"/>
                <a:gd name="T14" fmla="*/ 7 w 8"/>
                <a:gd name="T15" fmla="*/ 37 h 38"/>
                <a:gd name="T16" fmla="*/ 8 w 8"/>
                <a:gd name="T17" fmla="*/ 36 h 38"/>
                <a:gd name="T18" fmla="*/ 8 w 8"/>
                <a:gd name="T19" fmla="*/ 5 h 38"/>
                <a:gd name="T20" fmla="*/ 8 w 8"/>
                <a:gd name="T21" fmla="*/ 4 h 38"/>
                <a:gd name="T22" fmla="*/ 7 w 8"/>
                <a:gd name="T23" fmla="*/ 2 h 38"/>
                <a:gd name="T24" fmla="*/ 6 w 8"/>
                <a:gd name="T25" fmla="*/ 1 h 38"/>
                <a:gd name="T26" fmla="*/ 4 w 8"/>
                <a:gd name="T27" fmla="*/ 0 h 38"/>
                <a:gd name="T28" fmla="*/ 3 w 8"/>
                <a:gd name="T29" fmla="*/ 0 h 38"/>
                <a:gd name="T30" fmla="*/ 2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2" y="38"/>
                  </a:lnTo>
                  <a:lnTo>
                    <a:pt x="3" y="38"/>
                  </a:lnTo>
                  <a:lnTo>
                    <a:pt x="4" y="38"/>
                  </a:lnTo>
                  <a:lnTo>
                    <a:pt x="6" y="38"/>
                  </a:lnTo>
                  <a:lnTo>
                    <a:pt x="7" y="37"/>
                  </a:lnTo>
                  <a:lnTo>
                    <a:pt x="8" y="36"/>
                  </a:lnTo>
                  <a:lnTo>
                    <a:pt x="8" y="5"/>
                  </a:lnTo>
                  <a:lnTo>
                    <a:pt x="8" y="4"/>
                  </a:lnTo>
                  <a:lnTo>
                    <a:pt x="7" y="2"/>
                  </a:lnTo>
                  <a:lnTo>
                    <a:pt x="6" y="1"/>
                  </a:lnTo>
                  <a:lnTo>
                    <a:pt x="4" y="0"/>
                  </a:lnTo>
                  <a:lnTo>
                    <a:pt x="3" y="0"/>
                  </a:lnTo>
                  <a:lnTo>
                    <a:pt x="2"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46" name="Freeform 270"/>
            <p:cNvSpPr>
              <a:spLocks/>
            </p:cNvSpPr>
            <p:nvPr/>
          </p:nvSpPr>
          <p:spPr bwMode="auto">
            <a:xfrm>
              <a:off x="2152" y="1266"/>
              <a:ext cx="8" cy="15"/>
            </a:xfrm>
            <a:custGeom>
              <a:avLst/>
              <a:gdLst>
                <a:gd name="T0" fmla="*/ 0 w 8"/>
                <a:gd name="T1" fmla="*/ 11 h 15"/>
                <a:gd name="T2" fmla="*/ 0 w 8"/>
                <a:gd name="T3" fmla="*/ 13 h 15"/>
                <a:gd name="T4" fmla="*/ 0 w 8"/>
                <a:gd name="T5" fmla="*/ 14 h 15"/>
                <a:gd name="T6" fmla="*/ 2 w 8"/>
                <a:gd name="T7" fmla="*/ 15 h 15"/>
                <a:gd name="T8" fmla="*/ 3 w 8"/>
                <a:gd name="T9" fmla="*/ 15 h 15"/>
                <a:gd name="T10" fmla="*/ 4 w 8"/>
                <a:gd name="T11" fmla="*/ 15 h 15"/>
                <a:gd name="T12" fmla="*/ 6 w 8"/>
                <a:gd name="T13" fmla="*/ 15 h 15"/>
                <a:gd name="T14" fmla="*/ 7 w 8"/>
                <a:gd name="T15" fmla="*/ 14 h 15"/>
                <a:gd name="T16" fmla="*/ 8 w 8"/>
                <a:gd name="T17" fmla="*/ 13 h 15"/>
                <a:gd name="T18" fmla="*/ 8 w 8"/>
                <a:gd name="T19" fmla="*/ 5 h 15"/>
                <a:gd name="T20" fmla="*/ 8 w 8"/>
                <a:gd name="T21" fmla="*/ 4 h 15"/>
                <a:gd name="T22" fmla="*/ 7 w 8"/>
                <a:gd name="T23" fmla="*/ 2 h 15"/>
                <a:gd name="T24" fmla="*/ 6 w 8"/>
                <a:gd name="T25" fmla="*/ 1 h 15"/>
                <a:gd name="T26" fmla="*/ 4 w 8"/>
                <a:gd name="T27" fmla="*/ 0 h 15"/>
                <a:gd name="T28" fmla="*/ 4 w 8"/>
                <a:gd name="T29" fmla="*/ 0 h 15"/>
                <a:gd name="T30" fmla="*/ 3 w 8"/>
                <a:gd name="T31" fmla="*/ 1 h 15"/>
                <a:gd name="T32" fmla="*/ 2 w 8"/>
                <a:gd name="T33" fmla="*/ 2 h 15"/>
                <a:gd name="T34" fmla="*/ 0 w 8"/>
                <a:gd name="T35" fmla="*/ 4 h 15"/>
                <a:gd name="T36" fmla="*/ 0 w 8"/>
                <a:gd name="T37" fmla="*/ 11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15">
                  <a:moveTo>
                    <a:pt x="0" y="11"/>
                  </a:moveTo>
                  <a:lnTo>
                    <a:pt x="0" y="13"/>
                  </a:lnTo>
                  <a:lnTo>
                    <a:pt x="0" y="14"/>
                  </a:lnTo>
                  <a:lnTo>
                    <a:pt x="2" y="15"/>
                  </a:lnTo>
                  <a:lnTo>
                    <a:pt x="3" y="15"/>
                  </a:lnTo>
                  <a:lnTo>
                    <a:pt x="4" y="15"/>
                  </a:lnTo>
                  <a:lnTo>
                    <a:pt x="6" y="15"/>
                  </a:lnTo>
                  <a:lnTo>
                    <a:pt x="7" y="14"/>
                  </a:lnTo>
                  <a:lnTo>
                    <a:pt x="8" y="13"/>
                  </a:lnTo>
                  <a:lnTo>
                    <a:pt x="8" y="5"/>
                  </a:lnTo>
                  <a:lnTo>
                    <a:pt x="8" y="4"/>
                  </a:lnTo>
                  <a:lnTo>
                    <a:pt x="7" y="2"/>
                  </a:lnTo>
                  <a:lnTo>
                    <a:pt x="6" y="1"/>
                  </a:lnTo>
                  <a:lnTo>
                    <a:pt x="4" y="0"/>
                  </a:lnTo>
                  <a:lnTo>
                    <a:pt x="3" y="1"/>
                  </a:lnTo>
                  <a:lnTo>
                    <a:pt x="2" y="2"/>
                  </a:lnTo>
                  <a:lnTo>
                    <a:pt x="0" y="4"/>
                  </a:lnTo>
                  <a:lnTo>
                    <a:pt x="0" y="1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50" name="Group 271"/>
          <p:cNvGrpSpPr>
            <a:grpSpLocks/>
          </p:cNvGrpSpPr>
          <p:nvPr/>
        </p:nvGrpSpPr>
        <p:grpSpPr bwMode="auto">
          <a:xfrm>
            <a:off x="2511425" y="4314727"/>
            <a:ext cx="14288" cy="749308"/>
            <a:chOff x="2212" y="1567"/>
            <a:chExt cx="9" cy="472"/>
          </a:xfrm>
        </p:grpSpPr>
        <p:sp>
          <p:nvSpPr>
            <p:cNvPr id="94423" name="Freeform 272"/>
            <p:cNvSpPr>
              <a:spLocks/>
            </p:cNvSpPr>
            <p:nvPr/>
          </p:nvSpPr>
          <p:spPr bwMode="auto">
            <a:xfrm>
              <a:off x="2212" y="2000"/>
              <a:ext cx="7" cy="39"/>
            </a:xfrm>
            <a:custGeom>
              <a:avLst/>
              <a:gdLst>
                <a:gd name="T0" fmla="*/ 0 w 7"/>
                <a:gd name="T1" fmla="*/ 35 h 39"/>
                <a:gd name="T2" fmla="*/ 0 w 7"/>
                <a:gd name="T3" fmla="*/ 35 h 39"/>
                <a:gd name="T4" fmla="*/ 1 w 7"/>
                <a:gd name="T5" fmla="*/ 36 h 39"/>
                <a:gd name="T6" fmla="*/ 2 w 7"/>
                <a:gd name="T7" fmla="*/ 38 h 39"/>
                <a:gd name="T8" fmla="*/ 4 w 7"/>
                <a:gd name="T9" fmla="*/ 39 h 39"/>
                <a:gd name="T10" fmla="*/ 4 w 7"/>
                <a:gd name="T11" fmla="*/ 39 h 39"/>
                <a:gd name="T12" fmla="*/ 5 w 7"/>
                <a:gd name="T13" fmla="*/ 38 h 39"/>
                <a:gd name="T14" fmla="*/ 6 w 7"/>
                <a:gd name="T15" fmla="*/ 36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5"/>
                  </a:lnTo>
                  <a:lnTo>
                    <a:pt x="1" y="36"/>
                  </a:lnTo>
                  <a:lnTo>
                    <a:pt x="2" y="38"/>
                  </a:lnTo>
                  <a:lnTo>
                    <a:pt x="4" y="39"/>
                  </a:lnTo>
                  <a:lnTo>
                    <a:pt x="5" y="38"/>
                  </a:lnTo>
                  <a:lnTo>
                    <a:pt x="6" y="36"/>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24" name="Freeform 273"/>
            <p:cNvSpPr>
              <a:spLocks/>
            </p:cNvSpPr>
            <p:nvPr/>
          </p:nvSpPr>
          <p:spPr bwMode="auto">
            <a:xfrm>
              <a:off x="2212" y="1946"/>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25" name="Freeform 274"/>
            <p:cNvSpPr>
              <a:spLocks/>
            </p:cNvSpPr>
            <p:nvPr/>
          </p:nvSpPr>
          <p:spPr bwMode="auto">
            <a:xfrm>
              <a:off x="2212" y="1892"/>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26" name="Freeform 275"/>
            <p:cNvSpPr>
              <a:spLocks/>
            </p:cNvSpPr>
            <p:nvPr/>
          </p:nvSpPr>
          <p:spPr bwMode="auto">
            <a:xfrm>
              <a:off x="2212" y="1838"/>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2 h 39"/>
                <a:gd name="T24" fmla="*/ 6 w 7"/>
                <a:gd name="T25" fmla="*/ 1 h 39"/>
                <a:gd name="T26" fmla="*/ 5 w 7"/>
                <a:gd name="T27" fmla="*/ 0 h 39"/>
                <a:gd name="T28" fmla="*/ 4 w 7"/>
                <a:gd name="T29" fmla="*/ 0 h 39"/>
                <a:gd name="T30" fmla="*/ 2 w 7"/>
                <a:gd name="T31" fmla="*/ 1 h 39"/>
                <a:gd name="T32" fmla="*/ 1 w 7"/>
                <a:gd name="T33" fmla="*/ 2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27" name="Freeform 276"/>
            <p:cNvSpPr>
              <a:spLocks/>
            </p:cNvSpPr>
            <p:nvPr/>
          </p:nvSpPr>
          <p:spPr bwMode="auto">
            <a:xfrm>
              <a:off x="2212" y="1784"/>
              <a:ext cx="9" cy="38"/>
            </a:xfrm>
            <a:custGeom>
              <a:avLst/>
              <a:gdLst>
                <a:gd name="T0" fmla="*/ 0 w 9"/>
                <a:gd name="T1" fmla="*/ 35 h 38"/>
                <a:gd name="T2" fmla="*/ 0 w 9"/>
                <a:gd name="T3" fmla="*/ 36 h 38"/>
                <a:gd name="T4" fmla="*/ 1 w 9"/>
                <a:gd name="T5" fmla="*/ 37 h 38"/>
                <a:gd name="T6" fmla="*/ 2 w 9"/>
                <a:gd name="T7" fmla="*/ 38 h 38"/>
                <a:gd name="T8" fmla="*/ 4 w 9"/>
                <a:gd name="T9" fmla="*/ 38 h 38"/>
                <a:gd name="T10" fmla="*/ 5 w 9"/>
                <a:gd name="T11" fmla="*/ 38 h 38"/>
                <a:gd name="T12" fmla="*/ 6 w 9"/>
                <a:gd name="T13" fmla="*/ 38 h 38"/>
                <a:gd name="T14" fmla="*/ 7 w 9"/>
                <a:gd name="T15" fmla="*/ 37 h 38"/>
                <a:gd name="T16" fmla="*/ 7 w 9"/>
                <a:gd name="T17" fmla="*/ 36 h 38"/>
                <a:gd name="T18" fmla="*/ 9 w 9"/>
                <a:gd name="T19" fmla="*/ 5 h 38"/>
                <a:gd name="T20" fmla="*/ 9 w 9"/>
                <a:gd name="T21" fmla="*/ 4 h 38"/>
                <a:gd name="T22" fmla="*/ 7 w 9"/>
                <a:gd name="T23" fmla="*/ 2 h 38"/>
                <a:gd name="T24" fmla="*/ 6 w 9"/>
                <a:gd name="T25" fmla="*/ 1 h 38"/>
                <a:gd name="T26" fmla="*/ 5 w 9"/>
                <a:gd name="T27" fmla="*/ 0 h 38"/>
                <a:gd name="T28" fmla="*/ 4 w 9"/>
                <a:gd name="T29" fmla="*/ 0 h 38"/>
                <a:gd name="T30" fmla="*/ 2 w 9"/>
                <a:gd name="T31" fmla="*/ 1 h 38"/>
                <a:gd name="T32" fmla="*/ 1 w 9"/>
                <a:gd name="T33" fmla="*/ 2 h 38"/>
                <a:gd name="T34" fmla="*/ 1 w 9"/>
                <a:gd name="T35" fmla="*/ 4 h 38"/>
                <a:gd name="T36" fmla="*/ 0 w 9"/>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8">
                  <a:moveTo>
                    <a:pt x="0" y="35"/>
                  </a:moveTo>
                  <a:lnTo>
                    <a:pt x="0" y="36"/>
                  </a:lnTo>
                  <a:lnTo>
                    <a:pt x="1" y="37"/>
                  </a:lnTo>
                  <a:lnTo>
                    <a:pt x="2" y="38"/>
                  </a:lnTo>
                  <a:lnTo>
                    <a:pt x="4" y="38"/>
                  </a:lnTo>
                  <a:lnTo>
                    <a:pt x="5" y="38"/>
                  </a:lnTo>
                  <a:lnTo>
                    <a:pt x="6" y="38"/>
                  </a:lnTo>
                  <a:lnTo>
                    <a:pt x="7" y="37"/>
                  </a:lnTo>
                  <a:lnTo>
                    <a:pt x="7" y="36"/>
                  </a:lnTo>
                  <a:lnTo>
                    <a:pt x="9" y="5"/>
                  </a:lnTo>
                  <a:lnTo>
                    <a:pt x="9" y="4"/>
                  </a:lnTo>
                  <a:lnTo>
                    <a:pt x="7" y="2"/>
                  </a:lnTo>
                  <a:lnTo>
                    <a:pt x="6" y="1"/>
                  </a:lnTo>
                  <a:lnTo>
                    <a:pt x="5" y="0"/>
                  </a:lnTo>
                  <a:lnTo>
                    <a:pt x="4" y="0"/>
                  </a:lnTo>
                  <a:lnTo>
                    <a:pt x="2" y="1"/>
                  </a:lnTo>
                  <a:lnTo>
                    <a:pt x="1" y="2"/>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28" name="Freeform 277"/>
            <p:cNvSpPr>
              <a:spLocks/>
            </p:cNvSpPr>
            <p:nvPr/>
          </p:nvSpPr>
          <p:spPr bwMode="auto">
            <a:xfrm>
              <a:off x="2213" y="1730"/>
              <a:ext cx="8" cy="38"/>
            </a:xfrm>
            <a:custGeom>
              <a:avLst/>
              <a:gdLst>
                <a:gd name="T0" fmla="*/ 0 w 8"/>
                <a:gd name="T1" fmla="*/ 34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3" y="38"/>
                  </a:lnTo>
                  <a:lnTo>
                    <a:pt x="4" y="38"/>
                  </a:lnTo>
                  <a:lnTo>
                    <a:pt x="5" y="38"/>
                  </a:lnTo>
                  <a:lnTo>
                    <a:pt x="6" y="37"/>
                  </a:lnTo>
                  <a:lnTo>
                    <a:pt x="8" y="36"/>
                  </a:lnTo>
                  <a:lnTo>
                    <a:pt x="8" y="5"/>
                  </a:lnTo>
                  <a:lnTo>
                    <a:pt x="8" y="4"/>
                  </a:lnTo>
                  <a:lnTo>
                    <a:pt x="6" y="2"/>
                  </a:lnTo>
                  <a:lnTo>
                    <a:pt x="5" y="1"/>
                  </a:lnTo>
                  <a:lnTo>
                    <a:pt x="4" y="0"/>
                  </a:lnTo>
                  <a:lnTo>
                    <a:pt x="3" y="0"/>
                  </a:lnTo>
                  <a:lnTo>
                    <a:pt x="1" y="1"/>
                  </a:lnTo>
                  <a:lnTo>
                    <a:pt x="0"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29" name="Freeform 278"/>
            <p:cNvSpPr>
              <a:spLocks/>
            </p:cNvSpPr>
            <p:nvPr/>
          </p:nvSpPr>
          <p:spPr bwMode="auto">
            <a:xfrm>
              <a:off x="2213" y="1676"/>
              <a:ext cx="8" cy="38"/>
            </a:xfrm>
            <a:custGeom>
              <a:avLst/>
              <a:gdLst>
                <a:gd name="T0" fmla="*/ 0 w 8"/>
                <a:gd name="T1" fmla="*/ 34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3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3" y="38"/>
                  </a:lnTo>
                  <a:lnTo>
                    <a:pt x="4" y="38"/>
                  </a:lnTo>
                  <a:lnTo>
                    <a:pt x="5" y="38"/>
                  </a:lnTo>
                  <a:lnTo>
                    <a:pt x="6" y="37"/>
                  </a:lnTo>
                  <a:lnTo>
                    <a:pt x="8" y="36"/>
                  </a:lnTo>
                  <a:lnTo>
                    <a:pt x="8" y="5"/>
                  </a:lnTo>
                  <a:lnTo>
                    <a:pt x="8" y="3"/>
                  </a:lnTo>
                  <a:lnTo>
                    <a:pt x="6" y="2"/>
                  </a:lnTo>
                  <a:lnTo>
                    <a:pt x="5" y="1"/>
                  </a:lnTo>
                  <a:lnTo>
                    <a:pt x="4" y="0"/>
                  </a:lnTo>
                  <a:lnTo>
                    <a:pt x="3" y="0"/>
                  </a:lnTo>
                  <a:lnTo>
                    <a:pt x="1" y="1"/>
                  </a:lnTo>
                  <a:lnTo>
                    <a:pt x="0"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30" name="Freeform 279"/>
            <p:cNvSpPr>
              <a:spLocks/>
            </p:cNvSpPr>
            <p:nvPr/>
          </p:nvSpPr>
          <p:spPr bwMode="auto">
            <a:xfrm>
              <a:off x="2213" y="1621"/>
              <a:ext cx="8" cy="39"/>
            </a:xfrm>
            <a:custGeom>
              <a:avLst/>
              <a:gdLst>
                <a:gd name="T0" fmla="*/ 0 w 8"/>
                <a:gd name="T1" fmla="*/ 35 h 39"/>
                <a:gd name="T2" fmla="*/ 0 w 8"/>
                <a:gd name="T3" fmla="*/ 37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7 h 39"/>
                <a:gd name="T18" fmla="*/ 8 w 8"/>
                <a:gd name="T19" fmla="*/ 6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7"/>
                  </a:lnTo>
                  <a:lnTo>
                    <a:pt x="0" y="38"/>
                  </a:lnTo>
                  <a:lnTo>
                    <a:pt x="1" y="39"/>
                  </a:lnTo>
                  <a:lnTo>
                    <a:pt x="3" y="39"/>
                  </a:lnTo>
                  <a:lnTo>
                    <a:pt x="4" y="39"/>
                  </a:lnTo>
                  <a:lnTo>
                    <a:pt x="5" y="39"/>
                  </a:lnTo>
                  <a:lnTo>
                    <a:pt x="6" y="38"/>
                  </a:lnTo>
                  <a:lnTo>
                    <a:pt x="8" y="37"/>
                  </a:lnTo>
                  <a:lnTo>
                    <a:pt x="8" y="6"/>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31" name="Freeform 280"/>
            <p:cNvSpPr>
              <a:spLocks/>
            </p:cNvSpPr>
            <p:nvPr/>
          </p:nvSpPr>
          <p:spPr bwMode="auto">
            <a:xfrm>
              <a:off x="2213" y="1567"/>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5"/>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51" name="Group 281"/>
          <p:cNvGrpSpPr>
            <a:grpSpLocks/>
          </p:cNvGrpSpPr>
          <p:nvPr/>
        </p:nvGrpSpPr>
        <p:grpSpPr bwMode="auto">
          <a:xfrm>
            <a:off x="4572000" y="3836844"/>
            <a:ext cx="14288" cy="1227124"/>
            <a:chOff x="3510" y="1266"/>
            <a:chExt cx="9" cy="773"/>
          </a:xfrm>
        </p:grpSpPr>
        <p:sp>
          <p:nvSpPr>
            <p:cNvPr id="94408" name="Freeform 282"/>
            <p:cNvSpPr>
              <a:spLocks/>
            </p:cNvSpPr>
            <p:nvPr/>
          </p:nvSpPr>
          <p:spPr bwMode="auto">
            <a:xfrm>
              <a:off x="3510" y="2000"/>
              <a:ext cx="7" cy="39"/>
            </a:xfrm>
            <a:custGeom>
              <a:avLst/>
              <a:gdLst>
                <a:gd name="T0" fmla="*/ 0 w 7"/>
                <a:gd name="T1" fmla="*/ 35 h 39"/>
                <a:gd name="T2" fmla="*/ 0 w 7"/>
                <a:gd name="T3" fmla="*/ 35 h 39"/>
                <a:gd name="T4" fmla="*/ 1 w 7"/>
                <a:gd name="T5" fmla="*/ 36 h 39"/>
                <a:gd name="T6" fmla="*/ 2 w 7"/>
                <a:gd name="T7" fmla="*/ 38 h 39"/>
                <a:gd name="T8" fmla="*/ 4 w 7"/>
                <a:gd name="T9" fmla="*/ 39 h 39"/>
                <a:gd name="T10" fmla="*/ 4 w 7"/>
                <a:gd name="T11" fmla="*/ 39 h 39"/>
                <a:gd name="T12" fmla="*/ 5 w 7"/>
                <a:gd name="T13" fmla="*/ 38 h 39"/>
                <a:gd name="T14" fmla="*/ 6 w 7"/>
                <a:gd name="T15" fmla="*/ 36 h 39"/>
                <a:gd name="T16" fmla="*/ 7 w 7"/>
                <a:gd name="T17" fmla="*/ 36 h 39"/>
                <a:gd name="T18" fmla="*/ 7 w 7"/>
                <a:gd name="T19" fmla="*/ 5 h 39"/>
                <a:gd name="T20" fmla="*/ 7 w 7"/>
                <a:gd name="T21" fmla="*/ 4 h 39"/>
                <a:gd name="T22" fmla="*/ 6 w 7"/>
                <a:gd name="T23" fmla="*/ 3 h 39"/>
                <a:gd name="T24" fmla="*/ 5 w 7"/>
                <a:gd name="T25" fmla="*/ 1 h 39"/>
                <a:gd name="T26" fmla="*/ 4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5"/>
                  </a:lnTo>
                  <a:lnTo>
                    <a:pt x="1" y="36"/>
                  </a:lnTo>
                  <a:lnTo>
                    <a:pt x="2" y="38"/>
                  </a:lnTo>
                  <a:lnTo>
                    <a:pt x="4" y="39"/>
                  </a:lnTo>
                  <a:lnTo>
                    <a:pt x="5" y="38"/>
                  </a:lnTo>
                  <a:lnTo>
                    <a:pt x="6" y="36"/>
                  </a:lnTo>
                  <a:lnTo>
                    <a:pt x="7" y="36"/>
                  </a:lnTo>
                  <a:lnTo>
                    <a:pt x="7" y="5"/>
                  </a:lnTo>
                  <a:lnTo>
                    <a:pt x="7" y="4"/>
                  </a:lnTo>
                  <a:lnTo>
                    <a:pt x="6" y="3"/>
                  </a:lnTo>
                  <a:lnTo>
                    <a:pt x="5" y="1"/>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09" name="Freeform 283"/>
            <p:cNvSpPr>
              <a:spLocks/>
            </p:cNvSpPr>
            <p:nvPr/>
          </p:nvSpPr>
          <p:spPr bwMode="auto">
            <a:xfrm>
              <a:off x="3510" y="1946"/>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10" name="Freeform 284"/>
            <p:cNvSpPr>
              <a:spLocks/>
            </p:cNvSpPr>
            <p:nvPr/>
          </p:nvSpPr>
          <p:spPr bwMode="auto">
            <a:xfrm>
              <a:off x="3510" y="1892"/>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11" name="Freeform 285"/>
            <p:cNvSpPr>
              <a:spLocks/>
            </p:cNvSpPr>
            <p:nvPr/>
          </p:nvSpPr>
          <p:spPr bwMode="auto">
            <a:xfrm>
              <a:off x="3510" y="1838"/>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2 h 39"/>
                <a:gd name="T24" fmla="*/ 6 w 7"/>
                <a:gd name="T25" fmla="*/ 1 h 39"/>
                <a:gd name="T26" fmla="*/ 5 w 7"/>
                <a:gd name="T27" fmla="*/ 0 h 39"/>
                <a:gd name="T28" fmla="*/ 4 w 7"/>
                <a:gd name="T29" fmla="*/ 0 h 39"/>
                <a:gd name="T30" fmla="*/ 2 w 7"/>
                <a:gd name="T31" fmla="*/ 1 h 39"/>
                <a:gd name="T32" fmla="*/ 1 w 7"/>
                <a:gd name="T33" fmla="*/ 2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12" name="Freeform 286"/>
            <p:cNvSpPr>
              <a:spLocks/>
            </p:cNvSpPr>
            <p:nvPr/>
          </p:nvSpPr>
          <p:spPr bwMode="auto">
            <a:xfrm>
              <a:off x="3510" y="1784"/>
              <a:ext cx="7" cy="38"/>
            </a:xfrm>
            <a:custGeom>
              <a:avLst/>
              <a:gdLst>
                <a:gd name="T0" fmla="*/ 0 w 7"/>
                <a:gd name="T1" fmla="*/ 35 h 38"/>
                <a:gd name="T2" fmla="*/ 0 w 7"/>
                <a:gd name="T3" fmla="*/ 36 h 38"/>
                <a:gd name="T4" fmla="*/ 1 w 7"/>
                <a:gd name="T5" fmla="*/ 37 h 38"/>
                <a:gd name="T6" fmla="*/ 2 w 7"/>
                <a:gd name="T7" fmla="*/ 38 h 38"/>
                <a:gd name="T8" fmla="*/ 4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4 h 38"/>
                <a:gd name="T22" fmla="*/ 7 w 7"/>
                <a:gd name="T23" fmla="*/ 2 h 38"/>
                <a:gd name="T24" fmla="*/ 6 w 7"/>
                <a:gd name="T25" fmla="*/ 1 h 38"/>
                <a:gd name="T26" fmla="*/ 5 w 7"/>
                <a:gd name="T27" fmla="*/ 0 h 38"/>
                <a:gd name="T28" fmla="*/ 4 w 7"/>
                <a:gd name="T29" fmla="*/ 0 h 38"/>
                <a:gd name="T30" fmla="*/ 2 w 7"/>
                <a:gd name="T31" fmla="*/ 1 h 38"/>
                <a:gd name="T32" fmla="*/ 1 w 7"/>
                <a:gd name="T33" fmla="*/ 2 h 38"/>
                <a:gd name="T34" fmla="*/ 0 w 7"/>
                <a:gd name="T35" fmla="*/ 4 h 38"/>
                <a:gd name="T36" fmla="*/ 0 w 7"/>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5"/>
                  </a:moveTo>
                  <a:lnTo>
                    <a:pt x="0" y="36"/>
                  </a:lnTo>
                  <a:lnTo>
                    <a:pt x="1" y="37"/>
                  </a:lnTo>
                  <a:lnTo>
                    <a:pt x="2" y="38"/>
                  </a:lnTo>
                  <a:lnTo>
                    <a:pt x="4" y="38"/>
                  </a:lnTo>
                  <a:lnTo>
                    <a:pt x="5" y="38"/>
                  </a:lnTo>
                  <a:lnTo>
                    <a:pt x="6" y="38"/>
                  </a:lnTo>
                  <a:lnTo>
                    <a:pt x="7" y="37"/>
                  </a:lnTo>
                  <a:lnTo>
                    <a:pt x="7" y="36"/>
                  </a:lnTo>
                  <a:lnTo>
                    <a:pt x="7" y="5"/>
                  </a:lnTo>
                  <a:lnTo>
                    <a:pt x="7" y="4"/>
                  </a:lnTo>
                  <a:lnTo>
                    <a:pt x="7"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13" name="Freeform 287"/>
            <p:cNvSpPr>
              <a:spLocks/>
            </p:cNvSpPr>
            <p:nvPr/>
          </p:nvSpPr>
          <p:spPr bwMode="auto">
            <a:xfrm>
              <a:off x="3510" y="1730"/>
              <a:ext cx="7" cy="38"/>
            </a:xfrm>
            <a:custGeom>
              <a:avLst/>
              <a:gdLst>
                <a:gd name="T0" fmla="*/ 0 w 7"/>
                <a:gd name="T1" fmla="*/ 34 h 38"/>
                <a:gd name="T2" fmla="*/ 0 w 7"/>
                <a:gd name="T3" fmla="*/ 36 h 38"/>
                <a:gd name="T4" fmla="*/ 1 w 7"/>
                <a:gd name="T5" fmla="*/ 37 h 38"/>
                <a:gd name="T6" fmla="*/ 2 w 7"/>
                <a:gd name="T7" fmla="*/ 38 h 38"/>
                <a:gd name="T8" fmla="*/ 4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4 h 38"/>
                <a:gd name="T22" fmla="*/ 7 w 7"/>
                <a:gd name="T23" fmla="*/ 2 h 38"/>
                <a:gd name="T24" fmla="*/ 6 w 7"/>
                <a:gd name="T25" fmla="*/ 1 h 38"/>
                <a:gd name="T26" fmla="*/ 5 w 7"/>
                <a:gd name="T27" fmla="*/ 0 h 38"/>
                <a:gd name="T28" fmla="*/ 4 w 7"/>
                <a:gd name="T29" fmla="*/ 0 h 38"/>
                <a:gd name="T30" fmla="*/ 2 w 7"/>
                <a:gd name="T31" fmla="*/ 1 h 38"/>
                <a:gd name="T32" fmla="*/ 1 w 7"/>
                <a:gd name="T33" fmla="*/ 2 h 38"/>
                <a:gd name="T34" fmla="*/ 0 w 7"/>
                <a:gd name="T35" fmla="*/ 4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1" y="37"/>
                  </a:lnTo>
                  <a:lnTo>
                    <a:pt x="2" y="38"/>
                  </a:lnTo>
                  <a:lnTo>
                    <a:pt x="4" y="38"/>
                  </a:lnTo>
                  <a:lnTo>
                    <a:pt x="5" y="38"/>
                  </a:lnTo>
                  <a:lnTo>
                    <a:pt x="6" y="38"/>
                  </a:lnTo>
                  <a:lnTo>
                    <a:pt x="7" y="37"/>
                  </a:lnTo>
                  <a:lnTo>
                    <a:pt x="7" y="36"/>
                  </a:lnTo>
                  <a:lnTo>
                    <a:pt x="7" y="5"/>
                  </a:lnTo>
                  <a:lnTo>
                    <a:pt x="7" y="4"/>
                  </a:lnTo>
                  <a:lnTo>
                    <a:pt x="7" y="2"/>
                  </a:lnTo>
                  <a:lnTo>
                    <a:pt x="6" y="1"/>
                  </a:lnTo>
                  <a:lnTo>
                    <a:pt x="5" y="0"/>
                  </a:lnTo>
                  <a:lnTo>
                    <a:pt x="4" y="0"/>
                  </a:lnTo>
                  <a:lnTo>
                    <a:pt x="2"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14" name="Freeform 288"/>
            <p:cNvSpPr>
              <a:spLocks/>
            </p:cNvSpPr>
            <p:nvPr/>
          </p:nvSpPr>
          <p:spPr bwMode="auto">
            <a:xfrm>
              <a:off x="3510" y="1676"/>
              <a:ext cx="7" cy="38"/>
            </a:xfrm>
            <a:custGeom>
              <a:avLst/>
              <a:gdLst>
                <a:gd name="T0" fmla="*/ 0 w 7"/>
                <a:gd name="T1" fmla="*/ 34 h 38"/>
                <a:gd name="T2" fmla="*/ 0 w 7"/>
                <a:gd name="T3" fmla="*/ 36 h 38"/>
                <a:gd name="T4" fmla="*/ 1 w 7"/>
                <a:gd name="T5" fmla="*/ 37 h 38"/>
                <a:gd name="T6" fmla="*/ 2 w 7"/>
                <a:gd name="T7" fmla="*/ 38 h 38"/>
                <a:gd name="T8" fmla="*/ 4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3 h 38"/>
                <a:gd name="T22" fmla="*/ 7 w 7"/>
                <a:gd name="T23" fmla="*/ 2 h 38"/>
                <a:gd name="T24" fmla="*/ 6 w 7"/>
                <a:gd name="T25" fmla="*/ 1 h 38"/>
                <a:gd name="T26" fmla="*/ 5 w 7"/>
                <a:gd name="T27" fmla="*/ 0 h 38"/>
                <a:gd name="T28" fmla="*/ 4 w 7"/>
                <a:gd name="T29" fmla="*/ 0 h 38"/>
                <a:gd name="T30" fmla="*/ 2 w 7"/>
                <a:gd name="T31" fmla="*/ 1 h 38"/>
                <a:gd name="T32" fmla="*/ 1 w 7"/>
                <a:gd name="T33" fmla="*/ 2 h 38"/>
                <a:gd name="T34" fmla="*/ 0 w 7"/>
                <a:gd name="T35" fmla="*/ 3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1" y="37"/>
                  </a:lnTo>
                  <a:lnTo>
                    <a:pt x="2" y="38"/>
                  </a:lnTo>
                  <a:lnTo>
                    <a:pt x="4" y="38"/>
                  </a:lnTo>
                  <a:lnTo>
                    <a:pt x="5" y="38"/>
                  </a:lnTo>
                  <a:lnTo>
                    <a:pt x="6" y="38"/>
                  </a:lnTo>
                  <a:lnTo>
                    <a:pt x="7" y="37"/>
                  </a:lnTo>
                  <a:lnTo>
                    <a:pt x="7" y="36"/>
                  </a:lnTo>
                  <a:lnTo>
                    <a:pt x="7" y="5"/>
                  </a:lnTo>
                  <a:lnTo>
                    <a:pt x="7" y="3"/>
                  </a:lnTo>
                  <a:lnTo>
                    <a:pt x="7" y="2"/>
                  </a:lnTo>
                  <a:lnTo>
                    <a:pt x="6" y="1"/>
                  </a:lnTo>
                  <a:lnTo>
                    <a:pt x="5" y="0"/>
                  </a:lnTo>
                  <a:lnTo>
                    <a:pt x="4" y="0"/>
                  </a:lnTo>
                  <a:lnTo>
                    <a:pt x="2"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15" name="Freeform 289"/>
            <p:cNvSpPr>
              <a:spLocks/>
            </p:cNvSpPr>
            <p:nvPr/>
          </p:nvSpPr>
          <p:spPr bwMode="auto">
            <a:xfrm>
              <a:off x="3510" y="1621"/>
              <a:ext cx="9" cy="39"/>
            </a:xfrm>
            <a:custGeom>
              <a:avLst/>
              <a:gdLst>
                <a:gd name="T0" fmla="*/ 0 w 9"/>
                <a:gd name="T1" fmla="*/ 35 h 39"/>
                <a:gd name="T2" fmla="*/ 0 w 9"/>
                <a:gd name="T3" fmla="*/ 37 h 39"/>
                <a:gd name="T4" fmla="*/ 1 w 9"/>
                <a:gd name="T5" fmla="*/ 38 h 39"/>
                <a:gd name="T6" fmla="*/ 2 w 9"/>
                <a:gd name="T7" fmla="*/ 39 h 39"/>
                <a:gd name="T8" fmla="*/ 4 w 9"/>
                <a:gd name="T9" fmla="*/ 39 h 39"/>
                <a:gd name="T10" fmla="*/ 5 w 9"/>
                <a:gd name="T11" fmla="*/ 39 h 39"/>
                <a:gd name="T12" fmla="*/ 6 w 9"/>
                <a:gd name="T13" fmla="*/ 39 h 39"/>
                <a:gd name="T14" fmla="*/ 7 w 9"/>
                <a:gd name="T15" fmla="*/ 38 h 39"/>
                <a:gd name="T16" fmla="*/ 7 w 9"/>
                <a:gd name="T17" fmla="*/ 37 h 39"/>
                <a:gd name="T18" fmla="*/ 9 w 9"/>
                <a:gd name="T19" fmla="*/ 6 h 39"/>
                <a:gd name="T20" fmla="*/ 9 w 9"/>
                <a:gd name="T21" fmla="*/ 4 h 39"/>
                <a:gd name="T22" fmla="*/ 7 w 9"/>
                <a:gd name="T23" fmla="*/ 3 h 39"/>
                <a:gd name="T24" fmla="*/ 6 w 9"/>
                <a:gd name="T25" fmla="*/ 2 h 39"/>
                <a:gd name="T26" fmla="*/ 5 w 9"/>
                <a:gd name="T27" fmla="*/ 0 h 39"/>
                <a:gd name="T28" fmla="*/ 4 w 9"/>
                <a:gd name="T29" fmla="*/ 0 h 39"/>
                <a:gd name="T30" fmla="*/ 2 w 9"/>
                <a:gd name="T31" fmla="*/ 2 h 39"/>
                <a:gd name="T32" fmla="*/ 1 w 9"/>
                <a:gd name="T33" fmla="*/ 3 h 39"/>
                <a:gd name="T34" fmla="*/ 1 w 9"/>
                <a:gd name="T35" fmla="*/ 4 h 39"/>
                <a:gd name="T36" fmla="*/ 0 w 9"/>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9">
                  <a:moveTo>
                    <a:pt x="0" y="35"/>
                  </a:moveTo>
                  <a:lnTo>
                    <a:pt x="0" y="37"/>
                  </a:lnTo>
                  <a:lnTo>
                    <a:pt x="1" y="38"/>
                  </a:lnTo>
                  <a:lnTo>
                    <a:pt x="2" y="39"/>
                  </a:lnTo>
                  <a:lnTo>
                    <a:pt x="4" y="39"/>
                  </a:lnTo>
                  <a:lnTo>
                    <a:pt x="5" y="39"/>
                  </a:lnTo>
                  <a:lnTo>
                    <a:pt x="6" y="39"/>
                  </a:lnTo>
                  <a:lnTo>
                    <a:pt x="7" y="38"/>
                  </a:lnTo>
                  <a:lnTo>
                    <a:pt x="7" y="37"/>
                  </a:lnTo>
                  <a:lnTo>
                    <a:pt x="9" y="6"/>
                  </a:lnTo>
                  <a:lnTo>
                    <a:pt x="9" y="4"/>
                  </a:lnTo>
                  <a:lnTo>
                    <a:pt x="7" y="3"/>
                  </a:lnTo>
                  <a:lnTo>
                    <a:pt x="6" y="2"/>
                  </a:lnTo>
                  <a:lnTo>
                    <a:pt x="5" y="0"/>
                  </a:lnTo>
                  <a:lnTo>
                    <a:pt x="4" y="0"/>
                  </a:lnTo>
                  <a:lnTo>
                    <a:pt x="2" y="2"/>
                  </a:lnTo>
                  <a:lnTo>
                    <a:pt x="1" y="3"/>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16" name="Freeform 290"/>
            <p:cNvSpPr>
              <a:spLocks/>
            </p:cNvSpPr>
            <p:nvPr/>
          </p:nvSpPr>
          <p:spPr bwMode="auto">
            <a:xfrm>
              <a:off x="3511" y="1567"/>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5"/>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17" name="Freeform 291"/>
            <p:cNvSpPr>
              <a:spLocks/>
            </p:cNvSpPr>
            <p:nvPr/>
          </p:nvSpPr>
          <p:spPr bwMode="auto">
            <a:xfrm>
              <a:off x="3511" y="1513"/>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5"/>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18" name="Freeform 292"/>
            <p:cNvSpPr>
              <a:spLocks/>
            </p:cNvSpPr>
            <p:nvPr/>
          </p:nvSpPr>
          <p:spPr bwMode="auto">
            <a:xfrm>
              <a:off x="3511" y="1459"/>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6" y="37"/>
                  </a:lnTo>
                  <a:lnTo>
                    <a:pt x="8" y="36"/>
                  </a:lnTo>
                  <a:lnTo>
                    <a:pt x="8" y="5"/>
                  </a:lnTo>
                  <a:lnTo>
                    <a:pt x="8" y="4"/>
                  </a:lnTo>
                  <a:lnTo>
                    <a:pt x="6"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19" name="Freeform 293"/>
            <p:cNvSpPr>
              <a:spLocks/>
            </p:cNvSpPr>
            <p:nvPr/>
          </p:nvSpPr>
          <p:spPr bwMode="auto">
            <a:xfrm>
              <a:off x="3511" y="1405"/>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6" y="37"/>
                  </a:lnTo>
                  <a:lnTo>
                    <a:pt x="8" y="36"/>
                  </a:lnTo>
                  <a:lnTo>
                    <a:pt x="8" y="5"/>
                  </a:lnTo>
                  <a:lnTo>
                    <a:pt x="8" y="4"/>
                  </a:lnTo>
                  <a:lnTo>
                    <a:pt x="6"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20" name="Freeform 294"/>
            <p:cNvSpPr>
              <a:spLocks/>
            </p:cNvSpPr>
            <p:nvPr/>
          </p:nvSpPr>
          <p:spPr bwMode="auto">
            <a:xfrm>
              <a:off x="3511" y="1351"/>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2 h 39"/>
                <a:gd name="T24" fmla="*/ 5 w 8"/>
                <a:gd name="T25" fmla="*/ 1 h 39"/>
                <a:gd name="T26" fmla="*/ 4 w 8"/>
                <a:gd name="T27" fmla="*/ 0 h 39"/>
                <a:gd name="T28" fmla="*/ 3 w 8"/>
                <a:gd name="T29" fmla="*/ 0 h 39"/>
                <a:gd name="T30" fmla="*/ 1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6" y="37"/>
                  </a:lnTo>
                  <a:lnTo>
                    <a:pt x="8" y="36"/>
                  </a:lnTo>
                  <a:lnTo>
                    <a:pt x="8" y="5"/>
                  </a:lnTo>
                  <a:lnTo>
                    <a:pt x="8" y="4"/>
                  </a:lnTo>
                  <a:lnTo>
                    <a:pt x="6" y="2"/>
                  </a:lnTo>
                  <a:lnTo>
                    <a:pt x="5" y="1"/>
                  </a:lnTo>
                  <a:lnTo>
                    <a:pt x="4" y="0"/>
                  </a:lnTo>
                  <a:lnTo>
                    <a:pt x="3"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21" name="Freeform 295"/>
            <p:cNvSpPr>
              <a:spLocks/>
            </p:cNvSpPr>
            <p:nvPr/>
          </p:nvSpPr>
          <p:spPr bwMode="auto">
            <a:xfrm>
              <a:off x="3511" y="1297"/>
              <a:ext cx="8" cy="38"/>
            </a:xfrm>
            <a:custGeom>
              <a:avLst/>
              <a:gdLst>
                <a:gd name="T0" fmla="*/ 0 w 8"/>
                <a:gd name="T1" fmla="*/ 35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1" y="38"/>
                  </a:lnTo>
                  <a:lnTo>
                    <a:pt x="3" y="38"/>
                  </a:lnTo>
                  <a:lnTo>
                    <a:pt x="4" y="38"/>
                  </a:lnTo>
                  <a:lnTo>
                    <a:pt x="5" y="38"/>
                  </a:lnTo>
                  <a:lnTo>
                    <a:pt x="6" y="37"/>
                  </a:lnTo>
                  <a:lnTo>
                    <a:pt x="8" y="36"/>
                  </a:lnTo>
                  <a:lnTo>
                    <a:pt x="8" y="5"/>
                  </a:lnTo>
                  <a:lnTo>
                    <a:pt x="8" y="4"/>
                  </a:lnTo>
                  <a:lnTo>
                    <a:pt x="6" y="2"/>
                  </a:lnTo>
                  <a:lnTo>
                    <a:pt x="5" y="1"/>
                  </a:lnTo>
                  <a:lnTo>
                    <a:pt x="4" y="0"/>
                  </a:lnTo>
                  <a:lnTo>
                    <a:pt x="3"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22" name="Freeform 296"/>
            <p:cNvSpPr>
              <a:spLocks/>
            </p:cNvSpPr>
            <p:nvPr/>
          </p:nvSpPr>
          <p:spPr bwMode="auto">
            <a:xfrm>
              <a:off x="3511" y="1266"/>
              <a:ext cx="8" cy="15"/>
            </a:xfrm>
            <a:custGeom>
              <a:avLst/>
              <a:gdLst>
                <a:gd name="T0" fmla="*/ 0 w 8"/>
                <a:gd name="T1" fmla="*/ 11 h 15"/>
                <a:gd name="T2" fmla="*/ 0 w 8"/>
                <a:gd name="T3" fmla="*/ 13 h 15"/>
                <a:gd name="T4" fmla="*/ 0 w 8"/>
                <a:gd name="T5" fmla="*/ 14 h 15"/>
                <a:gd name="T6" fmla="*/ 1 w 8"/>
                <a:gd name="T7" fmla="*/ 15 h 15"/>
                <a:gd name="T8" fmla="*/ 3 w 8"/>
                <a:gd name="T9" fmla="*/ 15 h 15"/>
                <a:gd name="T10" fmla="*/ 4 w 8"/>
                <a:gd name="T11" fmla="*/ 15 h 15"/>
                <a:gd name="T12" fmla="*/ 5 w 8"/>
                <a:gd name="T13" fmla="*/ 15 h 15"/>
                <a:gd name="T14" fmla="*/ 6 w 8"/>
                <a:gd name="T15" fmla="*/ 14 h 15"/>
                <a:gd name="T16" fmla="*/ 8 w 8"/>
                <a:gd name="T17" fmla="*/ 13 h 15"/>
                <a:gd name="T18" fmla="*/ 8 w 8"/>
                <a:gd name="T19" fmla="*/ 5 h 15"/>
                <a:gd name="T20" fmla="*/ 8 w 8"/>
                <a:gd name="T21" fmla="*/ 4 h 15"/>
                <a:gd name="T22" fmla="*/ 6 w 8"/>
                <a:gd name="T23" fmla="*/ 2 h 15"/>
                <a:gd name="T24" fmla="*/ 5 w 8"/>
                <a:gd name="T25" fmla="*/ 1 h 15"/>
                <a:gd name="T26" fmla="*/ 4 w 8"/>
                <a:gd name="T27" fmla="*/ 0 h 15"/>
                <a:gd name="T28" fmla="*/ 4 w 8"/>
                <a:gd name="T29" fmla="*/ 0 h 15"/>
                <a:gd name="T30" fmla="*/ 3 w 8"/>
                <a:gd name="T31" fmla="*/ 1 h 15"/>
                <a:gd name="T32" fmla="*/ 1 w 8"/>
                <a:gd name="T33" fmla="*/ 2 h 15"/>
                <a:gd name="T34" fmla="*/ 0 w 8"/>
                <a:gd name="T35" fmla="*/ 4 h 15"/>
                <a:gd name="T36" fmla="*/ 0 w 8"/>
                <a:gd name="T37" fmla="*/ 11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15">
                  <a:moveTo>
                    <a:pt x="0" y="11"/>
                  </a:moveTo>
                  <a:lnTo>
                    <a:pt x="0" y="13"/>
                  </a:lnTo>
                  <a:lnTo>
                    <a:pt x="0" y="14"/>
                  </a:lnTo>
                  <a:lnTo>
                    <a:pt x="1" y="15"/>
                  </a:lnTo>
                  <a:lnTo>
                    <a:pt x="3" y="15"/>
                  </a:lnTo>
                  <a:lnTo>
                    <a:pt x="4" y="15"/>
                  </a:lnTo>
                  <a:lnTo>
                    <a:pt x="5" y="15"/>
                  </a:lnTo>
                  <a:lnTo>
                    <a:pt x="6" y="14"/>
                  </a:lnTo>
                  <a:lnTo>
                    <a:pt x="8" y="13"/>
                  </a:lnTo>
                  <a:lnTo>
                    <a:pt x="8" y="5"/>
                  </a:lnTo>
                  <a:lnTo>
                    <a:pt x="8" y="4"/>
                  </a:lnTo>
                  <a:lnTo>
                    <a:pt x="6" y="2"/>
                  </a:lnTo>
                  <a:lnTo>
                    <a:pt x="5" y="1"/>
                  </a:lnTo>
                  <a:lnTo>
                    <a:pt x="4" y="0"/>
                  </a:lnTo>
                  <a:lnTo>
                    <a:pt x="3" y="1"/>
                  </a:lnTo>
                  <a:lnTo>
                    <a:pt x="1" y="2"/>
                  </a:lnTo>
                  <a:lnTo>
                    <a:pt x="0" y="4"/>
                  </a:lnTo>
                  <a:lnTo>
                    <a:pt x="0" y="1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52" name="Group 297"/>
          <p:cNvGrpSpPr>
            <a:grpSpLocks/>
          </p:cNvGrpSpPr>
          <p:nvPr/>
        </p:nvGrpSpPr>
        <p:grpSpPr bwMode="auto">
          <a:xfrm>
            <a:off x="3573463" y="4502047"/>
            <a:ext cx="874712" cy="130176"/>
            <a:chOff x="2881" y="1685"/>
            <a:chExt cx="551" cy="82"/>
          </a:xfrm>
        </p:grpSpPr>
        <p:sp>
          <p:nvSpPr>
            <p:cNvPr id="94405" name="Line 298"/>
            <p:cNvSpPr>
              <a:spLocks noChangeShapeType="1"/>
            </p:cNvSpPr>
            <p:nvPr/>
          </p:nvSpPr>
          <p:spPr bwMode="auto">
            <a:xfrm flipV="1">
              <a:off x="2959" y="1724"/>
              <a:ext cx="395" cy="2"/>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06" name="Freeform 299"/>
            <p:cNvSpPr>
              <a:spLocks/>
            </p:cNvSpPr>
            <p:nvPr/>
          </p:nvSpPr>
          <p:spPr bwMode="auto">
            <a:xfrm>
              <a:off x="2881" y="1686"/>
              <a:ext cx="81" cy="81"/>
            </a:xfrm>
            <a:custGeom>
              <a:avLst/>
              <a:gdLst>
                <a:gd name="T0" fmla="*/ 81 w 81"/>
                <a:gd name="T1" fmla="*/ 0 h 81"/>
                <a:gd name="T2" fmla="*/ 0 w 81"/>
                <a:gd name="T3" fmla="*/ 41 h 81"/>
                <a:gd name="T4" fmla="*/ 81 w 81"/>
                <a:gd name="T5" fmla="*/ 81 h 81"/>
                <a:gd name="T6" fmla="*/ 81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81" y="0"/>
                  </a:moveTo>
                  <a:lnTo>
                    <a:pt x="0" y="41"/>
                  </a:lnTo>
                  <a:lnTo>
                    <a:pt x="81" y="81"/>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07" name="Freeform 300"/>
            <p:cNvSpPr>
              <a:spLocks/>
            </p:cNvSpPr>
            <p:nvPr/>
          </p:nvSpPr>
          <p:spPr bwMode="auto">
            <a:xfrm>
              <a:off x="3351" y="1685"/>
              <a:ext cx="81" cy="81"/>
            </a:xfrm>
            <a:custGeom>
              <a:avLst/>
              <a:gdLst>
                <a:gd name="T0" fmla="*/ 0 w 81"/>
                <a:gd name="T1" fmla="*/ 81 h 81"/>
                <a:gd name="T2" fmla="*/ 81 w 81"/>
                <a:gd name="T3" fmla="*/ 39 h 81"/>
                <a:gd name="T4" fmla="*/ 0 w 81"/>
                <a:gd name="T5" fmla="*/ 0 h 81"/>
                <a:gd name="T6" fmla="*/ 0 w 81"/>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0" y="81"/>
                  </a:moveTo>
                  <a:lnTo>
                    <a:pt x="81" y="39"/>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53" name="Group 301"/>
          <p:cNvGrpSpPr>
            <a:grpSpLocks/>
          </p:cNvGrpSpPr>
          <p:nvPr/>
        </p:nvGrpSpPr>
        <p:grpSpPr bwMode="auto">
          <a:xfrm>
            <a:off x="4770438" y="3836844"/>
            <a:ext cx="14287" cy="1227124"/>
            <a:chOff x="3635" y="1266"/>
            <a:chExt cx="9" cy="773"/>
          </a:xfrm>
        </p:grpSpPr>
        <p:sp>
          <p:nvSpPr>
            <p:cNvPr id="94390" name="Freeform 302"/>
            <p:cNvSpPr>
              <a:spLocks/>
            </p:cNvSpPr>
            <p:nvPr/>
          </p:nvSpPr>
          <p:spPr bwMode="auto">
            <a:xfrm>
              <a:off x="3635" y="2000"/>
              <a:ext cx="7" cy="39"/>
            </a:xfrm>
            <a:custGeom>
              <a:avLst/>
              <a:gdLst>
                <a:gd name="T0" fmla="*/ 0 w 7"/>
                <a:gd name="T1" fmla="*/ 35 h 39"/>
                <a:gd name="T2" fmla="*/ 0 w 7"/>
                <a:gd name="T3" fmla="*/ 35 h 39"/>
                <a:gd name="T4" fmla="*/ 1 w 7"/>
                <a:gd name="T5" fmla="*/ 36 h 39"/>
                <a:gd name="T6" fmla="*/ 2 w 7"/>
                <a:gd name="T7" fmla="*/ 38 h 39"/>
                <a:gd name="T8" fmla="*/ 3 w 7"/>
                <a:gd name="T9" fmla="*/ 39 h 39"/>
                <a:gd name="T10" fmla="*/ 3 w 7"/>
                <a:gd name="T11" fmla="*/ 39 h 39"/>
                <a:gd name="T12" fmla="*/ 5 w 7"/>
                <a:gd name="T13" fmla="*/ 38 h 39"/>
                <a:gd name="T14" fmla="*/ 6 w 7"/>
                <a:gd name="T15" fmla="*/ 36 h 39"/>
                <a:gd name="T16" fmla="*/ 7 w 7"/>
                <a:gd name="T17" fmla="*/ 36 h 39"/>
                <a:gd name="T18" fmla="*/ 7 w 7"/>
                <a:gd name="T19" fmla="*/ 5 h 39"/>
                <a:gd name="T20" fmla="*/ 7 w 7"/>
                <a:gd name="T21" fmla="*/ 4 h 39"/>
                <a:gd name="T22" fmla="*/ 6 w 7"/>
                <a:gd name="T23" fmla="*/ 3 h 39"/>
                <a:gd name="T24" fmla="*/ 5 w 7"/>
                <a:gd name="T25" fmla="*/ 1 h 39"/>
                <a:gd name="T26" fmla="*/ 3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5"/>
                  </a:lnTo>
                  <a:lnTo>
                    <a:pt x="1" y="36"/>
                  </a:lnTo>
                  <a:lnTo>
                    <a:pt x="2" y="38"/>
                  </a:lnTo>
                  <a:lnTo>
                    <a:pt x="3" y="39"/>
                  </a:lnTo>
                  <a:lnTo>
                    <a:pt x="5" y="38"/>
                  </a:lnTo>
                  <a:lnTo>
                    <a:pt x="6" y="36"/>
                  </a:lnTo>
                  <a:lnTo>
                    <a:pt x="7" y="36"/>
                  </a:lnTo>
                  <a:lnTo>
                    <a:pt x="7" y="5"/>
                  </a:lnTo>
                  <a:lnTo>
                    <a:pt x="7" y="4"/>
                  </a:lnTo>
                  <a:lnTo>
                    <a:pt x="6" y="3"/>
                  </a:lnTo>
                  <a:lnTo>
                    <a:pt x="5" y="1"/>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91" name="Freeform 303"/>
            <p:cNvSpPr>
              <a:spLocks/>
            </p:cNvSpPr>
            <p:nvPr/>
          </p:nvSpPr>
          <p:spPr bwMode="auto">
            <a:xfrm>
              <a:off x="3635" y="1946"/>
              <a:ext cx="7" cy="39"/>
            </a:xfrm>
            <a:custGeom>
              <a:avLst/>
              <a:gdLst>
                <a:gd name="T0" fmla="*/ 0 w 7"/>
                <a:gd name="T1" fmla="*/ 35 h 39"/>
                <a:gd name="T2" fmla="*/ 0 w 7"/>
                <a:gd name="T3" fmla="*/ 36 h 39"/>
                <a:gd name="T4" fmla="*/ 1 w 7"/>
                <a:gd name="T5" fmla="*/ 37 h 39"/>
                <a:gd name="T6" fmla="*/ 2 w 7"/>
                <a:gd name="T7" fmla="*/ 39 h 39"/>
                <a:gd name="T8" fmla="*/ 3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3" y="39"/>
                  </a:lnTo>
                  <a:lnTo>
                    <a:pt x="5" y="39"/>
                  </a:lnTo>
                  <a:lnTo>
                    <a:pt x="6" y="39"/>
                  </a:lnTo>
                  <a:lnTo>
                    <a:pt x="7" y="37"/>
                  </a:lnTo>
                  <a:lnTo>
                    <a:pt x="7" y="36"/>
                  </a:lnTo>
                  <a:lnTo>
                    <a:pt x="7" y="5"/>
                  </a:lnTo>
                  <a:lnTo>
                    <a:pt x="7" y="4"/>
                  </a:lnTo>
                  <a:lnTo>
                    <a:pt x="7" y="3"/>
                  </a:lnTo>
                  <a:lnTo>
                    <a:pt x="6" y="1"/>
                  </a:lnTo>
                  <a:lnTo>
                    <a:pt x="5" y="0"/>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92" name="Freeform 304"/>
            <p:cNvSpPr>
              <a:spLocks/>
            </p:cNvSpPr>
            <p:nvPr/>
          </p:nvSpPr>
          <p:spPr bwMode="auto">
            <a:xfrm>
              <a:off x="3635" y="1892"/>
              <a:ext cx="7" cy="39"/>
            </a:xfrm>
            <a:custGeom>
              <a:avLst/>
              <a:gdLst>
                <a:gd name="T0" fmla="*/ 0 w 7"/>
                <a:gd name="T1" fmla="*/ 35 h 39"/>
                <a:gd name="T2" fmla="*/ 0 w 7"/>
                <a:gd name="T3" fmla="*/ 36 h 39"/>
                <a:gd name="T4" fmla="*/ 1 w 7"/>
                <a:gd name="T5" fmla="*/ 37 h 39"/>
                <a:gd name="T6" fmla="*/ 2 w 7"/>
                <a:gd name="T7" fmla="*/ 39 h 39"/>
                <a:gd name="T8" fmla="*/ 3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3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3" y="39"/>
                  </a:lnTo>
                  <a:lnTo>
                    <a:pt x="5" y="39"/>
                  </a:lnTo>
                  <a:lnTo>
                    <a:pt x="6" y="39"/>
                  </a:lnTo>
                  <a:lnTo>
                    <a:pt x="7" y="37"/>
                  </a:lnTo>
                  <a:lnTo>
                    <a:pt x="7" y="36"/>
                  </a:lnTo>
                  <a:lnTo>
                    <a:pt x="7" y="5"/>
                  </a:lnTo>
                  <a:lnTo>
                    <a:pt x="7" y="4"/>
                  </a:lnTo>
                  <a:lnTo>
                    <a:pt x="7" y="3"/>
                  </a:lnTo>
                  <a:lnTo>
                    <a:pt x="6" y="1"/>
                  </a:lnTo>
                  <a:lnTo>
                    <a:pt x="5" y="0"/>
                  </a:lnTo>
                  <a:lnTo>
                    <a:pt x="3"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93" name="Freeform 305"/>
            <p:cNvSpPr>
              <a:spLocks/>
            </p:cNvSpPr>
            <p:nvPr/>
          </p:nvSpPr>
          <p:spPr bwMode="auto">
            <a:xfrm>
              <a:off x="3635" y="1838"/>
              <a:ext cx="7" cy="39"/>
            </a:xfrm>
            <a:custGeom>
              <a:avLst/>
              <a:gdLst>
                <a:gd name="T0" fmla="*/ 0 w 7"/>
                <a:gd name="T1" fmla="*/ 35 h 39"/>
                <a:gd name="T2" fmla="*/ 0 w 7"/>
                <a:gd name="T3" fmla="*/ 36 h 39"/>
                <a:gd name="T4" fmla="*/ 1 w 7"/>
                <a:gd name="T5" fmla="*/ 37 h 39"/>
                <a:gd name="T6" fmla="*/ 2 w 7"/>
                <a:gd name="T7" fmla="*/ 39 h 39"/>
                <a:gd name="T8" fmla="*/ 3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2 h 39"/>
                <a:gd name="T24" fmla="*/ 6 w 7"/>
                <a:gd name="T25" fmla="*/ 1 h 39"/>
                <a:gd name="T26" fmla="*/ 5 w 7"/>
                <a:gd name="T27" fmla="*/ 0 h 39"/>
                <a:gd name="T28" fmla="*/ 3 w 7"/>
                <a:gd name="T29" fmla="*/ 0 h 39"/>
                <a:gd name="T30" fmla="*/ 2 w 7"/>
                <a:gd name="T31" fmla="*/ 1 h 39"/>
                <a:gd name="T32" fmla="*/ 1 w 7"/>
                <a:gd name="T33" fmla="*/ 2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3" y="39"/>
                  </a:lnTo>
                  <a:lnTo>
                    <a:pt x="5" y="39"/>
                  </a:lnTo>
                  <a:lnTo>
                    <a:pt x="6" y="39"/>
                  </a:lnTo>
                  <a:lnTo>
                    <a:pt x="7" y="37"/>
                  </a:lnTo>
                  <a:lnTo>
                    <a:pt x="7" y="36"/>
                  </a:lnTo>
                  <a:lnTo>
                    <a:pt x="7" y="5"/>
                  </a:lnTo>
                  <a:lnTo>
                    <a:pt x="7" y="4"/>
                  </a:lnTo>
                  <a:lnTo>
                    <a:pt x="7" y="2"/>
                  </a:lnTo>
                  <a:lnTo>
                    <a:pt x="6" y="1"/>
                  </a:lnTo>
                  <a:lnTo>
                    <a:pt x="5" y="0"/>
                  </a:lnTo>
                  <a:lnTo>
                    <a:pt x="3"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94" name="Freeform 306"/>
            <p:cNvSpPr>
              <a:spLocks/>
            </p:cNvSpPr>
            <p:nvPr/>
          </p:nvSpPr>
          <p:spPr bwMode="auto">
            <a:xfrm>
              <a:off x="3635" y="1784"/>
              <a:ext cx="7" cy="38"/>
            </a:xfrm>
            <a:custGeom>
              <a:avLst/>
              <a:gdLst>
                <a:gd name="T0" fmla="*/ 0 w 7"/>
                <a:gd name="T1" fmla="*/ 35 h 38"/>
                <a:gd name="T2" fmla="*/ 0 w 7"/>
                <a:gd name="T3" fmla="*/ 36 h 38"/>
                <a:gd name="T4" fmla="*/ 1 w 7"/>
                <a:gd name="T5" fmla="*/ 37 h 38"/>
                <a:gd name="T6" fmla="*/ 2 w 7"/>
                <a:gd name="T7" fmla="*/ 38 h 38"/>
                <a:gd name="T8" fmla="*/ 3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4 h 38"/>
                <a:gd name="T22" fmla="*/ 7 w 7"/>
                <a:gd name="T23" fmla="*/ 2 h 38"/>
                <a:gd name="T24" fmla="*/ 6 w 7"/>
                <a:gd name="T25" fmla="*/ 1 h 38"/>
                <a:gd name="T26" fmla="*/ 5 w 7"/>
                <a:gd name="T27" fmla="*/ 0 h 38"/>
                <a:gd name="T28" fmla="*/ 3 w 7"/>
                <a:gd name="T29" fmla="*/ 0 h 38"/>
                <a:gd name="T30" fmla="*/ 2 w 7"/>
                <a:gd name="T31" fmla="*/ 1 h 38"/>
                <a:gd name="T32" fmla="*/ 1 w 7"/>
                <a:gd name="T33" fmla="*/ 2 h 38"/>
                <a:gd name="T34" fmla="*/ 0 w 7"/>
                <a:gd name="T35" fmla="*/ 4 h 38"/>
                <a:gd name="T36" fmla="*/ 0 w 7"/>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5"/>
                  </a:moveTo>
                  <a:lnTo>
                    <a:pt x="0" y="36"/>
                  </a:lnTo>
                  <a:lnTo>
                    <a:pt x="1" y="37"/>
                  </a:lnTo>
                  <a:lnTo>
                    <a:pt x="2" y="38"/>
                  </a:lnTo>
                  <a:lnTo>
                    <a:pt x="3" y="38"/>
                  </a:lnTo>
                  <a:lnTo>
                    <a:pt x="5" y="38"/>
                  </a:lnTo>
                  <a:lnTo>
                    <a:pt x="6" y="38"/>
                  </a:lnTo>
                  <a:lnTo>
                    <a:pt x="7" y="37"/>
                  </a:lnTo>
                  <a:lnTo>
                    <a:pt x="7" y="36"/>
                  </a:lnTo>
                  <a:lnTo>
                    <a:pt x="7" y="5"/>
                  </a:lnTo>
                  <a:lnTo>
                    <a:pt x="7" y="4"/>
                  </a:lnTo>
                  <a:lnTo>
                    <a:pt x="7" y="2"/>
                  </a:lnTo>
                  <a:lnTo>
                    <a:pt x="6" y="1"/>
                  </a:lnTo>
                  <a:lnTo>
                    <a:pt x="5" y="0"/>
                  </a:lnTo>
                  <a:lnTo>
                    <a:pt x="3"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95" name="Freeform 307"/>
            <p:cNvSpPr>
              <a:spLocks/>
            </p:cNvSpPr>
            <p:nvPr/>
          </p:nvSpPr>
          <p:spPr bwMode="auto">
            <a:xfrm>
              <a:off x="3635" y="1730"/>
              <a:ext cx="7" cy="38"/>
            </a:xfrm>
            <a:custGeom>
              <a:avLst/>
              <a:gdLst>
                <a:gd name="T0" fmla="*/ 0 w 7"/>
                <a:gd name="T1" fmla="*/ 34 h 38"/>
                <a:gd name="T2" fmla="*/ 0 w 7"/>
                <a:gd name="T3" fmla="*/ 36 h 38"/>
                <a:gd name="T4" fmla="*/ 1 w 7"/>
                <a:gd name="T5" fmla="*/ 37 h 38"/>
                <a:gd name="T6" fmla="*/ 2 w 7"/>
                <a:gd name="T7" fmla="*/ 38 h 38"/>
                <a:gd name="T8" fmla="*/ 3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4 h 38"/>
                <a:gd name="T22" fmla="*/ 7 w 7"/>
                <a:gd name="T23" fmla="*/ 2 h 38"/>
                <a:gd name="T24" fmla="*/ 6 w 7"/>
                <a:gd name="T25" fmla="*/ 1 h 38"/>
                <a:gd name="T26" fmla="*/ 5 w 7"/>
                <a:gd name="T27" fmla="*/ 0 h 38"/>
                <a:gd name="T28" fmla="*/ 3 w 7"/>
                <a:gd name="T29" fmla="*/ 0 h 38"/>
                <a:gd name="T30" fmla="*/ 2 w 7"/>
                <a:gd name="T31" fmla="*/ 1 h 38"/>
                <a:gd name="T32" fmla="*/ 1 w 7"/>
                <a:gd name="T33" fmla="*/ 2 h 38"/>
                <a:gd name="T34" fmla="*/ 0 w 7"/>
                <a:gd name="T35" fmla="*/ 4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1" y="37"/>
                  </a:lnTo>
                  <a:lnTo>
                    <a:pt x="2" y="38"/>
                  </a:lnTo>
                  <a:lnTo>
                    <a:pt x="3" y="38"/>
                  </a:lnTo>
                  <a:lnTo>
                    <a:pt x="5" y="38"/>
                  </a:lnTo>
                  <a:lnTo>
                    <a:pt x="6" y="38"/>
                  </a:lnTo>
                  <a:lnTo>
                    <a:pt x="7" y="37"/>
                  </a:lnTo>
                  <a:lnTo>
                    <a:pt x="7" y="36"/>
                  </a:lnTo>
                  <a:lnTo>
                    <a:pt x="7" y="5"/>
                  </a:lnTo>
                  <a:lnTo>
                    <a:pt x="7" y="4"/>
                  </a:lnTo>
                  <a:lnTo>
                    <a:pt x="7" y="2"/>
                  </a:lnTo>
                  <a:lnTo>
                    <a:pt x="6" y="1"/>
                  </a:lnTo>
                  <a:lnTo>
                    <a:pt x="5" y="0"/>
                  </a:lnTo>
                  <a:lnTo>
                    <a:pt x="3" y="0"/>
                  </a:lnTo>
                  <a:lnTo>
                    <a:pt x="2"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96" name="Freeform 308"/>
            <p:cNvSpPr>
              <a:spLocks/>
            </p:cNvSpPr>
            <p:nvPr/>
          </p:nvSpPr>
          <p:spPr bwMode="auto">
            <a:xfrm>
              <a:off x="3635" y="1676"/>
              <a:ext cx="7" cy="38"/>
            </a:xfrm>
            <a:custGeom>
              <a:avLst/>
              <a:gdLst>
                <a:gd name="T0" fmla="*/ 0 w 7"/>
                <a:gd name="T1" fmla="*/ 34 h 38"/>
                <a:gd name="T2" fmla="*/ 0 w 7"/>
                <a:gd name="T3" fmla="*/ 36 h 38"/>
                <a:gd name="T4" fmla="*/ 1 w 7"/>
                <a:gd name="T5" fmla="*/ 37 h 38"/>
                <a:gd name="T6" fmla="*/ 2 w 7"/>
                <a:gd name="T7" fmla="*/ 38 h 38"/>
                <a:gd name="T8" fmla="*/ 3 w 7"/>
                <a:gd name="T9" fmla="*/ 38 h 38"/>
                <a:gd name="T10" fmla="*/ 5 w 7"/>
                <a:gd name="T11" fmla="*/ 38 h 38"/>
                <a:gd name="T12" fmla="*/ 6 w 7"/>
                <a:gd name="T13" fmla="*/ 38 h 38"/>
                <a:gd name="T14" fmla="*/ 7 w 7"/>
                <a:gd name="T15" fmla="*/ 37 h 38"/>
                <a:gd name="T16" fmla="*/ 7 w 7"/>
                <a:gd name="T17" fmla="*/ 36 h 38"/>
                <a:gd name="T18" fmla="*/ 7 w 7"/>
                <a:gd name="T19" fmla="*/ 5 h 38"/>
                <a:gd name="T20" fmla="*/ 7 w 7"/>
                <a:gd name="T21" fmla="*/ 3 h 38"/>
                <a:gd name="T22" fmla="*/ 7 w 7"/>
                <a:gd name="T23" fmla="*/ 2 h 38"/>
                <a:gd name="T24" fmla="*/ 6 w 7"/>
                <a:gd name="T25" fmla="*/ 1 h 38"/>
                <a:gd name="T26" fmla="*/ 5 w 7"/>
                <a:gd name="T27" fmla="*/ 0 h 38"/>
                <a:gd name="T28" fmla="*/ 3 w 7"/>
                <a:gd name="T29" fmla="*/ 0 h 38"/>
                <a:gd name="T30" fmla="*/ 2 w 7"/>
                <a:gd name="T31" fmla="*/ 1 h 38"/>
                <a:gd name="T32" fmla="*/ 1 w 7"/>
                <a:gd name="T33" fmla="*/ 2 h 38"/>
                <a:gd name="T34" fmla="*/ 0 w 7"/>
                <a:gd name="T35" fmla="*/ 3 h 38"/>
                <a:gd name="T36" fmla="*/ 0 w 7"/>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8">
                  <a:moveTo>
                    <a:pt x="0" y="34"/>
                  </a:moveTo>
                  <a:lnTo>
                    <a:pt x="0" y="36"/>
                  </a:lnTo>
                  <a:lnTo>
                    <a:pt x="1" y="37"/>
                  </a:lnTo>
                  <a:lnTo>
                    <a:pt x="2" y="38"/>
                  </a:lnTo>
                  <a:lnTo>
                    <a:pt x="3" y="38"/>
                  </a:lnTo>
                  <a:lnTo>
                    <a:pt x="5" y="38"/>
                  </a:lnTo>
                  <a:lnTo>
                    <a:pt x="6" y="38"/>
                  </a:lnTo>
                  <a:lnTo>
                    <a:pt x="7" y="37"/>
                  </a:lnTo>
                  <a:lnTo>
                    <a:pt x="7" y="36"/>
                  </a:lnTo>
                  <a:lnTo>
                    <a:pt x="7" y="5"/>
                  </a:lnTo>
                  <a:lnTo>
                    <a:pt x="7" y="3"/>
                  </a:lnTo>
                  <a:lnTo>
                    <a:pt x="7" y="2"/>
                  </a:lnTo>
                  <a:lnTo>
                    <a:pt x="6" y="1"/>
                  </a:lnTo>
                  <a:lnTo>
                    <a:pt x="5" y="0"/>
                  </a:lnTo>
                  <a:lnTo>
                    <a:pt x="3" y="0"/>
                  </a:lnTo>
                  <a:lnTo>
                    <a:pt x="2"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97" name="Freeform 309"/>
            <p:cNvSpPr>
              <a:spLocks/>
            </p:cNvSpPr>
            <p:nvPr/>
          </p:nvSpPr>
          <p:spPr bwMode="auto">
            <a:xfrm>
              <a:off x="3635" y="1621"/>
              <a:ext cx="9" cy="39"/>
            </a:xfrm>
            <a:custGeom>
              <a:avLst/>
              <a:gdLst>
                <a:gd name="T0" fmla="*/ 0 w 9"/>
                <a:gd name="T1" fmla="*/ 35 h 39"/>
                <a:gd name="T2" fmla="*/ 0 w 9"/>
                <a:gd name="T3" fmla="*/ 37 h 39"/>
                <a:gd name="T4" fmla="*/ 1 w 9"/>
                <a:gd name="T5" fmla="*/ 38 h 39"/>
                <a:gd name="T6" fmla="*/ 2 w 9"/>
                <a:gd name="T7" fmla="*/ 39 h 39"/>
                <a:gd name="T8" fmla="*/ 3 w 9"/>
                <a:gd name="T9" fmla="*/ 39 h 39"/>
                <a:gd name="T10" fmla="*/ 5 w 9"/>
                <a:gd name="T11" fmla="*/ 39 h 39"/>
                <a:gd name="T12" fmla="*/ 6 w 9"/>
                <a:gd name="T13" fmla="*/ 39 h 39"/>
                <a:gd name="T14" fmla="*/ 7 w 9"/>
                <a:gd name="T15" fmla="*/ 38 h 39"/>
                <a:gd name="T16" fmla="*/ 7 w 9"/>
                <a:gd name="T17" fmla="*/ 37 h 39"/>
                <a:gd name="T18" fmla="*/ 9 w 9"/>
                <a:gd name="T19" fmla="*/ 6 h 39"/>
                <a:gd name="T20" fmla="*/ 9 w 9"/>
                <a:gd name="T21" fmla="*/ 4 h 39"/>
                <a:gd name="T22" fmla="*/ 7 w 9"/>
                <a:gd name="T23" fmla="*/ 3 h 39"/>
                <a:gd name="T24" fmla="*/ 6 w 9"/>
                <a:gd name="T25" fmla="*/ 2 h 39"/>
                <a:gd name="T26" fmla="*/ 5 w 9"/>
                <a:gd name="T27" fmla="*/ 0 h 39"/>
                <a:gd name="T28" fmla="*/ 3 w 9"/>
                <a:gd name="T29" fmla="*/ 0 h 39"/>
                <a:gd name="T30" fmla="*/ 2 w 9"/>
                <a:gd name="T31" fmla="*/ 2 h 39"/>
                <a:gd name="T32" fmla="*/ 1 w 9"/>
                <a:gd name="T33" fmla="*/ 3 h 39"/>
                <a:gd name="T34" fmla="*/ 1 w 9"/>
                <a:gd name="T35" fmla="*/ 4 h 39"/>
                <a:gd name="T36" fmla="*/ 0 w 9"/>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9">
                  <a:moveTo>
                    <a:pt x="0" y="35"/>
                  </a:moveTo>
                  <a:lnTo>
                    <a:pt x="0" y="37"/>
                  </a:lnTo>
                  <a:lnTo>
                    <a:pt x="1" y="38"/>
                  </a:lnTo>
                  <a:lnTo>
                    <a:pt x="2" y="39"/>
                  </a:lnTo>
                  <a:lnTo>
                    <a:pt x="3" y="39"/>
                  </a:lnTo>
                  <a:lnTo>
                    <a:pt x="5" y="39"/>
                  </a:lnTo>
                  <a:lnTo>
                    <a:pt x="6" y="39"/>
                  </a:lnTo>
                  <a:lnTo>
                    <a:pt x="7" y="38"/>
                  </a:lnTo>
                  <a:lnTo>
                    <a:pt x="7" y="37"/>
                  </a:lnTo>
                  <a:lnTo>
                    <a:pt x="9" y="6"/>
                  </a:lnTo>
                  <a:lnTo>
                    <a:pt x="9" y="4"/>
                  </a:lnTo>
                  <a:lnTo>
                    <a:pt x="7" y="3"/>
                  </a:lnTo>
                  <a:lnTo>
                    <a:pt x="6" y="2"/>
                  </a:lnTo>
                  <a:lnTo>
                    <a:pt x="5" y="0"/>
                  </a:lnTo>
                  <a:lnTo>
                    <a:pt x="3" y="0"/>
                  </a:lnTo>
                  <a:lnTo>
                    <a:pt x="2" y="2"/>
                  </a:lnTo>
                  <a:lnTo>
                    <a:pt x="1" y="3"/>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98" name="Freeform 310"/>
            <p:cNvSpPr>
              <a:spLocks/>
            </p:cNvSpPr>
            <p:nvPr/>
          </p:nvSpPr>
          <p:spPr bwMode="auto">
            <a:xfrm>
              <a:off x="3636" y="1567"/>
              <a:ext cx="8" cy="39"/>
            </a:xfrm>
            <a:custGeom>
              <a:avLst/>
              <a:gdLst>
                <a:gd name="T0" fmla="*/ 0 w 8"/>
                <a:gd name="T1" fmla="*/ 35 h 39"/>
                <a:gd name="T2" fmla="*/ 0 w 8"/>
                <a:gd name="T3" fmla="*/ 36 h 39"/>
                <a:gd name="T4" fmla="*/ 0 w 8"/>
                <a:gd name="T5" fmla="*/ 38 h 39"/>
                <a:gd name="T6" fmla="*/ 1 w 8"/>
                <a:gd name="T7" fmla="*/ 39 h 39"/>
                <a:gd name="T8" fmla="*/ 2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2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2" y="39"/>
                  </a:lnTo>
                  <a:lnTo>
                    <a:pt x="4" y="39"/>
                  </a:lnTo>
                  <a:lnTo>
                    <a:pt x="5" y="39"/>
                  </a:lnTo>
                  <a:lnTo>
                    <a:pt x="6" y="38"/>
                  </a:lnTo>
                  <a:lnTo>
                    <a:pt x="8" y="36"/>
                  </a:lnTo>
                  <a:lnTo>
                    <a:pt x="8" y="5"/>
                  </a:lnTo>
                  <a:lnTo>
                    <a:pt x="8" y="4"/>
                  </a:lnTo>
                  <a:lnTo>
                    <a:pt x="6" y="3"/>
                  </a:lnTo>
                  <a:lnTo>
                    <a:pt x="5" y="2"/>
                  </a:lnTo>
                  <a:lnTo>
                    <a:pt x="4" y="0"/>
                  </a:lnTo>
                  <a:lnTo>
                    <a:pt x="2"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99" name="Freeform 311"/>
            <p:cNvSpPr>
              <a:spLocks/>
            </p:cNvSpPr>
            <p:nvPr/>
          </p:nvSpPr>
          <p:spPr bwMode="auto">
            <a:xfrm>
              <a:off x="3636" y="1513"/>
              <a:ext cx="8" cy="39"/>
            </a:xfrm>
            <a:custGeom>
              <a:avLst/>
              <a:gdLst>
                <a:gd name="T0" fmla="*/ 0 w 8"/>
                <a:gd name="T1" fmla="*/ 35 h 39"/>
                <a:gd name="T2" fmla="*/ 0 w 8"/>
                <a:gd name="T3" fmla="*/ 36 h 39"/>
                <a:gd name="T4" fmla="*/ 0 w 8"/>
                <a:gd name="T5" fmla="*/ 38 h 39"/>
                <a:gd name="T6" fmla="*/ 1 w 8"/>
                <a:gd name="T7" fmla="*/ 39 h 39"/>
                <a:gd name="T8" fmla="*/ 2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2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2" y="39"/>
                  </a:lnTo>
                  <a:lnTo>
                    <a:pt x="4" y="39"/>
                  </a:lnTo>
                  <a:lnTo>
                    <a:pt x="5" y="39"/>
                  </a:lnTo>
                  <a:lnTo>
                    <a:pt x="6" y="38"/>
                  </a:lnTo>
                  <a:lnTo>
                    <a:pt x="8" y="36"/>
                  </a:lnTo>
                  <a:lnTo>
                    <a:pt x="8" y="5"/>
                  </a:lnTo>
                  <a:lnTo>
                    <a:pt x="8" y="4"/>
                  </a:lnTo>
                  <a:lnTo>
                    <a:pt x="6" y="3"/>
                  </a:lnTo>
                  <a:lnTo>
                    <a:pt x="5" y="2"/>
                  </a:lnTo>
                  <a:lnTo>
                    <a:pt x="4" y="0"/>
                  </a:lnTo>
                  <a:lnTo>
                    <a:pt x="2"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00" name="Freeform 312"/>
            <p:cNvSpPr>
              <a:spLocks/>
            </p:cNvSpPr>
            <p:nvPr/>
          </p:nvSpPr>
          <p:spPr bwMode="auto">
            <a:xfrm>
              <a:off x="3636" y="1459"/>
              <a:ext cx="8" cy="39"/>
            </a:xfrm>
            <a:custGeom>
              <a:avLst/>
              <a:gdLst>
                <a:gd name="T0" fmla="*/ 0 w 8"/>
                <a:gd name="T1" fmla="*/ 35 h 39"/>
                <a:gd name="T2" fmla="*/ 0 w 8"/>
                <a:gd name="T3" fmla="*/ 36 h 39"/>
                <a:gd name="T4" fmla="*/ 0 w 8"/>
                <a:gd name="T5" fmla="*/ 37 h 39"/>
                <a:gd name="T6" fmla="*/ 1 w 8"/>
                <a:gd name="T7" fmla="*/ 39 h 39"/>
                <a:gd name="T8" fmla="*/ 2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2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2" y="39"/>
                  </a:lnTo>
                  <a:lnTo>
                    <a:pt x="4" y="39"/>
                  </a:lnTo>
                  <a:lnTo>
                    <a:pt x="5" y="39"/>
                  </a:lnTo>
                  <a:lnTo>
                    <a:pt x="6" y="37"/>
                  </a:lnTo>
                  <a:lnTo>
                    <a:pt x="8" y="36"/>
                  </a:lnTo>
                  <a:lnTo>
                    <a:pt x="8" y="5"/>
                  </a:lnTo>
                  <a:lnTo>
                    <a:pt x="8" y="4"/>
                  </a:lnTo>
                  <a:lnTo>
                    <a:pt x="6" y="3"/>
                  </a:lnTo>
                  <a:lnTo>
                    <a:pt x="5" y="1"/>
                  </a:lnTo>
                  <a:lnTo>
                    <a:pt x="4" y="0"/>
                  </a:lnTo>
                  <a:lnTo>
                    <a:pt x="2"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01" name="Freeform 313"/>
            <p:cNvSpPr>
              <a:spLocks/>
            </p:cNvSpPr>
            <p:nvPr/>
          </p:nvSpPr>
          <p:spPr bwMode="auto">
            <a:xfrm>
              <a:off x="3636" y="1405"/>
              <a:ext cx="8" cy="39"/>
            </a:xfrm>
            <a:custGeom>
              <a:avLst/>
              <a:gdLst>
                <a:gd name="T0" fmla="*/ 0 w 8"/>
                <a:gd name="T1" fmla="*/ 35 h 39"/>
                <a:gd name="T2" fmla="*/ 0 w 8"/>
                <a:gd name="T3" fmla="*/ 36 h 39"/>
                <a:gd name="T4" fmla="*/ 0 w 8"/>
                <a:gd name="T5" fmla="*/ 37 h 39"/>
                <a:gd name="T6" fmla="*/ 1 w 8"/>
                <a:gd name="T7" fmla="*/ 39 h 39"/>
                <a:gd name="T8" fmla="*/ 2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2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2" y="39"/>
                  </a:lnTo>
                  <a:lnTo>
                    <a:pt x="4" y="39"/>
                  </a:lnTo>
                  <a:lnTo>
                    <a:pt x="5" y="39"/>
                  </a:lnTo>
                  <a:lnTo>
                    <a:pt x="6" y="37"/>
                  </a:lnTo>
                  <a:lnTo>
                    <a:pt x="8" y="36"/>
                  </a:lnTo>
                  <a:lnTo>
                    <a:pt x="8" y="5"/>
                  </a:lnTo>
                  <a:lnTo>
                    <a:pt x="8" y="4"/>
                  </a:lnTo>
                  <a:lnTo>
                    <a:pt x="6" y="3"/>
                  </a:lnTo>
                  <a:lnTo>
                    <a:pt x="5" y="1"/>
                  </a:lnTo>
                  <a:lnTo>
                    <a:pt x="4" y="0"/>
                  </a:lnTo>
                  <a:lnTo>
                    <a:pt x="2"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02" name="Freeform 314"/>
            <p:cNvSpPr>
              <a:spLocks/>
            </p:cNvSpPr>
            <p:nvPr/>
          </p:nvSpPr>
          <p:spPr bwMode="auto">
            <a:xfrm>
              <a:off x="3636" y="1351"/>
              <a:ext cx="8" cy="39"/>
            </a:xfrm>
            <a:custGeom>
              <a:avLst/>
              <a:gdLst>
                <a:gd name="T0" fmla="*/ 0 w 8"/>
                <a:gd name="T1" fmla="*/ 35 h 39"/>
                <a:gd name="T2" fmla="*/ 0 w 8"/>
                <a:gd name="T3" fmla="*/ 36 h 39"/>
                <a:gd name="T4" fmla="*/ 0 w 8"/>
                <a:gd name="T5" fmla="*/ 37 h 39"/>
                <a:gd name="T6" fmla="*/ 1 w 8"/>
                <a:gd name="T7" fmla="*/ 39 h 39"/>
                <a:gd name="T8" fmla="*/ 2 w 8"/>
                <a:gd name="T9" fmla="*/ 39 h 39"/>
                <a:gd name="T10" fmla="*/ 4 w 8"/>
                <a:gd name="T11" fmla="*/ 39 h 39"/>
                <a:gd name="T12" fmla="*/ 5 w 8"/>
                <a:gd name="T13" fmla="*/ 39 h 39"/>
                <a:gd name="T14" fmla="*/ 6 w 8"/>
                <a:gd name="T15" fmla="*/ 37 h 39"/>
                <a:gd name="T16" fmla="*/ 8 w 8"/>
                <a:gd name="T17" fmla="*/ 36 h 39"/>
                <a:gd name="T18" fmla="*/ 8 w 8"/>
                <a:gd name="T19" fmla="*/ 5 h 39"/>
                <a:gd name="T20" fmla="*/ 8 w 8"/>
                <a:gd name="T21" fmla="*/ 4 h 39"/>
                <a:gd name="T22" fmla="*/ 6 w 8"/>
                <a:gd name="T23" fmla="*/ 2 h 39"/>
                <a:gd name="T24" fmla="*/ 5 w 8"/>
                <a:gd name="T25" fmla="*/ 1 h 39"/>
                <a:gd name="T26" fmla="*/ 4 w 8"/>
                <a:gd name="T27" fmla="*/ 0 h 39"/>
                <a:gd name="T28" fmla="*/ 2 w 8"/>
                <a:gd name="T29" fmla="*/ 0 h 39"/>
                <a:gd name="T30" fmla="*/ 1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2" y="39"/>
                  </a:lnTo>
                  <a:lnTo>
                    <a:pt x="4" y="39"/>
                  </a:lnTo>
                  <a:lnTo>
                    <a:pt x="5" y="39"/>
                  </a:lnTo>
                  <a:lnTo>
                    <a:pt x="6" y="37"/>
                  </a:lnTo>
                  <a:lnTo>
                    <a:pt x="8" y="36"/>
                  </a:lnTo>
                  <a:lnTo>
                    <a:pt x="8" y="5"/>
                  </a:lnTo>
                  <a:lnTo>
                    <a:pt x="8" y="4"/>
                  </a:lnTo>
                  <a:lnTo>
                    <a:pt x="6" y="2"/>
                  </a:lnTo>
                  <a:lnTo>
                    <a:pt x="5" y="1"/>
                  </a:lnTo>
                  <a:lnTo>
                    <a:pt x="4" y="0"/>
                  </a:lnTo>
                  <a:lnTo>
                    <a:pt x="2"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03" name="Freeform 315"/>
            <p:cNvSpPr>
              <a:spLocks/>
            </p:cNvSpPr>
            <p:nvPr/>
          </p:nvSpPr>
          <p:spPr bwMode="auto">
            <a:xfrm>
              <a:off x="3636" y="1297"/>
              <a:ext cx="8" cy="38"/>
            </a:xfrm>
            <a:custGeom>
              <a:avLst/>
              <a:gdLst>
                <a:gd name="T0" fmla="*/ 0 w 8"/>
                <a:gd name="T1" fmla="*/ 35 h 38"/>
                <a:gd name="T2" fmla="*/ 0 w 8"/>
                <a:gd name="T3" fmla="*/ 36 h 38"/>
                <a:gd name="T4" fmla="*/ 0 w 8"/>
                <a:gd name="T5" fmla="*/ 37 h 38"/>
                <a:gd name="T6" fmla="*/ 1 w 8"/>
                <a:gd name="T7" fmla="*/ 38 h 38"/>
                <a:gd name="T8" fmla="*/ 2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2 w 8"/>
                <a:gd name="T29" fmla="*/ 0 h 38"/>
                <a:gd name="T30" fmla="*/ 1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1" y="38"/>
                  </a:lnTo>
                  <a:lnTo>
                    <a:pt x="2" y="38"/>
                  </a:lnTo>
                  <a:lnTo>
                    <a:pt x="4" y="38"/>
                  </a:lnTo>
                  <a:lnTo>
                    <a:pt x="5" y="38"/>
                  </a:lnTo>
                  <a:lnTo>
                    <a:pt x="6" y="37"/>
                  </a:lnTo>
                  <a:lnTo>
                    <a:pt x="8" y="36"/>
                  </a:lnTo>
                  <a:lnTo>
                    <a:pt x="8" y="5"/>
                  </a:lnTo>
                  <a:lnTo>
                    <a:pt x="8" y="4"/>
                  </a:lnTo>
                  <a:lnTo>
                    <a:pt x="6" y="2"/>
                  </a:lnTo>
                  <a:lnTo>
                    <a:pt x="5" y="1"/>
                  </a:lnTo>
                  <a:lnTo>
                    <a:pt x="4" y="0"/>
                  </a:lnTo>
                  <a:lnTo>
                    <a:pt x="2"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404" name="Freeform 316"/>
            <p:cNvSpPr>
              <a:spLocks/>
            </p:cNvSpPr>
            <p:nvPr/>
          </p:nvSpPr>
          <p:spPr bwMode="auto">
            <a:xfrm>
              <a:off x="3636" y="1266"/>
              <a:ext cx="8" cy="15"/>
            </a:xfrm>
            <a:custGeom>
              <a:avLst/>
              <a:gdLst>
                <a:gd name="T0" fmla="*/ 0 w 8"/>
                <a:gd name="T1" fmla="*/ 11 h 15"/>
                <a:gd name="T2" fmla="*/ 0 w 8"/>
                <a:gd name="T3" fmla="*/ 13 h 15"/>
                <a:gd name="T4" fmla="*/ 0 w 8"/>
                <a:gd name="T5" fmla="*/ 14 h 15"/>
                <a:gd name="T6" fmla="*/ 1 w 8"/>
                <a:gd name="T7" fmla="*/ 15 h 15"/>
                <a:gd name="T8" fmla="*/ 2 w 8"/>
                <a:gd name="T9" fmla="*/ 15 h 15"/>
                <a:gd name="T10" fmla="*/ 4 w 8"/>
                <a:gd name="T11" fmla="*/ 15 h 15"/>
                <a:gd name="T12" fmla="*/ 5 w 8"/>
                <a:gd name="T13" fmla="*/ 15 h 15"/>
                <a:gd name="T14" fmla="*/ 6 w 8"/>
                <a:gd name="T15" fmla="*/ 14 h 15"/>
                <a:gd name="T16" fmla="*/ 8 w 8"/>
                <a:gd name="T17" fmla="*/ 13 h 15"/>
                <a:gd name="T18" fmla="*/ 8 w 8"/>
                <a:gd name="T19" fmla="*/ 5 h 15"/>
                <a:gd name="T20" fmla="*/ 8 w 8"/>
                <a:gd name="T21" fmla="*/ 4 h 15"/>
                <a:gd name="T22" fmla="*/ 6 w 8"/>
                <a:gd name="T23" fmla="*/ 2 h 15"/>
                <a:gd name="T24" fmla="*/ 5 w 8"/>
                <a:gd name="T25" fmla="*/ 1 h 15"/>
                <a:gd name="T26" fmla="*/ 4 w 8"/>
                <a:gd name="T27" fmla="*/ 0 h 15"/>
                <a:gd name="T28" fmla="*/ 4 w 8"/>
                <a:gd name="T29" fmla="*/ 0 h 15"/>
                <a:gd name="T30" fmla="*/ 2 w 8"/>
                <a:gd name="T31" fmla="*/ 1 h 15"/>
                <a:gd name="T32" fmla="*/ 1 w 8"/>
                <a:gd name="T33" fmla="*/ 2 h 15"/>
                <a:gd name="T34" fmla="*/ 0 w 8"/>
                <a:gd name="T35" fmla="*/ 4 h 15"/>
                <a:gd name="T36" fmla="*/ 0 w 8"/>
                <a:gd name="T37" fmla="*/ 11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15">
                  <a:moveTo>
                    <a:pt x="0" y="11"/>
                  </a:moveTo>
                  <a:lnTo>
                    <a:pt x="0" y="13"/>
                  </a:lnTo>
                  <a:lnTo>
                    <a:pt x="0" y="14"/>
                  </a:lnTo>
                  <a:lnTo>
                    <a:pt x="1" y="15"/>
                  </a:lnTo>
                  <a:lnTo>
                    <a:pt x="2" y="15"/>
                  </a:lnTo>
                  <a:lnTo>
                    <a:pt x="4" y="15"/>
                  </a:lnTo>
                  <a:lnTo>
                    <a:pt x="5" y="15"/>
                  </a:lnTo>
                  <a:lnTo>
                    <a:pt x="6" y="14"/>
                  </a:lnTo>
                  <a:lnTo>
                    <a:pt x="8" y="13"/>
                  </a:lnTo>
                  <a:lnTo>
                    <a:pt x="8" y="5"/>
                  </a:lnTo>
                  <a:lnTo>
                    <a:pt x="8" y="4"/>
                  </a:lnTo>
                  <a:lnTo>
                    <a:pt x="6" y="2"/>
                  </a:lnTo>
                  <a:lnTo>
                    <a:pt x="5" y="1"/>
                  </a:lnTo>
                  <a:lnTo>
                    <a:pt x="4" y="0"/>
                  </a:lnTo>
                  <a:lnTo>
                    <a:pt x="2" y="1"/>
                  </a:lnTo>
                  <a:lnTo>
                    <a:pt x="1" y="2"/>
                  </a:lnTo>
                  <a:lnTo>
                    <a:pt x="0" y="4"/>
                  </a:lnTo>
                  <a:lnTo>
                    <a:pt x="0" y="1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54" name="Group 317"/>
          <p:cNvGrpSpPr>
            <a:grpSpLocks/>
          </p:cNvGrpSpPr>
          <p:nvPr/>
        </p:nvGrpSpPr>
        <p:grpSpPr bwMode="auto">
          <a:xfrm>
            <a:off x="4475547" y="4573436"/>
            <a:ext cx="14288" cy="490532"/>
            <a:chOff x="3449" y="1730"/>
            <a:chExt cx="9" cy="309"/>
          </a:xfrm>
        </p:grpSpPr>
        <p:sp>
          <p:nvSpPr>
            <p:cNvPr id="94384" name="Freeform 318"/>
            <p:cNvSpPr>
              <a:spLocks/>
            </p:cNvSpPr>
            <p:nvPr/>
          </p:nvSpPr>
          <p:spPr bwMode="auto">
            <a:xfrm>
              <a:off x="3449" y="2000"/>
              <a:ext cx="8" cy="39"/>
            </a:xfrm>
            <a:custGeom>
              <a:avLst/>
              <a:gdLst>
                <a:gd name="T0" fmla="*/ 0 w 8"/>
                <a:gd name="T1" fmla="*/ 35 h 39"/>
                <a:gd name="T2" fmla="*/ 0 w 8"/>
                <a:gd name="T3" fmla="*/ 35 h 39"/>
                <a:gd name="T4" fmla="*/ 1 w 8"/>
                <a:gd name="T5" fmla="*/ 36 h 39"/>
                <a:gd name="T6" fmla="*/ 3 w 8"/>
                <a:gd name="T7" fmla="*/ 38 h 39"/>
                <a:gd name="T8" fmla="*/ 4 w 8"/>
                <a:gd name="T9" fmla="*/ 39 h 39"/>
                <a:gd name="T10" fmla="*/ 4 w 8"/>
                <a:gd name="T11" fmla="*/ 39 h 39"/>
                <a:gd name="T12" fmla="*/ 5 w 8"/>
                <a:gd name="T13" fmla="*/ 38 h 39"/>
                <a:gd name="T14" fmla="*/ 7 w 8"/>
                <a:gd name="T15" fmla="*/ 36 h 39"/>
                <a:gd name="T16" fmla="*/ 8 w 8"/>
                <a:gd name="T17" fmla="*/ 36 h 39"/>
                <a:gd name="T18" fmla="*/ 8 w 8"/>
                <a:gd name="T19" fmla="*/ 5 h 39"/>
                <a:gd name="T20" fmla="*/ 8 w 8"/>
                <a:gd name="T21" fmla="*/ 4 h 39"/>
                <a:gd name="T22" fmla="*/ 8 w 8"/>
                <a:gd name="T23" fmla="*/ 3 h 39"/>
                <a:gd name="T24" fmla="*/ 7 w 8"/>
                <a:gd name="T25" fmla="*/ 1 h 39"/>
                <a:gd name="T26" fmla="*/ 5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5"/>
                  </a:lnTo>
                  <a:lnTo>
                    <a:pt x="1" y="36"/>
                  </a:lnTo>
                  <a:lnTo>
                    <a:pt x="3" y="38"/>
                  </a:lnTo>
                  <a:lnTo>
                    <a:pt x="4" y="39"/>
                  </a:lnTo>
                  <a:lnTo>
                    <a:pt x="5" y="38"/>
                  </a:lnTo>
                  <a:lnTo>
                    <a:pt x="7" y="36"/>
                  </a:lnTo>
                  <a:lnTo>
                    <a:pt x="8" y="36"/>
                  </a:lnTo>
                  <a:lnTo>
                    <a:pt x="8" y="5"/>
                  </a:lnTo>
                  <a:lnTo>
                    <a:pt x="8" y="4"/>
                  </a:lnTo>
                  <a:lnTo>
                    <a:pt x="8" y="3"/>
                  </a:lnTo>
                  <a:lnTo>
                    <a:pt x="7" y="1"/>
                  </a:lnTo>
                  <a:lnTo>
                    <a:pt x="5" y="0"/>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85" name="Freeform 319"/>
            <p:cNvSpPr>
              <a:spLocks/>
            </p:cNvSpPr>
            <p:nvPr/>
          </p:nvSpPr>
          <p:spPr bwMode="auto">
            <a:xfrm>
              <a:off x="3449" y="1946"/>
              <a:ext cx="8" cy="39"/>
            </a:xfrm>
            <a:custGeom>
              <a:avLst/>
              <a:gdLst>
                <a:gd name="T0" fmla="*/ 0 w 8"/>
                <a:gd name="T1" fmla="*/ 35 h 39"/>
                <a:gd name="T2" fmla="*/ 0 w 8"/>
                <a:gd name="T3" fmla="*/ 36 h 39"/>
                <a:gd name="T4" fmla="*/ 1 w 8"/>
                <a:gd name="T5" fmla="*/ 37 h 39"/>
                <a:gd name="T6" fmla="*/ 3 w 8"/>
                <a:gd name="T7" fmla="*/ 39 h 39"/>
                <a:gd name="T8" fmla="*/ 4 w 8"/>
                <a:gd name="T9" fmla="*/ 39 h 39"/>
                <a:gd name="T10" fmla="*/ 5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7 w 8"/>
                <a:gd name="T25" fmla="*/ 1 h 39"/>
                <a:gd name="T26" fmla="*/ 5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3" y="39"/>
                  </a:lnTo>
                  <a:lnTo>
                    <a:pt x="4" y="39"/>
                  </a:lnTo>
                  <a:lnTo>
                    <a:pt x="5" y="39"/>
                  </a:lnTo>
                  <a:lnTo>
                    <a:pt x="7" y="39"/>
                  </a:lnTo>
                  <a:lnTo>
                    <a:pt x="8" y="37"/>
                  </a:lnTo>
                  <a:lnTo>
                    <a:pt x="8" y="36"/>
                  </a:lnTo>
                  <a:lnTo>
                    <a:pt x="8" y="5"/>
                  </a:lnTo>
                  <a:lnTo>
                    <a:pt x="8" y="4"/>
                  </a:lnTo>
                  <a:lnTo>
                    <a:pt x="8" y="3"/>
                  </a:lnTo>
                  <a:lnTo>
                    <a:pt x="7" y="1"/>
                  </a:lnTo>
                  <a:lnTo>
                    <a:pt x="5" y="0"/>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86" name="Freeform 320"/>
            <p:cNvSpPr>
              <a:spLocks/>
            </p:cNvSpPr>
            <p:nvPr/>
          </p:nvSpPr>
          <p:spPr bwMode="auto">
            <a:xfrm>
              <a:off x="3449" y="1892"/>
              <a:ext cx="8" cy="39"/>
            </a:xfrm>
            <a:custGeom>
              <a:avLst/>
              <a:gdLst>
                <a:gd name="T0" fmla="*/ 0 w 8"/>
                <a:gd name="T1" fmla="*/ 35 h 39"/>
                <a:gd name="T2" fmla="*/ 0 w 8"/>
                <a:gd name="T3" fmla="*/ 36 h 39"/>
                <a:gd name="T4" fmla="*/ 1 w 8"/>
                <a:gd name="T5" fmla="*/ 37 h 39"/>
                <a:gd name="T6" fmla="*/ 3 w 8"/>
                <a:gd name="T7" fmla="*/ 39 h 39"/>
                <a:gd name="T8" fmla="*/ 4 w 8"/>
                <a:gd name="T9" fmla="*/ 39 h 39"/>
                <a:gd name="T10" fmla="*/ 5 w 8"/>
                <a:gd name="T11" fmla="*/ 39 h 39"/>
                <a:gd name="T12" fmla="*/ 7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7 w 8"/>
                <a:gd name="T25" fmla="*/ 1 h 39"/>
                <a:gd name="T26" fmla="*/ 5 w 8"/>
                <a:gd name="T27" fmla="*/ 0 h 39"/>
                <a:gd name="T28" fmla="*/ 4 w 8"/>
                <a:gd name="T29" fmla="*/ 0 h 39"/>
                <a:gd name="T30" fmla="*/ 3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3" y="39"/>
                  </a:lnTo>
                  <a:lnTo>
                    <a:pt x="4" y="39"/>
                  </a:lnTo>
                  <a:lnTo>
                    <a:pt x="5" y="39"/>
                  </a:lnTo>
                  <a:lnTo>
                    <a:pt x="7" y="39"/>
                  </a:lnTo>
                  <a:lnTo>
                    <a:pt x="8" y="37"/>
                  </a:lnTo>
                  <a:lnTo>
                    <a:pt x="8" y="36"/>
                  </a:lnTo>
                  <a:lnTo>
                    <a:pt x="8" y="5"/>
                  </a:lnTo>
                  <a:lnTo>
                    <a:pt x="8" y="4"/>
                  </a:lnTo>
                  <a:lnTo>
                    <a:pt x="8" y="3"/>
                  </a:lnTo>
                  <a:lnTo>
                    <a:pt x="7" y="1"/>
                  </a:lnTo>
                  <a:lnTo>
                    <a:pt x="5" y="0"/>
                  </a:lnTo>
                  <a:lnTo>
                    <a:pt x="4" y="0"/>
                  </a:lnTo>
                  <a:lnTo>
                    <a:pt x="3"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87" name="Freeform 321"/>
            <p:cNvSpPr>
              <a:spLocks/>
            </p:cNvSpPr>
            <p:nvPr/>
          </p:nvSpPr>
          <p:spPr bwMode="auto">
            <a:xfrm>
              <a:off x="3450" y="1838"/>
              <a:ext cx="8" cy="39"/>
            </a:xfrm>
            <a:custGeom>
              <a:avLst/>
              <a:gdLst>
                <a:gd name="T0" fmla="*/ 0 w 8"/>
                <a:gd name="T1" fmla="*/ 35 h 39"/>
                <a:gd name="T2" fmla="*/ 0 w 8"/>
                <a:gd name="T3" fmla="*/ 36 h 39"/>
                <a:gd name="T4" fmla="*/ 0 w 8"/>
                <a:gd name="T5" fmla="*/ 37 h 39"/>
                <a:gd name="T6" fmla="*/ 2 w 8"/>
                <a:gd name="T7" fmla="*/ 39 h 39"/>
                <a:gd name="T8" fmla="*/ 3 w 8"/>
                <a:gd name="T9" fmla="*/ 39 h 39"/>
                <a:gd name="T10" fmla="*/ 4 w 8"/>
                <a:gd name="T11" fmla="*/ 39 h 39"/>
                <a:gd name="T12" fmla="*/ 6 w 8"/>
                <a:gd name="T13" fmla="*/ 39 h 39"/>
                <a:gd name="T14" fmla="*/ 7 w 8"/>
                <a:gd name="T15" fmla="*/ 37 h 39"/>
                <a:gd name="T16" fmla="*/ 8 w 8"/>
                <a:gd name="T17" fmla="*/ 36 h 39"/>
                <a:gd name="T18" fmla="*/ 8 w 8"/>
                <a:gd name="T19" fmla="*/ 5 h 39"/>
                <a:gd name="T20" fmla="*/ 8 w 8"/>
                <a:gd name="T21" fmla="*/ 4 h 39"/>
                <a:gd name="T22" fmla="*/ 7 w 8"/>
                <a:gd name="T23" fmla="*/ 2 h 39"/>
                <a:gd name="T24" fmla="*/ 6 w 8"/>
                <a:gd name="T25" fmla="*/ 1 h 39"/>
                <a:gd name="T26" fmla="*/ 4 w 8"/>
                <a:gd name="T27" fmla="*/ 0 h 39"/>
                <a:gd name="T28" fmla="*/ 3 w 8"/>
                <a:gd name="T29" fmla="*/ 0 h 39"/>
                <a:gd name="T30" fmla="*/ 2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2" y="39"/>
                  </a:lnTo>
                  <a:lnTo>
                    <a:pt x="3" y="39"/>
                  </a:lnTo>
                  <a:lnTo>
                    <a:pt x="4" y="39"/>
                  </a:lnTo>
                  <a:lnTo>
                    <a:pt x="6" y="39"/>
                  </a:lnTo>
                  <a:lnTo>
                    <a:pt x="7" y="37"/>
                  </a:lnTo>
                  <a:lnTo>
                    <a:pt x="8" y="36"/>
                  </a:lnTo>
                  <a:lnTo>
                    <a:pt x="8" y="5"/>
                  </a:lnTo>
                  <a:lnTo>
                    <a:pt x="8" y="4"/>
                  </a:lnTo>
                  <a:lnTo>
                    <a:pt x="7" y="2"/>
                  </a:lnTo>
                  <a:lnTo>
                    <a:pt x="6" y="1"/>
                  </a:lnTo>
                  <a:lnTo>
                    <a:pt x="4" y="0"/>
                  </a:lnTo>
                  <a:lnTo>
                    <a:pt x="3" y="0"/>
                  </a:lnTo>
                  <a:lnTo>
                    <a:pt x="2"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88" name="Freeform 322"/>
            <p:cNvSpPr>
              <a:spLocks/>
            </p:cNvSpPr>
            <p:nvPr/>
          </p:nvSpPr>
          <p:spPr bwMode="auto">
            <a:xfrm>
              <a:off x="3450" y="1784"/>
              <a:ext cx="8" cy="38"/>
            </a:xfrm>
            <a:custGeom>
              <a:avLst/>
              <a:gdLst>
                <a:gd name="T0" fmla="*/ 0 w 8"/>
                <a:gd name="T1" fmla="*/ 35 h 38"/>
                <a:gd name="T2" fmla="*/ 0 w 8"/>
                <a:gd name="T3" fmla="*/ 36 h 38"/>
                <a:gd name="T4" fmla="*/ 0 w 8"/>
                <a:gd name="T5" fmla="*/ 37 h 38"/>
                <a:gd name="T6" fmla="*/ 2 w 8"/>
                <a:gd name="T7" fmla="*/ 38 h 38"/>
                <a:gd name="T8" fmla="*/ 3 w 8"/>
                <a:gd name="T9" fmla="*/ 38 h 38"/>
                <a:gd name="T10" fmla="*/ 4 w 8"/>
                <a:gd name="T11" fmla="*/ 38 h 38"/>
                <a:gd name="T12" fmla="*/ 6 w 8"/>
                <a:gd name="T13" fmla="*/ 38 h 38"/>
                <a:gd name="T14" fmla="*/ 7 w 8"/>
                <a:gd name="T15" fmla="*/ 37 h 38"/>
                <a:gd name="T16" fmla="*/ 8 w 8"/>
                <a:gd name="T17" fmla="*/ 36 h 38"/>
                <a:gd name="T18" fmla="*/ 8 w 8"/>
                <a:gd name="T19" fmla="*/ 5 h 38"/>
                <a:gd name="T20" fmla="*/ 8 w 8"/>
                <a:gd name="T21" fmla="*/ 4 h 38"/>
                <a:gd name="T22" fmla="*/ 7 w 8"/>
                <a:gd name="T23" fmla="*/ 2 h 38"/>
                <a:gd name="T24" fmla="*/ 6 w 8"/>
                <a:gd name="T25" fmla="*/ 1 h 38"/>
                <a:gd name="T26" fmla="*/ 4 w 8"/>
                <a:gd name="T27" fmla="*/ 0 h 38"/>
                <a:gd name="T28" fmla="*/ 3 w 8"/>
                <a:gd name="T29" fmla="*/ 0 h 38"/>
                <a:gd name="T30" fmla="*/ 2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2" y="38"/>
                  </a:lnTo>
                  <a:lnTo>
                    <a:pt x="3" y="38"/>
                  </a:lnTo>
                  <a:lnTo>
                    <a:pt x="4" y="38"/>
                  </a:lnTo>
                  <a:lnTo>
                    <a:pt x="6" y="38"/>
                  </a:lnTo>
                  <a:lnTo>
                    <a:pt x="7" y="37"/>
                  </a:lnTo>
                  <a:lnTo>
                    <a:pt x="8" y="36"/>
                  </a:lnTo>
                  <a:lnTo>
                    <a:pt x="8" y="5"/>
                  </a:lnTo>
                  <a:lnTo>
                    <a:pt x="8" y="4"/>
                  </a:lnTo>
                  <a:lnTo>
                    <a:pt x="7" y="2"/>
                  </a:lnTo>
                  <a:lnTo>
                    <a:pt x="6" y="1"/>
                  </a:lnTo>
                  <a:lnTo>
                    <a:pt x="4" y="0"/>
                  </a:lnTo>
                  <a:lnTo>
                    <a:pt x="3" y="0"/>
                  </a:lnTo>
                  <a:lnTo>
                    <a:pt x="2"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89" name="Freeform 323"/>
            <p:cNvSpPr>
              <a:spLocks/>
            </p:cNvSpPr>
            <p:nvPr/>
          </p:nvSpPr>
          <p:spPr bwMode="auto">
            <a:xfrm>
              <a:off x="3450" y="1730"/>
              <a:ext cx="8" cy="38"/>
            </a:xfrm>
            <a:custGeom>
              <a:avLst/>
              <a:gdLst>
                <a:gd name="T0" fmla="*/ 0 w 8"/>
                <a:gd name="T1" fmla="*/ 34 h 38"/>
                <a:gd name="T2" fmla="*/ 0 w 8"/>
                <a:gd name="T3" fmla="*/ 36 h 38"/>
                <a:gd name="T4" fmla="*/ 0 w 8"/>
                <a:gd name="T5" fmla="*/ 37 h 38"/>
                <a:gd name="T6" fmla="*/ 2 w 8"/>
                <a:gd name="T7" fmla="*/ 38 h 38"/>
                <a:gd name="T8" fmla="*/ 3 w 8"/>
                <a:gd name="T9" fmla="*/ 38 h 38"/>
                <a:gd name="T10" fmla="*/ 4 w 8"/>
                <a:gd name="T11" fmla="*/ 38 h 38"/>
                <a:gd name="T12" fmla="*/ 6 w 8"/>
                <a:gd name="T13" fmla="*/ 38 h 38"/>
                <a:gd name="T14" fmla="*/ 7 w 8"/>
                <a:gd name="T15" fmla="*/ 37 h 38"/>
                <a:gd name="T16" fmla="*/ 8 w 8"/>
                <a:gd name="T17" fmla="*/ 36 h 38"/>
                <a:gd name="T18" fmla="*/ 8 w 8"/>
                <a:gd name="T19" fmla="*/ 5 h 38"/>
                <a:gd name="T20" fmla="*/ 8 w 8"/>
                <a:gd name="T21" fmla="*/ 4 h 38"/>
                <a:gd name="T22" fmla="*/ 7 w 8"/>
                <a:gd name="T23" fmla="*/ 2 h 38"/>
                <a:gd name="T24" fmla="*/ 6 w 8"/>
                <a:gd name="T25" fmla="*/ 1 h 38"/>
                <a:gd name="T26" fmla="*/ 4 w 8"/>
                <a:gd name="T27" fmla="*/ 0 h 38"/>
                <a:gd name="T28" fmla="*/ 3 w 8"/>
                <a:gd name="T29" fmla="*/ 0 h 38"/>
                <a:gd name="T30" fmla="*/ 2 w 8"/>
                <a:gd name="T31" fmla="*/ 1 h 38"/>
                <a:gd name="T32" fmla="*/ 0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2" y="38"/>
                  </a:lnTo>
                  <a:lnTo>
                    <a:pt x="3" y="38"/>
                  </a:lnTo>
                  <a:lnTo>
                    <a:pt x="4" y="38"/>
                  </a:lnTo>
                  <a:lnTo>
                    <a:pt x="6" y="38"/>
                  </a:lnTo>
                  <a:lnTo>
                    <a:pt x="7" y="37"/>
                  </a:lnTo>
                  <a:lnTo>
                    <a:pt x="8" y="36"/>
                  </a:lnTo>
                  <a:lnTo>
                    <a:pt x="8" y="5"/>
                  </a:lnTo>
                  <a:lnTo>
                    <a:pt x="8" y="4"/>
                  </a:lnTo>
                  <a:lnTo>
                    <a:pt x="7" y="2"/>
                  </a:lnTo>
                  <a:lnTo>
                    <a:pt x="6" y="1"/>
                  </a:lnTo>
                  <a:lnTo>
                    <a:pt x="4" y="0"/>
                  </a:lnTo>
                  <a:lnTo>
                    <a:pt x="3" y="0"/>
                  </a:lnTo>
                  <a:lnTo>
                    <a:pt x="2" y="1"/>
                  </a:lnTo>
                  <a:lnTo>
                    <a:pt x="0"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55" name="Group 324"/>
          <p:cNvGrpSpPr>
            <a:grpSpLocks/>
          </p:cNvGrpSpPr>
          <p:nvPr/>
        </p:nvGrpSpPr>
        <p:grpSpPr bwMode="auto">
          <a:xfrm>
            <a:off x="4873628" y="3816853"/>
            <a:ext cx="1933576" cy="130216"/>
            <a:chOff x="3700" y="1253"/>
            <a:chExt cx="1218" cy="82"/>
          </a:xfrm>
        </p:grpSpPr>
        <p:sp>
          <p:nvSpPr>
            <p:cNvPr id="94381" name="Line 325"/>
            <p:cNvSpPr>
              <a:spLocks noChangeShapeType="1"/>
            </p:cNvSpPr>
            <p:nvPr/>
          </p:nvSpPr>
          <p:spPr bwMode="auto">
            <a:xfrm flipV="1">
              <a:off x="3778" y="1293"/>
              <a:ext cx="1063" cy="1"/>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82" name="Freeform 326"/>
            <p:cNvSpPr>
              <a:spLocks/>
            </p:cNvSpPr>
            <p:nvPr/>
          </p:nvSpPr>
          <p:spPr bwMode="auto">
            <a:xfrm>
              <a:off x="3700" y="1254"/>
              <a:ext cx="81" cy="81"/>
            </a:xfrm>
            <a:custGeom>
              <a:avLst/>
              <a:gdLst>
                <a:gd name="T0" fmla="*/ 81 w 81"/>
                <a:gd name="T1" fmla="*/ 0 h 81"/>
                <a:gd name="T2" fmla="*/ 0 w 81"/>
                <a:gd name="T3" fmla="*/ 40 h 81"/>
                <a:gd name="T4" fmla="*/ 81 w 81"/>
                <a:gd name="T5" fmla="*/ 81 h 81"/>
                <a:gd name="T6" fmla="*/ 81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81" y="0"/>
                  </a:moveTo>
                  <a:lnTo>
                    <a:pt x="0" y="40"/>
                  </a:lnTo>
                  <a:lnTo>
                    <a:pt x="81" y="81"/>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83" name="Freeform 327"/>
            <p:cNvSpPr>
              <a:spLocks/>
            </p:cNvSpPr>
            <p:nvPr/>
          </p:nvSpPr>
          <p:spPr bwMode="auto">
            <a:xfrm>
              <a:off x="4839" y="1253"/>
              <a:ext cx="79" cy="81"/>
            </a:xfrm>
            <a:custGeom>
              <a:avLst/>
              <a:gdLst>
                <a:gd name="T0" fmla="*/ 0 w 79"/>
                <a:gd name="T1" fmla="*/ 81 h 81"/>
                <a:gd name="T2" fmla="*/ 79 w 79"/>
                <a:gd name="T3" fmla="*/ 41 h 81"/>
                <a:gd name="T4" fmla="*/ 0 w 79"/>
                <a:gd name="T5" fmla="*/ 0 h 81"/>
                <a:gd name="T6" fmla="*/ 0 w 79"/>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 h="81">
                  <a:moveTo>
                    <a:pt x="0" y="81"/>
                  </a:moveTo>
                  <a:lnTo>
                    <a:pt x="79" y="41"/>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56" name="Group 328"/>
          <p:cNvGrpSpPr>
            <a:grpSpLocks/>
          </p:cNvGrpSpPr>
          <p:nvPr/>
        </p:nvGrpSpPr>
        <p:grpSpPr bwMode="auto">
          <a:xfrm>
            <a:off x="6804025" y="3836844"/>
            <a:ext cx="14288" cy="1227124"/>
            <a:chOff x="4916" y="1266"/>
            <a:chExt cx="9" cy="773"/>
          </a:xfrm>
        </p:grpSpPr>
        <p:sp>
          <p:nvSpPr>
            <p:cNvPr id="94366" name="Freeform 329"/>
            <p:cNvSpPr>
              <a:spLocks/>
            </p:cNvSpPr>
            <p:nvPr/>
          </p:nvSpPr>
          <p:spPr bwMode="auto">
            <a:xfrm>
              <a:off x="4916" y="2000"/>
              <a:ext cx="8" cy="39"/>
            </a:xfrm>
            <a:custGeom>
              <a:avLst/>
              <a:gdLst>
                <a:gd name="T0" fmla="*/ 0 w 8"/>
                <a:gd name="T1" fmla="*/ 35 h 39"/>
                <a:gd name="T2" fmla="*/ 0 w 8"/>
                <a:gd name="T3" fmla="*/ 35 h 39"/>
                <a:gd name="T4" fmla="*/ 1 w 8"/>
                <a:gd name="T5" fmla="*/ 36 h 39"/>
                <a:gd name="T6" fmla="*/ 2 w 8"/>
                <a:gd name="T7" fmla="*/ 38 h 39"/>
                <a:gd name="T8" fmla="*/ 4 w 8"/>
                <a:gd name="T9" fmla="*/ 39 h 39"/>
                <a:gd name="T10" fmla="*/ 4 w 8"/>
                <a:gd name="T11" fmla="*/ 39 h 39"/>
                <a:gd name="T12" fmla="*/ 5 w 8"/>
                <a:gd name="T13" fmla="*/ 38 h 39"/>
                <a:gd name="T14" fmla="*/ 6 w 8"/>
                <a:gd name="T15" fmla="*/ 36 h 39"/>
                <a:gd name="T16" fmla="*/ 8 w 8"/>
                <a:gd name="T17" fmla="*/ 36 h 39"/>
                <a:gd name="T18" fmla="*/ 8 w 8"/>
                <a:gd name="T19" fmla="*/ 5 h 39"/>
                <a:gd name="T20" fmla="*/ 8 w 8"/>
                <a:gd name="T21" fmla="*/ 4 h 39"/>
                <a:gd name="T22" fmla="*/ 6 w 8"/>
                <a:gd name="T23" fmla="*/ 3 h 39"/>
                <a:gd name="T24" fmla="*/ 5 w 8"/>
                <a:gd name="T25" fmla="*/ 1 h 39"/>
                <a:gd name="T26" fmla="*/ 4 w 8"/>
                <a:gd name="T27" fmla="*/ 0 h 39"/>
                <a:gd name="T28" fmla="*/ 4 w 8"/>
                <a:gd name="T29" fmla="*/ 0 h 39"/>
                <a:gd name="T30" fmla="*/ 2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5"/>
                  </a:lnTo>
                  <a:lnTo>
                    <a:pt x="1" y="36"/>
                  </a:lnTo>
                  <a:lnTo>
                    <a:pt x="2" y="38"/>
                  </a:lnTo>
                  <a:lnTo>
                    <a:pt x="4" y="39"/>
                  </a:lnTo>
                  <a:lnTo>
                    <a:pt x="5" y="38"/>
                  </a:lnTo>
                  <a:lnTo>
                    <a:pt x="6" y="36"/>
                  </a:lnTo>
                  <a:lnTo>
                    <a:pt x="8" y="36"/>
                  </a:lnTo>
                  <a:lnTo>
                    <a:pt x="8" y="5"/>
                  </a:lnTo>
                  <a:lnTo>
                    <a:pt x="8" y="4"/>
                  </a:lnTo>
                  <a:lnTo>
                    <a:pt x="6" y="3"/>
                  </a:lnTo>
                  <a:lnTo>
                    <a:pt x="5" y="1"/>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67" name="Freeform 330"/>
            <p:cNvSpPr>
              <a:spLocks/>
            </p:cNvSpPr>
            <p:nvPr/>
          </p:nvSpPr>
          <p:spPr bwMode="auto">
            <a:xfrm>
              <a:off x="4916" y="1946"/>
              <a:ext cx="8" cy="39"/>
            </a:xfrm>
            <a:custGeom>
              <a:avLst/>
              <a:gdLst>
                <a:gd name="T0" fmla="*/ 0 w 8"/>
                <a:gd name="T1" fmla="*/ 35 h 39"/>
                <a:gd name="T2" fmla="*/ 0 w 8"/>
                <a:gd name="T3" fmla="*/ 36 h 39"/>
                <a:gd name="T4" fmla="*/ 1 w 8"/>
                <a:gd name="T5" fmla="*/ 37 h 39"/>
                <a:gd name="T6" fmla="*/ 2 w 8"/>
                <a:gd name="T7" fmla="*/ 39 h 39"/>
                <a:gd name="T8" fmla="*/ 4 w 8"/>
                <a:gd name="T9" fmla="*/ 39 h 39"/>
                <a:gd name="T10" fmla="*/ 5 w 8"/>
                <a:gd name="T11" fmla="*/ 39 h 39"/>
                <a:gd name="T12" fmla="*/ 6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6 w 8"/>
                <a:gd name="T25" fmla="*/ 1 h 39"/>
                <a:gd name="T26" fmla="*/ 5 w 8"/>
                <a:gd name="T27" fmla="*/ 0 h 39"/>
                <a:gd name="T28" fmla="*/ 4 w 8"/>
                <a:gd name="T29" fmla="*/ 0 h 39"/>
                <a:gd name="T30" fmla="*/ 2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2" y="39"/>
                  </a:lnTo>
                  <a:lnTo>
                    <a:pt x="4" y="39"/>
                  </a:lnTo>
                  <a:lnTo>
                    <a:pt x="5" y="39"/>
                  </a:lnTo>
                  <a:lnTo>
                    <a:pt x="6" y="39"/>
                  </a:lnTo>
                  <a:lnTo>
                    <a:pt x="8" y="37"/>
                  </a:lnTo>
                  <a:lnTo>
                    <a:pt x="8" y="36"/>
                  </a:lnTo>
                  <a:lnTo>
                    <a:pt x="8" y="5"/>
                  </a:lnTo>
                  <a:lnTo>
                    <a:pt x="8" y="4"/>
                  </a:lnTo>
                  <a:lnTo>
                    <a:pt x="8"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68" name="Freeform 331"/>
            <p:cNvSpPr>
              <a:spLocks/>
            </p:cNvSpPr>
            <p:nvPr/>
          </p:nvSpPr>
          <p:spPr bwMode="auto">
            <a:xfrm>
              <a:off x="4916" y="1892"/>
              <a:ext cx="8" cy="39"/>
            </a:xfrm>
            <a:custGeom>
              <a:avLst/>
              <a:gdLst>
                <a:gd name="T0" fmla="*/ 0 w 8"/>
                <a:gd name="T1" fmla="*/ 35 h 39"/>
                <a:gd name="T2" fmla="*/ 0 w 8"/>
                <a:gd name="T3" fmla="*/ 36 h 39"/>
                <a:gd name="T4" fmla="*/ 1 w 8"/>
                <a:gd name="T5" fmla="*/ 37 h 39"/>
                <a:gd name="T6" fmla="*/ 2 w 8"/>
                <a:gd name="T7" fmla="*/ 39 h 39"/>
                <a:gd name="T8" fmla="*/ 4 w 8"/>
                <a:gd name="T9" fmla="*/ 39 h 39"/>
                <a:gd name="T10" fmla="*/ 5 w 8"/>
                <a:gd name="T11" fmla="*/ 39 h 39"/>
                <a:gd name="T12" fmla="*/ 6 w 8"/>
                <a:gd name="T13" fmla="*/ 39 h 39"/>
                <a:gd name="T14" fmla="*/ 8 w 8"/>
                <a:gd name="T15" fmla="*/ 37 h 39"/>
                <a:gd name="T16" fmla="*/ 8 w 8"/>
                <a:gd name="T17" fmla="*/ 36 h 39"/>
                <a:gd name="T18" fmla="*/ 8 w 8"/>
                <a:gd name="T19" fmla="*/ 5 h 39"/>
                <a:gd name="T20" fmla="*/ 8 w 8"/>
                <a:gd name="T21" fmla="*/ 4 h 39"/>
                <a:gd name="T22" fmla="*/ 8 w 8"/>
                <a:gd name="T23" fmla="*/ 3 h 39"/>
                <a:gd name="T24" fmla="*/ 6 w 8"/>
                <a:gd name="T25" fmla="*/ 1 h 39"/>
                <a:gd name="T26" fmla="*/ 5 w 8"/>
                <a:gd name="T27" fmla="*/ 0 h 39"/>
                <a:gd name="T28" fmla="*/ 4 w 8"/>
                <a:gd name="T29" fmla="*/ 0 h 39"/>
                <a:gd name="T30" fmla="*/ 2 w 8"/>
                <a:gd name="T31" fmla="*/ 1 h 39"/>
                <a:gd name="T32" fmla="*/ 1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2" y="39"/>
                  </a:lnTo>
                  <a:lnTo>
                    <a:pt x="4" y="39"/>
                  </a:lnTo>
                  <a:lnTo>
                    <a:pt x="5" y="39"/>
                  </a:lnTo>
                  <a:lnTo>
                    <a:pt x="6" y="39"/>
                  </a:lnTo>
                  <a:lnTo>
                    <a:pt x="8" y="37"/>
                  </a:lnTo>
                  <a:lnTo>
                    <a:pt x="8" y="36"/>
                  </a:lnTo>
                  <a:lnTo>
                    <a:pt x="8" y="5"/>
                  </a:lnTo>
                  <a:lnTo>
                    <a:pt x="8" y="4"/>
                  </a:lnTo>
                  <a:lnTo>
                    <a:pt x="8"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69" name="Freeform 332"/>
            <p:cNvSpPr>
              <a:spLocks/>
            </p:cNvSpPr>
            <p:nvPr/>
          </p:nvSpPr>
          <p:spPr bwMode="auto">
            <a:xfrm>
              <a:off x="4916" y="1838"/>
              <a:ext cx="8" cy="39"/>
            </a:xfrm>
            <a:custGeom>
              <a:avLst/>
              <a:gdLst>
                <a:gd name="T0" fmla="*/ 0 w 8"/>
                <a:gd name="T1" fmla="*/ 35 h 39"/>
                <a:gd name="T2" fmla="*/ 0 w 8"/>
                <a:gd name="T3" fmla="*/ 36 h 39"/>
                <a:gd name="T4" fmla="*/ 1 w 8"/>
                <a:gd name="T5" fmla="*/ 37 h 39"/>
                <a:gd name="T6" fmla="*/ 2 w 8"/>
                <a:gd name="T7" fmla="*/ 39 h 39"/>
                <a:gd name="T8" fmla="*/ 4 w 8"/>
                <a:gd name="T9" fmla="*/ 39 h 39"/>
                <a:gd name="T10" fmla="*/ 5 w 8"/>
                <a:gd name="T11" fmla="*/ 39 h 39"/>
                <a:gd name="T12" fmla="*/ 6 w 8"/>
                <a:gd name="T13" fmla="*/ 39 h 39"/>
                <a:gd name="T14" fmla="*/ 8 w 8"/>
                <a:gd name="T15" fmla="*/ 37 h 39"/>
                <a:gd name="T16" fmla="*/ 8 w 8"/>
                <a:gd name="T17" fmla="*/ 36 h 39"/>
                <a:gd name="T18" fmla="*/ 8 w 8"/>
                <a:gd name="T19" fmla="*/ 5 h 39"/>
                <a:gd name="T20" fmla="*/ 8 w 8"/>
                <a:gd name="T21" fmla="*/ 4 h 39"/>
                <a:gd name="T22" fmla="*/ 8 w 8"/>
                <a:gd name="T23" fmla="*/ 2 h 39"/>
                <a:gd name="T24" fmla="*/ 6 w 8"/>
                <a:gd name="T25" fmla="*/ 1 h 39"/>
                <a:gd name="T26" fmla="*/ 5 w 8"/>
                <a:gd name="T27" fmla="*/ 0 h 39"/>
                <a:gd name="T28" fmla="*/ 4 w 8"/>
                <a:gd name="T29" fmla="*/ 0 h 39"/>
                <a:gd name="T30" fmla="*/ 2 w 8"/>
                <a:gd name="T31" fmla="*/ 1 h 39"/>
                <a:gd name="T32" fmla="*/ 1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1" y="37"/>
                  </a:lnTo>
                  <a:lnTo>
                    <a:pt x="2" y="39"/>
                  </a:lnTo>
                  <a:lnTo>
                    <a:pt x="4" y="39"/>
                  </a:lnTo>
                  <a:lnTo>
                    <a:pt x="5" y="39"/>
                  </a:lnTo>
                  <a:lnTo>
                    <a:pt x="6" y="39"/>
                  </a:lnTo>
                  <a:lnTo>
                    <a:pt x="8" y="37"/>
                  </a:lnTo>
                  <a:lnTo>
                    <a:pt x="8" y="36"/>
                  </a:lnTo>
                  <a:lnTo>
                    <a:pt x="8" y="5"/>
                  </a:lnTo>
                  <a:lnTo>
                    <a:pt x="8" y="4"/>
                  </a:lnTo>
                  <a:lnTo>
                    <a:pt x="8"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70" name="Freeform 333"/>
            <p:cNvSpPr>
              <a:spLocks/>
            </p:cNvSpPr>
            <p:nvPr/>
          </p:nvSpPr>
          <p:spPr bwMode="auto">
            <a:xfrm>
              <a:off x="4916" y="1784"/>
              <a:ext cx="8" cy="38"/>
            </a:xfrm>
            <a:custGeom>
              <a:avLst/>
              <a:gdLst>
                <a:gd name="T0" fmla="*/ 0 w 8"/>
                <a:gd name="T1" fmla="*/ 35 h 38"/>
                <a:gd name="T2" fmla="*/ 0 w 8"/>
                <a:gd name="T3" fmla="*/ 36 h 38"/>
                <a:gd name="T4" fmla="*/ 1 w 8"/>
                <a:gd name="T5" fmla="*/ 37 h 38"/>
                <a:gd name="T6" fmla="*/ 2 w 8"/>
                <a:gd name="T7" fmla="*/ 38 h 38"/>
                <a:gd name="T8" fmla="*/ 4 w 8"/>
                <a:gd name="T9" fmla="*/ 38 h 38"/>
                <a:gd name="T10" fmla="*/ 5 w 8"/>
                <a:gd name="T11" fmla="*/ 38 h 38"/>
                <a:gd name="T12" fmla="*/ 6 w 8"/>
                <a:gd name="T13" fmla="*/ 38 h 38"/>
                <a:gd name="T14" fmla="*/ 8 w 8"/>
                <a:gd name="T15" fmla="*/ 37 h 38"/>
                <a:gd name="T16" fmla="*/ 8 w 8"/>
                <a:gd name="T17" fmla="*/ 36 h 38"/>
                <a:gd name="T18" fmla="*/ 8 w 8"/>
                <a:gd name="T19" fmla="*/ 5 h 38"/>
                <a:gd name="T20" fmla="*/ 8 w 8"/>
                <a:gd name="T21" fmla="*/ 4 h 38"/>
                <a:gd name="T22" fmla="*/ 8 w 8"/>
                <a:gd name="T23" fmla="*/ 2 h 38"/>
                <a:gd name="T24" fmla="*/ 6 w 8"/>
                <a:gd name="T25" fmla="*/ 1 h 38"/>
                <a:gd name="T26" fmla="*/ 5 w 8"/>
                <a:gd name="T27" fmla="*/ 0 h 38"/>
                <a:gd name="T28" fmla="*/ 4 w 8"/>
                <a:gd name="T29" fmla="*/ 0 h 38"/>
                <a:gd name="T30" fmla="*/ 2 w 8"/>
                <a:gd name="T31" fmla="*/ 1 h 38"/>
                <a:gd name="T32" fmla="*/ 1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1" y="37"/>
                  </a:lnTo>
                  <a:lnTo>
                    <a:pt x="2" y="38"/>
                  </a:lnTo>
                  <a:lnTo>
                    <a:pt x="4" y="38"/>
                  </a:lnTo>
                  <a:lnTo>
                    <a:pt x="5" y="38"/>
                  </a:lnTo>
                  <a:lnTo>
                    <a:pt x="6" y="38"/>
                  </a:lnTo>
                  <a:lnTo>
                    <a:pt x="8" y="37"/>
                  </a:lnTo>
                  <a:lnTo>
                    <a:pt x="8" y="36"/>
                  </a:lnTo>
                  <a:lnTo>
                    <a:pt x="8" y="5"/>
                  </a:lnTo>
                  <a:lnTo>
                    <a:pt x="8" y="4"/>
                  </a:lnTo>
                  <a:lnTo>
                    <a:pt x="8"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71" name="Freeform 334"/>
            <p:cNvSpPr>
              <a:spLocks/>
            </p:cNvSpPr>
            <p:nvPr/>
          </p:nvSpPr>
          <p:spPr bwMode="auto">
            <a:xfrm>
              <a:off x="4916" y="1730"/>
              <a:ext cx="8" cy="38"/>
            </a:xfrm>
            <a:custGeom>
              <a:avLst/>
              <a:gdLst>
                <a:gd name="T0" fmla="*/ 0 w 8"/>
                <a:gd name="T1" fmla="*/ 34 h 38"/>
                <a:gd name="T2" fmla="*/ 0 w 8"/>
                <a:gd name="T3" fmla="*/ 36 h 38"/>
                <a:gd name="T4" fmla="*/ 1 w 8"/>
                <a:gd name="T5" fmla="*/ 37 h 38"/>
                <a:gd name="T6" fmla="*/ 2 w 8"/>
                <a:gd name="T7" fmla="*/ 38 h 38"/>
                <a:gd name="T8" fmla="*/ 4 w 8"/>
                <a:gd name="T9" fmla="*/ 38 h 38"/>
                <a:gd name="T10" fmla="*/ 5 w 8"/>
                <a:gd name="T11" fmla="*/ 38 h 38"/>
                <a:gd name="T12" fmla="*/ 6 w 8"/>
                <a:gd name="T13" fmla="*/ 38 h 38"/>
                <a:gd name="T14" fmla="*/ 8 w 8"/>
                <a:gd name="T15" fmla="*/ 37 h 38"/>
                <a:gd name="T16" fmla="*/ 8 w 8"/>
                <a:gd name="T17" fmla="*/ 36 h 38"/>
                <a:gd name="T18" fmla="*/ 8 w 8"/>
                <a:gd name="T19" fmla="*/ 5 h 38"/>
                <a:gd name="T20" fmla="*/ 8 w 8"/>
                <a:gd name="T21" fmla="*/ 4 h 38"/>
                <a:gd name="T22" fmla="*/ 8 w 8"/>
                <a:gd name="T23" fmla="*/ 2 h 38"/>
                <a:gd name="T24" fmla="*/ 6 w 8"/>
                <a:gd name="T25" fmla="*/ 1 h 38"/>
                <a:gd name="T26" fmla="*/ 5 w 8"/>
                <a:gd name="T27" fmla="*/ 0 h 38"/>
                <a:gd name="T28" fmla="*/ 4 w 8"/>
                <a:gd name="T29" fmla="*/ 0 h 38"/>
                <a:gd name="T30" fmla="*/ 2 w 8"/>
                <a:gd name="T31" fmla="*/ 1 h 38"/>
                <a:gd name="T32" fmla="*/ 1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1" y="37"/>
                  </a:lnTo>
                  <a:lnTo>
                    <a:pt x="2" y="38"/>
                  </a:lnTo>
                  <a:lnTo>
                    <a:pt x="4" y="38"/>
                  </a:lnTo>
                  <a:lnTo>
                    <a:pt x="5" y="38"/>
                  </a:lnTo>
                  <a:lnTo>
                    <a:pt x="6" y="38"/>
                  </a:lnTo>
                  <a:lnTo>
                    <a:pt x="8" y="37"/>
                  </a:lnTo>
                  <a:lnTo>
                    <a:pt x="8" y="36"/>
                  </a:lnTo>
                  <a:lnTo>
                    <a:pt x="8" y="5"/>
                  </a:lnTo>
                  <a:lnTo>
                    <a:pt x="8" y="4"/>
                  </a:lnTo>
                  <a:lnTo>
                    <a:pt x="8" y="2"/>
                  </a:lnTo>
                  <a:lnTo>
                    <a:pt x="6" y="1"/>
                  </a:lnTo>
                  <a:lnTo>
                    <a:pt x="5" y="0"/>
                  </a:lnTo>
                  <a:lnTo>
                    <a:pt x="4" y="0"/>
                  </a:lnTo>
                  <a:lnTo>
                    <a:pt x="2" y="1"/>
                  </a:lnTo>
                  <a:lnTo>
                    <a:pt x="1"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72" name="Freeform 335"/>
            <p:cNvSpPr>
              <a:spLocks/>
            </p:cNvSpPr>
            <p:nvPr/>
          </p:nvSpPr>
          <p:spPr bwMode="auto">
            <a:xfrm>
              <a:off x="4916" y="1676"/>
              <a:ext cx="8" cy="38"/>
            </a:xfrm>
            <a:custGeom>
              <a:avLst/>
              <a:gdLst>
                <a:gd name="T0" fmla="*/ 0 w 8"/>
                <a:gd name="T1" fmla="*/ 34 h 38"/>
                <a:gd name="T2" fmla="*/ 0 w 8"/>
                <a:gd name="T3" fmla="*/ 36 h 38"/>
                <a:gd name="T4" fmla="*/ 1 w 8"/>
                <a:gd name="T5" fmla="*/ 37 h 38"/>
                <a:gd name="T6" fmla="*/ 2 w 8"/>
                <a:gd name="T7" fmla="*/ 38 h 38"/>
                <a:gd name="T8" fmla="*/ 4 w 8"/>
                <a:gd name="T9" fmla="*/ 38 h 38"/>
                <a:gd name="T10" fmla="*/ 5 w 8"/>
                <a:gd name="T11" fmla="*/ 38 h 38"/>
                <a:gd name="T12" fmla="*/ 6 w 8"/>
                <a:gd name="T13" fmla="*/ 38 h 38"/>
                <a:gd name="T14" fmla="*/ 8 w 8"/>
                <a:gd name="T15" fmla="*/ 37 h 38"/>
                <a:gd name="T16" fmla="*/ 8 w 8"/>
                <a:gd name="T17" fmla="*/ 36 h 38"/>
                <a:gd name="T18" fmla="*/ 8 w 8"/>
                <a:gd name="T19" fmla="*/ 5 h 38"/>
                <a:gd name="T20" fmla="*/ 8 w 8"/>
                <a:gd name="T21" fmla="*/ 3 h 38"/>
                <a:gd name="T22" fmla="*/ 8 w 8"/>
                <a:gd name="T23" fmla="*/ 2 h 38"/>
                <a:gd name="T24" fmla="*/ 6 w 8"/>
                <a:gd name="T25" fmla="*/ 1 h 38"/>
                <a:gd name="T26" fmla="*/ 5 w 8"/>
                <a:gd name="T27" fmla="*/ 0 h 38"/>
                <a:gd name="T28" fmla="*/ 4 w 8"/>
                <a:gd name="T29" fmla="*/ 0 h 38"/>
                <a:gd name="T30" fmla="*/ 2 w 8"/>
                <a:gd name="T31" fmla="*/ 1 h 38"/>
                <a:gd name="T32" fmla="*/ 1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1" y="37"/>
                  </a:lnTo>
                  <a:lnTo>
                    <a:pt x="2" y="38"/>
                  </a:lnTo>
                  <a:lnTo>
                    <a:pt x="4" y="38"/>
                  </a:lnTo>
                  <a:lnTo>
                    <a:pt x="5" y="38"/>
                  </a:lnTo>
                  <a:lnTo>
                    <a:pt x="6" y="38"/>
                  </a:lnTo>
                  <a:lnTo>
                    <a:pt x="8" y="37"/>
                  </a:lnTo>
                  <a:lnTo>
                    <a:pt x="8" y="36"/>
                  </a:lnTo>
                  <a:lnTo>
                    <a:pt x="8" y="5"/>
                  </a:lnTo>
                  <a:lnTo>
                    <a:pt x="8" y="3"/>
                  </a:lnTo>
                  <a:lnTo>
                    <a:pt x="8" y="2"/>
                  </a:lnTo>
                  <a:lnTo>
                    <a:pt x="6" y="1"/>
                  </a:lnTo>
                  <a:lnTo>
                    <a:pt x="5" y="0"/>
                  </a:lnTo>
                  <a:lnTo>
                    <a:pt x="4" y="0"/>
                  </a:lnTo>
                  <a:lnTo>
                    <a:pt x="2" y="1"/>
                  </a:lnTo>
                  <a:lnTo>
                    <a:pt x="1"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73" name="Freeform 336"/>
            <p:cNvSpPr>
              <a:spLocks/>
            </p:cNvSpPr>
            <p:nvPr/>
          </p:nvSpPr>
          <p:spPr bwMode="auto">
            <a:xfrm>
              <a:off x="4916" y="1621"/>
              <a:ext cx="9" cy="39"/>
            </a:xfrm>
            <a:custGeom>
              <a:avLst/>
              <a:gdLst>
                <a:gd name="T0" fmla="*/ 0 w 9"/>
                <a:gd name="T1" fmla="*/ 35 h 39"/>
                <a:gd name="T2" fmla="*/ 0 w 9"/>
                <a:gd name="T3" fmla="*/ 37 h 39"/>
                <a:gd name="T4" fmla="*/ 1 w 9"/>
                <a:gd name="T5" fmla="*/ 38 h 39"/>
                <a:gd name="T6" fmla="*/ 2 w 9"/>
                <a:gd name="T7" fmla="*/ 39 h 39"/>
                <a:gd name="T8" fmla="*/ 4 w 9"/>
                <a:gd name="T9" fmla="*/ 39 h 39"/>
                <a:gd name="T10" fmla="*/ 5 w 9"/>
                <a:gd name="T11" fmla="*/ 39 h 39"/>
                <a:gd name="T12" fmla="*/ 6 w 9"/>
                <a:gd name="T13" fmla="*/ 39 h 39"/>
                <a:gd name="T14" fmla="*/ 8 w 9"/>
                <a:gd name="T15" fmla="*/ 38 h 39"/>
                <a:gd name="T16" fmla="*/ 8 w 9"/>
                <a:gd name="T17" fmla="*/ 37 h 39"/>
                <a:gd name="T18" fmla="*/ 9 w 9"/>
                <a:gd name="T19" fmla="*/ 6 h 39"/>
                <a:gd name="T20" fmla="*/ 9 w 9"/>
                <a:gd name="T21" fmla="*/ 4 h 39"/>
                <a:gd name="T22" fmla="*/ 8 w 9"/>
                <a:gd name="T23" fmla="*/ 3 h 39"/>
                <a:gd name="T24" fmla="*/ 6 w 9"/>
                <a:gd name="T25" fmla="*/ 2 h 39"/>
                <a:gd name="T26" fmla="*/ 5 w 9"/>
                <a:gd name="T27" fmla="*/ 0 h 39"/>
                <a:gd name="T28" fmla="*/ 4 w 9"/>
                <a:gd name="T29" fmla="*/ 0 h 39"/>
                <a:gd name="T30" fmla="*/ 2 w 9"/>
                <a:gd name="T31" fmla="*/ 2 h 39"/>
                <a:gd name="T32" fmla="*/ 1 w 9"/>
                <a:gd name="T33" fmla="*/ 3 h 39"/>
                <a:gd name="T34" fmla="*/ 1 w 9"/>
                <a:gd name="T35" fmla="*/ 4 h 39"/>
                <a:gd name="T36" fmla="*/ 0 w 9"/>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9">
                  <a:moveTo>
                    <a:pt x="0" y="35"/>
                  </a:moveTo>
                  <a:lnTo>
                    <a:pt x="0" y="37"/>
                  </a:lnTo>
                  <a:lnTo>
                    <a:pt x="1" y="38"/>
                  </a:lnTo>
                  <a:lnTo>
                    <a:pt x="2" y="39"/>
                  </a:lnTo>
                  <a:lnTo>
                    <a:pt x="4" y="39"/>
                  </a:lnTo>
                  <a:lnTo>
                    <a:pt x="5" y="39"/>
                  </a:lnTo>
                  <a:lnTo>
                    <a:pt x="6" y="39"/>
                  </a:lnTo>
                  <a:lnTo>
                    <a:pt x="8" y="38"/>
                  </a:lnTo>
                  <a:lnTo>
                    <a:pt x="8" y="37"/>
                  </a:lnTo>
                  <a:lnTo>
                    <a:pt x="9" y="6"/>
                  </a:lnTo>
                  <a:lnTo>
                    <a:pt x="9" y="4"/>
                  </a:lnTo>
                  <a:lnTo>
                    <a:pt x="8" y="3"/>
                  </a:lnTo>
                  <a:lnTo>
                    <a:pt x="6" y="2"/>
                  </a:lnTo>
                  <a:lnTo>
                    <a:pt x="5" y="0"/>
                  </a:lnTo>
                  <a:lnTo>
                    <a:pt x="4" y="0"/>
                  </a:lnTo>
                  <a:lnTo>
                    <a:pt x="2" y="2"/>
                  </a:lnTo>
                  <a:lnTo>
                    <a:pt x="1" y="3"/>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74" name="Freeform 337"/>
            <p:cNvSpPr>
              <a:spLocks/>
            </p:cNvSpPr>
            <p:nvPr/>
          </p:nvSpPr>
          <p:spPr bwMode="auto">
            <a:xfrm>
              <a:off x="4917" y="1567"/>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7 w 8"/>
                <a:gd name="T15" fmla="*/ 38 h 39"/>
                <a:gd name="T16" fmla="*/ 8 w 8"/>
                <a:gd name="T17" fmla="*/ 36 h 39"/>
                <a:gd name="T18" fmla="*/ 8 w 8"/>
                <a:gd name="T19" fmla="*/ 5 h 39"/>
                <a:gd name="T20" fmla="*/ 8 w 8"/>
                <a:gd name="T21" fmla="*/ 4 h 39"/>
                <a:gd name="T22" fmla="*/ 7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7" y="38"/>
                  </a:lnTo>
                  <a:lnTo>
                    <a:pt x="8" y="36"/>
                  </a:lnTo>
                  <a:lnTo>
                    <a:pt x="8" y="5"/>
                  </a:lnTo>
                  <a:lnTo>
                    <a:pt x="8" y="4"/>
                  </a:lnTo>
                  <a:lnTo>
                    <a:pt x="7"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75" name="Freeform 338"/>
            <p:cNvSpPr>
              <a:spLocks/>
            </p:cNvSpPr>
            <p:nvPr/>
          </p:nvSpPr>
          <p:spPr bwMode="auto">
            <a:xfrm>
              <a:off x="4917" y="1513"/>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7 w 8"/>
                <a:gd name="T15" fmla="*/ 38 h 39"/>
                <a:gd name="T16" fmla="*/ 8 w 8"/>
                <a:gd name="T17" fmla="*/ 36 h 39"/>
                <a:gd name="T18" fmla="*/ 8 w 8"/>
                <a:gd name="T19" fmla="*/ 5 h 39"/>
                <a:gd name="T20" fmla="*/ 8 w 8"/>
                <a:gd name="T21" fmla="*/ 4 h 39"/>
                <a:gd name="T22" fmla="*/ 7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7" y="38"/>
                  </a:lnTo>
                  <a:lnTo>
                    <a:pt x="8" y="36"/>
                  </a:lnTo>
                  <a:lnTo>
                    <a:pt x="8" y="5"/>
                  </a:lnTo>
                  <a:lnTo>
                    <a:pt x="8" y="4"/>
                  </a:lnTo>
                  <a:lnTo>
                    <a:pt x="7"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76" name="Freeform 339"/>
            <p:cNvSpPr>
              <a:spLocks/>
            </p:cNvSpPr>
            <p:nvPr/>
          </p:nvSpPr>
          <p:spPr bwMode="auto">
            <a:xfrm>
              <a:off x="4917" y="1459"/>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7 w 8"/>
                <a:gd name="T15" fmla="*/ 37 h 39"/>
                <a:gd name="T16" fmla="*/ 8 w 8"/>
                <a:gd name="T17" fmla="*/ 36 h 39"/>
                <a:gd name="T18" fmla="*/ 8 w 8"/>
                <a:gd name="T19" fmla="*/ 5 h 39"/>
                <a:gd name="T20" fmla="*/ 8 w 8"/>
                <a:gd name="T21" fmla="*/ 4 h 39"/>
                <a:gd name="T22" fmla="*/ 7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7" y="37"/>
                  </a:lnTo>
                  <a:lnTo>
                    <a:pt x="8" y="36"/>
                  </a:lnTo>
                  <a:lnTo>
                    <a:pt x="8" y="5"/>
                  </a:lnTo>
                  <a:lnTo>
                    <a:pt x="8" y="4"/>
                  </a:lnTo>
                  <a:lnTo>
                    <a:pt x="7"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77" name="Freeform 340"/>
            <p:cNvSpPr>
              <a:spLocks/>
            </p:cNvSpPr>
            <p:nvPr/>
          </p:nvSpPr>
          <p:spPr bwMode="auto">
            <a:xfrm>
              <a:off x="4917" y="1405"/>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7 w 8"/>
                <a:gd name="T15" fmla="*/ 37 h 39"/>
                <a:gd name="T16" fmla="*/ 8 w 8"/>
                <a:gd name="T17" fmla="*/ 36 h 39"/>
                <a:gd name="T18" fmla="*/ 8 w 8"/>
                <a:gd name="T19" fmla="*/ 5 h 39"/>
                <a:gd name="T20" fmla="*/ 8 w 8"/>
                <a:gd name="T21" fmla="*/ 4 h 39"/>
                <a:gd name="T22" fmla="*/ 7 w 8"/>
                <a:gd name="T23" fmla="*/ 3 h 39"/>
                <a:gd name="T24" fmla="*/ 5 w 8"/>
                <a:gd name="T25" fmla="*/ 1 h 39"/>
                <a:gd name="T26" fmla="*/ 4 w 8"/>
                <a:gd name="T27" fmla="*/ 0 h 39"/>
                <a:gd name="T28" fmla="*/ 3 w 8"/>
                <a:gd name="T29" fmla="*/ 0 h 39"/>
                <a:gd name="T30" fmla="*/ 1 w 8"/>
                <a:gd name="T31" fmla="*/ 1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7" y="37"/>
                  </a:lnTo>
                  <a:lnTo>
                    <a:pt x="8" y="36"/>
                  </a:lnTo>
                  <a:lnTo>
                    <a:pt x="8" y="5"/>
                  </a:lnTo>
                  <a:lnTo>
                    <a:pt x="8" y="4"/>
                  </a:lnTo>
                  <a:lnTo>
                    <a:pt x="7" y="3"/>
                  </a:lnTo>
                  <a:lnTo>
                    <a:pt x="5" y="1"/>
                  </a:lnTo>
                  <a:lnTo>
                    <a:pt x="4" y="0"/>
                  </a:lnTo>
                  <a:lnTo>
                    <a:pt x="3" y="0"/>
                  </a:lnTo>
                  <a:lnTo>
                    <a:pt x="1" y="1"/>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78" name="Freeform 341"/>
            <p:cNvSpPr>
              <a:spLocks/>
            </p:cNvSpPr>
            <p:nvPr/>
          </p:nvSpPr>
          <p:spPr bwMode="auto">
            <a:xfrm>
              <a:off x="4917" y="1351"/>
              <a:ext cx="8" cy="39"/>
            </a:xfrm>
            <a:custGeom>
              <a:avLst/>
              <a:gdLst>
                <a:gd name="T0" fmla="*/ 0 w 8"/>
                <a:gd name="T1" fmla="*/ 35 h 39"/>
                <a:gd name="T2" fmla="*/ 0 w 8"/>
                <a:gd name="T3" fmla="*/ 36 h 39"/>
                <a:gd name="T4" fmla="*/ 0 w 8"/>
                <a:gd name="T5" fmla="*/ 37 h 39"/>
                <a:gd name="T6" fmla="*/ 1 w 8"/>
                <a:gd name="T7" fmla="*/ 39 h 39"/>
                <a:gd name="T8" fmla="*/ 3 w 8"/>
                <a:gd name="T9" fmla="*/ 39 h 39"/>
                <a:gd name="T10" fmla="*/ 4 w 8"/>
                <a:gd name="T11" fmla="*/ 39 h 39"/>
                <a:gd name="T12" fmla="*/ 5 w 8"/>
                <a:gd name="T13" fmla="*/ 39 h 39"/>
                <a:gd name="T14" fmla="*/ 7 w 8"/>
                <a:gd name="T15" fmla="*/ 37 h 39"/>
                <a:gd name="T16" fmla="*/ 8 w 8"/>
                <a:gd name="T17" fmla="*/ 36 h 39"/>
                <a:gd name="T18" fmla="*/ 8 w 8"/>
                <a:gd name="T19" fmla="*/ 5 h 39"/>
                <a:gd name="T20" fmla="*/ 8 w 8"/>
                <a:gd name="T21" fmla="*/ 4 h 39"/>
                <a:gd name="T22" fmla="*/ 7 w 8"/>
                <a:gd name="T23" fmla="*/ 2 h 39"/>
                <a:gd name="T24" fmla="*/ 5 w 8"/>
                <a:gd name="T25" fmla="*/ 1 h 39"/>
                <a:gd name="T26" fmla="*/ 4 w 8"/>
                <a:gd name="T27" fmla="*/ 0 h 39"/>
                <a:gd name="T28" fmla="*/ 3 w 8"/>
                <a:gd name="T29" fmla="*/ 0 h 39"/>
                <a:gd name="T30" fmla="*/ 1 w 8"/>
                <a:gd name="T31" fmla="*/ 1 h 39"/>
                <a:gd name="T32" fmla="*/ 0 w 8"/>
                <a:gd name="T33" fmla="*/ 2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7"/>
                  </a:lnTo>
                  <a:lnTo>
                    <a:pt x="1" y="39"/>
                  </a:lnTo>
                  <a:lnTo>
                    <a:pt x="3" y="39"/>
                  </a:lnTo>
                  <a:lnTo>
                    <a:pt x="4" y="39"/>
                  </a:lnTo>
                  <a:lnTo>
                    <a:pt x="5" y="39"/>
                  </a:lnTo>
                  <a:lnTo>
                    <a:pt x="7" y="37"/>
                  </a:lnTo>
                  <a:lnTo>
                    <a:pt x="8" y="36"/>
                  </a:lnTo>
                  <a:lnTo>
                    <a:pt x="8" y="5"/>
                  </a:lnTo>
                  <a:lnTo>
                    <a:pt x="8" y="4"/>
                  </a:lnTo>
                  <a:lnTo>
                    <a:pt x="7" y="2"/>
                  </a:lnTo>
                  <a:lnTo>
                    <a:pt x="5" y="1"/>
                  </a:lnTo>
                  <a:lnTo>
                    <a:pt x="4" y="0"/>
                  </a:lnTo>
                  <a:lnTo>
                    <a:pt x="3"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79" name="Freeform 342"/>
            <p:cNvSpPr>
              <a:spLocks/>
            </p:cNvSpPr>
            <p:nvPr/>
          </p:nvSpPr>
          <p:spPr bwMode="auto">
            <a:xfrm>
              <a:off x="4917" y="1297"/>
              <a:ext cx="8" cy="38"/>
            </a:xfrm>
            <a:custGeom>
              <a:avLst/>
              <a:gdLst>
                <a:gd name="T0" fmla="*/ 0 w 8"/>
                <a:gd name="T1" fmla="*/ 35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7 w 8"/>
                <a:gd name="T15" fmla="*/ 37 h 38"/>
                <a:gd name="T16" fmla="*/ 8 w 8"/>
                <a:gd name="T17" fmla="*/ 36 h 38"/>
                <a:gd name="T18" fmla="*/ 8 w 8"/>
                <a:gd name="T19" fmla="*/ 5 h 38"/>
                <a:gd name="T20" fmla="*/ 8 w 8"/>
                <a:gd name="T21" fmla="*/ 4 h 38"/>
                <a:gd name="T22" fmla="*/ 7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4 h 38"/>
                <a:gd name="T36" fmla="*/ 0 w 8"/>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5"/>
                  </a:moveTo>
                  <a:lnTo>
                    <a:pt x="0" y="36"/>
                  </a:lnTo>
                  <a:lnTo>
                    <a:pt x="0" y="37"/>
                  </a:lnTo>
                  <a:lnTo>
                    <a:pt x="1" y="38"/>
                  </a:lnTo>
                  <a:lnTo>
                    <a:pt x="3" y="38"/>
                  </a:lnTo>
                  <a:lnTo>
                    <a:pt x="4" y="38"/>
                  </a:lnTo>
                  <a:lnTo>
                    <a:pt x="5" y="38"/>
                  </a:lnTo>
                  <a:lnTo>
                    <a:pt x="7" y="37"/>
                  </a:lnTo>
                  <a:lnTo>
                    <a:pt x="8" y="36"/>
                  </a:lnTo>
                  <a:lnTo>
                    <a:pt x="8" y="5"/>
                  </a:lnTo>
                  <a:lnTo>
                    <a:pt x="8" y="4"/>
                  </a:lnTo>
                  <a:lnTo>
                    <a:pt x="7" y="2"/>
                  </a:lnTo>
                  <a:lnTo>
                    <a:pt x="5" y="1"/>
                  </a:lnTo>
                  <a:lnTo>
                    <a:pt x="4" y="0"/>
                  </a:lnTo>
                  <a:lnTo>
                    <a:pt x="3" y="0"/>
                  </a:lnTo>
                  <a:lnTo>
                    <a:pt x="1" y="1"/>
                  </a:lnTo>
                  <a:lnTo>
                    <a:pt x="0"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80" name="Freeform 343"/>
            <p:cNvSpPr>
              <a:spLocks/>
            </p:cNvSpPr>
            <p:nvPr/>
          </p:nvSpPr>
          <p:spPr bwMode="auto">
            <a:xfrm>
              <a:off x="4917" y="1266"/>
              <a:ext cx="8" cy="15"/>
            </a:xfrm>
            <a:custGeom>
              <a:avLst/>
              <a:gdLst>
                <a:gd name="T0" fmla="*/ 0 w 8"/>
                <a:gd name="T1" fmla="*/ 11 h 15"/>
                <a:gd name="T2" fmla="*/ 0 w 8"/>
                <a:gd name="T3" fmla="*/ 13 h 15"/>
                <a:gd name="T4" fmla="*/ 0 w 8"/>
                <a:gd name="T5" fmla="*/ 14 h 15"/>
                <a:gd name="T6" fmla="*/ 1 w 8"/>
                <a:gd name="T7" fmla="*/ 15 h 15"/>
                <a:gd name="T8" fmla="*/ 3 w 8"/>
                <a:gd name="T9" fmla="*/ 15 h 15"/>
                <a:gd name="T10" fmla="*/ 4 w 8"/>
                <a:gd name="T11" fmla="*/ 15 h 15"/>
                <a:gd name="T12" fmla="*/ 5 w 8"/>
                <a:gd name="T13" fmla="*/ 15 h 15"/>
                <a:gd name="T14" fmla="*/ 7 w 8"/>
                <a:gd name="T15" fmla="*/ 14 h 15"/>
                <a:gd name="T16" fmla="*/ 8 w 8"/>
                <a:gd name="T17" fmla="*/ 13 h 15"/>
                <a:gd name="T18" fmla="*/ 8 w 8"/>
                <a:gd name="T19" fmla="*/ 5 h 15"/>
                <a:gd name="T20" fmla="*/ 8 w 8"/>
                <a:gd name="T21" fmla="*/ 4 h 15"/>
                <a:gd name="T22" fmla="*/ 7 w 8"/>
                <a:gd name="T23" fmla="*/ 2 h 15"/>
                <a:gd name="T24" fmla="*/ 5 w 8"/>
                <a:gd name="T25" fmla="*/ 1 h 15"/>
                <a:gd name="T26" fmla="*/ 4 w 8"/>
                <a:gd name="T27" fmla="*/ 0 h 15"/>
                <a:gd name="T28" fmla="*/ 4 w 8"/>
                <a:gd name="T29" fmla="*/ 0 h 15"/>
                <a:gd name="T30" fmla="*/ 3 w 8"/>
                <a:gd name="T31" fmla="*/ 1 h 15"/>
                <a:gd name="T32" fmla="*/ 1 w 8"/>
                <a:gd name="T33" fmla="*/ 2 h 15"/>
                <a:gd name="T34" fmla="*/ 0 w 8"/>
                <a:gd name="T35" fmla="*/ 4 h 15"/>
                <a:gd name="T36" fmla="*/ 0 w 8"/>
                <a:gd name="T37" fmla="*/ 11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15">
                  <a:moveTo>
                    <a:pt x="0" y="11"/>
                  </a:moveTo>
                  <a:lnTo>
                    <a:pt x="0" y="13"/>
                  </a:lnTo>
                  <a:lnTo>
                    <a:pt x="0" y="14"/>
                  </a:lnTo>
                  <a:lnTo>
                    <a:pt x="1" y="15"/>
                  </a:lnTo>
                  <a:lnTo>
                    <a:pt x="3" y="15"/>
                  </a:lnTo>
                  <a:lnTo>
                    <a:pt x="4" y="15"/>
                  </a:lnTo>
                  <a:lnTo>
                    <a:pt x="5" y="15"/>
                  </a:lnTo>
                  <a:lnTo>
                    <a:pt x="7" y="14"/>
                  </a:lnTo>
                  <a:lnTo>
                    <a:pt x="8" y="13"/>
                  </a:lnTo>
                  <a:lnTo>
                    <a:pt x="8" y="5"/>
                  </a:lnTo>
                  <a:lnTo>
                    <a:pt x="8" y="4"/>
                  </a:lnTo>
                  <a:lnTo>
                    <a:pt x="7" y="2"/>
                  </a:lnTo>
                  <a:lnTo>
                    <a:pt x="5" y="1"/>
                  </a:lnTo>
                  <a:lnTo>
                    <a:pt x="4" y="0"/>
                  </a:lnTo>
                  <a:lnTo>
                    <a:pt x="3" y="1"/>
                  </a:lnTo>
                  <a:lnTo>
                    <a:pt x="1" y="2"/>
                  </a:lnTo>
                  <a:lnTo>
                    <a:pt x="0" y="4"/>
                  </a:lnTo>
                  <a:lnTo>
                    <a:pt x="0" y="1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57" name="Group 344"/>
          <p:cNvGrpSpPr>
            <a:grpSpLocks/>
          </p:cNvGrpSpPr>
          <p:nvPr/>
        </p:nvGrpSpPr>
        <p:grpSpPr bwMode="auto">
          <a:xfrm>
            <a:off x="6704013" y="4314727"/>
            <a:ext cx="14287" cy="749308"/>
            <a:chOff x="4853" y="1567"/>
            <a:chExt cx="9" cy="472"/>
          </a:xfrm>
        </p:grpSpPr>
        <p:sp>
          <p:nvSpPr>
            <p:cNvPr id="94357" name="Freeform 345"/>
            <p:cNvSpPr>
              <a:spLocks/>
            </p:cNvSpPr>
            <p:nvPr/>
          </p:nvSpPr>
          <p:spPr bwMode="auto">
            <a:xfrm>
              <a:off x="4853" y="2000"/>
              <a:ext cx="7" cy="39"/>
            </a:xfrm>
            <a:custGeom>
              <a:avLst/>
              <a:gdLst>
                <a:gd name="T0" fmla="*/ 0 w 7"/>
                <a:gd name="T1" fmla="*/ 35 h 39"/>
                <a:gd name="T2" fmla="*/ 0 w 7"/>
                <a:gd name="T3" fmla="*/ 35 h 39"/>
                <a:gd name="T4" fmla="*/ 1 w 7"/>
                <a:gd name="T5" fmla="*/ 36 h 39"/>
                <a:gd name="T6" fmla="*/ 2 w 7"/>
                <a:gd name="T7" fmla="*/ 38 h 39"/>
                <a:gd name="T8" fmla="*/ 4 w 7"/>
                <a:gd name="T9" fmla="*/ 39 h 39"/>
                <a:gd name="T10" fmla="*/ 4 w 7"/>
                <a:gd name="T11" fmla="*/ 39 h 39"/>
                <a:gd name="T12" fmla="*/ 5 w 7"/>
                <a:gd name="T13" fmla="*/ 38 h 39"/>
                <a:gd name="T14" fmla="*/ 6 w 7"/>
                <a:gd name="T15" fmla="*/ 36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5"/>
                  </a:lnTo>
                  <a:lnTo>
                    <a:pt x="1" y="36"/>
                  </a:lnTo>
                  <a:lnTo>
                    <a:pt x="2" y="38"/>
                  </a:lnTo>
                  <a:lnTo>
                    <a:pt x="4" y="39"/>
                  </a:lnTo>
                  <a:lnTo>
                    <a:pt x="5" y="38"/>
                  </a:lnTo>
                  <a:lnTo>
                    <a:pt x="6" y="36"/>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58" name="Freeform 346"/>
            <p:cNvSpPr>
              <a:spLocks/>
            </p:cNvSpPr>
            <p:nvPr/>
          </p:nvSpPr>
          <p:spPr bwMode="auto">
            <a:xfrm>
              <a:off x="4853" y="1946"/>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59" name="Freeform 347"/>
            <p:cNvSpPr>
              <a:spLocks/>
            </p:cNvSpPr>
            <p:nvPr/>
          </p:nvSpPr>
          <p:spPr bwMode="auto">
            <a:xfrm>
              <a:off x="4853" y="1892"/>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3 h 39"/>
                <a:gd name="T24" fmla="*/ 6 w 7"/>
                <a:gd name="T25" fmla="*/ 1 h 39"/>
                <a:gd name="T26" fmla="*/ 5 w 7"/>
                <a:gd name="T27" fmla="*/ 0 h 39"/>
                <a:gd name="T28" fmla="*/ 4 w 7"/>
                <a:gd name="T29" fmla="*/ 0 h 39"/>
                <a:gd name="T30" fmla="*/ 2 w 7"/>
                <a:gd name="T31" fmla="*/ 1 h 39"/>
                <a:gd name="T32" fmla="*/ 1 w 7"/>
                <a:gd name="T33" fmla="*/ 3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3"/>
                  </a:lnTo>
                  <a:lnTo>
                    <a:pt x="6" y="1"/>
                  </a:lnTo>
                  <a:lnTo>
                    <a:pt x="5" y="0"/>
                  </a:lnTo>
                  <a:lnTo>
                    <a:pt x="4" y="0"/>
                  </a:lnTo>
                  <a:lnTo>
                    <a:pt x="2" y="1"/>
                  </a:lnTo>
                  <a:lnTo>
                    <a:pt x="1"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60" name="Freeform 348"/>
            <p:cNvSpPr>
              <a:spLocks/>
            </p:cNvSpPr>
            <p:nvPr/>
          </p:nvSpPr>
          <p:spPr bwMode="auto">
            <a:xfrm>
              <a:off x="4853" y="1838"/>
              <a:ext cx="7" cy="39"/>
            </a:xfrm>
            <a:custGeom>
              <a:avLst/>
              <a:gdLst>
                <a:gd name="T0" fmla="*/ 0 w 7"/>
                <a:gd name="T1" fmla="*/ 35 h 39"/>
                <a:gd name="T2" fmla="*/ 0 w 7"/>
                <a:gd name="T3" fmla="*/ 36 h 39"/>
                <a:gd name="T4" fmla="*/ 1 w 7"/>
                <a:gd name="T5" fmla="*/ 37 h 39"/>
                <a:gd name="T6" fmla="*/ 2 w 7"/>
                <a:gd name="T7" fmla="*/ 39 h 39"/>
                <a:gd name="T8" fmla="*/ 4 w 7"/>
                <a:gd name="T9" fmla="*/ 39 h 39"/>
                <a:gd name="T10" fmla="*/ 5 w 7"/>
                <a:gd name="T11" fmla="*/ 39 h 39"/>
                <a:gd name="T12" fmla="*/ 6 w 7"/>
                <a:gd name="T13" fmla="*/ 39 h 39"/>
                <a:gd name="T14" fmla="*/ 7 w 7"/>
                <a:gd name="T15" fmla="*/ 37 h 39"/>
                <a:gd name="T16" fmla="*/ 7 w 7"/>
                <a:gd name="T17" fmla="*/ 36 h 39"/>
                <a:gd name="T18" fmla="*/ 7 w 7"/>
                <a:gd name="T19" fmla="*/ 5 h 39"/>
                <a:gd name="T20" fmla="*/ 7 w 7"/>
                <a:gd name="T21" fmla="*/ 4 h 39"/>
                <a:gd name="T22" fmla="*/ 7 w 7"/>
                <a:gd name="T23" fmla="*/ 2 h 39"/>
                <a:gd name="T24" fmla="*/ 6 w 7"/>
                <a:gd name="T25" fmla="*/ 1 h 39"/>
                <a:gd name="T26" fmla="*/ 5 w 7"/>
                <a:gd name="T27" fmla="*/ 0 h 39"/>
                <a:gd name="T28" fmla="*/ 4 w 7"/>
                <a:gd name="T29" fmla="*/ 0 h 39"/>
                <a:gd name="T30" fmla="*/ 2 w 7"/>
                <a:gd name="T31" fmla="*/ 1 h 39"/>
                <a:gd name="T32" fmla="*/ 1 w 7"/>
                <a:gd name="T33" fmla="*/ 2 h 39"/>
                <a:gd name="T34" fmla="*/ 0 w 7"/>
                <a:gd name="T35" fmla="*/ 4 h 39"/>
                <a:gd name="T36" fmla="*/ 0 w 7"/>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 h="39">
                  <a:moveTo>
                    <a:pt x="0" y="35"/>
                  </a:moveTo>
                  <a:lnTo>
                    <a:pt x="0" y="36"/>
                  </a:lnTo>
                  <a:lnTo>
                    <a:pt x="1" y="37"/>
                  </a:lnTo>
                  <a:lnTo>
                    <a:pt x="2" y="39"/>
                  </a:lnTo>
                  <a:lnTo>
                    <a:pt x="4" y="39"/>
                  </a:lnTo>
                  <a:lnTo>
                    <a:pt x="5" y="39"/>
                  </a:lnTo>
                  <a:lnTo>
                    <a:pt x="6" y="39"/>
                  </a:lnTo>
                  <a:lnTo>
                    <a:pt x="7" y="37"/>
                  </a:lnTo>
                  <a:lnTo>
                    <a:pt x="7" y="36"/>
                  </a:lnTo>
                  <a:lnTo>
                    <a:pt x="7" y="5"/>
                  </a:lnTo>
                  <a:lnTo>
                    <a:pt x="7" y="4"/>
                  </a:lnTo>
                  <a:lnTo>
                    <a:pt x="7" y="2"/>
                  </a:lnTo>
                  <a:lnTo>
                    <a:pt x="6" y="1"/>
                  </a:lnTo>
                  <a:lnTo>
                    <a:pt x="5" y="0"/>
                  </a:lnTo>
                  <a:lnTo>
                    <a:pt x="4" y="0"/>
                  </a:lnTo>
                  <a:lnTo>
                    <a:pt x="2" y="1"/>
                  </a:lnTo>
                  <a:lnTo>
                    <a:pt x="1" y="2"/>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61" name="Freeform 349"/>
            <p:cNvSpPr>
              <a:spLocks/>
            </p:cNvSpPr>
            <p:nvPr/>
          </p:nvSpPr>
          <p:spPr bwMode="auto">
            <a:xfrm>
              <a:off x="4853" y="1784"/>
              <a:ext cx="9" cy="38"/>
            </a:xfrm>
            <a:custGeom>
              <a:avLst/>
              <a:gdLst>
                <a:gd name="T0" fmla="*/ 0 w 9"/>
                <a:gd name="T1" fmla="*/ 35 h 38"/>
                <a:gd name="T2" fmla="*/ 0 w 9"/>
                <a:gd name="T3" fmla="*/ 36 h 38"/>
                <a:gd name="T4" fmla="*/ 1 w 9"/>
                <a:gd name="T5" fmla="*/ 37 h 38"/>
                <a:gd name="T6" fmla="*/ 2 w 9"/>
                <a:gd name="T7" fmla="*/ 38 h 38"/>
                <a:gd name="T8" fmla="*/ 4 w 9"/>
                <a:gd name="T9" fmla="*/ 38 h 38"/>
                <a:gd name="T10" fmla="*/ 5 w 9"/>
                <a:gd name="T11" fmla="*/ 38 h 38"/>
                <a:gd name="T12" fmla="*/ 6 w 9"/>
                <a:gd name="T13" fmla="*/ 38 h 38"/>
                <a:gd name="T14" fmla="*/ 7 w 9"/>
                <a:gd name="T15" fmla="*/ 37 h 38"/>
                <a:gd name="T16" fmla="*/ 7 w 9"/>
                <a:gd name="T17" fmla="*/ 36 h 38"/>
                <a:gd name="T18" fmla="*/ 9 w 9"/>
                <a:gd name="T19" fmla="*/ 5 h 38"/>
                <a:gd name="T20" fmla="*/ 9 w 9"/>
                <a:gd name="T21" fmla="*/ 4 h 38"/>
                <a:gd name="T22" fmla="*/ 7 w 9"/>
                <a:gd name="T23" fmla="*/ 2 h 38"/>
                <a:gd name="T24" fmla="*/ 6 w 9"/>
                <a:gd name="T25" fmla="*/ 1 h 38"/>
                <a:gd name="T26" fmla="*/ 5 w 9"/>
                <a:gd name="T27" fmla="*/ 0 h 38"/>
                <a:gd name="T28" fmla="*/ 4 w 9"/>
                <a:gd name="T29" fmla="*/ 0 h 38"/>
                <a:gd name="T30" fmla="*/ 2 w 9"/>
                <a:gd name="T31" fmla="*/ 1 h 38"/>
                <a:gd name="T32" fmla="*/ 1 w 9"/>
                <a:gd name="T33" fmla="*/ 2 h 38"/>
                <a:gd name="T34" fmla="*/ 1 w 9"/>
                <a:gd name="T35" fmla="*/ 4 h 38"/>
                <a:gd name="T36" fmla="*/ 0 w 9"/>
                <a:gd name="T37" fmla="*/ 35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8">
                  <a:moveTo>
                    <a:pt x="0" y="35"/>
                  </a:moveTo>
                  <a:lnTo>
                    <a:pt x="0" y="36"/>
                  </a:lnTo>
                  <a:lnTo>
                    <a:pt x="1" y="37"/>
                  </a:lnTo>
                  <a:lnTo>
                    <a:pt x="2" y="38"/>
                  </a:lnTo>
                  <a:lnTo>
                    <a:pt x="4" y="38"/>
                  </a:lnTo>
                  <a:lnTo>
                    <a:pt x="5" y="38"/>
                  </a:lnTo>
                  <a:lnTo>
                    <a:pt x="6" y="38"/>
                  </a:lnTo>
                  <a:lnTo>
                    <a:pt x="7" y="37"/>
                  </a:lnTo>
                  <a:lnTo>
                    <a:pt x="7" y="36"/>
                  </a:lnTo>
                  <a:lnTo>
                    <a:pt x="9" y="5"/>
                  </a:lnTo>
                  <a:lnTo>
                    <a:pt x="9" y="4"/>
                  </a:lnTo>
                  <a:lnTo>
                    <a:pt x="7" y="2"/>
                  </a:lnTo>
                  <a:lnTo>
                    <a:pt x="6" y="1"/>
                  </a:lnTo>
                  <a:lnTo>
                    <a:pt x="5" y="0"/>
                  </a:lnTo>
                  <a:lnTo>
                    <a:pt x="4" y="0"/>
                  </a:lnTo>
                  <a:lnTo>
                    <a:pt x="2" y="1"/>
                  </a:lnTo>
                  <a:lnTo>
                    <a:pt x="1" y="2"/>
                  </a:lnTo>
                  <a:lnTo>
                    <a:pt x="1"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62" name="Freeform 350"/>
            <p:cNvSpPr>
              <a:spLocks/>
            </p:cNvSpPr>
            <p:nvPr/>
          </p:nvSpPr>
          <p:spPr bwMode="auto">
            <a:xfrm>
              <a:off x="4854" y="1730"/>
              <a:ext cx="8" cy="38"/>
            </a:xfrm>
            <a:custGeom>
              <a:avLst/>
              <a:gdLst>
                <a:gd name="T0" fmla="*/ 0 w 8"/>
                <a:gd name="T1" fmla="*/ 34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4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4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3" y="38"/>
                  </a:lnTo>
                  <a:lnTo>
                    <a:pt x="4" y="38"/>
                  </a:lnTo>
                  <a:lnTo>
                    <a:pt x="5" y="38"/>
                  </a:lnTo>
                  <a:lnTo>
                    <a:pt x="6" y="37"/>
                  </a:lnTo>
                  <a:lnTo>
                    <a:pt x="8" y="36"/>
                  </a:lnTo>
                  <a:lnTo>
                    <a:pt x="8" y="5"/>
                  </a:lnTo>
                  <a:lnTo>
                    <a:pt x="8" y="4"/>
                  </a:lnTo>
                  <a:lnTo>
                    <a:pt x="6" y="2"/>
                  </a:lnTo>
                  <a:lnTo>
                    <a:pt x="5" y="1"/>
                  </a:lnTo>
                  <a:lnTo>
                    <a:pt x="4" y="0"/>
                  </a:lnTo>
                  <a:lnTo>
                    <a:pt x="3" y="0"/>
                  </a:lnTo>
                  <a:lnTo>
                    <a:pt x="1" y="1"/>
                  </a:lnTo>
                  <a:lnTo>
                    <a:pt x="0" y="2"/>
                  </a:lnTo>
                  <a:lnTo>
                    <a:pt x="0" y="4"/>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63" name="Freeform 351"/>
            <p:cNvSpPr>
              <a:spLocks/>
            </p:cNvSpPr>
            <p:nvPr/>
          </p:nvSpPr>
          <p:spPr bwMode="auto">
            <a:xfrm>
              <a:off x="4854" y="1676"/>
              <a:ext cx="8" cy="38"/>
            </a:xfrm>
            <a:custGeom>
              <a:avLst/>
              <a:gdLst>
                <a:gd name="T0" fmla="*/ 0 w 8"/>
                <a:gd name="T1" fmla="*/ 34 h 38"/>
                <a:gd name="T2" fmla="*/ 0 w 8"/>
                <a:gd name="T3" fmla="*/ 36 h 38"/>
                <a:gd name="T4" fmla="*/ 0 w 8"/>
                <a:gd name="T5" fmla="*/ 37 h 38"/>
                <a:gd name="T6" fmla="*/ 1 w 8"/>
                <a:gd name="T7" fmla="*/ 38 h 38"/>
                <a:gd name="T8" fmla="*/ 3 w 8"/>
                <a:gd name="T9" fmla="*/ 38 h 38"/>
                <a:gd name="T10" fmla="*/ 4 w 8"/>
                <a:gd name="T11" fmla="*/ 38 h 38"/>
                <a:gd name="T12" fmla="*/ 5 w 8"/>
                <a:gd name="T13" fmla="*/ 38 h 38"/>
                <a:gd name="T14" fmla="*/ 6 w 8"/>
                <a:gd name="T15" fmla="*/ 37 h 38"/>
                <a:gd name="T16" fmla="*/ 8 w 8"/>
                <a:gd name="T17" fmla="*/ 36 h 38"/>
                <a:gd name="T18" fmla="*/ 8 w 8"/>
                <a:gd name="T19" fmla="*/ 5 h 38"/>
                <a:gd name="T20" fmla="*/ 8 w 8"/>
                <a:gd name="T21" fmla="*/ 3 h 38"/>
                <a:gd name="T22" fmla="*/ 6 w 8"/>
                <a:gd name="T23" fmla="*/ 2 h 38"/>
                <a:gd name="T24" fmla="*/ 5 w 8"/>
                <a:gd name="T25" fmla="*/ 1 h 38"/>
                <a:gd name="T26" fmla="*/ 4 w 8"/>
                <a:gd name="T27" fmla="*/ 0 h 38"/>
                <a:gd name="T28" fmla="*/ 3 w 8"/>
                <a:gd name="T29" fmla="*/ 0 h 38"/>
                <a:gd name="T30" fmla="*/ 1 w 8"/>
                <a:gd name="T31" fmla="*/ 1 h 38"/>
                <a:gd name="T32" fmla="*/ 0 w 8"/>
                <a:gd name="T33" fmla="*/ 2 h 38"/>
                <a:gd name="T34" fmla="*/ 0 w 8"/>
                <a:gd name="T35" fmla="*/ 3 h 38"/>
                <a:gd name="T36" fmla="*/ 0 w 8"/>
                <a:gd name="T37" fmla="*/ 34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4"/>
                  </a:moveTo>
                  <a:lnTo>
                    <a:pt x="0" y="36"/>
                  </a:lnTo>
                  <a:lnTo>
                    <a:pt x="0" y="37"/>
                  </a:lnTo>
                  <a:lnTo>
                    <a:pt x="1" y="38"/>
                  </a:lnTo>
                  <a:lnTo>
                    <a:pt x="3" y="38"/>
                  </a:lnTo>
                  <a:lnTo>
                    <a:pt x="4" y="38"/>
                  </a:lnTo>
                  <a:lnTo>
                    <a:pt x="5" y="38"/>
                  </a:lnTo>
                  <a:lnTo>
                    <a:pt x="6" y="37"/>
                  </a:lnTo>
                  <a:lnTo>
                    <a:pt x="8" y="36"/>
                  </a:lnTo>
                  <a:lnTo>
                    <a:pt x="8" y="5"/>
                  </a:lnTo>
                  <a:lnTo>
                    <a:pt x="8" y="3"/>
                  </a:lnTo>
                  <a:lnTo>
                    <a:pt x="6" y="2"/>
                  </a:lnTo>
                  <a:lnTo>
                    <a:pt x="5" y="1"/>
                  </a:lnTo>
                  <a:lnTo>
                    <a:pt x="4" y="0"/>
                  </a:lnTo>
                  <a:lnTo>
                    <a:pt x="3" y="0"/>
                  </a:lnTo>
                  <a:lnTo>
                    <a:pt x="1" y="1"/>
                  </a:lnTo>
                  <a:lnTo>
                    <a:pt x="0" y="2"/>
                  </a:lnTo>
                  <a:lnTo>
                    <a:pt x="0" y="3"/>
                  </a:lnTo>
                  <a:lnTo>
                    <a:pt x="0" y="34"/>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64" name="Freeform 352"/>
            <p:cNvSpPr>
              <a:spLocks/>
            </p:cNvSpPr>
            <p:nvPr/>
          </p:nvSpPr>
          <p:spPr bwMode="auto">
            <a:xfrm>
              <a:off x="4854" y="1621"/>
              <a:ext cx="8" cy="39"/>
            </a:xfrm>
            <a:custGeom>
              <a:avLst/>
              <a:gdLst>
                <a:gd name="T0" fmla="*/ 0 w 8"/>
                <a:gd name="T1" fmla="*/ 35 h 39"/>
                <a:gd name="T2" fmla="*/ 0 w 8"/>
                <a:gd name="T3" fmla="*/ 37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7 h 39"/>
                <a:gd name="T18" fmla="*/ 8 w 8"/>
                <a:gd name="T19" fmla="*/ 6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7"/>
                  </a:lnTo>
                  <a:lnTo>
                    <a:pt x="0" y="38"/>
                  </a:lnTo>
                  <a:lnTo>
                    <a:pt x="1" y="39"/>
                  </a:lnTo>
                  <a:lnTo>
                    <a:pt x="3" y="39"/>
                  </a:lnTo>
                  <a:lnTo>
                    <a:pt x="4" y="39"/>
                  </a:lnTo>
                  <a:lnTo>
                    <a:pt x="5" y="39"/>
                  </a:lnTo>
                  <a:lnTo>
                    <a:pt x="6" y="38"/>
                  </a:lnTo>
                  <a:lnTo>
                    <a:pt x="8" y="37"/>
                  </a:lnTo>
                  <a:lnTo>
                    <a:pt x="8" y="6"/>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65" name="Freeform 353"/>
            <p:cNvSpPr>
              <a:spLocks/>
            </p:cNvSpPr>
            <p:nvPr/>
          </p:nvSpPr>
          <p:spPr bwMode="auto">
            <a:xfrm>
              <a:off x="4854" y="1567"/>
              <a:ext cx="8" cy="39"/>
            </a:xfrm>
            <a:custGeom>
              <a:avLst/>
              <a:gdLst>
                <a:gd name="T0" fmla="*/ 0 w 8"/>
                <a:gd name="T1" fmla="*/ 35 h 39"/>
                <a:gd name="T2" fmla="*/ 0 w 8"/>
                <a:gd name="T3" fmla="*/ 36 h 39"/>
                <a:gd name="T4" fmla="*/ 0 w 8"/>
                <a:gd name="T5" fmla="*/ 38 h 39"/>
                <a:gd name="T6" fmla="*/ 1 w 8"/>
                <a:gd name="T7" fmla="*/ 39 h 39"/>
                <a:gd name="T8" fmla="*/ 3 w 8"/>
                <a:gd name="T9" fmla="*/ 39 h 39"/>
                <a:gd name="T10" fmla="*/ 4 w 8"/>
                <a:gd name="T11" fmla="*/ 39 h 39"/>
                <a:gd name="T12" fmla="*/ 5 w 8"/>
                <a:gd name="T13" fmla="*/ 39 h 39"/>
                <a:gd name="T14" fmla="*/ 6 w 8"/>
                <a:gd name="T15" fmla="*/ 38 h 39"/>
                <a:gd name="T16" fmla="*/ 8 w 8"/>
                <a:gd name="T17" fmla="*/ 36 h 39"/>
                <a:gd name="T18" fmla="*/ 8 w 8"/>
                <a:gd name="T19" fmla="*/ 5 h 39"/>
                <a:gd name="T20" fmla="*/ 8 w 8"/>
                <a:gd name="T21" fmla="*/ 4 h 39"/>
                <a:gd name="T22" fmla="*/ 6 w 8"/>
                <a:gd name="T23" fmla="*/ 3 h 39"/>
                <a:gd name="T24" fmla="*/ 5 w 8"/>
                <a:gd name="T25" fmla="*/ 2 h 39"/>
                <a:gd name="T26" fmla="*/ 4 w 8"/>
                <a:gd name="T27" fmla="*/ 0 h 39"/>
                <a:gd name="T28" fmla="*/ 3 w 8"/>
                <a:gd name="T29" fmla="*/ 0 h 39"/>
                <a:gd name="T30" fmla="*/ 1 w 8"/>
                <a:gd name="T31" fmla="*/ 2 h 39"/>
                <a:gd name="T32" fmla="*/ 0 w 8"/>
                <a:gd name="T33" fmla="*/ 3 h 39"/>
                <a:gd name="T34" fmla="*/ 0 w 8"/>
                <a:gd name="T35" fmla="*/ 4 h 39"/>
                <a:gd name="T36" fmla="*/ 0 w 8"/>
                <a:gd name="T37" fmla="*/ 35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5"/>
                  </a:moveTo>
                  <a:lnTo>
                    <a:pt x="0" y="36"/>
                  </a:lnTo>
                  <a:lnTo>
                    <a:pt x="0" y="38"/>
                  </a:lnTo>
                  <a:lnTo>
                    <a:pt x="1" y="39"/>
                  </a:lnTo>
                  <a:lnTo>
                    <a:pt x="3" y="39"/>
                  </a:lnTo>
                  <a:lnTo>
                    <a:pt x="4" y="39"/>
                  </a:lnTo>
                  <a:lnTo>
                    <a:pt x="5" y="39"/>
                  </a:lnTo>
                  <a:lnTo>
                    <a:pt x="6" y="38"/>
                  </a:lnTo>
                  <a:lnTo>
                    <a:pt x="8" y="36"/>
                  </a:lnTo>
                  <a:lnTo>
                    <a:pt x="8" y="5"/>
                  </a:lnTo>
                  <a:lnTo>
                    <a:pt x="8" y="4"/>
                  </a:lnTo>
                  <a:lnTo>
                    <a:pt x="6" y="3"/>
                  </a:lnTo>
                  <a:lnTo>
                    <a:pt x="5" y="2"/>
                  </a:lnTo>
                  <a:lnTo>
                    <a:pt x="4" y="0"/>
                  </a:lnTo>
                  <a:lnTo>
                    <a:pt x="3" y="0"/>
                  </a:lnTo>
                  <a:lnTo>
                    <a:pt x="1" y="2"/>
                  </a:lnTo>
                  <a:lnTo>
                    <a:pt x="0" y="3"/>
                  </a:lnTo>
                  <a:lnTo>
                    <a:pt x="0" y="4"/>
                  </a:lnTo>
                  <a:lnTo>
                    <a:pt x="0" y="35"/>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94258" name="Rectangle 354"/>
          <p:cNvSpPr>
            <a:spLocks noChangeArrowheads="1"/>
          </p:cNvSpPr>
          <p:nvPr/>
        </p:nvSpPr>
        <p:spPr bwMode="auto">
          <a:xfrm>
            <a:off x="4678363" y="3566989"/>
            <a:ext cx="2427287"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60" name="Rectangle 356"/>
          <p:cNvSpPr>
            <a:spLocks noChangeArrowheads="1"/>
          </p:cNvSpPr>
          <p:nvPr/>
        </p:nvSpPr>
        <p:spPr bwMode="auto">
          <a:xfrm>
            <a:off x="4481513" y="4251201"/>
            <a:ext cx="26511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94261" name="Group 357"/>
          <p:cNvGrpSpPr>
            <a:grpSpLocks/>
          </p:cNvGrpSpPr>
          <p:nvPr/>
        </p:nvGrpSpPr>
        <p:grpSpPr bwMode="auto">
          <a:xfrm>
            <a:off x="4873624" y="4487757"/>
            <a:ext cx="874713" cy="131763"/>
            <a:chOff x="3700" y="1487"/>
            <a:chExt cx="551" cy="83"/>
          </a:xfrm>
        </p:grpSpPr>
        <p:sp>
          <p:nvSpPr>
            <p:cNvPr id="94354" name="Line 358"/>
            <p:cNvSpPr>
              <a:spLocks noChangeShapeType="1"/>
            </p:cNvSpPr>
            <p:nvPr/>
          </p:nvSpPr>
          <p:spPr bwMode="auto">
            <a:xfrm>
              <a:off x="3778" y="1527"/>
              <a:ext cx="395" cy="2"/>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55" name="Freeform 359"/>
            <p:cNvSpPr>
              <a:spLocks/>
            </p:cNvSpPr>
            <p:nvPr/>
          </p:nvSpPr>
          <p:spPr bwMode="auto">
            <a:xfrm>
              <a:off x="3700" y="1487"/>
              <a:ext cx="81" cy="82"/>
            </a:xfrm>
            <a:custGeom>
              <a:avLst/>
              <a:gdLst>
                <a:gd name="T0" fmla="*/ 81 w 81"/>
                <a:gd name="T1" fmla="*/ 0 h 82"/>
                <a:gd name="T2" fmla="*/ 0 w 81"/>
                <a:gd name="T3" fmla="*/ 42 h 82"/>
                <a:gd name="T4" fmla="*/ 81 w 81"/>
                <a:gd name="T5" fmla="*/ 82 h 82"/>
                <a:gd name="T6" fmla="*/ 81 w 81"/>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2">
                  <a:moveTo>
                    <a:pt x="81" y="0"/>
                  </a:moveTo>
                  <a:lnTo>
                    <a:pt x="0" y="42"/>
                  </a:lnTo>
                  <a:lnTo>
                    <a:pt x="81" y="82"/>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56" name="Freeform 360"/>
            <p:cNvSpPr>
              <a:spLocks/>
            </p:cNvSpPr>
            <p:nvPr/>
          </p:nvSpPr>
          <p:spPr bwMode="auto">
            <a:xfrm>
              <a:off x="4170" y="1489"/>
              <a:ext cx="81" cy="81"/>
            </a:xfrm>
            <a:custGeom>
              <a:avLst/>
              <a:gdLst>
                <a:gd name="T0" fmla="*/ 0 w 81"/>
                <a:gd name="T1" fmla="*/ 81 h 81"/>
                <a:gd name="T2" fmla="*/ 81 w 81"/>
                <a:gd name="T3" fmla="*/ 40 h 81"/>
                <a:gd name="T4" fmla="*/ 0 w 81"/>
                <a:gd name="T5" fmla="*/ 0 h 81"/>
                <a:gd name="T6" fmla="*/ 0 w 81"/>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0" y="81"/>
                  </a:moveTo>
                  <a:lnTo>
                    <a:pt x="81" y="40"/>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62" name="Group 361"/>
          <p:cNvGrpSpPr>
            <a:grpSpLocks/>
          </p:cNvGrpSpPr>
          <p:nvPr/>
        </p:nvGrpSpPr>
        <p:grpSpPr bwMode="auto">
          <a:xfrm>
            <a:off x="5830880" y="4487757"/>
            <a:ext cx="874711" cy="131763"/>
            <a:chOff x="4303" y="1487"/>
            <a:chExt cx="551" cy="83"/>
          </a:xfrm>
        </p:grpSpPr>
        <p:sp>
          <p:nvSpPr>
            <p:cNvPr id="94351" name="Line 362"/>
            <p:cNvSpPr>
              <a:spLocks noChangeShapeType="1"/>
            </p:cNvSpPr>
            <p:nvPr/>
          </p:nvSpPr>
          <p:spPr bwMode="auto">
            <a:xfrm>
              <a:off x="4380" y="1527"/>
              <a:ext cx="395" cy="2"/>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52" name="Freeform 363"/>
            <p:cNvSpPr>
              <a:spLocks/>
            </p:cNvSpPr>
            <p:nvPr/>
          </p:nvSpPr>
          <p:spPr bwMode="auto">
            <a:xfrm>
              <a:off x="4303" y="1487"/>
              <a:ext cx="81" cy="82"/>
            </a:xfrm>
            <a:custGeom>
              <a:avLst/>
              <a:gdLst>
                <a:gd name="T0" fmla="*/ 81 w 81"/>
                <a:gd name="T1" fmla="*/ 0 h 82"/>
                <a:gd name="T2" fmla="*/ 0 w 81"/>
                <a:gd name="T3" fmla="*/ 42 h 82"/>
                <a:gd name="T4" fmla="*/ 81 w 81"/>
                <a:gd name="T5" fmla="*/ 82 h 82"/>
                <a:gd name="T6" fmla="*/ 81 w 81"/>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2">
                  <a:moveTo>
                    <a:pt x="81" y="0"/>
                  </a:moveTo>
                  <a:lnTo>
                    <a:pt x="0" y="42"/>
                  </a:lnTo>
                  <a:lnTo>
                    <a:pt x="81" y="82"/>
                  </a:lnTo>
                  <a:lnTo>
                    <a:pt x="81" y="0"/>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53" name="Freeform 364"/>
            <p:cNvSpPr>
              <a:spLocks/>
            </p:cNvSpPr>
            <p:nvPr/>
          </p:nvSpPr>
          <p:spPr bwMode="auto">
            <a:xfrm>
              <a:off x="4773" y="1489"/>
              <a:ext cx="81" cy="81"/>
            </a:xfrm>
            <a:custGeom>
              <a:avLst/>
              <a:gdLst>
                <a:gd name="T0" fmla="*/ 0 w 81"/>
                <a:gd name="T1" fmla="*/ 81 h 81"/>
                <a:gd name="T2" fmla="*/ 81 w 81"/>
                <a:gd name="T3" fmla="*/ 40 h 81"/>
                <a:gd name="T4" fmla="*/ 0 w 81"/>
                <a:gd name="T5" fmla="*/ 0 h 81"/>
                <a:gd name="T6" fmla="*/ 0 w 81"/>
                <a:gd name="T7" fmla="*/ 81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0" y="81"/>
                  </a:moveTo>
                  <a:lnTo>
                    <a:pt x="81" y="40"/>
                  </a:lnTo>
                  <a:lnTo>
                    <a:pt x="0" y="0"/>
                  </a:lnTo>
                  <a:lnTo>
                    <a:pt x="0" y="81"/>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94263" name="Rectangle 365"/>
          <p:cNvSpPr>
            <a:spLocks noChangeArrowheads="1"/>
          </p:cNvSpPr>
          <p:nvPr/>
        </p:nvSpPr>
        <p:spPr bwMode="auto">
          <a:xfrm>
            <a:off x="4481513" y="4251201"/>
            <a:ext cx="26511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94264" name="Group 366"/>
          <p:cNvGrpSpPr>
            <a:grpSpLocks/>
          </p:cNvGrpSpPr>
          <p:nvPr/>
        </p:nvGrpSpPr>
        <p:grpSpPr bwMode="auto">
          <a:xfrm>
            <a:off x="4867275" y="4573436"/>
            <a:ext cx="12700" cy="490532"/>
            <a:chOff x="3696" y="1730"/>
            <a:chExt cx="8" cy="309"/>
          </a:xfrm>
        </p:grpSpPr>
        <p:sp>
          <p:nvSpPr>
            <p:cNvPr id="94345" name="Freeform 367"/>
            <p:cNvSpPr>
              <a:spLocks/>
            </p:cNvSpPr>
            <p:nvPr/>
          </p:nvSpPr>
          <p:spPr bwMode="auto">
            <a:xfrm>
              <a:off x="3696" y="2000"/>
              <a:ext cx="8" cy="39"/>
            </a:xfrm>
            <a:custGeom>
              <a:avLst/>
              <a:gdLst>
                <a:gd name="T0" fmla="*/ 0 w 8"/>
                <a:gd name="T1" fmla="*/ 36 h 39"/>
                <a:gd name="T2" fmla="*/ 2 w 8"/>
                <a:gd name="T3" fmla="*/ 36 h 39"/>
                <a:gd name="T4" fmla="*/ 3 w 8"/>
                <a:gd name="T5" fmla="*/ 38 h 39"/>
                <a:gd name="T6" fmla="*/ 4 w 8"/>
                <a:gd name="T7" fmla="*/ 39 h 39"/>
                <a:gd name="T8" fmla="*/ 4 w 8"/>
                <a:gd name="T9" fmla="*/ 39 h 39"/>
                <a:gd name="T10" fmla="*/ 6 w 8"/>
                <a:gd name="T11" fmla="*/ 38 h 39"/>
                <a:gd name="T12" fmla="*/ 7 w 8"/>
                <a:gd name="T13" fmla="*/ 36 h 39"/>
                <a:gd name="T14" fmla="*/ 8 w 8"/>
                <a:gd name="T15" fmla="*/ 35 h 39"/>
                <a:gd name="T16" fmla="*/ 8 w 8"/>
                <a:gd name="T17" fmla="*/ 35 h 39"/>
                <a:gd name="T18" fmla="*/ 8 w 8"/>
                <a:gd name="T19" fmla="*/ 4 h 39"/>
                <a:gd name="T20" fmla="*/ 7 w 8"/>
                <a:gd name="T21" fmla="*/ 3 h 39"/>
                <a:gd name="T22" fmla="*/ 6 w 8"/>
                <a:gd name="T23" fmla="*/ 1 h 39"/>
                <a:gd name="T24" fmla="*/ 4 w 8"/>
                <a:gd name="T25" fmla="*/ 0 h 39"/>
                <a:gd name="T26" fmla="*/ 4 w 8"/>
                <a:gd name="T27" fmla="*/ 0 h 39"/>
                <a:gd name="T28" fmla="*/ 3 w 8"/>
                <a:gd name="T29" fmla="*/ 1 h 39"/>
                <a:gd name="T30" fmla="*/ 2 w 8"/>
                <a:gd name="T31" fmla="*/ 3 h 39"/>
                <a:gd name="T32" fmla="*/ 0 w 8"/>
                <a:gd name="T33" fmla="*/ 4 h 39"/>
                <a:gd name="T34" fmla="*/ 0 w 8"/>
                <a:gd name="T35" fmla="*/ 5 h 39"/>
                <a:gd name="T36" fmla="*/ 0 w 8"/>
                <a:gd name="T37" fmla="*/ 36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6"/>
                  </a:moveTo>
                  <a:lnTo>
                    <a:pt x="2" y="36"/>
                  </a:lnTo>
                  <a:lnTo>
                    <a:pt x="3" y="38"/>
                  </a:lnTo>
                  <a:lnTo>
                    <a:pt x="4" y="39"/>
                  </a:lnTo>
                  <a:lnTo>
                    <a:pt x="6" y="38"/>
                  </a:lnTo>
                  <a:lnTo>
                    <a:pt x="7" y="36"/>
                  </a:lnTo>
                  <a:lnTo>
                    <a:pt x="8" y="35"/>
                  </a:lnTo>
                  <a:lnTo>
                    <a:pt x="8" y="4"/>
                  </a:lnTo>
                  <a:lnTo>
                    <a:pt x="7" y="3"/>
                  </a:lnTo>
                  <a:lnTo>
                    <a:pt x="6" y="1"/>
                  </a:lnTo>
                  <a:lnTo>
                    <a:pt x="4" y="0"/>
                  </a:lnTo>
                  <a:lnTo>
                    <a:pt x="3" y="1"/>
                  </a:lnTo>
                  <a:lnTo>
                    <a:pt x="2" y="3"/>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46" name="Freeform 368"/>
            <p:cNvSpPr>
              <a:spLocks/>
            </p:cNvSpPr>
            <p:nvPr/>
          </p:nvSpPr>
          <p:spPr bwMode="auto">
            <a:xfrm>
              <a:off x="3696" y="1946"/>
              <a:ext cx="8" cy="39"/>
            </a:xfrm>
            <a:custGeom>
              <a:avLst/>
              <a:gdLst>
                <a:gd name="T0" fmla="*/ 0 w 8"/>
                <a:gd name="T1" fmla="*/ 36 h 39"/>
                <a:gd name="T2" fmla="*/ 2 w 8"/>
                <a:gd name="T3" fmla="*/ 36 h 39"/>
                <a:gd name="T4" fmla="*/ 3 w 8"/>
                <a:gd name="T5" fmla="*/ 37 h 39"/>
                <a:gd name="T6" fmla="*/ 4 w 8"/>
                <a:gd name="T7" fmla="*/ 39 h 39"/>
                <a:gd name="T8" fmla="*/ 4 w 8"/>
                <a:gd name="T9" fmla="*/ 39 h 39"/>
                <a:gd name="T10" fmla="*/ 6 w 8"/>
                <a:gd name="T11" fmla="*/ 37 h 39"/>
                <a:gd name="T12" fmla="*/ 7 w 8"/>
                <a:gd name="T13" fmla="*/ 36 h 39"/>
                <a:gd name="T14" fmla="*/ 8 w 8"/>
                <a:gd name="T15" fmla="*/ 35 h 39"/>
                <a:gd name="T16" fmla="*/ 8 w 8"/>
                <a:gd name="T17" fmla="*/ 35 h 39"/>
                <a:gd name="T18" fmla="*/ 8 w 8"/>
                <a:gd name="T19" fmla="*/ 4 h 39"/>
                <a:gd name="T20" fmla="*/ 7 w 8"/>
                <a:gd name="T21" fmla="*/ 3 h 39"/>
                <a:gd name="T22" fmla="*/ 6 w 8"/>
                <a:gd name="T23" fmla="*/ 1 h 39"/>
                <a:gd name="T24" fmla="*/ 4 w 8"/>
                <a:gd name="T25" fmla="*/ 0 h 39"/>
                <a:gd name="T26" fmla="*/ 4 w 8"/>
                <a:gd name="T27" fmla="*/ 0 h 39"/>
                <a:gd name="T28" fmla="*/ 3 w 8"/>
                <a:gd name="T29" fmla="*/ 1 h 39"/>
                <a:gd name="T30" fmla="*/ 2 w 8"/>
                <a:gd name="T31" fmla="*/ 3 h 39"/>
                <a:gd name="T32" fmla="*/ 0 w 8"/>
                <a:gd name="T33" fmla="*/ 4 h 39"/>
                <a:gd name="T34" fmla="*/ 0 w 8"/>
                <a:gd name="T35" fmla="*/ 5 h 39"/>
                <a:gd name="T36" fmla="*/ 0 w 8"/>
                <a:gd name="T37" fmla="*/ 36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6"/>
                  </a:moveTo>
                  <a:lnTo>
                    <a:pt x="2" y="36"/>
                  </a:lnTo>
                  <a:lnTo>
                    <a:pt x="3" y="37"/>
                  </a:lnTo>
                  <a:lnTo>
                    <a:pt x="4" y="39"/>
                  </a:lnTo>
                  <a:lnTo>
                    <a:pt x="6" y="37"/>
                  </a:lnTo>
                  <a:lnTo>
                    <a:pt x="7" y="36"/>
                  </a:lnTo>
                  <a:lnTo>
                    <a:pt x="8" y="35"/>
                  </a:lnTo>
                  <a:lnTo>
                    <a:pt x="8" y="4"/>
                  </a:lnTo>
                  <a:lnTo>
                    <a:pt x="7" y="3"/>
                  </a:lnTo>
                  <a:lnTo>
                    <a:pt x="6" y="1"/>
                  </a:lnTo>
                  <a:lnTo>
                    <a:pt x="4" y="0"/>
                  </a:lnTo>
                  <a:lnTo>
                    <a:pt x="3" y="1"/>
                  </a:lnTo>
                  <a:lnTo>
                    <a:pt x="2" y="3"/>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47" name="Freeform 369"/>
            <p:cNvSpPr>
              <a:spLocks/>
            </p:cNvSpPr>
            <p:nvPr/>
          </p:nvSpPr>
          <p:spPr bwMode="auto">
            <a:xfrm>
              <a:off x="3696" y="1892"/>
              <a:ext cx="8" cy="39"/>
            </a:xfrm>
            <a:custGeom>
              <a:avLst/>
              <a:gdLst>
                <a:gd name="T0" fmla="*/ 0 w 8"/>
                <a:gd name="T1" fmla="*/ 36 h 39"/>
                <a:gd name="T2" fmla="*/ 2 w 8"/>
                <a:gd name="T3" fmla="*/ 36 h 39"/>
                <a:gd name="T4" fmla="*/ 3 w 8"/>
                <a:gd name="T5" fmla="*/ 37 h 39"/>
                <a:gd name="T6" fmla="*/ 4 w 8"/>
                <a:gd name="T7" fmla="*/ 39 h 39"/>
                <a:gd name="T8" fmla="*/ 4 w 8"/>
                <a:gd name="T9" fmla="*/ 39 h 39"/>
                <a:gd name="T10" fmla="*/ 6 w 8"/>
                <a:gd name="T11" fmla="*/ 37 h 39"/>
                <a:gd name="T12" fmla="*/ 7 w 8"/>
                <a:gd name="T13" fmla="*/ 36 h 39"/>
                <a:gd name="T14" fmla="*/ 8 w 8"/>
                <a:gd name="T15" fmla="*/ 35 h 39"/>
                <a:gd name="T16" fmla="*/ 8 w 8"/>
                <a:gd name="T17" fmla="*/ 35 h 39"/>
                <a:gd name="T18" fmla="*/ 8 w 8"/>
                <a:gd name="T19" fmla="*/ 4 h 39"/>
                <a:gd name="T20" fmla="*/ 7 w 8"/>
                <a:gd name="T21" fmla="*/ 3 h 39"/>
                <a:gd name="T22" fmla="*/ 6 w 8"/>
                <a:gd name="T23" fmla="*/ 1 h 39"/>
                <a:gd name="T24" fmla="*/ 4 w 8"/>
                <a:gd name="T25" fmla="*/ 0 h 39"/>
                <a:gd name="T26" fmla="*/ 4 w 8"/>
                <a:gd name="T27" fmla="*/ 0 h 39"/>
                <a:gd name="T28" fmla="*/ 3 w 8"/>
                <a:gd name="T29" fmla="*/ 1 h 39"/>
                <a:gd name="T30" fmla="*/ 2 w 8"/>
                <a:gd name="T31" fmla="*/ 3 h 39"/>
                <a:gd name="T32" fmla="*/ 0 w 8"/>
                <a:gd name="T33" fmla="*/ 4 h 39"/>
                <a:gd name="T34" fmla="*/ 0 w 8"/>
                <a:gd name="T35" fmla="*/ 5 h 39"/>
                <a:gd name="T36" fmla="*/ 0 w 8"/>
                <a:gd name="T37" fmla="*/ 36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6"/>
                  </a:moveTo>
                  <a:lnTo>
                    <a:pt x="2" y="36"/>
                  </a:lnTo>
                  <a:lnTo>
                    <a:pt x="3" y="37"/>
                  </a:lnTo>
                  <a:lnTo>
                    <a:pt x="4" y="39"/>
                  </a:lnTo>
                  <a:lnTo>
                    <a:pt x="6" y="37"/>
                  </a:lnTo>
                  <a:lnTo>
                    <a:pt x="7" y="36"/>
                  </a:lnTo>
                  <a:lnTo>
                    <a:pt x="8" y="35"/>
                  </a:lnTo>
                  <a:lnTo>
                    <a:pt x="8" y="4"/>
                  </a:lnTo>
                  <a:lnTo>
                    <a:pt x="7" y="3"/>
                  </a:lnTo>
                  <a:lnTo>
                    <a:pt x="6" y="1"/>
                  </a:lnTo>
                  <a:lnTo>
                    <a:pt x="4" y="0"/>
                  </a:lnTo>
                  <a:lnTo>
                    <a:pt x="3" y="1"/>
                  </a:lnTo>
                  <a:lnTo>
                    <a:pt x="2" y="3"/>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48" name="Freeform 370"/>
            <p:cNvSpPr>
              <a:spLocks/>
            </p:cNvSpPr>
            <p:nvPr/>
          </p:nvSpPr>
          <p:spPr bwMode="auto">
            <a:xfrm>
              <a:off x="3696" y="1838"/>
              <a:ext cx="8" cy="39"/>
            </a:xfrm>
            <a:custGeom>
              <a:avLst/>
              <a:gdLst>
                <a:gd name="T0" fmla="*/ 0 w 8"/>
                <a:gd name="T1" fmla="*/ 36 h 39"/>
                <a:gd name="T2" fmla="*/ 2 w 8"/>
                <a:gd name="T3" fmla="*/ 36 h 39"/>
                <a:gd name="T4" fmla="*/ 3 w 8"/>
                <a:gd name="T5" fmla="*/ 37 h 39"/>
                <a:gd name="T6" fmla="*/ 4 w 8"/>
                <a:gd name="T7" fmla="*/ 39 h 39"/>
                <a:gd name="T8" fmla="*/ 4 w 8"/>
                <a:gd name="T9" fmla="*/ 39 h 39"/>
                <a:gd name="T10" fmla="*/ 6 w 8"/>
                <a:gd name="T11" fmla="*/ 37 h 39"/>
                <a:gd name="T12" fmla="*/ 7 w 8"/>
                <a:gd name="T13" fmla="*/ 36 h 39"/>
                <a:gd name="T14" fmla="*/ 8 w 8"/>
                <a:gd name="T15" fmla="*/ 35 h 39"/>
                <a:gd name="T16" fmla="*/ 8 w 8"/>
                <a:gd name="T17" fmla="*/ 35 h 39"/>
                <a:gd name="T18" fmla="*/ 8 w 8"/>
                <a:gd name="T19" fmla="*/ 4 h 39"/>
                <a:gd name="T20" fmla="*/ 7 w 8"/>
                <a:gd name="T21" fmla="*/ 2 h 39"/>
                <a:gd name="T22" fmla="*/ 6 w 8"/>
                <a:gd name="T23" fmla="*/ 1 h 39"/>
                <a:gd name="T24" fmla="*/ 4 w 8"/>
                <a:gd name="T25" fmla="*/ 0 h 39"/>
                <a:gd name="T26" fmla="*/ 4 w 8"/>
                <a:gd name="T27" fmla="*/ 0 h 39"/>
                <a:gd name="T28" fmla="*/ 3 w 8"/>
                <a:gd name="T29" fmla="*/ 1 h 39"/>
                <a:gd name="T30" fmla="*/ 2 w 8"/>
                <a:gd name="T31" fmla="*/ 2 h 39"/>
                <a:gd name="T32" fmla="*/ 0 w 8"/>
                <a:gd name="T33" fmla="*/ 4 h 39"/>
                <a:gd name="T34" fmla="*/ 0 w 8"/>
                <a:gd name="T35" fmla="*/ 5 h 39"/>
                <a:gd name="T36" fmla="*/ 0 w 8"/>
                <a:gd name="T37" fmla="*/ 36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9">
                  <a:moveTo>
                    <a:pt x="0" y="36"/>
                  </a:moveTo>
                  <a:lnTo>
                    <a:pt x="2" y="36"/>
                  </a:lnTo>
                  <a:lnTo>
                    <a:pt x="3" y="37"/>
                  </a:lnTo>
                  <a:lnTo>
                    <a:pt x="4" y="39"/>
                  </a:lnTo>
                  <a:lnTo>
                    <a:pt x="6" y="37"/>
                  </a:lnTo>
                  <a:lnTo>
                    <a:pt x="7" y="36"/>
                  </a:lnTo>
                  <a:lnTo>
                    <a:pt x="8" y="35"/>
                  </a:lnTo>
                  <a:lnTo>
                    <a:pt x="8" y="4"/>
                  </a:lnTo>
                  <a:lnTo>
                    <a:pt x="7" y="2"/>
                  </a:lnTo>
                  <a:lnTo>
                    <a:pt x="6" y="1"/>
                  </a:lnTo>
                  <a:lnTo>
                    <a:pt x="4" y="0"/>
                  </a:lnTo>
                  <a:lnTo>
                    <a:pt x="3" y="1"/>
                  </a:lnTo>
                  <a:lnTo>
                    <a:pt x="2" y="2"/>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49" name="Freeform 371"/>
            <p:cNvSpPr>
              <a:spLocks/>
            </p:cNvSpPr>
            <p:nvPr/>
          </p:nvSpPr>
          <p:spPr bwMode="auto">
            <a:xfrm>
              <a:off x="3696" y="1784"/>
              <a:ext cx="8" cy="38"/>
            </a:xfrm>
            <a:custGeom>
              <a:avLst/>
              <a:gdLst>
                <a:gd name="T0" fmla="*/ 0 w 8"/>
                <a:gd name="T1" fmla="*/ 36 h 38"/>
                <a:gd name="T2" fmla="*/ 2 w 8"/>
                <a:gd name="T3" fmla="*/ 36 h 38"/>
                <a:gd name="T4" fmla="*/ 3 w 8"/>
                <a:gd name="T5" fmla="*/ 37 h 38"/>
                <a:gd name="T6" fmla="*/ 4 w 8"/>
                <a:gd name="T7" fmla="*/ 38 h 38"/>
                <a:gd name="T8" fmla="*/ 4 w 8"/>
                <a:gd name="T9" fmla="*/ 38 h 38"/>
                <a:gd name="T10" fmla="*/ 6 w 8"/>
                <a:gd name="T11" fmla="*/ 37 h 38"/>
                <a:gd name="T12" fmla="*/ 7 w 8"/>
                <a:gd name="T13" fmla="*/ 36 h 38"/>
                <a:gd name="T14" fmla="*/ 8 w 8"/>
                <a:gd name="T15" fmla="*/ 35 h 38"/>
                <a:gd name="T16" fmla="*/ 8 w 8"/>
                <a:gd name="T17" fmla="*/ 35 h 38"/>
                <a:gd name="T18" fmla="*/ 8 w 8"/>
                <a:gd name="T19" fmla="*/ 4 h 38"/>
                <a:gd name="T20" fmla="*/ 7 w 8"/>
                <a:gd name="T21" fmla="*/ 2 h 38"/>
                <a:gd name="T22" fmla="*/ 6 w 8"/>
                <a:gd name="T23" fmla="*/ 1 h 38"/>
                <a:gd name="T24" fmla="*/ 4 w 8"/>
                <a:gd name="T25" fmla="*/ 0 h 38"/>
                <a:gd name="T26" fmla="*/ 4 w 8"/>
                <a:gd name="T27" fmla="*/ 0 h 38"/>
                <a:gd name="T28" fmla="*/ 3 w 8"/>
                <a:gd name="T29" fmla="*/ 1 h 38"/>
                <a:gd name="T30" fmla="*/ 2 w 8"/>
                <a:gd name="T31" fmla="*/ 2 h 38"/>
                <a:gd name="T32" fmla="*/ 0 w 8"/>
                <a:gd name="T33" fmla="*/ 4 h 38"/>
                <a:gd name="T34" fmla="*/ 0 w 8"/>
                <a:gd name="T35" fmla="*/ 5 h 38"/>
                <a:gd name="T36" fmla="*/ 0 w 8"/>
                <a:gd name="T37" fmla="*/ 36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6"/>
                  </a:moveTo>
                  <a:lnTo>
                    <a:pt x="2" y="36"/>
                  </a:lnTo>
                  <a:lnTo>
                    <a:pt x="3" y="37"/>
                  </a:lnTo>
                  <a:lnTo>
                    <a:pt x="4" y="38"/>
                  </a:lnTo>
                  <a:lnTo>
                    <a:pt x="6" y="37"/>
                  </a:lnTo>
                  <a:lnTo>
                    <a:pt x="7" y="36"/>
                  </a:lnTo>
                  <a:lnTo>
                    <a:pt x="8" y="35"/>
                  </a:lnTo>
                  <a:lnTo>
                    <a:pt x="8" y="4"/>
                  </a:lnTo>
                  <a:lnTo>
                    <a:pt x="7" y="2"/>
                  </a:lnTo>
                  <a:lnTo>
                    <a:pt x="6" y="1"/>
                  </a:lnTo>
                  <a:lnTo>
                    <a:pt x="4" y="0"/>
                  </a:lnTo>
                  <a:lnTo>
                    <a:pt x="3" y="1"/>
                  </a:lnTo>
                  <a:lnTo>
                    <a:pt x="2" y="2"/>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50" name="Freeform 372"/>
            <p:cNvSpPr>
              <a:spLocks/>
            </p:cNvSpPr>
            <p:nvPr/>
          </p:nvSpPr>
          <p:spPr bwMode="auto">
            <a:xfrm>
              <a:off x="3696" y="1730"/>
              <a:ext cx="8" cy="38"/>
            </a:xfrm>
            <a:custGeom>
              <a:avLst/>
              <a:gdLst>
                <a:gd name="T0" fmla="*/ 0 w 8"/>
                <a:gd name="T1" fmla="*/ 36 h 38"/>
                <a:gd name="T2" fmla="*/ 2 w 8"/>
                <a:gd name="T3" fmla="*/ 36 h 38"/>
                <a:gd name="T4" fmla="*/ 3 w 8"/>
                <a:gd name="T5" fmla="*/ 37 h 38"/>
                <a:gd name="T6" fmla="*/ 4 w 8"/>
                <a:gd name="T7" fmla="*/ 38 h 38"/>
                <a:gd name="T8" fmla="*/ 4 w 8"/>
                <a:gd name="T9" fmla="*/ 38 h 38"/>
                <a:gd name="T10" fmla="*/ 6 w 8"/>
                <a:gd name="T11" fmla="*/ 37 h 38"/>
                <a:gd name="T12" fmla="*/ 7 w 8"/>
                <a:gd name="T13" fmla="*/ 36 h 38"/>
                <a:gd name="T14" fmla="*/ 8 w 8"/>
                <a:gd name="T15" fmla="*/ 34 h 38"/>
                <a:gd name="T16" fmla="*/ 8 w 8"/>
                <a:gd name="T17" fmla="*/ 34 h 38"/>
                <a:gd name="T18" fmla="*/ 8 w 8"/>
                <a:gd name="T19" fmla="*/ 4 h 38"/>
                <a:gd name="T20" fmla="*/ 7 w 8"/>
                <a:gd name="T21" fmla="*/ 2 h 38"/>
                <a:gd name="T22" fmla="*/ 6 w 8"/>
                <a:gd name="T23" fmla="*/ 1 h 38"/>
                <a:gd name="T24" fmla="*/ 4 w 8"/>
                <a:gd name="T25" fmla="*/ 0 h 38"/>
                <a:gd name="T26" fmla="*/ 4 w 8"/>
                <a:gd name="T27" fmla="*/ 0 h 38"/>
                <a:gd name="T28" fmla="*/ 3 w 8"/>
                <a:gd name="T29" fmla="*/ 1 h 38"/>
                <a:gd name="T30" fmla="*/ 2 w 8"/>
                <a:gd name="T31" fmla="*/ 2 h 38"/>
                <a:gd name="T32" fmla="*/ 0 w 8"/>
                <a:gd name="T33" fmla="*/ 4 h 38"/>
                <a:gd name="T34" fmla="*/ 0 w 8"/>
                <a:gd name="T35" fmla="*/ 5 h 38"/>
                <a:gd name="T36" fmla="*/ 0 w 8"/>
                <a:gd name="T37" fmla="*/ 36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 h="38">
                  <a:moveTo>
                    <a:pt x="0" y="36"/>
                  </a:moveTo>
                  <a:lnTo>
                    <a:pt x="2" y="36"/>
                  </a:lnTo>
                  <a:lnTo>
                    <a:pt x="3" y="37"/>
                  </a:lnTo>
                  <a:lnTo>
                    <a:pt x="4" y="38"/>
                  </a:lnTo>
                  <a:lnTo>
                    <a:pt x="6" y="37"/>
                  </a:lnTo>
                  <a:lnTo>
                    <a:pt x="7" y="36"/>
                  </a:lnTo>
                  <a:lnTo>
                    <a:pt x="8" y="34"/>
                  </a:lnTo>
                  <a:lnTo>
                    <a:pt x="8" y="4"/>
                  </a:lnTo>
                  <a:lnTo>
                    <a:pt x="7" y="2"/>
                  </a:lnTo>
                  <a:lnTo>
                    <a:pt x="6" y="1"/>
                  </a:lnTo>
                  <a:lnTo>
                    <a:pt x="4" y="0"/>
                  </a:lnTo>
                  <a:lnTo>
                    <a:pt x="3" y="1"/>
                  </a:lnTo>
                  <a:lnTo>
                    <a:pt x="2" y="2"/>
                  </a:lnTo>
                  <a:lnTo>
                    <a:pt x="0" y="4"/>
                  </a:lnTo>
                  <a:lnTo>
                    <a:pt x="0" y="5"/>
                  </a:lnTo>
                  <a:lnTo>
                    <a:pt x="0" y="36"/>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65" name="Group 373"/>
          <p:cNvGrpSpPr>
            <a:grpSpLocks/>
          </p:cNvGrpSpPr>
          <p:nvPr/>
        </p:nvGrpSpPr>
        <p:grpSpPr bwMode="auto">
          <a:xfrm>
            <a:off x="6977063" y="5114862"/>
            <a:ext cx="981075" cy="477847"/>
            <a:chOff x="5025" y="2071"/>
            <a:chExt cx="618" cy="301"/>
          </a:xfrm>
        </p:grpSpPr>
        <p:sp>
          <p:nvSpPr>
            <p:cNvPr id="94340" name="Rectangle 374"/>
            <p:cNvSpPr>
              <a:spLocks noChangeArrowheads="1"/>
            </p:cNvSpPr>
            <p:nvPr/>
          </p:nvSpPr>
          <p:spPr bwMode="auto">
            <a:xfrm>
              <a:off x="5025" y="2142"/>
              <a:ext cx="618" cy="15"/>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41" name="Rectangle 375"/>
            <p:cNvSpPr>
              <a:spLocks noChangeArrowheads="1"/>
            </p:cNvSpPr>
            <p:nvPr/>
          </p:nvSpPr>
          <p:spPr bwMode="auto">
            <a:xfrm>
              <a:off x="5025" y="2285"/>
              <a:ext cx="618" cy="15"/>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42" name="Rectangle 376"/>
            <p:cNvSpPr>
              <a:spLocks noChangeArrowheads="1"/>
            </p:cNvSpPr>
            <p:nvPr/>
          </p:nvSpPr>
          <p:spPr bwMode="auto">
            <a:xfrm>
              <a:off x="5025" y="2357"/>
              <a:ext cx="618" cy="15"/>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43" name="Rectangle 377"/>
            <p:cNvSpPr>
              <a:spLocks noChangeArrowheads="1"/>
            </p:cNvSpPr>
            <p:nvPr/>
          </p:nvSpPr>
          <p:spPr bwMode="auto">
            <a:xfrm>
              <a:off x="5025" y="2071"/>
              <a:ext cx="618" cy="15"/>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44" name="Rectangle 378"/>
            <p:cNvSpPr>
              <a:spLocks noChangeArrowheads="1"/>
            </p:cNvSpPr>
            <p:nvPr/>
          </p:nvSpPr>
          <p:spPr bwMode="auto">
            <a:xfrm>
              <a:off x="5025" y="2214"/>
              <a:ext cx="618" cy="15"/>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grpSp>
        <p:nvGrpSpPr>
          <p:cNvPr id="94266" name="Group 379"/>
          <p:cNvGrpSpPr>
            <a:grpSpLocks/>
          </p:cNvGrpSpPr>
          <p:nvPr/>
        </p:nvGrpSpPr>
        <p:grpSpPr bwMode="auto">
          <a:xfrm>
            <a:off x="1285875" y="5114862"/>
            <a:ext cx="981075" cy="477847"/>
            <a:chOff x="1440" y="2071"/>
            <a:chExt cx="618" cy="301"/>
          </a:xfrm>
        </p:grpSpPr>
        <p:sp>
          <p:nvSpPr>
            <p:cNvPr id="94335" name="Rectangle 380"/>
            <p:cNvSpPr>
              <a:spLocks noChangeArrowheads="1"/>
            </p:cNvSpPr>
            <p:nvPr/>
          </p:nvSpPr>
          <p:spPr bwMode="auto">
            <a:xfrm>
              <a:off x="1440" y="2142"/>
              <a:ext cx="618" cy="15"/>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36" name="Rectangle 381"/>
            <p:cNvSpPr>
              <a:spLocks noChangeArrowheads="1"/>
            </p:cNvSpPr>
            <p:nvPr/>
          </p:nvSpPr>
          <p:spPr bwMode="auto">
            <a:xfrm>
              <a:off x="1440" y="2285"/>
              <a:ext cx="618" cy="15"/>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37" name="Rectangle 382"/>
            <p:cNvSpPr>
              <a:spLocks noChangeArrowheads="1"/>
            </p:cNvSpPr>
            <p:nvPr/>
          </p:nvSpPr>
          <p:spPr bwMode="auto">
            <a:xfrm>
              <a:off x="1440" y="2357"/>
              <a:ext cx="618" cy="15"/>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38" name="Rectangle 383"/>
            <p:cNvSpPr>
              <a:spLocks noChangeArrowheads="1"/>
            </p:cNvSpPr>
            <p:nvPr/>
          </p:nvSpPr>
          <p:spPr bwMode="auto">
            <a:xfrm>
              <a:off x="1440" y="2071"/>
              <a:ext cx="618" cy="15"/>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39" name="Rectangle 384"/>
            <p:cNvSpPr>
              <a:spLocks noChangeArrowheads="1"/>
            </p:cNvSpPr>
            <p:nvPr/>
          </p:nvSpPr>
          <p:spPr bwMode="auto">
            <a:xfrm>
              <a:off x="1440" y="2214"/>
              <a:ext cx="618" cy="15"/>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sp>
        <p:nvSpPr>
          <p:cNvPr id="94267" name="Rectangle 385"/>
          <p:cNvSpPr>
            <a:spLocks noChangeArrowheads="1"/>
          </p:cNvSpPr>
          <p:nvPr/>
        </p:nvSpPr>
        <p:spPr bwMode="auto">
          <a:xfrm>
            <a:off x="6977063" y="5227514"/>
            <a:ext cx="981075" cy="23812"/>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68" name="Rectangle 386"/>
          <p:cNvSpPr>
            <a:spLocks noChangeArrowheads="1"/>
          </p:cNvSpPr>
          <p:nvPr/>
        </p:nvSpPr>
        <p:spPr bwMode="auto">
          <a:xfrm>
            <a:off x="6977063" y="5454526"/>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69" name="Rectangle 387"/>
          <p:cNvSpPr>
            <a:spLocks noChangeArrowheads="1"/>
          </p:cNvSpPr>
          <p:nvPr/>
        </p:nvSpPr>
        <p:spPr bwMode="auto">
          <a:xfrm>
            <a:off x="6977063" y="5568826"/>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70" name="Rectangle 388"/>
          <p:cNvSpPr>
            <a:spLocks noChangeArrowheads="1"/>
          </p:cNvSpPr>
          <p:nvPr/>
        </p:nvSpPr>
        <p:spPr bwMode="auto">
          <a:xfrm>
            <a:off x="6977063" y="5114801"/>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71" name="Rectangle 389"/>
          <p:cNvSpPr>
            <a:spLocks noChangeArrowheads="1"/>
          </p:cNvSpPr>
          <p:nvPr/>
        </p:nvSpPr>
        <p:spPr bwMode="auto">
          <a:xfrm>
            <a:off x="6977063" y="5341814"/>
            <a:ext cx="981075" cy="23812"/>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72" name="Rectangle 390"/>
          <p:cNvSpPr>
            <a:spLocks noChangeArrowheads="1"/>
          </p:cNvSpPr>
          <p:nvPr/>
        </p:nvSpPr>
        <p:spPr bwMode="auto">
          <a:xfrm>
            <a:off x="6977063" y="5227514"/>
            <a:ext cx="981075" cy="23812"/>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73" name="Rectangle 391"/>
          <p:cNvSpPr>
            <a:spLocks noChangeArrowheads="1"/>
          </p:cNvSpPr>
          <p:nvPr/>
        </p:nvSpPr>
        <p:spPr bwMode="auto">
          <a:xfrm>
            <a:off x="6977063" y="5454526"/>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74" name="Rectangle 392"/>
          <p:cNvSpPr>
            <a:spLocks noChangeArrowheads="1"/>
          </p:cNvSpPr>
          <p:nvPr/>
        </p:nvSpPr>
        <p:spPr bwMode="auto">
          <a:xfrm>
            <a:off x="6977063" y="5568826"/>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75" name="Rectangle 393"/>
          <p:cNvSpPr>
            <a:spLocks noChangeArrowheads="1"/>
          </p:cNvSpPr>
          <p:nvPr/>
        </p:nvSpPr>
        <p:spPr bwMode="auto">
          <a:xfrm>
            <a:off x="6977063" y="5114801"/>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76" name="Rectangle 394"/>
          <p:cNvSpPr>
            <a:spLocks noChangeArrowheads="1"/>
          </p:cNvSpPr>
          <p:nvPr/>
        </p:nvSpPr>
        <p:spPr bwMode="auto">
          <a:xfrm>
            <a:off x="6977063" y="5341814"/>
            <a:ext cx="981075" cy="23812"/>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77" name="Rectangle 395"/>
          <p:cNvSpPr>
            <a:spLocks noChangeArrowheads="1"/>
          </p:cNvSpPr>
          <p:nvPr/>
        </p:nvSpPr>
        <p:spPr bwMode="auto">
          <a:xfrm>
            <a:off x="1285875" y="5227514"/>
            <a:ext cx="981075" cy="23812"/>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78" name="Rectangle 396"/>
          <p:cNvSpPr>
            <a:spLocks noChangeArrowheads="1"/>
          </p:cNvSpPr>
          <p:nvPr/>
        </p:nvSpPr>
        <p:spPr bwMode="auto">
          <a:xfrm>
            <a:off x="1285875" y="5454526"/>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79" name="Rectangle 397"/>
          <p:cNvSpPr>
            <a:spLocks noChangeArrowheads="1"/>
          </p:cNvSpPr>
          <p:nvPr/>
        </p:nvSpPr>
        <p:spPr bwMode="auto">
          <a:xfrm>
            <a:off x="1285875" y="5568826"/>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80" name="Rectangle 398"/>
          <p:cNvSpPr>
            <a:spLocks noChangeArrowheads="1"/>
          </p:cNvSpPr>
          <p:nvPr/>
        </p:nvSpPr>
        <p:spPr bwMode="auto">
          <a:xfrm>
            <a:off x="1285875" y="5114801"/>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81" name="Rectangle 399"/>
          <p:cNvSpPr>
            <a:spLocks noChangeArrowheads="1"/>
          </p:cNvSpPr>
          <p:nvPr/>
        </p:nvSpPr>
        <p:spPr bwMode="auto">
          <a:xfrm>
            <a:off x="1285875" y="5341814"/>
            <a:ext cx="981075" cy="23812"/>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82" name="Rectangle 400"/>
          <p:cNvSpPr>
            <a:spLocks noChangeArrowheads="1"/>
          </p:cNvSpPr>
          <p:nvPr/>
        </p:nvSpPr>
        <p:spPr bwMode="auto">
          <a:xfrm>
            <a:off x="1285875" y="5227514"/>
            <a:ext cx="981075" cy="23812"/>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83" name="Rectangle 401"/>
          <p:cNvSpPr>
            <a:spLocks noChangeArrowheads="1"/>
          </p:cNvSpPr>
          <p:nvPr/>
        </p:nvSpPr>
        <p:spPr bwMode="auto">
          <a:xfrm>
            <a:off x="1285875" y="5454526"/>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84" name="Rectangle 402"/>
          <p:cNvSpPr>
            <a:spLocks noChangeArrowheads="1"/>
          </p:cNvSpPr>
          <p:nvPr/>
        </p:nvSpPr>
        <p:spPr bwMode="auto">
          <a:xfrm>
            <a:off x="1285875" y="5568826"/>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85" name="Rectangle 403"/>
          <p:cNvSpPr>
            <a:spLocks noChangeArrowheads="1"/>
          </p:cNvSpPr>
          <p:nvPr/>
        </p:nvSpPr>
        <p:spPr bwMode="auto">
          <a:xfrm>
            <a:off x="1285875" y="5114801"/>
            <a:ext cx="981075" cy="23813"/>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86" name="Rectangle 404"/>
          <p:cNvSpPr>
            <a:spLocks noChangeArrowheads="1"/>
          </p:cNvSpPr>
          <p:nvPr/>
        </p:nvSpPr>
        <p:spPr bwMode="auto">
          <a:xfrm>
            <a:off x="1285875" y="5341814"/>
            <a:ext cx="981075" cy="23812"/>
          </a:xfrm>
          <a:prstGeom prst="rect">
            <a:avLst/>
          </a:prstGeom>
          <a:solidFill>
            <a:srgbClr val="2B2B2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87" name="Line 405"/>
          <p:cNvSpPr>
            <a:spLocks noChangeShapeType="1"/>
          </p:cNvSpPr>
          <p:nvPr/>
        </p:nvSpPr>
        <p:spPr bwMode="auto">
          <a:xfrm>
            <a:off x="2035175" y="5327526"/>
            <a:ext cx="4889500" cy="1588"/>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94288" name="Group 406"/>
          <p:cNvGrpSpPr>
            <a:grpSpLocks/>
          </p:cNvGrpSpPr>
          <p:nvPr/>
        </p:nvGrpSpPr>
        <p:grpSpPr bwMode="auto">
          <a:xfrm>
            <a:off x="3371863" y="5044951"/>
            <a:ext cx="327026" cy="544513"/>
            <a:chOff x="2754" y="2027"/>
            <a:chExt cx="206" cy="343"/>
          </a:xfrm>
        </p:grpSpPr>
        <p:sp>
          <p:nvSpPr>
            <p:cNvPr id="94333" name="Freeform 407"/>
            <p:cNvSpPr>
              <a:spLocks/>
            </p:cNvSpPr>
            <p:nvPr/>
          </p:nvSpPr>
          <p:spPr bwMode="auto">
            <a:xfrm>
              <a:off x="2762" y="2044"/>
              <a:ext cx="185" cy="309"/>
            </a:xfrm>
            <a:custGeom>
              <a:avLst/>
              <a:gdLst>
                <a:gd name="T0" fmla="*/ 185 w 185"/>
                <a:gd name="T1" fmla="*/ 155 h 309"/>
                <a:gd name="T2" fmla="*/ 0 w 185"/>
                <a:gd name="T3" fmla="*/ 309 h 309"/>
                <a:gd name="T4" fmla="*/ 0 w 185"/>
                <a:gd name="T5" fmla="*/ 0 h 309"/>
                <a:gd name="T6" fmla="*/ 185 w 185"/>
                <a:gd name="T7" fmla="*/ 155 h 3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309">
                  <a:moveTo>
                    <a:pt x="185" y="155"/>
                  </a:moveTo>
                  <a:lnTo>
                    <a:pt x="0" y="309"/>
                  </a:lnTo>
                  <a:lnTo>
                    <a:pt x="0" y="0"/>
                  </a:lnTo>
                  <a:lnTo>
                    <a:pt x="185" y="155"/>
                  </a:lnTo>
                  <a:close/>
                </a:path>
              </a:pathLst>
            </a:custGeom>
            <a:solidFill>
              <a:srgbClr val="242B7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34" name="Freeform 408"/>
            <p:cNvSpPr>
              <a:spLocks noEditPoints="1"/>
            </p:cNvSpPr>
            <p:nvPr/>
          </p:nvSpPr>
          <p:spPr bwMode="auto">
            <a:xfrm>
              <a:off x="2754" y="2027"/>
              <a:ext cx="206" cy="343"/>
            </a:xfrm>
            <a:custGeom>
              <a:avLst/>
              <a:gdLst>
                <a:gd name="T0" fmla="*/ 4 w 206"/>
                <a:gd name="T1" fmla="*/ 320 h 343"/>
                <a:gd name="T2" fmla="*/ 8 w 206"/>
                <a:gd name="T3" fmla="*/ 326 h 343"/>
                <a:gd name="T4" fmla="*/ 15 w 206"/>
                <a:gd name="T5" fmla="*/ 326 h 343"/>
                <a:gd name="T6" fmla="*/ 15 w 206"/>
                <a:gd name="T7" fmla="*/ 17 h 343"/>
                <a:gd name="T8" fmla="*/ 8 w 206"/>
                <a:gd name="T9" fmla="*/ 17 h 343"/>
                <a:gd name="T10" fmla="*/ 4 w 206"/>
                <a:gd name="T11" fmla="*/ 23 h 343"/>
                <a:gd name="T12" fmla="*/ 189 w 206"/>
                <a:gd name="T13" fmla="*/ 178 h 343"/>
                <a:gd name="T14" fmla="*/ 193 w 206"/>
                <a:gd name="T15" fmla="*/ 172 h 343"/>
                <a:gd name="T16" fmla="*/ 189 w 206"/>
                <a:gd name="T17" fmla="*/ 165 h 343"/>
                <a:gd name="T18" fmla="*/ 4 w 206"/>
                <a:gd name="T19" fmla="*/ 320 h 343"/>
                <a:gd name="T20" fmla="*/ 198 w 206"/>
                <a:gd name="T21" fmla="*/ 178 h 343"/>
                <a:gd name="T22" fmla="*/ 206 w 206"/>
                <a:gd name="T23" fmla="*/ 172 h 343"/>
                <a:gd name="T24" fmla="*/ 198 w 206"/>
                <a:gd name="T25" fmla="*/ 165 h 343"/>
                <a:gd name="T26" fmla="*/ 13 w 206"/>
                <a:gd name="T27" fmla="*/ 11 h 343"/>
                <a:gd name="T28" fmla="*/ 0 w 206"/>
                <a:gd name="T29" fmla="*/ 0 h 343"/>
                <a:gd name="T30" fmla="*/ 0 w 206"/>
                <a:gd name="T31" fmla="*/ 17 h 343"/>
                <a:gd name="T32" fmla="*/ 0 w 206"/>
                <a:gd name="T33" fmla="*/ 326 h 343"/>
                <a:gd name="T34" fmla="*/ 0 w 206"/>
                <a:gd name="T35" fmla="*/ 343 h 343"/>
                <a:gd name="T36" fmla="*/ 13 w 206"/>
                <a:gd name="T37" fmla="*/ 333 h 343"/>
                <a:gd name="T38" fmla="*/ 198 w 206"/>
                <a:gd name="T39" fmla="*/ 178 h 3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6" h="343">
                  <a:moveTo>
                    <a:pt x="4" y="320"/>
                  </a:moveTo>
                  <a:lnTo>
                    <a:pt x="8" y="326"/>
                  </a:lnTo>
                  <a:lnTo>
                    <a:pt x="15" y="326"/>
                  </a:lnTo>
                  <a:lnTo>
                    <a:pt x="15" y="17"/>
                  </a:lnTo>
                  <a:lnTo>
                    <a:pt x="8" y="17"/>
                  </a:lnTo>
                  <a:lnTo>
                    <a:pt x="4" y="23"/>
                  </a:lnTo>
                  <a:lnTo>
                    <a:pt x="189" y="178"/>
                  </a:lnTo>
                  <a:lnTo>
                    <a:pt x="193" y="172"/>
                  </a:lnTo>
                  <a:lnTo>
                    <a:pt x="189" y="165"/>
                  </a:lnTo>
                  <a:lnTo>
                    <a:pt x="4" y="320"/>
                  </a:lnTo>
                  <a:close/>
                  <a:moveTo>
                    <a:pt x="198" y="178"/>
                  </a:moveTo>
                  <a:lnTo>
                    <a:pt x="206" y="172"/>
                  </a:lnTo>
                  <a:lnTo>
                    <a:pt x="198" y="165"/>
                  </a:lnTo>
                  <a:lnTo>
                    <a:pt x="13" y="11"/>
                  </a:lnTo>
                  <a:lnTo>
                    <a:pt x="0" y="0"/>
                  </a:lnTo>
                  <a:lnTo>
                    <a:pt x="0" y="17"/>
                  </a:lnTo>
                  <a:lnTo>
                    <a:pt x="0" y="326"/>
                  </a:lnTo>
                  <a:lnTo>
                    <a:pt x="0" y="343"/>
                  </a:lnTo>
                  <a:lnTo>
                    <a:pt x="13" y="333"/>
                  </a:lnTo>
                  <a:lnTo>
                    <a:pt x="198" y="178"/>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89" name="Group 409"/>
          <p:cNvGrpSpPr>
            <a:grpSpLocks/>
          </p:cNvGrpSpPr>
          <p:nvPr/>
        </p:nvGrpSpPr>
        <p:grpSpPr bwMode="auto">
          <a:xfrm>
            <a:off x="5684858" y="5035432"/>
            <a:ext cx="328613" cy="542926"/>
            <a:chOff x="4211" y="2021"/>
            <a:chExt cx="207" cy="342"/>
          </a:xfrm>
        </p:grpSpPr>
        <p:sp>
          <p:nvSpPr>
            <p:cNvPr id="94331" name="Freeform 410"/>
            <p:cNvSpPr>
              <a:spLocks/>
            </p:cNvSpPr>
            <p:nvPr/>
          </p:nvSpPr>
          <p:spPr bwMode="auto">
            <a:xfrm>
              <a:off x="4219" y="2038"/>
              <a:ext cx="186" cy="309"/>
            </a:xfrm>
            <a:custGeom>
              <a:avLst/>
              <a:gdLst>
                <a:gd name="T0" fmla="*/ 186 w 186"/>
                <a:gd name="T1" fmla="*/ 154 h 309"/>
                <a:gd name="T2" fmla="*/ 0 w 186"/>
                <a:gd name="T3" fmla="*/ 309 h 309"/>
                <a:gd name="T4" fmla="*/ 0 w 186"/>
                <a:gd name="T5" fmla="*/ 0 h 309"/>
                <a:gd name="T6" fmla="*/ 186 w 186"/>
                <a:gd name="T7" fmla="*/ 154 h 3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 h="309">
                  <a:moveTo>
                    <a:pt x="186" y="154"/>
                  </a:moveTo>
                  <a:lnTo>
                    <a:pt x="0" y="309"/>
                  </a:lnTo>
                  <a:lnTo>
                    <a:pt x="0" y="0"/>
                  </a:lnTo>
                  <a:lnTo>
                    <a:pt x="186" y="154"/>
                  </a:lnTo>
                  <a:close/>
                </a:path>
              </a:pathLst>
            </a:custGeom>
            <a:solidFill>
              <a:srgbClr val="242B7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32" name="Freeform 411"/>
            <p:cNvSpPr>
              <a:spLocks noEditPoints="1"/>
            </p:cNvSpPr>
            <p:nvPr/>
          </p:nvSpPr>
          <p:spPr bwMode="auto">
            <a:xfrm>
              <a:off x="4211" y="2021"/>
              <a:ext cx="207" cy="342"/>
            </a:xfrm>
            <a:custGeom>
              <a:avLst/>
              <a:gdLst>
                <a:gd name="T0" fmla="*/ 4 w 207"/>
                <a:gd name="T1" fmla="*/ 319 h 342"/>
                <a:gd name="T2" fmla="*/ 8 w 207"/>
                <a:gd name="T3" fmla="*/ 326 h 342"/>
                <a:gd name="T4" fmla="*/ 16 w 207"/>
                <a:gd name="T5" fmla="*/ 326 h 342"/>
                <a:gd name="T6" fmla="*/ 16 w 207"/>
                <a:gd name="T7" fmla="*/ 17 h 342"/>
                <a:gd name="T8" fmla="*/ 8 w 207"/>
                <a:gd name="T9" fmla="*/ 17 h 342"/>
                <a:gd name="T10" fmla="*/ 4 w 207"/>
                <a:gd name="T11" fmla="*/ 23 h 342"/>
                <a:gd name="T12" fmla="*/ 190 w 207"/>
                <a:gd name="T13" fmla="*/ 178 h 342"/>
                <a:gd name="T14" fmla="*/ 194 w 207"/>
                <a:gd name="T15" fmla="*/ 171 h 342"/>
                <a:gd name="T16" fmla="*/ 190 w 207"/>
                <a:gd name="T17" fmla="*/ 165 h 342"/>
                <a:gd name="T18" fmla="*/ 4 w 207"/>
                <a:gd name="T19" fmla="*/ 319 h 342"/>
                <a:gd name="T20" fmla="*/ 199 w 207"/>
                <a:gd name="T21" fmla="*/ 178 h 342"/>
                <a:gd name="T22" fmla="*/ 207 w 207"/>
                <a:gd name="T23" fmla="*/ 171 h 342"/>
                <a:gd name="T24" fmla="*/ 199 w 207"/>
                <a:gd name="T25" fmla="*/ 165 h 342"/>
                <a:gd name="T26" fmla="*/ 13 w 207"/>
                <a:gd name="T27" fmla="*/ 10 h 342"/>
                <a:gd name="T28" fmla="*/ 0 w 207"/>
                <a:gd name="T29" fmla="*/ 0 h 342"/>
                <a:gd name="T30" fmla="*/ 0 w 207"/>
                <a:gd name="T31" fmla="*/ 17 h 342"/>
                <a:gd name="T32" fmla="*/ 0 w 207"/>
                <a:gd name="T33" fmla="*/ 326 h 342"/>
                <a:gd name="T34" fmla="*/ 0 w 207"/>
                <a:gd name="T35" fmla="*/ 342 h 342"/>
                <a:gd name="T36" fmla="*/ 13 w 207"/>
                <a:gd name="T37" fmla="*/ 332 h 342"/>
                <a:gd name="T38" fmla="*/ 199 w 207"/>
                <a:gd name="T39" fmla="*/ 178 h 3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7" h="342">
                  <a:moveTo>
                    <a:pt x="4" y="319"/>
                  </a:moveTo>
                  <a:lnTo>
                    <a:pt x="8" y="326"/>
                  </a:lnTo>
                  <a:lnTo>
                    <a:pt x="16" y="326"/>
                  </a:lnTo>
                  <a:lnTo>
                    <a:pt x="16" y="17"/>
                  </a:lnTo>
                  <a:lnTo>
                    <a:pt x="8" y="17"/>
                  </a:lnTo>
                  <a:lnTo>
                    <a:pt x="4" y="23"/>
                  </a:lnTo>
                  <a:lnTo>
                    <a:pt x="190" y="178"/>
                  </a:lnTo>
                  <a:lnTo>
                    <a:pt x="194" y="171"/>
                  </a:lnTo>
                  <a:lnTo>
                    <a:pt x="190" y="165"/>
                  </a:lnTo>
                  <a:lnTo>
                    <a:pt x="4" y="319"/>
                  </a:lnTo>
                  <a:close/>
                  <a:moveTo>
                    <a:pt x="199" y="178"/>
                  </a:moveTo>
                  <a:lnTo>
                    <a:pt x="207" y="171"/>
                  </a:lnTo>
                  <a:lnTo>
                    <a:pt x="199" y="165"/>
                  </a:lnTo>
                  <a:lnTo>
                    <a:pt x="13" y="10"/>
                  </a:lnTo>
                  <a:lnTo>
                    <a:pt x="0" y="0"/>
                  </a:lnTo>
                  <a:lnTo>
                    <a:pt x="0" y="17"/>
                  </a:lnTo>
                  <a:lnTo>
                    <a:pt x="0" y="326"/>
                  </a:lnTo>
                  <a:lnTo>
                    <a:pt x="0" y="342"/>
                  </a:lnTo>
                  <a:lnTo>
                    <a:pt x="13" y="332"/>
                  </a:lnTo>
                  <a:lnTo>
                    <a:pt x="199" y="178"/>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90" name="Group 412"/>
          <p:cNvGrpSpPr>
            <a:grpSpLocks/>
          </p:cNvGrpSpPr>
          <p:nvPr/>
        </p:nvGrpSpPr>
        <p:grpSpPr bwMode="auto">
          <a:xfrm>
            <a:off x="4192594" y="5022726"/>
            <a:ext cx="885826" cy="590550"/>
            <a:chOff x="3271" y="2013"/>
            <a:chExt cx="558" cy="372"/>
          </a:xfrm>
        </p:grpSpPr>
        <p:sp>
          <p:nvSpPr>
            <p:cNvPr id="94328" name="Rectangle 413"/>
            <p:cNvSpPr>
              <a:spLocks noChangeArrowheads="1"/>
            </p:cNvSpPr>
            <p:nvPr/>
          </p:nvSpPr>
          <p:spPr bwMode="auto">
            <a:xfrm>
              <a:off x="3411" y="2013"/>
              <a:ext cx="279" cy="372"/>
            </a:xfrm>
            <a:prstGeom prst="rect">
              <a:avLst/>
            </a:prstGeom>
            <a:solidFill>
              <a:srgbClr val="99CCFF"/>
            </a:solidFill>
            <a:ln w="23813">
              <a:solidFill>
                <a:srgbClr val="333399"/>
              </a:solidFill>
              <a:miter lim="800000"/>
              <a:headEnd/>
              <a:tailEnd/>
            </a:ln>
          </p:spPr>
          <p:txBody>
            <a:bodyPr/>
            <a:lstStyle/>
            <a:p>
              <a:endParaRPr lang="en-US"/>
            </a:p>
          </p:txBody>
        </p:sp>
        <p:sp>
          <p:nvSpPr>
            <p:cNvPr id="94329" name="Rectangle 414"/>
            <p:cNvSpPr>
              <a:spLocks noChangeArrowheads="1"/>
            </p:cNvSpPr>
            <p:nvPr/>
          </p:nvSpPr>
          <p:spPr bwMode="auto">
            <a:xfrm>
              <a:off x="3271" y="2099"/>
              <a:ext cx="5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30" name="Rectangle 415"/>
            <p:cNvSpPr>
              <a:spLocks noChangeArrowheads="1"/>
            </p:cNvSpPr>
            <p:nvPr/>
          </p:nvSpPr>
          <p:spPr bwMode="auto">
            <a:xfrm>
              <a:off x="3448" y="2125"/>
              <a:ext cx="255"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b="1">
                  <a:solidFill>
                    <a:srgbClr val="242B78"/>
                  </a:solidFill>
                </a:rPr>
                <a:t>ADM</a:t>
              </a:r>
              <a:endParaRPr lang="en-US" sz="1400"/>
            </a:p>
          </p:txBody>
        </p:sp>
      </p:grpSp>
      <p:grpSp>
        <p:nvGrpSpPr>
          <p:cNvPr id="94291" name="Group 416"/>
          <p:cNvGrpSpPr>
            <a:grpSpLocks/>
          </p:cNvGrpSpPr>
          <p:nvPr/>
        </p:nvGrpSpPr>
        <p:grpSpPr bwMode="auto">
          <a:xfrm>
            <a:off x="1874838" y="4930651"/>
            <a:ext cx="661987" cy="774700"/>
            <a:chOff x="1811" y="1955"/>
            <a:chExt cx="417" cy="488"/>
          </a:xfrm>
        </p:grpSpPr>
        <p:sp>
          <p:nvSpPr>
            <p:cNvPr id="94325" name="Rectangle 417"/>
            <p:cNvSpPr>
              <a:spLocks noChangeArrowheads="1"/>
            </p:cNvSpPr>
            <p:nvPr/>
          </p:nvSpPr>
          <p:spPr bwMode="auto">
            <a:xfrm>
              <a:off x="1811" y="1955"/>
              <a:ext cx="417" cy="488"/>
            </a:xfrm>
            <a:prstGeom prst="rect">
              <a:avLst/>
            </a:prstGeom>
            <a:solidFill>
              <a:srgbClr val="D9F2FF"/>
            </a:solidFill>
            <a:ln w="12700">
              <a:solidFill>
                <a:srgbClr val="2B2B2B"/>
              </a:solidFill>
              <a:miter lim="800000"/>
              <a:headEnd/>
              <a:tailEnd/>
            </a:ln>
          </p:spPr>
          <p:txBody>
            <a:bodyPr/>
            <a:lstStyle/>
            <a:p>
              <a:endParaRPr lang="en-US"/>
            </a:p>
          </p:txBody>
        </p:sp>
        <p:sp>
          <p:nvSpPr>
            <p:cNvPr id="94326" name="Rectangle 418"/>
            <p:cNvSpPr>
              <a:spLocks noChangeArrowheads="1"/>
            </p:cNvSpPr>
            <p:nvPr/>
          </p:nvSpPr>
          <p:spPr bwMode="auto">
            <a:xfrm>
              <a:off x="1814" y="2099"/>
              <a:ext cx="40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27" name="Rectangle 419"/>
            <p:cNvSpPr>
              <a:spLocks noChangeArrowheads="1"/>
            </p:cNvSpPr>
            <p:nvPr/>
          </p:nvSpPr>
          <p:spPr bwMode="auto">
            <a:xfrm>
              <a:off x="1933" y="2142"/>
              <a:ext cx="218"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b="1">
                  <a:solidFill>
                    <a:srgbClr val="242B78"/>
                  </a:solidFill>
                </a:rPr>
                <a:t>PTE</a:t>
              </a:r>
              <a:endParaRPr lang="en-US" sz="1400"/>
            </a:p>
          </p:txBody>
        </p:sp>
      </p:grpSp>
      <p:grpSp>
        <p:nvGrpSpPr>
          <p:cNvPr id="94292" name="Group 420"/>
          <p:cNvGrpSpPr>
            <a:grpSpLocks/>
          </p:cNvGrpSpPr>
          <p:nvPr/>
        </p:nvGrpSpPr>
        <p:grpSpPr bwMode="auto">
          <a:xfrm>
            <a:off x="6646863" y="4930651"/>
            <a:ext cx="661987" cy="774700"/>
            <a:chOff x="4817" y="1955"/>
            <a:chExt cx="417" cy="488"/>
          </a:xfrm>
        </p:grpSpPr>
        <p:sp>
          <p:nvSpPr>
            <p:cNvPr id="94322" name="Rectangle 421"/>
            <p:cNvSpPr>
              <a:spLocks noChangeArrowheads="1"/>
            </p:cNvSpPr>
            <p:nvPr/>
          </p:nvSpPr>
          <p:spPr bwMode="auto">
            <a:xfrm>
              <a:off x="4817" y="1955"/>
              <a:ext cx="417" cy="488"/>
            </a:xfrm>
            <a:prstGeom prst="rect">
              <a:avLst/>
            </a:prstGeom>
            <a:solidFill>
              <a:srgbClr val="D9F2FF"/>
            </a:solidFill>
            <a:ln w="12700">
              <a:solidFill>
                <a:srgbClr val="2B2B2B"/>
              </a:solidFill>
              <a:miter lim="800000"/>
              <a:headEnd/>
              <a:tailEnd/>
            </a:ln>
          </p:spPr>
          <p:txBody>
            <a:bodyPr/>
            <a:lstStyle/>
            <a:p>
              <a:endParaRPr lang="en-US"/>
            </a:p>
          </p:txBody>
        </p:sp>
        <p:sp>
          <p:nvSpPr>
            <p:cNvPr id="94323" name="Rectangle 422"/>
            <p:cNvSpPr>
              <a:spLocks noChangeArrowheads="1"/>
            </p:cNvSpPr>
            <p:nvPr/>
          </p:nvSpPr>
          <p:spPr bwMode="auto">
            <a:xfrm>
              <a:off x="4819" y="2099"/>
              <a:ext cx="40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24" name="Rectangle 423"/>
            <p:cNvSpPr>
              <a:spLocks noChangeArrowheads="1"/>
            </p:cNvSpPr>
            <p:nvPr/>
          </p:nvSpPr>
          <p:spPr bwMode="auto">
            <a:xfrm>
              <a:off x="4939" y="2142"/>
              <a:ext cx="218"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b="1">
                  <a:solidFill>
                    <a:srgbClr val="242B78"/>
                  </a:solidFill>
                </a:rPr>
                <a:t>PTE</a:t>
              </a:r>
              <a:endParaRPr lang="en-US" sz="1400"/>
            </a:p>
          </p:txBody>
        </p:sp>
      </p:grpSp>
      <p:sp>
        <p:nvSpPr>
          <p:cNvPr id="94293" name="Line 424"/>
          <p:cNvSpPr>
            <a:spLocks noChangeShapeType="1"/>
          </p:cNvSpPr>
          <p:nvPr/>
        </p:nvSpPr>
        <p:spPr bwMode="auto">
          <a:xfrm>
            <a:off x="2035175" y="5327526"/>
            <a:ext cx="4889500" cy="1588"/>
          </a:xfrm>
          <a:prstGeom prst="line">
            <a:avLst/>
          </a:prstGeom>
          <a:noFill/>
          <a:ln w="12700">
            <a:solidFill>
              <a:srgbClr val="2B2B2B"/>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94294" name="Group 425"/>
          <p:cNvGrpSpPr>
            <a:grpSpLocks/>
          </p:cNvGrpSpPr>
          <p:nvPr/>
        </p:nvGrpSpPr>
        <p:grpSpPr bwMode="auto">
          <a:xfrm>
            <a:off x="3371863" y="5044951"/>
            <a:ext cx="327026" cy="544513"/>
            <a:chOff x="2754" y="2027"/>
            <a:chExt cx="206" cy="343"/>
          </a:xfrm>
        </p:grpSpPr>
        <p:sp>
          <p:nvSpPr>
            <p:cNvPr id="94320" name="Freeform 426"/>
            <p:cNvSpPr>
              <a:spLocks/>
            </p:cNvSpPr>
            <p:nvPr/>
          </p:nvSpPr>
          <p:spPr bwMode="auto">
            <a:xfrm>
              <a:off x="2762" y="2044"/>
              <a:ext cx="185" cy="309"/>
            </a:xfrm>
            <a:custGeom>
              <a:avLst/>
              <a:gdLst>
                <a:gd name="T0" fmla="*/ 185 w 185"/>
                <a:gd name="T1" fmla="*/ 155 h 309"/>
                <a:gd name="T2" fmla="*/ 0 w 185"/>
                <a:gd name="T3" fmla="*/ 309 h 309"/>
                <a:gd name="T4" fmla="*/ 0 w 185"/>
                <a:gd name="T5" fmla="*/ 0 h 309"/>
                <a:gd name="T6" fmla="*/ 185 w 185"/>
                <a:gd name="T7" fmla="*/ 155 h 3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309">
                  <a:moveTo>
                    <a:pt x="185" y="155"/>
                  </a:moveTo>
                  <a:lnTo>
                    <a:pt x="0" y="309"/>
                  </a:lnTo>
                  <a:lnTo>
                    <a:pt x="0" y="0"/>
                  </a:lnTo>
                  <a:lnTo>
                    <a:pt x="185" y="155"/>
                  </a:lnTo>
                  <a:close/>
                </a:path>
              </a:pathLst>
            </a:custGeom>
            <a:solidFill>
              <a:srgbClr val="242B7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21" name="Freeform 427"/>
            <p:cNvSpPr>
              <a:spLocks noEditPoints="1"/>
            </p:cNvSpPr>
            <p:nvPr/>
          </p:nvSpPr>
          <p:spPr bwMode="auto">
            <a:xfrm>
              <a:off x="2754" y="2027"/>
              <a:ext cx="206" cy="343"/>
            </a:xfrm>
            <a:custGeom>
              <a:avLst/>
              <a:gdLst>
                <a:gd name="T0" fmla="*/ 4 w 206"/>
                <a:gd name="T1" fmla="*/ 320 h 343"/>
                <a:gd name="T2" fmla="*/ 8 w 206"/>
                <a:gd name="T3" fmla="*/ 326 h 343"/>
                <a:gd name="T4" fmla="*/ 15 w 206"/>
                <a:gd name="T5" fmla="*/ 326 h 343"/>
                <a:gd name="T6" fmla="*/ 15 w 206"/>
                <a:gd name="T7" fmla="*/ 17 h 343"/>
                <a:gd name="T8" fmla="*/ 8 w 206"/>
                <a:gd name="T9" fmla="*/ 17 h 343"/>
                <a:gd name="T10" fmla="*/ 4 w 206"/>
                <a:gd name="T11" fmla="*/ 23 h 343"/>
                <a:gd name="T12" fmla="*/ 189 w 206"/>
                <a:gd name="T13" fmla="*/ 178 h 343"/>
                <a:gd name="T14" fmla="*/ 193 w 206"/>
                <a:gd name="T15" fmla="*/ 172 h 343"/>
                <a:gd name="T16" fmla="*/ 189 w 206"/>
                <a:gd name="T17" fmla="*/ 165 h 343"/>
                <a:gd name="T18" fmla="*/ 4 w 206"/>
                <a:gd name="T19" fmla="*/ 320 h 343"/>
                <a:gd name="T20" fmla="*/ 198 w 206"/>
                <a:gd name="T21" fmla="*/ 178 h 343"/>
                <a:gd name="T22" fmla="*/ 206 w 206"/>
                <a:gd name="T23" fmla="*/ 172 h 343"/>
                <a:gd name="T24" fmla="*/ 198 w 206"/>
                <a:gd name="T25" fmla="*/ 165 h 343"/>
                <a:gd name="T26" fmla="*/ 13 w 206"/>
                <a:gd name="T27" fmla="*/ 11 h 343"/>
                <a:gd name="T28" fmla="*/ 0 w 206"/>
                <a:gd name="T29" fmla="*/ 0 h 343"/>
                <a:gd name="T30" fmla="*/ 0 w 206"/>
                <a:gd name="T31" fmla="*/ 17 h 343"/>
                <a:gd name="T32" fmla="*/ 0 w 206"/>
                <a:gd name="T33" fmla="*/ 326 h 343"/>
                <a:gd name="T34" fmla="*/ 0 w 206"/>
                <a:gd name="T35" fmla="*/ 343 h 343"/>
                <a:gd name="T36" fmla="*/ 13 w 206"/>
                <a:gd name="T37" fmla="*/ 333 h 343"/>
                <a:gd name="T38" fmla="*/ 198 w 206"/>
                <a:gd name="T39" fmla="*/ 178 h 3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6" h="343">
                  <a:moveTo>
                    <a:pt x="4" y="320"/>
                  </a:moveTo>
                  <a:lnTo>
                    <a:pt x="8" y="326"/>
                  </a:lnTo>
                  <a:lnTo>
                    <a:pt x="15" y="326"/>
                  </a:lnTo>
                  <a:lnTo>
                    <a:pt x="15" y="17"/>
                  </a:lnTo>
                  <a:lnTo>
                    <a:pt x="8" y="17"/>
                  </a:lnTo>
                  <a:lnTo>
                    <a:pt x="4" y="23"/>
                  </a:lnTo>
                  <a:lnTo>
                    <a:pt x="189" y="178"/>
                  </a:lnTo>
                  <a:lnTo>
                    <a:pt x="193" y="172"/>
                  </a:lnTo>
                  <a:lnTo>
                    <a:pt x="189" y="165"/>
                  </a:lnTo>
                  <a:lnTo>
                    <a:pt x="4" y="320"/>
                  </a:lnTo>
                  <a:close/>
                  <a:moveTo>
                    <a:pt x="198" y="178"/>
                  </a:moveTo>
                  <a:lnTo>
                    <a:pt x="206" y="172"/>
                  </a:lnTo>
                  <a:lnTo>
                    <a:pt x="198" y="165"/>
                  </a:lnTo>
                  <a:lnTo>
                    <a:pt x="13" y="11"/>
                  </a:lnTo>
                  <a:lnTo>
                    <a:pt x="0" y="0"/>
                  </a:lnTo>
                  <a:lnTo>
                    <a:pt x="0" y="17"/>
                  </a:lnTo>
                  <a:lnTo>
                    <a:pt x="0" y="326"/>
                  </a:lnTo>
                  <a:lnTo>
                    <a:pt x="0" y="343"/>
                  </a:lnTo>
                  <a:lnTo>
                    <a:pt x="13" y="333"/>
                  </a:lnTo>
                  <a:lnTo>
                    <a:pt x="198" y="178"/>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94295" name="Group 428"/>
          <p:cNvGrpSpPr>
            <a:grpSpLocks/>
          </p:cNvGrpSpPr>
          <p:nvPr/>
        </p:nvGrpSpPr>
        <p:grpSpPr bwMode="auto">
          <a:xfrm>
            <a:off x="5684858" y="5035432"/>
            <a:ext cx="328613" cy="542926"/>
            <a:chOff x="4211" y="2021"/>
            <a:chExt cx="207" cy="342"/>
          </a:xfrm>
        </p:grpSpPr>
        <p:sp>
          <p:nvSpPr>
            <p:cNvPr id="94318" name="Freeform 429"/>
            <p:cNvSpPr>
              <a:spLocks/>
            </p:cNvSpPr>
            <p:nvPr/>
          </p:nvSpPr>
          <p:spPr bwMode="auto">
            <a:xfrm>
              <a:off x="4219" y="2038"/>
              <a:ext cx="186" cy="309"/>
            </a:xfrm>
            <a:custGeom>
              <a:avLst/>
              <a:gdLst>
                <a:gd name="T0" fmla="*/ 186 w 186"/>
                <a:gd name="T1" fmla="*/ 154 h 309"/>
                <a:gd name="T2" fmla="*/ 0 w 186"/>
                <a:gd name="T3" fmla="*/ 309 h 309"/>
                <a:gd name="T4" fmla="*/ 0 w 186"/>
                <a:gd name="T5" fmla="*/ 0 h 309"/>
                <a:gd name="T6" fmla="*/ 186 w 186"/>
                <a:gd name="T7" fmla="*/ 154 h 3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 h="309">
                  <a:moveTo>
                    <a:pt x="186" y="154"/>
                  </a:moveTo>
                  <a:lnTo>
                    <a:pt x="0" y="309"/>
                  </a:lnTo>
                  <a:lnTo>
                    <a:pt x="0" y="0"/>
                  </a:lnTo>
                  <a:lnTo>
                    <a:pt x="186" y="154"/>
                  </a:lnTo>
                  <a:close/>
                </a:path>
              </a:pathLst>
            </a:custGeom>
            <a:solidFill>
              <a:srgbClr val="242B7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319" name="Freeform 430"/>
            <p:cNvSpPr>
              <a:spLocks noEditPoints="1"/>
            </p:cNvSpPr>
            <p:nvPr/>
          </p:nvSpPr>
          <p:spPr bwMode="auto">
            <a:xfrm>
              <a:off x="4211" y="2021"/>
              <a:ext cx="207" cy="342"/>
            </a:xfrm>
            <a:custGeom>
              <a:avLst/>
              <a:gdLst>
                <a:gd name="T0" fmla="*/ 4 w 207"/>
                <a:gd name="T1" fmla="*/ 319 h 342"/>
                <a:gd name="T2" fmla="*/ 8 w 207"/>
                <a:gd name="T3" fmla="*/ 326 h 342"/>
                <a:gd name="T4" fmla="*/ 16 w 207"/>
                <a:gd name="T5" fmla="*/ 326 h 342"/>
                <a:gd name="T6" fmla="*/ 16 w 207"/>
                <a:gd name="T7" fmla="*/ 17 h 342"/>
                <a:gd name="T8" fmla="*/ 8 w 207"/>
                <a:gd name="T9" fmla="*/ 17 h 342"/>
                <a:gd name="T10" fmla="*/ 4 w 207"/>
                <a:gd name="T11" fmla="*/ 23 h 342"/>
                <a:gd name="T12" fmla="*/ 190 w 207"/>
                <a:gd name="T13" fmla="*/ 178 h 342"/>
                <a:gd name="T14" fmla="*/ 194 w 207"/>
                <a:gd name="T15" fmla="*/ 171 h 342"/>
                <a:gd name="T16" fmla="*/ 190 w 207"/>
                <a:gd name="T17" fmla="*/ 165 h 342"/>
                <a:gd name="T18" fmla="*/ 4 w 207"/>
                <a:gd name="T19" fmla="*/ 319 h 342"/>
                <a:gd name="T20" fmla="*/ 199 w 207"/>
                <a:gd name="T21" fmla="*/ 178 h 342"/>
                <a:gd name="T22" fmla="*/ 207 w 207"/>
                <a:gd name="T23" fmla="*/ 171 h 342"/>
                <a:gd name="T24" fmla="*/ 199 w 207"/>
                <a:gd name="T25" fmla="*/ 165 h 342"/>
                <a:gd name="T26" fmla="*/ 13 w 207"/>
                <a:gd name="T27" fmla="*/ 10 h 342"/>
                <a:gd name="T28" fmla="*/ 0 w 207"/>
                <a:gd name="T29" fmla="*/ 0 h 342"/>
                <a:gd name="T30" fmla="*/ 0 w 207"/>
                <a:gd name="T31" fmla="*/ 17 h 342"/>
                <a:gd name="T32" fmla="*/ 0 w 207"/>
                <a:gd name="T33" fmla="*/ 326 h 342"/>
                <a:gd name="T34" fmla="*/ 0 w 207"/>
                <a:gd name="T35" fmla="*/ 342 h 342"/>
                <a:gd name="T36" fmla="*/ 13 w 207"/>
                <a:gd name="T37" fmla="*/ 332 h 342"/>
                <a:gd name="T38" fmla="*/ 199 w 207"/>
                <a:gd name="T39" fmla="*/ 178 h 3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7" h="342">
                  <a:moveTo>
                    <a:pt x="4" y="319"/>
                  </a:moveTo>
                  <a:lnTo>
                    <a:pt x="8" y="326"/>
                  </a:lnTo>
                  <a:lnTo>
                    <a:pt x="16" y="326"/>
                  </a:lnTo>
                  <a:lnTo>
                    <a:pt x="16" y="17"/>
                  </a:lnTo>
                  <a:lnTo>
                    <a:pt x="8" y="17"/>
                  </a:lnTo>
                  <a:lnTo>
                    <a:pt x="4" y="23"/>
                  </a:lnTo>
                  <a:lnTo>
                    <a:pt x="190" y="178"/>
                  </a:lnTo>
                  <a:lnTo>
                    <a:pt x="194" y="171"/>
                  </a:lnTo>
                  <a:lnTo>
                    <a:pt x="190" y="165"/>
                  </a:lnTo>
                  <a:lnTo>
                    <a:pt x="4" y="319"/>
                  </a:lnTo>
                  <a:close/>
                  <a:moveTo>
                    <a:pt x="199" y="178"/>
                  </a:moveTo>
                  <a:lnTo>
                    <a:pt x="207" y="171"/>
                  </a:lnTo>
                  <a:lnTo>
                    <a:pt x="199" y="165"/>
                  </a:lnTo>
                  <a:lnTo>
                    <a:pt x="13" y="10"/>
                  </a:lnTo>
                  <a:lnTo>
                    <a:pt x="0" y="0"/>
                  </a:lnTo>
                  <a:lnTo>
                    <a:pt x="0" y="17"/>
                  </a:lnTo>
                  <a:lnTo>
                    <a:pt x="0" y="326"/>
                  </a:lnTo>
                  <a:lnTo>
                    <a:pt x="0" y="342"/>
                  </a:lnTo>
                  <a:lnTo>
                    <a:pt x="13" y="332"/>
                  </a:lnTo>
                  <a:lnTo>
                    <a:pt x="199" y="178"/>
                  </a:lnTo>
                  <a:close/>
                </a:path>
              </a:pathLst>
            </a:custGeom>
            <a:solidFill>
              <a:srgbClr val="2B2B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94296" name="Rectangle 431"/>
          <p:cNvSpPr>
            <a:spLocks noChangeArrowheads="1"/>
          </p:cNvSpPr>
          <p:nvPr/>
        </p:nvSpPr>
        <p:spPr bwMode="auto">
          <a:xfrm>
            <a:off x="4414838" y="5022726"/>
            <a:ext cx="442912" cy="590550"/>
          </a:xfrm>
          <a:prstGeom prst="rect">
            <a:avLst/>
          </a:prstGeom>
          <a:solidFill>
            <a:srgbClr val="99CCFF"/>
          </a:solidFill>
          <a:ln w="23813">
            <a:solidFill>
              <a:srgbClr val="333399"/>
            </a:solidFill>
            <a:miter lim="800000"/>
            <a:headEnd/>
            <a:tailEnd/>
          </a:ln>
        </p:spPr>
        <p:txBody>
          <a:bodyPr/>
          <a:lstStyle/>
          <a:p>
            <a:endParaRPr lang="en-US"/>
          </a:p>
        </p:txBody>
      </p:sp>
      <p:sp>
        <p:nvSpPr>
          <p:cNvPr id="94297" name="Rectangle 432"/>
          <p:cNvSpPr>
            <a:spLocks noChangeArrowheads="1"/>
          </p:cNvSpPr>
          <p:nvPr/>
        </p:nvSpPr>
        <p:spPr bwMode="auto">
          <a:xfrm>
            <a:off x="4192588" y="5159251"/>
            <a:ext cx="8858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298" name="Rectangle 433"/>
          <p:cNvSpPr>
            <a:spLocks noChangeArrowheads="1"/>
          </p:cNvSpPr>
          <p:nvPr/>
        </p:nvSpPr>
        <p:spPr bwMode="auto">
          <a:xfrm>
            <a:off x="4473575" y="5200526"/>
            <a:ext cx="404813"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b="1">
                <a:solidFill>
                  <a:srgbClr val="242B78"/>
                </a:solidFill>
              </a:rPr>
              <a:t>ADM</a:t>
            </a:r>
            <a:endParaRPr lang="en-US" sz="1400"/>
          </a:p>
        </p:txBody>
      </p:sp>
      <p:sp>
        <p:nvSpPr>
          <p:cNvPr id="94299" name="Rectangle 434"/>
          <p:cNvSpPr>
            <a:spLocks noChangeArrowheads="1"/>
          </p:cNvSpPr>
          <p:nvPr/>
        </p:nvSpPr>
        <p:spPr bwMode="auto">
          <a:xfrm>
            <a:off x="4416425" y="5022726"/>
            <a:ext cx="582613" cy="590550"/>
          </a:xfrm>
          <a:prstGeom prst="rect">
            <a:avLst/>
          </a:prstGeom>
          <a:solidFill>
            <a:srgbClr val="99CCFF"/>
          </a:solidFill>
          <a:ln w="23813">
            <a:solidFill>
              <a:srgbClr val="333399"/>
            </a:solidFill>
            <a:miter lim="800000"/>
            <a:headEnd/>
            <a:tailEnd/>
          </a:ln>
        </p:spPr>
        <p:txBody>
          <a:bodyPr/>
          <a:lstStyle/>
          <a:p>
            <a:endParaRPr lang="en-US"/>
          </a:p>
        </p:txBody>
      </p:sp>
      <p:sp>
        <p:nvSpPr>
          <p:cNvPr id="94300" name="Rectangle 435"/>
          <p:cNvSpPr>
            <a:spLocks noChangeArrowheads="1"/>
          </p:cNvSpPr>
          <p:nvPr/>
        </p:nvSpPr>
        <p:spPr bwMode="auto">
          <a:xfrm>
            <a:off x="4192588" y="5159251"/>
            <a:ext cx="8858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01" name="Rectangle 436"/>
          <p:cNvSpPr>
            <a:spLocks noChangeArrowheads="1"/>
          </p:cNvSpPr>
          <p:nvPr/>
        </p:nvSpPr>
        <p:spPr bwMode="auto">
          <a:xfrm>
            <a:off x="4473575" y="5200526"/>
            <a:ext cx="404813"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b="1">
                <a:solidFill>
                  <a:srgbClr val="242B78"/>
                </a:solidFill>
              </a:rPr>
              <a:t>ADM</a:t>
            </a:r>
            <a:endParaRPr lang="en-US" sz="1400"/>
          </a:p>
        </p:txBody>
      </p:sp>
      <p:sp>
        <p:nvSpPr>
          <p:cNvPr id="94302" name="Rectangle 437"/>
          <p:cNvSpPr>
            <a:spLocks noChangeArrowheads="1"/>
          </p:cNvSpPr>
          <p:nvPr/>
        </p:nvSpPr>
        <p:spPr bwMode="auto">
          <a:xfrm>
            <a:off x="1874838" y="4930651"/>
            <a:ext cx="661987" cy="774700"/>
          </a:xfrm>
          <a:prstGeom prst="rect">
            <a:avLst/>
          </a:prstGeom>
          <a:solidFill>
            <a:srgbClr val="D9F2FF"/>
          </a:solidFill>
          <a:ln w="12700">
            <a:solidFill>
              <a:srgbClr val="2B2B2B"/>
            </a:solidFill>
            <a:miter lim="800000"/>
            <a:headEnd/>
            <a:tailEnd/>
          </a:ln>
        </p:spPr>
        <p:txBody>
          <a:bodyPr/>
          <a:lstStyle/>
          <a:p>
            <a:endParaRPr lang="en-US"/>
          </a:p>
        </p:txBody>
      </p:sp>
      <p:sp>
        <p:nvSpPr>
          <p:cNvPr id="94303" name="Rectangle 438"/>
          <p:cNvSpPr>
            <a:spLocks noChangeArrowheads="1"/>
          </p:cNvSpPr>
          <p:nvPr/>
        </p:nvSpPr>
        <p:spPr bwMode="auto">
          <a:xfrm>
            <a:off x="1879600" y="5159251"/>
            <a:ext cx="647700"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04" name="Rectangle 439"/>
          <p:cNvSpPr>
            <a:spLocks noChangeArrowheads="1"/>
          </p:cNvSpPr>
          <p:nvPr/>
        </p:nvSpPr>
        <p:spPr bwMode="auto">
          <a:xfrm>
            <a:off x="2068513" y="5227514"/>
            <a:ext cx="3460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b="1">
                <a:solidFill>
                  <a:srgbClr val="242B78"/>
                </a:solidFill>
              </a:rPr>
              <a:t>PTE</a:t>
            </a:r>
            <a:endParaRPr lang="en-US" sz="1400"/>
          </a:p>
        </p:txBody>
      </p:sp>
      <p:sp>
        <p:nvSpPr>
          <p:cNvPr id="94305" name="Rectangle 440"/>
          <p:cNvSpPr>
            <a:spLocks noChangeArrowheads="1"/>
          </p:cNvSpPr>
          <p:nvPr/>
        </p:nvSpPr>
        <p:spPr bwMode="auto">
          <a:xfrm>
            <a:off x="1874838" y="4930651"/>
            <a:ext cx="661987" cy="774700"/>
          </a:xfrm>
          <a:prstGeom prst="rect">
            <a:avLst/>
          </a:prstGeom>
          <a:solidFill>
            <a:srgbClr val="D9F2FF"/>
          </a:solidFill>
          <a:ln w="12700">
            <a:solidFill>
              <a:srgbClr val="2B2B2B"/>
            </a:solidFill>
            <a:miter lim="800000"/>
            <a:headEnd/>
            <a:tailEnd/>
          </a:ln>
        </p:spPr>
        <p:txBody>
          <a:bodyPr/>
          <a:lstStyle/>
          <a:p>
            <a:endParaRPr lang="en-US"/>
          </a:p>
        </p:txBody>
      </p:sp>
      <p:sp>
        <p:nvSpPr>
          <p:cNvPr id="94306" name="Rectangle 441"/>
          <p:cNvSpPr>
            <a:spLocks noChangeArrowheads="1"/>
          </p:cNvSpPr>
          <p:nvPr/>
        </p:nvSpPr>
        <p:spPr bwMode="auto">
          <a:xfrm>
            <a:off x="1879600" y="5159251"/>
            <a:ext cx="647700"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07" name="Rectangle 442"/>
          <p:cNvSpPr>
            <a:spLocks noChangeArrowheads="1"/>
          </p:cNvSpPr>
          <p:nvPr/>
        </p:nvSpPr>
        <p:spPr bwMode="auto">
          <a:xfrm>
            <a:off x="2041525" y="5162426"/>
            <a:ext cx="255588"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b="1">
                <a:solidFill>
                  <a:srgbClr val="242B78"/>
                </a:solidFill>
              </a:rPr>
              <a:t>TM</a:t>
            </a:r>
            <a:endParaRPr lang="en-US" sz="1400"/>
          </a:p>
        </p:txBody>
      </p:sp>
      <p:sp>
        <p:nvSpPr>
          <p:cNvPr id="94308" name="Rectangle 443"/>
          <p:cNvSpPr>
            <a:spLocks noChangeArrowheads="1"/>
          </p:cNvSpPr>
          <p:nvPr/>
        </p:nvSpPr>
        <p:spPr bwMode="auto">
          <a:xfrm>
            <a:off x="6646863" y="4930651"/>
            <a:ext cx="661987" cy="774700"/>
          </a:xfrm>
          <a:prstGeom prst="rect">
            <a:avLst/>
          </a:prstGeom>
          <a:solidFill>
            <a:srgbClr val="D9F2FF"/>
          </a:solidFill>
          <a:ln w="12700">
            <a:solidFill>
              <a:srgbClr val="2B2B2B"/>
            </a:solidFill>
            <a:miter lim="800000"/>
            <a:headEnd/>
            <a:tailEnd/>
          </a:ln>
        </p:spPr>
        <p:txBody>
          <a:bodyPr/>
          <a:lstStyle/>
          <a:p>
            <a:endParaRPr lang="en-US"/>
          </a:p>
        </p:txBody>
      </p:sp>
      <p:sp>
        <p:nvSpPr>
          <p:cNvPr id="94309" name="Rectangle 444"/>
          <p:cNvSpPr>
            <a:spLocks noChangeArrowheads="1"/>
          </p:cNvSpPr>
          <p:nvPr/>
        </p:nvSpPr>
        <p:spPr bwMode="auto">
          <a:xfrm>
            <a:off x="6650038" y="5159251"/>
            <a:ext cx="647700"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10" name="Rectangle 445"/>
          <p:cNvSpPr>
            <a:spLocks noChangeArrowheads="1"/>
          </p:cNvSpPr>
          <p:nvPr/>
        </p:nvSpPr>
        <p:spPr bwMode="auto">
          <a:xfrm>
            <a:off x="6840538" y="5227514"/>
            <a:ext cx="3460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b="1">
                <a:solidFill>
                  <a:srgbClr val="242B78"/>
                </a:solidFill>
              </a:rPr>
              <a:t>PTE</a:t>
            </a:r>
            <a:endParaRPr lang="en-US" sz="1400"/>
          </a:p>
        </p:txBody>
      </p:sp>
      <p:sp>
        <p:nvSpPr>
          <p:cNvPr id="94311" name="Rectangle 446"/>
          <p:cNvSpPr>
            <a:spLocks noChangeArrowheads="1"/>
          </p:cNvSpPr>
          <p:nvPr/>
        </p:nvSpPr>
        <p:spPr bwMode="auto">
          <a:xfrm>
            <a:off x="6650038" y="5159251"/>
            <a:ext cx="647700"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4312" name="Rectangle 450"/>
          <p:cNvSpPr>
            <a:spLocks noChangeArrowheads="1"/>
          </p:cNvSpPr>
          <p:nvPr/>
        </p:nvSpPr>
        <p:spPr bwMode="auto">
          <a:xfrm>
            <a:off x="5511290" y="4144839"/>
            <a:ext cx="597920" cy="234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dirty="0">
                <a:solidFill>
                  <a:srgbClr val="2B2B2B"/>
                </a:solidFill>
              </a:rPr>
              <a:t>Section</a:t>
            </a:r>
            <a:endParaRPr lang="en-US" sz="1400" dirty="0"/>
          </a:p>
        </p:txBody>
      </p:sp>
      <p:sp>
        <p:nvSpPr>
          <p:cNvPr id="94313" name="Rectangle 841"/>
          <p:cNvSpPr>
            <a:spLocks noChangeArrowheads="1"/>
          </p:cNvSpPr>
          <p:nvPr/>
        </p:nvSpPr>
        <p:spPr bwMode="auto">
          <a:xfrm>
            <a:off x="6646863" y="4930651"/>
            <a:ext cx="661987" cy="774700"/>
          </a:xfrm>
          <a:prstGeom prst="rect">
            <a:avLst/>
          </a:prstGeom>
          <a:solidFill>
            <a:srgbClr val="D9F2FF"/>
          </a:solidFill>
          <a:ln w="12700">
            <a:solidFill>
              <a:srgbClr val="2B2B2B"/>
            </a:solidFill>
            <a:miter lim="800000"/>
            <a:headEnd/>
            <a:tailEnd/>
          </a:ln>
        </p:spPr>
        <p:txBody>
          <a:bodyPr/>
          <a:lstStyle/>
          <a:p>
            <a:endParaRPr lang="en-US"/>
          </a:p>
        </p:txBody>
      </p:sp>
      <p:sp>
        <p:nvSpPr>
          <p:cNvPr id="94314" name="Rectangle 842"/>
          <p:cNvSpPr>
            <a:spLocks noChangeArrowheads="1"/>
          </p:cNvSpPr>
          <p:nvPr/>
        </p:nvSpPr>
        <p:spPr bwMode="auto">
          <a:xfrm>
            <a:off x="6843713" y="5206876"/>
            <a:ext cx="255587"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lnSpc>
                <a:spcPct val="120000"/>
              </a:lnSpc>
              <a:spcBef>
                <a:spcPct val="50000"/>
              </a:spcBef>
              <a:buClr>
                <a:srgbClr val="33CC33"/>
              </a:buClr>
            </a:pPr>
            <a:r>
              <a:rPr lang="en-US" sz="1400" b="1">
                <a:solidFill>
                  <a:srgbClr val="242B78"/>
                </a:solidFill>
              </a:rPr>
              <a:t>TM</a:t>
            </a:r>
            <a:endParaRPr lang="en-US" sz="1400"/>
          </a:p>
        </p:txBody>
      </p:sp>
      <p:sp>
        <p:nvSpPr>
          <p:cNvPr id="825166" name="Text Box 846"/>
          <p:cNvSpPr txBox="1">
            <a:spLocks noChangeArrowheads="1"/>
          </p:cNvSpPr>
          <p:nvPr/>
        </p:nvSpPr>
        <p:spPr bwMode="auto">
          <a:xfrm>
            <a:off x="2882900" y="5589240"/>
            <a:ext cx="1260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Regenerator</a:t>
            </a:r>
          </a:p>
        </p:txBody>
      </p:sp>
      <p:sp>
        <p:nvSpPr>
          <p:cNvPr id="825167" name="Text Box 847"/>
          <p:cNvSpPr txBox="1">
            <a:spLocks noChangeArrowheads="1"/>
          </p:cNvSpPr>
          <p:nvPr/>
        </p:nvSpPr>
        <p:spPr bwMode="auto">
          <a:xfrm>
            <a:off x="5222875" y="5517232"/>
            <a:ext cx="1260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dirty="0">
                <a:cs typeface="+mn-cs"/>
              </a:rPr>
              <a:t>Regenerator</a:t>
            </a:r>
          </a:p>
        </p:txBody>
      </p:sp>
      <p:sp>
        <p:nvSpPr>
          <p:cNvPr id="825193" name="Rectangle 873"/>
          <p:cNvSpPr>
            <a:spLocks noChangeArrowheads="1"/>
          </p:cNvSpPr>
          <p:nvPr/>
        </p:nvSpPr>
        <p:spPr bwMode="auto">
          <a:xfrm>
            <a:off x="296863" y="5877272"/>
            <a:ext cx="84613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defRPr/>
            </a:pPr>
            <a:r>
              <a:rPr lang="en-US" sz="1600" b="1" i="1" dirty="0">
                <a:cs typeface="+mn-cs"/>
              </a:rPr>
              <a:t>Remember that these SDH layers are within layer 1 (physical layer) of the OSI model</a:t>
            </a:r>
          </a:p>
        </p:txBody>
      </p:sp>
      <p:sp>
        <p:nvSpPr>
          <p:cNvPr id="3" name="Footer Placeholder 2"/>
          <p:cNvSpPr>
            <a:spLocks noGrp="1"/>
          </p:cNvSpPr>
          <p:nvPr>
            <p:ph type="ftr" sz="quarter" idx="10"/>
          </p:nvPr>
        </p:nvSpPr>
        <p:spPr/>
        <p:txBody>
          <a:bodyPr/>
          <a:lstStyle/>
          <a:p>
            <a:pPr>
              <a:defRPr/>
            </a:pPr>
            <a:r>
              <a:rPr lang="en-US"/>
              <a:t>Optical Networks                                                 Electrical and Electronic Engineering</a:t>
            </a:r>
            <a:endParaRPr lang="en-GB"/>
          </a:p>
        </p:txBody>
      </p:sp>
      <p:sp>
        <p:nvSpPr>
          <p:cNvPr id="4" name="Slide Number Placeholder 3"/>
          <p:cNvSpPr>
            <a:spLocks noGrp="1"/>
          </p:cNvSpPr>
          <p:nvPr>
            <p:ph type="sldNum" sz="quarter" idx="11"/>
          </p:nvPr>
        </p:nvSpPr>
        <p:spPr/>
        <p:txBody>
          <a:bodyPr/>
          <a:lstStyle/>
          <a:p>
            <a:pPr>
              <a:defRPr/>
            </a:pPr>
            <a:fld id="{E27625A9-5E77-CB45-8867-3DD80D097EC7}" type="slidenum">
              <a:rPr lang="en-GB" smtClean="0"/>
              <a:pPr>
                <a:defRPr/>
              </a:pPr>
              <a:t>14</a:t>
            </a:fld>
            <a:endParaRPr lang="en-GB"/>
          </a:p>
        </p:txBody>
      </p:sp>
    </p:spTree>
    <p:extLst>
      <p:ext uri="{BB962C8B-B14F-4D97-AF65-F5344CB8AC3E}">
        <p14:creationId xmlns:p14="http://schemas.microsoft.com/office/powerpoint/2010/main" val="2618335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normAutofit/>
          </a:bodyPr>
          <a:lstStyle/>
          <a:p>
            <a:pPr eaLnBrk="1" hangingPunct="1">
              <a:defRPr/>
            </a:pPr>
            <a:r>
              <a:rPr lang="en-US" sz="2200" dirty="0">
                <a:cs typeface="Arial" charset="0"/>
              </a:rPr>
              <a:t>SDH/SONET Layers</a:t>
            </a:r>
            <a:br>
              <a:rPr lang="en-US" sz="2200" dirty="0">
                <a:cs typeface="Arial" charset="0"/>
              </a:rPr>
            </a:br>
            <a:r>
              <a:rPr lang="en-US" sz="2200" dirty="0">
                <a:cs typeface="Arial" charset="0"/>
              </a:rPr>
              <a:t>Terminology</a:t>
            </a:r>
          </a:p>
        </p:txBody>
      </p:sp>
      <p:sp>
        <p:nvSpPr>
          <p:cNvPr id="1000451" name="Rectangle 3"/>
          <p:cNvSpPr>
            <a:spLocks noGrp="1" noChangeArrowheads="1"/>
          </p:cNvSpPr>
          <p:nvPr>
            <p:ph type="body" idx="1"/>
          </p:nvPr>
        </p:nvSpPr>
        <p:spPr>
          <a:xfrm>
            <a:off x="457200" y="836712"/>
            <a:ext cx="8389938" cy="3014663"/>
          </a:xfrm>
        </p:spPr>
        <p:txBody>
          <a:bodyPr/>
          <a:lstStyle/>
          <a:p>
            <a:pPr eaLnBrk="1" hangingPunct="1">
              <a:lnSpc>
                <a:spcPct val="110000"/>
              </a:lnSpc>
              <a:defRPr/>
            </a:pPr>
            <a:r>
              <a:rPr lang="en-US" sz="1800" dirty="0">
                <a:cs typeface="+mn-cs"/>
              </a:rPr>
              <a:t>The </a:t>
            </a:r>
            <a:r>
              <a:rPr lang="en-US" sz="1800" b="1" i="1" dirty="0">
                <a:cs typeface="+mn-cs"/>
              </a:rPr>
              <a:t>Path Layer</a:t>
            </a:r>
            <a:r>
              <a:rPr lang="en-US" sz="1800" dirty="0">
                <a:cs typeface="+mn-cs"/>
              </a:rPr>
              <a:t> is responsible for end-to-end connections between nodes and is terminated </a:t>
            </a:r>
            <a:r>
              <a:rPr lang="en-US" sz="1800" b="1" dirty="0">
                <a:cs typeface="+mn-cs"/>
              </a:rPr>
              <a:t>ONLY</a:t>
            </a:r>
            <a:r>
              <a:rPr lang="en-US" sz="1800" dirty="0">
                <a:cs typeface="+mn-cs"/>
              </a:rPr>
              <a:t> at the ends of an SDH connection.</a:t>
            </a:r>
          </a:p>
          <a:p>
            <a:pPr eaLnBrk="1" hangingPunct="1">
              <a:lnSpc>
                <a:spcPct val="110000"/>
              </a:lnSpc>
              <a:defRPr/>
            </a:pPr>
            <a:r>
              <a:rPr lang="en-US" sz="1800" dirty="0">
                <a:cs typeface="+mn-cs"/>
              </a:rPr>
              <a:t>The </a:t>
            </a:r>
            <a:r>
              <a:rPr lang="en-US" sz="1800" b="1" i="1" dirty="0">
                <a:cs typeface="+mn-cs"/>
              </a:rPr>
              <a:t>Line </a:t>
            </a:r>
            <a:r>
              <a:rPr lang="en-US" sz="1800" b="1" dirty="0">
                <a:cs typeface="+mn-cs"/>
              </a:rPr>
              <a:t>layer</a:t>
            </a:r>
            <a:r>
              <a:rPr lang="en-US" sz="1800" dirty="0">
                <a:cs typeface="+mn-cs"/>
              </a:rPr>
              <a:t> multiplexes a number of path-layer connections onto a single link between two nodes. Terminated at each intermediate terminal multiplexer (TM) or add/drop multiplexer (ADM). </a:t>
            </a:r>
          </a:p>
          <a:p>
            <a:pPr eaLnBrk="1" hangingPunct="1">
              <a:lnSpc>
                <a:spcPct val="110000"/>
              </a:lnSpc>
              <a:defRPr/>
            </a:pPr>
            <a:r>
              <a:rPr lang="en-US" sz="1800" b="1" i="1" dirty="0">
                <a:cs typeface="+mn-cs"/>
              </a:rPr>
              <a:t>The Section layer</a:t>
            </a:r>
            <a:r>
              <a:rPr lang="en-US" sz="1800" dirty="0">
                <a:cs typeface="+mn-cs"/>
              </a:rPr>
              <a:t> are the links between regenerators and the regenerator section is terminated at each regenerator in the network.</a:t>
            </a:r>
          </a:p>
          <a:p>
            <a:pPr eaLnBrk="1" hangingPunct="1">
              <a:lnSpc>
                <a:spcPct val="110000"/>
              </a:lnSpc>
              <a:defRPr/>
            </a:pPr>
            <a:r>
              <a:rPr lang="en-US" sz="1800" dirty="0">
                <a:cs typeface="+mn-cs"/>
              </a:rPr>
              <a:t>The </a:t>
            </a:r>
            <a:r>
              <a:rPr lang="en-US" sz="1800" b="1" i="1" dirty="0">
                <a:cs typeface="+mn-cs"/>
              </a:rPr>
              <a:t>Photonic Layer</a:t>
            </a:r>
            <a:r>
              <a:rPr lang="en-US" sz="1800" dirty="0">
                <a:cs typeface="+mn-cs"/>
              </a:rPr>
              <a:t> is responsible for transmission of bits across the fibre.</a:t>
            </a:r>
          </a:p>
        </p:txBody>
      </p:sp>
      <p:grpSp>
        <p:nvGrpSpPr>
          <p:cNvPr id="96260" name="Group 900"/>
          <p:cNvGrpSpPr>
            <a:grpSpLocks/>
          </p:cNvGrpSpPr>
          <p:nvPr/>
        </p:nvGrpSpPr>
        <p:grpSpPr bwMode="auto">
          <a:xfrm>
            <a:off x="746125" y="3861048"/>
            <a:ext cx="1270000" cy="1181100"/>
            <a:chOff x="288" y="2231"/>
            <a:chExt cx="992" cy="1020"/>
          </a:xfrm>
        </p:grpSpPr>
        <p:sp>
          <p:nvSpPr>
            <p:cNvPr id="1001349" name="Rectangle 901"/>
            <p:cNvSpPr>
              <a:spLocks noChangeArrowheads="1"/>
            </p:cNvSpPr>
            <p:nvPr/>
          </p:nvSpPr>
          <p:spPr bwMode="auto">
            <a:xfrm>
              <a:off x="288" y="2996"/>
              <a:ext cx="992" cy="25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Photonic</a:t>
              </a:r>
            </a:p>
          </p:txBody>
        </p:sp>
        <p:sp>
          <p:nvSpPr>
            <p:cNvPr id="1001350" name="Rectangle 902"/>
            <p:cNvSpPr>
              <a:spLocks noChangeArrowheads="1"/>
            </p:cNvSpPr>
            <p:nvPr/>
          </p:nvSpPr>
          <p:spPr bwMode="auto">
            <a:xfrm>
              <a:off x="288" y="2741"/>
              <a:ext cx="992" cy="25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Regen S</a:t>
              </a:r>
            </a:p>
          </p:txBody>
        </p:sp>
        <p:sp>
          <p:nvSpPr>
            <p:cNvPr id="1001351" name="Rectangle 903"/>
            <p:cNvSpPr>
              <a:spLocks noChangeArrowheads="1"/>
            </p:cNvSpPr>
            <p:nvPr/>
          </p:nvSpPr>
          <p:spPr bwMode="auto">
            <a:xfrm>
              <a:off x="288" y="2486"/>
              <a:ext cx="992" cy="25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M S</a:t>
              </a:r>
            </a:p>
          </p:txBody>
        </p:sp>
        <p:sp>
          <p:nvSpPr>
            <p:cNvPr id="1001352" name="Rectangle 904"/>
            <p:cNvSpPr>
              <a:spLocks noChangeArrowheads="1"/>
            </p:cNvSpPr>
            <p:nvPr/>
          </p:nvSpPr>
          <p:spPr bwMode="auto">
            <a:xfrm>
              <a:off x="288" y="2231"/>
              <a:ext cx="992" cy="25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Path</a:t>
              </a:r>
            </a:p>
          </p:txBody>
        </p:sp>
      </p:grpSp>
      <p:sp>
        <p:nvSpPr>
          <p:cNvPr id="1001353" name="Rectangle 905"/>
          <p:cNvSpPr>
            <a:spLocks noChangeArrowheads="1"/>
          </p:cNvSpPr>
          <p:nvPr/>
        </p:nvSpPr>
        <p:spPr bwMode="auto">
          <a:xfrm>
            <a:off x="2403475" y="4746873"/>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Photonic</a:t>
            </a:r>
          </a:p>
        </p:txBody>
      </p:sp>
      <p:sp>
        <p:nvSpPr>
          <p:cNvPr id="1001354" name="Rectangle 906"/>
          <p:cNvSpPr>
            <a:spLocks noChangeArrowheads="1"/>
          </p:cNvSpPr>
          <p:nvPr/>
        </p:nvSpPr>
        <p:spPr bwMode="auto">
          <a:xfrm>
            <a:off x="2403475" y="4451598"/>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Regen S</a:t>
            </a:r>
          </a:p>
        </p:txBody>
      </p:sp>
      <p:sp>
        <p:nvSpPr>
          <p:cNvPr id="1001355" name="Rectangle 907"/>
          <p:cNvSpPr>
            <a:spLocks noChangeArrowheads="1"/>
          </p:cNvSpPr>
          <p:nvPr/>
        </p:nvSpPr>
        <p:spPr bwMode="auto">
          <a:xfrm>
            <a:off x="3957638" y="4746873"/>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Photonic</a:t>
            </a:r>
          </a:p>
        </p:txBody>
      </p:sp>
      <p:sp>
        <p:nvSpPr>
          <p:cNvPr id="1001356" name="Rectangle 908"/>
          <p:cNvSpPr>
            <a:spLocks noChangeArrowheads="1"/>
          </p:cNvSpPr>
          <p:nvPr/>
        </p:nvSpPr>
        <p:spPr bwMode="auto">
          <a:xfrm>
            <a:off x="5535613" y="4746873"/>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Photonic</a:t>
            </a:r>
          </a:p>
        </p:txBody>
      </p:sp>
      <p:sp>
        <p:nvSpPr>
          <p:cNvPr id="1001357" name="Rectangle 909"/>
          <p:cNvSpPr>
            <a:spLocks noChangeArrowheads="1"/>
          </p:cNvSpPr>
          <p:nvPr/>
        </p:nvSpPr>
        <p:spPr bwMode="auto">
          <a:xfrm>
            <a:off x="5535613" y="4451598"/>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Regen S</a:t>
            </a:r>
          </a:p>
        </p:txBody>
      </p:sp>
      <p:sp>
        <p:nvSpPr>
          <p:cNvPr id="1001358" name="Rectangle 910"/>
          <p:cNvSpPr>
            <a:spLocks noChangeArrowheads="1"/>
          </p:cNvSpPr>
          <p:nvPr/>
        </p:nvSpPr>
        <p:spPr bwMode="auto">
          <a:xfrm>
            <a:off x="7216775" y="4746873"/>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Photonic</a:t>
            </a:r>
          </a:p>
        </p:txBody>
      </p:sp>
      <p:sp>
        <p:nvSpPr>
          <p:cNvPr id="1001359" name="Rectangle 911"/>
          <p:cNvSpPr>
            <a:spLocks noChangeArrowheads="1"/>
          </p:cNvSpPr>
          <p:nvPr/>
        </p:nvSpPr>
        <p:spPr bwMode="auto">
          <a:xfrm>
            <a:off x="7216775" y="4451598"/>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Regen S</a:t>
            </a:r>
          </a:p>
        </p:txBody>
      </p:sp>
      <p:sp>
        <p:nvSpPr>
          <p:cNvPr id="1001360" name="Rectangle 912"/>
          <p:cNvSpPr>
            <a:spLocks noChangeArrowheads="1"/>
          </p:cNvSpPr>
          <p:nvPr/>
        </p:nvSpPr>
        <p:spPr bwMode="auto">
          <a:xfrm>
            <a:off x="7216775" y="4156323"/>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M S</a:t>
            </a:r>
          </a:p>
        </p:txBody>
      </p:sp>
      <p:sp>
        <p:nvSpPr>
          <p:cNvPr id="1001361" name="Rectangle 913"/>
          <p:cNvSpPr>
            <a:spLocks noChangeArrowheads="1"/>
          </p:cNvSpPr>
          <p:nvPr/>
        </p:nvSpPr>
        <p:spPr bwMode="auto">
          <a:xfrm>
            <a:off x="7216775" y="3861048"/>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Path</a:t>
            </a:r>
          </a:p>
        </p:txBody>
      </p:sp>
      <p:sp>
        <p:nvSpPr>
          <p:cNvPr id="1001362" name="Line 914"/>
          <p:cNvSpPr>
            <a:spLocks noChangeShapeType="1"/>
          </p:cNvSpPr>
          <p:nvPr/>
        </p:nvSpPr>
        <p:spPr bwMode="auto">
          <a:xfrm>
            <a:off x="2057400" y="4008685"/>
            <a:ext cx="505301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63" name="Line 915"/>
          <p:cNvSpPr>
            <a:spLocks noChangeShapeType="1"/>
          </p:cNvSpPr>
          <p:nvPr/>
        </p:nvSpPr>
        <p:spPr bwMode="auto">
          <a:xfrm>
            <a:off x="3675063" y="4303960"/>
            <a:ext cx="1860550"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64" name="Line 916"/>
          <p:cNvSpPr>
            <a:spLocks noChangeShapeType="1"/>
          </p:cNvSpPr>
          <p:nvPr/>
        </p:nvSpPr>
        <p:spPr bwMode="auto">
          <a:xfrm>
            <a:off x="3673475" y="4600823"/>
            <a:ext cx="28416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65" name="Rectangle 917"/>
          <p:cNvSpPr>
            <a:spLocks noChangeArrowheads="1"/>
          </p:cNvSpPr>
          <p:nvPr/>
        </p:nvSpPr>
        <p:spPr bwMode="auto">
          <a:xfrm>
            <a:off x="3957638" y="4451598"/>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Regen S</a:t>
            </a:r>
          </a:p>
        </p:txBody>
      </p:sp>
      <p:sp>
        <p:nvSpPr>
          <p:cNvPr id="1001366" name="Line 918"/>
          <p:cNvSpPr>
            <a:spLocks noChangeShapeType="1"/>
          </p:cNvSpPr>
          <p:nvPr/>
        </p:nvSpPr>
        <p:spPr bwMode="auto">
          <a:xfrm>
            <a:off x="3673475" y="4896098"/>
            <a:ext cx="28416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67" name="Line 919"/>
          <p:cNvSpPr>
            <a:spLocks noChangeShapeType="1"/>
          </p:cNvSpPr>
          <p:nvPr/>
        </p:nvSpPr>
        <p:spPr bwMode="auto">
          <a:xfrm>
            <a:off x="2057400" y="4596060"/>
            <a:ext cx="282575"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68" name="Line 920"/>
          <p:cNvSpPr>
            <a:spLocks noChangeShapeType="1"/>
          </p:cNvSpPr>
          <p:nvPr/>
        </p:nvSpPr>
        <p:spPr bwMode="auto">
          <a:xfrm>
            <a:off x="2057400" y="4891335"/>
            <a:ext cx="282575"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69" name="Line 921"/>
          <p:cNvSpPr>
            <a:spLocks noChangeShapeType="1"/>
          </p:cNvSpPr>
          <p:nvPr/>
        </p:nvSpPr>
        <p:spPr bwMode="auto">
          <a:xfrm>
            <a:off x="6867525" y="4596060"/>
            <a:ext cx="28416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70" name="Line 922"/>
          <p:cNvSpPr>
            <a:spLocks noChangeShapeType="1"/>
          </p:cNvSpPr>
          <p:nvPr/>
        </p:nvSpPr>
        <p:spPr bwMode="auto">
          <a:xfrm>
            <a:off x="6867525" y="4891335"/>
            <a:ext cx="28416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71" name="Text Box 923"/>
          <p:cNvSpPr txBox="1">
            <a:spLocks noChangeArrowheads="1"/>
          </p:cNvSpPr>
          <p:nvPr/>
        </p:nvSpPr>
        <p:spPr bwMode="auto">
          <a:xfrm>
            <a:off x="844550" y="5181848"/>
            <a:ext cx="1052513"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ATM Switch/   IP Router</a:t>
            </a:r>
          </a:p>
        </p:txBody>
      </p:sp>
      <p:sp>
        <p:nvSpPr>
          <p:cNvPr id="1001372" name="Text Box 924"/>
          <p:cNvSpPr txBox="1">
            <a:spLocks noChangeArrowheads="1"/>
          </p:cNvSpPr>
          <p:nvPr/>
        </p:nvSpPr>
        <p:spPr bwMode="auto">
          <a:xfrm>
            <a:off x="7354888" y="5181848"/>
            <a:ext cx="1052512"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ATM Switch/   IP Router</a:t>
            </a:r>
          </a:p>
        </p:txBody>
      </p:sp>
      <p:sp>
        <p:nvSpPr>
          <p:cNvPr id="1001373" name="Text Box 925"/>
          <p:cNvSpPr txBox="1">
            <a:spLocks noChangeArrowheads="1"/>
          </p:cNvSpPr>
          <p:nvPr/>
        </p:nvSpPr>
        <p:spPr bwMode="auto">
          <a:xfrm>
            <a:off x="2403475" y="5064373"/>
            <a:ext cx="127000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SDH Digital Cross- Connect (DXC)</a:t>
            </a:r>
          </a:p>
        </p:txBody>
      </p:sp>
      <p:sp>
        <p:nvSpPr>
          <p:cNvPr id="1001374" name="Text Box 926"/>
          <p:cNvSpPr txBox="1">
            <a:spLocks noChangeArrowheads="1"/>
          </p:cNvSpPr>
          <p:nvPr/>
        </p:nvSpPr>
        <p:spPr bwMode="auto">
          <a:xfrm>
            <a:off x="4079875" y="5335835"/>
            <a:ext cx="12128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Regenerator</a:t>
            </a:r>
          </a:p>
        </p:txBody>
      </p:sp>
      <p:sp>
        <p:nvSpPr>
          <p:cNvPr id="1001375" name="Text Box 927"/>
          <p:cNvSpPr txBox="1">
            <a:spLocks noChangeArrowheads="1"/>
          </p:cNvSpPr>
          <p:nvPr/>
        </p:nvSpPr>
        <p:spPr bwMode="auto">
          <a:xfrm>
            <a:off x="5597525" y="5065960"/>
            <a:ext cx="127000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SDH Digital Cross- Connect (DXC)</a:t>
            </a:r>
          </a:p>
        </p:txBody>
      </p:sp>
      <p:sp>
        <p:nvSpPr>
          <p:cNvPr id="1001376" name="Line 928"/>
          <p:cNvSpPr>
            <a:spLocks noChangeShapeType="1"/>
          </p:cNvSpPr>
          <p:nvPr/>
        </p:nvSpPr>
        <p:spPr bwMode="auto">
          <a:xfrm>
            <a:off x="5251450" y="4583360"/>
            <a:ext cx="28416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77" name="Line 929"/>
          <p:cNvSpPr>
            <a:spLocks noChangeShapeType="1"/>
          </p:cNvSpPr>
          <p:nvPr/>
        </p:nvSpPr>
        <p:spPr bwMode="auto">
          <a:xfrm>
            <a:off x="5251450" y="4878635"/>
            <a:ext cx="28416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78" name="Rectangle 930"/>
          <p:cNvSpPr>
            <a:spLocks noChangeArrowheads="1"/>
          </p:cNvSpPr>
          <p:nvPr/>
        </p:nvSpPr>
        <p:spPr bwMode="auto">
          <a:xfrm>
            <a:off x="5535613" y="4156323"/>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M S</a:t>
            </a:r>
          </a:p>
        </p:txBody>
      </p:sp>
      <p:sp>
        <p:nvSpPr>
          <p:cNvPr id="1001379" name="Rectangle 931"/>
          <p:cNvSpPr>
            <a:spLocks noChangeArrowheads="1"/>
          </p:cNvSpPr>
          <p:nvPr/>
        </p:nvSpPr>
        <p:spPr bwMode="auto">
          <a:xfrm>
            <a:off x="2405063" y="4156323"/>
            <a:ext cx="1270000" cy="2952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cs typeface="+mn-cs"/>
              </a:rPr>
              <a:t>M S</a:t>
            </a:r>
          </a:p>
        </p:txBody>
      </p:sp>
      <p:sp>
        <p:nvSpPr>
          <p:cNvPr id="1001380" name="Line 932"/>
          <p:cNvSpPr>
            <a:spLocks noChangeShapeType="1"/>
          </p:cNvSpPr>
          <p:nvPr/>
        </p:nvSpPr>
        <p:spPr bwMode="auto">
          <a:xfrm>
            <a:off x="6867525" y="4303960"/>
            <a:ext cx="28416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1381" name="Line 933"/>
          <p:cNvSpPr>
            <a:spLocks noChangeShapeType="1"/>
          </p:cNvSpPr>
          <p:nvPr/>
        </p:nvSpPr>
        <p:spPr bwMode="auto">
          <a:xfrm>
            <a:off x="2057400" y="4303960"/>
            <a:ext cx="282575"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15</a:t>
            </a:fld>
            <a:endParaRPr lang="en-GB"/>
          </a:p>
        </p:txBody>
      </p:sp>
    </p:spTree>
    <p:extLst>
      <p:ext uri="{BB962C8B-B14F-4D97-AF65-F5344CB8AC3E}">
        <p14:creationId xmlns:p14="http://schemas.microsoft.com/office/powerpoint/2010/main" val="420360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7458" name="Group 2"/>
          <p:cNvGrpSpPr>
            <a:grpSpLocks/>
          </p:cNvGrpSpPr>
          <p:nvPr/>
        </p:nvGrpSpPr>
        <p:grpSpPr bwMode="auto">
          <a:xfrm>
            <a:off x="1062038" y="2481486"/>
            <a:ext cx="3554412" cy="2486025"/>
            <a:chOff x="669" y="1813"/>
            <a:chExt cx="2239" cy="1566"/>
          </a:xfrm>
        </p:grpSpPr>
        <p:grpSp>
          <p:nvGrpSpPr>
            <p:cNvPr id="137298" name="Group 3"/>
            <p:cNvGrpSpPr>
              <a:grpSpLocks/>
            </p:cNvGrpSpPr>
            <p:nvPr/>
          </p:nvGrpSpPr>
          <p:grpSpPr bwMode="auto">
            <a:xfrm>
              <a:off x="1037" y="1813"/>
              <a:ext cx="1871" cy="432"/>
              <a:chOff x="1037" y="1820"/>
              <a:chExt cx="1871" cy="432"/>
            </a:xfrm>
          </p:grpSpPr>
          <p:sp>
            <p:nvSpPr>
              <p:cNvPr id="787460" name="Oval 4"/>
              <p:cNvSpPr>
                <a:spLocks noChangeAspect="1" noChangeArrowheads="1"/>
              </p:cNvSpPr>
              <p:nvPr/>
            </p:nvSpPr>
            <p:spPr bwMode="auto">
              <a:xfrm>
                <a:off x="1122" y="1877"/>
                <a:ext cx="781" cy="318"/>
              </a:xfrm>
              <a:prstGeom prst="ellipse">
                <a:avLst/>
              </a:prstGeom>
              <a:noFill/>
              <a:ln w="31750">
                <a:solidFill>
                  <a:srgbClr val="242B78"/>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
            <p:nvSpPr>
              <p:cNvPr id="787461" name="Text Box 5"/>
              <p:cNvSpPr txBox="1">
                <a:spLocks noChangeAspect="1" noChangeArrowheads="1"/>
              </p:cNvSpPr>
              <p:nvPr/>
            </p:nvSpPr>
            <p:spPr bwMode="auto">
              <a:xfrm>
                <a:off x="2058" y="1961"/>
                <a:ext cx="850" cy="192"/>
              </a:xfrm>
              <a:prstGeom prst="rect">
                <a:avLst/>
              </a:prstGeom>
              <a:noFill/>
              <a:ln>
                <a:noFill/>
              </a:ln>
              <a:effectLst/>
              <a:extLst>
                <a:ext uri="{909E8E84-426E-40dd-AFC4-6F175D3DCCD1}">
                  <a14:hiddenFill xmlns:a14="http://schemas.microsoft.com/office/drawing/2010/main" xmlns="">
                    <a:solidFill>
                      <a:srgbClr val="33CC33"/>
                    </a:solidFill>
                  </a14:hiddenFill>
                </a:ext>
                <a:ext uri="{91240B29-F687-4f45-9708-019B960494DF}">
                  <a14:hiddenLine xmlns:a14="http://schemas.microsoft.com/office/drawing/2010/main" xmlns="" w="381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spAutoFit/>
              </a:bodyPr>
              <a:lstStyle/>
              <a:p>
                <a:pPr algn="ctr">
                  <a:defRPr/>
                </a:pPr>
                <a:endParaRPr lang="en-US" sz="1400">
                  <a:cs typeface="+mn-cs"/>
                </a:endParaRPr>
              </a:p>
            </p:txBody>
          </p:sp>
          <p:grpSp>
            <p:nvGrpSpPr>
              <p:cNvPr id="137303" name="Group 6"/>
              <p:cNvGrpSpPr>
                <a:grpSpLocks/>
              </p:cNvGrpSpPr>
              <p:nvPr/>
            </p:nvGrpSpPr>
            <p:grpSpPr bwMode="auto">
              <a:xfrm>
                <a:off x="1462" y="2132"/>
                <a:ext cx="138" cy="120"/>
                <a:chOff x="3538" y="2024"/>
                <a:chExt cx="384" cy="240"/>
              </a:xfrm>
            </p:grpSpPr>
            <p:sp>
              <p:nvSpPr>
                <p:cNvPr id="787463" name="Rectangle 7"/>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464" name="AutoShape 8"/>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304" name="Group 9"/>
              <p:cNvGrpSpPr>
                <a:grpSpLocks/>
              </p:cNvGrpSpPr>
              <p:nvPr/>
            </p:nvGrpSpPr>
            <p:grpSpPr bwMode="auto">
              <a:xfrm>
                <a:off x="1037" y="1962"/>
                <a:ext cx="138" cy="120"/>
                <a:chOff x="3538" y="2024"/>
                <a:chExt cx="384" cy="240"/>
              </a:xfrm>
            </p:grpSpPr>
            <p:sp>
              <p:nvSpPr>
                <p:cNvPr id="787466" name="Rectangle 10"/>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467" name="AutoShape 11"/>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305" name="Group 12"/>
              <p:cNvGrpSpPr>
                <a:grpSpLocks/>
              </p:cNvGrpSpPr>
              <p:nvPr/>
            </p:nvGrpSpPr>
            <p:grpSpPr bwMode="auto">
              <a:xfrm>
                <a:off x="1463" y="1820"/>
                <a:ext cx="138" cy="120"/>
                <a:chOff x="3538" y="2024"/>
                <a:chExt cx="384" cy="240"/>
              </a:xfrm>
            </p:grpSpPr>
            <p:sp>
              <p:nvSpPr>
                <p:cNvPr id="787469" name="Rectangle 13"/>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470" name="AutoShape 14"/>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306" name="Group 15"/>
              <p:cNvGrpSpPr>
                <a:grpSpLocks/>
              </p:cNvGrpSpPr>
              <p:nvPr/>
            </p:nvGrpSpPr>
            <p:grpSpPr bwMode="auto">
              <a:xfrm>
                <a:off x="1831" y="1990"/>
                <a:ext cx="138" cy="120"/>
                <a:chOff x="3538" y="2024"/>
                <a:chExt cx="384" cy="240"/>
              </a:xfrm>
            </p:grpSpPr>
            <p:sp>
              <p:nvSpPr>
                <p:cNvPr id="787472" name="Rectangle 16"/>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473" name="AutoShape 17"/>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sp>
          <p:nvSpPr>
            <p:cNvPr id="787474" name="Oval 18"/>
            <p:cNvSpPr>
              <a:spLocks noChangeArrowheads="1"/>
            </p:cNvSpPr>
            <p:nvPr/>
          </p:nvSpPr>
          <p:spPr bwMode="auto">
            <a:xfrm>
              <a:off x="981" y="3124"/>
              <a:ext cx="1020" cy="255"/>
            </a:xfrm>
            <a:prstGeom prst="ellipse">
              <a:avLst/>
            </a:prstGeom>
            <a:solidFill>
              <a:schemeClr val="bg1">
                <a:alpha val="39999"/>
              </a:schemeClr>
            </a:solidFill>
            <a:ln w="1905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7475" name="Text Box 19"/>
            <p:cNvSpPr txBox="1">
              <a:spLocks noChangeArrowheads="1"/>
            </p:cNvSpPr>
            <p:nvPr/>
          </p:nvSpPr>
          <p:spPr bwMode="auto">
            <a:xfrm>
              <a:off x="669" y="3152"/>
              <a:ext cx="3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cs typeface="+mn-cs"/>
                </a:rPr>
                <a:t>3</a:t>
              </a:r>
            </a:p>
          </p:txBody>
        </p:sp>
      </p:grpSp>
      <p:sp>
        <p:nvSpPr>
          <p:cNvPr id="787476" name="Rectangle 20"/>
          <p:cNvSpPr>
            <a:spLocks noGrp="1" noChangeArrowheads="1"/>
          </p:cNvSpPr>
          <p:nvPr>
            <p:ph type="body" idx="1"/>
          </p:nvPr>
        </p:nvSpPr>
        <p:spPr>
          <a:xfrm>
            <a:off x="476250" y="1052736"/>
            <a:ext cx="8229600" cy="1035050"/>
          </a:xfrm>
        </p:spPr>
        <p:txBody>
          <a:bodyPr/>
          <a:lstStyle/>
          <a:p>
            <a:pPr eaLnBrk="1" hangingPunct="1">
              <a:defRPr/>
            </a:pPr>
            <a:r>
              <a:rPr lang="en-US" sz="2000" dirty="0">
                <a:cs typeface="+mn-cs"/>
              </a:rPr>
              <a:t>Increase capacity by “stacking” SDH Rings (Space Division Multiplexing) </a:t>
            </a:r>
          </a:p>
          <a:p>
            <a:pPr eaLnBrk="1" hangingPunct="1">
              <a:defRPr/>
            </a:pPr>
            <a:endParaRPr lang="en-US" sz="2000" dirty="0">
              <a:cs typeface="+mn-cs"/>
            </a:endParaRPr>
          </a:p>
        </p:txBody>
      </p:sp>
      <p:sp>
        <p:nvSpPr>
          <p:cNvPr id="787477" name="Text Box 21"/>
          <p:cNvSpPr txBox="1">
            <a:spLocks noChangeArrowheads="1"/>
          </p:cNvSpPr>
          <p:nvPr/>
        </p:nvSpPr>
        <p:spPr bwMode="auto">
          <a:xfrm>
            <a:off x="1062038" y="4067398"/>
            <a:ext cx="63023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cs typeface="+mn-cs"/>
              </a:rPr>
              <a:t>1</a:t>
            </a:r>
          </a:p>
        </p:txBody>
      </p:sp>
      <p:grpSp>
        <p:nvGrpSpPr>
          <p:cNvPr id="787478" name="Group 22"/>
          <p:cNvGrpSpPr>
            <a:grpSpLocks/>
          </p:cNvGrpSpPr>
          <p:nvPr/>
        </p:nvGrpSpPr>
        <p:grpSpPr bwMode="auto">
          <a:xfrm>
            <a:off x="1062038" y="2346548"/>
            <a:ext cx="3554412" cy="2395538"/>
            <a:chOff x="669" y="1728"/>
            <a:chExt cx="2239" cy="1509"/>
          </a:xfrm>
        </p:grpSpPr>
        <p:grpSp>
          <p:nvGrpSpPr>
            <p:cNvPr id="137281" name="Group 23"/>
            <p:cNvGrpSpPr>
              <a:grpSpLocks/>
            </p:cNvGrpSpPr>
            <p:nvPr/>
          </p:nvGrpSpPr>
          <p:grpSpPr bwMode="auto">
            <a:xfrm>
              <a:off x="1037" y="1728"/>
              <a:ext cx="1871" cy="432"/>
              <a:chOff x="1037" y="1820"/>
              <a:chExt cx="1871" cy="432"/>
            </a:xfrm>
          </p:grpSpPr>
          <p:sp>
            <p:nvSpPr>
              <p:cNvPr id="787480" name="Oval 24"/>
              <p:cNvSpPr>
                <a:spLocks noChangeAspect="1" noChangeArrowheads="1"/>
              </p:cNvSpPr>
              <p:nvPr/>
            </p:nvSpPr>
            <p:spPr bwMode="auto">
              <a:xfrm>
                <a:off x="1122" y="1877"/>
                <a:ext cx="781" cy="318"/>
              </a:xfrm>
              <a:prstGeom prst="ellipse">
                <a:avLst/>
              </a:prstGeom>
              <a:noFill/>
              <a:ln w="31750">
                <a:solidFill>
                  <a:srgbClr val="242B78"/>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
            <p:nvSpPr>
              <p:cNvPr id="787481" name="Text Box 25"/>
              <p:cNvSpPr txBox="1">
                <a:spLocks noChangeAspect="1" noChangeArrowheads="1"/>
              </p:cNvSpPr>
              <p:nvPr/>
            </p:nvSpPr>
            <p:spPr bwMode="auto">
              <a:xfrm>
                <a:off x="2058" y="1961"/>
                <a:ext cx="850" cy="192"/>
              </a:xfrm>
              <a:prstGeom prst="rect">
                <a:avLst/>
              </a:prstGeom>
              <a:noFill/>
              <a:ln>
                <a:noFill/>
              </a:ln>
              <a:effectLst/>
              <a:extLst>
                <a:ext uri="{909E8E84-426E-40dd-AFC4-6F175D3DCCD1}">
                  <a14:hiddenFill xmlns:a14="http://schemas.microsoft.com/office/drawing/2010/main" xmlns="">
                    <a:solidFill>
                      <a:srgbClr val="33CC33"/>
                    </a:solidFill>
                  </a14:hiddenFill>
                </a:ext>
                <a:ext uri="{91240B29-F687-4f45-9708-019B960494DF}">
                  <a14:hiddenLine xmlns:a14="http://schemas.microsoft.com/office/drawing/2010/main" xmlns="" w="381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spAutoFit/>
              </a:bodyPr>
              <a:lstStyle/>
              <a:p>
                <a:pPr algn="ctr">
                  <a:defRPr/>
                </a:pPr>
                <a:endParaRPr lang="en-US" sz="1400">
                  <a:cs typeface="+mn-cs"/>
                </a:endParaRPr>
              </a:p>
            </p:txBody>
          </p:sp>
          <p:grpSp>
            <p:nvGrpSpPr>
              <p:cNvPr id="137286" name="Group 26"/>
              <p:cNvGrpSpPr>
                <a:grpSpLocks/>
              </p:cNvGrpSpPr>
              <p:nvPr/>
            </p:nvGrpSpPr>
            <p:grpSpPr bwMode="auto">
              <a:xfrm>
                <a:off x="1462" y="2132"/>
                <a:ext cx="138" cy="120"/>
                <a:chOff x="3538" y="2024"/>
                <a:chExt cx="384" cy="240"/>
              </a:xfrm>
            </p:grpSpPr>
            <p:sp>
              <p:nvSpPr>
                <p:cNvPr id="787483" name="Rectangle 27"/>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484" name="AutoShape 28"/>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287" name="Group 29"/>
              <p:cNvGrpSpPr>
                <a:grpSpLocks/>
              </p:cNvGrpSpPr>
              <p:nvPr/>
            </p:nvGrpSpPr>
            <p:grpSpPr bwMode="auto">
              <a:xfrm>
                <a:off x="1037" y="1962"/>
                <a:ext cx="138" cy="120"/>
                <a:chOff x="3538" y="2024"/>
                <a:chExt cx="384" cy="240"/>
              </a:xfrm>
            </p:grpSpPr>
            <p:sp>
              <p:nvSpPr>
                <p:cNvPr id="787486" name="Rectangle 30"/>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487" name="AutoShape 31"/>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288" name="Group 32"/>
              <p:cNvGrpSpPr>
                <a:grpSpLocks/>
              </p:cNvGrpSpPr>
              <p:nvPr/>
            </p:nvGrpSpPr>
            <p:grpSpPr bwMode="auto">
              <a:xfrm>
                <a:off x="1463" y="1820"/>
                <a:ext cx="138" cy="120"/>
                <a:chOff x="3538" y="2024"/>
                <a:chExt cx="384" cy="240"/>
              </a:xfrm>
            </p:grpSpPr>
            <p:sp>
              <p:nvSpPr>
                <p:cNvPr id="787489" name="Rectangle 33"/>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490" name="AutoShape 34"/>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289" name="Group 35"/>
              <p:cNvGrpSpPr>
                <a:grpSpLocks/>
              </p:cNvGrpSpPr>
              <p:nvPr/>
            </p:nvGrpSpPr>
            <p:grpSpPr bwMode="auto">
              <a:xfrm>
                <a:off x="1831" y="1990"/>
                <a:ext cx="138" cy="120"/>
                <a:chOff x="3538" y="2024"/>
                <a:chExt cx="384" cy="240"/>
              </a:xfrm>
            </p:grpSpPr>
            <p:sp>
              <p:nvSpPr>
                <p:cNvPr id="787492" name="Rectangle 36"/>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493" name="AutoShape 37"/>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sp>
          <p:nvSpPr>
            <p:cNvPr id="787494" name="Oval 38"/>
            <p:cNvSpPr>
              <a:spLocks noChangeArrowheads="1"/>
            </p:cNvSpPr>
            <p:nvPr/>
          </p:nvSpPr>
          <p:spPr bwMode="auto">
            <a:xfrm>
              <a:off x="981" y="2982"/>
              <a:ext cx="1020" cy="255"/>
            </a:xfrm>
            <a:prstGeom prst="ellipse">
              <a:avLst/>
            </a:prstGeom>
            <a:solidFill>
              <a:schemeClr val="bg1">
                <a:alpha val="39999"/>
              </a:schemeClr>
            </a:solidFill>
            <a:ln w="1905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7495" name="Text Box 39"/>
            <p:cNvSpPr txBox="1">
              <a:spLocks noChangeArrowheads="1"/>
            </p:cNvSpPr>
            <p:nvPr/>
          </p:nvSpPr>
          <p:spPr bwMode="auto">
            <a:xfrm>
              <a:off x="669" y="2982"/>
              <a:ext cx="3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cs typeface="+mn-cs"/>
                </a:rPr>
                <a:t>2</a:t>
              </a:r>
            </a:p>
          </p:txBody>
        </p:sp>
      </p:grpSp>
      <p:sp>
        <p:nvSpPr>
          <p:cNvPr id="787496" name="Text Box 40"/>
          <p:cNvSpPr txBox="1">
            <a:spLocks noChangeArrowheads="1"/>
          </p:cNvSpPr>
          <p:nvPr/>
        </p:nvSpPr>
        <p:spPr bwMode="auto">
          <a:xfrm>
            <a:off x="927100" y="3821336"/>
            <a:ext cx="900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cs typeface="+mn-cs"/>
              </a:rPr>
              <a:t>Fibres</a:t>
            </a:r>
          </a:p>
        </p:txBody>
      </p:sp>
      <p:sp>
        <p:nvSpPr>
          <p:cNvPr id="787497" name="Text Box 41"/>
          <p:cNvSpPr txBox="1">
            <a:spLocks noChangeArrowheads="1"/>
          </p:cNvSpPr>
          <p:nvPr/>
        </p:nvSpPr>
        <p:spPr bwMode="auto">
          <a:xfrm>
            <a:off x="1601788" y="6040661"/>
            <a:ext cx="1574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cs typeface="+mn-cs"/>
              </a:rPr>
              <a:t>STM-x rings</a:t>
            </a:r>
          </a:p>
        </p:txBody>
      </p:sp>
      <p:sp>
        <p:nvSpPr>
          <p:cNvPr id="787498" name="Text Box 42"/>
          <p:cNvSpPr txBox="1">
            <a:spLocks noChangeAspect="1" noChangeArrowheads="1"/>
          </p:cNvSpPr>
          <p:nvPr/>
        </p:nvSpPr>
        <p:spPr bwMode="auto">
          <a:xfrm>
            <a:off x="296863" y="2351311"/>
            <a:ext cx="1349375" cy="336550"/>
          </a:xfrm>
          <a:prstGeom prst="rect">
            <a:avLst/>
          </a:prstGeom>
          <a:noFill/>
          <a:ln>
            <a:noFill/>
          </a:ln>
          <a:effectLst/>
          <a:extLst>
            <a:ext uri="{909E8E84-426E-40dd-AFC4-6F175D3DCCD1}">
              <a14:hiddenFill xmlns:a14="http://schemas.microsoft.com/office/drawing/2010/main" xmlns="">
                <a:solidFill>
                  <a:srgbClr val="33CC33"/>
                </a:solidFill>
              </a14:hiddenFill>
            </a:ext>
            <a:ext uri="{91240B29-F687-4f45-9708-019B960494DF}">
              <a14:hiddenLine xmlns:a14="http://schemas.microsoft.com/office/drawing/2010/main" xmlns="" w="381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spAutoFit/>
          </a:bodyPr>
          <a:lstStyle/>
          <a:p>
            <a:pPr algn="ctr">
              <a:defRPr/>
            </a:pPr>
            <a:r>
              <a:rPr lang="en-GB" sz="1600">
                <a:cs typeface="+mn-cs"/>
              </a:rPr>
              <a:t>STM-x ring</a:t>
            </a:r>
          </a:p>
        </p:txBody>
      </p:sp>
      <p:grpSp>
        <p:nvGrpSpPr>
          <p:cNvPr id="137225" name="Group 43"/>
          <p:cNvGrpSpPr>
            <a:grpSpLocks/>
          </p:cNvGrpSpPr>
          <p:nvPr/>
        </p:nvGrpSpPr>
        <p:grpSpPr bwMode="auto">
          <a:xfrm>
            <a:off x="3132138" y="1727423"/>
            <a:ext cx="4005262" cy="2970213"/>
            <a:chOff x="1973" y="1338"/>
            <a:chExt cx="2523" cy="1871"/>
          </a:xfrm>
        </p:grpSpPr>
        <p:sp>
          <p:nvSpPr>
            <p:cNvPr id="787500" name="Oval 44"/>
            <p:cNvSpPr>
              <a:spLocks noChangeArrowheads="1"/>
            </p:cNvSpPr>
            <p:nvPr/>
          </p:nvSpPr>
          <p:spPr bwMode="auto">
            <a:xfrm>
              <a:off x="2597" y="1338"/>
              <a:ext cx="1899" cy="1871"/>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7501" name="Line 45"/>
            <p:cNvSpPr>
              <a:spLocks noChangeShapeType="1"/>
            </p:cNvSpPr>
            <p:nvPr/>
          </p:nvSpPr>
          <p:spPr bwMode="auto">
            <a:xfrm>
              <a:off x="3022" y="1962"/>
              <a:ext cx="116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7502" name="Rectangle 46"/>
            <p:cNvSpPr>
              <a:spLocks noChangeArrowheads="1"/>
            </p:cNvSpPr>
            <p:nvPr/>
          </p:nvSpPr>
          <p:spPr bwMode="auto">
            <a:xfrm>
              <a:off x="3333" y="1820"/>
              <a:ext cx="482" cy="284"/>
            </a:xfrm>
            <a:prstGeom prst="rect">
              <a:avLst/>
            </a:prstGeom>
            <a:solidFill>
              <a:schemeClr val="accent1"/>
            </a:solidFill>
            <a:ln w="19050">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503" name="AutoShape 47"/>
            <p:cNvSpPr>
              <a:spLocks noChangeArrowheads="1"/>
            </p:cNvSpPr>
            <p:nvPr/>
          </p:nvSpPr>
          <p:spPr bwMode="auto">
            <a:xfrm flipV="1">
              <a:off x="3393" y="1877"/>
              <a:ext cx="362" cy="17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787504" name="Rectangle 48"/>
            <p:cNvSpPr>
              <a:spLocks noChangeArrowheads="1"/>
            </p:cNvSpPr>
            <p:nvPr/>
          </p:nvSpPr>
          <p:spPr bwMode="auto">
            <a:xfrm>
              <a:off x="3277" y="1934"/>
              <a:ext cx="56" cy="57"/>
            </a:xfrm>
            <a:prstGeom prst="rect">
              <a:avLst/>
            </a:prstGeom>
            <a:solidFill>
              <a:schemeClr val="bg2"/>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7505" name="Rectangle 49"/>
            <p:cNvSpPr>
              <a:spLocks noChangeArrowheads="1"/>
            </p:cNvSpPr>
            <p:nvPr/>
          </p:nvSpPr>
          <p:spPr bwMode="auto">
            <a:xfrm>
              <a:off x="3816" y="1934"/>
              <a:ext cx="56" cy="57"/>
            </a:xfrm>
            <a:prstGeom prst="rect">
              <a:avLst/>
            </a:prstGeom>
            <a:solidFill>
              <a:schemeClr val="bg2"/>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7506" name="Text Box 50"/>
            <p:cNvSpPr txBox="1">
              <a:spLocks noChangeArrowheads="1"/>
            </p:cNvSpPr>
            <p:nvPr/>
          </p:nvSpPr>
          <p:spPr bwMode="auto">
            <a:xfrm>
              <a:off x="3277" y="1561"/>
              <a:ext cx="59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cs typeface="+mn-cs"/>
                </a:rPr>
                <a:t>ADM</a:t>
              </a:r>
            </a:p>
          </p:txBody>
        </p:sp>
        <p:sp>
          <p:nvSpPr>
            <p:cNvPr id="787507" name="Text Box 51"/>
            <p:cNvSpPr txBox="1">
              <a:spLocks noChangeArrowheads="1"/>
            </p:cNvSpPr>
            <p:nvPr/>
          </p:nvSpPr>
          <p:spPr bwMode="auto">
            <a:xfrm>
              <a:off x="3022" y="2409"/>
              <a:ext cx="1077" cy="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cs typeface="+mn-cs"/>
                </a:rPr>
                <a:t>“Grey” trunk interfaces (1310nm)</a:t>
              </a:r>
            </a:p>
          </p:txBody>
        </p:sp>
        <p:sp>
          <p:nvSpPr>
            <p:cNvPr id="787508" name="Line 52"/>
            <p:cNvSpPr>
              <a:spLocks noChangeShapeType="1"/>
            </p:cNvSpPr>
            <p:nvPr/>
          </p:nvSpPr>
          <p:spPr bwMode="auto">
            <a:xfrm flipH="1" flipV="1">
              <a:off x="3305" y="2147"/>
              <a:ext cx="0" cy="212"/>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7509" name="Line 53"/>
            <p:cNvSpPr>
              <a:spLocks noChangeShapeType="1"/>
            </p:cNvSpPr>
            <p:nvPr/>
          </p:nvSpPr>
          <p:spPr bwMode="auto">
            <a:xfrm flipV="1">
              <a:off x="3844" y="2132"/>
              <a:ext cx="0" cy="227"/>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7510" name="Line 54"/>
            <p:cNvSpPr>
              <a:spLocks noChangeShapeType="1"/>
            </p:cNvSpPr>
            <p:nvPr/>
          </p:nvSpPr>
          <p:spPr bwMode="auto">
            <a:xfrm>
              <a:off x="3475" y="2104"/>
              <a:ext cx="0" cy="17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7511" name="Line 55"/>
            <p:cNvSpPr>
              <a:spLocks noChangeShapeType="1"/>
            </p:cNvSpPr>
            <p:nvPr/>
          </p:nvSpPr>
          <p:spPr bwMode="auto">
            <a:xfrm>
              <a:off x="3532" y="2104"/>
              <a:ext cx="0" cy="17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7512" name="Line 56"/>
            <p:cNvSpPr>
              <a:spLocks noChangeShapeType="1"/>
            </p:cNvSpPr>
            <p:nvPr/>
          </p:nvSpPr>
          <p:spPr bwMode="auto">
            <a:xfrm>
              <a:off x="3730" y="2104"/>
              <a:ext cx="0" cy="17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7513" name="Line 57"/>
            <p:cNvSpPr>
              <a:spLocks noChangeShapeType="1"/>
            </p:cNvSpPr>
            <p:nvPr/>
          </p:nvSpPr>
          <p:spPr bwMode="auto">
            <a:xfrm>
              <a:off x="3589" y="2189"/>
              <a:ext cx="85" cy="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7514" name="Line 58"/>
            <p:cNvSpPr>
              <a:spLocks noChangeShapeType="1"/>
            </p:cNvSpPr>
            <p:nvPr/>
          </p:nvSpPr>
          <p:spPr bwMode="auto">
            <a:xfrm flipV="1">
              <a:off x="1973" y="1366"/>
              <a:ext cx="1332" cy="454"/>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7515" name="Line 59"/>
            <p:cNvSpPr>
              <a:spLocks noChangeShapeType="1"/>
            </p:cNvSpPr>
            <p:nvPr/>
          </p:nvSpPr>
          <p:spPr bwMode="auto">
            <a:xfrm>
              <a:off x="1973" y="1933"/>
              <a:ext cx="850" cy="936"/>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137226" name="Group 60"/>
          <p:cNvGrpSpPr>
            <a:grpSpLocks/>
          </p:cNvGrpSpPr>
          <p:nvPr/>
        </p:nvGrpSpPr>
        <p:grpSpPr bwMode="auto">
          <a:xfrm>
            <a:off x="1557338" y="2222723"/>
            <a:ext cx="1619250" cy="2293938"/>
            <a:chOff x="981" y="1650"/>
            <a:chExt cx="1020" cy="1445"/>
          </a:xfrm>
        </p:grpSpPr>
        <p:sp>
          <p:nvSpPr>
            <p:cNvPr id="787517" name="Oval 61"/>
            <p:cNvSpPr>
              <a:spLocks noChangeArrowheads="1"/>
            </p:cNvSpPr>
            <p:nvPr/>
          </p:nvSpPr>
          <p:spPr bwMode="auto">
            <a:xfrm>
              <a:off x="981" y="2840"/>
              <a:ext cx="1020" cy="255"/>
            </a:xfrm>
            <a:prstGeom prst="ellipse">
              <a:avLst/>
            </a:prstGeom>
            <a:solidFill>
              <a:schemeClr val="bg1">
                <a:alpha val="39999"/>
              </a:schemeClr>
            </a:solidFill>
            <a:ln w="1905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137251" name="Group 62"/>
            <p:cNvGrpSpPr>
              <a:grpSpLocks/>
            </p:cNvGrpSpPr>
            <p:nvPr/>
          </p:nvGrpSpPr>
          <p:grpSpPr bwMode="auto">
            <a:xfrm>
              <a:off x="1037" y="1650"/>
              <a:ext cx="932" cy="432"/>
              <a:chOff x="1037" y="1650"/>
              <a:chExt cx="932" cy="432"/>
            </a:xfrm>
          </p:grpSpPr>
          <p:sp>
            <p:nvSpPr>
              <p:cNvPr id="787519" name="Oval 63"/>
              <p:cNvSpPr>
                <a:spLocks noChangeAspect="1" noChangeArrowheads="1"/>
              </p:cNvSpPr>
              <p:nvPr/>
            </p:nvSpPr>
            <p:spPr bwMode="auto">
              <a:xfrm>
                <a:off x="1122" y="1707"/>
                <a:ext cx="781" cy="318"/>
              </a:xfrm>
              <a:prstGeom prst="ellipse">
                <a:avLst/>
              </a:prstGeom>
              <a:noFill/>
              <a:ln w="31750">
                <a:solidFill>
                  <a:srgbClr val="242B78"/>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grpSp>
            <p:nvGrpSpPr>
              <p:cNvPr id="137253" name="Group 64"/>
              <p:cNvGrpSpPr>
                <a:grpSpLocks/>
              </p:cNvGrpSpPr>
              <p:nvPr/>
            </p:nvGrpSpPr>
            <p:grpSpPr bwMode="auto">
              <a:xfrm>
                <a:off x="1462" y="1962"/>
                <a:ext cx="138" cy="120"/>
                <a:chOff x="3538" y="2024"/>
                <a:chExt cx="384" cy="240"/>
              </a:xfrm>
            </p:grpSpPr>
            <p:sp>
              <p:nvSpPr>
                <p:cNvPr id="787521" name="Rectangle 65"/>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522" name="AutoShape 66"/>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254" name="Group 67"/>
              <p:cNvGrpSpPr>
                <a:grpSpLocks/>
              </p:cNvGrpSpPr>
              <p:nvPr/>
            </p:nvGrpSpPr>
            <p:grpSpPr bwMode="auto">
              <a:xfrm>
                <a:off x="1037" y="1792"/>
                <a:ext cx="138" cy="120"/>
                <a:chOff x="3538" y="2024"/>
                <a:chExt cx="384" cy="240"/>
              </a:xfrm>
            </p:grpSpPr>
            <p:sp>
              <p:nvSpPr>
                <p:cNvPr id="787524" name="Rectangle 68"/>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525" name="AutoShape 69"/>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255" name="Group 70"/>
              <p:cNvGrpSpPr>
                <a:grpSpLocks/>
              </p:cNvGrpSpPr>
              <p:nvPr/>
            </p:nvGrpSpPr>
            <p:grpSpPr bwMode="auto">
              <a:xfrm>
                <a:off x="1463" y="1650"/>
                <a:ext cx="138" cy="120"/>
                <a:chOff x="3538" y="2024"/>
                <a:chExt cx="384" cy="240"/>
              </a:xfrm>
            </p:grpSpPr>
            <p:sp>
              <p:nvSpPr>
                <p:cNvPr id="787527" name="Rectangle 71"/>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528" name="AutoShape 72"/>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256" name="Group 73"/>
              <p:cNvGrpSpPr>
                <a:grpSpLocks/>
              </p:cNvGrpSpPr>
              <p:nvPr/>
            </p:nvGrpSpPr>
            <p:grpSpPr bwMode="auto">
              <a:xfrm>
                <a:off x="1831" y="1820"/>
                <a:ext cx="138" cy="120"/>
                <a:chOff x="3538" y="2024"/>
                <a:chExt cx="384" cy="240"/>
              </a:xfrm>
            </p:grpSpPr>
            <p:sp>
              <p:nvSpPr>
                <p:cNvPr id="787530" name="Rectangle 74"/>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531" name="AutoShape 75"/>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grpSp>
      <p:sp>
        <p:nvSpPr>
          <p:cNvPr id="787532" name="Rectangle 76"/>
          <p:cNvSpPr>
            <a:spLocks noGrp="1" noChangeArrowheads="1"/>
          </p:cNvSpPr>
          <p:nvPr>
            <p:ph type="title"/>
          </p:nvPr>
        </p:nvSpPr>
        <p:spPr>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normAutofit/>
          </a:bodyPr>
          <a:lstStyle/>
          <a:p>
            <a:pPr eaLnBrk="1" hangingPunct="1">
              <a:defRPr/>
            </a:pPr>
            <a:r>
              <a:rPr lang="en-US" dirty="0">
                <a:cs typeface="Arial" charset="0"/>
              </a:rPr>
              <a:t>Building SDH Core Networks</a:t>
            </a:r>
            <a:br>
              <a:rPr lang="en-US" sz="3200" dirty="0">
                <a:solidFill>
                  <a:srgbClr val="336699"/>
                </a:solidFill>
                <a:cs typeface="Arial" charset="0"/>
              </a:rPr>
            </a:br>
            <a:r>
              <a:rPr lang="en-US" sz="2400" dirty="0">
                <a:cs typeface="Arial" charset="0"/>
              </a:rPr>
              <a:t>Increasing capacity in “</a:t>
            </a:r>
            <a:r>
              <a:rPr lang="en-US" sz="2400" b="1" dirty="0">
                <a:cs typeface="Arial" charset="0"/>
              </a:rPr>
              <a:t>fibre-rich</a:t>
            </a:r>
            <a:r>
              <a:rPr lang="en-US" sz="2400" dirty="0">
                <a:cs typeface="Arial" charset="0"/>
              </a:rPr>
              <a:t>” networks</a:t>
            </a:r>
          </a:p>
        </p:txBody>
      </p:sp>
      <p:grpSp>
        <p:nvGrpSpPr>
          <p:cNvPr id="787533" name="Group 77"/>
          <p:cNvGrpSpPr>
            <a:grpSpLocks/>
          </p:cNvGrpSpPr>
          <p:nvPr/>
        </p:nvGrpSpPr>
        <p:grpSpPr bwMode="auto">
          <a:xfrm>
            <a:off x="1062038" y="2994248"/>
            <a:ext cx="3554412" cy="2963863"/>
            <a:chOff x="669" y="2136"/>
            <a:chExt cx="2239" cy="1867"/>
          </a:xfrm>
        </p:grpSpPr>
        <p:grpSp>
          <p:nvGrpSpPr>
            <p:cNvPr id="137229" name="Group 78"/>
            <p:cNvGrpSpPr>
              <a:grpSpLocks/>
            </p:cNvGrpSpPr>
            <p:nvPr/>
          </p:nvGrpSpPr>
          <p:grpSpPr bwMode="auto">
            <a:xfrm>
              <a:off x="1037" y="2352"/>
              <a:ext cx="1871" cy="432"/>
              <a:chOff x="1037" y="1820"/>
              <a:chExt cx="1871" cy="432"/>
            </a:xfrm>
          </p:grpSpPr>
          <p:sp>
            <p:nvSpPr>
              <p:cNvPr id="787535" name="Oval 79"/>
              <p:cNvSpPr>
                <a:spLocks noChangeAspect="1" noChangeArrowheads="1"/>
              </p:cNvSpPr>
              <p:nvPr/>
            </p:nvSpPr>
            <p:spPr bwMode="auto">
              <a:xfrm>
                <a:off x="1122" y="1877"/>
                <a:ext cx="781" cy="318"/>
              </a:xfrm>
              <a:prstGeom prst="ellipse">
                <a:avLst/>
              </a:prstGeom>
              <a:noFill/>
              <a:ln w="31750">
                <a:solidFill>
                  <a:srgbClr val="242B78"/>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
            <p:nvSpPr>
              <p:cNvPr id="787536" name="Text Box 80"/>
              <p:cNvSpPr txBox="1">
                <a:spLocks noChangeAspect="1" noChangeArrowheads="1"/>
              </p:cNvSpPr>
              <p:nvPr/>
            </p:nvSpPr>
            <p:spPr bwMode="auto">
              <a:xfrm>
                <a:off x="2058" y="1961"/>
                <a:ext cx="850" cy="192"/>
              </a:xfrm>
              <a:prstGeom prst="rect">
                <a:avLst/>
              </a:prstGeom>
              <a:noFill/>
              <a:ln>
                <a:noFill/>
              </a:ln>
              <a:effectLst/>
              <a:extLst>
                <a:ext uri="{909E8E84-426E-40dd-AFC4-6F175D3DCCD1}">
                  <a14:hiddenFill xmlns:a14="http://schemas.microsoft.com/office/drawing/2010/main" xmlns="">
                    <a:solidFill>
                      <a:srgbClr val="33CC33"/>
                    </a:solidFill>
                  </a14:hiddenFill>
                </a:ext>
                <a:ext uri="{91240B29-F687-4f45-9708-019B960494DF}">
                  <a14:hiddenLine xmlns:a14="http://schemas.microsoft.com/office/drawing/2010/main" xmlns="" w="381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spAutoFit/>
              </a:bodyPr>
              <a:lstStyle/>
              <a:p>
                <a:pPr algn="ctr">
                  <a:defRPr/>
                </a:pPr>
                <a:endParaRPr lang="en-US" sz="1400">
                  <a:cs typeface="+mn-cs"/>
                </a:endParaRPr>
              </a:p>
            </p:txBody>
          </p:sp>
          <p:grpSp>
            <p:nvGrpSpPr>
              <p:cNvPr id="137238" name="Group 81"/>
              <p:cNvGrpSpPr>
                <a:grpSpLocks/>
              </p:cNvGrpSpPr>
              <p:nvPr/>
            </p:nvGrpSpPr>
            <p:grpSpPr bwMode="auto">
              <a:xfrm>
                <a:off x="1462" y="2132"/>
                <a:ext cx="138" cy="120"/>
                <a:chOff x="3538" y="2024"/>
                <a:chExt cx="384" cy="240"/>
              </a:xfrm>
            </p:grpSpPr>
            <p:sp>
              <p:nvSpPr>
                <p:cNvPr id="787538" name="Rectangle 82"/>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539" name="AutoShape 83"/>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239" name="Group 84"/>
              <p:cNvGrpSpPr>
                <a:grpSpLocks/>
              </p:cNvGrpSpPr>
              <p:nvPr/>
            </p:nvGrpSpPr>
            <p:grpSpPr bwMode="auto">
              <a:xfrm>
                <a:off x="1037" y="1962"/>
                <a:ext cx="138" cy="120"/>
                <a:chOff x="3538" y="2024"/>
                <a:chExt cx="384" cy="240"/>
              </a:xfrm>
            </p:grpSpPr>
            <p:sp>
              <p:nvSpPr>
                <p:cNvPr id="787541" name="Rectangle 85"/>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542" name="AutoShape 86"/>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240" name="Group 87"/>
              <p:cNvGrpSpPr>
                <a:grpSpLocks/>
              </p:cNvGrpSpPr>
              <p:nvPr/>
            </p:nvGrpSpPr>
            <p:grpSpPr bwMode="auto">
              <a:xfrm>
                <a:off x="1463" y="1820"/>
                <a:ext cx="138" cy="120"/>
                <a:chOff x="3538" y="2024"/>
                <a:chExt cx="384" cy="240"/>
              </a:xfrm>
            </p:grpSpPr>
            <p:sp>
              <p:nvSpPr>
                <p:cNvPr id="787544" name="Rectangle 88"/>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545" name="AutoShape 89"/>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7241" name="Group 90"/>
              <p:cNvGrpSpPr>
                <a:grpSpLocks/>
              </p:cNvGrpSpPr>
              <p:nvPr/>
            </p:nvGrpSpPr>
            <p:grpSpPr bwMode="auto">
              <a:xfrm>
                <a:off x="1831" y="1990"/>
                <a:ext cx="138" cy="120"/>
                <a:chOff x="3538" y="2024"/>
                <a:chExt cx="384" cy="240"/>
              </a:xfrm>
            </p:grpSpPr>
            <p:sp>
              <p:nvSpPr>
                <p:cNvPr id="787547" name="Rectangle 91"/>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7548" name="AutoShape 92"/>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grpSp>
          <p:nvGrpSpPr>
            <p:cNvPr id="137230" name="Group 93"/>
            <p:cNvGrpSpPr>
              <a:grpSpLocks/>
            </p:cNvGrpSpPr>
            <p:nvPr/>
          </p:nvGrpSpPr>
          <p:grpSpPr bwMode="auto">
            <a:xfrm>
              <a:off x="669" y="3435"/>
              <a:ext cx="1332" cy="568"/>
              <a:chOff x="669" y="3435"/>
              <a:chExt cx="1332" cy="568"/>
            </a:xfrm>
          </p:grpSpPr>
          <p:sp>
            <p:nvSpPr>
              <p:cNvPr id="787550" name="Oval 94"/>
              <p:cNvSpPr>
                <a:spLocks noChangeArrowheads="1"/>
              </p:cNvSpPr>
              <p:nvPr/>
            </p:nvSpPr>
            <p:spPr bwMode="auto">
              <a:xfrm>
                <a:off x="981" y="3748"/>
                <a:ext cx="1020" cy="255"/>
              </a:xfrm>
              <a:prstGeom prst="ellipse">
                <a:avLst/>
              </a:prstGeom>
              <a:solidFill>
                <a:schemeClr val="bg1">
                  <a:alpha val="39999"/>
                </a:schemeClr>
              </a:solidFill>
              <a:ln w="1905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7551" name="Line 95"/>
              <p:cNvSpPr>
                <a:spLocks noChangeShapeType="1"/>
              </p:cNvSpPr>
              <p:nvPr/>
            </p:nvSpPr>
            <p:spPr bwMode="auto">
              <a:xfrm>
                <a:off x="868" y="3435"/>
                <a:ext cx="0" cy="283"/>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7552" name="Text Box 96"/>
              <p:cNvSpPr txBox="1">
                <a:spLocks noChangeArrowheads="1"/>
              </p:cNvSpPr>
              <p:nvPr/>
            </p:nvSpPr>
            <p:spPr bwMode="auto">
              <a:xfrm>
                <a:off x="669" y="3747"/>
                <a:ext cx="3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cs typeface="+mn-cs"/>
                  </a:rPr>
                  <a:t>n</a:t>
                </a:r>
              </a:p>
            </p:txBody>
          </p:sp>
        </p:grpSp>
        <p:sp>
          <p:nvSpPr>
            <p:cNvPr id="787553" name="Line 97"/>
            <p:cNvSpPr>
              <a:spLocks noChangeShapeType="1"/>
            </p:cNvSpPr>
            <p:nvPr/>
          </p:nvSpPr>
          <p:spPr bwMode="auto">
            <a:xfrm>
              <a:off x="1094" y="2136"/>
              <a:ext cx="0" cy="273"/>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7554" name="Line 98"/>
            <p:cNvSpPr>
              <a:spLocks noChangeShapeType="1"/>
            </p:cNvSpPr>
            <p:nvPr/>
          </p:nvSpPr>
          <p:spPr bwMode="auto">
            <a:xfrm>
              <a:off x="1903" y="2160"/>
              <a:ext cx="0" cy="273"/>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 name="Footer Placeholder 1"/>
          <p:cNvSpPr>
            <a:spLocks noGrp="1"/>
          </p:cNvSpPr>
          <p:nvPr>
            <p:ph type="ftr" sz="quarter" idx="10"/>
          </p:nvPr>
        </p:nvSpPr>
        <p:spPr>
          <a:xfrm>
            <a:off x="128588" y="6376243"/>
            <a:ext cx="3867150" cy="365125"/>
          </a:xfrm>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16</a:t>
            </a:fld>
            <a:endParaRPr lang="en-GB"/>
          </a:p>
        </p:txBody>
      </p:sp>
    </p:spTree>
    <p:extLst>
      <p:ext uri="{BB962C8B-B14F-4D97-AF65-F5344CB8AC3E}">
        <p14:creationId xmlns:p14="http://schemas.microsoft.com/office/powerpoint/2010/main" val="2649615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87478"/>
                                        </p:tgtEl>
                                        <p:attrNameLst>
                                          <p:attrName>style.visibility</p:attrName>
                                        </p:attrNameLst>
                                      </p:cBhvr>
                                      <p:to>
                                        <p:strVal val="visible"/>
                                      </p:to>
                                    </p:set>
                                    <p:anim calcmode="lin" valueType="num">
                                      <p:cBhvr>
                                        <p:cTn id="7" dur="500" fill="hold"/>
                                        <p:tgtEl>
                                          <p:spTgt spid="787478"/>
                                        </p:tgtEl>
                                        <p:attrNameLst>
                                          <p:attrName>ppt_w</p:attrName>
                                        </p:attrNameLst>
                                      </p:cBhvr>
                                      <p:tavLst>
                                        <p:tav tm="0">
                                          <p:val>
                                            <p:fltVal val="0"/>
                                          </p:val>
                                        </p:tav>
                                        <p:tav tm="100000">
                                          <p:val>
                                            <p:strVal val="#ppt_w"/>
                                          </p:val>
                                        </p:tav>
                                      </p:tavLst>
                                    </p:anim>
                                    <p:anim calcmode="lin" valueType="num">
                                      <p:cBhvr>
                                        <p:cTn id="8" dur="500" fill="hold"/>
                                        <p:tgtEl>
                                          <p:spTgt spid="787478"/>
                                        </p:tgtEl>
                                        <p:attrNameLst>
                                          <p:attrName>ppt_h</p:attrName>
                                        </p:attrNameLst>
                                      </p:cBhvr>
                                      <p:tavLst>
                                        <p:tav tm="0">
                                          <p:val>
                                            <p:fltVal val="0"/>
                                          </p:val>
                                        </p:tav>
                                        <p:tav tm="100000">
                                          <p:val>
                                            <p:strVal val="#ppt_h"/>
                                          </p:val>
                                        </p:tav>
                                      </p:tavLst>
                                    </p:anim>
                                    <p:animEffect transition="in" filter="fade">
                                      <p:cBhvr>
                                        <p:cTn id="9" dur="500"/>
                                        <p:tgtEl>
                                          <p:spTgt spid="78747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87458"/>
                                        </p:tgtEl>
                                        <p:attrNameLst>
                                          <p:attrName>style.visibility</p:attrName>
                                        </p:attrNameLst>
                                      </p:cBhvr>
                                      <p:to>
                                        <p:strVal val="visible"/>
                                      </p:to>
                                    </p:set>
                                    <p:anim calcmode="lin" valueType="num">
                                      <p:cBhvr>
                                        <p:cTn id="14" dur="500" fill="hold"/>
                                        <p:tgtEl>
                                          <p:spTgt spid="787458"/>
                                        </p:tgtEl>
                                        <p:attrNameLst>
                                          <p:attrName>ppt_w</p:attrName>
                                        </p:attrNameLst>
                                      </p:cBhvr>
                                      <p:tavLst>
                                        <p:tav tm="0">
                                          <p:val>
                                            <p:fltVal val="0"/>
                                          </p:val>
                                        </p:tav>
                                        <p:tav tm="100000">
                                          <p:val>
                                            <p:strVal val="#ppt_w"/>
                                          </p:val>
                                        </p:tav>
                                      </p:tavLst>
                                    </p:anim>
                                    <p:anim calcmode="lin" valueType="num">
                                      <p:cBhvr>
                                        <p:cTn id="15" dur="500" fill="hold"/>
                                        <p:tgtEl>
                                          <p:spTgt spid="787458"/>
                                        </p:tgtEl>
                                        <p:attrNameLst>
                                          <p:attrName>ppt_h</p:attrName>
                                        </p:attrNameLst>
                                      </p:cBhvr>
                                      <p:tavLst>
                                        <p:tav tm="0">
                                          <p:val>
                                            <p:fltVal val="0"/>
                                          </p:val>
                                        </p:tav>
                                        <p:tav tm="100000">
                                          <p:val>
                                            <p:strVal val="#ppt_h"/>
                                          </p:val>
                                        </p:tav>
                                      </p:tavLst>
                                    </p:anim>
                                    <p:animEffect transition="in" filter="fade">
                                      <p:cBhvr>
                                        <p:cTn id="16" dur="500"/>
                                        <p:tgtEl>
                                          <p:spTgt spid="7874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87533"/>
                                        </p:tgtEl>
                                        <p:attrNameLst>
                                          <p:attrName>style.visibility</p:attrName>
                                        </p:attrNameLst>
                                      </p:cBhvr>
                                      <p:to>
                                        <p:strVal val="visible"/>
                                      </p:to>
                                    </p:set>
                                    <p:anim calcmode="lin" valueType="num">
                                      <p:cBhvr>
                                        <p:cTn id="21" dur="500" fill="hold"/>
                                        <p:tgtEl>
                                          <p:spTgt spid="787533"/>
                                        </p:tgtEl>
                                        <p:attrNameLst>
                                          <p:attrName>ppt_w</p:attrName>
                                        </p:attrNameLst>
                                      </p:cBhvr>
                                      <p:tavLst>
                                        <p:tav tm="0">
                                          <p:val>
                                            <p:fltVal val="0"/>
                                          </p:val>
                                        </p:tav>
                                        <p:tav tm="100000">
                                          <p:val>
                                            <p:strVal val="#ppt_w"/>
                                          </p:val>
                                        </p:tav>
                                      </p:tavLst>
                                    </p:anim>
                                    <p:anim calcmode="lin" valueType="num">
                                      <p:cBhvr>
                                        <p:cTn id="22" dur="500" fill="hold"/>
                                        <p:tgtEl>
                                          <p:spTgt spid="787533"/>
                                        </p:tgtEl>
                                        <p:attrNameLst>
                                          <p:attrName>ppt_h</p:attrName>
                                        </p:attrNameLst>
                                      </p:cBhvr>
                                      <p:tavLst>
                                        <p:tav tm="0">
                                          <p:val>
                                            <p:fltVal val="0"/>
                                          </p:val>
                                        </p:tav>
                                        <p:tav tm="100000">
                                          <p:val>
                                            <p:strVal val="#ppt_h"/>
                                          </p:val>
                                        </p:tav>
                                      </p:tavLst>
                                    </p:anim>
                                    <p:animEffect transition="in" filter="fade">
                                      <p:cBhvr>
                                        <p:cTn id="23" dur="500"/>
                                        <p:tgtEl>
                                          <p:spTgt spid="787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5278438" y="4931569"/>
            <a:ext cx="3433762" cy="296862"/>
          </a:xfrm>
          <a:prstGeom prst="rect">
            <a:avLst/>
          </a:prstGeom>
          <a:solidFill>
            <a:schemeClr val="bg2">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139267" name="Freeform 3"/>
          <p:cNvSpPr>
            <a:spLocks/>
          </p:cNvSpPr>
          <p:nvPr/>
        </p:nvSpPr>
        <p:spPr bwMode="auto">
          <a:xfrm>
            <a:off x="250825" y="1889919"/>
            <a:ext cx="5041900" cy="3959225"/>
          </a:xfrm>
          <a:custGeom>
            <a:avLst/>
            <a:gdLst>
              <a:gd name="T0" fmla="*/ 2147483647 w 16876"/>
              <a:gd name="T1" fmla="*/ 2147483647 h 10576"/>
              <a:gd name="T2" fmla="*/ 2147483647 w 16876"/>
              <a:gd name="T3" fmla="*/ 2147483647 h 10576"/>
              <a:gd name="T4" fmla="*/ 2147483647 w 16876"/>
              <a:gd name="T5" fmla="*/ 2147483647 h 10576"/>
              <a:gd name="T6" fmla="*/ 2147483647 w 16876"/>
              <a:gd name="T7" fmla="*/ 2147483647 h 10576"/>
              <a:gd name="T8" fmla="*/ 2147483647 w 16876"/>
              <a:gd name="T9" fmla="*/ 2147483647 h 10576"/>
              <a:gd name="T10" fmla="*/ 2147483647 w 16876"/>
              <a:gd name="T11" fmla="*/ 2147483647 h 10576"/>
              <a:gd name="T12" fmla="*/ 2147483647 w 16876"/>
              <a:gd name="T13" fmla="*/ 2147483647 h 10576"/>
              <a:gd name="T14" fmla="*/ 2147483647 w 16876"/>
              <a:gd name="T15" fmla="*/ 2147483647 h 10576"/>
              <a:gd name="T16" fmla="*/ 2147483647 w 16876"/>
              <a:gd name="T17" fmla="*/ 2147483647 h 10576"/>
              <a:gd name="T18" fmla="*/ 2147483647 w 16876"/>
              <a:gd name="T19" fmla="*/ 2147483647 h 10576"/>
              <a:gd name="T20" fmla="*/ 2147483647 w 16876"/>
              <a:gd name="T21" fmla="*/ 2147483647 h 10576"/>
              <a:gd name="T22" fmla="*/ 2147483647 w 16876"/>
              <a:gd name="T23" fmla="*/ 2147483647 h 10576"/>
              <a:gd name="T24" fmla="*/ 2147483647 w 16876"/>
              <a:gd name="T25" fmla="*/ 2147483647 h 10576"/>
              <a:gd name="T26" fmla="*/ 2147483647 w 16876"/>
              <a:gd name="T27" fmla="*/ 2147483647 h 10576"/>
              <a:gd name="T28" fmla="*/ 2147483647 w 16876"/>
              <a:gd name="T29" fmla="*/ 0 h 10576"/>
              <a:gd name="T30" fmla="*/ 2147483647 w 16876"/>
              <a:gd name="T31" fmla="*/ 2147483647 h 10576"/>
              <a:gd name="T32" fmla="*/ 2147483647 w 16876"/>
              <a:gd name="T33" fmla="*/ 2147483647 h 10576"/>
              <a:gd name="T34" fmla="*/ 2147483647 w 16876"/>
              <a:gd name="T35" fmla="*/ 2147483647 h 10576"/>
              <a:gd name="T36" fmla="*/ 2147483647 w 16876"/>
              <a:gd name="T37" fmla="*/ 2147483647 h 10576"/>
              <a:gd name="T38" fmla="*/ 2147483647 w 16876"/>
              <a:gd name="T39" fmla="*/ 2147483647 h 10576"/>
              <a:gd name="T40" fmla="*/ 2147483647 w 16876"/>
              <a:gd name="T41" fmla="*/ 2147483647 h 10576"/>
              <a:gd name="T42" fmla="*/ 2147483647 w 16876"/>
              <a:gd name="T43" fmla="*/ 2147483647 h 10576"/>
              <a:gd name="T44" fmla="*/ 2147483647 w 16876"/>
              <a:gd name="T45" fmla="*/ 2147483647 h 10576"/>
              <a:gd name="T46" fmla="*/ 2147483647 w 16876"/>
              <a:gd name="T47" fmla="*/ 2147483647 h 10576"/>
              <a:gd name="T48" fmla="*/ 2147483647 w 16876"/>
              <a:gd name="T49" fmla="*/ 2147483647 h 10576"/>
              <a:gd name="T50" fmla="*/ 2147483647 w 16876"/>
              <a:gd name="T51" fmla="*/ 2147483647 h 10576"/>
              <a:gd name="T52" fmla="*/ 2147483647 w 16876"/>
              <a:gd name="T53" fmla="*/ 2147483647 h 10576"/>
              <a:gd name="T54" fmla="*/ 639983102 w 16876"/>
              <a:gd name="T55" fmla="*/ 2147483647 h 10576"/>
              <a:gd name="T56" fmla="*/ 2147483647 w 16876"/>
              <a:gd name="T57" fmla="*/ 2147483647 h 10576"/>
              <a:gd name="T58" fmla="*/ 2147483647 w 16876"/>
              <a:gd name="T59" fmla="*/ 2147483647 h 10576"/>
              <a:gd name="T60" fmla="*/ 2147483647 w 16876"/>
              <a:gd name="T61" fmla="*/ 2147483647 h 10576"/>
              <a:gd name="T62" fmla="*/ 2147483647 w 16876"/>
              <a:gd name="T63" fmla="*/ 2147483647 h 10576"/>
              <a:gd name="T64" fmla="*/ 2147483647 w 16876"/>
              <a:gd name="T65" fmla="*/ 2147483647 h 10576"/>
              <a:gd name="T66" fmla="*/ 2147483647 w 16876"/>
              <a:gd name="T67" fmla="*/ 2147483647 h 10576"/>
              <a:gd name="T68" fmla="*/ 2147483647 w 16876"/>
              <a:gd name="T69" fmla="*/ 2147483647 h 10576"/>
              <a:gd name="T70" fmla="*/ 2147483647 w 16876"/>
              <a:gd name="T71" fmla="*/ 2147483647 h 10576"/>
              <a:gd name="T72" fmla="*/ 2147483647 w 16876"/>
              <a:gd name="T73" fmla="*/ 2147483647 h 10576"/>
              <a:gd name="T74" fmla="*/ 2147483647 w 16876"/>
              <a:gd name="T75" fmla="*/ 2147483647 h 10576"/>
              <a:gd name="T76" fmla="*/ 2147483647 w 16876"/>
              <a:gd name="T77" fmla="*/ 2147483647 h 10576"/>
              <a:gd name="T78" fmla="*/ 2147483647 w 16876"/>
              <a:gd name="T79" fmla="*/ 2147483647 h 10576"/>
              <a:gd name="T80" fmla="*/ 2147483647 w 16876"/>
              <a:gd name="T81" fmla="*/ 2147483647 h 10576"/>
              <a:gd name="T82" fmla="*/ 2147483647 w 16876"/>
              <a:gd name="T83" fmla="*/ 2147483647 h 10576"/>
              <a:gd name="T84" fmla="*/ 2147483647 w 16876"/>
              <a:gd name="T85" fmla="*/ 2147483647 h 10576"/>
              <a:gd name="T86" fmla="*/ 2147483647 w 16876"/>
              <a:gd name="T87" fmla="*/ 2147483647 h 10576"/>
              <a:gd name="T88" fmla="*/ 2147483647 w 16876"/>
              <a:gd name="T89" fmla="*/ 2147483647 h 10576"/>
              <a:gd name="T90" fmla="*/ 2147483647 w 16876"/>
              <a:gd name="T91" fmla="*/ 2147483647 h 10576"/>
              <a:gd name="T92" fmla="*/ 2147483647 w 16876"/>
              <a:gd name="T93" fmla="*/ 2147483647 h 10576"/>
              <a:gd name="T94" fmla="*/ 2147483647 w 16876"/>
              <a:gd name="T95" fmla="*/ 2147483647 h 10576"/>
              <a:gd name="T96" fmla="*/ 2147483647 w 16876"/>
              <a:gd name="T97" fmla="*/ 2147483647 h 10576"/>
              <a:gd name="T98" fmla="*/ 2147483647 w 16876"/>
              <a:gd name="T99" fmla="*/ 2147483647 h 10576"/>
              <a:gd name="T100" fmla="*/ 2147483647 w 16876"/>
              <a:gd name="T101" fmla="*/ 2147483647 h 10576"/>
              <a:gd name="T102" fmla="*/ 2147483647 w 16876"/>
              <a:gd name="T103" fmla="*/ 2147483647 h 10576"/>
              <a:gd name="T104" fmla="*/ 2147483647 w 16876"/>
              <a:gd name="T105" fmla="*/ 2147483647 h 10576"/>
              <a:gd name="T106" fmla="*/ 2147483647 w 16876"/>
              <a:gd name="T107" fmla="*/ 2147483647 h 10576"/>
              <a:gd name="T108" fmla="*/ 2147483647 w 16876"/>
              <a:gd name="T109" fmla="*/ 2147483647 h 10576"/>
              <a:gd name="T110" fmla="*/ 2147483647 w 16876"/>
              <a:gd name="T111" fmla="*/ 2147483647 h 10576"/>
              <a:gd name="T112" fmla="*/ 2147483647 w 16876"/>
              <a:gd name="T113" fmla="*/ 2147483647 h 10576"/>
              <a:gd name="T114" fmla="*/ 2147483647 w 16876"/>
              <a:gd name="T115" fmla="*/ 2147483647 h 10576"/>
              <a:gd name="T116" fmla="*/ 2147483647 w 16876"/>
              <a:gd name="T117" fmla="*/ 2147483647 h 105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876" h="10576">
                <a:moveTo>
                  <a:pt x="16876" y="4251"/>
                </a:moveTo>
                <a:lnTo>
                  <a:pt x="16873" y="4121"/>
                </a:lnTo>
                <a:lnTo>
                  <a:pt x="16863" y="3992"/>
                </a:lnTo>
                <a:lnTo>
                  <a:pt x="16848" y="3865"/>
                </a:lnTo>
                <a:lnTo>
                  <a:pt x="16826" y="3739"/>
                </a:lnTo>
                <a:lnTo>
                  <a:pt x="16800" y="3616"/>
                </a:lnTo>
                <a:lnTo>
                  <a:pt x="16767" y="3496"/>
                </a:lnTo>
                <a:lnTo>
                  <a:pt x="16729" y="3379"/>
                </a:lnTo>
                <a:lnTo>
                  <a:pt x="16686" y="3262"/>
                </a:lnTo>
                <a:lnTo>
                  <a:pt x="16637" y="3150"/>
                </a:lnTo>
                <a:lnTo>
                  <a:pt x="16584" y="3041"/>
                </a:lnTo>
                <a:lnTo>
                  <a:pt x="16526" y="2935"/>
                </a:lnTo>
                <a:lnTo>
                  <a:pt x="16464" y="2832"/>
                </a:lnTo>
                <a:lnTo>
                  <a:pt x="16396" y="2732"/>
                </a:lnTo>
                <a:lnTo>
                  <a:pt x="16324" y="2636"/>
                </a:lnTo>
                <a:lnTo>
                  <a:pt x="16249" y="2544"/>
                </a:lnTo>
                <a:lnTo>
                  <a:pt x="16169" y="2456"/>
                </a:lnTo>
                <a:lnTo>
                  <a:pt x="16086" y="2372"/>
                </a:lnTo>
                <a:lnTo>
                  <a:pt x="15998" y="2292"/>
                </a:lnTo>
                <a:lnTo>
                  <a:pt x="15906" y="2217"/>
                </a:lnTo>
                <a:lnTo>
                  <a:pt x="15812" y="2146"/>
                </a:lnTo>
                <a:lnTo>
                  <a:pt x="15714" y="2080"/>
                </a:lnTo>
                <a:lnTo>
                  <a:pt x="15613" y="2018"/>
                </a:lnTo>
                <a:lnTo>
                  <a:pt x="15510" y="1963"/>
                </a:lnTo>
                <a:lnTo>
                  <a:pt x="15402" y="1911"/>
                </a:lnTo>
                <a:lnTo>
                  <a:pt x="15293" y="1867"/>
                </a:lnTo>
                <a:lnTo>
                  <a:pt x="15181" y="1826"/>
                </a:lnTo>
                <a:lnTo>
                  <a:pt x="15066" y="1792"/>
                </a:lnTo>
                <a:lnTo>
                  <a:pt x="14950" y="1763"/>
                </a:lnTo>
                <a:lnTo>
                  <a:pt x="14831" y="1741"/>
                </a:lnTo>
                <a:lnTo>
                  <a:pt x="14710" y="1725"/>
                </a:lnTo>
                <a:lnTo>
                  <a:pt x="14587" y="1715"/>
                </a:lnTo>
                <a:lnTo>
                  <a:pt x="14464" y="1711"/>
                </a:lnTo>
                <a:lnTo>
                  <a:pt x="14418" y="1713"/>
                </a:lnTo>
                <a:lnTo>
                  <a:pt x="14372" y="1714"/>
                </a:lnTo>
                <a:lnTo>
                  <a:pt x="14327" y="1716"/>
                </a:lnTo>
                <a:lnTo>
                  <a:pt x="14282" y="1720"/>
                </a:lnTo>
                <a:lnTo>
                  <a:pt x="14236" y="1723"/>
                </a:lnTo>
                <a:lnTo>
                  <a:pt x="14191" y="1729"/>
                </a:lnTo>
                <a:lnTo>
                  <a:pt x="14147" y="1734"/>
                </a:lnTo>
                <a:lnTo>
                  <a:pt x="14103" y="1740"/>
                </a:lnTo>
                <a:lnTo>
                  <a:pt x="14058" y="1748"/>
                </a:lnTo>
                <a:lnTo>
                  <a:pt x="14015" y="1756"/>
                </a:lnTo>
                <a:lnTo>
                  <a:pt x="13971" y="1765"/>
                </a:lnTo>
                <a:lnTo>
                  <a:pt x="13928" y="1776"/>
                </a:lnTo>
                <a:lnTo>
                  <a:pt x="13885" y="1786"/>
                </a:lnTo>
                <a:lnTo>
                  <a:pt x="13842" y="1798"/>
                </a:lnTo>
                <a:lnTo>
                  <a:pt x="13800" y="1810"/>
                </a:lnTo>
                <a:lnTo>
                  <a:pt x="13758" y="1823"/>
                </a:lnTo>
                <a:lnTo>
                  <a:pt x="13716" y="1761"/>
                </a:lnTo>
                <a:lnTo>
                  <a:pt x="13673" y="1700"/>
                </a:lnTo>
                <a:lnTo>
                  <a:pt x="13628" y="1641"/>
                </a:lnTo>
                <a:lnTo>
                  <a:pt x="13582" y="1583"/>
                </a:lnTo>
                <a:lnTo>
                  <a:pt x="13533" y="1526"/>
                </a:lnTo>
                <a:lnTo>
                  <a:pt x="13483" y="1471"/>
                </a:lnTo>
                <a:lnTo>
                  <a:pt x="13432" y="1418"/>
                </a:lnTo>
                <a:lnTo>
                  <a:pt x="13380" y="1367"/>
                </a:lnTo>
                <a:lnTo>
                  <a:pt x="13326" y="1316"/>
                </a:lnTo>
                <a:lnTo>
                  <a:pt x="13270" y="1268"/>
                </a:lnTo>
                <a:lnTo>
                  <a:pt x="13213" y="1222"/>
                </a:lnTo>
                <a:lnTo>
                  <a:pt x="13155" y="1177"/>
                </a:lnTo>
                <a:lnTo>
                  <a:pt x="13095" y="1134"/>
                </a:lnTo>
                <a:lnTo>
                  <a:pt x="13035" y="1093"/>
                </a:lnTo>
                <a:lnTo>
                  <a:pt x="12972" y="1053"/>
                </a:lnTo>
                <a:lnTo>
                  <a:pt x="12910" y="1016"/>
                </a:lnTo>
                <a:lnTo>
                  <a:pt x="12845" y="981"/>
                </a:lnTo>
                <a:lnTo>
                  <a:pt x="12779" y="947"/>
                </a:lnTo>
                <a:lnTo>
                  <a:pt x="12713" y="916"/>
                </a:lnTo>
                <a:lnTo>
                  <a:pt x="12644" y="887"/>
                </a:lnTo>
                <a:lnTo>
                  <a:pt x="12576" y="860"/>
                </a:lnTo>
                <a:lnTo>
                  <a:pt x="12506" y="835"/>
                </a:lnTo>
                <a:lnTo>
                  <a:pt x="12436" y="812"/>
                </a:lnTo>
                <a:lnTo>
                  <a:pt x="12364" y="791"/>
                </a:lnTo>
                <a:lnTo>
                  <a:pt x="12292" y="773"/>
                </a:lnTo>
                <a:lnTo>
                  <a:pt x="12219" y="757"/>
                </a:lnTo>
                <a:lnTo>
                  <a:pt x="12145" y="744"/>
                </a:lnTo>
                <a:lnTo>
                  <a:pt x="12070" y="733"/>
                </a:lnTo>
                <a:lnTo>
                  <a:pt x="11994" y="723"/>
                </a:lnTo>
                <a:lnTo>
                  <a:pt x="11918" y="718"/>
                </a:lnTo>
                <a:lnTo>
                  <a:pt x="11841" y="713"/>
                </a:lnTo>
                <a:lnTo>
                  <a:pt x="11764" y="712"/>
                </a:lnTo>
                <a:lnTo>
                  <a:pt x="11727" y="712"/>
                </a:lnTo>
                <a:lnTo>
                  <a:pt x="11688" y="713"/>
                </a:lnTo>
                <a:lnTo>
                  <a:pt x="11651" y="715"/>
                </a:lnTo>
                <a:lnTo>
                  <a:pt x="11614" y="717"/>
                </a:lnTo>
                <a:lnTo>
                  <a:pt x="11540" y="723"/>
                </a:lnTo>
                <a:lnTo>
                  <a:pt x="11467" y="731"/>
                </a:lnTo>
                <a:lnTo>
                  <a:pt x="11394" y="742"/>
                </a:lnTo>
                <a:lnTo>
                  <a:pt x="11322" y="756"/>
                </a:lnTo>
                <a:lnTo>
                  <a:pt x="11286" y="762"/>
                </a:lnTo>
                <a:lnTo>
                  <a:pt x="11250" y="771"/>
                </a:lnTo>
                <a:lnTo>
                  <a:pt x="11216" y="779"/>
                </a:lnTo>
                <a:lnTo>
                  <a:pt x="11181" y="788"/>
                </a:lnTo>
                <a:lnTo>
                  <a:pt x="11145" y="797"/>
                </a:lnTo>
                <a:lnTo>
                  <a:pt x="11110" y="807"/>
                </a:lnTo>
                <a:lnTo>
                  <a:pt x="11076" y="818"/>
                </a:lnTo>
                <a:lnTo>
                  <a:pt x="11042" y="829"/>
                </a:lnTo>
                <a:lnTo>
                  <a:pt x="10973" y="853"/>
                </a:lnTo>
                <a:lnTo>
                  <a:pt x="10907" y="879"/>
                </a:lnTo>
                <a:lnTo>
                  <a:pt x="10840" y="906"/>
                </a:lnTo>
                <a:lnTo>
                  <a:pt x="10775" y="936"/>
                </a:lnTo>
                <a:lnTo>
                  <a:pt x="10711" y="968"/>
                </a:lnTo>
                <a:lnTo>
                  <a:pt x="10649" y="1001"/>
                </a:lnTo>
                <a:lnTo>
                  <a:pt x="10590" y="944"/>
                </a:lnTo>
                <a:lnTo>
                  <a:pt x="10530" y="888"/>
                </a:lnTo>
                <a:lnTo>
                  <a:pt x="10468" y="834"/>
                </a:lnTo>
                <a:lnTo>
                  <a:pt x="10406" y="780"/>
                </a:lnTo>
                <a:lnTo>
                  <a:pt x="10342" y="729"/>
                </a:lnTo>
                <a:lnTo>
                  <a:pt x="10277" y="679"/>
                </a:lnTo>
                <a:lnTo>
                  <a:pt x="10211" y="630"/>
                </a:lnTo>
                <a:lnTo>
                  <a:pt x="10144" y="583"/>
                </a:lnTo>
                <a:lnTo>
                  <a:pt x="10075" y="538"/>
                </a:lnTo>
                <a:lnTo>
                  <a:pt x="10006" y="495"/>
                </a:lnTo>
                <a:lnTo>
                  <a:pt x="9935" y="452"/>
                </a:lnTo>
                <a:lnTo>
                  <a:pt x="9864" y="412"/>
                </a:lnTo>
                <a:lnTo>
                  <a:pt x="9791" y="373"/>
                </a:lnTo>
                <a:lnTo>
                  <a:pt x="9718" y="336"/>
                </a:lnTo>
                <a:lnTo>
                  <a:pt x="9644" y="302"/>
                </a:lnTo>
                <a:lnTo>
                  <a:pt x="9569" y="268"/>
                </a:lnTo>
                <a:lnTo>
                  <a:pt x="9494" y="236"/>
                </a:lnTo>
                <a:lnTo>
                  <a:pt x="9416" y="208"/>
                </a:lnTo>
                <a:lnTo>
                  <a:pt x="9338" y="179"/>
                </a:lnTo>
                <a:lnTo>
                  <a:pt x="9261" y="154"/>
                </a:lnTo>
                <a:lnTo>
                  <a:pt x="9181" y="129"/>
                </a:lnTo>
                <a:lnTo>
                  <a:pt x="9101" y="108"/>
                </a:lnTo>
                <a:lnTo>
                  <a:pt x="9020" y="87"/>
                </a:lnTo>
                <a:lnTo>
                  <a:pt x="8939" y="70"/>
                </a:lnTo>
                <a:lnTo>
                  <a:pt x="8856" y="54"/>
                </a:lnTo>
                <a:lnTo>
                  <a:pt x="8773" y="40"/>
                </a:lnTo>
                <a:lnTo>
                  <a:pt x="8689" y="27"/>
                </a:lnTo>
                <a:lnTo>
                  <a:pt x="8606" y="18"/>
                </a:lnTo>
                <a:lnTo>
                  <a:pt x="8520" y="10"/>
                </a:lnTo>
                <a:lnTo>
                  <a:pt x="8436" y="4"/>
                </a:lnTo>
                <a:lnTo>
                  <a:pt x="8350" y="1"/>
                </a:lnTo>
                <a:lnTo>
                  <a:pt x="8263" y="0"/>
                </a:lnTo>
                <a:lnTo>
                  <a:pt x="8161" y="2"/>
                </a:lnTo>
                <a:lnTo>
                  <a:pt x="8060" y="6"/>
                </a:lnTo>
                <a:lnTo>
                  <a:pt x="7959" y="13"/>
                </a:lnTo>
                <a:lnTo>
                  <a:pt x="7860" y="25"/>
                </a:lnTo>
                <a:lnTo>
                  <a:pt x="7760" y="39"/>
                </a:lnTo>
                <a:lnTo>
                  <a:pt x="7663" y="55"/>
                </a:lnTo>
                <a:lnTo>
                  <a:pt x="7565" y="74"/>
                </a:lnTo>
                <a:lnTo>
                  <a:pt x="7469" y="96"/>
                </a:lnTo>
                <a:lnTo>
                  <a:pt x="7374" y="121"/>
                </a:lnTo>
                <a:lnTo>
                  <a:pt x="7280" y="149"/>
                </a:lnTo>
                <a:lnTo>
                  <a:pt x="7188" y="180"/>
                </a:lnTo>
                <a:lnTo>
                  <a:pt x="7095" y="212"/>
                </a:lnTo>
                <a:lnTo>
                  <a:pt x="7005" y="248"/>
                </a:lnTo>
                <a:lnTo>
                  <a:pt x="6915" y="287"/>
                </a:lnTo>
                <a:lnTo>
                  <a:pt x="6827" y="327"/>
                </a:lnTo>
                <a:lnTo>
                  <a:pt x="6740" y="371"/>
                </a:lnTo>
                <a:lnTo>
                  <a:pt x="6655" y="417"/>
                </a:lnTo>
                <a:lnTo>
                  <a:pt x="6571" y="464"/>
                </a:lnTo>
                <a:lnTo>
                  <a:pt x="6488" y="514"/>
                </a:lnTo>
                <a:lnTo>
                  <a:pt x="6407" y="567"/>
                </a:lnTo>
                <a:lnTo>
                  <a:pt x="6327" y="622"/>
                </a:lnTo>
                <a:lnTo>
                  <a:pt x="6249" y="680"/>
                </a:lnTo>
                <a:lnTo>
                  <a:pt x="6173" y="739"/>
                </a:lnTo>
                <a:lnTo>
                  <a:pt x="6097" y="800"/>
                </a:lnTo>
                <a:lnTo>
                  <a:pt x="6024" y="865"/>
                </a:lnTo>
                <a:lnTo>
                  <a:pt x="5952" y="930"/>
                </a:lnTo>
                <a:lnTo>
                  <a:pt x="5882" y="998"/>
                </a:lnTo>
                <a:lnTo>
                  <a:pt x="5815" y="1067"/>
                </a:lnTo>
                <a:lnTo>
                  <a:pt x="5747" y="1139"/>
                </a:lnTo>
                <a:lnTo>
                  <a:pt x="5684" y="1212"/>
                </a:lnTo>
                <a:lnTo>
                  <a:pt x="5621" y="1288"/>
                </a:lnTo>
                <a:lnTo>
                  <a:pt x="5561" y="1364"/>
                </a:lnTo>
                <a:lnTo>
                  <a:pt x="5508" y="1343"/>
                </a:lnTo>
                <a:lnTo>
                  <a:pt x="5453" y="1322"/>
                </a:lnTo>
                <a:lnTo>
                  <a:pt x="5400" y="1302"/>
                </a:lnTo>
                <a:lnTo>
                  <a:pt x="5345" y="1284"/>
                </a:lnTo>
                <a:lnTo>
                  <a:pt x="5290" y="1268"/>
                </a:lnTo>
                <a:lnTo>
                  <a:pt x="5234" y="1252"/>
                </a:lnTo>
                <a:lnTo>
                  <a:pt x="5177" y="1238"/>
                </a:lnTo>
                <a:lnTo>
                  <a:pt x="5120" y="1225"/>
                </a:lnTo>
                <a:lnTo>
                  <a:pt x="5064" y="1214"/>
                </a:lnTo>
                <a:lnTo>
                  <a:pt x="5006" y="1205"/>
                </a:lnTo>
                <a:lnTo>
                  <a:pt x="4948" y="1196"/>
                </a:lnTo>
                <a:lnTo>
                  <a:pt x="4890" y="1189"/>
                </a:lnTo>
                <a:lnTo>
                  <a:pt x="4831" y="1184"/>
                </a:lnTo>
                <a:lnTo>
                  <a:pt x="4772" y="1180"/>
                </a:lnTo>
                <a:lnTo>
                  <a:pt x="4711" y="1177"/>
                </a:lnTo>
                <a:lnTo>
                  <a:pt x="4651" y="1176"/>
                </a:lnTo>
                <a:lnTo>
                  <a:pt x="4548" y="1178"/>
                </a:lnTo>
                <a:lnTo>
                  <a:pt x="4446" y="1185"/>
                </a:lnTo>
                <a:lnTo>
                  <a:pt x="4345" y="1197"/>
                </a:lnTo>
                <a:lnTo>
                  <a:pt x="4246" y="1213"/>
                </a:lnTo>
                <a:lnTo>
                  <a:pt x="4147" y="1232"/>
                </a:lnTo>
                <a:lnTo>
                  <a:pt x="4050" y="1257"/>
                </a:lnTo>
                <a:lnTo>
                  <a:pt x="3955" y="1284"/>
                </a:lnTo>
                <a:lnTo>
                  <a:pt x="3861" y="1316"/>
                </a:lnTo>
                <a:lnTo>
                  <a:pt x="3769" y="1352"/>
                </a:lnTo>
                <a:lnTo>
                  <a:pt x="3679" y="1392"/>
                </a:lnTo>
                <a:lnTo>
                  <a:pt x="3591" y="1436"/>
                </a:lnTo>
                <a:lnTo>
                  <a:pt x="3504" y="1482"/>
                </a:lnTo>
                <a:lnTo>
                  <a:pt x="3421" y="1532"/>
                </a:lnTo>
                <a:lnTo>
                  <a:pt x="3338" y="1586"/>
                </a:lnTo>
                <a:lnTo>
                  <a:pt x="3258" y="1644"/>
                </a:lnTo>
                <a:lnTo>
                  <a:pt x="3181" y="1705"/>
                </a:lnTo>
                <a:lnTo>
                  <a:pt x="3105" y="1768"/>
                </a:lnTo>
                <a:lnTo>
                  <a:pt x="3034" y="1834"/>
                </a:lnTo>
                <a:lnTo>
                  <a:pt x="2963" y="1904"/>
                </a:lnTo>
                <a:lnTo>
                  <a:pt x="2897" y="1977"/>
                </a:lnTo>
                <a:lnTo>
                  <a:pt x="2832" y="2052"/>
                </a:lnTo>
                <a:lnTo>
                  <a:pt x="2771" y="2130"/>
                </a:lnTo>
                <a:lnTo>
                  <a:pt x="2711" y="2210"/>
                </a:lnTo>
                <a:lnTo>
                  <a:pt x="2656" y="2293"/>
                </a:lnTo>
                <a:lnTo>
                  <a:pt x="2604" y="2378"/>
                </a:lnTo>
                <a:lnTo>
                  <a:pt x="2554" y="2466"/>
                </a:lnTo>
                <a:lnTo>
                  <a:pt x="2508" y="2556"/>
                </a:lnTo>
                <a:lnTo>
                  <a:pt x="2465" y="2648"/>
                </a:lnTo>
                <a:lnTo>
                  <a:pt x="2425" y="2742"/>
                </a:lnTo>
                <a:lnTo>
                  <a:pt x="2390" y="2837"/>
                </a:lnTo>
                <a:lnTo>
                  <a:pt x="2358" y="2936"/>
                </a:lnTo>
                <a:lnTo>
                  <a:pt x="2330" y="3035"/>
                </a:lnTo>
                <a:lnTo>
                  <a:pt x="2304" y="3033"/>
                </a:lnTo>
                <a:lnTo>
                  <a:pt x="2277" y="3030"/>
                </a:lnTo>
                <a:lnTo>
                  <a:pt x="2250" y="3028"/>
                </a:lnTo>
                <a:lnTo>
                  <a:pt x="2224" y="3027"/>
                </a:lnTo>
                <a:lnTo>
                  <a:pt x="2196" y="3026"/>
                </a:lnTo>
                <a:lnTo>
                  <a:pt x="2169" y="3025"/>
                </a:lnTo>
                <a:lnTo>
                  <a:pt x="2143" y="3025"/>
                </a:lnTo>
                <a:lnTo>
                  <a:pt x="2116" y="3024"/>
                </a:lnTo>
                <a:lnTo>
                  <a:pt x="2007" y="3027"/>
                </a:lnTo>
                <a:lnTo>
                  <a:pt x="1899" y="3035"/>
                </a:lnTo>
                <a:lnTo>
                  <a:pt x="1793" y="3050"/>
                </a:lnTo>
                <a:lnTo>
                  <a:pt x="1689" y="3069"/>
                </a:lnTo>
                <a:lnTo>
                  <a:pt x="1586" y="3095"/>
                </a:lnTo>
                <a:lnTo>
                  <a:pt x="1487" y="3125"/>
                </a:lnTo>
                <a:lnTo>
                  <a:pt x="1388" y="3159"/>
                </a:lnTo>
                <a:lnTo>
                  <a:pt x="1292" y="3199"/>
                </a:lnTo>
                <a:lnTo>
                  <a:pt x="1198" y="3244"/>
                </a:lnTo>
                <a:lnTo>
                  <a:pt x="1107" y="3292"/>
                </a:lnTo>
                <a:lnTo>
                  <a:pt x="1019" y="3346"/>
                </a:lnTo>
                <a:lnTo>
                  <a:pt x="933" y="3405"/>
                </a:lnTo>
                <a:lnTo>
                  <a:pt x="849" y="3467"/>
                </a:lnTo>
                <a:lnTo>
                  <a:pt x="771" y="3532"/>
                </a:lnTo>
                <a:lnTo>
                  <a:pt x="693" y="3603"/>
                </a:lnTo>
                <a:lnTo>
                  <a:pt x="620" y="3676"/>
                </a:lnTo>
                <a:lnTo>
                  <a:pt x="549" y="3754"/>
                </a:lnTo>
                <a:lnTo>
                  <a:pt x="483" y="3835"/>
                </a:lnTo>
                <a:lnTo>
                  <a:pt x="421" y="3919"/>
                </a:lnTo>
                <a:lnTo>
                  <a:pt x="362" y="4006"/>
                </a:lnTo>
                <a:lnTo>
                  <a:pt x="306" y="4097"/>
                </a:lnTo>
                <a:lnTo>
                  <a:pt x="255" y="4190"/>
                </a:lnTo>
                <a:lnTo>
                  <a:pt x="209" y="4286"/>
                </a:lnTo>
                <a:lnTo>
                  <a:pt x="167" y="4385"/>
                </a:lnTo>
                <a:lnTo>
                  <a:pt x="129" y="4486"/>
                </a:lnTo>
                <a:lnTo>
                  <a:pt x="95" y="4589"/>
                </a:lnTo>
                <a:lnTo>
                  <a:pt x="67" y="4695"/>
                </a:lnTo>
                <a:lnTo>
                  <a:pt x="43" y="4802"/>
                </a:lnTo>
                <a:lnTo>
                  <a:pt x="24" y="4912"/>
                </a:lnTo>
                <a:lnTo>
                  <a:pt x="12" y="5024"/>
                </a:lnTo>
                <a:lnTo>
                  <a:pt x="3" y="5136"/>
                </a:lnTo>
                <a:lnTo>
                  <a:pt x="0" y="5251"/>
                </a:lnTo>
                <a:lnTo>
                  <a:pt x="3" y="5366"/>
                </a:lnTo>
                <a:lnTo>
                  <a:pt x="12" y="5479"/>
                </a:lnTo>
                <a:lnTo>
                  <a:pt x="24" y="5590"/>
                </a:lnTo>
                <a:lnTo>
                  <a:pt x="43" y="5700"/>
                </a:lnTo>
                <a:lnTo>
                  <a:pt x="67" y="5808"/>
                </a:lnTo>
                <a:lnTo>
                  <a:pt x="95" y="5914"/>
                </a:lnTo>
                <a:lnTo>
                  <a:pt x="129" y="6018"/>
                </a:lnTo>
                <a:lnTo>
                  <a:pt x="167" y="6119"/>
                </a:lnTo>
                <a:lnTo>
                  <a:pt x="209" y="6217"/>
                </a:lnTo>
                <a:lnTo>
                  <a:pt x="255" y="6313"/>
                </a:lnTo>
                <a:lnTo>
                  <a:pt x="306" y="6406"/>
                </a:lnTo>
                <a:lnTo>
                  <a:pt x="362" y="6497"/>
                </a:lnTo>
                <a:lnTo>
                  <a:pt x="421" y="6584"/>
                </a:lnTo>
                <a:lnTo>
                  <a:pt x="483" y="6668"/>
                </a:lnTo>
                <a:lnTo>
                  <a:pt x="549" y="6749"/>
                </a:lnTo>
                <a:lnTo>
                  <a:pt x="620" y="6826"/>
                </a:lnTo>
                <a:lnTo>
                  <a:pt x="693" y="6900"/>
                </a:lnTo>
                <a:lnTo>
                  <a:pt x="771" y="6970"/>
                </a:lnTo>
                <a:lnTo>
                  <a:pt x="849" y="7037"/>
                </a:lnTo>
                <a:lnTo>
                  <a:pt x="933" y="7099"/>
                </a:lnTo>
                <a:lnTo>
                  <a:pt x="1019" y="7156"/>
                </a:lnTo>
                <a:lnTo>
                  <a:pt x="1107" y="7210"/>
                </a:lnTo>
                <a:lnTo>
                  <a:pt x="1198" y="7260"/>
                </a:lnTo>
                <a:lnTo>
                  <a:pt x="1292" y="7303"/>
                </a:lnTo>
                <a:lnTo>
                  <a:pt x="1388" y="7343"/>
                </a:lnTo>
                <a:lnTo>
                  <a:pt x="1487" y="7379"/>
                </a:lnTo>
                <a:lnTo>
                  <a:pt x="1586" y="7409"/>
                </a:lnTo>
                <a:lnTo>
                  <a:pt x="1689" y="7433"/>
                </a:lnTo>
                <a:lnTo>
                  <a:pt x="1793" y="7453"/>
                </a:lnTo>
                <a:lnTo>
                  <a:pt x="1899" y="7467"/>
                </a:lnTo>
                <a:lnTo>
                  <a:pt x="2007" y="7476"/>
                </a:lnTo>
                <a:lnTo>
                  <a:pt x="2116" y="7479"/>
                </a:lnTo>
                <a:lnTo>
                  <a:pt x="2127" y="7479"/>
                </a:lnTo>
                <a:lnTo>
                  <a:pt x="2140" y="7478"/>
                </a:lnTo>
                <a:lnTo>
                  <a:pt x="2153" y="7478"/>
                </a:lnTo>
                <a:lnTo>
                  <a:pt x="2166" y="7477"/>
                </a:lnTo>
                <a:lnTo>
                  <a:pt x="2178" y="7476"/>
                </a:lnTo>
                <a:lnTo>
                  <a:pt x="2190" y="7474"/>
                </a:lnTo>
                <a:lnTo>
                  <a:pt x="2203" y="7474"/>
                </a:lnTo>
                <a:lnTo>
                  <a:pt x="2216" y="7473"/>
                </a:lnTo>
                <a:lnTo>
                  <a:pt x="2234" y="7575"/>
                </a:lnTo>
                <a:lnTo>
                  <a:pt x="2256" y="7675"/>
                </a:lnTo>
                <a:lnTo>
                  <a:pt x="2283" y="7774"/>
                </a:lnTo>
                <a:lnTo>
                  <a:pt x="2314" y="7871"/>
                </a:lnTo>
                <a:lnTo>
                  <a:pt x="2348" y="7965"/>
                </a:lnTo>
                <a:lnTo>
                  <a:pt x="2387" y="8058"/>
                </a:lnTo>
                <a:lnTo>
                  <a:pt x="2429" y="8149"/>
                </a:lnTo>
                <a:lnTo>
                  <a:pt x="2474" y="8237"/>
                </a:lnTo>
                <a:lnTo>
                  <a:pt x="2523" y="8322"/>
                </a:lnTo>
                <a:lnTo>
                  <a:pt x="2576" y="8406"/>
                </a:lnTo>
                <a:lnTo>
                  <a:pt x="2632" y="8487"/>
                </a:lnTo>
                <a:lnTo>
                  <a:pt x="2691" y="8565"/>
                </a:lnTo>
                <a:lnTo>
                  <a:pt x="2752" y="8640"/>
                </a:lnTo>
                <a:lnTo>
                  <a:pt x="2817" y="8713"/>
                </a:lnTo>
                <a:lnTo>
                  <a:pt x="2885" y="8782"/>
                </a:lnTo>
                <a:lnTo>
                  <a:pt x="2956" y="8848"/>
                </a:lnTo>
                <a:lnTo>
                  <a:pt x="3029" y="8912"/>
                </a:lnTo>
                <a:lnTo>
                  <a:pt x="3104" y="8971"/>
                </a:lnTo>
                <a:lnTo>
                  <a:pt x="3183" y="9028"/>
                </a:lnTo>
                <a:lnTo>
                  <a:pt x="3263" y="9081"/>
                </a:lnTo>
                <a:lnTo>
                  <a:pt x="3346" y="9130"/>
                </a:lnTo>
                <a:lnTo>
                  <a:pt x="3431" y="9176"/>
                </a:lnTo>
                <a:lnTo>
                  <a:pt x="3519" y="9217"/>
                </a:lnTo>
                <a:lnTo>
                  <a:pt x="3608" y="9255"/>
                </a:lnTo>
                <a:lnTo>
                  <a:pt x="3699" y="9288"/>
                </a:lnTo>
                <a:lnTo>
                  <a:pt x="3793" y="9318"/>
                </a:lnTo>
                <a:lnTo>
                  <a:pt x="3886" y="9344"/>
                </a:lnTo>
                <a:lnTo>
                  <a:pt x="3983" y="9364"/>
                </a:lnTo>
                <a:lnTo>
                  <a:pt x="4081" y="9382"/>
                </a:lnTo>
                <a:lnTo>
                  <a:pt x="4180" y="9393"/>
                </a:lnTo>
                <a:lnTo>
                  <a:pt x="4280" y="9400"/>
                </a:lnTo>
                <a:lnTo>
                  <a:pt x="4382" y="9402"/>
                </a:lnTo>
                <a:lnTo>
                  <a:pt x="4441" y="9402"/>
                </a:lnTo>
                <a:lnTo>
                  <a:pt x="4501" y="9399"/>
                </a:lnTo>
                <a:lnTo>
                  <a:pt x="4560" y="9395"/>
                </a:lnTo>
                <a:lnTo>
                  <a:pt x="4618" y="9390"/>
                </a:lnTo>
                <a:lnTo>
                  <a:pt x="4676" y="9382"/>
                </a:lnTo>
                <a:lnTo>
                  <a:pt x="4732" y="9373"/>
                </a:lnTo>
                <a:lnTo>
                  <a:pt x="4789" y="9362"/>
                </a:lnTo>
                <a:lnTo>
                  <a:pt x="4846" y="9351"/>
                </a:lnTo>
                <a:lnTo>
                  <a:pt x="4901" y="9337"/>
                </a:lnTo>
                <a:lnTo>
                  <a:pt x="4957" y="9322"/>
                </a:lnTo>
                <a:lnTo>
                  <a:pt x="5012" y="9306"/>
                </a:lnTo>
                <a:lnTo>
                  <a:pt x="5066" y="9287"/>
                </a:lnTo>
                <a:lnTo>
                  <a:pt x="5119" y="9268"/>
                </a:lnTo>
                <a:lnTo>
                  <a:pt x="5171" y="9247"/>
                </a:lnTo>
                <a:lnTo>
                  <a:pt x="5225" y="9225"/>
                </a:lnTo>
                <a:lnTo>
                  <a:pt x="5276" y="9201"/>
                </a:lnTo>
                <a:lnTo>
                  <a:pt x="5334" y="9279"/>
                </a:lnTo>
                <a:lnTo>
                  <a:pt x="5393" y="9355"/>
                </a:lnTo>
                <a:lnTo>
                  <a:pt x="5454" y="9429"/>
                </a:lnTo>
                <a:lnTo>
                  <a:pt x="5518" y="9501"/>
                </a:lnTo>
                <a:lnTo>
                  <a:pt x="5583" y="9571"/>
                </a:lnTo>
                <a:lnTo>
                  <a:pt x="5650" y="9639"/>
                </a:lnTo>
                <a:lnTo>
                  <a:pt x="5720" y="9704"/>
                </a:lnTo>
                <a:lnTo>
                  <a:pt x="5790" y="9769"/>
                </a:lnTo>
                <a:lnTo>
                  <a:pt x="5862" y="9831"/>
                </a:lnTo>
                <a:lnTo>
                  <a:pt x="5936" y="9891"/>
                </a:lnTo>
                <a:lnTo>
                  <a:pt x="6012" y="9948"/>
                </a:lnTo>
                <a:lnTo>
                  <a:pt x="6089" y="10004"/>
                </a:lnTo>
                <a:lnTo>
                  <a:pt x="6168" y="10057"/>
                </a:lnTo>
                <a:lnTo>
                  <a:pt x="6249" y="10108"/>
                </a:lnTo>
                <a:lnTo>
                  <a:pt x="6330" y="10156"/>
                </a:lnTo>
                <a:lnTo>
                  <a:pt x="6414" y="10202"/>
                </a:lnTo>
                <a:lnTo>
                  <a:pt x="6498" y="10246"/>
                </a:lnTo>
                <a:lnTo>
                  <a:pt x="6584" y="10287"/>
                </a:lnTo>
                <a:lnTo>
                  <a:pt x="6672" y="10326"/>
                </a:lnTo>
                <a:lnTo>
                  <a:pt x="6760" y="10362"/>
                </a:lnTo>
                <a:lnTo>
                  <a:pt x="6849" y="10395"/>
                </a:lnTo>
                <a:lnTo>
                  <a:pt x="6941" y="10426"/>
                </a:lnTo>
                <a:lnTo>
                  <a:pt x="7032" y="10455"/>
                </a:lnTo>
                <a:lnTo>
                  <a:pt x="7126" y="10479"/>
                </a:lnTo>
                <a:lnTo>
                  <a:pt x="7220" y="10502"/>
                </a:lnTo>
                <a:lnTo>
                  <a:pt x="7315" y="10521"/>
                </a:lnTo>
                <a:lnTo>
                  <a:pt x="7411" y="10538"/>
                </a:lnTo>
                <a:lnTo>
                  <a:pt x="7509" y="10552"/>
                </a:lnTo>
                <a:lnTo>
                  <a:pt x="7606" y="10563"/>
                </a:lnTo>
                <a:lnTo>
                  <a:pt x="7705" y="10571"/>
                </a:lnTo>
                <a:lnTo>
                  <a:pt x="7804" y="10575"/>
                </a:lnTo>
                <a:lnTo>
                  <a:pt x="7905" y="10576"/>
                </a:lnTo>
                <a:lnTo>
                  <a:pt x="7975" y="10576"/>
                </a:lnTo>
                <a:lnTo>
                  <a:pt x="8044" y="10574"/>
                </a:lnTo>
                <a:lnTo>
                  <a:pt x="8114" y="10570"/>
                </a:lnTo>
                <a:lnTo>
                  <a:pt x="8183" y="10565"/>
                </a:lnTo>
                <a:lnTo>
                  <a:pt x="8251" y="10558"/>
                </a:lnTo>
                <a:lnTo>
                  <a:pt x="8320" y="10550"/>
                </a:lnTo>
                <a:lnTo>
                  <a:pt x="8387" y="10540"/>
                </a:lnTo>
                <a:lnTo>
                  <a:pt x="8454" y="10528"/>
                </a:lnTo>
                <a:lnTo>
                  <a:pt x="8521" y="10516"/>
                </a:lnTo>
                <a:lnTo>
                  <a:pt x="8587" y="10502"/>
                </a:lnTo>
                <a:lnTo>
                  <a:pt x="8654" y="10487"/>
                </a:lnTo>
                <a:lnTo>
                  <a:pt x="8720" y="10470"/>
                </a:lnTo>
                <a:lnTo>
                  <a:pt x="8784" y="10451"/>
                </a:lnTo>
                <a:lnTo>
                  <a:pt x="8848" y="10432"/>
                </a:lnTo>
                <a:lnTo>
                  <a:pt x="8912" y="10411"/>
                </a:lnTo>
                <a:lnTo>
                  <a:pt x="8976" y="10389"/>
                </a:lnTo>
                <a:lnTo>
                  <a:pt x="9038" y="10366"/>
                </a:lnTo>
                <a:lnTo>
                  <a:pt x="9101" y="10341"/>
                </a:lnTo>
                <a:lnTo>
                  <a:pt x="9162" y="10316"/>
                </a:lnTo>
                <a:lnTo>
                  <a:pt x="9222" y="10288"/>
                </a:lnTo>
                <a:lnTo>
                  <a:pt x="9283" y="10259"/>
                </a:lnTo>
                <a:lnTo>
                  <a:pt x="9343" y="10229"/>
                </a:lnTo>
                <a:lnTo>
                  <a:pt x="9402" y="10198"/>
                </a:lnTo>
                <a:lnTo>
                  <a:pt x="9460" y="10166"/>
                </a:lnTo>
                <a:lnTo>
                  <a:pt x="9518" y="10133"/>
                </a:lnTo>
                <a:lnTo>
                  <a:pt x="9575" y="10100"/>
                </a:lnTo>
                <a:lnTo>
                  <a:pt x="9630" y="10064"/>
                </a:lnTo>
                <a:lnTo>
                  <a:pt x="9686" y="10027"/>
                </a:lnTo>
                <a:lnTo>
                  <a:pt x="9740" y="9989"/>
                </a:lnTo>
                <a:lnTo>
                  <a:pt x="9795" y="9950"/>
                </a:lnTo>
                <a:lnTo>
                  <a:pt x="9848" y="9910"/>
                </a:lnTo>
                <a:lnTo>
                  <a:pt x="9900" y="9869"/>
                </a:lnTo>
                <a:lnTo>
                  <a:pt x="9973" y="9896"/>
                </a:lnTo>
                <a:lnTo>
                  <a:pt x="10046" y="9923"/>
                </a:lnTo>
                <a:lnTo>
                  <a:pt x="10121" y="9947"/>
                </a:lnTo>
                <a:lnTo>
                  <a:pt x="10196" y="9970"/>
                </a:lnTo>
                <a:lnTo>
                  <a:pt x="10272" y="9990"/>
                </a:lnTo>
                <a:lnTo>
                  <a:pt x="10348" y="10010"/>
                </a:lnTo>
                <a:lnTo>
                  <a:pt x="10425" y="10028"/>
                </a:lnTo>
                <a:lnTo>
                  <a:pt x="10503" y="10043"/>
                </a:lnTo>
                <a:lnTo>
                  <a:pt x="10581" y="10058"/>
                </a:lnTo>
                <a:lnTo>
                  <a:pt x="10659" y="10070"/>
                </a:lnTo>
                <a:lnTo>
                  <a:pt x="10739" y="10080"/>
                </a:lnTo>
                <a:lnTo>
                  <a:pt x="10819" y="10089"/>
                </a:lnTo>
                <a:lnTo>
                  <a:pt x="10899" y="10096"/>
                </a:lnTo>
                <a:lnTo>
                  <a:pt x="10980" y="10101"/>
                </a:lnTo>
                <a:lnTo>
                  <a:pt x="11061" y="10103"/>
                </a:lnTo>
                <a:lnTo>
                  <a:pt x="11144" y="10104"/>
                </a:lnTo>
                <a:lnTo>
                  <a:pt x="11246" y="10103"/>
                </a:lnTo>
                <a:lnTo>
                  <a:pt x="11346" y="10098"/>
                </a:lnTo>
                <a:lnTo>
                  <a:pt x="11447" y="10090"/>
                </a:lnTo>
                <a:lnTo>
                  <a:pt x="11547" y="10080"/>
                </a:lnTo>
                <a:lnTo>
                  <a:pt x="11647" y="10067"/>
                </a:lnTo>
                <a:lnTo>
                  <a:pt x="11744" y="10051"/>
                </a:lnTo>
                <a:lnTo>
                  <a:pt x="11841" y="10032"/>
                </a:lnTo>
                <a:lnTo>
                  <a:pt x="11937" y="10010"/>
                </a:lnTo>
                <a:lnTo>
                  <a:pt x="12034" y="9986"/>
                </a:lnTo>
                <a:lnTo>
                  <a:pt x="12127" y="9959"/>
                </a:lnTo>
                <a:lnTo>
                  <a:pt x="12220" y="9930"/>
                </a:lnTo>
                <a:lnTo>
                  <a:pt x="12313" y="9897"/>
                </a:lnTo>
                <a:lnTo>
                  <a:pt x="12403" y="9862"/>
                </a:lnTo>
                <a:lnTo>
                  <a:pt x="12494" y="9825"/>
                </a:lnTo>
                <a:lnTo>
                  <a:pt x="12582" y="9785"/>
                </a:lnTo>
                <a:lnTo>
                  <a:pt x="12670" y="9742"/>
                </a:lnTo>
                <a:lnTo>
                  <a:pt x="12756" y="9697"/>
                </a:lnTo>
                <a:lnTo>
                  <a:pt x="12840" y="9650"/>
                </a:lnTo>
                <a:lnTo>
                  <a:pt x="12924" y="9601"/>
                </a:lnTo>
                <a:lnTo>
                  <a:pt x="13006" y="9549"/>
                </a:lnTo>
                <a:lnTo>
                  <a:pt x="13086" y="9496"/>
                </a:lnTo>
                <a:lnTo>
                  <a:pt x="13165" y="9440"/>
                </a:lnTo>
                <a:lnTo>
                  <a:pt x="13242" y="9382"/>
                </a:lnTo>
                <a:lnTo>
                  <a:pt x="13319" y="9322"/>
                </a:lnTo>
                <a:lnTo>
                  <a:pt x="13393" y="9259"/>
                </a:lnTo>
                <a:lnTo>
                  <a:pt x="13466" y="9194"/>
                </a:lnTo>
                <a:lnTo>
                  <a:pt x="13537" y="9128"/>
                </a:lnTo>
                <a:lnTo>
                  <a:pt x="13606" y="9060"/>
                </a:lnTo>
                <a:lnTo>
                  <a:pt x="13673" y="8990"/>
                </a:lnTo>
                <a:lnTo>
                  <a:pt x="13739" y="8917"/>
                </a:lnTo>
                <a:lnTo>
                  <a:pt x="13803" y="8844"/>
                </a:lnTo>
                <a:lnTo>
                  <a:pt x="13866" y="8768"/>
                </a:lnTo>
                <a:lnTo>
                  <a:pt x="13876" y="8768"/>
                </a:lnTo>
                <a:lnTo>
                  <a:pt x="13888" y="8769"/>
                </a:lnTo>
                <a:lnTo>
                  <a:pt x="13899" y="8770"/>
                </a:lnTo>
                <a:lnTo>
                  <a:pt x="13910" y="8770"/>
                </a:lnTo>
                <a:lnTo>
                  <a:pt x="13921" y="8771"/>
                </a:lnTo>
                <a:lnTo>
                  <a:pt x="13933" y="8771"/>
                </a:lnTo>
                <a:lnTo>
                  <a:pt x="13944" y="8773"/>
                </a:lnTo>
                <a:lnTo>
                  <a:pt x="13956" y="8773"/>
                </a:lnTo>
                <a:lnTo>
                  <a:pt x="14068" y="8769"/>
                </a:lnTo>
                <a:lnTo>
                  <a:pt x="14181" y="8761"/>
                </a:lnTo>
                <a:lnTo>
                  <a:pt x="14291" y="8746"/>
                </a:lnTo>
                <a:lnTo>
                  <a:pt x="14399" y="8726"/>
                </a:lnTo>
                <a:lnTo>
                  <a:pt x="14505" y="8700"/>
                </a:lnTo>
                <a:lnTo>
                  <a:pt x="14610" y="8668"/>
                </a:lnTo>
                <a:lnTo>
                  <a:pt x="14711" y="8632"/>
                </a:lnTo>
                <a:lnTo>
                  <a:pt x="14812" y="8590"/>
                </a:lnTo>
                <a:lnTo>
                  <a:pt x="14910" y="8544"/>
                </a:lnTo>
                <a:lnTo>
                  <a:pt x="15005" y="8493"/>
                </a:lnTo>
                <a:lnTo>
                  <a:pt x="15096" y="8437"/>
                </a:lnTo>
                <a:lnTo>
                  <a:pt x="15185" y="8377"/>
                </a:lnTo>
                <a:lnTo>
                  <a:pt x="15272" y="8313"/>
                </a:lnTo>
                <a:lnTo>
                  <a:pt x="15355" y="8244"/>
                </a:lnTo>
                <a:lnTo>
                  <a:pt x="15435" y="8171"/>
                </a:lnTo>
                <a:lnTo>
                  <a:pt x="15511" y="8094"/>
                </a:lnTo>
                <a:lnTo>
                  <a:pt x="15584" y="8013"/>
                </a:lnTo>
                <a:lnTo>
                  <a:pt x="15654" y="7929"/>
                </a:lnTo>
                <a:lnTo>
                  <a:pt x="15718" y="7842"/>
                </a:lnTo>
                <a:lnTo>
                  <a:pt x="15780" y="7751"/>
                </a:lnTo>
                <a:lnTo>
                  <a:pt x="15837" y="7657"/>
                </a:lnTo>
                <a:lnTo>
                  <a:pt x="15890" y="7561"/>
                </a:lnTo>
                <a:lnTo>
                  <a:pt x="15939" y="7461"/>
                </a:lnTo>
                <a:lnTo>
                  <a:pt x="15983" y="7358"/>
                </a:lnTo>
                <a:lnTo>
                  <a:pt x="16022" y="7253"/>
                </a:lnTo>
                <a:lnTo>
                  <a:pt x="16057" y="7145"/>
                </a:lnTo>
                <a:lnTo>
                  <a:pt x="16087" y="7035"/>
                </a:lnTo>
                <a:lnTo>
                  <a:pt x="16111" y="6923"/>
                </a:lnTo>
                <a:lnTo>
                  <a:pt x="16131" y="6809"/>
                </a:lnTo>
                <a:lnTo>
                  <a:pt x="16145" y="6693"/>
                </a:lnTo>
                <a:lnTo>
                  <a:pt x="16153" y="6576"/>
                </a:lnTo>
                <a:lnTo>
                  <a:pt x="16156" y="6456"/>
                </a:lnTo>
                <a:lnTo>
                  <a:pt x="16155" y="6409"/>
                </a:lnTo>
                <a:lnTo>
                  <a:pt x="16154" y="6362"/>
                </a:lnTo>
                <a:lnTo>
                  <a:pt x="16151" y="6316"/>
                </a:lnTo>
                <a:lnTo>
                  <a:pt x="16147" y="6270"/>
                </a:lnTo>
                <a:lnTo>
                  <a:pt x="16143" y="6224"/>
                </a:lnTo>
                <a:lnTo>
                  <a:pt x="16138" y="6180"/>
                </a:lnTo>
                <a:lnTo>
                  <a:pt x="16132" y="6134"/>
                </a:lnTo>
                <a:lnTo>
                  <a:pt x="16125" y="6089"/>
                </a:lnTo>
                <a:lnTo>
                  <a:pt x="16168" y="6045"/>
                </a:lnTo>
                <a:lnTo>
                  <a:pt x="16210" y="6000"/>
                </a:lnTo>
                <a:lnTo>
                  <a:pt x="16250" y="5954"/>
                </a:lnTo>
                <a:lnTo>
                  <a:pt x="16290" y="5907"/>
                </a:lnTo>
                <a:lnTo>
                  <a:pt x="16328" y="5859"/>
                </a:lnTo>
                <a:lnTo>
                  <a:pt x="16366" y="5810"/>
                </a:lnTo>
                <a:lnTo>
                  <a:pt x="16402" y="5759"/>
                </a:lnTo>
                <a:lnTo>
                  <a:pt x="16437" y="5708"/>
                </a:lnTo>
                <a:lnTo>
                  <a:pt x="16470" y="5657"/>
                </a:lnTo>
                <a:lnTo>
                  <a:pt x="16504" y="5604"/>
                </a:lnTo>
                <a:lnTo>
                  <a:pt x="16535" y="5550"/>
                </a:lnTo>
                <a:lnTo>
                  <a:pt x="16565" y="5495"/>
                </a:lnTo>
                <a:lnTo>
                  <a:pt x="16594" y="5440"/>
                </a:lnTo>
                <a:lnTo>
                  <a:pt x="16622" y="5383"/>
                </a:lnTo>
                <a:lnTo>
                  <a:pt x="16648" y="5326"/>
                </a:lnTo>
                <a:lnTo>
                  <a:pt x="16673" y="5267"/>
                </a:lnTo>
                <a:lnTo>
                  <a:pt x="16696" y="5209"/>
                </a:lnTo>
                <a:lnTo>
                  <a:pt x="16720" y="5150"/>
                </a:lnTo>
                <a:lnTo>
                  <a:pt x="16740" y="5089"/>
                </a:lnTo>
                <a:lnTo>
                  <a:pt x="16760" y="5028"/>
                </a:lnTo>
                <a:lnTo>
                  <a:pt x="16778" y="4967"/>
                </a:lnTo>
                <a:lnTo>
                  <a:pt x="16795" y="4905"/>
                </a:lnTo>
                <a:lnTo>
                  <a:pt x="16810" y="4842"/>
                </a:lnTo>
                <a:lnTo>
                  <a:pt x="16823" y="4779"/>
                </a:lnTo>
                <a:lnTo>
                  <a:pt x="16835" y="4715"/>
                </a:lnTo>
                <a:lnTo>
                  <a:pt x="16846" y="4650"/>
                </a:lnTo>
                <a:lnTo>
                  <a:pt x="16855" y="4585"/>
                </a:lnTo>
                <a:lnTo>
                  <a:pt x="16862" y="4519"/>
                </a:lnTo>
                <a:lnTo>
                  <a:pt x="16868" y="4453"/>
                </a:lnTo>
                <a:lnTo>
                  <a:pt x="16873" y="4386"/>
                </a:lnTo>
                <a:lnTo>
                  <a:pt x="16875" y="4318"/>
                </a:lnTo>
                <a:lnTo>
                  <a:pt x="16876" y="4251"/>
                </a:lnTo>
                <a:close/>
              </a:path>
            </a:pathLst>
          </a:custGeom>
          <a:solidFill>
            <a:srgbClr val="DDDDDD">
              <a:alpha val="50195"/>
            </a:srgbClr>
          </a:solidFill>
          <a:ln w="9525">
            <a:solidFill>
              <a:schemeClr val="tx1"/>
            </a:solidFill>
            <a:round/>
            <a:headEnd/>
            <a:tailEnd/>
          </a:ln>
        </p:spPr>
        <p:txBody>
          <a:bodyPr/>
          <a:lstStyle/>
          <a:p>
            <a:endParaRPr lang="en-US"/>
          </a:p>
        </p:txBody>
      </p:sp>
      <p:sp>
        <p:nvSpPr>
          <p:cNvPr id="788484" name="Rectangle 4"/>
          <p:cNvSpPr>
            <a:spLocks noGrp="1" noChangeArrowheads="1"/>
          </p:cNvSpPr>
          <p:nvPr>
            <p:ph type="title"/>
          </p:nvPr>
        </p:nvSpPr>
        <p:spPr>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normAutofit fontScale="90000"/>
          </a:bodyPr>
          <a:lstStyle/>
          <a:p>
            <a:pPr eaLnBrk="1" hangingPunct="1">
              <a:defRPr/>
            </a:pPr>
            <a:r>
              <a:rPr lang="en-US" sz="3200">
                <a:solidFill>
                  <a:srgbClr val="336699"/>
                </a:solidFill>
                <a:cs typeface="Arial" charset="0"/>
              </a:rPr>
              <a:t>Building SDH Core Networks</a:t>
            </a:r>
            <a:br>
              <a:rPr lang="en-US" sz="3200">
                <a:solidFill>
                  <a:srgbClr val="336699"/>
                </a:solidFill>
                <a:cs typeface="Arial" charset="0"/>
              </a:rPr>
            </a:br>
            <a:r>
              <a:rPr lang="en-US" sz="2400">
                <a:cs typeface="Arial" charset="0"/>
              </a:rPr>
              <a:t>Increasing capacity in “</a:t>
            </a:r>
            <a:r>
              <a:rPr lang="en-US" sz="2400" b="1">
                <a:cs typeface="Arial" charset="0"/>
              </a:rPr>
              <a:t>fibre-poor</a:t>
            </a:r>
            <a:r>
              <a:rPr lang="en-US" sz="2400">
                <a:cs typeface="Arial" charset="0"/>
              </a:rPr>
              <a:t>” networks</a:t>
            </a:r>
          </a:p>
        </p:txBody>
      </p:sp>
      <p:sp>
        <p:nvSpPr>
          <p:cNvPr id="788485" name="Line 5"/>
          <p:cNvSpPr>
            <a:spLocks noChangeShapeType="1"/>
          </p:cNvSpPr>
          <p:nvPr/>
        </p:nvSpPr>
        <p:spPr bwMode="auto">
          <a:xfrm flipH="1" flipV="1">
            <a:off x="2503488" y="2583656"/>
            <a:ext cx="1527175" cy="7286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8487" name="Rectangle 7"/>
          <p:cNvSpPr>
            <a:spLocks noChangeArrowheads="1"/>
          </p:cNvSpPr>
          <p:nvPr/>
        </p:nvSpPr>
        <p:spPr bwMode="auto">
          <a:xfrm flipV="1">
            <a:off x="4041775" y="3636169"/>
            <a:ext cx="84138"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8488" name="Rectangle 8"/>
          <p:cNvSpPr>
            <a:spLocks noChangeArrowheads="1"/>
          </p:cNvSpPr>
          <p:nvPr/>
        </p:nvSpPr>
        <p:spPr bwMode="auto">
          <a:xfrm flipH="1" flipV="1">
            <a:off x="1860550" y="3632994"/>
            <a:ext cx="84138"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8489" name="Line 9"/>
          <p:cNvSpPr>
            <a:spLocks noChangeShapeType="1"/>
          </p:cNvSpPr>
          <p:nvPr/>
        </p:nvSpPr>
        <p:spPr bwMode="auto">
          <a:xfrm flipH="1">
            <a:off x="1887538" y="2594769"/>
            <a:ext cx="381000" cy="6032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grpSp>
        <p:nvGrpSpPr>
          <p:cNvPr id="139274" name="Group 10"/>
          <p:cNvGrpSpPr>
            <a:grpSpLocks/>
          </p:cNvGrpSpPr>
          <p:nvPr/>
        </p:nvGrpSpPr>
        <p:grpSpPr bwMode="auto">
          <a:xfrm>
            <a:off x="2135188" y="2326481"/>
            <a:ext cx="533400" cy="533400"/>
            <a:chOff x="2770" y="1928"/>
            <a:chExt cx="336" cy="336"/>
          </a:xfrm>
        </p:grpSpPr>
        <p:sp>
          <p:nvSpPr>
            <p:cNvPr id="788491" name="Rectangle 11"/>
            <p:cNvSpPr>
              <a:spLocks noChangeArrowheads="1"/>
            </p:cNvSpPr>
            <p:nvPr/>
          </p:nvSpPr>
          <p:spPr bwMode="auto">
            <a:xfrm>
              <a:off x="2770" y="1928"/>
              <a:ext cx="336" cy="336"/>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8492" name="AutoShape 12"/>
            <p:cNvSpPr>
              <a:spLocks noChangeArrowheads="1"/>
            </p:cNvSpPr>
            <p:nvPr/>
          </p:nvSpPr>
          <p:spPr bwMode="auto">
            <a:xfrm rot="2705615">
              <a:off x="2770" y="1928"/>
              <a:ext cx="335" cy="336"/>
            </a:xfrm>
            <a:custGeom>
              <a:avLst/>
              <a:gdLst>
                <a:gd name="G0" fmla="+- 8300 0 0"/>
                <a:gd name="G1" fmla="+- 10100 0 0"/>
                <a:gd name="G2" fmla="+- 5513 0 0"/>
                <a:gd name="G3" fmla="+- 21600 0 8300"/>
                <a:gd name="G4" fmla="+- 21600 0 10100"/>
                <a:gd name="G5" fmla="+- 21600 0 5513"/>
                <a:gd name="G6" fmla="+- 8300 0 10800"/>
                <a:gd name="G7" fmla="+- 10100 0 10800"/>
                <a:gd name="G8" fmla="*/ G7 5513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300" y="5513"/>
                  </a:lnTo>
                  <a:lnTo>
                    <a:pt x="10100" y="5513"/>
                  </a:lnTo>
                  <a:lnTo>
                    <a:pt x="10100" y="10100"/>
                  </a:lnTo>
                  <a:lnTo>
                    <a:pt x="5513" y="10100"/>
                  </a:lnTo>
                  <a:lnTo>
                    <a:pt x="5513" y="8300"/>
                  </a:lnTo>
                  <a:lnTo>
                    <a:pt x="0" y="10800"/>
                  </a:lnTo>
                  <a:lnTo>
                    <a:pt x="5513" y="13300"/>
                  </a:lnTo>
                  <a:lnTo>
                    <a:pt x="5513" y="11500"/>
                  </a:lnTo>
                  <a:lnTo>
                    <a:pt x="10100" y="11500"/>
                  </a:lnTo>
                  <a:lnTo>
                    <a:pt x="10100" y="16087"/>
                  </a:lnTo>
                  <a:lnTo>
                    <a:pt x="8300" y="16087"/>
                  </a:lnTo>
                  <a:lnTo>
                    <a:pt x="10800" y="21600"/>
                  </a:lnTo>
                  <a:lnTo>
                    <a:pt x="13300" y="16087"/>
                  </a:lnTo>
                  <a:lnTo>
                    <a:pt x="11500" y="16087"/>
                  </a:lnTo>
                  <a:lnTo>
                    <a:pt x="11500" y="11500"/>
                  </a:lnTo>
                  <a:lnTo>
                    <a:pt x="16087" y="11500"/>
                  </a:lnTo>
                  <a:lnTo>
                    <a:pt x="16087" y="13300"/>
                  </a:lnTo>
                  <a:lnTo>
                    <a:pt x="21600" y="10800"/>
                  </a:lnTo>
                  <a:lnTo>
                    <a:pt x="16087" y="8300"/>
                  </a:lnTo>
                  <a:lnTo>
                    <a:pt x="16087" y="10100"/>
                  </a:lnTo>
                  <a:lnTo>
                    <a:pt x="11500" y="10100"/>
                  </a:lnTo>
                  <a:lnTo>
                    <a:pt x="11500" y="5513"/>
                  </a:lnTo>
                  <a:lnTo>
                    <a:pt x="13300" y="5513"/>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sp>
        <p:nvSpPr>
          <p:cNvPr id="788493" name="Text Box 13"/>
          <p:cNvSpPr txBox="1">
            <a:spLocks noChangeArrowheads="1"/>
          </p:cNvSpPr>
          <p:nvPr/>
        </p:nvSpPr>
        <p:spPr bwMode="auto">
          <a:xfrm>
            <a:off x="206375" y="3148806"/>
            <a:ext cx="1054100" cy="530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eaLnBrk="0" hangingPunct="0">
              <a:spcBef>
                <a:spcPct val="50000"/>
              </a:spcBef>
              <a:defRPr/>
            </a:pPr>
            <a:r>
              <a:rPr lang="en-IE" sz="1400" b="1">
                <a:cs typeface="+mn-cs"/>
              </a:rPr>
              <a:t>Physical Layer </a:t>
            </a:r>
            <a:endParaRPr lang="en-GB" sz="1400" b="1">
              <a:cs typeface="+mn-cs"/>
            </a:endParaRPr>
          </a:p>
        </p:txBody>
      </p:sp>
      <p:sp>
        <p:nvSpPr>
          <p:cNvPr id="788494" name="Freeform 14"/>
          <p:cNvSpPr>
            <a:spLocks/>
          </p:cNvSpPr>
          <p:nvPr/>
        </p:nvSpPr>
        <p:spPr bwMode="auto">
          <a:xfrm>
            <a:off x="1895475" y="3713956"/>
            <a:ext cx="2178050" cy="1441450"/>
          </a:xfrm>
          <a:custGeom>
            <a:avLst/>
            <a:gdLst>
              <a:gd name="T0" fmla="*/ 0 w 954"/>
              <a:gd name="T1" fmla="*/ 0 h 915"/>
              <a:gd name="T2" fmla="*/ 1 w 954"/>
              <a:gd name="T3" fmla="*/ 915 h 915"/>
              <a:gd name="T4" fmla="*/ 954 w 954"/>
              <a:gd name="T5" fmla="*/ 915 h 915"/>
            </a:gdLst>
            <a:ahLst/>
            <a:cxnLst>
              <a:cxn ang="0">
                <a:pos x="T0" y="T1"/>
              </a:cxn>
              <a:cxn ang="0">
                <a:pos x="T2" y="T3"/>
              </a:cxn>
              <a:cxn ang="0">
                <a:pos x="T4" y="T5"/>
              </a:cxn>
            </a:cxnLst>
            <a:rect l="0" t="0" r="r" b="b"/>
            <a:pathLst>
              <a:path w="954" h="915">
                <a:moveTo>
                  <a:pt x="0" y="0"/>
                </a:moveTo>
                <a:lnTo>
                  <a:pt x="1" y="915"/>
                </a:lnTo>
                <a:lnTo>
                  <a:pt x="954" y="915"/>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pPr>
              <a:defRPr/>
            </a:pPr>
            <a:endParaRPr lang="en-US">
              <a:cs typeface="+mn-cs"/>
            </a:endParaRPr>
          </a:p>
        </p:txBody>
      </p:sp>
      <p:sp>
        <p:nvSpPr>
          <p:cNvPr id="788495" name="Line 15"/>
          <p:cNvSpPr>
            <a:spLocks noChangeShapeType="1"/>
          </p:cNvSpPr>
          <p:nvPr/>
        </p:nvSpPr>
        <p:spPr bwMode="auto">
          <a:xfrm flipH="1">
            <a:off x="4076700" y="3733006"/>
            <a:ext cx="12700" cy="14335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8496" name="Text Box 16"/>
          <p:cNvSpPr txBox="1">
            <a:spLocks noChangeArrowheads="1"/>
          </p:cNvSpPr>
          <p:nvPr/>
        </p:nvSpPr>
        <p:spPr bwMode="auto">
          <a:xfrm>
            <a:off x="2687638" y="4815681"/>
            <a:ext cx="7778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Fibre</a:t>
            </a:r>
          </a:p>
        </p:txBody>
      </p:sp>
      <p:grpSp>
        <p:nvGrpSpPr>
          <p:cNvPr id="139279" name="Group 17"/>
          <p:cNvGrpSpPr>
            <a:grpSpLocks/>
          </p:cNvGrpSpPr>
          <p:nvPr/>
        </p:nvGrpSpPr>
        <p:grpSpPr bwMode="auto">
          <a:xfrm>
            <a:off x="3705225" y="3186906"/>
            <a:ext cx="765175" cy="450850"/>
            <a:chOff x="4405" y="482"/>
            <a:chExt cx="482" cy="284"/>
          </a:xfrm>
        </p:grpSpPr>
        <p:sp>
          <p:nvSpPr>
            <p:cNvPr id="788498" name="Rectangle 18"/>
            <p:cNvSpPr>
              <a:spLocks noChangeArrowheads="1"/>
            </p:cNvSpPr>
            <p:nvPr/>
          </p:nvSpPr>
          <p:spPr bwMode="auto">
            <a:xfrm>
              <a:off x="4405" y="482"/>
              <a:ext cx="482" cy="284"/>
            </a:xfrm>
            <a:prstGeom prst="rect">
              <a:avLst/>
            </a:prstGeom>
            <a:solidFill>
              <a:schemeClr val="accent1"/>
            </a:solidFill>
            <a:ln w="12700">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8499" name="AutoShape 19"/>
            <p:cNvSpPr>
              <a:spLocks noChangeArrowheads="1"/>
            </p:cNvSpPr>
            <p:nvPr/>
          </p:nvSpPr>
          <p:spPr bwMode="auto">
            <a:xfrm flipV="1">
              <a:off x="4465" y="539"/>
              <a:ext cx="362" cy="17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39280" name="Group 20"/>
          <p:cNvGrpSpPr>
            <a:grpSpLocks/>
          </p:cNvGrpSpPr>
          <p:nvPr/>
        </p:nvGrpSpPr>
        <p:grpSpPr bwMode="auto">
          <a:xfrm>
            <a:off x="1520825" y="3180556"/>
            <a:ext cx="765175" cy="450850"/>
            <a:chOff x="4405" y="482"/>
            <a:chExt cx="482" cy="284"/>
          </a:xfrm>
        </p:grpSpPr>
        <p:sp>
          <p:nvSpPr>
            <p:cNvPr id="788501" name="Rectangle 21"/>
            <p:cNvSpPr>
              <a:spLocks noChangeArrowheads="1"/>
            </p:cNvSpPr>
            <p:nvPr/>
          </p:nvSpPr>
          <p:spPr bwMode="auto">
            <a:xfrm>
              <a:off x="4405" y="482"/>
              <a:ext cx="482" cy="284"/>
            </a:xfrm>
            <a:prstGeom prst="rect">
              <a:avLst/>
            </a:prstGeom>
            <a:solidFill>
              <a:schemeClr val="accent1"/>
            </a:solidFill>
            <a:ln w="12700">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8502" name="AutoShape 22"/>
            <p:cNvSpPr>
              <a:spLocks noChangeArrowheads="1"/>
            </p:cNvSpPr>
            <p:nvPr/>
          </p:nvSpPr>
          <p:spPr bwMode="auto">
            <a:xfrm flipV="1">
              <a:off x="4465" y="539"/>
              <a:ext cx="362" cy="17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sp>
        <p:nvSpPr>
          <p:cNvPr id="788504" name="Rectangle 24"/>
          <p:cNvSpPr>
            <a:spLocks noChangeArrowheads="1"/>
          </p:cNvSpPr>
          <p:nvPr/>
        </p:nvSpPr>
        <p:spPr bwMode="auto">
          <a:xfrm>
            <a:off x="4773613" y="5625306"/>
            <a:ext cx="4164012"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defRPr/>
            </a:pPr>
            <a:r>
              <a:rPr lang="en-US" dirty="0">
                <a:cs typeface="+mn-cs"/>
              </a:rPr>
              <a:t>Increase the bit rate</a:t>
            </a:r>
          </a:p>
        </p:txBody>
      </p:sp>
      <p:sp>
        <p:nvSpPr>
          <p:cNvPr id="788505" name="Line 25"/>
          <p:cNvSpPr>
            <a:spLocks noChangeShapeType="1"/>
          </p:cNvSpPr>
          <p:nvPr/>
        </p:nvSpPr>
        <p:spPr bwMode="auto">
          <a:xfrm flipH="1" flipV="1">
            <a:off x="3686175" y="5290344"/>
            <a:ext cx="841375" cy="379412"/>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8506" name="Rectangle 26"/>
          <p:cNvSpPr>
            <a:spLocks noChangeArrowheads="1"/>
          </p:cNvSpPr>
          <p:nvPr/>
        </p:nvSpPr>
        <p:spPr bwMode="auto">
          <a:xfrm>
            <a:off x="5772150" y="3786981"/>
            <a:ext cx="2652713" cy="296863"/>
          </a:xfrm>
          <a:prstGeom prst="rect">
            <a:avLst/>
          </a:prstGeom>
          <a:solidFill>
            <a:srgbClr val="DDDDDD">
              <a:alpha val="50000"/>
            </a:srgb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788507" name="Line 27"/>
          <p:cNvSpPr>
            <a:spLocks noChangeShapeType="1"/>
          </p:cNvSpPr>
          <p:nvPr/>
        </p:nvSpPr>
        <p:spPr bwMode="auto">
          <a:xfrm>
            <a:off x="8331200" y="4082256"/>
            <a:ext cx="0" cy="84455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8508" name="Text Box 28"/>
          <p:cNvSpPr txBox="1">
            <a:spLocks noChangeArrowheads="1"/>
          </p:cNvSpPr>
          <p:nvPr/>
        </p:nvSpPr>
        <p:spPr bwMode="auto">
          <a:xfrm>
            <a:off x="5811838" y="3799681"/>
            <a:ext cx="2595562"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defRPr/>
            </a:pPr>
            <a:r>
              <a:rPr lang="en-IE" sz="1400">
                <a:cs typeface="+mn-cs"/>
              </a:rPr>
              <a:t>SDH/SONET</a:t>
            </a:r>
            <a:endParaRPr lang="en-GB" sz="1400">
              <a:cs typeface="+mn-cs"/>
            </a:endParaRPr>
          </a:p>
        </p:txBody>
      </p:sp>
      <p:sp>
        <p:nvSpPr>
          <p:cNvPr id="788509" name="Rectangle 29"/>
          <p:cNvSpPr>
            <a:spLocks noChangeArrowheads="1"/>
          </p:cNvSpPr>
          <p:nvPr/>
        </p:nvSpPr>
        <p:spPr bwMode="auto">
          <a:xfrm>
            <a:off x="5786438" y="3140869"/>
            <a:ext cx="2652712" cy="422275"/>
          </a:xfrm>
          <a:prstGeom prst="rect">
            <a:avLst/>
          </a:prstGeom>
          <a:solidFill>
            <a:schemeClr val="bg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788510" name="Text Box 30"/>
          <p:cNvSpPr txBox="1">
            <a:spLocks noChangeArrowheads="1"/>
          </p:cNvSpPr>
          <p:nvPr/>
        </p:nvSpPr>
        <p:spPr bwMode="auto">
          <a:xfrm>
            <a:off x="5789613" y="3205956"/>
            <a:ext cx="25654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defRPr/>
            </a:pPr>
            <a:r>
              <a:rPr lang="en-IE" sz="1400">
                <a:cs typeface="+mn-cs"/>
              </a:rPr>
              <a:t>Higher Network Layers</a:t>
            </a:r>
            <a:endParaRPr lang="en-GB" sz="1400">
              <a:cs typeface="+mn-cs"/>
            </a:endParaRPr>
          </a:p>
        </p:txBody>
      </p:sp>
      <p:sp>
        <p:nvSpPr>
          <p:cNvPr id="788511" name="Line 31"/>
          <p:cNvSpPr>
            <a:spLocks noChangeShapeType="1"/>
          </p:cNvSpPr>
          <p:nvPr/>
        </p:nvSpPr>
        <p:spPr bwMode="auto">
          <a:xfrm flipH="1">
            <a:off x="7092950" y="3571081"/>
            <a:ext cx="0" cy="206375"/>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8512" name="Text Box 32"/>
          <p:cNvSpPr txBox="1">
            <a:spLocks noChangeArrowheads="1"/>
          </p:cNvSpPr>
          <p:nvPr/>
        </p:nvSpPr>
        <p:spPr bwMode="auto">
          <a:xfrm>
            <a:off x="5281613" y="4933156"/>
            <a:ext cx="3430587"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defRPr/>
            </a:pPr>
            <a:r>
              <a:rPr lang="en-IE" sz="1400">
                <a:cs typeface="+mn-cs"/>
              </a:rPr>
              <a:t>Fibre</a:t>
            </a:r>
            <a:endParaRPr lang="en-GB" sz="1400">
              <a:cs typeface="+mn-cs"/>
            </a:endParaRPr>
          </a:p>
        </p:txBody>
      </p:sp>
      <p:sp>
        <p:nvSpPr>
          <p:cNvPr id="788514" name="Rectangle 34"/>
          <p:cNvSpPr>
            <a:spLocks noGrp="1" noChangeArrowheads="1"/>
          </p:cNvSpPr>
          <p:nvPr>
            <p:ph type="body" idx="1"/>
          </p:nvPr>
        </p:nvSpPr>
        <p:spPr>
          <a:xfrm>
            <a:off x="476250" y="1124744"/>
            <a:ext cx="8551863" cy="1035050"/>
          </a:xfrm>
        </p:spPr>
        <p:txBody>
          <a:bodyPr/>
          <a:lstStyle/>
          <a:p>
            <a:pPr eaLnBrk="1" hangingPunct="1">
              <a:defRPr/>
            </a:pPr>
            <a:r>
              <a:rPr lang="en-US" sz="1800">
                <a:cs typeface="+mn-cs"/>
              </a:rPr>
              <a:t>Increase the transmission bit-rate and multiplex more tributaries onto fibre </a:t>
            </a:r>
            <a:br>
              <a:rPr lang="en-US" sz="1800">
                <a:cs typeface="+mn-cs"/>
              </a:rPr>
            </a:br>
            <a:r>
              <a:rPr lang="en-US" sz="1800">
                <a:cs typeface="+mn-cs"/>
              </a:rPr>
              <a:t>eg Replace STM-16 (2.5Gbit/s) interfaces with STM-64 (10Gbit/s) interfaces</a:t>
            </a:r>
          </a:p>
          <a:p>
            <a:pPr eaLnBrk="1" hangingPunct="1">
              <a:defRPr/>
            </a:pPr>
            <a:endParaRPr lang="en-US" sz="1800">
              <a:cs typeface="+mn-cs"/>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17</a:t>
            </a:fld>
            <a:endParaRPr lang="en-GB"/>
          </a:p>
        </p:txBody>
      </p:sp>
    </p:spTree>
    <p:extLst>
      <p:ext uri="{BB962C8B-B14F-4D97-AF65-F5344CB8AC3E}">
        <p14:creationId xmlns:p14="http://schemas.microsoft.com/office/powerpoint/2010/main" val="190441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ChangeArrowheads="1"/>
          </p:cNvSpPr>
          <p:nvPr/>
        </p:nvSpPr>
        <p:spPr bwMode="auto">
          <a:xfrm>
            <a:off x="5318125" y="3869531"/>
            <a:ext cx="2540000" cy="320675"/>
          </a:xfrm>
          <a:prstGeom prst="rect">
            <a:avLst/>
          </a:prstGeom>
          <a:gradFill rotWithShape="0">
            <a:gsLst>
              <a:gs pos="0">
                <a:srgbClr val="FF3399"/>
              </a:gs>
              <a:gs pos="25000">
                <a:srgbClr val="FF6633">
                  <a:alpha val="87500"/>
                </a:srgbClr>
              </a:gs>
              <a:gs pos="50000">
                <a:srgbClr val="FFFF00">
                  <a:alpha val="75000"/>
                </a:srgbClr>
              </a:gs>
              <a:gs pos="75000">
                <a:srgbClr val="01A78F">
                  <a:alpha val="62500"/>
                </a:srgbClr>
              </a:gs>
              <a:gs pos="100000">
                <a:srgbClr val="3366FF">
                  <a:alpha val="50000"/>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
        <p:nvSpPr>
          <p:cNvPr id="145411" name="Freeform 3"/>
          <p:cNvSpPr>
            <a:spLocks/>
          </p:cNvSpPr>
          <p:nvPr/>
        </p:nvSpPr>
        <p:spPr bwMode="auto">
          <a:xfrm>
            <a:off x="250825" y="1124744"/>
            <a:ext cx="5041900" cy="4232275"/>
          </a:xfrm>
          <a:custGeom>
            <a:avLst/>
            <a:gdLst>
              <a:gd name="T0" fmla="*/ 2147483647 w 16876"/>
              <a:gd name="T1" fmla="*/ 2147483647 h 10576"/>
              <a:gd name="T2" fmla="*/ 2147483647 w 16876"/>
              <a:gd name="T3" fmla="*/ 2147483647 h 10576"/>
              <a:gd name="T4" fmla="*/ 2147483647 w 16876"/>
              <a:gd name="T5" fmla="*/ 2147483647 h 10576"/>
              <a:gd name="T6" fmla="*/ 2147483647 w 16876"/>
              <a:gd name="T7" fmla="*/ 2147483647 h 10576"/>
              <a:gd name="T8" fmla="*/ 2147483647 w 16876"/>
              <a:gd name="T9" fmla="*/ 2147483647 h 10576"/>
              <a:gd name="T10" fmla="*/ 2147483647 w 16876"/>
              <a:gd name="T11" fmla="*/ 2147483647 h 10576"/>
              <a:gd name="T12" fmla="*/ 2147483647 w 16876"/>
              <a:gd name="T13" fmla="*/ 2147483647 h 10576"/>
              <a:gd name="T14" fmla="*/ 2147483647 w 16876"/>
              <a:gd name="T15" fmla="*/ 2147483647 h 10576"/>
              <a:gd name="T16" fmla="*/ 2147483647 w 16876"/>
              <a:gd name="T17" fmla="*/ 2147483647 h 10576"/>
              <a:gd name="T18" fmla="*/ 2147483647 w 16876"/>
              <a:gd name="T19" fmla="*/ 2147483647 h 10576"/>
              <a:gd name="T20" fmla="*/ 2147483647 w 16876"/>
              <a:gd name="T21" fmla="*/ 2147483647 h 10576"/>
              <a:gd name="T22" fmla="*/ 2147483647 w 16876"/>
              <a:gd name="T23" fmla="*/ 2147483647 h 10576"/>
              <a:gd name="T24" fmla="*/ 2147483647 w 16876"/>
              <a:gd name="T25" fmla="*/ 2147483647 h 10576"/>
              <a:gd name="T26" fmla="*/ 2147483647 w 16876"/>
              <a:gd name="T27" fmla="*/ 2147483647 h 10576"/>
              <a:gd name="T28" fmla="*/ 2147483647 w 16876"/>
              <a:gd name="T29" fmla="*/ 0 h 10576"/>
              <a:gd name="T30" fmla="*/ 2147483647 w 16876"/>
              <a:gd name="T31" fmla="*/ 2147483647 h 10576"/>
              <a:gd name="T32" fmla="*/ 2147483647 w 16876"/>
              <a:gd name="T33" fmla="*/ 2147483647 h 10576"/>
              <a:gd name="T34" fmla="*/ 2147483647 w 16876"/>
              <a:gd name="T35" fmla="*/ 2147483647 h 10576"/>
              <a:gd name="T36" fmla="*/ 2147483647 w 16876"/>
              <a:gd name="T37" fmla="*/ 2147483647 h 10576"/>
              <a:gd name="T38" fmla="*/ 2147483647 w 16876"/>
              <a:gd name="T39" fmla="*/ 2147483647 h 10576"/>
              <a:gd name="T40" fmla="*/ 2147483647 w 16876"/>
              <a:gd name="T41" fmla="*/ 2147483647 h 10576"/>
              <a:gd name="T42" fmla="*/ 2147483647 w 16876"/>
              <a:gd name="T43" fmla="*/ 2147483647 h 10576"/>
              <a:gd name="T44" fmla="*/ 2147483647 w 16876"/>
              <a:gd name="T45" fmla="*/ 2147483647 h 10576"/>
              <a:gd name="T46" fmla="*/ 2147483647 w 16876"/>
              <a:gd name="T47" fmla="*/ 2147483647 h 10576"/>
              <a:gd name="T48" fmla="*/ 2147483647 w 16876"/>
              <a:gd name="T49" fmla="*/ 2147483647 h 10576"/>
              <a:gd name="T50" fmla="*/ 2147483647 w 16876"/>
              <a:gd name="T51" fmla="*/ 2147483647 h 10576"/>
              <a:gd name="T52" fmla="*/ 2147483647 w 16876"/>
              <a:gd name="T53" fmla="*/ 2147483647 h 10576"/>
              <a:gd name="T54" fmla="*/ 639983102 w 16876"/>
              <a:gd name="T55" fmla="*/ 2147483647 h 10576"/>
              <a:gd name="T56" fmla="*/ 2147483647 w 16876"/>
              <a:gd name="T57" fmla="*/ 2147483647 h 10576"/>
              <a:gd name="T58" fmla="*/ 2147483647 w 16876"/>
              <a:gd name="T59" fmla="*/ 2147483647 h 10576"/>
              <a:gd name="T60" fmla="*/ 2147483647 w 16876"/>
              <a:gd name="T61" fmla="*/ 2147483647 h 10576"/>
              <a:gd name="T62" fmla="*/ 2147483647 w 16876"/>
              <a:gd name="T63" fmla="*/ 2147483647 h 10576"/>
              <a:gd name="T64" fmla="*/ 2147483647 w 16876"/>
              <a:gd name="T65" fmla="*/ 2147483647 h 10576"/>
              <a:gd name="T66" fmla="*/ 2147483647 w 16876"/>
              <a:gd name="T67" fmla="*/ 2147483647 h 10576"/>
              <a:gd name="T68" fmla="*/ 2147483647 w 16876"/>
              <a:gd name="T69" fmla="*/ 2147483647 h 10576"/>
              <a:gd name="T70" fmla="*/ 2147483647 w 16876"/>
              <a:gd name="T71" fmla="*/ 2147483647 h 10576"/>
              <a:gd name="T72" fmla="*/ 2147483647 w 16876"/>
              <a:gd name="T73" fmla="*/ 2147483647 h 10576"/>
              <a:gd name="T74" fmla="*/ 2147483647 w 16876"/>
              <a:gd name="T75" fmla="*/ 2147483647 h 10576"/>
              <a:gd name="T76" fmla="*/ 2147483647 w 16876"/>
              <a:gd name="T77" fmla="*/ 2147483647 h 10576"/>
              <a:gd name="T78" fmla="*/ 2147483647 w 16876"/>
              <a:gd name="T79" fmla="*/ 2147483647 h 10576"/>
              <a:gd name="T80" fmla="*/ 2147483647 w 16876"/>
              <a:gd name="T81" fmla="*/ 2147483647 h 10576"/>
              <a:gd name="T82" fmla="*/ 2147483647 w 16876"/>
              <a:gd name="T83" fmla="*/ 2147483647 h 10576"/>
              <a:gd name="T84" fmla="*/ 2147483647 w 16876"/>
              <a:gd name="T85" fmla="*/ 2147483647 h 10576"/>
              <a:gd name="T86" fmla="*/ 2147483647 w 16876"/>
              <a:gd name="T87" fmla="*/ 2147483647 h 10576"/>
              <a:gd name="T88" fmla="*/ 2147483647 w 16876"/>
              <a:gd name="T89" fmla="*/ 2147483647 h 10576"/>
              <a:gd name="T90" fmla="*/ 2147483647 w 16876"/>
              <a:gd name="T91" fmla="*/ 2147483647 h 10576"/>
              <a:gd name="T92" fmla="*/ 2147483647 w 16876"/>
              <a:gd name="T93" fmla="*/ 2147483647 h 10576"/>
              <a:gd name="T94" fmla="*/ 2147483647 w 16876"/>
              <a:gd name="T95" fmla="*/ 2147483647 h 10576"/>
              <a:gd name="T96" fmla="*/ 2147483647 w 16876"/>
              <a:gd name="T97" fmla="*/ 2147483647 h 10576"/>
              <a:gd name="T98" fmla="*/ 2147483647 w 16876"/>
              <a:gd name="T99" fmla="*/ 2147483647 h 10576"/>
              <a:gd name="T100" fmla="*/ 2147483647 w 16876"/>
              <a:gd name="T101" fmla="*/ 2147483647 h 10576"/>
              <a:gd name="T102" fmla="*/ 2147483647 w 16876"/>
              <a:gd name="T103" fmla="*/ 2147483647 h 10576"/>
              <a:gd name="T104" fmla="*/ 2147483647 w 16876"/>
              <a:gd name="T105" fmla="*/ 2147483647 h 10576"/>
              <a:gd name="T106" fmla="*/ 2147483647 w 16876"/>
              <a:gd name="T107" fmla="*/ 2147483647 h 10576"/>
              <a:gd name="T108" fmla="*/ 2147483647 w 16876"/>
              <a:gd name="T109" fmla="*/ 2147483647 h 10576"/>
              <a:gd name="T110" fmla="*/ 2147483647 w 16876"/>
              <a:gd name="T111" fmla="*/ 2147483647 h 10576"/>
              <a:gd name="T112" fmla="*/ 2147483647 w 16876"/>
              <a:gd name="T113" fmla="*/ 2147483647 h 10576"/>
              <a:gd name="T114" fmla="*/ 2147483647 w 16876"/>
              <a:gd name="T115" fmla="*/ 2147483647 h 10576"/>
              <a:gd name="T116" fmla="*/ 2147483647 w 16876"/>
              <a:gd name="T117" fmla="*/ 2147483647 h 105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876" h="10576">
                <a:moveTo>
                  <a:pt x="16876" y="4251"/>
                </a:moveTo>
                <a:lnTo>
                  <a:pt x="16873" y="4121"/>
                </a:lnTo>
                <a:lnTo>
                  <a:pt x="16863" y="3992"/>
                </a:lnTo>
                <a:lnTo>
                  <a:pt x="16848" y="3865"/>
                </a:lnTo>
                <a:lnTo>
                  <a:pt x="16826" y="3739"/>
                </a:lnTo>
                <a:lnTo>
                  <a:pt x="16800" y="3616"/>
                </a:lnTo>
                <a:lnTo>
                  <a:pt x="16767" y="3496"/>
                </a:lnTo>
                <a:lnTo>
                  <a:pt x="16729" y="3379"/>
                </a:lnTo>
                <a:lnTo>
                  <a:pt x="16686" y="3262"/>
                </a:lnTo>
                <a:lnTo>
                  <a:pt x="16637" y="3150"/>
                </a:lnTo>
                <a:lnTo>
                  <a:pt x="16584" y="3041"/>
                </a:lnTo>
                <a:lnTo>
                  <a:pt x="16526" y="2935"/>
                </a:lnTo>
                <a:lnTo>
                  <a:pt x="16464" y="2832"/>
                </a:lnTo>
                <a:lnTo>
                  <a:pt x="16396" y="2732"/>
                </a:lnTo>
                <a:lnTo>
                  <a:pt x="16324" y="2636"/>
                </a:lnTo>
                <a:lnTo>
                  <a:pt x="16249" y="2544"/>
                </a:lnTo>
                <a:lnTo>
                  <a:pt x="16169" y="2456"/>
                </a:lnTo>
                <a:lnTo>
                  <a:pt x="16086" y="2372"/>
                </a:lnTo>
                <a:lnTo>
                  <a:pt x="15998" y="2292"/>
                </a:lnTo>
                <a:lnTo>
                  <a:pt x="15906" y="2217"/>
                </a:lnTo>
                <a:lnTo>
                  <a:pt x="15812" y="2146"/>
                </a:lnTo>
                <a:lnTo>
                  <a:pt x="15714" y="2080"/>
                </a:lnTo>
                <a:lnTo>
                  <a:pt x="15613" y="2018"/>
                </a:lnTo>
                <a:lnTo>
                  <a:pt x="15510" y="1963"/>
                </a:lnTo>
                <a:lnTo>
                  <a:pt x="15402" y="1911"/>
                </a:lnTo>
                <a:lnTo>
                  <a:pt x="15293" y="1867"/>
                </a:lnTo>
                <a:lnTo>
                  <a:pt x="15181" y="1826"/>
                </a:lnTo>
                <a:lnTo>
                  <a:pt x="15066" y="1792"/>
                </a:lnTo>
                <a:lnTo>
                  <a:pt x="14950" y="1763"/>
                </a:lnTo>
                <a:lnTo>
                  <a:pt x="14831" y="1741"/>
                </a:lnTo>
                <a:lnTo>
                  <a:pt x="14710" y="1725"/>
                </a:lnTo>
                <a:lnTo>
                  <a:pt x="14587" y="1715"/>
                </a:lnTo>
                <a:lnTo>
                  <a:pt x="14464" y="1711"/>
                </a:lnTo>
                <a:lnTo>
                  <a:pt x="14418" y="1713"/>
                </a:lnTo>
                <a:lnTo>
                  <a:pt x="14372" y="1714"/>
                </a:lnTo>
                <a:lnTo>
                  <a:pt x="14327" y="1716"/>
                </a:lnTo>
                <a:lnTo>
                  <a:pt x="14282" y="1720"/>
                </a:lnTo>
                <a:lnTo>
                  <a:pt x="14236" y="1723"/>
                </a:lnTo>
                <a:lnTo>
                  <a:pt x="14191" y="1729"/>
                </a:lnTo>
                <a:lnTo>
                  <a:pt x="14147" y="1734"/>
                </a:lnTo>
                <a:lnTo>
                  <a:pt x="14103" y="1740"/>
                </a:lnTo>
                <a:lnTo>
                  <a:pt x="14058" y="1748"/>
                </a:lnTo>
                <a:lnTo>
                  <a:pt x="14015" y="1756"/>
                </a:lnTo>
                <a:lnTo>
                  <a:pt x="13971" y="1765"/>
                </a:lnTo>
                <a:lnTo>
                  <a:pt x="13928" y="1776"/>
                </a:lnTo>
                <a:lnTo>
                  <a:pt x="13885" y="1786"/>
                </a:lnTo>
                <a:lnTo>
                  <a:pt x="13842" y="1798"/>
                </a:lnTo>
                <a:lnTo>
                  <a:pt x="13800" y="1810"/>
                </a:lnTo>
                <a:lnTo>
                  <a:pt x="13758" y="1823"/>
                </a:lnTo>
                <a:lnTo>
                  <a:pt x="13716" y="1761"/>
                </a:lnTo>
                <a:lnTo>
                  <a:pt x="13673" y="1700"/>
                </a:lnTo>
                <a:lnTo>
                  <a:pt x="13628" y="1641"/>
                </a:lnTo>
                <a:lnTo>
                  <a:pt x="13582" y="1583"/>
                </a:lnTo>
                <a:lnTo>
                  <a:pt x="13533" y="1526"/>
                </a:lnTo>
                <a:lnTo>
                  <a:pt x="13483" y="1471"/>
                </a:lnTo>
                <a:lnTo>
                  <a:pt x="13432" y="1418"/>
                </a:lnTo>
                <a:lnTo>
                  <a:pt x="13380" y="1367"/>
                </a:lnTo>
                <a:lnTo>
                  <a:pt x="13326" y="1316"/>
                </a:lnTo>
                <a:lnTo>
                  <a:pt x="13270" y="1268"/>
                </a:lnTo>
                <a:lnTo>
                  <a:pt x="13213" y="1222"/>
                </a:lnTo>
                <a:lnTo>
                  <a:pt x="13155" y="1177"/>
                </a:lnTo>
                <a:lnTo>
                  <a:pt x="13095" y="1134"/>
                </a:lnTo>
                <a:lnTo>
                  <a:pt x="13035" y="1093"/>
                </a:lnTo>
                <a:lnTo>
                  <a:pt x="12972" y="1053"/>
                </a:lnTo>
                <a:lnTo>
                  <a:pt x="12910" y="1016"/>
                </a:lnTo>
                <a:lnTo>
                  <a:pt x="12845" y="981"/>
                </a:lnTo>
                <a:lnTo>
                  <a:pt x="12779" y="947"/>
                </a:lnTo>
                <a:lnTo>
                  <a:pt x="12713" y="916"/>
                </a:lnTo>
                <a:lnTo>
                  <a:pt x="12644" y="887"/>
                </a:lnTo>
                <a:lnTo>
                  <a:pt x="12576" y="860"/>
                </a:lnTo>
                <a:lnTo>
                  <a:pt x="12506" y="835"/>
                </a:lnTo>
                <a:lnTo>
                  <a:pt x="12436" y="812"/>
                </a:lnTo>
                <a:lnTo>
                  <a:pt x="12364" y="791"/>
                </a:lnTo>
                <a:lnTo>
                  <a:pt x="12292" y="773"/>
                </a:lnTo>
                <a:lnTo>
                  <a:pt x="12219" y="757"/>
                </a:lnTo>
                <a:lnTo>
                  <a:pt x="12145" y="744"/>
                </a:lnTo>
                <a:lnTo>
                  <a:pt x="12070" y="733"/>
                </a:lnTo>
                <a:lnTo>
                  <a:pt x="11994" y="723"/>
                </a:lnTo>
                <a:lnTo>
                  <a:pt x="11918" y="718"/>
                </a:lnTo>
                <a:lnTo>
                  <a:pt x="11841" y="713"/>
                </a:lnTo>
                <a:lnTo>
                  <a:pt x="11764" y="712"/>
                </a:lnTo>
                <a:lnTo>
                  <a:pt x="11727" y="712"/>
                </a:lnTo>
                <a:lnTo>
                  <a:pt x="11688" y="713"/>
                </a:lnTo>
                <a:lnTo>
                  <a:pt x="11651" y="715"/>
                </a:lnTo>
                <a:lnTo>
                  <a:pt x="11614" y="717"/>
                </a:lnTo>
                <a:lnTo>
                  <a:pt x="11540" y="723"/>
                </a:lnTo>
                <a:lnTo>
                  <a:pt x="11467" y="731"/>
                </a:lnTo>
                <a:lnTo>
                  <a:pt x="11394" y="742"/>
                </a:lnTo>
                <a:lnTo>
                  <a:pt x="11322" y="756"/>
                </a:lnTo>
                <a:lnTo>
                  <a:pt x="11286" y="762"/>
                </a:lnTo>
                <a:lnTo>
                  <a:pt x="11250" y="771"/>
                </a:lnTo>
                <a:lnTo>
                  <a:pt x="11216" y="779"/>
                </a:lnTo>
                <a:lnTo>
                  <a:pt x="11181" y="788"/>
                </a:lnTo>
                <a:lnTo>
                  <a:pt x="11145" y="797"/>
                </a:lnTo>
                <a:lnTo>
                  <a:pt x="11110" y="807"/>
                </a:lnTo>
                <a:lnTo>
                  <a:pt x="11076" y="818"/>
                </a:lnTo>
                <a:lnTo>
                  <a:pt x="11042" y="829"/>
                </a:lnTo>
                <a:lnTo>
                  <a:pt x="10973" y="853"/>
                </a:lnTo>
                <a:lnTo>
                  <a:pt x="10907" y="879"/>
                </a:lnTo>
                <a:lnTo>
                  <a:pt x="10840" y="906"/>
                </a:lnTo>
                <a:lnTo>
                  <a:pt x="10775" y="936"/>
                </a:lnTo>
                <a:lnTo>
                  <a:pt x="10711" y="968"/>
                </a:lnTo>
                <a:lnTo>
                  <a:pt x="10649" y="1001"/>
                </a:lnTo>
                <a:lnTo>
                  <a:pt x="10590" y="944"/>
                </a:lnTo>
                <a:lnTo>
                  <a:pt x="10530" y="888"/>
                </a:lnTo>
                <a:lnTo>
                  <a:pt x="10468" y="834"/>
                </a:lnTo>
                <a:lnTo>
                  <a:pt x="10406" y="780"/>
                </a:lnTo>
                <a:lnTo>
                  <a:pt x="10342" y="729"/>
                </a:lnTo>
                <a:lnTo>
                  <a:pt x="10277" y="679"/>
                </a:lnTo>
                <a:lnTo>
                  <a:pt x="10211" y="630"/>
                </a:lnTo>
                <a:lnTo>
                  <a:pt x="10144" y="583"/>
                </a:lnTo>
                <a:lnTo>
                  <a:pt x="10075" y="538"/>
                </a:lnTo>
                <a:lnTo>
                  <a:pt x="10006" y="495"/>
                </a:lnTo>
                <a:lnTo>
                  <a:pt x="9935" y="452"/>
                </a:lnTo>
                <a:lnTo>
                  <a:pt x="9864" y="412"/>
                </a:lnTo>
                <a:lnTo>
                  <a:pt x="9791" y="373"/>
                </a:lnTo>
                <a:lnTo>
                  <a:pt x="9718" y="336"/>
                </a:lnTo>
                <a:lnTo>
                  <a:pt x="9644" y="302"/>
                </a:lnTo>
                <a:lnTo>
                  <a:pt x="9569" y="268"/>
                </a:lnTo>
                <a:lnTo>
                  <a:pt x="9494" y="236"/>
                </a:lnTo>
                <a:lnTo>
                  <a:pt x="9416" y="208"/>
                </a:lnTo>
                <a:lnTo>
                  <a:pt x="9338" y="179"/>
                </a:lnTo>
                <a:lnTo>
                  <a:pt x="9261" y="154"/>
                </a:lnTo>
                <a:lnTo>
                  <a:pt x="9181" y="129"/>
                </a:lnTo>
                <a:lnTo>
                  <a:pt x="9101" y="108"/>
                </a:lnTo>
                <a:lnTo>
                  <a:pt x="9020" y="87"/>
                </a:lnTo>
                <a:lnTo>
                  <a:pt x="8939" y="70"/>
                </a:lnTo>
                <a:lnTo>
                  <a:pt x="8856" y="54"/>
                </a:lnTo>
                <a:lnTo>
                  <a:pt x="8773" y="40"/>
                </a:lnTo>
                <a:lnTo>
                  <a:pt x="8689" y="27"/>
                </a:lnTo>
                <a:lnTo>
                  <a:pt x="8606" y="18"/>
                </a:lnTo>
                <a:lnTo>
                  <a:pt x="8520" y="10"/>
                </a:lnTo>
                <a:lnTo>
                  <a:pt x="8436" y="4"/>
                </a:lnTo>
                <a:lnTo>
                  <a:pt x="8350" y="1"/>
                </a:lnTo>
                <a:lnTo>
                  <a:pt x="8263" y="0"/>
                </a:lnTo>
                <a:lnTo>
                  <a:pt x="8161" y="2"/>
                </a:lnTo>
                <a:lnTo>
                  <a:pt x="8060" y="6"/>
                </a:lnTo>
                <a:lnTo>
                  <a:pt x="7959" y="13"/>
                </a:lnTo>
                <a:lnTo>
                  <a:pt x="7860" y="25"/>
                </a:lnTo>
                <a:lnTo>
                  <a:pt x="7760" y="39"/>
                </a:lnTo>
                <a:lnTo>
                  <a:pt x="7663" y="55"/>
                </a:lnTo>
                <a:lnTo>
                  <a:pt x="7565" y="74"/>
                </a:lnTo>
                <a:lnTo>
                  <a:pt x="7469" y="96"/>
                </a:lnTo>
                <a:lnTo>
                  <a:pt x="7374" y="121"/>
                </a:lnTo>
                <a:lnTo>
                  <a:pt x="7280" y="149"/>
                </a:lnTo>
                <a:lnTo>
                  <a:pt x="7188" y="180"/>
                </a:lnTo>
                <a:lnTo>
                  <a:pt x="7095" y="212"/>
                </a:lnTo>
                <a:lnTo>
                  <a:pt x="7005" y="248"/>
                </a:lnTo>
                <a:lnTo>
                  <a:pt x="6915" y="287"/>
                </a:lnTo>
                <a:lnTo>
                  <a:pt x="6827" y="327"/>
                </a:lnTo>
                <a:lnTo>
                  <a:pt x="6740" y="371"/>
                </a:lnTo>
                <a:lnTo>
                  <a:pt x="6655" y="417"/>
                </a:lnTo>
                <a:lnTo>
                  <a:pt x="6571" y="464"/>
                </a:lnTo>
                <a:lnTo>
                  <a:pt x="6488" y="514"/>
                </a:lnTo>
                <a:lnTo>
                  <a:pt x="6407" y="567"/>
                </a:lnTo>
                <a:lnTo>
                  <a:pt x="6327" y="622"/>
                </a:lnTo>
                <a:lnTo>
                  <a:pt x="6249" y="680"/>
                </a:lnTo>
                <a:lnTo>
                  <a:pt x="6173" y="739"/>
                </a:lnTo>
                <a:lnTo>
                  <a:pt x="6097" y="800"/>
                </a:lnTo>
                <a:lnTo>
                  <a:pt x="6024" y="865"/>
                </a:lnTo>
                <a:lnTo>
                  <a:pt x="5952" y="930"/>
                </a:lnTo>
                <a:lnTo>
                  <a:pt x="5882" y="998"/>
                </a:lnTo>
                <a:lnTo>
                  <a:pt x="5815" y="1067"/>
                </a:lnTo>
                <a:lnTo>
                  <a:pt x="5747" y="1139"/>
                </a:lnTo>
                <a:lnTo>
                  <a:pt x="5684" y="1212"/>
                </a:lnTo>
                <a:lnTo>
                  <a:pt x="5621" y="1288"/>
                </a:lnTo>
                <a:lnTo>
                  <a:pt x="5561" y="1364"/>
                </a:lnTo>
                <a:lnTo>
                  <a:pt x="5508" y="1343"/>
                </a:lnTo>
                <a:lnTo>
                  <a:pt x="5453" y="1322"/>
                </a:lnTo>
                <a:lnTo>
                  <a:pt x="5400" y="1302"/>
                </a:lnTo>
                <a:lnTo>
                  <a:pt x="5345" y="1284"/>
                </a:lnTo>
                <a:lnTo>
                  <a:pt x="5290" y="1268"/>
                </a:lnTo>
                <a:lnTo>
                  <a:pt x="5234" y="1252"/>
                </a:lnTo>
                <a:lnTo>
                  <a:pt x="5177" y="1238"/>
                </a:lnTo>
                <a:lnTo>
                  <a:pt x="5120" y="1225"/>
                </a:lnTo>
                <a:lnTo>
                  <a:pt x="5064" y="1214"/>
                </a:lnTo>
                <a:lnTo>
                  <a:pt x="5006" y="1205"/>
                </a:lnTo>
                <a:lnTo>
                  <a:pt x="4948" y="1196"/>
                </a:lnTo>
                <a:lnTo>
                  <a:pt x="4890" y="1189"/>
                </a:lnTo>
                <a:lnTo>
                  <a:pt x="4831" y="1184"/>
                </a:lnTo>
                <a:lnTo>
                  <a:pt x="4772" y="1180"/>
                </a:lnTo>
                <a:lnTo>
                  <a:pt x="4711" y="1177"/>
                </a:lnTo>
                <a:lnTo>
                  <a:pt x="4651" y="1176"/>
                </a:lnTo>
                <a:lnTo>
                  <a:pt x="4548" y="1178"/>
                </a:lnTo>
                <a:lnTo>
                  <a:pt x="4446" y="1185"/>
                </a:lnTo>
                <a:lnTo>
                  <a:pt x="4345" y="1197"/>
                </a:lnTo>
                <a:lnTo>
                  <a:pt x="4246" y="1213"/>
                </a:lnTo>
                <a:lnTo>
                  <a:pt x="4147" y="1232"/>
                </a:lnTo>
                <a:lnTo>
                  <a:pt x="4050" y="1257"/>
                </a:lnTo>
                <a:lnTo>
                  <a:pt x="3955" y="1284"/>
                </a:lnTo>
                <a:lnTo>
                  <a:pt x="3861" y="1316"/>
                </a:lnTo>
                <a:lnTo>
                  <a:pt x="3769" y="1352"/>
                </a:lnTo>
                <a:lnTo>
                  <a:pt x="3679" y="1392"/>
                </a:lnTo>
                <a:lnTo>
                  <a:pt x="3591" y="1436"/>
                </a:lnTo>
                <a:lnTo>
                  <a:pt x="3504" y="1482"/>
                </a:lnTo>
                <a:lnTo>
                  <a:pt x="3421" y="1532"/>
                </a:lnTo>
                <a:lnTo>
                  <a:pt x="3338" y="1586"/>
                </a:lnTo>
                <a:lnTo>
                  <a:pt x="3258" y="1644"/>
                </a:lnTo>
                <a:lnTo>
                  <a:pt x="3181" y="1705"/>
                </a:lnTo>
                <a:lnTo>
                  <a:pt x="3105" y="1768"/>
                </a:lnTo>
                <a:lnTo>
                  <a:pt x="3034" y="1834"/>
                </a:lnTo>
                <a:lnTo>
                  <a:pt x="2963" y="1904"/>
                </a:lnTo>
                <a:lnTo>
                  <a:pt x="2897" y="1977"/>
                </a:lnTo>
                <a:lnTo>
                  <a:pt x="2832" y="2052"/>
                </a:lnTo>
                <a:lnTo>
                  <a:pt x="2771" y="2130"/>
                </a:lnTo>
                <a:lnTo>
                  <a:pt x="2711" y="2210"/>
                </a:lnTo>
                <a:lnTo>
                  <a:pt x="2656" y="2293"/>
                </a:lnTo>
                <a:lnTo>
                  <a:pt x="2604" y="2378"/>
                </a:lnTo>
                <a:lnTo>
                  <a:pt x="2554" y="2466"/>
                </a:lnTo>
                <a:lnTo>
                  <a:pt x="2508" y="2556"/>
                </a:lnTo>
                <a:lnTo>
                  <a:pt x="2465" y="2648"/>
                </a:lnTo>
                <a:lnTo>
                  <a:pt x="2425" y="2742"/>
                </a:lnTo>
                <a:lnTo>
                  <a:pt x="2390" y="2837"/>
                </a:lnTo>
                <a:lnTo>
                  <a:pt x="2358" y="2936"/>
                </a:lnTo>
                <a:lnTo>
                  <a:pt x="2330" y="3035"/>
                </a:lnTo>
                <a:lnTo>
                  <a:pt x="2304" y="3033"/>
                </a:lnTo>
                <a:lnTo>
                  <a:pt x="2277" y="3030"/>
                </a:lnTo>
                <a:lnTo>
                  <a:pt x="2250" y="3028"/>
                </a:lnTo>
                <a:lnTo>
                  <a:pt x="2224" y="3027"/>
                </a:lnTo>
                <a:lnTo>
                  <a:pt x="2196" y="3026"/>
                </a:lnTo>
                <a:lnTo>
                  <a:pt x="2169" y="3025"/>
                </a:lnTo>
                <a:lnTo>
                  <a:pt x="2143" y="3025"/>
                </a:lnTo>
                <a:lnTo>
                  <a:pt x="2116" y="3024"/>
                </a:lnTo>
                <a:lnTo>
                  <a:pt x="2007" y="3027"/>
                </a:lnTo>
                <a:lnTo>
                  <a:pt x="1899" y="3035"/>
                </a:lnTo>
                <a:lnTo>
                  <a:pt x="1793" y="3050"/>
                </a:lnTo>
                <a:lnTo>
                  <a:pt x="1689" y="3069"/>
                </a:lnTo>
                <a:lnTo>
                  <a:pt x="1586" y="3095"/>
                </a:lnTo>
                <a:lnTo>
                  <a:pt x="1487" y="3125"/>
                </a:lnTo>
                <a:lnTo>
                  <a:pt x="1388" y="3159"/>
                </a:lnTo>
                <a:lnTo>
                  <a:pt x="1292" y="3199"/>
                </a:lnTo>
                <a:lnTo>
                  <a:pt x="1198" y="3244"/>
                </a:lnTo>
                <a:lnTo>
                  <a:pt x="1107" y="3292"/>
                </a:lnTo>
                <a:lnTo>
                  <a:pt x="1019" y="3346"/>
                </a:lnTo>
                <a:lnTo>
                  <a:pt x="933" y="3405"/>
                </a:lnTo>
                <a:lnTo>
                  <a:pt x="849" y="3467"/>
                </a:lnTo>
                <a:lnTo>
                  <a:pt x="771" y="3532"/>
                </a:lnTo>
                <a:lnTo>
                  <a:pt x="693" y="3603"/>
                </a:lnTo>
                <a:lnTo>
                  <a:pt x="620" y="3676"/>
                </a:lnTo>
                <a:lnTo>
                  <a:pt x="549" y="3754"/>
                </a:lnTo>
                <a:lnTo>
                  <a:pt x="483" y="3835"/>
                </a:lnTo>
                <a:lnTo>
                  <a:pt x="421" y="3919"/>
                </a:lnTo>
                <a:lnTo>
                  <a:pt x="362" y="4006"/>
                </a:lnTo>
                <a:lnTo>
                  <a:pt x="306" y="4097"/>
                </a:lnTo>
                <a:lnTo>
                  <a:pt x="255" y="4190"/>
                </a:lnTo>
                <a:lnTo>
                  <a:pt x="209" y="4286"/>
                </a:lnTo>
                <a:lnTo>
                  <a:pt x="167" y="4385"/>
                </a:lnTo>
                <a:lnTo>
                  <a:pt x="129" y="4486"/>
                </a:lnTo>
                <a:lnTo>
                  <a:pt x="95" y="4589"/>
                </a:lnTo>
                <a:lnTo>
                  <a:pt x="67" y="4695"/>
                </a:lnTo>
                <a:lnTo>
                  <a:pt x="43" y="4802"/>
                </a:lnTo>
                <a:lnTo>
                  <a:pt x="24" y="4912"/>
                </a:lnTo>
                <a:lnTo>
                  <a:pt x="12" y="5024"/>
                </a:lnTo>
                <a:lnTo>
                  <a:pt x="3" y="5136"/>
                </a:lnTo>
                <a:lnTo>
                  <a:pt x="0" y="5251"/>
                </a:lnTo>
                <a:lnTo>
                  <a:pt x="3" y="5366"/>
                </a:lnTo>
                <a:lnTo>
                  <a:pt x="12" y="5479"/>
                </a:lnTo>
                <a:lnTo>
                  <a:pt x="24" y="5590"/>
                </a:lnTo>
                <a:lnTo>
                  <a:pt x="43" y="5700"/>
                </a:lnTo>
                <a:lnTo>
                  <a:pt x="67" y="5808"/>
                </a:lnTo>
                <a:lnTo>
                  <a:pt x="95" y="5914"/>
                </a:lnTo>
                <a:lnTo>
                  <a:pt x="129" y="6018"/>
                </a:lnTo>
                <a:lnTo>
                  <a:pt x="167" y="6119"/>
                </a:lnTo>
                <a:lnTo>
                  <a:pt x="209" y="6217"/>
                </a:lnTo>
                <a:lnTo>
                  <a:pt x="255" y="6313"/>
                </a:lnTo>
                <a:lnTo>
                  <a:pt x="306" y="6406"/>
                </a:lnTo>
                <a:lnTo>
                  <a:pt x="362" y="6497"/>
                </a:lnTo>
                <a:lnTo>
                  <a:pt x="421" y="6584"/>
                </a:lnTo>
                <a:lnTo>
                  <a:pt x="483" y="6668"/>
                </a:lnTo>
                <a:lnTo>
                  <a:pt x="549" y="6749"/>
                </a:lnTo>
                <a:lnTo>
                  <a:pt x="620" y="6826"/>
                </a:lnTo>
                <a:lnTo>
                  <a:pt x="693" y="6900"/>
                </a:lnTo>
                <a:lnTo>
                  <a:pt x="771" y="6970"/>
                </a:lnTo>
                <a:lnTo>
                  <a:pt x="849" y="7037"/>
                </a:lnTo>
                <a:lnTo>
                  <a:pt x="933" y="7099"/>
                </a:lnTo>
                <a:lnTo>
                  <a:pt x="1019" y="7156"/>
                </a:lnTo>
                <a:lnTo>
                  <a:pt x="1107" y="7210"/>
                </a:lnTo>
                <a:lnTo>
                  <a:pt x="1198" y="7260"/>
                </a:lnTo>
                <a:lnTo>
                  <a:pt x="1292" y="7303"/>
                </a:lnTo>
                <a:lnTo>
                  <a:pt x="1388" y="7343"/>
                </a:lnTo>
                <a:lnTo>
                  <a:pt x="1487" y="7379"/>
                </a:lnTo>
                <a:lnTo>
                  <a:pt x="1586" y="7409"/>
                </a:lnTo>
                <a:lnTo>
                  <a:pt x="1689" y="7433"/>
                </a:lnTo>
                <a:lnTo>
                  <a:pt x="1793" y="7453"/>
                </a:lnTo>
                <a:lnTo>
                  <a:pt x="1899" y="7467"/>
                </a:lnTo>
                <a:lnTo>
                  <a:pt x="2007" y="7476"/>
                </a:lnTo>
                <a:lnTo>
                  <a:pt x="2116" y="7479"/>
                </a:lnTo>
                <a:lnTo>
                  <a:pt x="2127" y="7479"/>
                </a:lnTo>
                <a:lnTo>
                  <a:pt x="2140" y="7478"/>
                </a:lnTo>
                <a:lnTo>
                  <a:pt x="2153" y="7478"/>
                </a:lnTo>
                <a:lnTo>
                  <a:pt x="2166" y="7477"/>
                </a:lnTo>
                <a:lnTo>
                  <a:pt x="2178" y="7476"/>
                </a:lnTo>
                <a:lnTo>
                  <a:pt x="2190" y="7474"/>
                </a:lnTo>
                <a:lnTo>
                  <a:pt x="2203" y="7474"/>
                </a:lnTo>
                <a:lnTo>
                  <a:pt x="2216" y="7473"/>
                </a:lnTo>
                <a:lnTo>
                  <a:pt x="2234" y="7575"/>
                </a:lnTo>
                <a:lnTo>
                  <a:pt x="2256" y="7675"/>
                </a:lnTo>
                <a:lnTo>
                  <a:pt x="2283" y="7774"/>
                </a:lnTo>
                <a:lnTo>
                  <a:pt x="2314" y="7871"/>
                </a:lnTo>
                <a:lnTo>
                  <a:pt x="2348" y="7965"/>
                </a:lnTo>
                <a:lnTo>
                  <a:pt x="2387" y="8058"/>
                </a:lnTo>
                <a:lnTo>
                  <a:pt x="2429" y="8149"/>
                </a:lnTo>
                <a:lnTo>
                  <a:pt x="2474" y="8237"/>
                </a:lnTo>
                <a:lnTo>
                  <a:pt x="2523" y="8322"/>
                </a:lnTo>
                <a:lnTo>
                  <a:pt x="2576" y="8406"/>
                </a:lnTo>
                <a:lnTo>
                  <a:pt x="2632" y="8487"/>
                </a:lnTo>
                <a:lnTo>
                  <a:pt x="2691" y="8565"/>
                </a:lnTo>
                <a:lnTo>
                  <a:pt x="2752" y="8640"/>
                </a:lnTo>
                <a:lnTo>
                  <a:pt x="2817" y="8713"/>
                </a:lnTo>
                <a:lnTo>
                  <a:pt x="2885" y="8782"/>
                </a:lnTo>
                <a:lnTo>
                  <a:pt x="2956" y="8848"/>
                </a:lnTo>
                <a:lnTo>
                  <a:pt x="3029" y="8912"/>
                </a:lnTo>
                <a:lnTo>
                  <a:pt x="3104" y="8971"/>
                </a:lnTo>
                <a:lnTo>
                  <a:pt x="3183" y="9028"/>
                </a:lnTo>
                <a:lnTo>
                  <a:pt x="3263" y="9081"/>
                </a:lnTo>
                <a:lnTo>
                  <a:pt x="3346" y="9130"/>
                </a:lnTo>
                <a:lnTo>
                  <a:pt x="3431" y="9176"/>
                </a:lnTo>
                <a:lnTo>
                  <a:pt x="3519" y="9217"/>
                </a:lnTo>
                <a:lnTo>
                  <a:pt x="3608" y="9255"/>
                </a:lnTo>
                <a:lnTo>
                  <a:pt x="3699" y="9288"/>
                </a:lnTo>
                <a:lnTo>
                  <a:pt x="3793" y="9318"/>
                </a:lnTo>
                <a:lnTo>
                  <a:pt x="3886" y="9344"/>
                </a:lnTo>
                <a:lnTo>
                  <a:pt x="3983" y="9364"/>
                </a:lnTo>
                <a:lnTo>
                  <a:pt x="4081" y="9382"/>
                </a:lnTo>
                <a:lnTo>
                  <a:pt x="4180" y="9393"/>
                </a:lnTo>
                <a:lnTo>
                  <a:pt x="4280" y="9400"/>
                </a:lnTo>
                <a:lnTo>
                  <a:pt x="4382" y="9402"/>
                </a:lnTo>
                <a:lnTo>
                  <a:pt x="4441" y="9402"/>
                </a:lnTo>
                <a:lnTo>
                  <a:pt x="4501" y="9399"/>
                </a:lnTo>
                <a:lnTo>
                  <a:pt x="4560" y="9395"/>
                </a:lnTo>
                <a:lnTo>
                  <a:pt x="4618" y="9390"/>
                </a:lnTo>
                <a:lnTo>
                  <a:pt x="4676" y="9382"/>
                </a:lnTo>
                <a:lnTo>
                  <a:pt x="4732" y="9373"/>
                </a:lnTo>
                <a:lnTo>
                  <a:pt x="4789" y="9362"/>
                </a:lnTo>
                <a:lnTo>
                  <a:pt x="4846" y="9351"/>
                </a:lnTo>
                <a:lnTo>
                  <a:pt x="4901" y="9337"/>
                </a:lnTo>
                <a:lnTo>
                  <a:pt x="4957" y="9322"/>
                </a:lnTo>
                <a:lnTo>
                  <a:pt x="5012" y="9306"/>
                </a:lnTo>
                <a:lnTo>
                  <a:pt x="5066" y="9287"/>
                </a:lnTo>
                <a:lnTo>
                  <a:pt x="5119" y="9268"/>
                </a:lnTo>
                <a:lnTo>
                  <a:pt x="5171" y="9247"/>
                </a:lnTo>
                <a:lnTo>
                  <a:pt x="5225" y="9225"/>
                </a:lnTo>
                <a:lnTo>
                  <a:pt x="5276" y="9201"/>
                </a:lnTo>
                <a:lnTo>
                  <a:pt x="5334" y="9279"/>
                </a:lnTo>
                <a:lnTo>
                  <a:pt x="5393" y="9355"/>
                </a:lnTo>
                <a:lnTo>
                  <a:pt x="5454" y="9429"/>
                </a:lnTo>
                <a:lnTo>
                  <a:pt x="5518" y="9501"/>
                </a:lnTo>
                <a:lnTo>
                  <a:pt x="5583" y="9571"/>
                </a:lnTo>
                <a:lnTo>
                  <a:pt x="5650" y="9639"/>
                </a:lnTo>
                <a:lnTo>
                  <a:pt x="5720" y="9704"/>
                </a:lnTo>
                <a:lnTo>
                  <a:pt x="5790" y="9769"/>
                </a:lnTo>
                <a:lnTo>
                  <a:pt x="5862" y="9831"/>
                </a:lnTo>
                <a:lnTo>
                  <a:pt x="5936" y="9891"/>
                </a:lnTo>
                <a:lnTo>
                  <a:pt x="6012" y="9948"/>
                </a:lnTo>
                <a:lnTo>
                  <a:pt x="6089" y="10004"/>
                </a:lnTo>
                <a:lnTo>
                  <a:pt x="6168" y="10057"/>
                </a:lnTo>
                <a:lnTo>
                  <a:pt x="6249" y="10108"/>
                </a:lnTo>
                <a:lnTo>
                  <a:pt x="6330" y="10156"/>
                </a:lnTo>
                <a:lnTo>
                  <a:pt x="6414" y="10202"/>
                </a:lnTo>
                <a:lnTo>
                  <a:pt x="6498" y="10246"/>
                </a:lnTo>
                <a:lnTo>
                  <a:pt x="6584" y="10287"/>
                </a:lnTo>
                <a:lnTo>
                  <a:pt x="6672" y="10326"/>
                </a:lnTo>
                <a:lnTo>
                  <a:pt x="6760" y="10362"/>
                </a:lnTo>
                <a:lnTo>
                  <a:pt x="6849" y="10395"/>
                </a:lnTo>
                <a:lnTo>
                  <a:pt x="6941" y="10426"/>
                </a:lnTo>
                <a:lnTo>
                  <a:pt x="7032" y="10455"/>
                </a:lnTo>
                <a:lnTo>
                  <a:pt x="7126" y="10479"/>
                </a:lnTo>
                <a:lnTo>
                  <a:pt x="7220" y="10502"/>
                </a:lnTo>
                <a:lnTo>
                  <a:pt x="7315" y="10521"/>
                </a:lnTo>
                <a:lnTo>
                  <a:pt x="7411" y="10538"/>
                </a:lnTo>
                <a:lnTo>
                  <a:pt x="7509" y="10552"/>
                </a:lnTo>
                <a:lnTo>
                  <a:pt x="7606" y="10563"/>
                </a:lnTo>
                <a:lnTo>
                  <a:pt x="7705" y="10571"/>
                </a:lnTo>
                <a:lnTo>
                  <a:pt x="7804" y="10575"/>
                </a:lnTo>
                <a:lnTo>
                  <a:pt x="7905" y="10576"/>
                </a:lnTo>
                <a:lnTo>
                  <a:pt x="7975" y="10576"/>
                </a:lnTo>
                <a:lnTo>
                  <a:pt x="8044" y="10574"/>
                </a:lnTo>
                <a:lnTo>
                  <a:pt x="8114" y="10570"/>
                </a:lnTo>
                <a:lnTo>
                  <a:pt x="8183" y="10565"/>
                </a:lnTo>
                <a:lnTo>
                  <a:pt x="8251" y="10558"/>
                </a:lnTo>
                <a:lnTo>
                  <a:pt x="8320" y="10550"/>
                </a:lnTo>
                <a:lnTo>
                  <a:pt x="8387" y="10540"/>
                </a:lnTo>
                <a:lnTo>
                  <a:pt x="8454" y="10528"/>
                </a:lnTo>
                <a:lnTo>
                  <a:pt x="8521" y="10516"/>
                </a:lnTo>
                <a:lnTo>
                  <a:pt x="8587" y="10502"/>
                </a:lnTo>
                <a:lnTo>
                  <a:pt x="8654" y="10487"/>
                </a:lnTo>
                <a:lnTo>
                  <a:pt x="8720" y="10470"/>
                </a:lnTo>
                <a:lnTo>
                  <a:pt x="8784" y="10451"/>
                </a:lnTo>
                <a:lnTo>
                  <a:pt x="8848" y="10432"/>
                </a:lnTo>
                <a:lnTo>
                  <a:pt x="8912" y="10411"/>
                </a:lnTo>
                <a:lnTo>
                  <a:pt x="8976" y="10389"/>
                </a:lnTo>
                <a:lnTo>
                  <a:pt x="9038" y="10366"/>
                </a:lnTo>
                <a:lnTo>
                  <a:pt x="9101" y="10341"/>
                </a:lnTo>
                <a:lnTo>
                  <a:pt x="9162" y="10316"/>
                </a:lnTo>
                <a:lnTo>
                  <a:pt x="9222" y="10288"/>
                </a:lnTo>
                <a:lnTo>
                  <a:pt x="9283" y="10259"/>
                </a:lnTo>
                <a:lnTo>
                  <a:pt x="9343" y="10229"/>
                </a:lnTo>
                <a:lnTo>
                  <a:pt x="9402" y="10198"/>
                </a:lnTo>
                <a:lnTo>
                  <a:pt x="9460" y="10166"/>
                </a:lnTo>
                <a:lnTo>
                  <a:pt x="9518" y="10133"/>
                </a:lnTo>
                <a:lnTo>
                  <a:pt x="9575" y="10100"/>
                </a:lnTo>
                <a:lnTo>
                  <a:pt x="9630" y="10064"/>
                </a:lnTo>
                <a:lnTo>
                  <a:pt x="9686" y="10027"/>
                </a:lnTo>
                <a:lnTo>
                  <a:pt x="9740" y="9989"/>
                </a:lnTo>
                <a:lnTo>
                  <a:pt x="9795" y="9950"/>
                </a:lnTo>
                <a:lnTo>
                  <a:pt x="9848" y="9910"/>
                </a:lnTo>
                <a:lnTo>
                  <a:pt x="9900" y="9869"/>
                </a:lnTo>
                <a:lnTo>
                  <a:pt x="9973" y="9896"/>
                </a:lnTo>
                <a:lnTo>
                  <a:pt x="10046" y="9923"/>
                </a:lnTo>
                <a:lnTo>
                  <a:pt x="10121" y="9947"/>
                </a:lnTo>
                <a:lnTo>
                  <a:pt x="10196" y="9970"/>
                </a:lnTo>
                <a:lnTo>
                  <a:pt x="10272" y="9990"/>
                </a:lnTo>
                <a:lnTo>
                  <a:pt x="10348" y="10010"/>
                </a:lnTo>
                <a:lnTo>
                  <a:pt x="10425" y="10028"/>
                </a:lnTo>
                <a:lnTo>
                  <a:pt x="10503" y="10043"/>
                </a:lnTo>
                <a:lnTo>
                  <a:pt x="10581" y="10058"/>
                </a:lnTo>
                <a:lnTo>
                  <a:pt x="10659" y="10070"/>
                </a:lnTo>
                <a:lnTo>
                  <a:pt x="10739" y="10080"/>
                </a:lnTo>
                <a:lnTo>
                  <a:pt x="10819" y="10089"/>
                </a:lnTo>
                <a:lnTo>
                  <a:pt x="10899" y="10096"/>
                </a:lnTo>
                <a:lnTo>
                  <a:pt x="10980" y="10101"/>
                </a:lnTo>
                <a:lnTo>
                  <a:pt x="11061" y="10103"/>
                </a:lnTo>
                <a:lnTo>
                  <a:pt x="11144" y="10104"/>
                </a:lnTo>
                <a:lnTo>
                  <a:pt x="11246" y="10103"/>
                </a:lnTo>
                <a:lnTo>
                  <a:pt x="11346" y="10098"/>
                </a:lnTo>
                <a:lnTo>
                  <a:pt x="11447" y="10090"/>
                </a:lnTo>
                <a:lnTo>
                  <a:pt x="11547" y="10080"/>
                </a:lnTo>
                <a:lnTo>
                  <a:pt x="11647" y="10067"/>
                </a:lnTo>
                <a:lnTo>
                  <a:pt x="11744" y="10051"/>
                </a:lnTo>
                <a:lnTo>
                  <a:pt x="11841" y="10032"/>
                </a:lnTo>
                <a:lnTo>
                  <a:pt x="11937" y="10010"/>
                </a:lnTo>
                <a:lnTo>
                  <a:pt x="12034" y="9986"/>
                </a:lnTo>
                <a:lnTo>
                  <a:pt x="12127" y="9959"/>
                </a:lnTo>
                <a:lnTo>
                  <a:pt x="12220" y="9930"/>
                </a:lnTo>
                <a:lnTo>
                  <a:pt x="12313" y="9897"/>
                </a:lnTo>
                <a:lnTo>
                  <a:pt x="12403" y="9862"/>
                </a:lnTo>
                <a:lnTo>
                  <a:pt x="12494" y="9825"/>
                </a:lnTo>
                <a:lnTo>
                  <a:pt x="12582" y="9785"/>
                </a:lnTo>
                <a:lnTo>
                  <a:pt x="12670" y="9742"/>
                </a:lnTo>
                <a:lnTo>
                  <a:pt x="12756" y="9697"/>
                </a:lnTo>
                <a:lnTo>
                  <a:pt x="12840" y="9650"/>
                </a:lnTo>
                <a:lnTo>
                  <a:pt x="12924" y="9601"/>
                </a:lnTo>
                <a:lnTo>
                  <a:pt x="13006" y="9549"/>
                </a:lnTo>
                <a:lnTo>
                  <a:pt x="13086" y="9496"/>
                </a:lnTo>
                <a:lnTo>
                  <a:pt x="13165" y="9440"/>
                </a:lnTo>
                <a:lnTo>
                  <a:pt x="13242" y="9382"/>
                </a:lnTo>
                <a:lnTo>
                  <a:pt x="13319" y="9322"/>
                </a:lnTo>
                <a:lnTo>
                  <a:pt x="13393" y="9259"/>
                </a:lnTo>
                <a:lnTo>
                  <a:pt x="13466" y="9194"/>
                </a:lnTo>
                <a:lnTo>
                  <a:pt x="13537" y="9128"/>
                </a:lnTo>
                <a:lnTo>
                  <a:pt x="13606" y="9060"/>
                </a:lnTo>
                <a:lnTo>
                  <a:pt x="13673" y="8990"/>
                </a:lnTo>
                <a:lnTo>
                  <a:pt x="13739" y="8917"/>
                </a:lnTo>
                <a:lnTo>
                  <a:pt x="13803" y="8844"/>
                </a:lnTo>
                <a:lnTo>
                  <a:pt x="13866" y="8768"/>
                </a:lnTo>
                <a:lnTo>
                  <a:pt x="13876" y="8768"/>
                </a:lnTo>
                <a:lnTo>
                  <a:pt x="13888" y="8769"/>
                </a:lnTo>
                <a:lnTo>
                  <a:pt x="13899" y="8770"/>
                </a:lnTo>
                <a:lnTo>
                  <a:pt x="13910" y="8770"/>
                </a:lnTo>
                <a:lnTo>
                  <a:pt x="13921" y="8771"/>
                </a:lnTo>
                <a:lnTo>
                  <a:pt x="13933" y="8771"/>
                </a:lnTo>
                <a:lnTo>
                  <a:pt x="13944" y="8773"/>
                </a:lnTo>
                <a:lnTo>
                  <a:pt x="13956" y="8773"/>
                </a:lnTo>
                <a:lnTo>
                  <a:pt x="14068" y="8769"/>
                </a:lnTo>
                <a:lnTo>
                  <a:pt x="14181" y="8761"/>
                </a:lnTo>
                <a:lnTo>
                  <a:pt x="14291" y="8746"/>
                </a:lnTo>
                <a:lnTo>
                  <a:pt x="14399" y="8726"/>
                </a:lnTo>
                <a:lnTo>
                  <a:pt x="14505" y="8700"/>
                </a:lnTo>
                <a:lnTo>
                  <a:pt x="14610" y="8668"/>
                </a:lnTo>
                <a:lnTo>
                  <a:pt x="14711" y="8632"/>
                </a:lnTo>
                <a:lnTo>
                  <a:pt x="14812" y="8590"/>
                </a:lnTo>
                <a:lnTo>
                  <a:pt x="14910" y="8544"/>
                </a:lnTo>
                <a:lnTo>
                  <a:pt x="15005" y="8493"/>
                </a:lnTo>
                <a:lnTo>
                  <a:pt x="15096" y="8437"/>
                </a:lnTo>
                <a:lnTo>
                  <a:pt x="15185" y="8377"/>
                </a:lnTo>
                <a:lnTo>
                  <a:pt x="15272" y="8313"/>
                </a:lnTo>
                <a:lnTo>
                  <a:pt x="15355" y="8244"/>
                </a:lnTo>
                <a:lnTo>
                  <a:pt x="15435" y="8171"/>
                </a:lnTo>
                <a:lnTo>
                  <a:pt x="15511" y="8094"/>
                </a:lnTo>
                <a:lnTo>
                  <a:pt x="15584" y="8013"/>
                </a:lnTo>
                <a:lnTo>
                  <a:pt x="15654" y="7929"/>
                </a:lnTo>
                <a:lnTo>
                  <a:pt x="15718" y="7842"/>
                </a:lnTo>
                <a:lnTo>
                  <a:pt x="15780" y="7751"/>
                </a:lnTo>
                <a:lnTo>
                  <a:pt x="15837" y="7657"/>
                </a:lnTo>
                <a:lnTo>
                  <a:pt x="15890" y="7561"/>
                </a:lnTo>
                <a:lnTo>
                  <a:pt x="15939" y="7461"/>
                </a:lnTo>
                <a:lnTo>
                  <a:pt x="15983" y="7358"/>
                </a:lnTo>
                <a:lnTo>
                  <a:pt x="16022" y="7253"/>
                </a:lnTo>
                <a:lnTo>
                  <a:pt x="16057" y="7145"/>
                </a:lnTo>
                <a:lnTo>
                  <a:pt x="16087" y="7035"/>
                </a:lnTo>
                <a:lnTo>
                  <a:pt x="16111" y="6923"/>
                </a:lnTo>
                <a:lnTo>
                  <a:pt x="16131" y="6809"/>
                </a:lnTo>
                <a:lnTo>
                  <a:pt x="16145" y="6693"/>
                </a:lnTo>
                <a:lnTo>
                  <a:pt x="16153" y="6576"/>
                </a:lnTo>
                <a:lnTo>
                  <a:pt x="16156" y="6456"/>
                </a:lnTo>
                <a:lnTo>
                  <a:pt x="16155" y="6409"/>
                </a:lnTo>
                <a:lnTo>
                  <a:pt x="16154" y="6362"/>
                </a:lnTo>
                <a:lnTo>
                  <a:pt x="16151" y="6316"/>
                </a:lnTo>
                <a:lnTo>
                  <a:pt x="16147" y="6270"/>
                </a:lnTo>
                <a:lnTo>
                  <a:pt x="16143" y="6224"/>
                </a:lnTo>
                <a:lnTo>
                  <a:pt x="16138" y="6180"/>
                </a:lnTo>
                <a:lnTo>
                  <a:pt x="16132" y="6134"/>
                </a:lnTo>
                <a:lnTo>
                  <a:pt x="16125" y="6089"/>
                </a:lnTo>
                <a:lnTo>
                  <a:pt x="16168" y="6045"/>
                </a:lnTo>
                <a:lnTo>
                  <a:pt x="16210" y="6000"/>
                </a:lnTo>
                <a:lnTo>
                  <a:pt x="16250" y="5954"/>
                </a:lnTo>
                <a:lnTo>
                  <a:pt x="16290" y="5907"/>
                </a:lnTo>
                <a:lnTo>
                  <a:pt x="16328" y="5859"/>
                </a:lnTo>
                <a:lnTo>
                  <a:pt x="16366" y="5810"/>
                </a:lnTo>
                <a:lnTo>
                  <a:pt x="16402" y="5759"/>
                </a:lnTo>
                <a:lnTo>
                  <a:pt x="16437" y="5708"/>
                </a:lnTo>
                <a:lnTo>
                  <a:pt x="16470" y="5657"/>
                </a:lnTo>
                <a:lnTo>
                  <a:pt x="16504" y="5604"/>
                </a:lnTo>
                <a:lnTo>
                  <a:pt x="16535" y="5550"/>
                </a:lnTo>
                <a:lnTo>
                  <a:pt x="16565" y="5495"/>
                </a:lnTo>
                <a:lnTo>
                  <a:pt x="16594" y="5440"/>
                </a:lnTo>
                <a:lnTo>
                  <a:pt x="16622" y="5383"/>
                </a:lnTo>
                <a:lnTo>
                  <a:pt x="16648" y="5326"/>
                </a:lnTo>
                <a:lnTo>
                  <a:pt x="16673" y="5267"/>
                </a:lnTo>
                <a:lnTo>
                  <a:pt x="16696" y="5209"/>
                </a:lnTo>
                <a:lnTo>
                  <a:pt x="16720" y="5150"/>
                </a:lnTo>
                <a:lnTo>
                  <a:pt x="16740" y="5089"/>
                </a:lnTo>
                <a:lnTo>
                  <a:pt x="16760" y="5028"/>
                </a:lnTo>
                <a:lnTo>
                  <a:pt x="16778" y="4967"/>
                </a:lnTo>
                <a:lnTo>
                  <a:pt x="16795" y="4905"/>
                </a:lnTo>
                <a:lnTo>
                  <a:pt x="16810" y="4842"/>
                </a:lnTo>
                <a:lnTo>
                  <a:pt x="16823" y="4779"/>
                </a:lnTo>
                <a:lnTo>
                  <a:pt x="16835" y="4715"/>
                </a:lnTo>
                <a:lnTo>
                  <a:pt x="16846" y="4650"/>
                </a:lnTo>
                <a:lnTo>
                  <a:pt x="16855" y="4585"/>
                </a:lnTo>
                <a:lnTo>
                  <a:pt x="16862" y="4519"/>
                </a:lnTo>
                <a:lnTo>
                  <a:pt x="16868" y="4453"/>
                </a:lnTo>
                <a:lnTo>
                  <a:pt x="16873" y="4386"/>
                </a:lnTo>
                <a:lnTo>
                  <a:pt x="16875" y="4318"/>
                </a:lnTo>
                <a:lnTo>
                  <a:pt x="16876" y="4251"/>
                </a:lnTo>
                <a:close/>
              </a:path>
            </a:pathLst>
          </a:custGeom>
          <a:solidFill>
            <a:srgbClr val="DDDDDD">
              <a:alpha val="50195"/>
            </a:srgbClr>
          </a:solidFill>
          <a:ln w="9525">
            <a:solidFill>
              <a:schemeClr val="tx1"/>
            </a:solidFill>
            <a:round/>
            <a:headEnd/>
            <a:tailEnd/>
          </a:ln>
        </p:spPr>
        <p:txBody>
          <a:bodyPr/>
          <a:lstStyle/>
          <a:p>
            <a:endParaRPr lang="en-US"/>
          </a:p>
        </p:txBody>
      </p:sp>
      <p:sp>
        <p:nvSpPr>
          <p:cNvPr id="789508" name="Line 4"/>
          <p:cNvSpPr>
            <a:spLocks noChangeShapeType="1"/>
          </p:cNvSpPr>
          <p:nvPr/>
        </p:nvSpPr>
        <p:spPr bwMode="auto">
          <a:xfrm flipH="1" flipV="1">
            <a:off x="2503488" y="2091531"/>
            <a:ext cx="1527175" cy="7286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10" name="Rectangle 6"/>
          <p:cNvSpPr>
            <a:spLocks noChangeArrowheads="1"/>
          </p:cNvSpPr>
          <p:nvPr/>
        </p:nvSpPr>
        <p:spPr bwMode="auto">
          <a:xfrm>
            <a:off x="5772150" y="3294856"/>
            <a:ext cx="2652713" cy="296863"/>
          </a:xfrm>
          <a:prstGeom prst="rect">
            <a:avLst/>
          </a:prstGeom>
          <a:solidFill>
            <a:srgbClr val="DDDDDD">
              <a:alpha val="50000"/>
            </a:srgb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789511" name="Line 7"/>
          <p:cNvSpPr>
            <a:spLocks noChangeShapeType="1"/>
          </p:cNvSpPr>
          <p:nvPr/>
        </p:nvSpPr>
        <p:spPr bwMode="auto">
          <a:xfrm>
            <a:off x="8331200" y="3590131"/>
            <a:ext cx="0" cy="84455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12" name="Rectangle 8"/>
          <p:cNvSpPr>
            <a:spLocks noChangeArrowheads="1"/>
          </p:cNvSpPr>
          <p:nvPr/>
        </p:nvSpPr>
        <p:spPr bwMode="auto">
          <a:xfrm>
            <a:off x="5278438" y="4439444"/>
            <a:ext cx="3433762" cy="296862"/>
          </a:xfrm>
          <a:prstGeom prst="rect">
            <a:avLst/>
          </a:prstGeom>
          <a:solidFill>
            <a:schemeClr val="bg2">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789513" name="Freeform 9"/>
          <p:cNvSpPr>
            <a:spLocks/>
          </p:cNvSpPr>
          <p:nvPr/>
        </p:nvSpPr>
        <p:spPr bwMode="auto">
          <a:xfrm flipH="1" flipV="1">
            <a:off x="3814763" y="3161506"/>
            <a:ext cx="269875" cy="646113"/>
          </a:xfrm>
          <a:custGeom>
            <a:avLst/>
            <a:gdLst>
              <a:gd name="T0" fmla="*/ 0 w 321"/>
              <a:gd name="T1" fmla="*/ 437 h 437"/>
              <a:gd name="T2" fmla="*/ 7 w 321"/>
              <a:gd name="T3" fmla="*/ 0 h 437"/>
              <a:gd name="T4" fmla="*/ 321 w 321"/>
              <a:gd name="T5" fmla="*/ 0 h 437"/>
            </a:gdLst>
            <a:ahLst/>
            <a:cxnLst>
              <a:cxn ang="0">
                <a:pos x="T0" y="T1"/>
              </a:cxn>
              <a:cxn ang="0">
                <a:pos x="T2" y="T3"/>
              </a:cxn>
              <a:cxn ang="0">
                <a:pos x="T4" y="T5"/>
              </a:cxn>
            </a:cxnLst>
            <a:rect l="0" t="0" r="r" b="b"/>
            <a:pathLst>
              <a:path w="321" h="437">
                <a:moveTo>
                  <a:pt x="0" y="437"/>
                </a:moveTo>
                <a:lnTo>
                  <a:pt x="7" y="0"/>
                </a:lnTo>
                <a:lnTo>
                  <a:pt x="321" y="0"/>
                </a:lnTo>
              </a:path>
            </a:pathLst>
          </a:custGeom>
          <a:noFill/>
          <a:ln w="19050" cap="flat" cmpd="sng">
            <a:solidFill>
              <a:srgbClr val="777777"/>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pPr>
              <a:defRPr/>
            </a:pPr>
            <a:endParaRPr lang="en-US">
              <a:cs typeface="+mn-cs"/>
            </a:endParaRPr>
          </a:p>
        </p:txBody>
      </p:sp>
      <p:sp>
        <p:nvSpPr>
          <p:cNvPr id="789514" name="Line 10"/>
          <p:cNvSpPr>
            <a:spLocks noChangeShapeType="1"/>
          </p:cNvSpPr>
          <p:nvPr/>
        </p:nvSpPr>
        <p:spPr bwMode="auto">
          <a:xfrm flipH="1" flipV="1">
            <a:off x="3481388" y="3807619"/>
            <a:ext cx="153987" cy="0"/>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15" name="AutoShape 11"/>
          <p:cNvSpPr>
            <a:spLocks noChangeAspect="1" noChangeArrowheads="1"/>
          </p:cNvSpPr>
          <p:nvPr/>
        </p:nvSpPr>
        <p:spPr bwMode="auto">
          <a:xfrm rot="-5400000" flipH="1" flipV="1">
            <a:off x="3036094" y="3959225"/>
            <a:ext cx="727075" cy="16986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6699">
              <a:alpha val="50000"/>
            </a:srgbClr>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16" name="Rectangle 12"/>
          <p:cNvSpPr>
            <a:spLocks noChangeArrowheads="1"/>
          </p:cNvSpPr>
          <p:nvPr/>
        </p:nvSpPr>
        <p:spPr bwMode="auto">
          <a:xfrm flipH="1" flipV="1">
            <a:off x="3719513" y="3769519"/>
            <a:ext cx="84137"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17" name="Rectangle 13"/>
          <p:cNvSpPr>
            <a:spLocks noChangeArrowheads="1"/>
          </p:cNvSpPr>
          <p:nvPr/>
        </p:nvSpPr>
        <p:spPr bwMode="auto">
          <a:xfrm flipH="1" flipV="1">
            <a:off x="3624263" y="3769519"/>
            <a:ext cx="84137" cy="82550"/>
          </a:xfrm>
          <a:prstGeom prst="rect">
            <a:avLst/>
          </a:prstGeom>
          <a:solidFill>
            <a:srgbClr val="FF000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18" name="Line 14"/>
          <p:cNvSpPr>
            <a:spLocks noChangeShapeType="1"/>
          </p:cNvSpPr>
          <p:nvPr/>
        </p:nvSpPr>
        <p:spPr bwMode="auto">
          <a:xfrm flipH="1">
            <a:off x="7097713" y="3590131"/>
            <a:ext cx="0" cy="258763"/>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19" name="Text Box 15"/>
          <p:cNvSpPr txBox="1">
            <a:spLocks noChangeArrowheads="1"/>
          </p:cNvSpPr>
          <p:nvPr/>
        </p:nvSpPr>
        <p:spPr bwMode="auto">
          <a:xfrm>
            <a:off x="5292725" y="3883819"/>
            <a:ext cx="2528888"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defRPr/>
            </a:pPr>
            <a:r>
              <a:rPr lang="en-IE" sz="1400">
                <a:cs typeface="+mn-cs"/>
              </a:rPr>
              <a:t>WDM</a:t>
            </a:r>
            <a:endParaRPr lang="en-GB" sz="1400">
              <a:cs typeface="+mn-cs"/>
            </a:endParaRPr>
          </a:p>
        </p:txBody>
      </p:sp>
      <p:sp>
        <p:nvSpPr>
          <p:cNvPr id="789520" name="Line 16"/>
          <p:cNvSpPr>
            <a:spLocks noChangeShapeType="1"/>
          </p:cNvSpPr>
          <p:nvPr/>
        </p:nvSpPr>
        <p:spPr bwMode="auto">
          <a:xfrm flipH="1">
            <a:off x="6535738" y="4201319"/>
            <a:ext cx="0" cy="230187"/>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21" name="Rectangle 17"/>
          <p:cNvSpPr>
            <a:spLocks noChangeArrowheads="1"/>
          </p:cNvSpPr>
          <p:nvPr/>
        </p:nvSpPr>
        <p:spPr bwMode="auto">
          <a:xfrm flipV="1">
            <a:off x="4041775" y="3144044"/>
            <a:ext cx="84138"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22" name="Freeform 18"/>
          <p:cNvSpPr>
            <a:spLocks/>
          </p:cNvSpPr>
          <p:nvPr/>
        </p:nvSpPr>
        <p:spPr bwMode="auto">
          <a:xfrm flipV="1">
            <a:off x="1890713" y="3161506"/>
            <a:ext cx="269875" cy="646113"/>
          </a:xfrm>
          <a:custGeom>
            <a:avLst/>
            <a:gdLst>
              <a:gd name="T0" fmla="*/ 0 w 321"/>
              <a:gd name="T1" fmla="*/ 437 h 437"/>
              <a:gd name="T2" fmla="*/ 7 w 321"/>
              <a:gd name="T3" fmla="*/ 0 h 437"/>
              <a:gd name="T4" fmla="*/ 321 w 321"/>
              <a:gd name="T5" fmla="*/ 0 h 437"/>
            </a:gdLst>
            <a:ahLst/>
            <a:cxnLst>
              <a:cxn ang="0">
                <a:pos x="T0" y="T1"/>
              </a:cxn>
              <a:cxn ang="0">
                <a:pos x="T2" y="T3"/>
              </a:cxn>
              <a:cxn ang="0">
                <a:pos x="T4" y="T5"/>
              </a:cxn>
            </a:cxnLst>
            <a:rect l="0" t="0" r="r" b="b"/>
            <a:pathLst>
              <a:path w="321" h="437">
                <a:moveTo>
                  <a:pt x="0" y="437"/>
                </a:moveTo>
                <a:lnTo>
                  <a:pt x="7" y="0"/>
                </a:lnTo>
                <a:lnTo>
                  <a:pt x="321" y="0"/>
                </a:lnTo>
              </a:path>
            </a:pathLst>
          </a:custGeom>
          <a:noFill/>
          <a:ln w="19050" cap="flat" cmpd="sng">
            <a:solidFill>
              <a:srgbClr val="777777"/>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pPr>
              <a:defRPr/>
            </a:pPr>
            <a:endParaRPr lang="en-US">
              <a:cs typeface="+mn-cs"/>
            </a:endParaRPr>
          </a:p>
        </p:txBody>
      </p:sp>
      <p:sp>
        <p:nvSpPr>
          <p:cNvPr id="789523" name="Line 19"/>
          <p:cNvSpPr>
            <a:spLocks noChangeShapeType="1"/>
          </p:cNvSpPr>
          <p:nvPr/>
        </p:nvSpPr>
        <p:spPr bwMode="auto">
          <a:xfrm flipV="1">
            <a:off x="2339975" y="3807619"/>
            <a:ext cx="153988" cy="0"/>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24" name="AutoShape 20"/>
          <p:cNvSpPr>
            <a:spLocks noChangeAspect="1" noChangeArrowheads="1"/>
          </p:cNvSpPr>
          <p:nvPr/>
        </p:nvSpPr>
        <p:spPr bwMode="auto">
          <a:xfrm rot="5400000" flipV="1">
            <a:off x="2212181" y="3959226"/>
            <a:ext cx="727075" cy="16986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6699">
              <a:alpha val="50000"/>
            </a:srgbClr>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25" name="Rectangle 21"/>
          <p:cNvSpPr>
            <a:spLocks noChangeArrowheads="1"/>
          </p:cNvSpPr>
          <p:nvPr/>
        </p:nvSpPr>
        <p:spPr bwMode="auto">
          <a:xfrm flipV="1">
            <a:off x="2171700" y="3769519"/>
            <a:ext cx="84138"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26" name="Rectangle 22"/>
          <p:cNvSpPr>
            <a:spLocks noChangeArrowheads="1"/>
          </p:cNvSpPr>
          <p:nvPr/>
        </p:nvSpPr>
        <p:spPr bwMode="auto">
          <a:xfrm flipV="1">
            <a:off x="2266950" y="3769519"/>
            <a:ext cx="84138" cy="82550"/>
          </a:xfrm>
          <a:prstGeom prst="rect">
            <a:avLst/>
          </a:prstGeom>
          <a:solidFill>
            <a:srgbClr val="FF000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27" name="Rectangle 23"/>
          <p:cNvSpPr>
            <a:spLocks noChangeArrowheads="1"/>
          </p:cNvSpPr>
          <p:nvPr/>
        </p:nvSpPr>
        <p:spPr bwMode="auto">
          <a:xfrm flipH="1" flipV="1">
            <a:off x="1879600" y="3140869"/>
            <a:ext cx="84138"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145432" name="Group 24"/>
          <p:cNvGrpSpPr>
            <a:grpSpLocks/>
          </p:cNvGrpSpPr>
          <p:nvPr/>
        </p:nvGrpSpPr>
        <p:grpSpPr bwMode="auto">
          <a:xfrm>
            <a:off x="2801938" y="4047331"/>
            <a:ext cx="392112" cy="549275"/>
            <a:chOff x="1497" y="2991"/>
            <a:chExt cx="983" cy="907"/>
          </a:xfrm>
        </p:grpSpPr>
        <p:sp>
          <p:nvSpPr>
            <p:cNvPr id="789529" name="Freeform 25"/>
            <p:cNvSpPr>
              <a:spLocks/>
            </p:cNvSpPr>
            <p:nvPr/>
          </p:nvSpPr>
          <p:spPr bwMode="auto">
            <a:xfrm>
              <a:off x="1497" y="2991"/>
              <a:ext cx="983" cy="907"/>
            </a:xfrm>
            <a:custGeom>
              <a:avLst/>
              <a:gdLst>
                <a:gd name="T0" fmla="*/ 0 w 954"/>
                <a:gd name="T1" fmla="*/ 0 h 915"/>
                <a:gd name="T2" fmla="*/ 1 w 954"/>
                <a:gd name="T3" fmla="*/ 915 h 915"/>
                <a:gd name="T4" fmla="*/ 954 w 954"/>
                <a:gd name="T5" fmla="*/ 915 h 915"/>
              </a:gdLst>
              <a:ahLst/>
              <a:cxnLst>
                <a:cxn ang="0">
                  <a:pos x="T0" y="T1"/>
                </a:cxn>
                <a:cxn ang="0">
                  <a:pos x="T2" y="T3"/>
                </a:cxn>
                <a:cxn ang="0">
                  <a:pos x="T4" y="T5"/>
                </a:cxn>
              </a:cxnLst>
              <a:rect l="0" t="0" r="r" b="b"/>
              <a:pathLst>
                <a:path w="954" h="915">
                  <a:moveTo>
                    <a:pt x="0" y="0"/>
                  </a:moveTo>
                  <a:lnTo>
                    <a:pt x="1" y="915"/>
                  </a:lnTo>
                  <a:lnTo>
                    <a:pt x="954" y="915"/>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pPr>
                <a:defRPr/>
              </a:pPr>
              <a:endParaRPr lang="en-US">
                <a:cs typeface="+mn-cs"/>
              </a:endParaRPr>
            </a:p>
          </p:txBody>
        </p:sp>
        <p:sp>
          <p:nvSpPr>
            <p:cNvPr id="789530" name="Line 26"/>
            <p:cNvSpPr>
              <a:spLocks noChangeShapeType="1"/>
            </p:cNvSpPr>
            <p:nvPr/>
          </p:nvSpPr>
          <p:spPr bwMode="auto">
            <a:xfrm flipH="1">
              <a:off x="2472" y="3033"/>
              <a:ext cx="8" cy="86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grpSp>
      <p:sp>
        <p:nvSpPr>
          <p:cNvPr id="789531" name="Line 27"/>
          <p:cNvSpPr>
            <a:spLocks noChangeShapeType="1"/>
          </p:cNvSpPr>
          <p:nvPr/>
        </p:nvSpPr>
        <p:spPr bwMode="auto">
          <a:xfrm>
            <a:off x="2659063" y="4056856"/>
            <a:ext cx="1397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32" name="Line 28"/>
          <p:cNvSpPr>
            <a:spLocks noChangeShapeType="1"/>
          </p:cNvSpPr>
          <p:nvPr/>
        </p:nvSpPr>
        <p:spPr bwMode="auto">
          <a:xfrm>
            <a:off x="3184525" y="4066381"/>
            <a:ext cx="131763"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33" name="Line 29"/>
          <p:cNvSpPr>
            <a:spLocks noChangeShapeType="1"/>
          </p:cNvSpPr>
          <p:nvPr/>
        </p:nvSpPr>
        <p:spPr bwMode="auto">
          <a:xfrm flipH="1">
            <a:off x="1887538" y="2102644"/>
            <a:ext cx="381000" cy="5635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34" name="Text Box 30"/>
          <p:cNvSpPr txBox="1">
            <a:spLocks noChangeArrowheads="1"/>
          </p:cNvSpPr>
          <p:nvPr/>
        </p:nvSpPr>
        <p:spPr bwMode="auto">
          <a:xfrm>
            <a:off x="2371725" y="2882106"/>
            <a:ext cx="1344613"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defRPr/>
            </a:pPr>
            <a:r>
              <a:rPr lang="en-IE" sz="1200" b="1">
                <a:cs typeface="+mn-cs"/>
              </a:rPr>
              <a:t>“coloured”  interfaces</a:t>
            </a:r>
            <a:endParaRPr lang="en-GB" sz="1200" b="1">
              <a:cs typeface="+mn-cs"/>
            </a:endParaRPr>
          </a:p>
        </p:txBody>
      </p:sp>
      <p:sp>
        <p:nvSpPr>
          <p:cNvPr id="789535" name="Line 31"/>
          <p:cNvSpPr>
            <a:spLocks noChangeShapeType="1"/>
          </p:cNvSpPr>
          <p:nvPr/>
        </p:nvSpPr>
        <p:spPr bwMode="auto">
          <a:xfrm flipH="1">
            <a:off x="2347913" y="3377406"/>
            <a:ext cx="198437" cy="287338"/>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36" name="Line 32"/>
          <p:cNvSpPr>
            <a:spLocks noChangeShapeType="1"/>
          </p:cNvSpPr>
          <p:nvPr/>
        </p:nvSpPr>
        <p:spPr bwMode="auto">
          <a:xfrm>
            <a:off x="3402013" y="3377406"/>
            <a:ext cx="187325" cy="287338"/>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grpSp>
        <p:nvGrpSpPr>
          <p:cNvPr id="145439" name="Group 33"/>
          <p:cNvGrpSpPr>
            <a:grpSpLocks/>
          </p:cNvGrpSpPr>
          <p:nvPr/>
        </p:nvGrpSpPr>
        <p:grpSpPr bwMode="auto">
          <a:xfrm>
            <a:off x="2135188" y="1834356"/>
            <a:ext cx="533400" cy="533400"/>
            <a:chOff x="2770" y="1928"/>
            <a:chExt cx="336" cy="336"/>
          </a:xfrm>
        </p:grpSpPr>
        <p:sp>
          <p:nvSpPr>
            <p:cNvPr id="789538" name="Rectangle 34"/>
            <p:cNvSpPr>
              <a:spLocks noChangeArrowheads="1"/>
            </p:cNvSpPr>
            <p:nvPr/>
          </p:nvSpPr>
          <p:spPr bwMode="auto">
            <a:xfrm>
              <a:off x="2770" y="1928"/>
              <a:ext cx="336" cy="336"/>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9539" name="AutoShape 35"/>
            <p:cNvSpPr>
              <a:spLocks noChangeArrowheads="1"/>
            </p:cNvSpPr>
            <p:nvPr/>
          </p:nvSpPr>
          <p:spPr bwMode="auto">
            <a:xfrm rot="2705615">
              <a:off x="2770" y="1928"/>
              <a:ext cx="335" cy="336"/>
            </a:xfrm>
            <a:custGeom>
              <a:avLst/>
              <a:gdLst>
                <a:gd name="G0" fmla="+- 8300 0 0"/>
                <a:gd name="G1" fmla="+- 10100 0 0"/>
                <a:gd name="G2" fmla="+- 5513 0 0"/>
                <a:gd name="G3" fmla="+- 21600 0 8300"/>
                <a:gd name="G4" fmla="+- 21600 0 10100"/>
                <a:gd name="G5" fmla="+- 21600 0 5513"/>
                <a:gd name="G6" fmla="+- 8300 0 10800"/>
                <a:gd name="G7" fmla="+- 10100 0 10800"/>
                <a:gd name="G8" fmla="*/ G7 5513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8300" y="5513"/>
                  </a:lnTo>
                  <a:lnTo>
                    <a:pt x="10100" y="5513"/>
                  </a:lnTo>
                  <a:lnTo>
                    <a:pt x="10100" y="10100"/>
                  </a:lnTo>
                  <a:lnTo>
                    <a:pt x="5513" y="10100"/>
                  </a:lnTo>
                  <a:lnTo>
                    <a:pt x="5513" y="8300"/>
                  </a:lnTo>
                  <a:lnTo>
                    <a:pt x="0" y="10800"/>
                  </a:lnTo>
                  <a:lnTo>
                    <a:pt x="5513" y="13300"/>
                  </a:lnTo>
                  <a:lnTo>
                    <a:pt x="5513" y="11500"/>
                  </a:lnTo>
                  <a:lnTo>
                    <a:pt x="10100" y="11500"/>
                  </a:lnTo>
                  <a:lnTo>
                    <a:pt x="10100" y="16087"/>
                  </a:lnTo>
                  <a:lnTo>
                    <a:pt x="8300" y="16087"/>
                  </a:lnTo>
                  <a:lnTo>
                    <a:pt x="10800" y="21600"/>
                  </a:lnTo>
                  <a:lnTo>
                    <a:pt x="13300" y="16087"/>
                  </a:lnTo>
                  <a:lnTo>
                    <a:pt x="11500" y="16087"/>
                  </a:lnTo>
                  <a:lnTo>
                    <a:pt x="11500" y="11500"/>
                  </a:lnTo>
                  <a:lnTo>
                    <a:pt x="16087" y="11500"/>
                  </a:lnTo>
                  <a:lnTo>
                    <a:pt x="16087" y="13300"/>
                  </a:lnTo>
                  <a:lnTo>
                    <a:pt x="21600" y="10800"/>
                  </a:lnTo>
                  <a:lnTo>
                    <a:pt x="16087" y="8300"/>
                  </a:lnTo>
                  <a:lnTo>
                    <a:pt x="16087" y="10100"/>
                  </a:lnTo>
                  <a:lnTo>
                    <a:pt x="11500" y="10100"/>
                  </a:lnTo>
                  <a:lnTo>
                    <a:pt x="11500" y="5513"/>
                  </a:lnTo>
                  <a:lnTo>
                    <a:pt x="13300" y="5513"/>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sp>
        <p:nvSpPr>
          <p:cNvPr id="789541" name="Rectangle 37"/>
          <p:cNvSpPr>
            <a:spLocks noChangeArrowheads="1"/>
          </p:cNvSpPr>
          <p:nvPr/>
        </p:nvSpPr>
        <p:spPr bwMode="auto">
          <a:xfrm>
            <a:off x="2097088" y="3556794"/>
            <a:ext cx="1844675" cy="1169987"/>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42" name="Text Box 38"/>
          <p:cNvSpPr txBox="1">
            <a:spLocks noChangeArrowheads="1"/>
          </p:cNvSpPr>
          <p:nvPr/>
        </p:nvSpPr>
        <p:spPr bwMode="auto">
          <a:xfrm>
            <a:off x="1692275" y="4726781"/>
            <a:ext cx="2609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cs typeface="+mn-cs"/>
              </a:rPr>
              <a:t>WDM transport</a:t>
            </a:r>
          </a:p>
        </p:txBody>
      </p:sp>
      <p:sp>
        <p:nvSpPr>
          <p:cNvPr id="789543" name="Text Box 39"/>
          <p:cNvSpPr txBox="1">
            <a:spLocks noChangeArrowheads="1"/>
          </p:cNvSpPr>
          <p:nvPr/>
        </p:nvSpPr>
        <p:spPr bwMode="auto">
          <a:xfrm>
            <a:off x="206375" y="2656681"/>
            <a:ext cx="1054100" cy="530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eaLnBrk="0" hangingPunct="0">
              <a:spcBef>
                <a:spcPct val="50000"/>
              </a:spcBef>
              <a:defRPr/>
            </a:pPr>
            <a:r>
              <a:rPr lang="en-IE" sz="1400" b="1">
                <a:cs typeface="+mn-cs"/>
              </a:rPr>
              <a:t>Physical Layer </a:t>
            </a:r>
            <a:endParaRPr lang="en-GB" sz="1400" b="1">
              <a:cs typeface="+mn-cs"/>
            </a:endParaRPr>
          </a:p>
        </p:txBody>
      </p:sp>
      <p:sp>
        <p:nvSpPr>
          <p:cNvPr id="789544" name="Line 40"/>
          <p:cNvSpPr>
            <a:spLocks noChangeShapeType="1"/>
          </p:cNvSpPr>
          <p:nvPr/>
        </p:nvSpPr>
        <p:spPr bwMode="auto">
          <a:xfrm flipV="1">
            <a:off x="2951163" y="4321969"/>
            <a:ext cx="0" cy="223837"/>
          </a:xfrm>
          <a:prstGeom prst="line">
            <a:avLst/>
          </a:prstGeom>
          <a:noFill/>
          <a:ln w="19050">
            <a:solidFill>
              <a:srgbClr val="CC3300"/>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789545" name="Group 41"/>
          <p:cNvGrpSpPr>
            <a:grpSpLocks/>
          </p:cNvGrpSpPr>
          <p:nvPr/>
        </p:nvGrpSpPr>
        <p:grpSpPr bwMode="auto">
          <a:xfrm>
            <a:off x="1727200" y="3140869"/>
            <a:ext cx="2551113" cy="1404937"/>
            <a:chOff x="1088" y="2387"/>
            <a:chExt cx="1607" cy="885"/>
          </a:xfrm>
        </p:grpSpPr>
        <p:grpSp>
          <p:nvGrpSpPr>
            <p:cNvPr id="145468" name="Group 42"/>
            <p:cNvGrpSpPr>
              <a:grpSpLocks/>
            </p:cNvGrpSpPr>
            <p:nvPr/>
          </p:nvGrpSpPr>
          <p:grpSpPr bwMode="auto">
            <a:xfrm>
              <a:off x="1088" y="2389"/>
              <a:ext cx="479" cy="739"/>
              <a:chOff x="1088" y="2389"/>
              <a:chExt cx="479" cy="739"/>
            </a:xfrm>
          </p:grpSpPr>
          <p:sp>
            <p:nvSpPr>
              <p:cNvPr id="789547" name="Freeform 43"/>
              <p:cNvSpPr>
                <a:spLocks/>
              </p:cNvSpPr>
              <p:nvPr/>
            </p:nvSpPr>
            <p:spPr bwMode="auto">
              <a:xfrm>
                <a:off x="1099" y="2389"/>
                <a:ext cx="327" cy="716"/>
              </a:xfrm>
              <a:custGeom>
                <a:avLst/>
                <a:gdLst>
                  <a:gd name="T0" fmla="*/ 0 w 327"/>
                  <a:gd name="T1" fmla="*/ 0 h 582"/>
                  <a:gd name="T2" fmla="*/ 3 w 327"/>
                  <a:gd name="T3" fmla="*/ 582 h 582"/>
                  <a:gd name="T4" fmla="*/ 327 w 327"/>
                  <a:gd name="T5" fmla="*/ 582 h 582"/>
                </a:gdLst>
                <a:ahLst/>
                <a:cxnLst>
                  <a:cxn ang="0">
                    <a:pos x="T0" y="T1"/>
                  </a:cxn>
                  <a:cxn ang="0">
                    <a:pos x="T2" y="T3"/>
                  </a:cxn>
                  <a:cxn ang="0">
                    <a:pos x="T4" y="T5"/>
                  </a:cxn>
                </a:cxnLst>
                <a:rect l="0" t="0" r="r" b="b"/>
                <a:pathLst>
                  <a:path w="327" h="582">
                    <a:moveTo>
                      <a:pt x="0" y="0"/>
                    </a:moveTo>
                    <a:lnTo>
                      <a:pt x="3" y="582"/>
                    </a:lnTo>
                    <a:lnTo>
                      <a:pt x="327" y="582"/>
                    </a:lnTo>
                  </a:path>
                </a:pathLst>
              </a:custGeom>
              <a:noFill/>
              <a:ln w="19050" cap="flat" cmpd="sng">
                <a:solidFill>
                  <a:srgbClr val="777777"/>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pPr>
                  <a:defRPr/>
                </a:pPr>
                <a:endParaRPr lang="en-US">
                  <a:cs typeface="+mn-cs"/>
                </a:endParaRPr>
              </a:p>
            </p:txBody>
          </p:sp>
          <p:sp>
            <p:nvSpPr>
              <p:cNvPr id="789548" name="Line 44"/>
              <p:cNvSpPr>
                <a:spLocks noChangeShapeType="1"/>
              </p:cNvSpPr>
              <p:nvPr/>
            </p:nvSpPr>
            <p:spPr bwMode="auto">
              <a:xfrm flipV="1">
                <a:off x="1470" y="3100"/>
                <a:ext cx="97" cy="0"/>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49" name="Rectangle 45"/>
              <p:cNvSpPr>
                <a:spLocks noChangeArrowheads="1"/>
              </p:cNvSpPr>
              <p:nvPr/>
            </p:nvSpPr>
            <p:spPr bwMode="auto">
              <a:xfrm flipV="1">
                <a:off x="1364" y="3076"/>
                <a:ext cx="53" cy="52"/>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50" name="Rectangle 46"/>
              <p:cNvSpPr>
                <a:spLocks noChangeArrowheads="1"/>
              </p:cNvSpPr>
              <p:nvPr/>
            </p:nvSpPr>
            <p:spPr bwMode="auto">
              <a:xfrm flipV="1">
                <a:off x="1424" y="3076"/>
                <a:ext cx="53" cy="52"/>
              </a:xfrm>
              <a:prstGeom prst="rect">
                <a:avLst/>
              </a:prstGeom>
              <a:solidFill>
                <a:schemeClr val="accent2"/>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51" name="Line 47"/>
              <p:cNvSpPr>
                <a:spLocks noChangeShapeType="1"/>
              </p:cNvSpPr>
              <p:nvPr/>
            </p:nvSpPr>
            <p:spPr bwMode="auto">
              <a:xfrm>
                <a:off x="1515" y="2864"/>
                <a:ext cx="0" cy="183"/>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52" name="Rectangle 48"/>
              <p:cNvSpPr>
                <a:spLocks noChangeArrowheads="1"/>
              </p:cNvSpPr>
              <p:nvPr/>
            </p:nvSpPr>
            <p:spPr bwMode="auto">
              <a:xfrm flipH="1" flipV="1">
                <a:off x="1088" y="2389"/>
                <a:ext cx="53" cy="52"/>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145469" name="Group 49"/>
            <p:cNvGrpSpPr>
              <a:grpSpLocks/>
            </p:cNvGrpSpPr>
            <p:nvPr/>
          </p:nvGrpSpPr>
          <p:grpSpPr bwMode="auto">
            <a:xfrm>
              <a:off x="1916" y="2387"/>
              <a:ext cx="779" cy="885"/>
              <a:chOff x="1916" y="2387"/>
              <a:chExt cx="779" cy="885"/>
            </a:xfrm>
          </p:grpSpPr>
          <p:sp>
            <p:nvSpPr>
              <p:cNvPr id="789554" name="Freeform 50"/>
              <p:cNvSpPr>
                <a:spLocks/>
              </p:cNvSpPr>
              <p:nvPr/>
            </p:nvSpPr>
            <p:spPr bwMode="auto">
              <a:xfrm flipH="1">
                <a:off x="2338" y="2389"/>
                <a:ext cx="327" cy="716"/>
              </a:xfrm>
              <a:custGeom>
                <a:avLst/>
                <a:gdLst>
                  <a:gd name="T0" fmla="*/ 0 w 327"/>
                  <a:gd name="T1" fmla="*/ 0 h 582"/>
                  <a:gd name="T2" fmla="*/ 3 w 327"/>
                  <a:gd name="T3" fmla="*/ 582 h 582"/>
                  <a:gd name="T4" fmla="*/ 327 w 327"/>
                  <a:gd name="T5" fmla="*/ 582 h 582"/>
                </a:gdLst>
                <a:ahLst/>
                <a:cxnLst>
                  <a:cxn ang="0">
                    <a:pos x="T0" y="T1"/>
                  </a:cxn>
                  <a:cxn ang="0">
                    <a:pos x="T2" y="T3"/>
                  </a:cxn>
                  <a:cxn ang="0">
                    <a:pos x="T4" y="T5"/>
                  </a:cxn>
                </a:cxnLst>
                <a:rect l="0" t="0" r="r" b="b"/>
                <a:pathLst>
                  <a:path w="327" h="582">
                    <a:moveTo>
                      <a:pt x="0" y="0"/>
                    </a:moveTo>
                    <a:lnTo>
                      <a:pt x="3" y="582"/>
                    </a:lnTo>
                    <a:lnTo>
                      <a:pt x="327" y="582"/>
                    </a:lnTo>
                  </a:path>
                </a:pathLst>
              </a:custGeom>
              <a:noFill/>
              <a:ln w="19050" cap="flat" cmpd="sng">
                <a:solidFill>
                  <a:srgbClr val="777777"/>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pPr>
                  <a:defRPr/>
                </a:pPr>
                <a:endParaRPr lang="en-US">
                  <a:cs typeface="+mn-cs"/>
                </a:endParaRPr>
              </a:p>
            </p:txBody>
          </p:sp>
          <p:sp>
            <p:nvSpPr>
              <p:cNvPr id="789555" name="Line 51"/>
              <p:cNvSpPr>
                <a:spLocks noChangeShapeType="1"/>
              </p:cNvSpPr>
              <p:nvPr/>
            </p:nvSpPr>
            <p:spPr bwMode="auto">
              <a:xfrm flipH="1" flipV="1">
                <a:off x="2197" y="3100"/>
                <a:ext cx="97" cy="0"/>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56" name="Rectangle 52"/>
              <p:cNvSpPr>
                <a:spLocks noChangeArrowheads="1"/>
              </p:cNvSpPr>
              <p:nvPr/>
            </p:nvSpPr>
            <p:spPr bwMode="auto">
              <a:xfrm flipH="1" flipV="1">
                <a:off x="2347" y="3076"/>
                <a:ext cx="53" cy="52"/>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57" name="Rectangle 53"/>
              <p:cNvSpPr>
                <a:spLocks noChangeArrowheads="1"/>
              </p:cNvSpPr>
              <p:nvPr/>
            </p:nvSpPr>
            <p:spPr bwMode="auto">
              <a:xfrm flipH="1" flipV="1">
                <a:off x="2287" y="3076"/>
                <a:ext cx="53" cy="52"/>
              </a:xfrm>
              <a:prstGeom prst="rect">
                <a:avLst/>
              </a:prstGeom>
              <a:solidFill>
                <a:schemeClr val="accent2"/>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58" name="Line 54"/>
              <p:cNvSpPr>
                <a:spLocks noChangeShapeType="1"/>
              </p:cNvSpPr>
              <p:nvPr/>
            </p:nvSpPr>
            <p:spPr bwMode="auto">
              <a:xfrm flipH="1">
                <a:off x="2249" y="2864"/>
                <a:ext cx="0" cy="183"/>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59" name="Rectangle 55"/>
              <p:cNvSpPr>
                <a:spLocks noChangeArrowheads="1"/>
              </p:cNvSpPr>
              <p:nvPr/>
            </p:nvSpPr>
            <p:spPr bwMode="auto">
              <a:xfrm flipV="1">
                <a:off x="2642" y="2387"/>
                <a:ext cx="53" cy="52"/>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60" name="Line 56"/>
              <p:cNvSpPr>
                <a:spLocks noChangeShapeType="1"/>
              </p:cNvSpPr>
              <p:nvPr/>
            </p:nvSpPr>
            <p:spPr bwMode="auto">
              <a:xfrm flipV="1">
                <a:off x="1916" y="3131"/>
                <a:ext cx="0" cy="141"/>
              </a:xfrm>
              <a:prstGeom prst="line">
                <a:avLst/>
              </a:prstGeom>
              <a:noFill/>
              <a:ln w="19050">
                <a:solidFill>
                  <a:schemeClr val="accent2"/>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sp>
        <p:nvSpPr>
          <p:cNvPr id="789561" name="Rectangle 57"/>
          <p:cNvSpPr>
            <a:spLocks noGrp="1" noChangeArrowheads="1"/>
          </p:cNvSpPr>
          <p:nvPr>
            <p:ph type="title"/>
          </p:nvPr>
        </p:nvSpPr>
        <p:spPr>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normAutofit/>
          </a:bodyPr>
          <a:lstStyle/>
          <a:p>
            <a:pPr eaLnBrk="1" hangingPunct="1">
              <a:defRPr/>
            </a:pPr>
            <a:r>
              <a:rPr lang="en-US" dirty="0">
                <a:cs typeface="Arial" charset="0"/>
              </a:rPr>
              <a:t>Building SDH Core Networks </a:t>
            </a:r>
            <a:br>
              <a:rPr lang="en-US" dirty="0">
                <a:cs typeface="Arial" charset="0"/>
              </a:rPr>
            </a:br>
            <a:r>
              <a:rPr lang="en-US" sz="2400" dirty="0">
                <a:cs typeface="Arial" charset="0"/>
              </a:rPr>
              <a:t>Enhancing SDH with WDM</a:t>
            </a:r>
          </a:p>
        </p:txBody>
      </p:sp>
      <p:grpSp>
        <p:nvGrpSpPr>
          <p:cNvPr id="789562" name="Group 58"/>
          <p:cNvGrpSpPr>
            <a:grpSpLocks/>
          </p:cNvGrpSpPr>
          <p:nvPr/>
        </p:nvGrpSpPr>
        <p:grpSpPr bwMode="auto">
          <a:xfrm>
            <a:off x="0" y="4445794"/>
            <a:ext cx="5248275" cy="1539875"/>
            <a:chOff x="0" y="3209"/>
            <a:chExt cx="3306" cy="970"/>
          </a:xfrm>
        </p:grpSpPr>
        <p:sp>
          <p:nvSpPr>
            <p:cNvPr id="789563" name="Line 59"/>
            <p:cNvSpPr>
              <a:spLocks noChangeShapeType="1"/>
            </p:cNvSpPr>
            <p:nvPr/>
          </p:nvSpPr>
          <p:spPr bwMode="auto">
            <a:xfrm flipH="1">
              <a:off x="754" y="3209"/>
              <a:ext cx="935" cy="510"/>
            </a:xfrm>
            <a:prstGeom prst="line">
              <a:avLst/>
            </a:prstGeom>
            <a:noFill/>
            <a:ln w="19050">
              <a:solidFill>
                <a:schemeClr val="tx1"/>
              </a:solidFill>
              <a:round/>
              <a:headEnd type="stealth"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9564" name="Text Box 60"/>
            <p:cNvSpPr txBox="1">
              <a:spLocks noChangeArrowheads="1"/>
            </p:cNvSpPr>
            <p:nvPr/>
          </p:nvSpPr>
          <p:spPr bwMode="auto">
            <a:xfrm>
              <a:off x="0" y="3719"/>
              <a:ext cx="1377" cy="4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Single fibre can typically carry up to 160x10Gbit/s channels (wavelengths)</a:t>
              </a:r>
            </a:p>
          </p:txBody>
        </p:sp>
        <p:sp>
          <p:nvSpPr>
            <p:cNvPr id="789565" name="Text Box 61"/>
            <p:cNvSpPr txBox="1">
              <a:spLocks noChangeArrowheads="1"/>
            </p:cNvSpPr>
            <p:nvPr/>
          </p:nvSpPr>
          <p:spPr bwMode="auto">
            <a:xfrm>
              <a:off x="1973" y="3719"/>
              <a:ext cx="1333"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a:cs typeface="+mn-cs"/>
                </a:rPr>
                <a:t>Now being integrated into SDH equipment</a:t>
              </a:r>
            </a:p>
          </p:txBody>
        </p:sp>
        <p:sp>
          <p:nvSpPr>
            <p:cNvPr id="789566" name="Line 62"/>
            <p:cNvSpPr>
              <a:spLocks noChangeShapeType="1"/>
            </p:cNvSpPr>
            <p:nvPr/>
          </p:nvSpPr>
          <p:spPr bwMode="auto">
            <a:xfrm>
              <a:off x="2539" y="3398"/>
              <a:ext cx="171" cy="236"/>
            </a:xfrm>
            <a:prstGeom prst="line">
              <a:avLst/>
            </a:prstGeom>
            <a:noFill/>
            <a:ln w="19050">
              <a:solidFill>
                <a:schemeClr val="tx1"/>
              </a:solidFill>
              <a:round/>
              <a:headEnd type="stealth"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145448" name="Group 64"/>
          <p:cNvGrpSpPr>
            <a:grpSpLocks/>
          </p:cNvGrpSpPr>
          <p:nvPr/>
        </p:nvGrpSpPr>
        <p:grpSpPr bwMode="auto">
          <a:xfrm>
            <a:off x="3705225" y="2694781"/>
            <a:ext cx="765175" cy="450850"/>
            <a:chOff x="4405" y="482"/>
            <a:chExt cx="482" cy="284"/>
          </a:xfrm>
        </p:grpSpPr>
        <p:sp>
          <p:nvSpPr>
            <p:cNvPr id="789569" name="Rectangle 65"/>
            <p:cNvSpPr>
              <a:spLocks noChangeArrowheads="1"/>
            </p:cNvSpPr>
            <p:nvPr/>
          </p:nvSpPr>
          <p:spPr bwMode="auto">
            <a:xfrm>
              <a:off x="4405" y="482"/>
              <a:ext cx="482" cy="284"/>
            </a:xfrm>
            <a:prstGeom prst="rect">
              <a:avLst/>
            </a:prstGeom>
            <a:solidFill>
              <a:schemeClr val="accent1"/>
            </a:solidFill>
            <a:ln w="12700">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9570" name="AutoShape 66"/>
            <p:cNvSpPr>
              <a:spLocks noChangeArrowheads="1"/>
            </p:cNvSpPr>
            <p:nvPr/>
          </p:nvSpPr>
          <p:spPr bwMode="auto">
            <a:xfrm flipV="1">
              <a:off x="4465" y="539"/>
              <a:ext cx="362" cy="17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5449" name="Group 67"/>
          <p:cNvGrpSpPr>
            <a:grpSpLocks/>
          </p:cNvGrpSpPr>
          <p:nvPr/>
        </p:nvGrpSpPr>
        <p:grpSpPr bwMode="auto">
          <a:xfrm>
            <a:off x="1520825" y="2688431"/>
            <a:ext cx="765175" cy="450850"/>
            <a:chOff x="4405" y="482"/>
            <a:chExt cx="482" cy="284"/>
          </a:xfrm>
        </p:grpSpPr>
        <p:sp>
          <p:nvSpPr>
            <p:cNvPr id="789572" name="Rectangle 68"/>
            <p:cNvSpPr>
              <a:spLocks noChangeArrowheads="1"/>
            </p:cNvSpPr>
            <p:nvPr/>
          </p:nvSpPr>
          <p:spPr bwMode="auto">
            <a:xfrm>
              <a:off x="4405" y="482"/>
              <a:ext cx="482" cy="284"/>
            </a:xfrm>
            <a:prstGeom prst="rect">
              <a:avLst/>
            </a:prstGeom>
            <a:solidFill>
              <a:schemeClr val="accent1"/>
            </a:solidFill>
            <a:ln w="12700">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89573" name="AutoShape 69"/>
            <p:cNvSpPr>
              <a:spLocks noChangeArrowheads="1"/>
            </p:cNvSpPr>
            <p:nvPr/>
          </p:nvSpPr>
          <p:spPr bwMode="auto">
            <a:xfrm flipV="1">
              <a:off x="4465" y="539"/>
              <a:ext cx="362" cy="17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sp>
        <p:nvSpPr>
          <p:cNvPr id="789574" name="Text Box 70"/>
          <p:cNvSpPr txBox="1">
            <a:spLocks noChangeArrowheads="1"/>
          </p:cNvSpPr>
          <p:nvPr/>
        </p:nvSpPr>
        <p:spPr bwMode="auto">
          <a:xfrm>
            <a:off x="5811838" y="3307556"/>
            <a:ext cx="2595562"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defRPr/>
            </a:pPr>
            <a:r>
              <a:rPr lang="en-IE" sz="1400">
                <a:cs typeface="+mn-cs"/>
              </a:rPr>
              <a:t>SDH/SONET</a:t>
            </a:r>
            <a:endParaRPr lang="en-GB" sz="1400">
              <a:cs typeface="+mn-cs"/>
            </a:endParaRPr>
          </a:p>
        </p:txBody>
      </p:sp>
      <p:sp>
        <p:nvSpPr>
          <p:cNvPr id="789575" name="Rectangle 71"/>
          <p:cNvSpPr>
            <a:spLocks noChangeArrowheads="1"/>
          </p:cNvSpPr>
          <p:nvPr/>
        </p:nvSpPr>
        <p:spPr bwMode="auto">
          <a:xfrm>
            <a:off x="5786438" y="2648744"/>
            <a:ext cx="2652712" cy="422275"/>
          </a:xfrm>
          <a:prstGeom prst="rect">
            <a:avLst/>
          </a:prstGeom>
          <a:solidFill>
            <a:schemeClr val="bg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pPr>
              <a:defRPr/>
            </a:pPr>
            <a:endParaRPr lang="en-US">
              <a:cs typeface="+mn-cs"/>
            </a:endParaRPr>
          </a:p>
        </p:txBody>
      </p:sp>
      <p:sp>
        <p:nvSpPr>
          <p:cNvPr id="789576" name="Text Box 72"/>
          <p:cNvSpPr txBox="1">
            <a:spLocks noChangeArrowheads="1"/>
          </p:cNvSpPr>
          <p:nvPr/>
        </p:nvSpPr>
        <p:spPr bwMode="auto">
          <a:xfrm>
            <a:off x="5789613" y="2713831"/>
            <a:ext cx="25654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defRPr/>
            </a:pPr>
            <a:r>
              <a:rPr lang="en-IE" sz="1400">
                <a:cs typeface="+mn-cs"/>
              </a:rPr>
              <a:t>Higher Network Layers</a:t>
            </a:r>
            <a:endParaRPr lang="en-GB" sz="1400">
              <a:cs typeface="+mn-cs"/>
            </a:endParaRPr>
          </a:p>
        </p:txBody>
      </p:sp>
      <p:sp>
        <p:nvSpPr>
          <p:cNvPr id="789577" name="Line 73"/>
          <p:cNvSpPr>
            <a:spLocks noChangeShapeType="1"/>
          </p:cNvSpPr>
          <p:nvPr/>
        </p:nvSpPr>
        <p:spPr bwMode="auto">
          <a:xfrm flipH="1">
            <a:off x="7092950" y="3078956"/>
            <a:ext cx="0" cy="206375"/>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defRPr/>
            </a:pPr>
            <a:endParaRPr lang="en-US">
              <a:cs typeface="+mn-cs"/>
            </a:endParaRPr>
          </a:p>
        </p:txBody>
      </p:sp>
      <p:sp>
        <p:nvSpPr>
          <p:cNvPr id="789578" name="Text Box 74"/>
          <p:cNvSpPr txBox="1">
            <a:spLocks noChangeArrowheads="1"/>
          </p:cNvSpPr>
          <p:nvPr/>
        </p:nvSpPr>
        <p:spPr bwMode="auto">
          <a:xfrm>
            <a:off x="5281613" y="4441031"/>
            <a:ext cx="3430587"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defRPr/>
            </a:pPr>
            <a:r>
              <a:rPr lang="en-IE" sz="1400">
                <a:cs typeface="+mn-cs"/>
              </a:rPr>
              <a:t>Fibre</a:t>
            </a:r>
            <a:endParaRPr lang="en-GB" sz="1400">
              <a:cs typeface="+mn-cs"/>
            </a:endParaRPr>
          </a:p>
        </p:txBody>
      </p:sp>
      <p:sp>
        <p:nvSpPr>
          <p:cNvPr id="789579" name="Text Box 75"/>
          <p:cNvSpPr txBox="1">
            <a:spLocks noChangeArrowheads="1"/>
          </p:cNvSpPr>
          <p:nvPr/>
        </p:nvSpPr>
        <p:spPr bwMode="auto">
          <a:xfrm>
            <a:off x="5516563" y="5761831"/>
            <a:ext cx="32400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Wavelength muliplexer/demutliplexer</a:t>
            </a:r>
          </a:p>
        </p:txBody>
      </p:sp>
      <p:sp>
        <p:nvSpPr>
          <p:cNvPr id="789580" name="AutoShape 76"/>
          <p:cNvSpPr>
            <a:spLocks noChangeAspect="1" noChangeArrowheads="1"/>
          </p:cNvSpPr>
          <p:nvPr/>
        </p:nvSpPr>
        <p:spPr bwMode="auto">
          <a:xfrm rot="-5400000" flipH="1" flipV="1">
            <a:off x="5161756" y="5872163"/>
            <a:ext cx="458787" cy="1079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6699">
              <a:alpha val="50000"/>
            </a:srgbClr>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81" name="Rectangle 77"/>
          <p:cNvSpPr>
            <a:spLocks noChangeArrowheads="1"/>
          </p:cNvSpPr>
          <p:nvPr/>
        </p:nvSpPr>
        <p:spPr bwMode="auto">
          <a:xfrm>
            <a:off x="5337175" y="5172869"/>
            <a:ext cx="82550" cy="82550"/>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82" name="Rectangle 78"/>
          <p:cNvSpPr>
            <a:spLocks noChangeArrowheads="1"/>
          </p:cNvSpPr>
          <p:nvPr/>
        </p:nvSpPr>
        <p:spPr bwMode="auto">
          <a:xfrm>
            <a:off x="5418138" y="5172869"/>
            <a:ext cx="9842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89583" name="Text Box 79"/>
          <p:cNvSpPr txBox="1">
            <a:spLocks noChangeArrowheads="1"/>
          </p:cNvSpPr>
          <p:nvPr/>
        </p:nvSpPr>
        <p:spPr bwMode="auto">
          <a:xfrm>
            <a:off x="5607050" y="5029994"/>
            <a:ext cx="3240088" cy="623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IE" sz="1400">
                <a:cs typeface="+mn-cs"/>
              </a:rPr>
              <a:t>Transponder (colour to grey)</a:t>
            </a:r>
          </a:p>
          <a:p>
            <a:pPr>
              <a:spcBef>
                <a:spcPct val="50000"/>
              </a:spcBef>
              <a:defRPr/>
            </a:pPr>
            <a:r>
              <a:rPr lang="en-IE" sz="1400">
                <a:cs typeface="+mn-cs"/>
              </a:rPr>
              <a:t>(Optical-to-electrical-to-optical - OEO)</a:t>
            </a:r>
            <a:endParaRPr lang="en-GB" sz="1400">
              <a:cs typeface="+mn-cs"/>
            </a:endParaRPr>
          </a:p>
        </p:txBody>
      </p:sp>
      <p:sp>
        <p:nvSpPr>
          <p:cNvPr id="2" name="Footer Placeholder 1"/>
          <p:cNvSpPr>
            <a:spLocks noGrp="1"/>
          </p:cNvSpPr>
          <p:nvPr>
            <p:ph type="ftr" sz="quarter" idx="10"/>
          </p:nvPr>
        </p:nvSpPr>
        <p:spPr>
          <a:xfrm>
            <a:off x="20051" y="6448251"/>
            <a:ext cx="3867150" cy="365125"/>
          </a:xfrm>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18</a:t>
            </a:fld>
            <a:endParaRPr lang="en-GB"/>
          </a:p>
        </p:txBody>
      </p:sp>
    </p:spTree>
    <p:extLst>
      <p:ext uri="{BB962C8B-B14F-4D97-AF65-F5344CB8AC3E}">
        <p14:creationId xmlns:p14="http://schemas.microsoft.com/office/powerpoint/2010/main" val="32461205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89545"/>
                                        </p:tgtEl>
                                        <p:attrNameLst>
                                          <p:attrName>style.visibility</p:attrName>
                                        </p:attrNameLst>
                                      </p:cBhvr>
                                      <p:to>
                                        <p:strVal val="visible"/>
                                      </p:to>
                                    </p:set>
                                    <p:anim calcmode="lin" valueType="num">
                                      <p:cBhvr>
                                        <p:cTn id="7" dur="500" fill="hold"/>
                                        <p:tgtEl>
                                          <p:spTgt spid="789545"/>
                                        </p:tgtEl>
                                        <p:attrNameLst>
                                          <p:attrName>ppt_w</p:attrName>
                                        </p:attrNameLst>
                                      </p:cBhvr>
                                      <p:tavLst>
                                        <p:tav tm="0">
                                          <p:val>
                                            <p:fltVal val="0"/>
                                          </p:val>
                                        </p:tav>
                                        <p:tav tm="100000">
                                          <p:val>
                                            <p:strVal val="#ppt_w"/>
                                          </p:val>
                                        </p:tav>
                                      </p:tavLst>
                                    </p:anim>
                                    <p:anim calcmode="lin" valueType="num">
                                      <p:cBhvr>
                                        <p:cTn id="8" dur="500" fill="hold"/>
                                        <p:tgtEl>
                                          <p:spTgt spid="789545"/>
                                        </p:tgtEl>
                                        <p:attrNameLst>
                                          <p:attrName>ppt_h</p:attrName>
                                        </p:attrNameLst>
                                      </p:cBhvr>
                                      <p:tavLst>
                                        <p:tav tm="0">
                                          <p:val>
                                            <p:fltVal val="0"/>
                                          </p:val>
                                        </p:tav>
                                        <p:tav tm="100000">
                                          <p:val>
                                            <p:strVal val="#ppt_h"/>
                                          </p:val>
                                        </p:tav>
                                      </p:tavLst>
                                    </p:anim>
                                    <p:animEffect transition="in" filter="fade">
                                      <p:cBhvr>
                                        <p:cTn id="9" dur="500"/>
                                        <p:tgtEl>
                                          <p:spTgt spid="789545"/>
                                        </p:tgtEl>
                                      </p:cBhvr>
                                    </p:animEffect>
                                  </p:childTnLst>
                                </p:cTn>
                              </p:par>
                            </p:childTnLst>
                          </p:cTn>
                        </p:par>
                        <p:par>
                          <p:cTn id="10" fill="hold" nodeType="afterGroup">
                            <p:stCondLst>
                              <p:cond delay="500"/>
                            </p:stCondLst>
                            <p:childTnLst>
                              <p:par>
                                <p:cTn id="11" presetID="1" presetClass="entr" presetSubtype="0" fill="hold" nodeType="afterEffect">
                                  <p:stCondLst>
                                    <p:cond delay="1500"/>
                                  </p:stCondLst>
                                  <p:childTnLst>
                                    <p:set>
                                      <p:cBhvr>
                                        <p:cTn id="12" dur="1" fill="hold">
                                          <p:stCondLst>
                                            <p:cond delay="0"/>
                                          </p:stCondLst>
                                        </p:cTn>
                                        <p:tgtEl>
                                          <p:spTgt spid="789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0530" name="Group 2"/>
          <p:cNvGrpSpPr>
            <a:grpSpLocks/>
          </p:cNvGrpSpPr>
          <p:nvPr/>
        </p:nvGrpSpPr>
        <p:grpSpPr bwMode="auto">
          <a:xfrm>
            <a:off x="1016000" y="2310855"/>
            <a:ext cx="3600450" cy="2486025"/>
            <a:chOff x="640" y="1813"/>
            <a:chExt cx="2268" cy="1566"/>
          </a:xfrm>
        </p:grpSpPr>
        <p:grpSp>
          <p:nvGrpSpPr>
            <p:cNvPr id="147540" name="Group 3"/>
            <p:cNvGrpSpPr>
              <a:grpSpLocks/>
            </p:cNvGrpSpPr>
            <p:nvPr/>
          </p:nvGrpSpPr>
          <p:grpSpPr bwMode="auto">
            <a:xfrm>
              <a:off x="1037" y="1813"/>
              <a:ext cx="1871" cy="432"/>
              <a:chOff x="1037" y="1820"/>
              <a:chExt cx="1871" cy="432"/>
            </a:xfrm>
          </p:grpSpPr>
          <p:sp>
            <p:nvSpPr>
              <p:cNvPr id="790532" name="Oval 4"/>
              <p:cNvSpPr>
                <a:spLocks noChangeAspect="1" noChangeArrowheads="1"/>
              </p:cNvSpPr>
              <p:nvPr/>
            </p:nvSpPr>
            <p:spPr bwMode="auto">
              <a:xfrm>
                <a:off x="1122" y="1877"/>
                <a:ext cx="781" cy="318"/>
              </a:xfrm>
              <a:prstGeom prst="ellipse">
                <a:avLst/>
              </a:prstGeom>
              <a:noFill/>
              <a:ln w="31750">
                <a:solidFill>
                  <a:srgbClr val="009900"/>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
            <p:nvSpPr>
              <p:cNvPr id="790533" name="Text Box 5"/>
              <p:cNvSpPr txBox="1">
                <a:spLocks noChangeAspect="1" noChangeArrowheads="1"/>
              </p:cNvSpPr>
              <p:nvPr/>
            </p:nvSpPr>
            <p:spPr bwMode="auto">
              <a:xfrm>
                <a:off x="2058" y="1961"/>
                <a:ext cx="850" cy="192"/>
              </a:xfrm>
              <a:prstGeom prst="rect">
                <a:avLst/>
              </a:prstGeom>
              <a:noFill/>
              <a:ln>
                <a:noFill/>
              </a:ln>
              <a:effectLst/>
              <a:extLst>
                <a:ext uri="{909E8E84-426E-40dd-AFC4-6F175D3DCCD1}">
                  <a14:hiddenFill xmlns:a14="http://schemas.microsoft.com/office/drawing/2010/main" xmlns="">
                    <a:solidFill>
                      <a:srgbClr val="33CC33"/>
                    </a:solidFill>
                  </a14:hiddenFill>
                </a:ext>
                <a:ext uri="{91240B29-F687-4f45-9708-019B960494DF}">
                  <a14:hiddenLine xmlns:a14="http://schemas.microsoft.com/office/drawing/2010/main" xmlns="" w="381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spAutoFit/>
              </a:bodyPr>
              <a:lstStyle/>
              <a:p>
                <a:pPr algn="ctr">
                  <a:defRPr/>
                </a:pPr>
                <a:endParaRPr lang="en-US" sz="1400">
                  <a:cs typeface="+mn-cs"/>
                </a:endParaRPr>
              </a:p>
            </p:txBody>
          </p:sp>
          <p:grpSp>
            <p:nvGrpSpPr>
              <p:cNvPr id="147545" name="Group 6"/>
              <p:cNvGrpSpPr>
                <a:grpSpLocks/>
              </p:cNvGrpSpPr>
              <p:nvPr/>
            </p:nvGrpSpPr>
            <p:grpSpPr bwMode="auto">
              <a:xfrm>
                <a:off x="1462" y="2132"/>
                <a:ext cx="138" cy="120"/>
                <a:chOff x="3538" y="2024"/>
                <a:chExt cx="384" cy="240"/>
              </a:xfrm>
            </p:grpSpPr>
            <p:sp>
              <p:nvSpPr>
                <p:cNvPr id="790535" name="Rectangle 7"/>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36" name="AutoShape 8"/>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546" name="Group 9"/>
              <p:cNvGrpSpPr>
                <a:grpSpLocks/>
              </p:cNvGrpSpPr>
              <p:nvPr/>
            </p:nvGrpSpPr>
            <p:grpSpPr bwMode="auto">
              <a:xfrm>
                <a:off x="1037" y="1962"/>
                <a:ext cx="138" cy="120"/>
                <a:chOff x="3538" y="2024"/>
                <a:chExt cx="384" cy="240"/>
              </a:xfrm>
            </p:grpSpPr>
            <p:sp>
              <p:nvSpPr>
                <p:cNvPr id="790538" name="Rectangle 10"/>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39" name="AutoShape 11"/>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547" name="Group 12"/>
              <p:cNvGrpSpPr>
                <a:grpSpLocks/>
              </p:cNvGrpSpPr>
              <p:nvPr/>
            </p:nvGrpSpPr>
            <p:grpSpPr bwMode="auto">
              <a:xfrm>
                <a:off x="1463" y="1820"/>
                <a:ext cx="138" cy="120"/>
                <a:chOff x="3538" y="2024"/>
                <a:chExt cx="384" cy="240"/>
              </a:xfrm>
            </p:grpSpPr>
            <p:sp>
              <p:nvSpPr>
                <p:cNvPr id="790541" name="Rectangle 13"/>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42" name="AutoShape 14"/>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548" name="Group 15"/>
              <p:cNvGrpSpPr>
                <a:grpSpLocks/>
              </p:cNvGrpSpPr>
              <p:nvPr/>
            </p:nvGrpSpPr>
            <p:grpSpPr bwMode="auto">
              <a:xfrm>
                <a:off x="1831" y="1990"/>
                <a:ext cx="138" cy="120"/>
                <a:chOff x="3538" y="2024"/>
                <a:chExt cx="384" cy="240"/>
              </a:xfrm>
            </p:grpSpPr>
            <p:sp>
              <p:nvSpPr>
                <p:cNvPr id="790544" name="Rectangle 16"/>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45" name="AutoShape 17"/>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sp>
          <p:nvSpPr>
            <p:cNvPr id="790546" name="Oval 18"/>
            <p:cNvSpPr>
              <a:spLocks noChangeArrowheads="1"/>
            </p:cNvSpPr>
            <p:nvPr/>
          </p:nvSpPr>
          <p:spPr bwMode="auto">
            <a:xfrm>
              <a:off x="981" y="3124"/>
              <a:ext cx="1020" cy="255"/>
            </a:xfrm>
            <a:prstGeom prst="ellipse">
              <a:avLst/>
            </a:prstGeom>
            <a:solidFill>
              <a:schemeClr val="bg1">
                <a:alpha val="39999"/>
              </a:schemeClr>
            </a:solidFill>
            <a:ln w="19050">
              <a:solidFill>
                <a:srgbClr val="0099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90547" name="Text Box 19"/>
            <p:cNvSpPr txBox="1">
              <a:spLocks noChangeArrowheads="1"/>
            </p:cNvSpPr>
            <p:nvPr/>
          </p:nvSpPr>
          <p:spPr bwMode="auto">
            <a:xfrm>
              <a:off x="640" y="3152"/>
              <a:ext cx="3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latin typeface="Symbol" charset="0"/>
                  <a:cs typeface="+mn-cs"/>
                </a:rPr>
                <a:t>l</a:t>
              </a:r>
              <a:r>
                <a:rPr lang="en-US" sz="1600">
                  <a:cs typeface="+mn-cs"/>
                </a:rPr>
                <a:t>3</a:t>
              </a:r>
            </a:p>
          </p:txBody>
        </p:sp>
      </p:grpSp>
      <p:sp>
        <p:nvSpPr>
          <p:cNvPr id="790548" name="Oval 20"/>
          <p:cNvSpPr>
            <a:spLocks noChangeArrowheads="1"/>
          </p:cNvSpPr>
          <p:nvPr/>
        </p:nvSpPr>
        <p:spPr bwMode="auto">
          <a:xfrm>
            <a:off x="4122738" y="1556792"/>
            <a:ext cx="3014662" cy="2970213"/>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90549" name="Line 21"/>
          <p:cNvSpPr>
            <a:spLocks noChangeShapeType="1"/>
          </p:cNvSpPr>
          <p:nvPr/>
        </p:nvSpPr>
        <p:spPr bwMode="auto">
          <a:xfrm>
            <a:off x="4797425" y="2547392"/>
            <a:ext cx="184467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550" name="Rectangle 22"/>
          <p:cNvSpPr>
            <a:spLocks noGrp="1" noChangeArrowheads="1"/>
          </p:cNvSpPr>
          <p:nvPr>
            <p:ph type="title"/>
          </p:nvPr>
        </p:nvSpPr>
        <p:spPr>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normAutofit fontScale="90000"/>
          </a:bodyPr>
          <a:lstStyle/>
          <a:p>
            <a:pPr eaLnBrk="1" hangingPunct="1">
              <a:defRPr/>
            </a:pPr>
            <a:r>
              <a:rPr lang="en-US" sz="2800" dirty="0">
                <a:cs typeface="Arial" charset="0"/>
              </a:rPr>
              <a:t>Building SDH Core Networks </a:t>
            </a:r>
            <a:br>
              <a:rPr lang="en-US" sz="3200" dirty="0">
                <a:solidFill>
                  <a:srgbClr val="336699"/>
                </a:solidFill>
                <a:cs typeface="Arial" charset="0"/>
              </a:rPr>
            </a:br>
            <a:r>
              <a:rPr lang="en-US" sz="2800" dirty="0">
                <a:cs typeface="Arial" charset="0"/>
              </a:rPr>
              <a:t>Enhancing SDH with WDM</a:t>
            </a:r>
          </a:p>
        </p:txBody>
      </p:sp>
      <p:sp>
        <p:nvSpPr>
          <p:cNvPr id="790551" name="Rectangle 23"/>
          <p:cNvSpPr>
            <a:spLocks noGrp="1" noChangeArrowheads="1"/>
          </p:cNvSpPr>
          <p:nvPr>
            <p:ph type="body" idx="1"/>
          </p:nvPr>
        </p:nvSpPr>
        <p:spPr>
          <a:xfrm>
            <a:off x="476250" y="836712"/>
            <a:ext cx="8229600" cy="1035050"/>
          </a:xfrm>
        </p:spPr>
        <p:txBody>
          <a:bodyPr/>
          <a:lstStyle/>
          <a:p>
            <a:pPr eaLnBrk="1" hangingPunct="1">
              <a:defRPr/>
            </a:pPr>
            <a:r>
              <a:rPr lang="en-US" sz="1800" dirty="0">
                <a:cs typeface="+mn-cs"/>
              </a:rPr>
              <a:t>Stacked SDH Rings within a fibre reduces problem of “fibre exhaustion” </a:t>
            </a:r>
          </a:p>
        </p:txBody>
      </p:sp>
      <p:grpSp>
        <p:nvGrpSpPr>
          <p:cNvPr id="790552" name="Group 24"/>
          <p:cNvGrpSpPr>
            <a:grpSpLocks/>
          </p:cNvGrpSpPr>
          <p:nvPr/>
        </p:nvGrpSpPr>
        <p:grpSpPr bwMode="auto">
          <a:xfrm>
            <a:off x="1016000" y="2175917"/>
            <a:ext cx="3600450" cy="2395538"/>
            <a:chOff x="640" y="1728"/>
            <a:chExt cx="2268" cy="1509"/>
          </a:xfrm>
        </p:grpSpPr>
        <p:grpSp>
          <p:nvGrpSpPr>
            <p:cNvPr id="147523" name="Group 25"/>
            <p:cNvGrpSpPr>
              <a:grpSpLocks/>
            </p:cNvGrpSpPr>
            <p:nvPr/>
          </p:nvGrpSpPr>
          <p:grpSpPr bwMode="auto">
            <a:xfrm>
              <a:off x="1037" y="1728"/>
              <a:ext cx="1871" cy="432"/>
              <a:chOff x="1037" y="1820"/>
              <a:chExt cx="1871" cy="432"/>
            </a:xfrm>
          </p:grpSpPr>
          <p:sp>
            <p:nvSpPr>
              <p:cNvPr id="790554" name="Oval 26"/>
              <p:cNvSpPr>
                <a:spLocks noChangeAspect="1" noChangeArrowheads="1"/>
              </p:cNvSpPr>
              <p:nvPr/>
            </p:nvSpPr>
            <p:spPr bwMode="auto">
              <a:xfrm>
                <a:off x="1122" y="1877"/>
                <a:ext cx="781" cy="318"/>
              </a:xfrm>
              <a:prstGeom prst="ellipse">
                <a:avLst/>
              </a:prstGeom>
              <a:noFill/>
              <a:ln w="31750">
                <a:solidFill>
                  <a:srgbClr val="003399"/>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
            <p:nvSpPr>
              <p:cNvPr id="790555" name="Text Box 27"/>
              <p:cNvSpPr txBox="1">
                <a:spLocks noChangeAspect="1" noChangeArrowheads="1"/>
              </p:cNvSpPr>
              <p:nvPr/>
            </p:nvSpPr>
            <p:spPr bwMode="auto">
              <a:xfrm>
                <a:off x="2058" y="1961"/>
                <a:ext cx="850" cy="192"/>
              </a:xfrm>
              <a:prstGeom prst="rect">
                <a:avLst/>
              </a:prstGeom>
              <a:noFill/>
              <a:ln>
                <a:noFill/>
              </a:ln>
              <a:effectLst/>
              <a:extLst>
                <a:ext uri="{909E8E84-426E-40dd-AFC4-6F175D3DCCD1}">
                  <a14:hiddenFill xmlns:a14="http://schemas.microsoft.com/office/drawing/2010/main" xmlns="">
                    <a:solidFill>
                      <a:srgbClr val="33CC33"/>
                    </a:solidFill>
                  </a14:hiddenFill>
                </a:ext>
                <a:ext uri="{91240B29-F687-4f45-9708-019B960494DF}">
                  <a14:hiddenLine xmlns:a14="http://schemas.microsoft.com/office/drawing/2010/main" xmlns="" w="381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spAutoFit/>
              </a:bodyPr>
              <a:lstStyle/>
              <a:p>
                <a:pPr algn="ctr">
                  <a:defRPr/>
                </a:pPr>
                <a:endParaRPr lang="en-US" sz="1400">
                  <a:cs typeface="+mn-cs"/>
                </a:endParaRPr>
              </a:p>
            </p:txBody>
          </p:sp>
          <p:grpSp>
            <p:nvGrpSpPr>
              <p:cNvPr id="147528" name="Group 28"/>
              <p:cNvGrpSpPr>
                <a:grpSpLocks/>
              </p:cNvGrpSpPr>
              <p:nvPr/>
            </p:nvGrpSpPr>
            <p:grpSpPr bwMode="auto">
              <a:xfrm>
                <a:off x="1462" y="2132"/>
                <a:ext cx="138" cy="120"/>
                <a:chOff x="3538" y="2024"/>
                <a:chExt cx="384" cy="240"/>
              </a:xfrm>
            </p:grpSpPr>
            <p:sp>
              <p:nvSpPr>
                <p:cNvPr id="790557" name="Rectangle 29"/>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58" name="AutoShape 30"/>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529" name="Group 31"/>
              <p:cNvGrpSpPr>
                <a:grpSpLocks/>
              </p:cNvGrpSpPr>
              <p:nvPr/>
            </p:nvGrpSpPr>
            <p:grpSpPr bwMode="auto">
              <a:xfrm>
                <a:off x="1037" y="1962"/>
                <a:ext cx="138" cy="120"/>
                <a:chOff x="3538" y="2024"/>
                <a:chExt cx="384" cy="240"/>
              </a:xfrm>
            </p:grpSpPr>
            <p:sp>
              <p:nvSpPr>
                <p:cNvPr id="790560" name="Rectangle 32"/>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61" name="AutoShape 33"/>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530" name="Group 34"/>
              <p:cNvGrpSpPr>
                <a:grpSpLocks/>
              </p:cNvGrpSpPr>
              <p:nvPr/>
            </p:nvGrpSpPr>
            <p:grpSpPr bwMode="auto">
              <a:xfrm>
                <a:off x="1463" y="1820"/>
                <a:ext cx="138" cy="120"/>
                <a:chOff x="3538" y="2024"/>
                <a:chExt cx="384" cy="240"/>
              </a:xfrm>
            </p:grpSpPr>
            <p:sp>
              <p:nvSpPr>
                <p:cNvPr id="790563" name="Rectangle 35"/>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64" name="AutoShape 36"/>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531" name="Group 37"/>
              <p:cNvGrpSpPr>
                <a:grpSpLocks/>
              </p:cNvGrpSpPr>
              <p:nvPr/>
            </p:nvGrpSpPr>
            <p:grpSpPr bwMode="auto">
              <a:xfrm>
                <a:off x="1831" y="1990"/>
                <a:ext cx="138" cy="120"/>
                <a:chOff x="3538" y="2024"/>
                <a:chExt cx="384" cy="240"/>
              </a:xfrm>
            </p:grpSpPr>
            <p:sp>
              <p:nvSpPr>
                <p:cNvPr id="790566" name="Rectangle 38"/>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67" name="AutoShape 39"/>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sp>
          <p:nvSpPr>
            <p:cNvPr id="790568" name="Oval 40"/>
            <p:cNvSpPr>
              <a:spLocks noChangeArrowheads="1"/>
            </p:cNvSpPr>
            <p:nvPr/>
          </p:nvSpPr>
          <p:spPr bwMode="auto">
            <a:xfrm>
              <a:off x="981" y="2982"/>
              <a:ext cx="1020" cy="255"/>
            </a:xfrm>
            <a:prstGeom prst="ellipse">
              <a:avLst/>
            </a:prstGeom>
            <a:solidFill>
              <a:schemeClr val="bg1">
                <a:alpha val="39999"/>
              </a:schemeClr>
            </a:solidFill>
            <a:ln w="19050">
              <a:solidFill>
                <a:srgbClr val="003399"/>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90569" name="Text Box 41"/>
            <p:cNvSpPr txBox="1">
              <a:spLocks noChangeArrowheads="1"/>
            </p:cNvSpPr>
            <p:nvPr/>
          </p:nvSpPr>
          <p:spPr bwMode="auto">
            <a:xfrm>
              <a:off x="640" y="2982"/>
              <a:ext cx="3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latin typeface="Symbol" charset="0"/>
                  <a:cs typeface="+mn-cs"/>
                </a:rPr>
                <a:t>l</a:t>
              </a:r>
              <a:r>
                <a:rPr lang="en-US" sz="1600">
                  <a:cs typeface="+mn-cs"/>
                </a:rPr>
                <a:t>2</a:t>
              </a:r>
            </a:p>
          </p:txBody>
        </p:sp>
      </p:grpSp>
      <p:sp>
        <p:nvSpPr>
          <p:cNvPr id="790570" name="Text Box 42"/>
          <p:cNvSpPr txBox="1">
            <a:spLocks noChangeArrowheads="1"/>
          </p:cNvSpPr>
          <p:nvPr/>
        </p:nvSpPr>
        <p:spPr bwMode="auto">
          <a:xfrm>
            <a:off x="476250" y="3636417"/>
            <a:ext cx="14414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cs typeface="+mn-cs"/>
              </a:rPr>
              <a:t>Wavelengths</a:t>
            </a:r>
          </a:p>
        </p:txBody>
      </p:sp>
      <p:sp>
        <p:nvSpPr>
          <p:cNvPr id="790571" name="Text Box 43"/>
          <p:cNvSpPr txBox="1">
            <a:spLocks noChangeArrowheads="1"/>
          </p:cNvSpPr>
          <p:nvPr/>
        </p:nvSpPr>
        <p:spPr bwMode="auto">
          <a:xfrm>
            <a:off x="1601788" y="5870030"/>
            <a:ext cx="1574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cs typeface="+mn-cs"/>
              </a:rPr>
              <a:t>STM-x rings</a:t>
            </a:r>
          </a:p>
        </p:txBody>
      </p:sp>
      <p:sp>
        <p:nvSpPr>
          <p:cNvPr id="790572" name="Text Box 44"/>
          <p:cNvSpPr txBox="1">
            <a:spLocks noChangeAspect="1" noChangeArrowheads="1"/>
          </p:cNvSpPr>
          <p:nvPr/>
        </p:nvSpPr>
        <p:spPr bwMode="auto">
          <a:xfrm>
            <a:off x="296863" y="2180680"/>
            <a:ext cx="1349375" cy="336550"/>
          </a:xfrm>
          <a:prstGeom prst="rect">
            <a:avLst/>
          </a:prstGeom>
          <a:noFill/>
          <a:ln>
            <a:noFill/>
          </a:ln>
          <a:effectLst/>
          <a:extLst>
            <a:ext uri="{909E8E84-426E-40dd-AFC4-6F175D3DCCD1}">
              <a14:hiddenFill xmlns:a14="http://schemas.microsoft.com/office/drawing/2010/main" xmlns="">
                <a:solidFill>
                  <a:srgbClr val="33CC33"/>
                </a:solidFill>
              </a14:hiddenFill>
            </a:ext>
            <a:ext uri="{91240B29-F687-4f45-9708-019B960494DF}">
              <a14:hiddenLine xmlns:a14="http://schemas.microsoft.com/office/drawing/2010/main" xmlns="" w="381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spAutoFit/>
          </a:bodyPr>
          <a:lstStyle/>
          <a:p>
            <a:pPr algn="ctr">
              <a:defRPr/>
            </a:pPr>
            <a:r>
              <a:rPr lang="en-GB" sz="1600">
                <a:cs typeface="+mn-cs"/>
              </a:rPr>
              <a:t>STM-x ring</a:t>
            </a:r>
          </a:p>
        </p:txBody>
      </p:sp>
      <p:grpSp>
        <p:nvGrpSpPr>
          <p:cNvPr id="147467" name="Group 45"/>
          <p:cNvGrpSpPr>
            <a:grpSpLocks/>
          </p:cNvGrpSpPr>
          <p:nvPr/>
        </p:nvGrpSpPr>
        <p:grpSpPr bwMode="auto">
          <a:xfrm>
            <a:off x="1016000" y="2052092"/>
            <a:ext cx="2160588" cy="2293938"/>
            <a:chOff x="640" y="1650"/>
            <a:chExt cx="1361" cy="1445"/>
          </a:xfrm>
        </p:grpSpPr>
        <p:sp>
          <p:nvSpPr>
            <p:cNvPr id="790574" name="Oval 46"/>
            <p:cNvSpPr>
              <a:spLocks noChangeArrowheads="1"/>
            </p:cNvSpPr>
            <p:nvPr/>
          </p:nvSpPr>
          <p:spPr bwMode="auto">
            <a:xfrm>
              <a:off x="981" y="2840"/>
              <a:ext cx="1020" cy="255"/>
            </a:xfrm>
            <a:prstGeom prst="ellipse">
              <a:avLst/>
            </a:prstGeom>
            <a:solidFill>
              <a:schemeClr val="bg1">
                <a:alpha val="39999"/>
              </a:schemeClr>
            </a:solidFill>
            <a:ln w="19050">
              <a:solidFill>
                <a:srgbClr val="CC33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90575" name="Text Box 47"/>
            <p:cNvSpPr txBox="1">
              <a:spLocks noChangeArrowheads="1"/>
            </p:cNvSpPr>
            <p:nvPr/>
          </p:nvSpPr>
          <p:spPr bwMode="auto">
            <a:xfrm>
              <a:off x="640" y="2812"/>
              <a:ext cx="3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latin typeface="Symbol" charset="0"/>
                  <a:cs typeface="+mn-cs"/>
                </a:rPr>
                <a:t>l</a:t>
              </a:r>
              <a:r>
                <a:rPr lang="en-US" sz="1600">
                  <a:cs typeface="+mn-cs"/>
                </a:rPr>
                <a:t>1</a:t>
              </a:r>
            </a:p>
          </p:txBody>
        </p:sp>
        <p:grpSp>
          <p:nvGrpSpPr>
            <p:cNvPr id="147509" name="Group 48"/>
            <p:cNvGrpSpPr>
              <a:grpSpLocks/>
            </p:cNvGrpSpPr>
            <p:nvPr/>
          </p:nvGrpSpPr>
          <p:grpSpPr bwMode="auto">
            <a:xfrm>
              <a:off x="1037" y="1650"/>
              <a:ext cx="932" cy="432"/>
              <a:chOff x="1037" y="1650"/>
              <a:chExt cx="932" cy="432"/>
            </a:xfrm>
          </p:grpSpPr>
          <p:sp>
            <p:nvSpPr>
              <p:cNvPr id="790577" name="Oval 49"/>
              <p:cNvSpPr>
                <a:spLocks noChangeAspect="1" noChangeArrowheads="1"/>
              </p:cNvSpPr>
              <p:nvPr/>
            </p:nvSpPr>
            <p:spPr bwMode="auto">
              <a:xfrm>
                <a:off x="1122" y="1707"/>
                <a:ext cx="781" cy="318"/>
              </a:xfrm>
              <a:prstGeom prst="ellipse">
                <a:avLst/>
              </a:prstGeom>
              <a:noFill/>
              <a:ln w="31750">
                <a:solidFill>
                  <a:srgbClr val="CC3300"/>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grpSp>
            <p:nvGrpSpPr>
              <p:cNvPr id="147511" name="Group 50"/>
              <p:cNvGrpSpPr>
                <a:grpSpLocks/>
              </p:cNvGrpSpPr>
              <p:nvPr/>
            </p:nvGrpSpPr>
            <p:grpSpPr bwMode="auto">
              <a:xfrm>
                <a:off x="1462" y="1962"/>
                <a:ext cx="138" cy="120"/>
                <a:chOff x="3538" y="2024"/>
                <a:chExt cx="384" cy="240"/>
              </a:xfrm>
            </p:grpSpPr>
            <p:sp>
              <p:nvSpPr>
                <p:cNvPr id="790579" name="Rectangle 51"/>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80" name="AutoShape 52"/>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512" name="Group 53"/>
              <p:cNvGrpSpPr>
                <a:grpSpLocks/>
              </p:cNvGrpSpPr>
              <p:nvPr/>
            </p:nvGrpSpPr>
            <p:grpSpPr bwMode="auto">
              <a:xfrm>
                <a:off x="1037" y="1792"/>
                <a:ext cx="138" cy="120"/>
                <a:chOff x="3538" y="2024"/>
                <a:chExt cx="384" cy="240"/>
              </a:xfrm>
            </p:grpSpPr>
            <p:sp>
              <p:nvSpPr>
                <p:cNvPr id="790582" name="Rectangle 54"/>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83" name="AutoShape 55"/>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513" name="Group 56"/>
              <p:cNvGrpSpPr>
                <a:grpSpLocks/>
              </p:cNvGrpSpPr>
              <p:nvPr/>
            </p:nvGrpSpPr>
            <p:grpSpPr bwMode="auto">
              <a:xfrm>
                <a:off x="1463" y="1650"/>
                <a:ext cx="138" cy="120"/>
                <a:chOff x="3538" y="2024"/>
                <a:chExt cx="384" cy="240"/>
              </a:xfrm>
            </p:grpSpPr>
            <p:sp>
              <p:nvSpPr>
                <p:cNvPr id="790585" name="Rectangle 57"/>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86" name="AutoShape 58"/>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514" name="Group 59"/>
              <p:cNvGrpSpPr>
                <a:grpSpLocks/>
              </p:cNvGrpSpPr>
              <p:nvPr/>
            </p:nvGrpSpPr>
            <p:grpSpPr bwMode="auto">
              <a:xfrm>
                <a:off x="1831" y="1820"/>
                <a:ext cx="138" cy="120"/>
                <a:chOff x="3538" y="2024"/>
                <a:chExt cx="384" cy="240"/>
              </a:xfrm>
            </p:grpSpPr>
            <p:sp>
              <p:nvSpPr>
                <p:cNvPr id="790588" name="Rectangle 60"/>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89" name="AutoShape 61"/>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grpSp>
      <p:sp>
        <p:nvSpPr>
          <p:cNvPr id="790590" name="Rectangle 62"/>
          <p:cNvSpPr>
            <a:spLocks noChangeArrowheads="1"/>
          </p:cNvSpPr>
          <p:nvPr/>
        </p:nvSpPr>
        <p:spPr bwMode="auto">
          <a:xfrm>
            <a:off x="5291138" y="2321967"/>
            <a:ext cx="765175" cy="450850"/>
          </a:xfrm>
          <a:prstGeom prst="rect">
            <a:avLst/>
          </a:prstGeom>
          <a:solidFill>
            <a:schemeClr val="accent1"/>
          </a:solidFill>
          <a:ln w="19050">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591" name="AutoShape 63"/>
          <p:cNvSpPr>
            <a:spLocks noChangeArrowheads="1"/>
          </p:cNvSpPr>
          <p:nvPr/>
        </p:nvSpPr>
        <p:spPr bwMode="auto">
          <a:xfrm flipV="1">
            <a:off x="5386388" y="2412455"/>
            <a:ext cx="574675" cy="269875"/>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sp>
        <p:nvSpPr>
          <p:cNvPr id="790592" name="Rectangle 64"/>
          <p:cNvSpPr>
            <a:spLocks noChangeArrowheads="1"/>
          </p:cNvSpPr>
          <p:nvPr/>
        </p:nvSpPr>
        <p:spPr bwMode="auto">
          <a:xfrm>
            <a:off x="5202238" y="2502942"/>
            <a:ext cx="88900" cy="90488"/>
          </a:xfrm>
          <a:prstGeom prst="rect">
            <a:avLst/>
          </a:prstGeom>
          <a:solidFill>
            <a:srgbClr val="CC3300"/>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90593" name="Rectangle 65"/>
          <p:cNvSpPr>
            <a:spLocks noChangeArrowheads="1"/>
          </p:cNvSpPr>
          <p:nvPr/>
        </p:nvSpPr>
        <p:spPr bwMode="auto">
          <a:xfrm>
            <a:off x="6057900" y="2502942"/>
            <a:ext cx="88900" cy="90488"/>
          </a:xfrm>
          <a:prstGeom prst="rect">
            <a:avLst/>
          </a:prstGeom>
          <a:solidFill>
            <a:srgbClr val="CC3300"/>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90594" name="Text Box 66"/>
          <p:cNvSpPr txBox="1">
            <a:spLocks noChangeArrowheads="1"/>
          </p:cNvSpPr>
          <p:nvPr/>
        </p:nvSpPr>
        <p:spPr bwMode="auto">
          <a:xfrm>
            <a:off x="5202238" y="1910805"/>
            <a:ext cx="944562"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cs typeface="+mn-cs"/>
              </a:rPr>
              <a:t>ADM</a:t>
            </a:r>
          </a:p>
        </p:txBody>
      </p:sp>
      <p:sp>
        <p:nvSpPr>
          <p:cNvPr id="790595" name="Text Box 67"/>
          <p:cNvSpPr txBox="1">
            <a:spLocks noChangeArrowheads="1"/>
          </p:cNvSpPr>
          <p:nvPr/>
        </p:nvSpPr>
        <p:spPr bwMode="auto">
          <a:xfrm>
            <a:off x="4797425" y="3257005"/>
            <a:ext cx="1709738"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cs typeface="+mn-cs"/>
              </a:rPr>
              <a:t>“coloured” trunk interfaces (15xxnm)</a:t>
            </a:r>
          </a:p>
        </p:txBody>
      </p:sp>
      <p:sp>
        <p:nvSpPr>
          <p:cNvPr id="790596" name="Line 68"/>
          <p:cNvSpPr>
            <a:spLocks noChangeShapeType="1"/>
          </p:cNvSpPr>
          <p:nvPr/>
        </p:nvSpPr>
        <p:spPr bwMode="auto">
          <a:xfrm flipH="1" flipV="1">
            <a:off x="5246688" y="2841080"/>
            <a:ext cx="0" cy="33655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597" name="Line 69"/>
          <p:cNvSpPr>
            <a:spLocks noChangeShapeType="1"/>
          </p:cNvSpPr>
          <p:nvPr/>
        </p:nvSpPr>
        <p:spPr bwMode="auto">
          <a:xfrm flipV="1">
            <a:off x="6102350" y="2817267"/>
            <a:ext cx="0" cy="36036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598" name="Line 70"/>
          <p:cNvSpPr>
            <a:spLocks noChangeShapeType="1"/>
          </p:cNvSpPr>
          <p:nvPr/>
        </p:nvSpPr>
        <p:spPr bwMode="auto">
          <a:xfrm>
            <a:off x="5516563" y="2772817"/>
            <a:ext cx="0" cy="2698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599" name="Line 71"/>
          <p:cNvSpPr>
            <a:spLocks noChangeShapeType="1"/>
          </p:cNvSpPr>
          <p:nvPr/>
        </p:nvSpPr>
        <p:spPr bwMode="auto">
          <a:xfrm>
            <a:off x="5607050" y="2772817"/>
            <a:ext cx="0" cy="2698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600" name="Line 72"/>
          <p:cNvSpPr>
            <a:spLocks noChangeShapeType="1"/>
          </p:cNvSpPr>
          <p:nvPr/>
        </p:nvSpPr>
        <p:spPr bwMode="auto">
          <a:xfrm>
            <a:off x="5921375" y="2772817"/>
            <a:ext cx="0" cy="2698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601" name="Line 73"/>
          <p:cNvSpPr>
            <a:spLocks noChangeShapeType="1"/>
          </p:cNvSpPr>
          <p:nvPr/>
        </p:nvSpPr>
        <p:spPr bwMode="auto">
          <a:xfrm>
            <a:off x="5697538" y="2907755"/>
            <a:ext cx="134937" cy="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602" name="Line 74"/>
          <p:cNvSpPr>
            <a:spLocks noChangeShapeType="1"/>
          </p:cNvSpPr>
          <p:nvPr/>
        </p:nvSpPr>
        <p:spPr bwMode="auto">
          <a:xfrm flipV="1">
            <a:off x="3132138" y="1601242"/>
            <a:ext cx="2114550" cy="720725"/>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603" name="Line 75"/>
          <p:cNvSpPr>
            <a:spLocks noChangeShapeType="1"/>
          </p:cNvSpPr>
          <p:nvPr/>
        </p:nvSpPr>
        <p:spPr bwMode="auto">
          <a:xfrm>
            <a:off x="3132138" y="2501355"/>
            <a:ext cx="1349375" cy="14859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604" name="Line 76"/>
          <p:cNvSpPr>
            <a:spLocks noChangeShapeType="1"/>
          </p:cNvSpPr>
          <p:nvPr/>
        </p:nvSpPr>
        <p:spPr bwMode="auto">
          <a:xfrm>
            <a:off x="5651500" y="4076155"/>
            <a:ext cx="0" cy="1081087"/>
          </a:xfrm>
          <a:prstGeom prst="line">
            <a:avLst/>
          </a:prstGeom>
          <a:noFill/>
          <a:ln w="15875">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605" name="Text Box 77"/>
          <p:cNvSpPr txBox="1">
            <a:spLocks noChangeArrowheads="1"/>
          </p:cNvSpPr>
          <p:nvPr/>
        </p:nvSpPr>
        <p:spPr bwMode="auto">
          <a:xfrm>
            <a:off x="4706938" y="5276305"/>
            <a:ext cx="1890712"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cs typeface="+mn-cs"/>
              </a:rPr>
              <a:t>Wavelength determined by channel </a:t>
            </a:r>
          </a:p>
        </p:txBody>
      </p:sp>
      <p:grpSp>
        <p:nvGrpSpPr>
          <p:cNvPr id="790606" name="Group 78"/>
          <p:cNvGrpSpPr>
            <a:grpSpLocks/>
          </p:cNvGrpSpPr>
          <p:nvPr/>
        </p:nvGrpSpPr>
        <p:grpSpPr bwMode="auto">
          <a:xfrm>
            <a:off x="1016000" y="2817267"/>
            <a:ext cx="3600450" cy="2970213"/>
            <a:chOff x="640" y="2132"/>
            <a:chExt cx="2268" cy="1871"/>
          </a:xfrm>
        </p:grpSpPr>
        <p:sp>
          <p:nvSpPr>
            <p:cNvPr id="790607" name="Line 79"/>
            <p:cNvSpPr>
              <a:spLocks noChangeShapeType="1"/>
            </p:cNvSpPr>
            <p:nvPr/>
          </p:nvSpPr>
          <p:spPr bwMode="auto">
            <a:xfrm>
              <a:off x="839" y="3435"/>
              <a:ext cx="0" cy="283"/>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147486" name="Group 80"/>
            <p:cNvGrpSpPr>
              <a:grpSpLocks/>
            </p:cNvGrpSpPr>
            <p:nvPr/>
          </p:nvGrpSpPr>
          <p:grpSpPr bwMode="auto">
            <a:xfrm>
              <a:off x="640" y="2132"/>
              <a:ext cx="2268" cy="1871"/>
              <a:chOff x="640" y="2132"/>
              <a:chExt cx="2268" cy="1871"/>
            </a:xfrm>
          </p:grpSpPr>
          <p:sp>
            <p:nvSpPr>
              <p:cNvPr id="790609" name="Text Box 81"/>
              <p:cNvSpPr txBox="1">
                <a:spLocks noChangeArrowheads="1"/>
              </p:cNvSpPr>
              <p:nvPr/>
            </p:nvSpPr>
            <p:spPr bwMode="auto">
              <a:xfrm>
                <a:off x="640" y="3747"/>
                <a:ext cx="3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600">
                    <a:latin typeface="Symbol" charset="0"/>
                    <a:cs typeface="+mn-cs"/>
                  </a:rPr>
                  <a:t>l</a:t>
                </a:r>
                <a:r>
                  <a:rPr lang="en-US" sz="1600">
                    <a:cs typeface="+mn-cs"/>
                  </a:rPr>
                  <a:t>n</a:t>
                </a:r>
              </a:p>
            </p:txBody>
          </p:sp>
          <p:grpSp>
            <p:nvGrpSpPr>
              <p:cNvPr id="147488" name="Group 82"/>
              <p:cNvGrpSpPr>
                <a:grpSpLocks/>
              </p:cNvGrpSpPr>
              <p:nvPr/>
            </p:nvGrpSpPr>
            <p:grpSpPr bwMode="auto">
              <a:xfrm>
                <a:off x="981" y="2132"/>
                <a:ext cx="1927" cy="1871"/>
                <a:chOff x="981" y="2132"/>
                <a:chExt cx="1927" cy="1871"/>
              </a:xfrm>
            </p:grpSpPr>
            <p:grpSp>
              <p:nvGrpSpPr>
                <p:cNvPr id="147489" name="Group 83"/>
                <p:cNvGrpSpPr>
                  <a:grpSpLocks/>
                </p:cNvGrpSpPr>
                <p:nvPr/>
              </p:nvGrpSpPr>
              <p:grpSpPr bwMode="auto">
                <a:xfrm>
                  <a:off x="1037" y="2302"/>
                  <a:ext cx="1871" cy="432"/>
                  <a:chOff x="1037" y="1820"/>
                  <a:chExt cx="1871" cy="432"/>
                </a:xfrm>
              </p:grpSpPr>
              <p:sp>
                <p:nvSpPr>
                  <p:cNvPr id="790612" name="Oval 84"/>
                  <p:cNvSpPr>
                    <a:spLocks noChangeAspect="1" noChangeArrowheads="1"/>
                  </p:cNvSpPr>
                  <p:nvPr/>
                </p:nvSpPr>
                <p:spPr bwMode="auto">
                  <a:xfrm>
                    <a:off x="1122" y="1877"/>
                    <a:ext cx="781" cy="318"/>
                  </a:xfrm>
                  <a:prstGeom prst="ellipse">
                    <a:avLst/>
                  </a:prstGeom>
                  <a:noFill/>
                  <a:ln w="31750">
                    <a:solidFill>
                      <a:srgbClr val="FF9900"/>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
                <p:nvSpPr>
                  <p:cNvPr id="790613" name="Text Box 85"/>
                  <p:cNvSpPr txBox="1">
                    <a:spLocks noChangeAspect="1" noChangeArrowheads="1"/>
                  </p:cNvSpPr>
                  <p:nvPr/>
                </p:nvSpPr>
                <p:spPr bwMode="auto">
                  <a:xfrm>
                    <a:off x="2058" y="1961"/>
                    <a:ext cx="850" cy="192"/>
                  </a:xfrm>
                  <a:prstGeom prst="rect">
                    <a:avLst/>
                  </a:prstGeom>
                  <a:noFill/>
                  <a:ln>
                    <a:noFill/>
                  </a:ln>
                  <a:effectLst/>
                  <a:extLst>
                    <a:ext uri="{909E8E84-426E-40dd-AFC4-6F175D3DCCD1}">
                      <a14:hiddenFill xmlns:a14="http://schemas.microsoft.com/office/drawing/2010/main" xmlns="">
                        <a:solidFill>
                          <a:srgbClr val="33CC33"/>
                        </a:solidFill>
                      </a14:hiddenFill>
                    </a:ext>
                    <a:ext uri="{91240B29-F687-4f45-9708-019B960494DF}">
                      <a14:hiddenLine xmlns:a14="http://schemas.microsoft.com/office/drawing/2010/main" xmlns="" w="381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spAutoFit/>
                  </a:bodyPr>
                  <a:lstStyle/>
                  <a:p>
                    <a:pPr algn="ctr">
                      <a:defRPr/>
                    </a:pPr>
                    <a:endParaRPr lang="en-US" sz="1400">
                      <a:cs typeface="+mn-cs"/>
                    </a:endParaRPr>
                  </a:p>
                </p:txBody>
              </p:sp>
              <p:grpSp>
                <p:nvGrpSpPr>
                  <p:cNvPr id="147495" name="Group 86"/>
                  <p:cNvGrpSpPr>
                    <a:grpSpLocks/>
                  </p:cNvGrpSpPr>
                  <p:nvPr/>
                </p:nvGrpSpPr>
                <p:grpSpPr bwMode="auto">
                  <a:xfrm>
                    <a:off x="1462" y="2132"/>
                    <a:ext cx="138" cy="120"/>
                    <a:chOff x="3538" y="2024"/>
                    <a:chExt cx="384" cy="240"/>
                  </a:xfrm>
                </p:grpSpPr>
                <p:sp>
                  <p:nvSpPr>
                    <p:cNvPr id="790615" name="Rectangle 87"/>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616" name="AutoShape 88"/>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496" name="Group 89"/>
                  <p:cNvGrpSpPr>
                    <a:grpSpLocks/>
                  </p:cNvGrpSpPr>
                  <p:nvPr/>
                </p:nvGrpSpPr>
                <p:grpSpPr bwMode="auto">
                  <a:xfrm>
                    <a:off x="1037" y="1962"/>
                    <a:ext cx="138" cy="120"/>
                    <a:chOff x="3538" y="2024"/>
                    <a:chExt cx="384" cy="240"/>
                  </a:xfrm>
                </p:grpSpPr>
                <p:sp>
                  <p:nvSpPr>
                    <p:cNvPr id="790618" name="Rectangle 90"/>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619" name="AutoShape 91"/>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497" name="Group 92"/>
                  <p:cNvGrpSpPr>
                    <a:grpSpLocks/>
                  </p:cNvGrpSpPr>
                  <p:nvPr/>
                </p:nvGrpSpPr>
                <p:grpSpPr bwMode="auto">
                  <a:xfrm>
                    <a:off x="1463" y="1820"/>
                    <a:ext cx="138" cy="120"/>
                    <a:chOff x="3538" y="2024"/>
                    <a:chExt cx="384" cy="240"/>
                  </a:xfrm>
                </p:grpSpPr>
                <p:sp>
                  <p:nvSpPr>
                    <p:cNvPr id="790621" name="Rectangle 93"/>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622" name="AutoShape 94"/>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nvGrpSpPr>
                  <p:cNvPr id="147498" name="Group 95"/>
                  <p:cNvGrpSpPr>
                    <a:grpSpLocks/>
                  </p:cNvGrpSpPr>
                  <p:nvPr/>
                </p:nvGrpSpPr>
                <p:grpSpPr bwMode="auto">
                  <a:xfrm>
                    <a:off x="1831" y="1990"/>
                    <a:ext cx="138" cy="120"/>
                    <a:chOff x="3538" y="2024"/>
                    <a:chExt cx="384" cy="240"/>
                  </a:xfrm>
                </p:grpSpPr>
                <p:sp>
                  <p:nvSpPr>
                    <p:cNvPr id="790624" name="Rectangle 96"/>
                    <p:cNvSpPr>
                      <a:spLocks noChangeArrowheads="1"/>
                    </p:cNvSpPr>
                    <p:nvPr/>
                  </p:nvSpPr>
                  <p:spPr bwMode="auto">
                    <a:xfrm>
                      <a:off x="3538" y="2024"/>
                      <a:ext cx="384" cy="240"/>
                    </a:xfrm>
                    <a:prstGeom prst="rect">
                      <a:avLst/>
                    </a:prstGeom>
                    <a:solidFill>
                      <a:schemeClr val="accent1"/>
                    </a:solidFill>
                    <a:ln w="9525">
                      <a:solidFill>
                        <a:schemeClr val="tx1"/>
                      </a:solidFill>
                      <a:miter lim="800000"/>
                      <a:headEnd/>
                      <a:tailEnd/>
                    </a:ln>
                    <a:effectLst>
                      <a:outerShdw blurRad="63500" dist="57501" dir="1676261" algn="ctr" rotWithShape="0">
                        <a:schemeClr val="bg2">
                          <a:alpha val="50000"/>
                        </a:schemeClr>
                      </a:outerShdw>
                    </a:effectLst>
                  </p:spPr>
                  <p:txBody>
                    <a:bodyPr wrap="none" anchor="ctr"/>
                    <a:lstStyle/>
                    <a:p>
                      <a:pPr>
                        <a:defRPr/>
                      </a:pPr>
                      <a:endParaRPr lang="en-US">
                        <a:cs typeface="+mn-cs"/>
                      </a:endParaRPr>
                    </a:p>
                  </p:txBody>
                </p:sp>
                <p:sp>
                  <p:nvSpPr>
                    <p:cNvPr id="790625" name="AutoShape 97"/>
                    <p:cNvSpPr>
                      <a:spLocks noChangeArrowheads="1"/>
                    </p:cNvSpPr>
                    <p:nvPr/>
                  </p:nvSpPr>
                  <p:spPr bwMode="auto">
                    <a:xfrm flipV="1">
                      <a:off x="3585" y="2072"/>
                      <a:ext cx="289" cy="144"/>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57501" dir="1676261" algn="ctr" rotWithShape="0">
                              <a:schemeClr val="bg2">
                                <a:alpha val="50000"/>
                              </a:schemeClr>
                            </a:outerShdw>
                          </a:effectLst>
                        </a14:hiddenEffects>
                      </a:ext>
                    </a:extLst>
                  </p:spPr>
                  <p:txBody>
                    <a:bodyPr wrap="none" anchor="ctr"/>
                    <a:lstStyle/>
                    <a:p>
                      <a:pPr>
                        <a:defRPr/>
                      </a:pPr>
                      <a:endParaRPr lang="en-US">
                        <a:cs typeface="+mn-cs"/>
                      </a:endParaRPr>
                    </a:p>
                  </p:txBody>
                </p:sp>
              </p:grpSp>
            </p:grpSp>
            <p:sp>
              <p:nvSpPr>
                <p:cNvPr id="790626" name="Oval 98"/>
                <p:cNvSpPr>
                  <a:spLocks noChangeArrowheads="1"/>
                </p:cNvSpPr>
                <p:nvPr/>
              </p:nvSpPr>
              <p:spPr bwMode="auto">
                <a:xfrm>
                  <a:off x="981" y="3748"/>
                  <a:ext cx="1020" cy="255"/>
                </a:xfrm>
                <a:prstGeom prst="ellipse">
                  <a:avLst/>
                </a:prstGeom>
                <a:solidFill>
                  <a:schemeClr val="bg1">
                    <a:alpha val="39999"/>
                  </a:schemeClr>
                </a:solidFill>
                <a:ln w="19050">
                  <a:solidFill>
                    <a:srgbClr val="FF99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90627" name="Line 99"/>
                <p:cNvSpPr>
                  <a:spLocks noChangeShapeType="1"/>
                </p:cNvSpPr>
                <p:nvPr/>
              </p:nvSpPr>
              <p:spPr bwMode="auto">
                <a:xfrm>
                  <a:off x="1094" y="2132"/>
                  <a:ext cx="0" cy="266"/>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0628" name="Line 100"/>
                <p:cNvSpPr>
                  <a:spLocks noChangeShapeType="1"/>
                </p:cNvSpPr>
                <p:nvPr/>
              </p:nvSpPr>
              <p:spPr bwMode="auto">
                <a:xfrm>
                  <a:off x="1903" y="2149"/>
                  <a:ext cx="0" cy="266"/>
                </a:xfrm>
                <a:prstGeom prst="line">
                  <a:avLst/>
                </a:prstGeom>
                <a:noFill/>
                <a:ln w="1905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grpSp>
      <p:sp>
        <p:nvSpPr>
          <p:cNvPr id="2" name="Footer Placeholder 1"/>
          <p:cNvSpPr>
            <a:spLocks noGrp="1"/>
          </p:cNvSpPr>
          <p:nvPr>
            <p:ph type="ftr" sz="quarter" idx="10"/>
          </p:nvPr>
        </p:nvSpPr>
        <p:spPr>
          <a:xfrm>
            <a:off x="14619" y="6460414"/>
            <a:ext cx="3867150" cy="365125"/>
          </a:xfrm>
        </p:spPr>
        <p:txBody>
          <a:bodyPr/>
          <a:lstStyle/>
          <a:p>
            <a:pPr>
              <a:defRPr/>
            </a:pPr>
            <a:r>
              <a:rPr lang="en-US" dirty="0"/>
              <a:t>Optical Networks                                                 Electrical and Electronic Engineering</a:t>
            </a:r>
            <a:endParaRPr lang="en-GB" dirty="0"/>
          </a:p>
        </p:txBody>
      </p:sp>
      <p:sp>
        <p:nvSpPr>
          <p:cNvPr id="4" name="Slide Number Placeholder 3"/>
          <p:cNvSpPr>
            <a:spLocks noGrp="1"/>
          </p:cNvSpPr>
          <p:nvPr>
            <p:ph type="sldNum" sz="quarter" idx="11"/>
          </p:nvPr>
        </p:nvSpPr>
        <p:spPr/>
        <p:txBody>
          <a:bodyPr/>
          <a:lstStyle/>
          <a:p>
            <a:pPr>
              <a:defRPr/>
            </a:pPr>
            <a:fld id="{E27625A9-5E77-CB45-8867-3DD80D097EC7}" type="slidenum">
              <a:rPr lang="en-GB" smtClean="0"/>
              <a:pPr>
                <a:defRPr/>
              </a:pPr>
              <a:t>19</a:t>
            </a:fld>
            <a:endParaRPr lang="en-GB"/>
          </a:p>
        </p:txBody>
      </p:sp>
    </p:spTree>
    <p:extLst>
      <p:ext uri="{BB962C8B-B14F-4D97-AF65-F5344CB8AC3E}">
        <p14:creationId xmlns:p14="http://schemas.microsoft.com/office/powerpoint/2010/main" val="3349957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90552"/>
                                        </p:tgtEl>
                                        <p:attrNameLst>
                                          <p:attrName>style.visibility</p:attrName>
                                        </p:attrNameLst>
                                      </p:cBhvr>
                                      <p:to>
                                        <p:strVal val="visible"/>
                                      </p:to>
                                    </p:set>
                                    <p:anim calcmode="lin" valueType="num">
                                      <p:cBhvr>
                                        <p:cTn id="7" dur="500" fill="hold"/>
                                        <p:tgtEl>
                                          <p:spTgt spid="790552"/>
                                        </p:tgtEl>
                                        <p:attrNameLst>
                                          <p:attrName>ppt_w</p:attrName>
                                        </p:attrNameLst>
                                      </p:cBhvr>
                                      <p:tavLst>
                                        <p:tav tm="0">
                                          <p:val>
                                            <p:fltVal val="0"/>
                                          </p:val>
                                        </p:tav>
                                        <p:tav tm="100000">
                                          <p:val>
                                            <p:strVal val="#ppt_w"/>
                                          </p:val>
                                        </p:tav>
                                      </p:tavLst>
                                    </p:anim>
                                    <p:anim calcmode="lin" valueType="num">
                                      <p:cBhvr>
                                        <p:cTn id="8" dur="500" fill="hold"/>
                                        <p:tgtEl>
                                          <p:spTgt spid="790552"/>
                                        </p:tgtEl>
                                        <p:attrNameLst>
                                          <p:attrName>ppt_h</p:attrName>
                                        </p:attrNameLst>
                                      </p:cBhvr>
                                      <p:tavLst>
                                        <p:tav tm="0">
                                          <p:val>
                                            <p:fltVal val="0"/>
                                          </p:val>
                                        </p:tav>
                                        <p:tav tm="100000">
                                          <p:val>
                                            <p:strVal val="#ppt_h"/>
                                          </p:val>
                                        </p:tav>
                                      </p:tavLst>
                                    </p:anim>
                                    <p:animEffect transition="in" filter="fade">
                                      <p:cBhvr>
                                        <p:cTn id="9" dur="500"/>
                                        <p:tgtEl>
                                          <p:spTgt spid="79055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90530"/>
                                        </p:tgtEl>
                                        <p:attrNameLst>
                                          <p:attrName>style.visibility</p:attrName>
                                        </p:attrNameLst>
                                      </p:cBhvr>
                                      <p:to>
                                        <p:strVal val="visible"/>
                                      </p:to>
                                    </p:set>
                                    <p:anim calcmode="lin" valueType="num">
                                      <p:cBhvr>
                                        <p:cTn id="14" dur="500" fill="hold"/>
                                        <p:tgtEl>
                                          <p:spTgt spid="790530"/>
                                        </p:tgtEl>
                                        <p:attrNameLst>
                                          <p:attrName>ppt_w</p:attrName>
                                        </p:attrNameLst>
                                      </p:cBhvr>
                                      <p:tavLst>
                                        <p:tav tm="0">
                                          <p:val>
                                            <p:fltVal val="0"/>
                                          </p:val>
                                        </p:tav>
                                        <p:tav tm="100000">
                                          <p:val>
                                            <p:strVal val="#ppt_w"/>
                                          </p:val>
                                        </p:tav>
                                      </p:tavLst>
                                    </p:anim>
                                    <p:anim calcmode="lin" valueType="num">
                                      <p:cBhvr>
                                        <p:cTn id="15" dur="500" fill="hold"/>
                                        <p:tgtEl>
                                          <p:spTgt spid="790530"/>
                                        </p:tgtEl>
                                        <p:attrNameLst>
                                          <p:attrName>ppt_h</p:attrName>
                                        </p:attrNameLst>
                                      </p:cBhvr>
                                      <p:tavLst>
                                        <p:tav tm="0">
                                          <p:val>
                                            <p:fltVal val="0"/>
                                          </p:val>
                                        </p:tav>
                                        <p:tav tm="100000">
                                          <p:val>
                                            <p:strVal val="#ppt_h"/>
                                          </p:val>
                                        </p:tav>
                                      </p:tavLst>
                                    </p:anim>
                                    <p:animEffect transition="in" filter="fade">
                                      <p:cBhvr>
                                        <p:cTn id="16" dur="500"/>
                                        <p:tgtEl>
                                          <p:spTgt spid="7905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90606"/>
                                        </p:tgtEl>
                                        <p:attrNameLst>
                                          <p:attrName>style.visibility</p:attrName>
                                        </p:attrNameLst>
                                      </p:cBhvr>
                                      <p:to>
                                        <p:strVal val="visible"/>
                                      </p:to>
                                    </p:set>
                                    <p:anim calcmode="lin" valueType="num">
                                      <p:cBhvr>
                                        <p:cTn id="21" dur="500" fill="hold"/>
                                        <p:tgtEl>
                                          <p:spTgt spid="790606"/>
                                        </p:tgtEl>
                                        <p:attrNameLst>
                                          <p:attrName>ppt_w</p:attrName>
                                        </p:attrNameLst>
                                      </p:cBhvr>
                                      <p:tavLst>
                                        <p:tav tm="0">
                                          <p:val>
                                            <p:fltVal val="0"/>
                                          </p:val>
                                        </p:tav>
                                        <p:tav tm="100000">
                                          <p:val>
                                            <p:strVal val="#ppt_w"/>
                                          </p:val>
                                        </p:tav>
                                      </p:tavLst>
                                    </p:anim>
                                    <p:anim calcmode="lin" valueType="num">
                                      <p:cBhvr>
                                        <p:cTn id="22" dur="500" fill="hold"/>
                                        <p:tgtEl>
                                          <p:spTgt spid="790606"/>
                                        </p:tgtEl>
                                        <p:attrNameLst>
                                          <p:attrName>ppt_h</p:attrName>
                                        </p:attrNameLst>
                                      </p:cBhvr>
                                      <p:tavLst>
                                        <p:tav tm="0">
                                          <p:val>
                                            <p:fltVal val="0"/>
                                          </p:val>
                                        </p:tav>
                                        <p:tav tm="100000">
                                          <p:val>
                                            <p:strVal val="#ppt_h"/>
                                          </p:val>
                                        </p:tav>
                                      </p:tavLst>
                                    </p:anim>
                                    <p:animEffect transition="in" filter="fade">
                                      <p:cBhvr>
                                        <p:cTn id="23" dur="500"/>
                                        <p:tgtEl>
                                          <p:spTgt spid="790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8B04-742E-44A7-8390-747F19FB3E1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8BCB191-0467-4C20-BE28-1C6FD35576A4}"/>
              </a:ext>
            </a:extLst>
          </p:cNvPr>
          <p:cNvSpPr>
            <a:spLocks noGrp="1"/>
          </p:cNvSpPr>
          <p:nvPr>
            <p:ph idx="1"/>
          </p:nvPr>
        </p:nvSpPr>
        <p:spPr/>
        <p:txBody>
          <a:bodyPr/>
          <a:lstStyle/>
          <a:p>
            <a:endParaRPr lang="en-GB" dirty="0"/>
          </a:p>
          <a:p>
            <a:endParaRPr lang="en-GB" dirty="0"/>
          </a:p>
          <a:p>
            <a:endParaRPr lang="en-GB" dirty="0"/>
          </a:p>
          <a:p>
            <a:endParaRPr lang="en-GB" dirty="0"/>
          </a:p>
          <a:p>
            <a:r>
              <a:rPr lang="en-GB" dirty="0"/>
              <a:t>Client layers of the optical layer</a:t>
            </a:r>
          </a:p>
        </p:txBody>
      </p:sp>
      <p:sp>
        <p:nvSpPr>
          <p:cNvPr id="4" name="Footer Placeholder 3">
            <a:extLst>
              <a:ext uri="{FF2B5EF4-FFF2-40B4-BE49-F238E27FC236}">
                <a16:creationId xmlns:a16="http://schemas.microsoft.com/office/drawing/2014/main" id="{28284208-15D0-4FF7-B260-E2603CAB8DB7}"/>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229520F6-CF96-4ECD-BD5B-C20B6D123E83}"/>
              </a:ext>
            </a:extLst>
          </p:cNvPr>
          <p:cNvSpPr>
            <a:spLocks noGrp="1"/>
          </p:cNvSpPr>
          <p:nvPr>
            <p:ph type="sldNum" sz="quarter" idx="11"/>
          </p:nvPr>
        </p:nvSpPr>
        <p:spPr/>
        <p:txBody>
          <a:bodyPr/>
          <a:lstStyle/>
          <a:p>
            <a:pPr>
              <a:defRPr/>
            </a:pPr>
            <a:fld id="{E27625A9-5E77-CB45-8867-3DD80D097EC7}" type="slidenum">
              <a:rPr lang="en-GB" smtClean="0"/>
              <a:pPr>
                <a:defRPr/>
              </a:pPr>
              <a:t>2</a:t>
            </a:fld>
            <a:endParaRPr lang="en-GB"/>
          </a:p>
        </p:txBody>
      </p:sp>
    </p:spTree>
    <p:extLst>
      <p:ext uri="{BB962C8B-B14F-4D97-AF65-F5344CB8AC3E}">
        <p14:creationId xmlns:p14="http://schemas.microsoft.com/office/powerpoint/2010/main" val="1552121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Opaque Transport Networks: Separate Switching/Transport systems </a:t>
            </a:r>
          </a:p>
        </p:txBody>
      </p:sp>
      <p:sp>
        <p:nvSpPr>
          <p:cNvPr id="4" name="Footer Placeholder 3"/>
          <p:cNvSpPr>
            <a:spLocks noGrp="1"/>
          </p:cNvSpPr>
          <p:nvPr>
            <p:ph type="ftr" sz="quarter" idx="10"/>
          </p:nvPr>
        </p:nvSpPr>
        <p:spPr>
          <a:xfrm>
            <a:off x="128588" y="6448425"/>
            <a:ext cx="3867150" cy="365125"/>
          </a:xfrm>
        </p:spPr>
        <p:txBody>
          <a:bodyPr/>
          <a:lstStyle/>
          <a:p>
            <a:pPr>
              <a:defRPr/>
            </a:pPr>
            <a:r>
              <a:rPr lang="en-US"/>
              <a:t>Optical Networks                                                 Electrical and Electronic Engineering</a:t>
            </a:r>
            <a:endParaRPr lang="en-GB"/>
          </a:p>
        </p:txBody>
      </p:sp>
      <p:sp>
        <p:nvSpPr>
          <p:cNvPr id="6" name="Rectangle 3"/>
          <p:cNvSpPr>
            <a:spLocks noChangeArrowheads="1"/>
          </p:cNvSpPr>
          <p:nvPr/>
        </p:nvSpPr>
        <p:spPr bwMode="auto">
          <a:xfrm>
            <a:off x="3713294" y="1013197"/>
            <a:ext cx="5292725" cy="4892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lvl="1" indent="-285750" eaLnBrk="0" hangingPunct="0">
              <a:spcBef>
                <a:spcPct val="20000"/>
              </a:spcBef>
              <a:buFont typeface="Arial" charset="0"/>
              <a:buChar char="•"/>
            </a:pPr>
            <a:r>
              <a:rPr lang="en-US" sz="1600" dirty="0">
                <a:solidFill>
                  <a:srgbClr val="000000"/>
                </a:solidFill>
                <a:latin typeface="+mn-lt"/>
                <a:cs typeface="+mn-cs"/>
              </a:rPr>
              <a:t>Conventional method since usually </a:t>
            </a:r>
            <a:r>
              <a:rPr lang="en-US" sz="1600" b="1" dirty="0">
                <a:solidFill>
                  <a:srgbClr val="000000"/>
                </a:solidFill>
                <a:latin typeface="+mn-lt"/>
                <a:cs typeface="+mn-cs"/>
              </a:rPr>
              <a:t>different vendors for WDM transport and switching</a:t>
            </a:r>
            <a:r>
              <a:rPr lang="en-US" sz="1600" dirty="0">
                <a:solidFill>
                  <a:srgbClr val="000000"/>
                </a:solidFill>
                <a:latin typeface="+mn-lt"/>
                <a:cs typeface="+mn-cs"/>
              </a:rPr>
              <a:t>/ routing equipment (preventing integration)</a:t>
            </a:r>
            <a:endParaRPr lang="en-US" sz="1600" b="1" dirty="0">
              <a:solidFill>
                <a:srgbClr val="000000"/>
              </a:solidFill>
              <a:latin typeface="+mn-lt"/>
              <a:cs typeface="+mn-cs"/>
            </a:endParaRPr>
          </a:p>
          <a:p>
            <a:pPr marL="742950" lvl="1" indent="-285750" eaLnBrk="0" hangingPunct="0">
              <a:spcBef>
                <a:spcPct val="20000"/>
              </a:spcBef>
              <a:buFont typeface="Arial" charset="0"/>
              <a:buChar char="•"/>
            </a:pPr>
            <a:r>
              <a:rPr lang="en-US" sz="1600" b="1" dirty="0">
                <a:solidFill>
                  <a:srgbClr val="000000"/>
                </a:solidFill>
                <a:latin typeface="+mn-lt"/>
                <a:cs typeface="+mn-cs"/>
              </a:rPr>
              <a:t>Large number of intermediate back-to-back “grey” interfaces</a:t>
            </a:r>
            <a:r>
              <a:rPr lang="en-US" sz="1600" dirty="0">
                <a:solidFill>
                  <a:srgbClr val="000000"/>
                </a:solidFill>
                <a:latin typeface="+mn-lt"/>
                <a:cs typeface="+mn-cs"/>
              </a:rPr>
              <a:t> between the transport and switching systems.</a:t>
            </a:r>
          </a:p>
          <a:p>
            <a:pPr marL="742950" lvl="1" indent="-285750" eaLnBrk="0" hangingPunct="0">
              <a:spcBef>
                <a:spcPct val="20000"/>
              </a:spcBef>
              <a:buFont typeface="Arial" charset="0"/>
              <a:buChar char="•"/>
            </a:pPr>
            <a:r>
              <a:rPr lang="en-US" sz="1600" b="1" dirty="0">
                <a:solidFill>
                  <a:srgbClr val="000000"/>
                </a:solidFill>
                <a:latin typeface="+mn-lt"/>
                <a:cs typeface="+mn-cs"/>
              </a:rPr>
              <a:t>Configuration is very static and must be manually reconfigured</a:t>
            </a:r>
            <a:r>
              <a:rPr lang="en-US" sz="1600" dirty="0">
                <a:solidFill>
                  <a:srgbClr val="000000"/>
                </a:solidFill>
                <a:latin typeface="+mn-lt"/>
                <a:cs typeface="+mn-cs"/>
              </a:rPr>
              <a:t> if the percentage of local/transit traffic changes. Very important to get the traffic forecast correct when designing the network.</a:t>
            </a:r>
          </a:p>
          <a:p>
            <a:pPr marL="742950" lvl="1" indent="-285750" eaLnBrk="0" hangingPunct="0">
              <a:spcBef>
                <a:spcPct val="20000"/>
              </a:spcBef>
              <a:buFont typeface="Arial" charset="0"/>
              <a:buChar char="•"/>
            </a:pPr>
            <a:r>
              <a:rPr lang="en-GB" sz="1600" dirty="0">
                <a:solidFill>
                  <a:srgbClr val="000000"/>
                </a:solidFill>
                <a:latin typeface="+mn-lt"/>
                <a:cs typeface="+mn-cs"/>
              </a:rPr>
              <a:t>Standard optical patch panels allow manual reconfiguration (</a:t>
            </a:r>
            <a:r>
              <a:rPr lang="en-GB" sz="1600" b="1" dirty="0">
                <a:solidFill>
                  <a:srgbClr val="000000"/>
                </a:solidFill>
                <a:latin typeface="+mn-lt"/>
                <a:cs typeface="+mn-cs"/>
              </a:rPr>
              <a:t>slow and prone to errors</a:t>
            </a:r>
            <a:r>
              <a:rPr lang="en-GB" sz="1600" dirty="0">
                <a:solidFill>
                  <a:srgbClr val="000000"/>
                </a:solidFill>
                <a:latin typeface="+mn-lt"/>
                <a:cs typeface="+mn-cs"/>
              </a:rPr>
              <a:t>)</a:t>
            </a:r>
          </a:p>
          <a:p>
            <a:pPr marL="742950" lvl="1" indent="-285750" eaLnBrk="0" hangingPunct="0">
              <a:spcBef>
                <a:spcPct val="20000"/>
              </a:spcBef>
              <a:buFont typeface="Arial" charset="0"/>
              <a:buChar char="•"/>
            </a:pPr>
            <a:endParaRPr lang="en-US" sz="1600" dirty="0">
              <a:solidFill>
                <a:srgbClr val="000000"/>
              </a:solidFill>
              <a:latin typeface="+mn-lt"/>
              <a:cs typeface="+mn-cs"/>
            </a:endParaRPr>
          </a:p>
        </p:txBody>
      </p:sp>
      <p:sp>
        <p:nvSpPr>
          <p:cNvPr id="7" name="Text Box 4"/>
          <p:cNvSpPr txBox="1">
            <a:spLocks noChangeArrowheads="1"/>
          </p:cNvSpPr>
          <p:nvPr/>
        </p:nvSpPr>
        <p:spPr bwMode="auto">
          <a:xfrm>
            <a:off x="1298575" y="4669210"/>
            <a:ext cx="41433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IE" sz="1600" dirty="0"/>
              <a:t>Grey interfaces (1310nm)</a:t>
            </a:r>
            <a:endParaRPr lang="en-GB" sz="1600" dirty="0"/>
          </a:p>
        </p:txBody>
      </p:sp>
      <p:sp>
        <p:nvSpPr>
          <p:cNvPr id="8" name="Text Box 5"/>
          <p:cNvSpPr txBox="1">
            <a:spLocks noChangeArrowheads="1"/>
          </p:cNvSpPr>
          <p:nvPr/>
        </p:nvSpPr>
        <p:spPr bwMode="auto">
          <a:xfrm>
            <a:off x="1301750" y="5058148"/>
            <a:ext cx="25685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IE" sz="1600" dirty="0"/>
              <a:t>WDM interfaces (15xxnm)</a:t>
            </a:r>
            <a:endParaRPr lang="en-GB" sz="1600" dirty="0"/>
          </a:p>
        </p:txBody>
      </p:sp>
      <p:sp>
        <p:nvSpPr>
          <p:cNvPr id="9" name="Rectangle 6"/>
          <p:cNvSpPr>
            <a:spLocks noChangeArrowheads="1"/>
          </p:cNvSpPr>
          <p:nvPr/>
        </p:nvSpPr>
        <p:spPr bwMode="auto">
          <a:xfrm>
            <a:off x="1050925" y="4791448"/>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Rectangle 7"/>
          <p:cNvSpPr>
            <a:spLocks noChangeArrowheads="1"/>
          </p:cNvSpPr>
          <p:nvPr/>
        </p:nvSpPr>
        <p:spPr bwMode="auto">
          <a:xfrm>
            <a:off x="1049338" y="5178798"/>
            <a:ext cx="92075" cy="82550"/>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Text Box 8"/>
          <p:cNvSpPr txBox="1">
            <a:spLocks noChangeArrowheads="1"/>
          </p:cNvSpPr>
          <p:nvPr/>
        </p:nvSpPr>
        <p:spPr bwMode="auto">
          <a:xfrm>
            <a:off x="128588" y="1168773"/>
            <a:ext cx="1997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Transit traffic</a:t>
            </a:r>
          </a:p>
        </p:txBody>
      </p:sp>
      <p:sp>
        <p:nvSpPr>
          <p:cNvPr id="12" name="Rectangle 9"/>
          <p:cNvSpPr>
            <a:spLocks noChangeArrowheads="1"/>
          </p:cNvSpPr>
          <p:nvPr/>
        </p:nvSpPr>
        <p:spPr bwMode="auto">
          <a:xfrm>
            <a:off x="1004888" y="5713785"/>
            <a:ext cx="90487" cy="82550"/>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0"/>
          <p:cNvSpPr>
            <a:spLocks noChangeArrowheads="1"/>
          </p:cNvSpPr>
          <p:nvPr/>
        </p:nvSpPr>
        <p:spPr bwMode="auto">
          <a:xfrm>
            <a:off x="1101725" y="5713785"/>
            <a:ext cx="90488"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1"/>
          <p:cNvSpPr txBox="1">
            <a:spLocks noChangeArrowheads="1"/>
          </p:cNvSpPr>
          <p:nvPr/>
        </p:nvSpPr>
        <p:spPr bwMode="auto">
          <a:xfrm>
            <a:off x="1125538" y="5634784"/>
            <a:ext cx="5541963"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IE" sz="1600" dirty="0"/>
              <a:t>Transponder</a:t>
            </a:r>
            <a:br>
              <a:rPr lang="en-IE" sz="1600" dirty="0"/>
            </a:br>
            <a:r>
              <a:rPr lang="en-IE" sz="1600" dirty="0"/>
              <a:t>(Optical to electrical to optical - OEO)</a:t>
            </a:r>
            <a:endParaRPr lang="en-GB" sz="1600" dirty="0"/>
          </a:p>
        </p:txBody>
      </p:sp>
      <p:sp>
        <p:nvSpPr>
          <p:cNvPr id="15" name="AutoShape 12"/>
          <p:cNvSpPr>
            <a:spLocks noChangeArrowheads="1"/>
          </p:cNvSpPr>
          <p:nvPr/>
        </p:nvSpPr>
        <p:spPr bwMode="auto">
          <a:xfrm>
            <a:off x="1001713" y="1906960"/>
            <a:ext cx="2779712" cy="1303338"/>
          </a:xfrm>
          <a:prstGeom prst="roundRect">
            <a:avLst>
              <a:gd name="adj" fmla="val 16667"/>
            </a:avLst>
          </a:prstGeom>
          <a:solidFill>
            <a:srgbClr val="FFFFCC">
              <a:alpha val="50000"/>
            </a:srgb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
            <a:spAutoFit/>
          </a:bodyPr>
          <a:lstStyle/>
          <a:p>
            <a:endParaRPr lang="en-US"/>
          </a:p>
        </p:txBody>
      </p:sp>
      <p:sp>
        <p:nvSpPr>
          <p:cNvPr id="16" name="AutoShape 13"/>
          <p:cNvSpPr>
            <a:spLocks noChangeArrowheads="1"/>
          </p:cNvSpPr>
          <p:nvPr/>
        </p:nvSpPr>
        <p:spPr bwMode="auto">
          <a:xfrm>
            <a:off x="1544638" y="3340473"/>
            <a:ext cx="1463675" cy="771525"/>
          </a:xfrm>
          <a:prstGeom prst="roundRect">
            <a:avLst>
              <a:gd name="adj" fmla="val 16667"/>
            </a:avLst>
          </a:prstGeom>
          <a:solidFill>
            <a:srgbClr val="6BBBF7">
              <a:alpha val="50000"/>
            </a:srgb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
            <a:spAutoFit/>
          </a:bodyPr>
          <a:lstStyle/>
          <a:p>
            <a:endParaRPr lang="en-US"/>
          </a:p>
        </p:txBody>
      </p:sp>
      <p:sp>
        <p:nvSpPr>
          <p:cNvPr id="17" name="Rectangle 14"/>
          <p:cNvSpPr>
            <a:spLocks noChangeArrowheads="1"/>
          </p:cNvSpPr>
          <p:nvPr/>
        </p:nvSpPr>
        <p:spPr bwMode="auto">
          <a:xfrm>
            <a:off x="1862138" y="2278435"/>
            <a:ext cx="830262" cy="708025"/>
          </a:xfrm>
          <a:prstGeom prst="rect">
            <a:avLst/>
          </a:prstGeom>
          <a:solidFill>
            <a:srgbClr val="EAEAEA">
              <a:alpha val="50000"/>
            </a:srgbClr>
          </a:solidFill>
          <a:ln w="19050">
            <a:solidFill>
              <a:schemeClr val="tx1"/>
            </a:solidFill>
            <a:prstDash val="dash"/>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en-US"/>
          </a:p>
        </p:txBody>
      </p:sp>
      <p:sp>
        <p:nvSpPr>
          <p:cNvPr id="18" name="Rectangle 15"/>
          <p:cNvSpPr>
            <a:spLocks noChangeArrowheads="1"/>
          </p:cNvSpPr>
          <p:nvPr/>
        </p:nvSpPr>
        <p:spPr bwMode="auto">
          <a:xfrm flipH="1">
            <a:off x="320675" y="2576885"/>
            <a:ext cx="665163" cy="152400"/>
          </a:xfrm>
          <a:prstGeom prst="rect">
            <a:avLst/>
          </a:prstGeom>
          <a:gradFill rotWithShape="0">
            <a:gsLst>
              <a:gs pos="0">
                <a:srgbClr val="FF3399"/>
              </a:gs>
              <a:gs pos="25000">
                <a:srgbClr val="FF6633">
                  <a:alpha val="87500"/>
                </a:srgbClr>
              </a:gs>
              <a:gs pos="50000">
                <a:srgbClr val="FFFF00">
                  <a:alpha val="75000"/>
                </a:srgbClr>
              </a:gs>
              <a:gs pos="75000">
                <a:srgbClr val="01A78F">
                  <a:alpha val="62500"/>
                </a:srgbClr>
              </a:gs>
              <a:gs pos="100000">
                <a:srgbClr val="3366FF">
                  <a:alpha val="50000"/>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16"/>
          <p:cNvSpPr>
            <a:spLocks/>
          </p:cNvSpPr>
          <p:nvPr/>
        </p:nvSpPr>
        <p:spPr bwMode="auto">
          <a:xfrm flipH="1">
            <a:off x="1731963" y="2903910"/>
            <a:ext cx="292100" cy="646113"/>
          </a:xfrm>
          <a:custGeom>
            <a:avLst/>
            <a:gdLst>
              <a:gd name="T0" fmla="*/ 0 w 321"/>
              <a:gd name="T1" fmla="*/ 437 h 437"/>
              <a:gd name="T2" fmla="*/ 7 w 321"/>
              <a:gd name="T3" fmla="*/ 0 h 437"/>
              <a:gd name="T4" fmla="*/ 321 w 321"/>
              <a:gd name="T5" fmla="*/ 0 h 437"/>
            </a:gdLst>
            <a:ahLst/>
            <a:cxnLst>
              <a:cxn ang="0">
                <a:pos x="T0" y="T1"/>
              </a:cxn>
              <a:cxn ang="0">
                <a:pos x="T2" y="T3"/>
              </a:cxn>
              <a:cxn ang="0">
                <a:pos x="T4" y="T5"/>
              </a:cxn>
            </a:cxnLst>
            <a:rect l="0" t="0" r="r" b="b"/>
            <a:pathLst>
              <a:path w="321" h="437">
                <a:moveTo>
                  <a:pt x="0" y="437"/>
                </a:moveTo>
                <a:lnTo>
                  <a:pt x="7" y="0"/>
                </a:lnTo>
                <a:lnTo>
                  <a:pt x="321" y="0"/>
                </a:lnTo>
              </a:path>
            </a:pathLst>
          </a:custGeom>
          <a:noFill/>
          <a:ln w="19050" cap="flat" cmpd="sng">
            <a:solidFill>
              <a:srgbClr val="777777"/>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endParaRPr lang="en-US"/>
          </a:p>
        </p:txBody>
      </p:sp>
      <p:sp>
        <p:nvSpPr>
          <p:cNvPr id="20" name="Rectangle 17"/>
          <p:cNvSpPr>
            <a:spLocks noChangeArrowheads="1"/>
          </p:cNvSpPr>
          <p:nvPr/>
        </p:nvSpPr>
        <p:spPr bwMode="auto">
          <a:xfrm flipH="1">
            <a:off x="1631950" y="2330823"/>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8"/>
          <p:cNvSpPr>
            <a:spLocks noChangeArrowheads="1"/>
          </p:cNvSpPr>
          <p:nvPr/>
        </p:nvSpPr>
        <p:spPr bwMode="auto">
          <a:xfrm flipH="1">
            <a:off x="1528763" y="2330823"/>
            <a:ext cx="92075" cy="82550"/>
          </a:xfrm>
          <a:prstGeom prst="rect">
            <a:avLst/>
          </a:prstGeom>
          <a:solidFill>
            <a:srgbClr val="CC330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Rectangle 19"/>
          <p:cNvSpPr>
            <a:spLocks noChangeArrowheads="1"/>
          </p:cNvSpPr>
          <p:nvPr/>
        </p:nvSpPr>
        <p:spPr bwMode="auto">
          <a:xfrm flipH="1">
            <a:off x="1641475" y="2859460"/>
            <a:ext cx="90488"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Rectangle 20"/>
          <p:cNvSpPr>
            <a:spLocks noChangeArrowheads="1"/>
          </p:cNvSpPr>
          <p:nvPr/>
        </p:nvSpPr>
        <p:spPr bwMode="auto">
          <a:xfrm flipH="1">
            <a:off x="1538288" y="2859460"/>
            <a:ext cx="90487" cy="82550"/>
          </a:xfrm>
          <a:prstGeom prst="rect">
            <a:avLst/>
          </a:prstGeom>
          <a:solidFill>
            <a:srgbClr val="6666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Line 21"/>
          <p:cNvSpPr>
            <a:spLocks noChangeShapeType="1"/>
          </p:cNvSpPr>
          <p:nvPr/>
        </p:nvSpPr>
        <p:spPr bwMode="auto">
          <a:xfrm rot="5400000" flipH="1">
            <a:off x="1939131" y="4155654"/>
            <a:ext cx="166688"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25" name="Line 22"/>
          <p:cNvSpPr>
            <a:spLocks noChangeShapeType="1"/>
          </p:cNvSpPr>
          <p:nvPr/>
        </p:nvSpPr>
        <p:spPr bwMode="auto">
          <a:xfrm rot="5400000" flipH="1">
            <a:off x="2434431" y="4158829"/>
            <a:ext cx="166688"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26" name="Text Box 23"/>
          <p:cNvSpPr txBox="1">
            <a:spLocks noChangeArrowheads="1"/>
          </p:cNvSpPr>
          <p:nvPr/>
        </p:nvSpPr>
        <p:spPr bwMode="auto">
          <a:xfrm>
            <a:off x="1825625" y="4331073"/>
            <a:ext cx="919163" cy="212725"/>
          </a:xfrm>
          <a:prstGeom prst="rect">
            <a:avLst/>
          </a:prstGeom>
          <a:noFill/>
          <a:ln>
            <a:noFill/>
          </a:ln>
          <a:effectLst/>
          <a:extLst>
            <a:ext uri="{909E8E84-426E-40dd-AFC4-6F175D3DCCD1}">
              <a14:hiddenFill xmlns:a14="http://schemas.microsoft.com/office/drawing/2010/main" xmlns="">
                <a:solidFill>
                  <a:srgbClr val="4D4C2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1">
            <a:spAutoFit/>
          </a:bodyPr>
          <a:lstStyle/>
          <a:p>
            <a:pPr eaLnBrk="0" hangingPunct="0">
              <a:spcBef>
                <a:spcPct val="50000"/>
              </a:spcBef>
            </a:pPr>
            <a:r>
              <a:rPr lang="en-IE"/>
              <a:t>Clients</a:t>
            </a:r>
            <a:endParaRPr lang="en-GB"/>
          </a:p>
        </p:txBody>
      </p:sp>
      <p:sp>
        <p:nvSpPr>
          <p:cNvPr id="27" name="Rectangle 24"/>
          <p:cNvSpPr>
            <a:spLocks noChangeArrowheads="1"/>
          </p:cNvSpPr>
          <p:nvPr/>
        </p:nvSpPr>
        <p:spPr bwMode="auto">
          <a:xfrm>
            <a:off x="2473325" y="3997698"/>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Rectangle 25"/>
          <p:cNvSpPr>
            <a:spLocks noChangeArrowheads="1"/>
          </p:cNvSpPr>
          <p:nvPr/>
        </p:nvSpPr>
        <p:spPr bwMode="auto">
          <a:xfrm>
            <a:off x="1982788" y="3997698"/>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26"/>
          <p:cNvSpPr>
            <a:spLocks noChangeShapeType="1"/>
          </p:cNvSpPr>
          <p:nvPr/>
        </p:nvSpPr>
        <p:spPr bwMode="auto">
          <a:xfrm>
            <a:off x="2097088" y="4189785"/>
            <a:ext cx="352425" cy="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30" name="Rectangle 27"/>
          <p:cNvSpPr>
            <a:spLocks noChangeArrowheads="1"/>
          </p:cNvSpPr>
          <p:nvPr/>
        </p:nvSpPr>
        <p:spPr bwMode="auto">
          <a:xfrm>
            <a:off x="3514725" y="2576885"/>
            <a:ext cx="665163" cy="149225"/>
          </a:xfrm>
          <a:prstGeom prst="rect">
            <a:avLst/>
          </a:prstGeom>
          <a:gradFill rotWithShape="0">
            <a:gsLst>
              <a:gs pos="0">
                <a:srgbClr val="FF3399"/>
              </a:gs>
              <a:gs pos="25000">
                <a:srgbClr val="FF6633">
                  <a:alpha val="87500"/>
                </a:srgbClr>
              </a:gs>
              <a:gs pos="50000">
                <a:srgbClr val="FFFF00">
                  <a:alpha val="75000"/>
                </a:srgbClr>
              </a:gs>
              <a:gs pos="75000">
                <a:srgbClr val="01A78F">
                  <a:alpha val="62500"/>
                </a:srgbClr>
              </a:gs>
              <a:gs pos="100000">
                <a:srgbClr val="3366FF">
                  <a:alpha val="50000"/>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 name="Freeform 28"/>
          <p:cNvSpPr>
            <a:spLocks/>
          </p:cNvSpPr>
          <p:nvPr/>
        </p:nvSpPr>
        <p:spPr bwMode="auto">
          <a:xfrm>
            <a:off x="2513013" y="2900735"/>
            <a:ext cx="292100" cy="646113"/>
          </a:xfrm>
          <a:custGeom>
            <a:avLst/>
            <a:gdLst>
              <a:gd name="T0" fmla="*/ 0 w 321"/>
              <a:gd name="T1" fmla="*/ 437 h 437"/>
              <a:gd name="T2" fmla="*/ 7 w 321"/>
              <a:gd name="T3" fmla="*/ 0 h 437"/>
              <a:gd name="T4" fmla="*/ 321 w 321"/>
              <a:gd name="T5" fmla="*/ 0 h 437"/>
            </a:gdLst>
            <a:ahLst/>
            <a:cxnLst>
              <a:cxn ang="0">
                <a:pos x="T0" y="T1"/>
              </a:cxn>
              <a:cxn ang="0">
                <a:pos x="T2" y="T3"/>
              </a:cxn>
              <a:cxn ang="0">
                <a:pos x="T4" y="T5"/>
              </a:cxn>
            </a:cxnLst>
            <a:rect l="0" t="0" r="r" b="b"/>
            <a:pathLst>
              <a:path w="321" h="437">
                <a:moveTo>
                  <a:pt x="0" y="437"/>
                </a:moveTo>
                <a:lnTo>
                  <a:pt x="7" y="0"/>
                </a:lnTo>
                <a:lnTo>
                  <a:pt x="321" y="0"/>
                </a:lnTo>
              </a:path>
            </a:pathLst>
          </a:custGeom>
          <a:noFill/>
          <a:ln w="19050" cap="flat" cmpd="sng">
            <a:solidFill>
              <a:srgbClr val="777777"/>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endParaRPr lang="en-US"/>
          </a:p>
        </p:txBody>
      </p:sp>
      <p:sp>
        <p:nvSpPr>
          <p:cNvPr id="32" name="Rectangle 29"/>
          <p:cNvSpPr>
            <a:spLocks noChangeArrowheads="1"/>
          </p:cNvSpPr>
          <p:nvPr/>
        </p:nvSpPr>
        <p:spPr bwMode="auto">
          <a:xfrm>
            <a:off x="2814638" y="2327648"/>
            <a:ext cx="90487"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Rectangle 30"/>
          <p:cNvSpPr>
            <a:spLocks noChangeArrowheads="1"/>
          </p:cNvSpPr>
          <p:nvPr/>
        </p:nvSpPr>
        <p:spPr bwMode="auto">
          <a:xfrm flipH="1">
            <a:off x="1970088" y="3459535"/>
            <a:ext cx="90487"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Rectangle 31"/>
          <p:cNvSpPr>
            <a:spLocks noChangeArrowheads="1"/>
          </p:cNvSpPr>
          <p:nvPr/>
        </p:nvSpPr>
        <p:spPr bwMode="auto">
          <a:xfrm>
            <a:off x="2478088" y="3459535"/>
            <a:ext cx="90487"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Text Box 32"/>
          <p:cNvSpPr txBox="1">
            <a:spLocks noChangeArrowheads="1"/>
          </p:cNvSpPr>
          <p:nvPr/>
        </p:nvSpPr>
        <p:spPr bwMode="auto">
          <a:xfrm>
            <a:off x="1597025" y="1940298"/>
            <a:ext cx="1346200" cy="2905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pPr>
            <a:r>
              <a:rPr lang="en-IE" sz="1300" b="1"/>
              <a:t>Patch panel</a:t>
            </a:r>
            <a:endParaRPr lang="en-GB" sz="1300" b="1"/>
          </a:p>
        </p:txBody>
      </p:sp>
      <p:sp>
        <p:nvSpPr>
          <p:cNvPr id="36" name="Rectangle 34"/>
          <p:cNvSpPr>
            <a:spLocks noChangeArrowheads="1"/>
          </p:cNvSpPr>
          <p:nvPr/>
        </p:nvSpPr>
        <p:spPr bwMode="auto">
          <a:xfrm>
            <a:off x="1892300" y="3538910"/>
            <a:ext cx="754063" cy="460375"/>
          </a:xfrm>
          <a:prstGeom prst="rect">
            <a:avLst/>
          </a:prstGeom>
          <a:solidFill>
            <a:srgbClr val="006699"/>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Rectangle 41"/>
          <p:cNvSpPr>
            <a:spLocks noChangeArrowheads="1"/>
          </p:cNvSpPr>
          <p:nvPr/>
        </p:nvSpPr>
        <p:spPr bwMode="auto">
          <a:xfrm flipH="1">
            <a:off x="1628775" y="2605460"/>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Rectangle 42"/>
          <p:cNvSpPr>
            <a:spLocks noChangeArrowheads="1"/>
          </p:cNvSpPr>
          <p:nvPr/>
        </p:nvSpPr>
        <p:spPr bwMode="auto">
          <a:xfrm flipH="1">
            <a:off x="1525588" y="2605460"/>
            <a:ext cx="92075" cy="82550"/>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9" name="Group 43"/>
          <p:cNvGrpSpPr>
            <a:grpSpLocks/>
          </p:cNvGrpSpPr>
          <p:nvPr/>
        </p:nvGrpSpPr>
        <p:grpSpPr bwMode="auto">
          <a:xfrm>
            <a:off x="1169996" y="-278939"/>
            <a:ext cx="368301" cy="333"/>
            <a:chOff x="886" y="1673"/>
            <a:chExt cx="113" cy="333"/>
          </a:xfrm>
        </p:grpSpPr>
        <p:sp>
          <p:nvSpPr>
            <p:cNvPr id="40" name="Line 44"/>
            <p:cNvSpPr>
              <a:spLocks noChangeShapeType="1"/>
            </p:cNvSpPr>
            <p:nvPr/>
          </p:nvSpPr>
          <p:spPr bwMode="auto">
            <a:xfrm flipH="1">
              <a:off x="888" y="1673"/>
              <a:ext cx="105" cy="0"/>
            </a:xfrm>
            <a:prstGeom prst="line">
              <a:avLst/>
            </a:prstGeom>
            <a:noFill/>
            <a:ln w="19050">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41" name="Line 45"/>
            <p:cNvSpPr>
              <a:spLocks noChangeShapeType="1"/>
            </p:cNvSpPr>
            <p:nvPr/>
          </p:nvSpPr>
          <p:spPr bwMode="auto">
            <a:xfrm flipH="1">
              <a:off x="894" y="2006"/>
              <a:ext cx="105" cy="0"/>
            </a:xfrm>
            <a:prstGeom prst="line">
              <a:avLst/>
            </a:prstGeom>
            <a:noFill/>
            <a:ln w="19050">
              <a:solidFill>
                <a:srgbClr val="0635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42" name="Line 46"/>
            <p:cNvSpPr>
              <a:spLocks noChangeShapeType="1"/>
            </p:cNvSpPr>
            <p:nvPr/>
          </p:nvSpPr>
          <p:spPr bwMode="auto">
            <a:xfrm flipH="1">
              <a:off x="886" y="1846"/>
              <a:ext cx="105" cy="0"/>
            </a:xfrm>
            <a:prstGeom prst="line">
              <a:avLst/>
            </a:prstGeom>
            <a:noFill/>
            <a:ln w="19050">
              <a:solidFill>
                <a:srgbClr val="FFCC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grpSp>
      <p:sp>
        <p:nvSpPr>
          <p:cNvPr id="43" name="Line 47"/>
          <p:cNvSpPr>
            <a:spLocks noChangeShapeType="1"/>
          </p:cNvSpPr>
          <p:nvPr/>
        </p:nvSpPr>
        <p:spPr bwMode="auto">
          <a:xfrm>
            <a:off x="1720850" y="2372098"/>
            <a:ext cx="1077913" cy="0"/>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44" name="AutoShape 48"/>
          <p:cNvSpPr>
            <a:spLocks noChangeAspect="1" noChangeArrowheads="1"/>
          </p:cNvSpPr>
          <p:nvPr/>
        </p:nvSpPr>
        <p:spPr bwMode="auto">
          <a:xfrm rot="5400000" flipH="1">
            <a:off x="714375" y="2553073"/>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AutoShape 49"/>
          <p:cNvSpPr>
            <a:spLocks noChangeAspect="1" noChangeArrowheads="1"/>
          </p:cNvSpPr>
          <p:nvPr/>
        </p:nvSpPr>
        <p:spPr bwMode="auto">
          <a:xfrm rot="16200000">
            <a:off x="3059112" y="2549898"/>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Rectangle 50"/>
          <p:cNvSpPr>
            <a:spLocks noChangeArrowheads="1"/>
          </p:cNvSpPr>
          <p:nvPr/>
        </p:nvSpPr>
        <p:spPr bwMode="auto">
          <a:xfrm>
            <a:off x="2817813" y="2856285"/>
            <a:ext cx="90487"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Text Box 51"/>
          <p:cNvSpPr txBox="1">
            <a:spLocks noChangeArrowheads="1"/>
          </p:cNvSpPr>
          <p:nvPr/>
        </p:nvSpPr>
        <p:spPr bwMode="auto">
          <a:xfrm>
            <a:off x="3082925" y="3608760"/>
            <a:ext cx="17780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eaLnBrk="0" hangingPunct="0">
              <a:spcBef>
                <a:spcPct val="50000"/>
              </a:spcBef>
            </a:pPr>
            <a:r>
              <a:rPr lang="en-IE"/>
              <a:t>Switching/ Routing</a:t>
            </a:r>
            <a:endParaRPr lang="en-GB"/>
          </a:p>
        </p:txBody>
      </p:sp>
      <p:sp>
        <p:nvSpPr>
          <p:cNvPr id="48" name="Text Box 52"/>
          <p:cNvSpPr txBox="1">
            <a:spLocks noChangeArrowheads="1"/>
          </p:cNvSpPr>
          <p:nvPr/>
        </p:nvSpPr>
        <p:spPr bwMode="auto">
          <a:xfrm>
            <a:off x="1403350" y="1586285"/>
            <a:ext cx="1779588" cy="3206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pPr>
            <a:r>
              <a:rPr lang="en-IE" sz="1500" b="1"/>
              <a:t>WDM Transport</a:t>
            </a:r>
            <a:endParaRPr lang="en-GB" sz="1500" b="1"/>
          </a:p>
        </p:txBody>
      </p:sp>
      <p:sp>
        <p:nvSpPr>
          <p:cNvPr id="49" name="Line 53"/>
          <p:cNvSpPr>
            <a:spLocks noChangeShapeType="1"/>
          </p:cNvSpPr>
          <p:nvPr/>
        </p:nvSpPr>
        <p:spPr bwMode="auto">
          <a:xfrm flipH="1" flipV="1">
            <a:off x="1125538" y="1483098"/>
            <a:ext cx="630237" cy="7651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0" name="Line 54"/>
          <p:cNvSpPr>
            <a:spLocks noChangeShapeType="1"/>
          </p:cNvSpPr>
          <p:nvPr/>
        </p:nvSpPr>
        <p:spPr bwMode="auto">
          <a:xfrm>
            <a:off x="1709738" y="2653085"/>
            <a:ext cx="1125537" cy="0"/>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51" name="Rectangle 55"/>
          <p:cNvSpPr>
            <a:spLocks noChangeArrowheads="1"/>
          </p:cNvSpPr>
          <p:nvPr/>
        </p:nvSpPr>
        <p:spPr bwMode="auto">
          <a:xfrm>
            <a:off x="2811463" y="2602285"/>
            <a:ext cx="90487"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Text Box 56"/>
          <p:cNvSpPr txBox="1">
            <a:spLocks noChangeArrowheads="1"/>
          </p:cNvSpPr>
          <p:nvPr/>
        </p:nvSpPr>
        <p:spPr bwMode="auto">
          <a:xfrm>
            <a:off x="-47625" y="3418260"/>
            <a:ext cx="1579563"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Local traffic (add/drop)</a:t>
            </a:r>
          </a:p>
        </p:txBody>
      </p:sp>
      <p:grpSp>
        <p:nvGrpSpPr>
          <p:cNvPr id="53" name="Group 57"/>
          <p:cNvGrpSpPr>
            <a:grpSpLocks/>
          </p:cNvGrpSpPr>
          <p:nvPr/>
        </p:nvGrpSpPr>
        <p:grpSpPr bwMode="auto">
          <a:xfrm>
            <a:off x="2970221" y="-271007"/>
            <a:ext cx="368301" cy="333"/>
            <a:chOff x="886" y="1673"/>
            <a:chExt cx="113" cy="333"/>
          </a:xfrm>
        </p:grpSpPr>
        <p:sp>
          <p:nvSpPr>
            <p:cNvPr id="54" name="Line 58"/>
            <p:cNvSpPr>
              <a:spLocks noChangeShapeType="1"/>
            </p:cNvSpPr>
            <p:nvPr/>
          </p:nvSpPr>
          <p:spPr bwMode="auto">
            <a:xfrm flipH="1">
              <a:off x="888" y="1673"/>
              <a:ext cx="105" cy="0"/>
            </a:xfrm>
            <a:prstGeom prst="line">
              <a:avLst/>
            </a:prstGeom>
            <a:noFill/>
            <a:ln w="19050">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55" name="Line 59"/>
            <p:cNvSpPr>
              <a:spLocks noChangeShapeType="1"/>
            </p:cNvSpPr>
            <p:nvPr/>
          </p:nvSpPr>
          <p:spPr bwMode="auto">
            <a:xfrm flipH="1">
              <a:off x="894" y="2006"/>
              <a:ext cx="105" cy="0"/>
            </a:xfrm>
            <a:prstGeom prst="line">
              <a:avLst/>
            </a:prstGeom>
            <a:noFill/>
            <a:ln w="19050">
              <a:solidFill>
                <a:srgbClr val="0635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56" name="Line 60"/>
            <p:cNvSpPr>
              <a:spLocks noChangeShapeType="1"/>
            </p:cNvSpPr>
            <p:nvPr/>
          </p:nvSpPr>
          <p:spPr bwMode="auto">
            <a:xfrm flipH="1">
              <a:off x="886" y="1846"/>
              <a:ext cx="105" cy="0"/>
            </a:xfrm>
            <a:prstGeom prst="line">
              <a:avLst/>
            </a:prstGeom>
            <a:noFill/>
            <a:ln w="19050">
              <a:solidFill>
                <a:srgbClr val="FFCC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grpSp>
      <p:sp>
        <p:nvSpPr>
          <p:cNvPr id="57" name="Rectangle 61"/>
          <p:cNvSpPr>
            <a:spLocks noChangeArrowheads="1"/>
          </p:cNvSpPr>
          <p:nvPr/>
        </p:nvSpPr>
        <p:spPr bwMode="auto">
          <a:xfrm>
            <a:off x="2917825" y="2327648"/>
            <a:ext cx="90488" cy="82550"/>
          </a:xfrm>
          <a:prstGeom prst="rect">
            <a:avLst/>
          </a:prstGeom>
          <a:solidFill>
            <a:srgbClr val="CC330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 name="Rectangle 62"/>
          <p:cNvSpPr>
            <a:spLocks noChangeArrowheads="1"/>
          </p:cNvSpPr>
          <p:nvPr/>
        </p:nvSpPr>
        <p:spPr bwMode="auto">
          <a:xfrm>
            <a:off x="2914650" y="2602285"/>
            <a:ext cx="90488" cy="82550"/>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Rectangle 63"/>
          <p:cNvSpPr>
            <a:spLocks noChangeArrowheads="1"/>
          </p:cNvSpPr>
          <p:nvPr/>
        </p:nvSpPr>
        <p:spPr bwMode="auto">
          <a:xfrm>
            <a:off x="2921000" y="2856285"/>
            <a:ext cx="90488" cy="82550"/>
          </a:xfrm>
          <a:prstGeom prst="rect">
            <a:avLst/>
          </a:prstGeom>
          <a:solidFill>
            <a:srgbClr val="6666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Text Box 64"/>
          <p:cNvSpPr txBox="1">
            <a:spLocks noChangeArrowheads="1"/>
          </p:cNvSpPr>
          <p:nvPr/>
        </p:nvSpPr>
        <p:spPr bwMode="auto">
          <a:xfrm>
            <a:off x="1169988" y="2113335"/>
            <a:ext cx="4048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1</a:t>
            </a:r>
          </a:p>
        </p:txBody>
      </p:sp>
      <p:sp>
        <p:nvSpPr>
          <p:cNvPr id="61" name="Text Box 65"/>
          <p:cNvSpPr txBox="1">
            <a:spLocks noChangeArrowheads="1"/>
          </p:cNvSpPr>
          <p:nvPr/>
        </p:nvSpPr>
        <p:spPr bwMode="auto">
          <a:xfrm>
            <a:off x="1169988" y="2383210"/>
            <a:ext cx="4048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l2</a:t>
            </a:r>
          </a:p>
        </p:txBody>
      </p:sp>
      <p:sp>
        <p:nvSpPr>
          <p:cNvPr id="62" name="Text Box 66"/>
          <p:cNvSpPr txBox="1">
            <a:spLocks noChangeArrowheads="1"/>
          </p:cNvSpPr>
          <p:nvPr/>
        </p:nvSpPr>
        <p:spPr bwMode="auto">
          <a:xfrm>
            <a:off x="1169988" y="2653085"/>
            <a:ext cx="4048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3</a:t>
            </a:r>
          </a:p>
        </p:txBody>
      </p:sp>
      <p:sp>
        <p:nvSpPr>
          <p:cNvPr id="63" name="Text Box 67"/>
          <p:cNvSpPr txBox="1">
            <a:spLocks noChangeArrowheads="1"/>
          </p:cNvSpPr>
          <p:nvPr/>
        </p:nvSpPr>
        <p:spPr bwMode="auto">
          <a:xfrm>
            <a:off x="3014663" y="2113335"/>
            <a:ext cx="4048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1</a:t>
            </a:r>
          </a:p>
        </p:txBody>
      </p:sp>
      <p:sp>
        <p:nvSpPr>
          <p:cNvPr id="64" name="Text Box 68"/>
          <p:cNvSpPr txBox="1">
            <a:spLocks noChangeArrowheads="1"/>
          </p:cNvSpPr>
          <p:nvPr/>
        </p:nvSpPr>
        <p:spPr bwMode="auto">
          <a:xfrm>
            <a:off x="3014663" y="2383210"/>
            <a:ext cx="4048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l2</a:t>
            </a:r>
          </a:p>
        </p:txBody>
      </p:sp>
      <p:sp>
        <p:nvSpPr>
          <p:cNvPr id="65" name="Text Box 69"/>
          <p:cNvSpPr txBox="1">
            <a:spLocks noChangeArrowheads="1"/>
          </p:cNvSpPr>
          <p:nvPr/>
        </p:nvSpPr>
        <p:spPr bwMode="auto">
          <a:xfrm>
            <a:off x="3014663" y="2653085"/>
            <a:ext cx="4048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3</a:t>
            </a:r>
          </a:p>
        </p:txBody>
      </p:sp>
      <p:sp>
        <p:nvSpPr>
          <p:cNvPr id="66" name="Line 72"/>
          <p:cNvSpPr>
            <a:spLocks noChangeShapeType="1"/>
          </p:cNvSpPr>
          <p:nvPr/>
        </p:nvSpPr>
        <p:spPr bwMode="auto">
          <a:xfrm flipH="1">
            <a:off x="1036638" y="3103935"/>
            <a:ext cx="898525" cy="3143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7" name="Line 73"/>
          <p:cNvSpPr>
            <a:spLocks noChangeShapeType="1"/>
          </p:cNvSpPr>
          <p:nvPr/>
        </p:nvSpPr>
        <p:spPr bwMode="auto">
          <a:xfrm flipH="1">
            <a:off x="1260475" y="3103935"/>
            <a:ext cx="1214438" cy="3143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6" name="Text Box 149"/>
          <p:cNvSpPr txBox="1">
            <a:spLocks noChangeArrowheads="1"/>
          </p:cNvSpPr>
          <p:nvPr/>
        </p:nvSpPr>
        <p:spPr bwMode="auto">
          <a:xfrm>
            <a:off x="1800225" y="3499223"/>
            <a:ext cx="990600" cy="530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a:lnSpc>
                <a:spcPct val="120000"/>
              </a:lnSpc>
              <a:spcBef>
                <a:spcPct val="50000"/>
              </a:spcBef>
              <a:buClr>
                <a:srgbClr val="33CC33"/>
              </a:buClr>
            </a:pPr>
            <a:r>
              <a:rPr lang="en-IE" sz="1200">
                <a:solidFill>
                  <a:schemeClr val="bg1"/>
                </a:solidFill>
              </a:rPr>
              <a:t>Switch/ Router</a:t>
            </a:r>
            <a:endParaRPr lang="en-GB" sz="1200">
              <a:solidFill>
                <a:schemeClr val="bg1"/>
              </a:solidFill>
            </a:endParaRPr>
          </a:p>
        </p:txBody>
      </p:sp>
      <p:sp>
        <p:nvSpPr>
          <p:cNvPr id="3" name="Slide Number Placeholder 2"/>
          <p:cNvSpPr>
            <a:spLocks noGrp="1"/>
          </p:cNvSpPr>
          <p:nvPr>
            <p:ph type="sldNum" sz="quarter" idx="11"/>
          </p:nvPr>
        </p:nvSpPr>
        <p:spPr>
          <a:xfrm>
            <a:off x="4211638" y="6448425"/>
            <a:ext cx="720725" cy="365125"/>
          </a:xfrm>
        </p:spPr>
        <p:txBody>
          <a:bodyPr/>
          <a:lstStyle/>
          <a:p>
            <a:pPr>
              <a:defRPr/>
            </a:pPr>
            <a:fld id="{E27625A9-5E77-CB45-8867-3DD80D097EC7}" type="slidenum">
              <a:rPr lang="en-GB" smtClean="0"/>
              <a:pPr>
                <a:defRPr/>
              </a:pPr>
              <a:t>20</a:t>
            </a:fld>
            <a:endParaRPr lang="en-GB"/>
          </a:p>
        </p:txBody>
      </p:sp>
      <p:sp>
        <p:nvSpPr>
          <p:cNvPr id="5" name="Rectangle 4">
            <a:extLst>
              <a:ext uri="{FF2B5EF4-FFF2-40B4-BE49-F238E27FC236}">
                <a16:creationId xmlns:a16="http://schemas.microsoft.com/office/drawing/2014/main" id="{3BD0EF2F-C3F8-4169-B525-9BCD0F8C6ABB}"/>
              </a:ext>
            </a:extLst>
          </p:cNvPr>
          <p:cNvSpPr/>
          <p:nvPr/>
        </p:nvSpPr>
        <p:spPr>
          <a:xfrm>
            <a:off x="5130802" y="4671974"/>
            <a:ext cx="3875217" cy="1015663"/>
          </a:xfrm>
          <a:prstGeom prst="rect">
            <a:avLst/>
          </a:prstGeom>
        </p:spPr>
        <p:txBody>
          <a:bodyPr wrap="square">
            <a:spAutoFit/>
          </a:bodyPr>
          <a:lstStyle/>
          <a:p>
            <a:r>
              <a:rPr lang="en-US" dirty="0">
                <a:solidFill>
                  <a:srgbClr val="9A1D2B"/>
                </a:solidFill>
              </a:rPr>
              <a:t>Building SDH Core Networks: </a:t>
            </a:r>
            <a:br>
              <a:rPr lang="en-US" sz="2400" dirty="0">
                <a:solidFill>
                  <a:srgbClr val="9A1D2B"/>
                </a:solidFill>
              </a:rPr>
            </a:br>
            <a:r>
              <a:rPr lang="en-US" dirty="0">
                <a:solidFill>
                  <a:srgbClr val="9A1D2B"/>
                </a:solidFill>
              </a:rPr>
              <a:t>Separate WDM Transport and SDH Network Elements</a:t>
            </a:r>
            <a:endParaRPr lang="en-GB" dirty="0">
              <a:solidFill>
                <a:srgbClr val="9A1D2B"/>
              </a:solidFill>
            </a:endParaRPr>
          </a:p>
        </p:txBody>
      </p:sp>
    </p:spTree>
    <p:extLst>
      <p:ext uri="{BB962C8B-B14F-4D97-AF65-F5344CB8AC3E}">
        <p14:creationId xmlns:p14="http://schemas.microsoft.com/office/powerpoint/2010/main" val="2001368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Opaque Transport Networks: Integrated Switching/Transport systems</a:t>
            </a:r>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AutoShape 2"/>
          <p:cNvSpPr>
            <a:spLocks noChangeArrowheads="1"/>
          </p:cNvSpPr>
          <p:nvPr/>
        </p:nvSpPr>
        <p:spPr bwMode="auto">
          <a:xfrm>
            <a:off x="1049338" y="2655888"/>
            <a:ext cx="2552700" cy="1035050"/>
          </a:xfrm>
          <a:prstGeom prst="roundRect">
            <a:avLst>
              <a:gd name="adj" fmla="val 16667"/>
            </a:avLst>
          </a:prstGeom>
          <a:solidFill>
            <a:srgbClr val="6BBBF7">
              <a:alpha val="50000"/>
            </a:srgb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
            <a:spAutoFit/>
          </a:bodyPr>
          <a:lstStyle/>
          <a:p>
            <a:endParaRPr lang="en-US"/>
          </a:p>
        </p:txBody>
      </p:sp>
      <p:sp>
        <p:nvSpPr>
          <p:cNvPr id="7" name="Rectangle 3"/>
          <p:cNvSpPr>
            <a:spLocks noChangeArrowheads="1"/>
          </p:cNvSpPr>
          <p:nvPr/>
        </p:nvSpPr>
        <p:spPr bwMode="auto">
          <a:xfrm>
            <a:off x="1909763" y="2838450"/>
            <a:ext cx="830262" cy="708025"/>
          </a:xfrm>
          <a:prstGeom prst="rect">
            <a:avLst/>
          </a:prstGeom>
          <a:solidFill>
            <a:srgbClr val="006699"/>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Rectangle 4"/>
          <p:cNvSpPr>
            <a:spLocks noChangeArrowheads="1"/>
          </p:cNvSpPr>
          <p:nvPr/>
        </p:nvSpPr>
        <p:spPr bwMode="auto">
          <a:xfrm>
            <a:off x="3672324" y="1111251"/>
            <a:ext cx="5303143" cy="45799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lvl="1" indent="-285750" eaLnBrk="0" hangingPunct="0">
              <a:spcBef>
                <a:spcPct val="20000"/>
              </a:spcBef>
              <a:buClr>
                <a:srgbClr val="00B050"/>
              </a:buClr>
              <a:buSzPct val="200000"/>
              <a:buFont typeface="Wingdings" panose="05000000000000000000" pitchFamily="2" charset="2"/>
              <a:buChar char="ü"/>
            </a:pPr>
            <a:r>
              <a:rPr lang="en-US" sz="1600" b="1" dirty="0">
                <a:solidFill>
                  <a:srgbClr val="000000"/>
                </a:solidFill>
                <a:latin typeface="+mn-lt"/>
                <a:cs typeface="+mn-cs"/>
              </a:rPr>
              <a:t>Improves the dynamics of the network </a:t>
            </a:r>
            <a:r>
              <a:rPr lang="en-US" sz="1600" dirty="0">
                <a:solidFill>
                  <a:srgbClr val="000000"/>
                </a:solidFill>
                <a:latin typeface="+mn-lt"/>
                <a:cs typeface="+mn-cs"/>
              </a:rPr>
              <a:t>and allows the network operator to change the percentage of local/transit traffic at each node (according to changing traffic conditions)</a:t>
            </a:r>
          </a:p>
          <a:p>
            <a:pPr marL="742950" lvl="1" indent="-285750" eaLnBrk="0" hangingPunct="0">
              <a:spcBef>
                <a:spcPct val="20000"/>
              </a:spcBef>
              <a:buClr>
                <a:srgbClr val="00B050"/>
              </a:buClr>
              <a:buSzPct val="200000"/>
              <a:buFont typeface="Wingdings" panose="05000000000000000000" pitchFamily="2" charset="2"/>
              <a:buChar char="ü"/>
            </a:pPr>
            <a:endParaRPr lang="en-US" sz="1600" dirty="0">
              <a:solidFill>
                <a:srgbClr val="000000"/>
              </a:solidFill>
              <a:latin typeface="+mn-lt"/>
              <a:cs typeface="+mn-cs"/>
            </a:endParaRPr>
          </a:p>
          <a:p>
            <a:pPr marL="742950" lvl="1" indent="-285750" eaLnBrk="0" hangingPunct="0">
              <a:spcBef>
                <a:spcPct val="20000"/>
              </a:spcBef>
              <a:buClr>
                <a:srgbClr val="00B050"/>
              </a:buClr>
              <a:buSzPct val="200000"/>
              <a:buFont typeface="Wingdings" panose="05000000000000000000" pitchFamily="2" charset="2"/>
              <a:buChar char="ü"/>
            </a:pPr>
            <a:r>
              <a:rPr lang="en-US" sz="1600" b="1" dirty="0">
                <a:solidFill>
                  <a:srgbClr val="000000"/>
                </a:solidFill>
                <a:latin typeface="+mn-lt"/>
                <a:cs typeface="+mn-cs"/>
              </a:rPr>
              <a:t>Switches/routers incorporate WDM  interfaces </a:t>
            </a:r>
            <a:r>
              <a:rPr lang="en-US" sz="1600" dirty="0">
                <a:solidFill>
                  <a:srgbClr val="000000"/>
                </a:solidFill>
                <a:latin typeface="+mn-lt"/>
                <a:cs typeface="+mn-cs"/>
              </a:rPr>
              <a:t>- reduce the number of intermediate “grey” interfaces and eliminates intermediate “grey” interfaces and provides maximum flexibility</a:t>
            </a:r>
          </a:p>
          <a:p>
            <a:pPr lvl="1" eaLnBrk="0" hangingPunct="0">
              <a:spcBef>
                <a:spcPct val="20000"/>
              </a:spcBef>
            </a:pPr>
            <a:endParaRPr lang="en-US" sz="1600" dirty="0">
              <a:solidFill>
                <a:srgbClr val="000000"/>
              </a:solidFill>
              <a:latin typeface="+mn-lt"/>
              <a:cs typeface="+mn-cs"/>
            </a:endParaRPr>
          </a:p>
          <a:p>
            <a:pPr marL="742950" lvl="1" indent="-285750" eaLnBrk="0" hangingPunct="0">
              <a:spcBef>
                <a:spcPct val="20000"/>
              </a:spcBef>
              <a:buClr>
                <a:srgbClr val="FF0000"/>
              </a:buClr>
              <a:buSzPct val="200000"/>
              <a:buFont typeface="Calibri" panose="020F0502020204030204" pitchFamily="34" charset="0"/>
              <a:buChar char="X"/>
            </a:pPr>
            <a:r>
              <a:rPr lang="en-US" sz="1600" b="1" dirty="0">
                <a:solidFill>
                  <a:srgbClr val="000000"/>
                </a:solidFill>
                <a:latin typeface="+mn-lt"/>
                <a:cs typeface="+mn-cs"/>
              </a:rPr>
              <a:t>All traffic must go through the electrical matrix </a:t>
            </a:r>
            <a:r>
              <a:rPr lang="en-US" sz="1600" dirty="0">
                <a:solidFill>
                  <a:srgbClr val="000000"/>
                </a:solidFill>
                <a:latin typeface="+mn-lt"/>
                <a:cs typeface="+mn-cs"/>
              </a:rPr>
              <a:t>- significantly increasing the size and cost (especially for nodes that have a large amount of transit traffic). </a:t>
            </a:r>
          </a:p>
        </p:txBody>
      </p:sp>
      <p:sp>
        <p:nvSpPr>
          <p:cNvPr id="9" name="Rectangle 5"/>
          <p:cNvSpPr>
            <a:spLocks noChangeArrowheads="1"/>
          </p:cNvSpPr>
          <p:nvPr/>
        </p:nvSpPr>
        <p:spPr bwMode="auto">
          <a:xfrm flipH="1">
            <a:off x="560388" y="3136900"/>
            <a:ext cx="665162" cy="152400"/>
          </a:xfrm>
          <a:prstGeom prst="rect">
            <a:avLst/>
          </a:prstGeom>
          <a:gradFill rotWithShape="0">
            <a:gsLst>
              <a:gs pos="0">
                <a:srgbClr val="FF3399"/>
              </a:gs>
              <a:gs pos="25000">
                <a:srgbClr val="FF6633">
                  <a:alpha val="87500"/>
                </a:srgbClr>
              </a:gs>
              <a:gs pos="50000">
                <a:srgbClr val="FFFF00">
                  <a:alpha val="75000"/>
                </a:srgbClr>
              </a:gs>
              <a:gs pos="75000">
                <a:srgbClr val="01A78F">
                  <a:alpha val="62500"/>
                </a:srgbClr>
              </a:gs>
              <a:gs pos="100000">
                <a:srgbClr val="3366FF">
                  <a:alpha val="50000"/>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Line 6"/>
          <p:cNvSpPr>
            <a:spLocks noChangeShapeType="1"/>
          </p:cNvSpPr>
          <p:nvPr/>
        </p:nvSpPr>
        <p:spPr bwMode="auto">
          <a:xfrm flipH="1">
            <a:off x="1406525" y="2935288"/>
            <a:ext cx="401638" cy="0"/>
          </a:xfrm>
          <a:prstGeom prst="line">
            <a:avLst/>
          </a:prstGeom>
          <a:noFill/>
          <a:ln w="19050">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1" name="Line 7"/>
          <p:cNvSpPr>
            <a:spLocks noChangeShapeType="1"/>
          </p:cNvSpPr>
          <p:nvPr/>
        </p:nvSpPr>
        <p:spPr bwMode="auto">
          <a:xfrm flipH="1">
            <a:off x="1420813" y="3463925"/>
            <a:ext cx="400050" cy="0"/>
          </a:xfrm>
          <a:prstGeom prst="line">
            <a:avLst/>
          </a:prstGeom>
          <a:noFill/>
          <a:ln w="19050">
            <a:solidFill>
              <a:srgbClr val="0635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2" name="Line 8"/>
          <p:cNvSpPr>
            <a:spLocks noChangeShapeType="1"/>
          </p:cNvSpPr>
          <p:nvPr/>
        </p:nvSpPr>
        <p:spPr bwMode="auto">
          <a:xfrm rot="5400000" flipH="1">
            <a:off x="1986756" y="3715544"/>
            <a:ext cx="166688"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3" name="Line 9"/>
          <p:cNvSpPr>
            <a:spLocks noChangeShapeType="1"/>
          </p:cNvSpPr>
          <p:nvPr/>
        </p:nvSpPr>
        <p:spPr bwMode="auto">
          <a:xfrm rot="5400000" flipH="1">
            <a:off x="2482056" y="3718719"/>
            <a:ext cx="166688"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4" name="Text Box 10"/>
          <p:cNvSpPr txBox="1">
            <a:spLocks noChangeArrowheads="1"/>
          </p:cNvSpPr>
          <p:nvPr/>
        </p:nvSpPr>
        <p:spPr bwMode="auto">
          <a:xfrm>
            <a:off x="1860550" y="3890963"/>
            <a:ext cx="919163" cy="212725"/>
          </a:xfrm>
          <a:prstGeom prst="rect">
            <a:avLst/>
          </a:prstGeom>
          <a:noFill/>
          <a:ln>
            <a:noFill/>
          </a:ln>
          <a:effectLst/>
          <a:extLst>
            <a:ext uri="{909E8E84-426E-40dd-AFC4-6F175D3DCCD1}">
              <a14:hiddenFill xmlns:a14="http://schemas.microsoft.com/office/drawing/2010/main" xmlns="">
                <a:solidFill>
                  <a:srgbClr val="4D4C2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1">
            <a:spAutoFit/>
          </a:bodyPr>
          <a:lstStyle/>
          <a:p>
            <a:pPr eaLnBrk="0" hangingPunct="0">
              <a:spcBef>
                <a:spcPct val="50000"/>
              </a:spcBef>
            </a:pPr>
            <a:r>
              <a:rPr lang="en-IE"/>
              <a:t>Clients</a:t>
            </a:r>
            <a:endParaRPr lang="en-GB"/>
          </a:p>
        </p:txBody>
      </p:sp>
      <p:sp>
        <p:nvSpPr>
          <p:cNvPr id="15" name="Text Box 16"/>
          <p:cNvSpPr txBox="1">
            <a:spLocks noChangeArrowheads="1"/>
          </p:cNvSpPr>
          <p:nvPr/>
        </p:nvSpPr>
        <p:spPr bwMode="auto">
          <a:xfrm>
            <a:off x="1831975" y="2906713"/>
            <a:ext cx="990600" cy="603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a:lnSpc>
                <a:spcPct val="120000"/>
              </a:lnSpc>
              <a:spcBef>
                <a:spcPct val="50000"/>
              </a:spcBef>
              <a:buClr>
                <a:srgbClr val="33CC33"/>
              </a:buClr>
            </a:pPr>
            <a:r>
              <a:rPr lang="en-IE">
                <a:solidFill>
                  <a:schemeClr val="bg1"/>
                </a:solidFill>
              </a:rPr>
              <a:t>Switch/ Router</a:t>
            </a:r>
            <a:endParaRPr lang="en-GB">
              <a:solidFill>
                <a:schemeClr val="bg1"/>
              </a:solidFill>
            </a:endParaRPr>
          </a:p>
        </p:txBody>
      </p:sp>
      <p:sp>
        <p:nvSpPr>
          <p:cNvPr id="16" name="Rectangle 17"/>
          <p:cNvSpPr>
            <a:spLocks noChangeArrowheads="1"/>
          </p:cNvSpPr>
          <p:nvPr/>
        </p:nvSpPr>
        <p:spPr bwMode="auto">
          <a:xfrm>
            <a:off x="2520950" y="3546475"/>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Rectangle 18"/>
          <p:cNvSpPr>
            <a:spLocks noChangeArrowheads="1"/>
          </p:cNvSpPr>
          <p:nvPr/>
        </p:nvSpPr>
        <p:spPr bwMode="auto">
          <a:xfrm>
            <a:off x="2030413" y="3546475"/>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19"/>
          <p:cNvSpPr>
            <a:spLocks noChangeShapeType="1"/>
          </p:cNvSpPr>
          <p:nvPr/>
        </p:nvSpPr>
        <p:spPr bwMode="auto">
          <a:xfrm>
            <a:off x="2144713" y="3771900"/>
            <a:ext cx="352425" cy="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9" name="Rectangle 20"/>
          <p:cNvSpPr>
            <a:spLocks noChangeArrowheads="1"/>
          </p:cNvSpPr>
          <p:nvPr/>
        </p:nvSpPr>
        <p:spPr bwMode="auto">
          <a:xfrm>
            <a:off x="3406775" y="3136900"/>
            <a:ext cx="665163" cy="149225"/>
          </a:xfrm>
          <a:prstGeom prst="rect">
            <a:avLst/>
          </a:prstGeom>
          <a:gradFill rotWithShape="0">
            <a:gsLst>
              <a:gs pos="0">
                <a:srgbClr val="FF3399"/>
              </a:gs>
              <a:gs pos="25000">
                <a:srgbClr val="FF6633">
                  <a:alpha val="87500"/>
                </a:srgbClr>
              </a:gs>
              <a:gs pos="50000">
                <a:srgbClr val="FFFF00">
                  <a:alpha val="75000"/>
                </a:srgbClr>
              </a:gs>
              <a:gs pos="75000">
                <a:srgbClr val="01A78F">
                  <a:alpha val="62500"/>
                </a:srgbClr>
              </a:gs>
              <a:gs pos="100000">
                <a:srgbClr val="3366FF">
                  <a:alpha val="50000"/>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nvGrpSpPr>
          <p:cNvPr id="20" name="Group 21"/>
          <p:cNvGrpSpPr>
            <a:grpSpLocks/>
          </p:cNvGrpSpPr>
          <p:nvPr/>
        </p:nvGrpSpPr>
        <p:grpSpPr bwMode="auto">
          <a:xfrm>
            <a:off x="2779713" y="948995"/>
            <a:ext cx="442912" cy="326"/>
            <a:chOff x="1772" y="1257"/>
            <a:chExt cx="102" cy="326"/>
          </a:xfrm>
        </p:grpSpPr>
        <p:sp>
          <p:nvSpPr>
            <p:cNvPr id="21" name="Line 22"/>
            <p:cNvSpPr>
              <a:spLocks noChangeShapeType="1"/>
            </p:cNvSpPr>
            <p:nvPr/>
          </p:nvSpPr>
          <p:spPr bwMode="auto">
            <a:xfrm>
              <a:off x="1777" y="1257"/>
              <a:ext cx="97" cy="0"/>
            </a:xfrm>
            <a:prstGeom prst="line">
              <a:avLst/>
            </a:prstGeom>
            <a:noFill/>
            <a:ln w="19050">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22" name="Line 23"/>
            <p:cNvSpPr>
              <a:spLocks noChangeShapeType="1"/>
            </p:cNvSpPr>
            <p:nvPr/>
          </p:nvSpPr>
          <p:spPr bwMode="auto">
            <a:xfrm>
              <a:off x="1772" y="1583"/>
              <a:ext cx="97" cy="0"/>
            </a:xfrm>
            <a:prstGeom prst="line">
              <a:avLst/>
            </a:prstGeom>
            <a:noFill/>
            <a:ln w="19050">
              <a:solidFill>
                <a:srgbClr val="0635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grpSp>
      <p:sp>
        <p:nvSpPr>
          <p:cNvPr id="23" name="Text Box 24"/>
          <p:cNvSpPr txBox="1">
            <a:spLocks noChangeArrowheads="1"/>
          </p:cNvSpPr>
          <p:nvPr/>
        </p:nvSpPr>
        <p:spPr bwMode="auto">
          <a:xfrm>
            <a:off x="1301750" y="5354638"/>
            <a:ext cx="36972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IE" sz="1600"/>
              <a:t>Grey interfaces (1310nm)</a:t>
            </a:r>
            <a:endParaRPr lang="en-GB" sz="1600"/>
          </a:p>
        </p:txBody>
      </p:sp>
      <p:sp>
        <p:nvSpPr>
          <p:cNvPr id="24" name="Text Box 25"/>
          <p:cNvSpPr txBox="1">
            <a:spLocks noChangeArrowheads="1"/>
          </p:cNvSpPr>
          <p:nvPr/>
        </p:nvSpPr>
        <p:spPr bwMode="auto">
          <a:xfrm>
            <a:off x="1301750" y="5743575"/>
            <a:ext cx="55419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IE" sz="1600"/>
              <a:t>WDM interfaces (15xxnm)</a:t>
            </a:r>
            <a:endParaRPr lang="en-GB" sz="1600"/>
          </a:p>
        </p:txBody>
      </p:sp>
      <p:sp>
        <p:nvSpPr>
          <p:cNvPr id="25" name="Rectangle 26"/>
          <p:cNvSpPr>
            <a:spLocks noChangeArrowheads="1"/>
          </p:cNvSpPr>
          <p:nvPr/>
        </p:nvSpPr>
        <p:spPr bwMode="auto">
          <a:xfrm>
            <a:off x="1054100" y="5476875"/>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Rectangle 27"/>
          <p:cNvSpPr>
            <a:spLocks noChangeArrowheads="1"/>
          </p:cNvSpPr>
          <p:nvPr/>
        </p:nvSpPr>
        <p:spPr bwMode="auto">
          <a:xfrm>
            <a:off x="1052513" y="5864225"/>
            <a:ext cx="93662" cy="82550"/>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Rectangle 28"/>
          <p:cNvSpPr>
            <a:spLocks noChangeArrowheads="1"/>
          </p:cNvSpPr>
          <p:nvPr/>
        </p:nvSpPr>
        <p:spPr bwMode="auto">
          <a:xfrm flipH="1">
            <a:off x="1817688" y="2890838"/>
            <a:ext cx="92075" cy="82550"/>
          </a:xfrm>
          <a:prstGeom prst="rect">
            <a:avLst/>
          </a:prstGeom>
          <a:solidFill>
            <a:srgbClr val="CC330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Rectangle 29"/>
          <p:cNvSpPr>
            <a:spLocks noChangeArrowheads="1"/>
          </p:cNvSpPr>
          <p:nvPr/>
        </p:nvSpPr>
        <p:spPr bwMode="auto">
          <a:xfrm flipH="1">
            <a:off x="1801813" y="3419475"/>
            <a:ext cx="92075" cy="82550"/>
          </a:xfrm>
          <a:prstGeom prst="rect">
            <a:avLst/>
          </a:prstGeom>
          <a:solidFill>
            <a:schemeClr val="accent2"/>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30"/>
          <p:cNvSpPr>
            <a:spLocks noChangeShapeType="1"/>
          </p:cNvSpPr>
          <p:nvPr/>
        </p:nvSpPr>
        <p:spPr bwMode="auto">
          <a:xfrm>
            <a:off x="2846388" y="3194050"/>
            <a:ext cx="357187" cy="0"/>
          </a:xfrm>
          <a:prstGeom prst="line">
            <a:avLst/>
          </a:prstGeom>
          <a:noFill/>
          <a:ln w="19050">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30" name="Line 31"/>
          <p:cNvSpPr>
            <a:spLocks noChangeShapeType="1"/>
          </p:cNvSpPr>
          <p:nvPr/>
        </p:nvSpPr>
        <p:spPr bwMode="auto">
          <a:xfrm flipH="1">
            <a:off x="1409700" y="3194050"/>
            <a:ext cx="396875" cy="0"/>
          </a:xfrm>
          <a:prstGeom prst="line">
            <a:avLst/>
          </a:prstGeom>
          <a:noFill/>
          <a:ln w="19050">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31" name="Rectangle 32"/>
          <p:cNvSpPr>
            <a:spLocks noChangeArrowheads="1"/>
          </p:cNvSpPr>
          <p:nvPr/>
        </p:nvSpPr>
        <p:spPr bwMode="auto">
          <a:xfrm flipH="1">
            <a:off x="1809750" y="3152775"/>
            <a:ext cx="90488" cy="82550"/>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AutoShape 33"/>
          <p:cNvSpPr>
            <a:spLocks noChangeAspect="1" noChangeArrowheads="1"/>
          </p:cNvSpPr>
          <p:nvPr/>
        </p:nvSpPr>
        <p:spPr bwMode="auto">
          <a:xfrm rot="16200000">
            <a:off x="2940050" y="3109913"/>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AutoShape 34"/>
          <p:cNvSpPr>
            <a:spLocks noChangeAspect="1" noChangeArrowheads="1"/>
          </p:cNvSpPr>
          <p:nvPr/>
        </p:nvSpPr>
        <p:spPr bwMode="auto">
          <a:xfrm rot="5400000" flipH="1">
            <a:off x="954087" y="3113088"/>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Text Box 35"/>
          <p:cNvSpPr txBox="1">
            <a:spLocks noChangeArrowheads="1"/>
          </p:cNvSpPr>
          <p:nvPr/>
        </p:nvSpPr>
        <p:spPr bwMode="auto">
          <a:xfrm>
            <a:off x="1052513" y="1989138"/>
            <a:ext cx="2738437" cy="5492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pPr>
            <a:r>
              <a:rPr lang="en-IE" sz="1500" b="1"/>
              <a:t>Integrated switching/routing and WDM Transport</a:t>
            </a:r>
            <a:endParaRPr lang="en-GB" sz="1500" b="1"/>
          </a:p>
        </p:txBody>
      </p:sp>
      <p:sp>
        <p:nvSpPr>
          <p:cNvPr id="35" name="Rectangle 36"/>
          <p:cNvSpPr>
            <a:spLocks noChangeArrowheads="1"/>
          </p:cNvSpPr>
          <p:nvPr/>
        </p:nvSpPr>
        <p:spPr bwMode="auto">
          <a:xfrm>
            <a:off x="2747963" y="2898775"/>
            <a:ext cx="92075" cy="82550"/>
          </a:xfrm>
          <a:prstGeom prst="rect">
            <a:avLst/>
          </a:prstGeom>
          <a:solidFill>
            <a:srgbClr val="CC330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Rectangle 37"/>
          <p:cNvSpPr>
            <a:spLocks noChangeArrowheads="1"/>
          </p:cNvSpPr>
          <p:nvPr/>
        </p:nvSpPr>
        <p:spPr bwMode="auto">
          <a:xfrm>
            <a:off x="2751138" y="3416300"/>
            <a:ext cx="92075" cy="82550"/>
          </a:xfrm>
          <a:prstGeom prst="rect">
            <a:avLst/>
          </a:prstGeom>
          <a:solidFill>
            <a:schemeClr val="accent2"/>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Rectangle 38"/>
          <p:cNvSpPr>
            <a:spLocks noChangeArrowheads="1"/>
          </p:cNvSpPr>
          <p:nvPr/>
        </p:nvSpPr>
        <p:spPr bwMode="auto">
          <a:xfrm>
            <a:off x="2751138" y="3152775"/>
            <a:ext cx="92075" cy="82550"/>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Text Box 40"/>
          <p:cNvSpPr txBox="1">
            <a:spLocks noChangeArrowheads="1"/>
          </p:cNvSpPr>
          <p:nvPr/>
        </p:nvSpPr>
        <p:spPr bwMode="auto">
          <a:xfrm>
            <a:off x="1397000" y="2663825"/>
            <a:ext cx="4048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1</a:t>
            </a:r>
          </a:p>
        </p:txBody>
      </p:sp>
      <p:sp>
        <p:nvSpPr>
          <p:cNvPr id="39" name="Text Box 41"/>
          <p:cNvSpPr txBox="1">
            <a:spLocks noChangeArrowheads="1"/>
          </p:cNvSpPr>
          <p:nvPr/>
        </p:nvSpPr>
        <p:spPr bwMode="auto">
          <a:xfrm>
            <a:off x="1397000" y="2933700"/>
            <a:ext cx="4048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dirty="0">
                <a:latin typeface="Symbol" charset="0"/>
              </a:rPr>
              <a:t>l2</a:t>
            </a:r>
          </a:p>
        </p:txBody>
      </p:sp>
      <p:sp>
        <p:nvSpPr>
          <p:cNvPr id="40" name="Text Box 42"/>
          <p:cNvSpPr txBox="1">
            <a:spLocks noChangeArrowheads="1"/>
          </p:cNvSpPr>
          <p:nvPr/>
        </p:nvSpPr>
        <p:spPr bwMode="auto">
          <a:xfrm>
            <a:off x="1397000" y="3203575"/>
            <a:ext cx="4048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3</a:t>
            </a:r>
          </a:p>
        </p:txBody>
      </p:sp>
      <p:sp>
        <p:nvSpPr>
          <p:cNvPr id="41" name="Text Box 43"/>
          <p:cNvSpPr txBox="1">
            <a:spLocks noChangeArrowheads="1"/>
          </p:cNvSpPr>
          <p:nvPr/>
        </p:nvSpPr>
        <p:spPr bwMode="auto">
          <a:xfrm>
            <a:off x="2882900" y="2663825"/>
            <a:ext cx="4048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1</a:t>
            </a:r>
          </a:p>
        </p:txBody>
      </p:sp>
      <p:sp>
        <p:nvSpPr>
          <p:cNvPr id="42" name="Text Box 44"/>
          <p:cNvSpPr txBox="1">
            <a:spLocks noChangeArrowheads="1"/>
          </p:cNvSpPr>
          <p:nvPr/>
        </p:nvSpPr>
        <p:spPr bwMode="auto">
          <a:xfrm>
            <a:off x="2882900" y="2933700"/>
            <a:ext cx="4048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l2</a:t>
            </a:r>
          </a:p>
        </p:txBody>
      </p:sp>
      <p:sp>
        <p:nvSpPr>
          <p:cNvPr id="43" name="Text Box 45"/>
          <p:cNvSpPr txBox="1">
            <a:spLocks noChangeArrowheads="1"/>
          </p:cNvSpPr>
          <p:nvPr/>
        </p:nvSpPr>
        <p:spPr bwMode="auto">
          <a:xfrm>
            <a:off x="2882900" y="3203575"/>
            <a:ext cx="4048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3</a:t>
            </a:r>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21</a:t>
            </a:fld>
            <a:endParaRPr lang="en-GB"/>
          </a:p>
        </p:txBody>
      </p:sp>
      <p:sp>
        <p:nvSpPr>
          <p:cNvPr id="5" name="Rectangle 4">
            <a:extLst>
              <a:ext uri="{FF2B5EF4-FFF2-40B4-BE49-F238E27FC236}">
                <a16:creationId xmlns:a16="http://schemas.microsoft.com/office/drawing/2014/main" id="{8FD99DED-1AB9-4199-9088-554F40710D42}"/>
              </a:ext>
            </a:extLst>
          </p:cNvPr>
          <p:cNvSpPr/>
          <p:nvPr/>
        </p:nvSpPr>
        <p:spPr>
          <a:xfrm>
            <a:off x="4701253" y="4783614"/>
            <a:ext cx="4572000" cy="738664"/>
          </a:xfrm>
          <a:prstGeom prst="rect">
            <a:avLst/>
          </a:prstGeom>
        </p:spPr>
        <p:txBody>
          <a:bodyPr>
            <a:spAutoFit/>
          </a:bodyPr>
          <a:lstStyle/>
          <a:p>
            <a:r>
              <a:rPr lang="en-US" dirty="0">
                <a:solidFill>
                  <a:srgbClr val="9A1D2B"/>
                </a:solidFill>
              </a:rPr>
              <a:t>Building SDH Core Networks :</a:t>
            </a:r>
            <a:br>
              <a:rPr lang="en-US" sz="2400" dirty="0">
                <a:solidFill>
                  <a:srgbClr val="9A1D2B"/>
                </a:solidFill>
              </a:rPr>
            </a:br>
            <a:r>
              <a:rPr lang="en-US" dirty="0">
                <a:solidFill>
                  <a:srgbClr val="9A1D2B"/>
                </a:solidFill>
              </a:rPr>
              <a:t>Integrated SDH and WDM Transport </a:t>
            </a:r>
            <a:endParaRPr lang="en-GB" dirty="0">
              <a:solidFill>
                <a:srgbClr val="9A1D2B"/>
              </a:solidFill>
            </a:endParaRPr>
          </a:p>
        </p:txBody>
      </p:sp>
    </p:spTree>
    <p:extLst>
      <p:ext uri="{BB962C8B-B14F-4D97-AF65-F5344CB8AC3E}">
        <p14:creationId xmlns:p14="http://schemas.microsoft.com/office/powerpoint/2010/main" val="3980323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7F6F-3398-AA48-ABE9-1E67E9A67813}"/>
              </a:ext>
            </a:extLst>
          </p:cNvPr>
          <p:cNvSpPr>
            <a:spLocks noGrp="1"/>
          </p:cNvSpPr>
          <p:nvPr>
            <p:ph type="title"/>
          </p:nvPr>
        </p:nvSpPr>
        <p:spPr/>
        <p:txBody>
          <a:bodyPr/>
          <a:lstStyle/>
          <a:p>
            <a:r>
              <a:rPr lang="en-US" dirty="0"/>
              <a:t>End of part 1</a:t>
            </a:r>
          </a:p>
        </p:txBody>
      </p:sp>
      <p:sp>
        <p:nvSpPr>
          <p:cNvPr id="3" name="Content Placeholder 2">
            <a:extLst>
              <a:ext uri="{FF2B5EF4-FFF2-40B4-BE49-F238E27FC236}">
                <a16:creationId xmlns:a16="http://schemas.microsoft.com/office/drawing/2014/main" id="{6FAB53BF-25D3-B14F-9BBF-15212EC2E15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941324A-0D64-0547-9243-06113A934104}"/>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A90A1608-51E4-274D-906E-041DB765CEDE}"/>
              </a:ext>
            </a:extLst>
          </p:cNvPr>
          <p:cNvSpPr>
            <a:spLocks noGrp="1"/>
          </p:cNvSpPr>
          <p:nvPr>
            <p:ph type="sldNum" sz="quarter" idx="11"/>
          </p:nvPr>
        </p:nvSpPr>
        <p:spPr/>
        <p:txBody>
          <a:bodyPr/>
          <a:lstStyle/>
          <a:p>
            <a:pPr>
              <a:defRPr/>
            </a:pPr>
            <a:fld id="{E27625A9-5E77-CB45-8867-3DD80D097EC7}" type="slidenum">
              <a:rPr lang="en-GB" smtClean="0"/>
              <a:pPr>
                <a:defRPr/>
              </a:pPr>
              <a:t>22</a:t>
            </a:fld>
            <a:endParaRPr lang="en-GB"/>
          </a:p>
        </p:txBody>
      </p:sp>
    </p:spTree>
    <p:extLst>
      <p:ext uri="{BB962C8B-B14F-4D97-AF65-F5344CB8AC3E}">
        <p14:creationId xmlns:p14="http://schemas.microsoft.com/office/powerpoint/2010/main" val="367153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Optical Networks                                                 Electrical and Electronic Engineering</a:t>
            </a:r>
            <a:endParaRPr lang="en-GB"/>
          </a:p>
        </p:txBody>
      </p:sp>
      <p:sp>
        <p:nvSpPr>
          <p:cNvPr id="12291" name="Title 1"/>
          <p:cNvSpPr>
            <a:spLocks noGrp="1"/>
          </p:cNvSpPr>
          <p:nvPr>
            <p:ph type="ctrTitle"/>
          </p:nvPr>
        </p:nvSpPr>
        <p:spPr>
          <a:xfrm>
            <a:off x="250825" y="1972239"/>
            <a:ext cx="8642350" cy="1214896"/>
          </a:xfrm>
        </p:spPr>
        <p:txBody>
          <a:bodyPr/>
          <a:lstStyle/>
          <a:p>
            <a:pPr algn="ctr" eaLnBrk="1" hangingPunct="1"/>
            <a:r>
              <a:rPr lang="en-GB" sz="3600">
                <a:latin typeface="Arial" charset="0"/>
                <a:cs typeface="Arial" charset="0"/>
              </a:rPr>
              <a:t>Optical Networks</a:t>
            </a:r>
            <a:br>
              <a:rPr lang="en-GB" sz="3600">
                <a:latin typeface="Arial" charset="0"/>
                <a:cs typeface="Arial" charset="0"/>
              </a:rPr>
            </a:br>
            <a:r>
              <a:rPr lang="en-GB" sz="3600">
                <a:latin typeface="Arial" charset="0"/>
                <a:cs typeface="Arial" charset="0"/>
              </a:rPr>
              <a:t> [</a:t>
            </a:r>
            <a:r>
              <a:rPr lang="en-GB" sz="3600">
                <a:latin typeface="Calibri" charset="0"/>
                <a:cs typeface="Arial" charset="0"/>
              </a:rPr>
              <a:t>EENGM0003]</a:t>
            </a:r>
            <a:endParaRPr lang="en-GB" sz="3600">
              <a:latin typeface="Arial" charset="0"/>
              <a:cs typeface="Arial" charset="0"/>
            </a:endParaRPr>
          </a:p>
        </p:txBody>
      </p:sp>
      <p:sp>
        <p:nvSpPr>
          <p:cNvPr id="12292" name="Subtitle 2"/>
          <p:cNvSpPr>
            <a:spLocks noGrp="1"/>
          </p:cNvSpPr>
          <p:nvPr>
            <p:ph type="subTitle" idx="1"/>
          </p:nvPr>
        </p:nvSpPr>
        <p:spPr>
          <a:xfrm>
            <a:off x="250825" y="3836988"/>
            <a:ext cx="8642350" cy="1752600"/>
          </a:xfrm>
        </p:spPr>
        <p:txBody>
          <a:bodyPr/>
          <a:lstStyle/>
          <a:p>
            <a:pPr algn="ctr" eaLnBrk="1" hangingPunct="1"/>
            <a:r>
              <a:rPr lang="en-GB" sz="2000" dirty="0" err="1">
                <a:latin typeface="Calibri" charset="0"/>
              </a:rPr>
              <a:t>Dr.</a:t>
            </a:r>
            <a:r>
              <a:rPr lang="en-GB" sz="2000" dirty="0">
                <a:latin typeface="Calibri" charset="0"/>
              </a:rPr>
              <a:t> George T. Kanellos </a:t>
            </a:r>
          </a:p>
          <a:p>
            <a:pPr algn="ctr" eaLnBrk="1" hangingPunct="1"/>
            <a:r>
              <a:rPr lang="en-GB" sz="2000" dirty="0">
                <a:latin typeface="Calibri" charset="0"/>
              </a:rPr>
              <a:t>[gt.kanellos@bristol.ac.uk]</a:t>
            </a:r>
          </a:p>
          <a:p>
            <a:pPr algn="ctr" eaLnBrk="1" hangingPunct="1"/>
            <a:endParaRPr lang="en-GB" sz="2000" dirty="0">
              <a:latin typeface="Calibri" charset="0"/>
            </a:endParaRPr>
          </a:p>
        </p:txBody>
      </p:sp>
      <p:sp>
        <p:nvSpPr>
          <p:cNvPr id="2" name="Slide Number Placeholder 1"/>
          <p:cNvSpPr>
            <a:spLocks noGrp="1"/>
          </p:cNvSpPr>
          <p:nvPr>
            <p:ph type="sldNum" sz="quarter" idx="11"/>
          </p:nvPr>
        </p:nvSpPr>
        <p:spPr/>
        <p:txBody>
          <a:bodyPr/>
          <a:lstStyle/>
          <a:p>
            <a:pPr>
              <a:defRPr/>
            </a:pPr>
            <a:fld id="{BB1B1C65-2935-2E48-B142-D14792BE4575}" type="slidenum">
              <a:rPr lang="en-GB" smtClean="0"/>
              <a:pPr>
                <a:defRPr/>
              </a:pPr>
              <a:t>23</a:t>
            </a:fld>
            <a:endParaRPr lang="en-GB"/>
          </a:p>
        </p:txBody>
      </p:sp>
    </p:spTree>
    <p:extLst>
      <p:ext uri="{BB962C8B-B14F-4D97-AF65-F5344CB8AC3E}">
        <p14:creationId xmlns:p14="http://schemas.microsoft.com/office/powerpoint/2010/main" val="347050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D6F9-646F-49C4-9BCA-7C30D6248393}"/>
              </a:ext>
            </a:extLst>
          </p:cNvPr>
          <p:cNvSpPr>
            <a:spLocks noGrp="1"/>
          </p:cNvSpPr>
          <p:nvPr>
            <p:ph type="title"/>
          </p:nvPr>
        </p:nvSpPr>
        <p:spPr/>
        <p:txBody>
          <a:bodyPr/>
          <a:lstStyle/>
          <a:p>
            <a:r>
              <a:rPr lang="en-GB" dirty="0"/>
              <a:t>Client layers to be discussed</a:t>
            </a:r>
          </a:p>
        </p:txBody>
      </p:sp>
      <p:sp>
        <p:nvSpPr>
          <p:cNvPr id="4" name="Footer Placeholder 3">
            <a:extLst>
              <a:ext uri="{FF2B5EF4-FFF2-40B4-BE49-F238E27FC236}">
                <a16:creationId xmlns:a16="http://schemas.microsoft.com/office/drawing/2014/main" id="{BC21FE00-6590-4473-A76D-A32D3B7D9762}"/>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52D90A4A-13F6-4840-81CE-75DFE9DEA85E}"/>
              </a:ext>
            </a:extLst>
          </p:cNvPr>
          <p:cNvSpPr>
            <a:spLocks noGrp="1"/>
          </p:cNvSpPr>
          <p:nvPr>
            <p:ph type="sldNum" sz="quarter" idx="11"/>
          </p:nvPr>
        </p:nvSpPr>
        <p:spPr/>
        <p:txBody>
          <a:bodyPr/>
          <a:lstStyle/>
          <a:p>
            <a:pPr>
              <a:defRPr/>
            </a:pPr>
            <a:fld id="{E27625A9-5E77-CB45-8867-3DD80D097EC7}" type="slidenum">
              <a:rPr lang="en-GB" smtClean="0"/>
              <a:pPr>
                <a:defRPr/>
              </a:pPr>
              <a:t>24</a:t>
            </a:fld>
            <a:endParaRPr lang="en-GB"/>
          </a:p>
        </p:txBody>
      </p:sp>
      <p:sp>
        <p:nvSpPr>
          <p:cNvPr id="6" name="TextBox 5">
            <a:extLst>
              <a:ext uri="{FF2B5EF4-FFF2-40B4-BE49-F238E27FC236}">
                <a16:creationId xmlns:a16="http://schemas.microsoft.com/office/drawing/2014/main" id="{22ADD309-DEEB-41C0-8F33-7DCB956E4A75}"/>
              </a:ext>
            </a:extLst>
          </p:cNvPr>
          <p:cNvSpPr txBox="1"/>
          <p:nvPr/>
        </p:nvSpPr>
        <p:spPr>
          <a:xfrm>
            <a:off x="611560" y="1166842"/>
            <a:ext cx="7037504" cy="4524315"/>
          </a:xfrm>
          <a:prstGeom prst="rect">
            <a:avLst/>
          </a:prstGeom>
          <a:noFill/>
        </p:spPr>
        <p:txBody>
          <a:bodyPr wrap="none" rtlCol="0">
            <a:spAutoFit/>
          </a:bodyPr>
          <a:lstStyle/>
          <a:p>
            <a:r>
              <a:rPr lang="en-GB" dirty="0"/>
              <a:t>SONET/SDH</a:t>
            </a:r>
          </a:p>
          <a:p>
            <a:r>
              <a:rPr lang="en-GB" dirty="0"/>
              <a:t>- - 1</a:t>
            </a:r>
            <a:r>
              <a:rPr lang="en-GB" baseline="30000" dirty="0"/>
              <a:t>st</a:t>
            </a:r>
            <a:r>
              <a:rPr lang="en-GB" dirty="0"/>
              <a:t> gen backbone optical networks (for low speed voice -51Mb/s)</a:t>
            </a:r>
          </a:p>
          <a:p>
            <a:pPr marL="285750" indent="-285750">
              <a:buFontTx/>
              <a:buChar char="-"/>
            </a:pPr>
            <a:r>
              <a:rPr lang="en-GB" dirty="0"/>
              <a:t>Provides managed, end-to-end circuit switched connections</a:t>
            </a:r>
          </a:p>
          <a:p>
            <a:pPr marL="285750" indent="-285750">
              <a:buFontTx/>
              <a:buChar char="-"/>
            </a:pPr>
            <a:r>
              <a:rPr lang="en-GB" dirty="0"/>
              <a:t>Efficient Time-division multiplexing</a:t>
            </a:r>
          </a:p>
          <a:p>
            <a:pPr marL="285750" indent="-285750">
              <a:buFontTx/>
              <a:buChar char="-"/>
            </a:pPr>
            <a:r>
              <a:rPr lang="en-GB" dirty="0"/>
              <a:t>Supports data network and packet traffic</a:t>
            </a:r>
          </a:p>
          <a:p>
            <a:endParaRPr lang="en-GB" dirty="0"/>
          </a:p>
          <a:p>
            <a:endParaRPr lang="en-GB" dirty="0"/>
          </a:p>
          <a:p>
            <a:r>
              <a:rPr lang="en-GB" dirty="0"/>
              <a:t>Optical Transport Network</a:t>
            </a:r>
          </a:p>
          <a:p>
            <a:pPr marL="285750" indent="-285750">
              <a:buFontTx/>
              <a:buChar char="-"/>
            </a:pPr>
            <a:r>
              <a:rPr lang="en-GB" dirty="0"/>
              <a:t>Builds on SONET/SDH principles</a:t>
            </a:r>
          </a:p>
          <a:p>
            <a:pPr marL="285750" indent="-285750">
              <a:buFontTx/>
              <a:buChar char="-"/>
            </a:pPr>
            <a:r>
              <a:rPr lang="en-GB" dirty="0"/>
              <a:t>Carries all types of data traffic</a:t>
            </a:r>
          </a:p>
          <a:p>
            <a:pPr marL="285750" indent="-285750">
              <a:buFontTx/>
              <a:buChar char="-"/>
            </a:pPr>
            <a:r>
              <a:rPr lang="en-GB" dirty="0"/>
              <a:t>Very high transmission rates</a:t>
            </a:r>
          </a:p>
          <a:p>
            <a:pPr marL="285750" indent="-285750">
              <a:buFontTx/>
              <a:buChar char="-"/>
            </a:pPr>
            <a:r>
              <a:rPr lang="en-GB" dirty="0"/>
              <a:t>Complete set of operation/management features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55283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Transparent (All-Optical) Transport Networks: 1st stage: Ultra-Long-Haul (ULH) systems</a:t>
            </a:r>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Text Box 3"/>
          <p:cNvSpPr txBox="1">
            <a:spLocks noChangeArrowheads="1"/>
          </p:cNvSpPr>
          <p:nvPr/>
        </p:nvSpPr>
        <p:spPr bwMode="auto">
          <a:xfrm>
            <a:off x="139700" y="836712"/>
            <a:ext cx="9229725" cy="1071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2pPr marL="742950" lvl="1" indent="-285750" eaLnBrk="0" hangingPunct="0">
              <a:spcBef>
                <a:spcPct val="20000"/>
              </a:spcBef>
              <a:buFont typeface="Arial" charset="0"/>
              <a:buChar char="•"/>
              <a:defRPr sz="1600">
                <a:solidFill>
                  <a:srgbClr val="000000"/>
                </a:solidFill>
                <a:latin typeface="+mn-lt"/>
                <a:cs typeface="+mn-cs"/>
              </a:defRPr>
            </a:lvl2pPr>
          </a:lstStyle>
          <a:p>
            <a:pPr marL="285750" indent="-285750">
              <a:buFont typeface="Arial"/>
              <a:buChar char="•"/>
            </a:pPr>
            <a:r>
              <a:rPr lang="en-IE" sz="1600" dirty="0">
                <a:latin typeface="+mn-lt"/>
              </a:rPr>
              <a:t>Ultra-long-haul systems are designed to have a long-reach between regenerators (&gt;1500km typically). Typical reach of conventional WDM system </a:t>
            </a:r>
            <a:r>
              <a:rPr lang="en-IE" sz="1600" dirty="0">
                <a:latin typeface="+mn-lt"/>
                <a:sym typeface="Monotype Sorts" charset="0"/>
              </a:rPr>
              <a:t>is 500-700km.</a:t>
            </a:r>
          </a:p>
          <a:p>
            <a:pPr marL="285750" indent="-285750">
              <a:buFont typeface="Arial"/>
              <a:buChar char="•"/>
            </a:pPr>
            <a:r>
              <a:rPr lang="en-IE" sz="1600" dirty="0">
                <a:latin typeface="+mn-lt"/>
              </a:rPr>
              <a:t>The transparency range (TR) - also known as maximum transmission distance (MTD) - is the distance an optical signal can propagate without undergoing regeneration.</a:t>
            </a:r>
          </a:p>
          <a:p>
            <a:pPr marL="285750" indent="-285750">
              <a:buFont typeface="Arial"/>
              <a:buChar char="•"/>
            </a:pPr>
            <a:r>
              <a:rPr lang="en-IE" sz="1600" dirty="0">
                <a:latin typeface="+mn-lt"/>
              </a:rPr>
              <a:t>Longer TR = fewer OEO converters = lower cost network.</a:t>
            </a:r>
            <a:endParaRPr lang="en-GB" sz="1600" dirty="0">
              <a:latin typeface="+mn-lt"/>
            </a:endParaRPr>
          </a:p>
        </p:txBody>
      </p:sp>
      <p:sp>
        <p:nvSpPr>
          <p:cNvPr id="7" name="Line 4"/>
          <p:cNvSpPr>
            <a:spLocks noChangeShapeType="1"/>
          </p:cNvSpPr>
          <p:nvPr/>
        </p:nvSpPr>
        <p:spPr bwMode="auto">
          <a:xfrm>
            <a:off x="1943100" y="2852837"/>
            <a:ext cx="5446713"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8" name="Text Box 5"/>
          <p:cNvSpPr txBox="1">
            <a:spLocks noChangeArrowheads="1"/>
          </p:cNvSpPr>
          <p:nvPr/>
        </p:nvSpPr>
        <p:spPr bwMode="auto">
          <a:xfrm>
            <a:off x="2170113" y="2502000"/>
            <a:ext cx="5084762"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eaLnBrk="0" hangingPunct="0">
              <a:spcBef>
                <a:spcPct val="50000"/>
              </a:spcBef>
            </a:pPr>
            <a:r>
              <a:rPr lang="en-IE"/>
              <a:t>Destination terminal distance &gt; Transparency range (TR)</a:t>
            </a:r>
            <a:endParaRPr lang="en-GB"/>
          </a:p>
        </p:txBody>
      </p:sp>
      <p:sp>
        <p:nvSpPr>
          <p:cNvPr id="9" name="Text Box 6"/>
          <p:cNvSpPr txBox="1">
            <a:spLocks noChangeArrowheads="1"/>
          </p:cNvSpPr>
          <p:nvPr/>
        </p:nvSpPr>
        <p:spPr bwMode="auto">
          <a:xfrm>
            <a:off x="473074" y="5888137"/>
            <a:ext cx="48190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IE" dirty="0"/>
              <a:t>Ultra-long-haul (ULH) WDM interfaces (OEO)</a:t>
            </a:r>
            <a:endParaRPr lang="en-GB" dirty="0"/>
          </a:p>
        </p:txBody>
      </p:sp>
      <p:sp>
        <p:nvSpPr>
          <p:cNvPr id="10" name="Text Box 7"/>
          <p:cNvSpPr txBox="1">
            <a:spLocks noChangeArrowheads="1"/>
          </p:cNvSpPr>
          <p:nvPr/>
        </p:nvSpPr>
        <p:spPr bwMode="auto">
          <a:xfrm>
            <a:off x="3743325" y="4707037"/>
            <a:ext cx="1981200" cy="777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pPr>
            <a:r>
              <a:rPr lang="en-IE" sz="1500"/>
              <a:t>Back-to-back ULH transponders for regeneration</a:t>
            </a:r>
            <a:endParaRPr lang="en-GB" sz="1500"/>
          </a:p>
        </p:txBody>
      </p:sp>
      <p:sp>
        <p:nvSpPr>
          <p:cNvPr id="11" name="AutoShape 8"/>
          <p:cNvSpPr>
            <a:spLocks noChangeArrowheads="1"/>
          </p:cNvSpPr>
          <p:nvPr/>
        </p:nvSpPr>
        <p:spPr bwMode="auto">
          <a:xfrm>
            <a:off x="3563938" y="3357662"/>
            <a:ext cx="2339975" cy="1303338"/>
          </a:xfrm>
          <a:prstGeom prst="roundRect">
            <a:avLst>
              <a:gd name="adj" fmla="val 16667"/>
            </a:avLst>
          </a:prstGeom>
          <a:solidFill>
            <a:srgbClr val="FFFFCC">
              <a:alpha val="50000"/>
            </a:srgb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
            <a:spAutoFit/>
          </a:bodyPr>
          <a:lstStyle/>
          <a:p>
            <a:endParaRPr lang="en-US"/>
          </a:p>
        </p:txBody>
      </p:sp>
      <p:sp>
        <p:nvSpPr>
          <p:cNvPr id="12" name="Rectangle 9"/>
          <p:cNvSpPr>
            <a:spLocks noChangeArrowheads="1"/>
          </p:cNvSpPr>
          <p:nvPr/>
        </p:nvSpPr>
        <p:spPr bwMode="auto">
          <a:xfrm>
            <a:off x="4572000" y="3729137"/>
            <a:ext cx="296863" cy="708025"/>
          </a:xfrm>
          <a:prstGeom prst="rect">
            <a:avLst/>
          </a:prstGeom>
          <a:solidFill>
            <a:srgbClr val="EAEAEA">
              <a:alpha val="50000"/>
            </a:srgbClr>
          </a:solidFill>
          <a:ln w="19050">
            <a:solidFill>
              <a:schemeClr val="tx1"/>
            </a:solidFill>
            <a:prstDash val="dash"/>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en-US"/>
          </a:p>
        </p:txBody>
      </p:sp>
      <p:sp>
        <p:nvSpPr>
          <p:cNvPr id="13" name="Rectangle 10"/>
          <p:cNvSpPr>
            <a:spLocks noChangeArrowheads="1"/>
          </p:cNvSpPr>
          <p:nvPr/>
        </p:nvSpPr>
        <p:spPr bwMode="auto">
          <a:xfrm flipH="1">
            <a:off x="4249738" y="4310162"/>
            <a:ext cx="88900" cy="82550"/>
          </a:xfrm>
          <a:prstGeom prst="rect">
            <a:avLst/>
          </a:prstGeom>
          <a:solidFill>
            <a:srgbClr val="6666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1"/>
          <p:cNvSpPr txBox="1">
            <a:spLocks noChangeArrowheads="1"/>
          </p:cNvSpPr>
          <p:nvPr/>
        </p:nvSpPr>
        <p:spPr bwMode="auto">
          <a:xfrm>
            <a:off x="4014788" y="3391000"/>
            <a:ext cx="1346200" cy="2905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pPr>
            <a:r>
              <a:rPr lang="en-IE" sz="1300" b="1"/>
              <a:t>Patch panel</a:t>
            </a:r>
            <a:endParaRPr lang="en-GB" sz="1300" b="1"/>
          </a:p>
        </p:txBody>
      </p:sp>
      <p:sp>
        <p:nvSpPr>
          <p:cNvPr id="15" name="Line 12"/>
          <p:cNvSpPr>
            <a:spLocks noChangeShapeType="1"/>
          </p:cNvSpPr>
          <p:nvPr/>
        </p:nvSpPr>
        <p:spPr bwMode="auto">
          <a:xfrm flipH="1">
            <a:off x="3905250" y="4354612"/>
            <a:ext cx="344488" cy="0"/>
          </a:xfrm>
          <a:prstGeom prst="line">
            <a:avLst/>
          </a:prstGeom>
          <a:noFill/>
          <a:ln w="19050">
            <a:solidFill>
              <a:srgbClr val="0635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6" name="AutoShape 13"/>
          <p:cNvSpPr>
            <a:spLocks noChangeAspect="1" noChangeArrowheads="1"/>
          </p:cNvSpPr>
          <p:nvPr/>
        </p:nvSpPr>
        <p:spPr bwMode="auto">
          <a:xfrm rot="5400000" flipH="1">
            <a:off x="3424237" y="4003775"/>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AutoShape 14"/>
          <p:cNvSpPr>
            <a:spLocks noChangeAspect="1" noChangeArrowheads="1"/>
          </p:cNvSpPr>
          <p:nvPr/>
        </p:nvSpPr>
        <p:spPr bwMode="auto">
          <a:xfrm rot="16200000">
            <a:off x="5251450" y="4000600"/>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15"/>
          <p:cNvSpPr>
            <a:spLocks noChangeShapeType="1"/>
          </p:cNvSpPr>
          <p:nvPr/>
        </p:nvSpPr>
        <p:spPr bwMode="auto">
          <a:xfrm>
            <a:off x="4419600" y="4359375"/>
            <a:ext cx="630238" cy="0"/>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9" name="Line 16"/>
          <p:cNvSpPr>
            <a:spLocks noChangeShapeType="1"/>
          </p:cNvSpPr>
          <p:nvPr/>
        </p:nvSpPr>
        <p:spPr bwMode="auto">
          <a:xfrm flipH="1">
            <a:off x="5187950" y="4362550"/>
            <a:ext cx="342900" cy="0"/>
          </a:xfrm>
          <a:prstGeom prst="line">
            <a:avLst/>
          </a:prstGeom>
          <a:noFill/>
          <a:ln w="19050">
            <a:solidFill>
              <a:srgbClr val="0635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20" name="Rectangle 17"/>
          <p:cNvSpPr>
            <a:spLocks noChangeArrowheads="1"/>
          </p:cNvSpPr>
          <p:nvPr/>
        </p:nvSpPr>
        <p:spPr bwMode="auto">
          <a:xfrm>
            <a:off x="5113338" y="4306987"/>
            <a:ext cx="90487" cy="82550"/>
          </a:xfrm>
          <a:prstGeom prst="rect">
            <a:avLst/>
          </a:prstGeom>
          <a:solidFill>
            <a:srgbClr val="6666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Text Box 18"/>
          <p:cNvSpPr txBox="1">
            <a:spLocks noChangeArrowheads="1"/>
          </p:cNvSpPr>
          <p:nvPr/>
        </p:nvSpPr>
        <p:spPr bwMode="auto">
          <a:xfrm>
            <a:off x="3879850" y="4103787"/>
            <a:ext cx="4048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3</a:t>
            </a:r>
          </a:p>
        </p:txBody>
      </p:sp>
      <p:sp>
        <p:nvSpPr>
          <p:cNvPr id="22" name="Text Box 19"/>
          <p:cNvSpPr txBox="1">
            <a:spLocks noChangeArrowheads="1"/>
          </p:cNvSpPr>
          <p:nvPr/>
        </p:nvSpPr>
        <p:spPr bwMode="auto">
          <a:xfrm>
            <a:off x="5207000" y="4103787"/>
            <a:ext cx="4048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3</a:t>
            </a:r>
          </a:p>
        </p:txBody>
      </p:sp>
      <p:sp>
        <p:nvSpPr>
          <p:cNvPr id="23" name="Rectangle 20"/>
          <p:cNvSpPr>
            <a:spLocks noChangeArrowheads="1"/>
          </p:cNvSpPr>
          <p:nvPr/>
        </p:nvSpPr>
        <p:spPr bwMode="auto">
          <a:xfrm>
            <a:off x="5010150" y="4306987"/>
            <a:ext cx="90488"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4" name="Group 21"/>
          <p:cNvGrpSpPr>
            <a:grpSpLocks/>
          </p:cNvGrpSpPr>
          <p:nvPr/>
        </p:nvGrpSpPr>
        <p:grpSpPr bwMode="auto">
          <a:xfrm>
            <a:off x="1898650" y="3941869"/>
            <a:ext cx="1768475" cy="357189"/>
            <a:chOff x="850" y="1350"/>
            <a:chExt cx="1114" cy="225"/>
          </a:xfrm>
        </p:grpSpPr>
        <p:sp>
          <p:nvSpPr>
            <p:cNvPr id="25" name="Rectangle 22"/>
            <p:cNvSpPr>
              <a:spLocks noChangeAspect="1" noChangeArrowheads="1"/>
            </p:cNvSpPr>
            <p:nvPr/>
          </p:nvSpPr>
          <p:spPr bwMode="auto">
            <a:xfrm flipH="1" flipV="1">
              <a:off x="850" y="1435"/>
              <a:ext cx="1114" cy="48"/>
            </a:xfrm>
            <a:prstGeom prst="rect">
              <a:avLst/>
            </a:prstGeom>
            <a:gradFill rotWithShape="0">
              <a:gsLst>
                <a:gs pos="0">
                  <a:srgbClr val="FF3399"/>
                </a:gs>
                <a:gs pos="25000">
                  <a:srgbClr val="FF6633"/>
                </a:gs>
                <a:gs pos="50000">
                  <a:srgbClr val="FFFF00"/>
                </a:gs>
                <a:gs pos="75000">
                  <a:srgbClr val="01A78F"/>
                </a:gs>
                <a:gs pos="100000">
                  <a:srgbClr val="3366FF"/>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nvGrpSpPr>
            <p:cNvPr id="26" name="Group 23"/>
            <p:cNvGrpSpPr>
              <a:grpSpLocks/>
            </p:cNvGrpSpPr>
            <p:nvPr/>
          </p:nvGrpSpPr>
          <p:grpSpPr bwMode="auto">
            <a:xfrm>
              <a:off x="1106" y="1350"/>
              <a:ext cx="598" cy="225"/>
              <a:chOff x="1450" y="1364"/>
              <a:chExt cx="598" cy="225"/>
            </a:xfrm>
          </p:grpSpPr>
          <p:sp>
            <p:nvSpPr>
              <p:cNvPr id="27" name="AutoShape 24"/>
              <p:cNvSpPr>
                <a:spLocks noChangeArrowheads="1"/>
              </p:cNvSpPr>
              <p:nvPr/>
            </p:nvSpPr>
            <p:spPr bwMode="auto">
              <a:xfrm rot="5400000">
                <a:off x="1428" y="1415"/>
                <a:ext cx="153" cy="109"/>
              </a:xfrm>
              <a:prstGeom prst="triangle">
                <a:avLst>
                  <a:gd name="adj" fmla="val 50000"/>
                </a:avLst>
              </a:pr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AutoShape 25"/>
              <p:cNvSpPr>
                <a:spLocks noChangeArrowheads="1"/>
              </p:cNvSpPr>
              <p:nvPr/>
            </p:nvSpPr>
            <p:spPr bwMode="auto">
              <a:xfrm rot="5400000">
                <a:off x="1917" y="1417"/>
                <a:ext cx="153" cy="109"/>
              </a:xfrm>
              <a:prstGeom prst="triangle">
                <a:avLst>
                  <a:gd name="adj" fmla="val 50000"/>
                </a:avLst>
              </a:pr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AutoShape 26"/>
              <p:cNvSpPr>
                <a:spLocks noChangeArrowheads="1"/>
              </p:cNvSpPr>
              <p:nvPr/>
            </p:nvSpPr>
            <p:spPr bwMode="auto">
              <a:xfrm>
                <a:off x="1677" y="1413"/>
                <a:ext cx="117" cy="117"/>
              </a:xfrm>
              <a:prstGeom prst="parallelogram">
                <a:avLst>
                  <a:gd name="adj" fmla="val 6613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0" name="Rectangle 27"/>
              <p:cNvSpPr>
                <a:spLocks noChangeArrowheads="1"/>
              </p:cNvSpPr>
              <p:nvPr/>
            </p:nvSpPr>
            <p:spPr bwMode="auto">
              <a:xfrm>
                <a:off x="1639" y="1530"/>
                <a:ext cx="124" cy="5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 name="Rectangle 28"/>
              <p:cNvSpPr>
                <a:spLocks noChangeArrowheads="1"/>
              </p:cNvSpPr>
              <p:nvPr/>
            </p:nvSpPr>
            <p:spPr bwMode="auto">
              <a:xfrm>
                <a:off x="1713" y="1364"/>
                <a:ext cx="124" cy="5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grpSp>
      <p:sp>
        <p:nvSpPr>
          <p:cNvPr id="32" name="Line 29"/>
          <p:cNvSpPr>
            <a:spLocks noChangeShapeType="1"/>
          </p:cNvSpPr>
          <p:nvPr/>
        </p:nvSpPr>
        <p:spPr bwMode="auto">
          <a:xfrm rot="5400000" flipH="1">
            <a:off x="476126" y="5312669"/>
            <a:ext cx="166687"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33" name="Line 30"/>
          <p:cNvSpPr>
            <a:spLocks noChangeShapeType="1"/>
          </p:cNvSpPr>
          <p:nvPr/>
        </p:nvSpPr>
        <p:spPr bwMode="auto">
          <a:xfrm rot="5400000" flipH="1">
            <a:off x="971426" y="5315844"/>
            <a:ext cx="166687"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34" name="Text Box 31"/>
          <p:cNvSpPr txBox="1">
            <a:spLocks noChangeArrowheads="1"/>
          </p:cNvSpPr>
          <p:nvPr/>
        </p:nvSpPr>
        <p:spPr bwMode="auto">
          <a:xfrm>
            <a:off x="349920" y="5488087"/>
            <a:ext cx="919163" cy="212725"/>
          </a:xfrm>
          <a:prstGeom prst="rect">
            <a:avLst/>
          </a:prstGeom>
          <a:noFill/>
          <a:ln>
            <a:noFill/>
          </a:ln>
          <a:effectLst/>
          <a:extLst>
            <a:ext uri="{909E8E84-426E-40dd-AFC4-6F175D3DCCD1}">
              <a14:hiddenFill xmlns:a14="http://schemas.microsoft.com/office/drawing/2010/main" xmlns="">
                <a:solidFill>
                  <a:srgbClr val="4D4C2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1">
            <a:spAutoFit/>
          </a:bodyPr>
          <a:lstStyle/>
          <a:p>
            <a:pPr eaLnBrk="0" hangingPunct="0">
              <a:spcBef>
                <a:spcPct val="50000"/>
              </a:spcBef>
            </a:pPr>
            <a:r>
              <a:rPr lang="en-IE"/>
              <a:t>Clients</a:t>
            </a:r>
            <a:endParaRPr lang="en-GB"/>
          </a:p>
        </p:txBody>
      </p:sp>
      <p:sp>
        <p:nvSpPr>
          <p:cNvPr id="35" name="Rectangle 32"/>
          <p:cNvSpPr>
            <a:spLocks noChangeArrowheads="1"/>
          </p:cNvSpPr>
          <p:nvPr/>
        </p:nvSpPr>
        <p:spPr bwMode="auto">
          <a:xfrm>
            <a:off x="1010320" y="5154712"/>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Rectangle 33"/>
          <p:cNvSpPr>
            <a:spLocks noChangeArrowheads="1"/>
          </p:cNvSpPr>
          <p:nvPr/>
        </p:nvSpPr>
        <p:spPr bwMode="auto">
          <a:xfrm>
            <a:off x="519783" y="5154712"/>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Line 34"/>
          <p:cNvSpPr>
            <a:spLocks noChangeShapeType="1"/>
          </p:cNvSpPr>
          <p:nvPr/>
        </p:nvSpPr>
        <p:spPr bwMode="auto">
          <a:xfrm>
            <a:off x="634083" y="5346800"/>
            <a:ext cx="352425" cy="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38" name="Freeform 35"/>
          <p:cNvSpPr>
            <a:spLocks/>
          </p:cNvSpPr>
          <p:nvPr/>
        </p:nvSpPr>
        <p:spPr bwMode="auto">
          <a:xfrm>
            <a:off x="1050008" y="4422875"/>
            <a:ext cx="292100" cy="646112"/>
          </a:xfrm>
          <a:custGeom>
            <a:avLst/>
            <a:gdLst>
              <a:gd name="T0" fmla="*/ 0 w 321"/>
              <a:gd name="T1" fmla="*/ 437 h 437"/>
              <a:gd name="T2" fmla="*/ 7 w 321"/>
              <a:gd name="T3" fmla="*/ 0 h 437"/>
              <a:gd name="T4" fmla="*/ 321 w 321"/>
              <a:gd name="T5" fmla="*/ 0 h 437"/>
            </a:gdLst>
            <a:ahLst/>
            <a:cxnLst>
              <a:cxn ang="0">
                <a:pos x="T0" y="T1"/>
              </a:cxn>
              <a:cxn ang="0">
                <a:pos x="T2" y="T3"/>
              </a:cxn>
              <a:cxn ang="0">
                <a:pos x="T4" y="T5"/>
              </a:cxn>
            </a:cxnLst>
            <a:rect l="0" t="0" r="r" b="b"/>
            <a:pathLst>
              <a:path w="321" h="437">
                <a:moveTo>
                  <a:pt x="0" y="437"/>
                </a:moveTo>
                <a:lnTo>
                  <a:pt x="7" y="0"/>
                </a:lnTo>
                <a:lnTo>
                  <a:pt x="321" y="0"/>
                </a:lnTo>
              </a:path>
            </a:pathLst>
          </a:custGeom>
          <a:noFill/>
          <a:ln w="19050" cap="flat" cmpd="sng">
            <a:solidFill>
              <a:srgbClr val="777777"/>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endParaRPr lang="en-US"/>
          </a:p>
        </p:txBody>
      </p:sp>
      <p:sp>
        <p:nvSpPr>
          <p:cNvPr id="39" name="Rectangle 36"/>
          <p:cNvSpPr>
            <a:spLocks noChangeArrowheads="1"/>
          </p:cNvSpPr>
          <p:nvPr/>
        </p:nvSpPr>
        <p:spPr bwMode="auto">
          <a:xfrm>
            <a:off x="1015083" y="4616550"/>
            <a:ext cx="90487"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Rectangle 38"/>
          <p:cNvSpPr>
            <a:spLocks noChangeArrowheads="1"/>
          </p:cNvSpPr>
          <p:nvPr/>
        </p:nvSpPr>
        <p:spPr bwMode="auto">
          <a:xfrm>
            <a:off x="429295" y="4695925"/>
            <a:ext cx="754063" cy="460375"/>
          </a:xfrm>
          <a:prstGeom prst="rect">
            <a:avLst/>
          </a:prstGeom>
          <a:solidFill>
            <a:srgbClr val="006699"/>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nvGrpSpPr>
          <p:cNvPr id="41" name="Group 39"/>
          <p:cNvGrpSpPr>
            <a:grpSpLocks/>
          </p:cNvGrpSpPr>
          <p:nvPr/>
        </p:nvGrpSpPr>
        <p:grpSpPr bwMode="auto">
          <a:xfrm>
            <a:off x="692806" y="4454782"/>
            <a:ext cx="217487" cy="523"/>
            <a:chOff x="3466" y="1543"/>
            <a:chExt cx="247" cy="523"/>
          </a:xfrm>
        </p:grpSpPr>
        <p:sp>
          <p:nvSpPr>
            <p:cNvPr id="42" name="Line 40"/>
            <p:cNvSpPr>
              <a:spLocks noChangeShapeType="1"/>
            </p:cNvSpPr>
            <p:nvPr/>
          </p:nvSpPr>
          <p:spPr bwMode="auto">
            <a:xfrm>
              <a:off x="3466" y="1551"/>
              <a:ext cx="78"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Line 41"/>
            <p:cNvSpPr>
              <a:spLocks noChangeShapeType="1"/>
            </p:cNvSpPr>
            <p:nvPr/>
          </p:nvSpPr>
          <p:spPr bwMode="auto">
            <a:xfrm flipH="1" flipV="1">
              <a:off x="3533" y="1543"/>
              <a:ext cx="130" cy="523"/>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42"/>
            <p:cNvSpPr>
              <a:spLocks noChangeShapeType="1"/>
            </p:cNvSpPr>
            <p:nvPr/>
          </p:nvSpPr>
          <p:spPr bwMode="auto">
            <a:xfrm flipH="1">
              <a:off x="3635" y="1551"/>
              <a:ext cx="78"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43"/>
            <p:cNvSpPr>
              <a:spLocks noChangeShapeType="1"/>
            </p:cNvSpPr>
            <p:nvPr/>
          </p:nvSpPr>
          <p:spPr bwMode="auto">
            <a:xfrm flipV="1">
              <a:off x="3516" y="1551"/>
              <a:ext cx="120" cy="515"/>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6" name="AutoShape 45"/>
          <p:cNvSpPr>
            <a:spLocks noChangeAspect="1" noChangeArrowheads="1"/>
          </p:cNvSpPr>
          <p:nvPr/>
        </p:nvSpPr>
        <p:spPr bwMode="auto">
          <a:xfrm rot="16200000">
            <a:off x="1596107" y="4072038"/>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Rectangle 46"/>
          <p:cNvSpPr>
            <a:spLocks noChangeArrowheads="1"/>
          </p:cNvSpPr>
          <p:nvPr/>
        </p:nvSpPr>
        <p:spPr bwMode="auto">
          <a:xfrm>
            <a:off x="1354808" y="4378425"/>
            <a:ext cx="90487"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Line 47"/>
          <p:cNvSpPr>
            <a:spLocks noChangeShapeType="1"/>
          </p:cNvSpPr>
          <p:nvPr/>
        </p:nvSpPr>
        <p:spPr bwMode="auto">
          <a:xfrm flipH="1">
            <a:off x="1534195" y="4433987"/>
            <a:ext cx="341313" cy="0"/>
          </a:xfrm>
          <a:prstGeom prst="line">
            <a:avLst/>
          </a:prstGeom>
          <a:noFill/>
          <a:ln w="19050">
            <a:solidFill>
              <a:srgbClr val="0635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49" name="Rectangle 48"/>
          <p:cNvSpPr>
            <a:spLocks noChangeArrowheads="1"/>
          </p:cNvSpPr>
          <p:nvPr/>
        </p:nvSpPr>
        <p:spPr bwMode="auto">
          <a:xfrm>
            <a:off x="1457995" y="4378425"/>
            <a:ext cx="90488" cy="82550"/>
          </a:xfrm>
          <a:prstGeom prst="rect">
            <a:avLst/>
          </a:prstGeom>
          <a:solidFill>
            <a:srgbClr val="6666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Text Box 49"/>
          <p:cNvSpPr txBox="1">
            <a:spLocks noChangeArrowheads="1"/>
          </p:cNvSpPr>
          <p:nvPr/>
        </p:nvSpPr>
        <p:spPr bwMode="auto">
          <a:xfrm>
            <a:off x="1551658" y="4175225"/>
            <a:ext cx="4048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3</a:t>
            </a:r>
          </a:p>
        </p:txBody>
      </p:sp>
      <p:sp>
        <p:nvSpPr>
          <p:cNvPr id="51" name="Rectangle 50"/>
          <p:cNvSpPr>
            <a:spLocks noChangeArrowheads="1"/>
          </p:cNvSpPr>
          <p:nvPr/>
        </p:nvSpPr>
        <p:spPr bwMode="auto">
          <a:xfrm>
            <a:off x="161008" y="6007200"/>
            <a:ext cx="90487"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Rectangle 51"/>
          <p:cNvSpPr>
            <a:spLocks noChangeArrowheads="1"/>
          </p:cNvSpPr>
          <p:nvPr/>
        </p:nvSpPr>
        <p:spPr bwMode="auto">
          <a:xfrm>
            <a:off x="264195" y="6007200"/>
            <a:ext cx="90488" cy="82550"/>
          </a:xfrm>
          <a:prstGeom prst="rect">
            <a:avLst/>
          </a:prstGeom>
          <a:solidFill>
            <a:srgbClr val="6666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Rectangle 52"/>
          <p:cNvSpPr>
            <a:spLocks noChangeAspect="1" noChangeArrowheads="1"/>
          </p:cNvSpPr>
          <p:nvPr/>
        </p:nvSpPr>
        <p:spPr bwMode="auto">
          <a:xfrm flipV="1">
            <a:off x="5724525" y="4076800"/>
            <a:ext cx="1768475" cy="76200"/>
          </a:xfrm>
          <a:prstGeom prst="rect">
            <a:avLst/>
          </a:prstGeom>
          <a:gradFill rotWithShape="0">
            <a:gsLst>
              <a:gs pos="0">
                <a:srgbClr val="FF3399"/>
              </a:gs>
              <a:gs pos="25000">
                <a:srgbClr val="FF6633"/>
              </a:gs>
              <a:gs pos="50000">
                <a:srgbClr val="FFFF00"/>
              </a:gs>
              <a:gs pos="75000">
                <a:srgbClr val="01A78F"/>
              </a:gs>
              <a:gs pos="100000">
                <a:srgbClr val="3366FF"/>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AutoShape 53"/>
          <p:cNvSpPr>
            <a:spLocks noChangeArrowheads="1"/>
          </p:cNvSpPr>
          <p:nvPr/>
        </p:nvSpPr>
        <p:spPr bwMode="auto">
          <a:xfrm rot="5400000">
            <a:off x="6638330" y="4022825"/>
            <a:ext cx="242887" cy="173037"/>
          </a:xfrm>
          <a:prstGeom prst="triangle">
            <a:avLst>
              <a:gd name="adj" fmla="val 50000"/>
            </a:avLst>
          </a:pr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AutoShape 54"/>
          <p:cNvSpPr>
            <a:spLocks noChangeArrowheads="1"/>
          </p:cNvSpPr>
          <p:nvPr/>
        </p:nvSpPr>
        <p:spPr bwMode="auto">
          <a:xfrm rot="5400000">
            <a:off x="6102350" y="4026000"/>
            <a:ext cx="242887" cy="173038"/>
          </a:xfrm>
          <a:prstGeom prst="triangle">
            <a:avLst>
              <a:gd name="adj" fmla="val 50000"/>
            </a:avLst>
          </a:pr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AutoShape 55"/>
          <p:cNvSpPr>
            <a:spLocks noChangeArrowheads="1"/>
          </p:cNvSpPr>
          <p:nvPr/>
        </p:nvSpPr>
        <p:spPr bwMode="auto">
          <a:xfrm flipH="1">
            <a:off x="6300192" y="4019650"/>
            <a:ext cx="185738" cy="185737"/>
          </a:xfrm>
          <a:prstGeom prst="parallelogram">
            <a:avLst>
              <a:gd name="adj" fmla="val 6613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57" name="Rectangle 56"/>
          <p:cNvSpPr>
            <a:spLocks noChangeArrowheads="1"/>
          </p:cNvSpPr>
          <p:nvPr/>
        </p:nvSpPr>
        <p:spPr bwMode="auto">
          <a:xfrm flipH="1">
            <a:off x="6349405" y="4205387"/>
            <a:ext cx="198437" cy="936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58" name="Rectangle 57"/>
          <p:cNvSpPr>
            <a:spLocks noChangeArrowheads="1"/>
          </p:cNvSpPr>
          <p:nvPr/>
        </p:nvSpPr>
        <p:spPr bwMode="auto">
          <a:xfrm flipH="1">
            <a:off x="6472238" y="3941862"/>
            <a:ext cx="196850" cy="936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59" name="Line 58"/>
          <p:cNvSpPr>
            <a:spLocks noChangeShapeType="1"/>
          </p:cNvSpPr>
          <p:nvPr/>
        </p:nvSpPr>
        <p:spPr bwMode="auto">
          <a:xfrm rot="16200000">
            <a:off x="8661598" y="5312669"/>
            <a:ext cx="166687"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60" name="Line 59"/>
          <p:cNvSpPr>
            <a:spLocks noChangeShapeType="1"/>
          </p:cNvSpPr>
          <p:nvPr/>
        </p:nvSpPr>
        <p:spPr bwMode="auto">
          <a:xfrm rot="16200000">
            <a:off x="8166298" y="5315844"/>
            <a:ext cx="166687"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61" name="Text Box 60"/>
          <p:cNvSpPr txBox="1">
            <a:spLocks noChangeArrowheads="1"/>
          </p:cNvSpPr>
          <p:nvPr/>
        </p:nvSpPr>
        <p:spPr bwMode="auto">
          <a:xfrm flipH="1">
            <a:off x="8035330" y="5488087"/>
            <a:ext cx="919162" cy="212725"/>
          </a:xfrm>
          <a:prstGeom prst="rect">
            <a:avLst/>
          </a:prstGeom>
          <a:noFill/>
          <a:ln>
            <a:noFill/>
          </a:ln>
          <a:effectLst/>
          <a:extLst>
            <a:ext uri="{909E8E84-426E-40dd-AFC4-6F175D3DCCD1}">
              <a14:hiddenFill xmlns:a14="http://schemas.microsoft.com/office/drawing/2010/main" xmlns="">
                <a:solidFill>
                  <a:srgbClr val="4D4C2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1">
            <a:spAutoFit/>
          </a:bodyPr>
          <a:lstStyle/>
          <a:p>
            <a:pPr eaLnBrk="0" hangingPunct="0">
              <a:spcBef>
                <a:spcPct val="50000"/>
              </a:spcBef>
            </a:pPr>
            <a:r>
              <a:rPr lang="en-IE"/>
              <a:t>Clients</a:t>
            </a:r>
            <a:endParaRPr lang="en-GB"/>
          </a:p>
        </p:txBody>
      </p:sp>
      <p:sp>
        <p:nvSpPr>
          <p:cNvPr id="62" name="Rectangle 61"/>
          <p:cNvSpPr>
            <a:spLocks noChangeArrowheads="1"/>
          </p:cNvSpPr>
          <p:nvPr/>
        </p:nvSpPr>
        <p:spPr bwMode="auto">
          <a:xfrm flipH="1">
            <a:off x="8202017" y="5154712"/>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62"/>
          <p:cNvSpPr>
            <a:spLocks noChangeArrowheads="1"/>
          </p:cNvSpPr>
          <p:nvPr/>
        </p:nvSpPr>
        <p:spPr bwMode="auto">
          <a:xfrm flipH="1">
            <a:off x="8694142" y="5154712"/>
            <a:ext cx="90488"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 name="Line 63"/>
          <p:cNvSpPr>
            <a:spLocks noChangeShapeType="1"/>
          </p:cNvSpPr>
          <p:nvPr/>
        </p:nvSpPr>
        <p:spPr bwMode="auto">
          <a:xfrm flipH="1">
            <a:off x="8317905" y="5346800"/>
            <a:ext cx="352425" cy="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65" name="Freeform 64"/>
          <p:cNvSpPr>
            <a:spLocks/>
          </p:cNvSpPr>
          <p:nvPr/>
        </p:nvSpPr>
        <p:spPr bwMode="auto">
          <a:xfrm flipH="1">
            <a:off x="7962305" y="4422875"/>
            <a:ext cx="292100" cy="646112"/>
          </a:xfrm>
          <a:custGeom>
            <a:avLst/>
            <a:gdLst>
              <a:gd name="T0" fmla="*/ 0 w 321"/>
              <a:gd name="T1" fmla="*/ 437 h 437"/>
              <a:gd name="T2" fmla="*/ 7 w 321"/>
              <a:gd name="T3" fmla="*/ 0 h 437"/>
              <a:gd name="T4" fmla="*/ 321 w 321"/>
              <a:gd name="T5" fmla="*/ 0 h 437"/>
            </a:gdLst>
            <a:ahLst/>
            <a:cxnLst>
              <a:cxn ang="0">
                <a:pos x="T0" y="T1"/>
              </a:cxn>
              <a:cxn ang="0">
                <a:pos x="T2" y="T3"/>
              </a:cxn>
              <a:cxn ang="0">
                <a:pos x="T4" y="T5"/>
              </a:cxn>
            </a:cxnLst>
            <a:rect l="0" t="0" r="r" b="b"/>
            <a:pathLst>
              <a:path w="321" h="437">
                <a:moveTo>
                  <a:pt x="0" y="437"/>
                </a:moveTo>
                <a:lnTo>
                  <a:pt x="7" y="0"/>
                </a:lnTo>
                <a:lnTo>
                  <a:pt x="321" y="0"/>
                </a:lnTo>
              </a:path>
            </a:pathLst>
          </a:custGeom>
          <a:noFill/>
          <a:ln w="19050" cap="flat" cmpd="sng">
            <a:solidFill>
              <a:srgbClr val="777777"/>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endParaRPr lang="en-US"/>
          </a:p>
        </p:txBody>
      </p:sp>
      <p:sp>
        <p:nvSpPr>
          <p:cNvPr id="66" name="Rectangle 65"/>
          <p:cNvSpPr>
            <a:spLocks noChangeArrowheads="1"/>
          </p:cNvSpPr>
          <p:nvPr/>
        </p:nvSpPr>
        <p:spPr bwMode="auto">
          <a:xfrm flipH="1">
            <a:off x="8198842" y="4616550"/>
            <a:ext cx="90488"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Rectangle 67"/>
          <p:cNvSpPr>
            <a:spLocks noChangeArrowheads="1"/>
          </p:cNvSpPr>
          <p:nvPr/>
        </p:nvSpPr>
        <p:spPr bwMode="auto">
          <a:xfrm flipH="1">
            <a:off x="8122642" y="4695925"/>
            <a:ext cx="752475" cy="460375"/>
          </a:xfrm>
          <a:prstGeom prst="rect">
            <a:avLst/>
          </a:prstGeom>
          <a:solidFill>
            <a:srgbClr val="006699"/>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nvGrpSpPr>
          <p:cNvPr id="68" name="Group 68"/>
          <p:cNvGrpSpPr>
            <a:grpSpLocks/>
          </p:cNvGrpSpPr>
          <p:nvPr/>
        </p:nvGrpSpPr>
        <p:grpSpPr bwMode="auto">
          <a:xfrm flipH="1">
            <a:off x="8395677" y="4457957"/>
            <a:ext cx="215901" cy="523"/>
            <a:chOff x="3466" y="1543"/>
            <a:chExt cx="247" cy="523"/>
          </a:xfrm>
        </p:grpSpPr>
        <p:sp>
          <p:nvSpPr>
            <p:cNvPr id="69" name="Line 69"/>
            <p:cNvSpPr>
              <a:spLocks noChangeShapeType="1"/>
            </p:cNvSpPr>
            <p:nvPr/>
          </p:nvSpPr>
          <p:spPr bwMode="auto">
            <a:xfrm>
              <a:off x="3466" y="1551"/>
              <a:ext cx="78"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Line 70"/>
            <p:cNvSpPr>
              <a:spLocks noChangeShapeType="1"/>
            </p:cNvSpPr>
            <p:nvPr/>
          </p:nvSpPr>
          <p:spPr bwMode="auto">
            <a:xfrm flipH="1" flipV="1">
              <a:off x="3533" y="1543"/>
              <a:ext cx="130" cy="523"/>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Line 71"/>
            <p:cNvSpPr>
              <a:spLocks noChangeShapeType="1"/>
            </p:cNvSpPr>
            <p:nvPr/>
          </p:nvSpPr>
          <p:spPr bwMode="auto">
            <a:xfrm flipH="1">
              <a:off x="3635" y="1551"/>
              <a:ext cx="78"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Line 72"/>
            <p:cNvSpPr>
              <a:spLocks noChangeShapeType="1"/>
            </p:cNvSpPr>
            <p:nvPr/>
          </p:nvSpPr>
          <p:spPr bwMode="auto">
            <a:xfrm flipV="1">
              <a:off x="3516" y="1551"/>
              <a:ext cx="120" cy="515"/>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73" name="AutoShape 74"/>
          <p:cNvSpPr>
            <a:spLocks noChangeAspect="1" noChangeArrowheads="1"/>
          </p:cNvSpPr>
          <p:nvPr/>
        </p:nvSpPr>
        <p:spPr bwMode="auto">
          <a:xfrm rot="5400000" flipH="1">
            <a:off x="6981229" y="4072038"/>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Rectangle 75"/>
          <p:cNvSpPr>
            <a:spLocks noChangeArrowheads="1"/>
          </p:cNvSpPr>
          <p:nvPr/>
        </p:nvSpPr>
        <p:spPr bwMode="auto">
          <a:xfrm flipH="1">
            <a:off x="7859117" y="4378425"/>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Line 76"/>
          <p:cNvSpPr>
            <a:spLocks noChangeShapeType="1"/>
          </p:cNvSpPr>
          <p:nvPr/>
        </p:nvSpPr>
        <p:spPr bwMode="auto">
          <a:xfrm>
            <a:off x="7428905" y="4433987"/>
            <a:ext cx="342900" cy="0"/>
          </a:xfrm>
          <a:prstGeom prst="line">
            <a:avLst/>
          </a:prstGeom>
          <a:noFill/>
          <a:ln w="19050">
            <a:solidFill>
              <a:srgbClr val="0635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76" name="Rectangle 77"/>
          <p:cNvSpPr>
            <a:spLocks noChangeArrowheads="1"/>
          </p:cNvSpPr>
          <p:nvPr/>
        </p:nvSpPr>
        <p:spPr bwMode="auto">
          <a:xfrm flipH="1">
            <a:off x="7755930" y="4378425"/>
            <a:ext cx="92075" cy="82550"/>
          </a:xfrm>
          <a:prstGeom prst="rect">
            <a:avLst/>
          </a:prstGeom>
          <a:solidFill>
            <a:srgbClr val="6666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Text Box 78"/>
          <p:cNvSpPr txBox="1">
            <a:spLocks noChangeArrowheads="1"/>
          </p:cNvSpPr>
          <p:nvPr/>
        </p:nvSpPr>
        <p:spPr bwMode="auto">
          <a:xfrm flipH="1">
            <a:off x="7419380" y="4175225"/>
            <a:ext cx="4048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3</a:t>
            </a:r>
          </a:p>
        </p:txBody>
      </p:sp>
      <p:sp>
        <p:nvSpPr>
          <p:cNvPr id="78" name="Rectangle 79"/>
          <p:cNvSpPr>
            <a:spLocks noChangeArrowheads="1"/>
          </p:cNvSpPr>
          <p:nvPr/>
        </p:nvSpPr>
        <p:spPr bwMode="auto">
          <a:xfrm>
            <a:off x="116558" y="3222725"/>
            <a:ext cx="1935162" cy="2519362"/>
          </a:xfrm>
          <a:prstGeom prst="rect">
            <a:avLst/>
          </a:prstGeom>
          <a:noFill/>
          <a:ln w="19050">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Rectangle 80"/>
          <p:cNvSpPr>
            <a:spLocks noChangeArrowheads="1"/>
          </p:cNvSpPr>
          <p:nvPr/>
        </p:nvSpPr>
        <p:spPr bwMode="auto">
          <a:xfrm>
            <a:off x="7238405" y="3222725"/>
            <a:ext cx="1935162" cy="2519362"/>
          </a:xfrm>
          <a:prstGeom prst="rect">
            <a:avLst/>
          </a:prstGeom>
          <a:noFill/>
          <a:ln w="19050">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Text Box 81"/>
          <p:cNvSpPr txBox="1">
            <a:spLocks noChangeArrowheads="1"/>
          </p:cNvSpPr>
          <p:nvPr/>
        </p:nvSpPr>
        <p:spPr bwMode="auto">
          <a:xfrm>
            <a:off x="116558" y="3222725"/>
            <a:ext cx="11699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t>Terminal A</a:t>
            </a:r>
          </a:p>
        </p:txBody>
      </p:sp>
      <p:sp>
        <p:nvSpPr>
          <p:cNvPr id="81" name="Text Box 82"/>
          <p:cNvSpPr txBox="1">
            <a:spLocks noChangeArrowheads="1"/>
          </p:cNvSpPr>
          <p:nvPr/>
        </p:nvSpPr>
        <p:spPr bwMode="auto">
          <a:xfrm>
            <a:off x="8003580" y="3222725"/>
            <a:ext cx="11699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b="1"/>
              <a:t>Terminal B</a:t>
            </a:r>
          </a:p>
        </p:txBody>
      </p:sp>
      <p:sp>
        <p:nvSpPr>
          <p:cNvPr id="82" name="Rectangle 83"/>
          <p:cNvSpPr>
            <a:spLocks noChangeArrowheads="1"/>
          </p:cNvSpPr>
          <p:nvPr/>
        </p:nvSpPr>
        <p:spPr bwMode="auto">
          <a:xfrm flipH="1">
            <a:off x="4352925" y="4310162"/>
            <a:ext cx="88900"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Text Box 84"/>
          <p:cNvSpPr txBox="1">
            <a:spLocks noChangeArrowheads="1"/>
          </p:cNvSpPr>
          <p:nvPr/>
        </p:nvSpPr>
        <p:spPr bwMode="auto">
          <a:xfrm>
            <a:off x="5409406" y="5626199"/>
            <a:ext cx="2519362"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i="1" dirty="0"/>
              <a:t>Could also change wavelength if necessary here</a:t>
            </a:r>
          </a:p>
        </p:txBody>
      </p:sp>
      <p:sp>
        <p:nvSpPr>
          <p:cNvPr id="84" name="Line 85"/>
          <p:cNvSpPr>
            <a:spLocks noChangeShapeType="1"/>
          </p:cNvSpPr>
          <p:nvPr/>
        </p:nvSpPr>
        <p:spPr bwMode="auto">
          <a:xfrm flipH="1" flipV="1">
            <a:off x="5768975" y="4753075"/>
            <a:ext cx="404813" cy="900112"/>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25</a:t>
            </a:fld>
            <a:endParaRPr lang="en-GB"/>
          </a:p>
        </p:txBody>
      </p:sp>
    </p:spTree>
    <p:extLst>
      <p:ext uri="{BB962C8B-B14F-4D97-AF65-F5344CB8AC3E}">
        <p14:creationId xmlns:p14="http://schemas.microsoft.com/office/powerpoint/2010/main" val="2047156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cs typeface="Arial" charset="0"/>
              </a:rPr>
              <a:t>Transparent (All-Optical) Transport Networks: 2nd stage: Optical by-pass of transit traffic</a:t>
            </a:r>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Rectangle 2"/>
          <p:cNvSpPr>
            <a:spLocks noChangeArrowheads="1"/>
          </p:cNvSpPr>
          <p:nvPr/>
        </p:nvSpPr>
        <p:spPr bwMode="auto">
          <a:xfrm>
            <a:off x="1429320" y="2178397"/>
            <a:ext cx="830262" cy="708025"/>
          </a:xfrm>
          <a:prstGeom prst="rect">
            <a:avLst/>
          </a:prstGeom>
          <a:solidFill>
            <a:srgbClr val="EAEAEA">
              <a:alpha val="50000"/>
            </a:srgbClr>
          </a:solidFill>
          <a:ln w="19050">
            <a:solidFill>
              <a:schemeClr val="tx1"/>
            </a:solidFill>
            <a:prstDash val="dash"/>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en-US"/>
          </a:p>
        </p:txBody>
      </p:sp>
      <p:sp>
        <p:nvSpPr>
          <p:cNvPr id="7" name="AutoShape 3"/>
          <p:cNvSpPr>
            <a:spLocks noChangeArrowheads="1"/>
          </p:cNvSpPr>
          <p:nvPr/>
        </p:nvSpPr>
        <p:spPr bwMode="auto">
          <a:xfrm>
            <a:off x="568895" y="1806922"/>
            <a:ext cx="2552700" cy="1258888"/>
          </a:xfrm>
          <a:prstGeom prst="roundRect">
            <a:avLst>
              <a:gd name="adj" fmla="val 16667"/>
            </a:avLst>
          </a:prstGeom>
          <a:solidFill>
            <a:srgbClr val="FFFFCC">
              <a:alpha val="50000"/>
            </a:srgb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
            <a:spAutoFit/>
          </a:bodyPr>
          <a:lstStyle/>
          <a:p>
            <a:endParaRPr lang="en-US"/>
          </a:p>
        </p:txBody>
      </p:sp>
      <p:sp>
        <p:nvSpPr>
          <p:cNvPr id="8" name="Rectangle 5"/>
          <p:cNvSpPr>
            <a:spLocks noChangeArrowheads="1"/>
          </p:cNvSpPr>
          <p:nvPr/>
        </p:nvSpPr>
        <p:spPr bwMode="auto">
          <a:xfrm>
            <a:off x="3203848" y="1268760"/>
            <a:ext cx="5635625" cy="46783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lvl="1" indent="-285750" eaLnBrk="0" hangingPunct="0">
              <a:spcBef>
                <a:spcPts val="3000"/>
              </a:spcBef>
              <a:buFont typeface="Arial" charset="0"/>
              <a:buChar char="•"/>
            </a:pPr>
            <a:r>
              <a:rPr lang="en-US" dirty="0">
                <a:solidFill>
                  <a:srgbClr val="000000"/>
                </a:solidFill>
                <a:latin typeface="+mn-lt"/>
                <a:cs typeface="+mn-cs"/>
              </a:rPr>
              <a:t>Eliminates back-to-back transponders on through traffic at intermediate nodes = cost reduction</a:t>
            </a:r>
          </a:p>
          <a:p>
            <a:pPr marL="742950" lvl="1" indent="-285750" eaLnBrk="0" hangingPunct="0">
              <a:spcBef>
                <a:spcPts val="3000"/>
              </a:spcBef>
              <a:buFont typeface="Arial" charset="0"/>
              <a:buChar char="•"/>
            </a:pPr>
            <a:r>
              <a:rPr lang="en-US" dirty="0">
                <a:solidFill>
                  <a:srgbClr val="000000"/>
                </a:solidFill>
                <a:latin typeface="+mn-lt"/>
                <a:cs typeface="+mn-cs"/>
              </a:rPr>
              <a:t>Offers the benefit of eliminating superfluous interfaces (including back-to-back transponders for transit wavelengths)</a:t>
            </a:r>
          </a:p>
          <a:p>
            <a:pPr marL="742950" lvl="1" indent="-285750" eaLnBrk="0" hangingPunct="0">
              <a:spcBef>
                <a:spcPts val="3000"/>
              </a:spcBef>
              <a:buFont typeface="Arial" charset="0"/>
              <a:buChar char="•"/>
            </a:pPr>
            <a:r>
              <a:rPr lang="en-US" dirty="0">
                <a:solidFill>
                  <a:srgbClr val="000000"/>
                </a:solidFill>
                <a:latin typeface="+mn-lt"/>
                <a:cs typeface="+mn-cs"/>
              </a:rPr>
              <a:t>Reduces electrical matrix size, foot print, power consumption, interface count, etc.</a:t>
            </a:r>
          </a:p>
        </p:txBody>
      </p:sp>
      <p:sp>
        <p:nvSpPr>
          <p:cNvPr id="9" name="Rectangle 6"/>
          <p:cNvSpPr>
            <a:spLocks noChangeArrowheads="1"/>
          </p:cNvSpPr>
          <p:nvPr/>
        </p:nvSpPr>
        <p:spPr bwMode="auto">
          <a:xfrm flipH="1">
            <a:off x="79945" y="2449860"/>
            <a:ext cx="665162" cy="152400"/>
          </a:xfrm>
          <a:prstGeom prst="rect">
            <a:avLst/>
          </a:prstGeom>
          <a:gradFill rotWithShape="0">
            <a:gsLst>
              <a:gs pos="0">
                <a:srgbClr val="FF3399"/>
              </a:gs>
              <a:gs pos="25000">
                <a:srgbClr val="FF6633">
                  <a:alpha val="87500"/>
                </a:srgbClr>
              </a:gs>
              <a:gs pos="50000">
                <a:srgbClr val="FFFF00">
                  <a:alpha val="75000"/>
                </a:srgbClr>
              </a:gs>
              <a:gs pos="75000">
                <a:srgbClr val="01A78F">
                  <a:alpha val="62500"/>
                </a:srgbClr>
              </a:gs>
              <a:gs pos="100000">
                <a:srgbClr val="3366FF">
                  <a:alpha val="50000"/>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7"/>
          <p:cNvSpPr>
            <a:spLocks/>
          </p:cNvSpPr>
          <p:nvPr/>
        </p:nvSpPr>
        <p:spPr bwMode="auto">
          <a:xfrm flipH="1">
            <a:off x="929257" y="2776885"/>
            <a:ext cx="661988" cy="646112"/>
          </a:xfrm>
          <a:custGeom>
            <a:avLst/>
            <a:gdLst>
              <a:gd name="T0" fmla="*/ 0 w 321"/>
              <a:gd name="T1" fmla="*/ 437 h 437"/>
              <a:gd name="T2" fmla="*/ 7 w 321"/>
              <a:gd name="T3" fmla="*/ 0 h 437"/>
              <a:gd name="T4" fmla="*/ 321 w 321"/>
              <a:gd name="T5" fmla="*/ 0 h 437"/>
            </a:gdLst>
            <a:ahLst/>
            <a:cxnLst>
              <a:cxn ang="0">
                <a:pos x="T0" y="T1"/>
              </a:cxn>
              <a:cxn ang="0">
                <a:pos x="T2" y="T3"/>
              </a:cxn>
              <a:cxn ang="0">
                <a:pos x="T4" y="T5"/>
              </a:cxn>
            </a:cxnLst>
            <a:rect l="0" t="0" r="r" b="b"/>
            <a:pathLst>
              <a:path w="321" h="437">
                <a:moveTo>
                  <a:pt x="0" y="437"/>
                </a:moveTo>
                <a:lnTo>
                  <a:pt x="7" y="0"/>
                </a:lnTo>
                <a:lnTo>
                  <a:pt x="321" y="0"/>
                </a:lnTo>
              </a:path>
            </a:pathLst>
          </a:custGeom>
          <a:noFill/>
          <a:ln w="19050" cap="flat" cmpd="sng">
            <a:solidFill>
              <a:srgbClr val="0635CC"/>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endParaRPr lang="en-US"/>
          </a:p>
        </p:txBody>
      </p:sp>
      <p:sp>
        <p:nvSpPr>
          <p:cNvPr id="11" name="Line 8"/>
          <p:cNvSpPr>
            <a:spLocks noChangeShapeType="1"/>
          </p:cNvSpPr>
          <p:nvPr/>
        </p:nvSpPr>
        <p:spPr bwMode="auto">
          <a:xfrm rot="5400000" flipH="1">
            <a:off x="1506313" y="4028629"/>
            <a:ext cx="166687"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2" name="Line 9"/>
          <p:cNvSpPr>
            <a:spLocks noChangeShapeType="1"/>
          </p:cNvSpPr>
          <p:nvPr/>
        </p:nvSpPr>
        <p:spPr bwMode="auto">
          <a:xfrm rot="5400000" flipH="1">
            <a:off x="2001613" y="4031804"/>
            <a:ext cx="166687"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3" name="Text Box 10"/>
          <p:cNvSpPr txBox="1">
            <a:spLocks noChangeArrowheads="1"/>
          </p:cNvSpPr>
          <p:nvPr/>
        </p:nvSpPr>
        <p:spPr bwMode="auto">
          <a:xfrm>
            <a:off x="1380107" y="4204047"/>
            <a:ext cx="919163" cy="212725"/>
          </a:xfrm>
          <a:prstGeom prst="rect">
            <a:avLst/>
          </a:prstGeom>
          <a:noFill/>
          <a:ln>
            <a:noFill/>
          </a:ln>
          <a:effectLst/>
          <a:extLst>
            <a:ext uri="{909E8E84-426E-40dd-AFC4-6F175D3DCCD1}">
              <a14:hiddenFill xmlns:a14="http://schemas.microsoft.com/office/drawing/2010/main" xmlns="">
                <a:solidFill>
                  <a:srgbClr val="4D4C2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1">
            <a:spAutoFit/>
          </a:bodyPr>
          <a:lstStyle/>
          <a:p>
            <a:pPr eaLnBrk="0" hangingPunct="0">
              <a:spcBef>
                <a:spcPct val="50000"/>
              </a:spcBef>
            </a:pPr>
            <a:r>
              <a:rPr lang="en-IE"/>
              <a:t>Clients</a:t>
            </a:r>
            <a:endParaRPr lang="en-GB"/>
          </a:p>
        </p:txBody>
      </p:sp>
      <p:sp>
        <p:nvSpPr>
          <p:cNvPr id="14" name="Rectangle 11"/>
          <p:cNvSpPr>
            <a:spLocks noChangeArrowheads="1"/>
          </p:cNvSpPr>
          <p:nvPr/>
        </p:nvSpPr>
        <p:spPr bwMode="auto">
          <a:xfrm>
            <a:off x="2040507" y="3870672"/>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12"/>
          <p:cNvSpPr>
            <a:spLocks noChangeArrowheads="1"/>
          </p:cNvSpPr>
          <p:nvPr/>
        </p:nvSpPr>
        <p:spPr bwMode="auto">
          <a:xfrm>
            <a:off x="1549970" y="3870672"/>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3"/>
          <p:cNvSpPr>
            <a:spLocks noChangeShapeType="1"/>
          </p:cNvSpPr>
          <p:nvPr/>
        </p:nvSpPr>
        <p:spPr bwMode="auto">
          <a:xfrm>
            <a:off x="1664270" y="4062760"/>
            <a:ext cx="352425" cy="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7" name="Rectangle 14"/>
          <p:cNvSpPr>
            <a:spLocks noChangeArrowheads="1"/>
          </p:cNvSpPr>
          <p:nvPr/>
        </p:nvSpPr>
        <p:spPr bwMode="auto">
          <a:xfrm>
            <a:off x="2926332" y="2449860"/>
            <a:ext cx="665163" cy="149225"/>
          </a:xfrm>
          <a:prstGeom prst="rect">
            <a:avLst/>
          </a:prstGeom>
          <a:gradFill rotWithShape="0">
            <a:gsLst>
              <a:gs pos="0">
                <a:srgbClr val="FF3399"/>
              </a:gs>
              <a:gs pos="25000">
                <a:srgbClr val="FF6633">
                  <a:alpha val="87500"/>
                </a:srgbClr>
              </a:gs>
              <a:gs pos="50000">
                <a:srgbClr val="FFFF00">
                  <a:alpha val="75000"/>
                </a:srgbClr>
              </a:gs>
              <a:gs pos="75000">
                <a:srgbClr val="01A78F">
                  <a:alpha val="62500"/>
                </a:srgbClr>
              </a:gs>
              <a:gs pos="100000">
                <a:srgbClr val="3366FF">
                  <a:alpha val="50000"/>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15"/>
          <p:cNvSpPr>
            <a:spLocks/>
          </p:cNvSpPr>
          <p:nvPr/>
        </p:nvSpPr>
        <p:spPr bwMode="auto">
          <a:xfrm>
            <a:off x="2080195" y="2773710"/>
            <a:ext cx="669925" cy="646112"/>
          </a:xfrm>
          <a:custGeom>
            <a:avLst/>
            <a:gdLst>
              <a:gd name="T0" fmla="*/ 0 w 321"/>
              <a:gd name="T1" fmla="*/ 437 h 437"/>
              <a:gd name="T2" fmla="*/ 7 w 321"/>
              <a:gd name="T3" fmla="*/ 0 h 437"/>
              <a:gd name="T4" fmla="*/ 321 w 321"/>
              <a:gd name="T5" fmla="*/ 0 h 437"/>
            </a:gdLst>
            <a:ahLst/>
            <a:cxnLst>
              <a:cxn ang="0">
                <a:pos x="T0" y="T1"/>
              </a:cxn>
              <a:cxn ang="0">
                <a:pos x="T2" y="T3"/>
              </a:cxn>
              <a:cxn ang="0">
                <a:pos x="T4" y="T5"/>
              </a:cxn>
            </a:cxnLst>
            <a:rect l="0" t="0" r="r" b="b"/>
            <a:pathLst>
              <a:path w="321" h="437">
                <a:moveTo>
                  <a:pt x="0" y="437"/>
                </a:moveTo>
                <a:lnTo>
                  <a:pt x="7" y="0"/>
                </a:lnTo>
                <a:lnTo>
                  <a:pt x="321" y="0"/>
                </a:lnTo>
              </a:path>
            </a:pathLst>
          </a:custGeom>
          <a:noFill/>
          <a:ln w="19050" cap="flat" cmpd="sng">
            <a:solidFill>
              <a:srgbClr val="0635CC"/>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endParaRPr lang="en-US"/>
          </a:p>
        </p:txBody>
      </p:sp>
      <p:sp>
        <p:nvSpPr>
          <p:cNvPr id="19" name="Line 16"/>
          <p:cNvSpPr>
            <a:spLocks noChangeShapeType="1"/>
          </p:cNvSpPr>
          <p:nvPr/>
        </p:nvSpPr>
        <p:spPr bwMode="auto">
          <a:xfrm>
            <a:off x="929257" y="2245072"/>
            <a:ext cx="1812925" cy="0"/>
          </a:xfrm>
          <a:prstGeom prst="line">
            <a:avLst/>
          </a:prstGeom>
          <a:noFill/>
          <a:ln w="19050">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20" name="Rectangle 17"/>
          <p:cNvSpPr>
            <a:spLocks noChangeArrowheads="1"/>
          </p:cNvSpPr>
          <p:nvPr/>
        </p:nvSpPr>
        <p:spPr bwMode="auto">
          <a:xfrm flipH="1">
            <a:off x="1537270" y="3332510"/>
            <a:ext cx="90487" cy="82550"/>
          </a:xfrm>
          <a:prstGeom prst="rect">
            <a:avLst/>
          </a:prstGeom>
          <a:solidFill>
            <a:schemeClr val="accent2"/>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8"/>
          <p:cNvSpPr>
            <a:spLocks noChangeArrowheads="1"/>
          </p:cNvSpPr>
          <p:nvPr/>
        </p:nvSpPr>
        <p:spPr bwMode="auto">
          <a:xfrm>
            <a:off x="2045270" y="3332510"/>
            <a:ext cx="90487" cy="82550"/>
          </a:xfrm>
          <a:prstGeom prst="rect">
            <a:avLst/>
          </a:prstGeom>
          <a:solidFill>
            <a:schemeClr val="accent2"/>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Text Box 19"/>
          <p:cNvSpPr txBox="1">
            <a:spLocks noChangeArrowheads="1"/>
          </p:cNvSpPr>
          <p:nvPr/>
        </p:nvSpPr>
        <p:spPr bwMode="auto">
          <a:xfrm>
            <a:off x="611560" y="908720"/>
            <a:ext cx="2422525" cy="5175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pPr>
            <a:r>
              <a:rPr lang="en-IE" dirty="0"/>
              <a:t>Static optical add/drop multiplexer (OADM)</a:t>
            </a:r>
            <a:endParaRPr lang="en-GB" dirty="0"/>
          </a:p>
        </p:txBody>
      </p:sp>
      <p:grpSp>
        <p:nvGrpSpPr>
          <p:cNvPr id="23" name="Group 20"/>
          <p:cNvGrpSpPr>
            <a:grpSpLocks/>
          </p:cNvGrpSpPr>
          <p:nvPr/>
        </p:nvGrpSpPr>
        <p:grpSpPr bwMode="auto">
          <a:xfrm>
            <a:off x="1351532" y="3411886"/>
            <a:ext cx="990600" cy="2946401"/>
            <a:chOff x="1065" y="2153"/>
            <a:chExt cx="576" cy="1856"/>
          </a:xfrm>
        </p:grpSpPr>
        <p:sp>
          <p:nvSpPr>
            <p:cNvPr id="24" name="Rectangle 21"/>
            <p:cNvSpPr>
              <a:spLocks noChangeArrowheads="1"/>
            </p:cNvSpPr>
            <p:nvPr/>
          </p:nvSpPr>
          <p:spPr bwMode="auto">
            <a:xfrm>
              <a:off x="1128" y="2153"/>
              <a:ext cx="437" cy="290"/>
            </a:xfrm>
            <a:prstGeom prst="rect">
              <a:avLst/>
            </a:prstGeom>
            <a:solidFill>
              <a:srgbClr val="006699"/>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nvGrpSpPr>
            <p:cNvPr id="25" name="Group 22"/>
            <p:cNvGrpSpPr>
              <a:grpSpLocks/>
            </p:cNvGrpSpPr>
            <p:nvPr/>
          </p:nvGrpSpPr>
          <p:grpSpPr bwMode="auto">
            <a:xfrm>
              <a:off x="1295" y="3486"/>
              <a:ext cx="127" cy="523"/>
              <a:chOff x="3466" y="1543"/>
              <a:chExt cx="247" cy="523"/>
            </a:xfrm>
          </p:grpSpPr>
          <p:sp>
            <p:nvSpPr>
              <p:cNvPr id="27" name="Line 23"/>
              <p:cNvSpPr>
                <a:spLocks noChangeShapeType="1"/>
              </p:cNvSpPr>
              <p:nvPr/>
            </p:nvSpPr>
            <p:spPr bwMode="auto">
              <a:xfrm>
                <a:off x="3466" y="1551"/>
                <a:ext cx="78"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Line 24"/>
              <p:cNvSpPr>
                <a:spLocks noChangeShapeType="1"/>
              </p:cNvSpPr>
              <p:nvPr/>
            </p:nvSpPr>
            <p:spPr bwMode="auto">
              <a:xfrm flipH="1" flipV="1">
                <a:off x="3533" y="1543"/>
                <a:ext cx="130" cy="523"/>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25"/>
              <p:cNvSpPr>
                <a:spLocks noChangeShapeType="1"/>
              </p:cNvSpPr>
              <p:nvPr/>
            </p:nvSpPr>
            <p:spPr bwMode="auto">
              <a:xfrm flipH="1">
                <a:off x="3635" y="1551"/>
                <a:ext cx="78"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26"/>
              <p:cNvSpPr>
                <a:spLocks noChangeShapeType="1"/>
              </p:cNvSpPr>
              <p:nvPr/>
            </p:nvSpPr>
            <p:spPr bwMode="auto">
              <a:xfrm flipV="1">
                <a:off x="3516" y="1551"/>
                <a:ext cx="120" cy="515"/>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6" name="Text Box 27"/>
            <p:cNvSpPr txBox="1">
              <a:spLocks noChangeArrowheads="1"/>
            </p:cNvSpPr>
            <p:nvPr/>
          </p:nvSpPr>
          <p:spPr bwMode="auto">
            <a:xfrm>
              <a:off x="1065" y="2261"/>
              <a:ext cx="576" cy="1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a:lnSpc>
                  <a:spcPct val="120000"/>
                </a:lnSpc>
                <a:spcBef>
                  <a:spcPct val="50000"/>
                </a:spcBef>
                <a:buClr>
                  <a:srgbClr val="33CC33"/>
                </a:buClr>
              </a:pPr>
              <a:r>
                <a:rPr lang="en-IE" sz="1200" b="1" dirty="0">
                  <a:solidFill>
                    <a:schemeClr val="bg1"/>
                  </a:solidFill>
                </a:rPr>
                <a:t>ADM/DXC</a:t>
              </a:r>
              <a:endParaRPr lang="en-GB" sz="1200" b="1" dirty="0">
                <a:solidFill>
                  <a:schemeClr val="bg1"/>
                </a:solidFill>
              </a:endParaRPr>
            </a:p>
          </p:txBody>
        </p:sp>
      </p:grpSp>
      <p:sp>
        <p:nvSpPr>
          <p:cNvPr id="31" name="AutoShape 28"/>
          <p:cNvSpPr>
            <a:spLocks noChangeAspect="1" noChangeArrowheads="1"/>
          </p:cNvSpPr>
          <p:nvPr/>
        </p:nvSpPr>
        <p:spPr bwMode="auto">
          <a:xfrm rot="5400000" flipH="1">
            <a:off x="473644" y="2426048"/>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AutoShape 29"/>
          <p:cNvSpPr>
            <a:spLocks noChangeAspect="1" noChangeArrowheads="1"/>
          </p:cNvSpPr>
          <p:nvPr/>
        </p:nvSpPr>
        <p:spPr bwMode="auto">
          <a:xfrm rot="16200000">
            <a:off x="2470719" y="2422873"/>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Text Box 30"/>
          <p:cNvSpPr txBox="1">
            <a:spLocks noChangeArrowheads="1"/>
          </p:cNvSpPr>
          <p:nvPr/>
        </p:nvSpPr>
        <p:spPr bwMode="auto">
          <a:xfrm>
            <a:off x="1007045" y="1986310"/>
            <a:ext cx="4048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1</a:t>
            </a:r>
          </a:p>
        </p:txBody>
      </p:sp>
      <p:sp>
        <p:nvSpPr>
          <p:cNvPr id="34" name="Text Box 31"/>
          <p:cNvSpPr txBox="1">
            <a:spLocks noChangeArrowheads="1"/>
          </p:cNvSpPr>
          <p:nvPr/>
        </p:nvSpPr>
        <p:spPr bwMode="auto">
          <a:xfrm>
            <a:off x="1007045" y="2256185"/>
            <a:ext cx="4048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l2</a:t>
            </a:r>
          </a:p>
        </p:txBody>
      </p:sp>
      <p:sp>
        <p:nvSpPr>
          <p:cNvPr id="35" name="Text Box 32"/>
          <p:cNvSpPr txBox="1">
            <a:spLocks noChangeArrowheads="1"/>
          </p:cNvSpPr>
          <p:nvPr/>
        </p:nvSpPr>
        <p:spPr bwMode="auto">
          <a:xfrm>
            <a:off x="1007045" y="2526060"/>
            <a:ext cx="4048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3</a:t>
            </a:r>
          </a:p>
        </p:txBody>
      </p:sp>
      <p:sp>
        <p:nvSpPr>
          <p:cNvPr id="36" name="Text Box 33"/>
          <p:cNvSpPr txBox="1">
            <a:spLocks noChangeArrowheads="1"/>
          </p:cNvSpPr>
          <p:nvPr/>
        </p:nvSpPr>
        <p:spPr bwMode="auto">
          <a:xfrm>
            <a:off x="2267520" y="1986310"/>
            <a:ext cx="4048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1</a:t>
            </a:r>
          </a:p>
        </p:txBody>
      </p:sp>
      <p:sp>
        <p:nvSpPr>
          <p:cNvPr id="37" name="Text Box 34"/>
          <p:cNvSpPr txBox="1">
            <a:spLocks noChangeArrowheads="1"/>
          </p:cNvSpPr>
          <p:nvPr/>
        </p:nvSpPr>
        <p:spPr bwMode="auto">
          <a:xfrm>
            <a:off x="2267520" y="2256185"/>
            <a:ext cx="4048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l2</a:t>
            </a:r>
          </a:p>
        </p:txBody>
      </p:sp>
      <p:sp>
        <p:nvSpPr>
          <p:cNvPr id="38" name="Text Box 35"/>
          <p:cNvSpPr txBox="1">
            <a:spLocks noChangeArrowheads="1"/>
          </p:cNvSpPr>
          <p:nvPr/>
        </p:nvSpPr>
        <p:spPr bwMode="auto">
          <a:xfrm>
            <a:off x="2267520" y="2526060"/>
            <a:ext cx="4048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Symbol" charset="0"/>
              </a:rPr>
              <a:t>l</a:t>
            </a:r>
            <a:r>
              <a:rPr lang="en-US" sz="1200"/>
              <a:t>3</a:t>
            </a:r>
          </a:p>
        </p:txBody>
      </p:sp>
      <p:sp>
        <p:nvSpPr>
          <p:cNvPr id="39" name="Line 36"/>
          <p:cNvSpPr>
            <a:spLocks noChangeShapeType="1"/>
          </p:cNvSpPr>
          <p:nvPr/>
        </p:nvSpPr>
        <p:spPr bwMode="auto">
          <a:xfrm>
            <a:off x="916557" y="2526060"/>
            <a:ext cx="1812925" cy="0"/>
          </a:xfrm>
          <a:prstGeom prst="line">
            <a:avLst/>
          </a:prstGeom>
          <a:noFill/>
          <a:ln w="19050">
            <a:solidFill>
              <a:srgbClr val="FFCC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40" name="Text Box 37"/>
          <p:cNvSpPr txBox="1">
            <a:spLocks noChangeArrowheads="1"/>
          </p:cNvSpPr>
          <p:nvPr/>
        </p:nvSpPr>
        <p:spPr bwMode="auto">
          <a:xfrm>
            <a:off x="1164207" y="1840260"/>
            <a:ext cx="1346200" cy="2905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pPr>
            <a:r>
              <a:rPr lang="en-IE" sz="1300" b="1"/>
              <a:t>Patch panel</a:t>
            </a:r>
            <a:endParaRPr lang="en-GB" sz="1300" b="1"/>
          </a:p>
        </p:txBody>
      </p:sp>
      <p:sp>
        <p:nvSpPr>
          <p:cNvPr id="41" name="Text Box 38"/>
          <p:cNvSpPr txBox="1">
            <a:spLocks noChangeArrowheads="1"/>
          </p:cNvSpPr>
          <p:nvPr/>
        </p:nvSpPr>
        <p:spPr bwMode="auto">
          <a:xfrm>
            <a:off x="851470" y="4812060"/>
            <a:ext cx="3697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IE" sz="1600"/>
              <a:t>Grey interfaces (1310nm)</a:t>
            </a:r>
            <a:endParaRPr lang="en-GB" sz="1600"/>
          </a:p>
        </p:txBody>
      </p:sp>
      <p:sp>
        <p:nvSpPr>
          <p:cNvPr id="42" name="Text Box 39"/>
          <p:cNvSpPr txBox="1">
            <a:spLocks noChangeArrowheads="1"/>
          </p:cNvSpPr>
          <p:nvPr/>
        </p:nvSpPr>
        <p:spPr bwMode="auto">
          <a:xfrm>
            <a:off x="851470" y="5200997"/>
            <a:ext cx="5541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IE" sz="1600"/>
              <a:t>WDM interfaces (15xxnm)</a:t>
            </a:r>
            <a:endParaRPr lang="en-GB" sz="1600"/>
          </a:p>
        </p:txBody>
      </p:sp>
      <p:sp>
        <p:nvSpPr>
          <p:cNvPr id="43" name="Rectangle 40"/>
          <p:cNvSpPr>
            <a:spLocks noChangeArrowheads="1"/>
          </p:cNvSpPr>
          <p:nvPr/>
        </p:nvSpPr>
        <p:spPr bwMode="auto">
          <a:xfrm>
            <a:off x="603820" y="4934297"/>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Rectangle 41"/>
          <p:cNvSpPr>
            <a:spLocks noChangeArrowheads="1"/>
          </p:cNvSpPr>
          <p:nvPr/>
        </p:nvSpPr>
        <p:spPr bwMode="auto">
          <a:xfrm>
            <a:off x="603820" y="5321647"/>
            <a:ext cx="90487" cy="82550"/>
          </a:xfrm>
          <a:prstGeom prst="rect">
            <a:avLst/>
          </a:prstGeom>
          <a:solidFill>
            <a:schemeClr val="accent2"/>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26</a:t>
            </a:fld>
            <a:endParaRPr lang="en-GB"/>
          </a:p>
        </p:txBody>
      </p:sp>
    </p:spTree>
    <p:extLst>
      <p:ext uri="{BB962C8B-B14F-4D97-AF65-F5344CB8AC3E}">
        <p14:creationId xmlns:p14="http://schemas.microsoft.com/office/powerpoint/2010/main" val="3949246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Agile Transparent Optical </a:t>
            </a:r>
            <a:r>
              <a:rPr lang="en-US" dirty="0"/>
              <a:t>Transport </a:t>
            </a:r>
            <a:r>
              <a:rPr lang="en-US" dirty="0">
                <a:cs typeface="Arial" charset="0"/>
              </a:rPr>
              <a:t>Networks</a:t>
            </a:r>
            <a:endParaRPr lang="en-US"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AutoShape 2"/>
          <p:cNvSpPr>
            <a:spLocks noChangeArrowheads="1"/>
          </p:cNvSpPr>
          <p:nvPr/>
        </p:nvSpPr>
        <p:spPr bwMode="auto">
          <a:xfrm>
            <a:off x="1049338" y="2079625"/>
            <a:ext cx="2552700" cy="1528763"/>
          </a:xfrm>
          <a:prstGeom prst="roundRect">
            <a:avLst>
              <a:gd name="adj" fmla="val 16667"/>
            </a:avLst>
          </a:prstGeom>
          <a:solidFill>
            <a:srgbClr val="FFFFCC">
              <a:alpha val="50000"/>
            </a:srgb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
            <a:spAutoFit/>
          </a:bodyPr>
          <a:lstStyle/>
          <a:p>
            <a:endParaRPr lang="en-US"/>
          </a:p>
        </p:txBody>
      </p:sp>
      <p:sp>
        <p:nvSpPr>
          <p:cNvPr id="7" name="Rectangle 4"/>
          <p:cNvSpPr>
            <a:spLocks noChangeArrowheads="1"/>
          </p:cNvSpPr>
          <p:nvPr/>
        </p:nvSpPr>
        <p:spPr bwMode="auto">
          <a:xfrm>
            <a:off x="3524328" y="1176310"/>
            <a:ext cx="5635625" cy="46783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lvl="1" indent="-285750" eaLnBrk="0" hangingPunct="0">
              <a:spcBef>
                <a:spcPts val="3000"/>
              </a:spcBef>
              <a:buFont typeface="Arial" charset="0"/>
              <a:buChar char="•"/>
            </a:pPr>
            <a:r>
              <a:rPr lang="en-US" dirty="0">
                <a:solidFill>
                  <a:srgbClr val="000000"/>
                </a:solidFill>
                <a:latin typeface="+mn-lt"/>
                <a:cs typeface="+mn-cs"/>
              </a:rPr>
              <a:t>Optical switches provide dynamics at the optical wavelength level with all the benefits of optical transparency</a:t>
            </a:r>
          </a:p>
          <a:p>
            <a:pPr marL="742950" lvl="1" indent="-285750" eaLnBrk="0" hangingPunct="0">
              <a:spcBef>
                <a:spcPts val="3000"/>
              </a:spcBef>
              <a:buFont typeface="Arial" charset="0"/>
              <a:buChar char="•"/>
            </a:pPr>
            <a:r>
              <a:rPr lang="en-US" dirty="0">
                <a:solidFill>
                  <a:srgbClr val="000000"/>
                </a:solidFill>
                <a:latin typeface="+mn-lt"/>
                <a:cs typeface="+mn-cs"/>
              </a:rPr>
              <a:t>Reduces electrical matrix size, foot print, power consumption, interface count, etc.</a:t>
            </a:r>
          </a:p>
          <a:p>
            <a:pPr marL="742950" lvl="1" indent="-285750" eaLnBrk="0" hangingPunct="0">
              <a:spcBef>
                <a:spcPts val="3000"/>
              </a:spcBef>
              <a:buFont typeface="Arial" charset="0"/>
              <a:buChar char="•"/>
            </a:pPr>
            <a:r>
              <a:rPr lang="en-US" dirty="0">
                <a:solidFill>
                  <a:srgbClr val="000000"/>
                </a:solidFill>
                <a:latin typeface="+mn-lt"/>
                <a:cs typeface="+mn-cs"/>
              </a:rPr>
              <a:t>More complicated network design</a:t>
            </a:r>
          </a:p>
        </p:txBody>
      </p:sp>
      <p:sp>
        <p:nvSpPr>
          <p:cNvPr id="8" name="Rectangle 5"/>
          <p:cNvSpPr>
            <a:spLocks noChangeArrowheads="1"/>
          </p:cNvSpPr>
          <p:nvPr/>
        </p:nvSpPr>
        <p:spPr bwMode="auto">
          <a:xfrm>
            <a:off x="1909763" y="2693988"/>
            <a:ext cx="830262" cy="708025"/>
          </a:xfrm>
          <a:prstGeom prst="rect">
            <a:avLst/>
          </a:prstGeom>
          <a:solidFill>
            <a:srgbClr val="FCDD24"/>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nchor="ctr">
            <a:spAutoFit/>
          </a:bodyPr>
          <a:lstStyle/>
          <a:p>
            <a:endParaRPr lang="en-US"/>
          </a:p>
        </p:txBody>
      </p:sp>
      <p:sp>
        <p:nvSpPr>
          <p:cNvPr id="9" name="Rectangle 6"/>
          <p:cNvSpPr>
            <a:spLocks noChangeArrowheads="1"/>
          </p:cNvSpPr>
          <p:nvPr/>
        </p:nvSpPr>
        <p:spPr bwMode="auto">
          <a:xfrm flipH="1">
            <a:off x="560388" y="2992438"/>
            <a:ext cx="665162" cy="152400"/>
          </a:xfrm>
          <a:prstGeom prst="rect">
            <a:avLst/>
          </a:prstGeom>
          <a:gradFill rotWithShape="0">
            <a:gsLst>
              <a:gs pos="0">
                <a:srgbClr val="FF3399"/>
              </a:gs>
              <a:gs pos="25000">
                <a:srgbClr val="FF6633">
                  <a:alpha val="87500"/>
                </a:srgbClr>
              </a:gs>
              <a:gs pos="50000">
                <a:srgbClr val="FFFF00">
                  <a:alpha val="75000"/>
                </a:srgbClr>
              </a:gs>
              <a:gs pos="75000">
                <a:srgbClr val="01A78F">
                  <a:alpha val="62500"/>
                </a:srgbClr>
              </a:gs>
              <a:gs pos="100000">
                <a:srgbClr val="3366FF">
                  <a:alpha val="50000"/>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7"/>
          <p:cNvSpPr>
            <a:spLocks/>
          </p:cNvSpPr>
          <p:nvPr/>
        </p:nvSpPr>
        <p:spPr bwMode="auto">
          <a:xfrm flipH="1">
            <a:off x="1409700" y="3319463"/>
            <a:ext cx="661988" cy="646112"/>
          </a:xfrm>
          <a:custGeom>
            <a:avLst/>
            <a:gdLst>
              <a:gd name="T0" fmla="*/ 0 w 321"/>
              <a:gd name="T1" fmla="*/ 437 h 437"/>
              <a:gd name="T2" fmla="*/ 7 w 321"/>
              <a:gd name="T3" fmla="*/ 0 h 437"/>
              <a:gd name="T4" fmla="*/ 321 w 321"/>
              <a:gd name="T5" fmla="*/ 0 h 437"/>
            </a:gdLst>
            <a:ahLst/>
            <a:cxnLst>
              <a:cxn ang="0">
                <a:pos x="T0" y="T1"/>
              </a:cxn>
              <a:cxn ang="0">
                <a:pos x="T2" y="T3"/>
              </a:cxn>
              <a:cxn ang="0">
                <a:pos x="T4" y="T5"/>
              </a:cxn>
            </a:cxnLst>
            <a:rect l="0" t="0" r="r" b="b"/>
            <a:pathLst>
              <a:path w="321" h="437">
                <a:moveTo>
                  <a:pt x="0" y="437"/>
                </a:moveTo>
                <a:lnTo>
                  <a:pt x="7" y="0"/>
                </a:lnTo>
                <a:lnTo>
                  <a:pt x="321" y="0"/>
                </a:lnTo>
              </a:path>
            </a:pathLst>
          </a:custGeom>
          <a:noFill/>
          <a:ln w="19050" cap="flat" cmpd="sng">
            <a:solidFill>
              <a:srgbClr val="0635CC"/>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endParaRPr lang="en-US"/>
          </a:p>
        </p:txBody>
      </p:sp>
      <p:sp>
        <p:nvSpPr>
          <p:cNvPr id="11" name="Line 8"/>
          <p:cNvSpPr>
            <a:spLocks noChangeShapeType="1"/>
          </p:cNvSpPr>
          <p:nvPr/>
        </p:nvSpPr>
        <p:spPr bwMode="auto">
          <a:xfrm rot="5400000" flipH="1">
            <a:off x="1986756" y="4571207"/>
            <a:ext cx="166687"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2" name="Line 9"/>
          <p:cNvSpPr>
            <a:spLocks noChangeShapeType="1"/>
          </p:cNvSpPr>
          <p:nvPr/>
        </p:nvSpPr>
        <p:spPr bwMode="auto">
          <a:xfrm rot="5400000" flipH="1">
            <a:off x="2482056" y="4574382"/>
            <a:ext cx="166687" cy="0"/>
          </a:xfrm>
          <a:prstGeom prst="line">
            <a:avLst/>
          </a:prstGeom>
          <a:noFill/>
          <a:ln w="19050">
            <a:solidFill>
              <a:srgbClr val="96969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3" name="Text Box 10"/>
          <p:cNvSpPr txBox="1">
            <a:spLocks noChangeArrowheads="1"/>
          </p:cNvSpPr>
          <p:nvPr/>
        </p:nvSpPr>
        <p:spPr bwMode="auto">
          <a:xfrm>
            <a:off x="1860550" y="4746625"/>
            <a:ext cx="919163" cy="212725"/>
          </a:xfrm>
          <a:prstGeom prst="rect">
            <a:avLst/>
          </a:prstGeom>
          <a:noFill/>
          <a:ln>
            <a:noFill/>
          </a:ln>
          <a:effectLst/>
          <a:extLst>
            <a:ext uri="{909E8E84-426E-40dd-AFC4-6F175D3DCCD1}">
              <a14:hiddenFill xmlns:a14="http://schemas.microsoft.com/office/drawing/2010/main" xmlns="">
                <a:solidFill>
                  <a:srgbClr val="4D4C2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36000" tIns="0" rIns="36000" bIns="0" anchorCtr="1">
            <a:spAutoFit/>
          </a:bodyPr>
          <a:lstStyle/>
          <a:p>
            <a:pPr eaLnBrk="0" hangingPunct="0">
              <a:spcBef>
                <a:spcPct val="50000"/>
              </a:spcBef>
            </a:pPr>
            <a:r>
              <a:rPr lang="en-IE"/>
              <a:t>Clients</a:t>
            </a:r>
            <a:endParaRPr lang="en-GB"/>
          </a:p>
        </p:txBody>
      </p:sp>
      <p:sp>
        <p:nvSpPr>
          <p:cNvPr id="14" name="Rectangle 11"/>
          <p:cNvSpPr>
            <a:spLocks noChangeArrowheads="1"/>
          </p:cNvSpPr>
          <p:nvPr/>
        </p:nvSpPr>
        <p:spPr bwMode="auto">
          <a:xfrm>
            <a:off x="2520950" y="4413250"/>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12"/>
          <p:cNvSpPr>
            <a:spLocks noChangeArrowheads="1"/>
          </p:cNvSpPr>
          <p:nvPr/>
        </p:nvSpPr>
        <p:spPr bwMode="auto">
          <a:xfrm>
            <a:off x="2030413" y="4413250"/>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3"/>
          <p:cNvSpPr>
            <a:spLocks noChangeShapeType="1"/>
          </p:cNvSpPr>
          <p:nvPr/>
        </p:nvSpPr>
        <p:spPr bwMode="auto">
          <a:xfrm>
            <a:off x="2144713" y="4605338"/>
            <a:ext cx="352425" cy="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17" name="Rectangle 14"/>
          <p:cNvSpPr>
            <a:spLocks noChangeArrowheads="1"/>
          </p:cNvSpPr>
          <p:nvPr/>
        </p:nvSpPr>
        <p:spPr bwMode="auto">
          <a:xfrm>
            <a:off x="3406775" y="2992438"/>
            <a:ext cx="665163" cy="149225"/>
          </a:xfrm>
          <a:prstGeom prst="rect">
            <a:avLst/>
          </a:prstGeom>
          <a:gradFill rotWithShape="0">
            <a:gsLst>
              <a:gs pos="0">
                <a:srgbClr val="FF3399"/>
              </a:gs>
              <a:gs pos="25000">
                <a:srgbClr val="FF6633">
                  <a:alpha val="87500"/>
                </a:srgbClr>
              </a:gs>
              <a:gs pos="50000">
                <a:srgbClr val="FFFF00">
                  <a:alpha val="75000"/>
                </a:srgbClr>
              </a:gs>
              <a:gs pos="75000">
                <a:srgbClr val="01A78F">
                  <a:alpha val="62500"/>
                </a:srgbClr>
              </a:gs>
              <a:gs pos="100000">
                <a:srgbClr val="3366FF">
                  <a:alpha val="50000"/>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15"/>
          <p:cNvSpPr>
            <a:spLocks/>
          </p:cNvSpPr>
          <p:nvPr/>
        </p:nvSpPr>
        <p:spPr bwMode="auto">
          <a:xfrm>
            <a:off x="2560638" y="3316288"/>
            <a:ext cx="669925" cy="646112"/>
          </a:xfrm>
          <a:custGeom>
            <a:avLst/>
            <a:gdLst>
              <a:gd name="T0" fmla="*/ 0 w 321"/>
              <a:gd name="T1" fmla="*/ 437 h 437"/>
              <a:gd name="T2" fmla="*/ 7 w 321"/>
              <a:gd name="T3" fmla="*/ 0 h 437"/>
              <a:gd name="T4" fmla="*/ 321 w 321"/>
              <a:gd name="T5" fmla="*/ 0 h 437"/>
            </a:gdLst>
            <a:ahLst/>
            <a:cxnLst>
              <a:cxn ang="0">
                <a:pos x="T0" y="T1"/>
              </a:cxn>
              <a:cxn ang="0">
                <a:pos x="T2" y="T3"/>
              </a:cxn>
              <a:cxn ang="0">
                <a:pos x="T4" y="T5"/>
              </a:cxn>
            </a:cxnLst>
            <a:rect l="0" t="0" r="r" b="b"/>
            <a:pathLst>
              <a:path w="321" h="437">
                <a:moveTo>
                  <a:pt x="0" y="437"/>
                </a:moveTo>
                <a:lnTo>
                  <a:pt x="7" y="0"/>
                </a:lnTo>
                <a:lnTo>
                  <a:pt x="321" y="0"/>
                </a:lnTo>
              </a:path>
            </a:pathLst>
          </a:custGeom>
          <a:noFill/>
          <a:ln w="19050" cap="flat" cmpd="sng">
            <a:solidFill>
              <a:srgbClr val="0635CC"/>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000" tIns="46800" rIns="90000" bIns="46800">
            <a:spAutoFit/>
          </a:bodyPr>
          <a:lstStyle/>
          <a:p>
            <a:endParaRPr lang="en-US"/>
          </a:p>
        </p:txBody>
      </p:sp>
      <p:sp>
        <p:nvSpPr>
          <p:cNvPr id="19" name="Line 16"/>
          <p:cNvSpPr>
            <a:spLocks noChangeShapeType="1"/>
          </p:cNvSpPr>
          <p:nvPr/>
        </p:nvSpPr>
        <p:spPr bwMode="auto">
          <a:xfrm>
            <a:off x="1409700" y="2787650"/>
            <a:ext cx="1812925" cy="0"/>
          </a:xfrm>
          <a:prstGeom prst="line">
            <a:avLst/>
          </a:prstGeom>
          <a:noFill/>
          <a:ln w="19050">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20" name="Rectangle 17"/>
          <p:cNvSpPr>
            <a:spLocks noChangeArrowheads="1"/>
          </p:cNvSpPr>
          <p:nvPr/>
        </p:nvSpPr>
        <p:spPr bwMode="auto">
          <a:xfrm flipH="1">
            <a:off x="2017713" y="3875088"/>
            <a:ext cx="90487" cy="82550"/>
          </a:xfrm>
          <a:prstGeom prst="rect">
            <a:avLst/>
          </a:prstGeom>
          <a:solidFill>
            <a:schemeClr val="accent2"/>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8"/>
          <p:cNvSpPr>
            <a:spLocks noChangeArrowheads="1"/>
          </p:cNvSpPr>
          <p:nvPr/>
        </p:nvSpPr>
        <p:spPr bwMode="auto">
          <a:xfrm>
            <a:off x="2525713" y="3875088"/>
            <a:ext cx="90487" cy="82550"/>
          </a:xfrm>
          <a:prstGeom prst="rect">
            <a:avLst/>
          </a:prstGeom>
          <a:solidFill>
            <a:schemeClr val="accent2"/>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Text Box 19"/>
          <p:cNvSpPr txBox="1">
            <a:spLocks noChangeArrowheads="1"/>
          </p:cNvSpPr>
          <p:nvPr/>
        </p:nvSpPr>
        <p:spPr bwMode="auto">
          <a:xfrm>
            <a:off x="1101725" y="2147888"/>
            <a:ext cx="2422525" cy="2905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pPr>
            <a:r>
              <a:rPr lang="en-IE" sz="1300" b="1"/>
              <a:t>Optical switch fabric</a:t>
            </a:r>
            <a:endParaRPr lang="en-GB" sz="1300" b="1"/>
          </a:p>
        </p:txBody>
      </p:sp>
      <p:sp>
        <p:nvSpPr>
          <p:cNvPr id="23" name="Rectangle 21"/>
          <p:cNvSpPr>
            <a:spLocks noChangeArrowheads="1"/>
          </p:cNvSpPr>
          <p:nvPr/>
        </p:nvSpPr>
        <p:spPr bwMode="auto">
          <a:xfrm>
            <a:off x="1939925" y="3954463"/>
            <a:ext cx="754063" cy="460375"/>
          </a:xfrm>
          <a:prstGeom prst="rect">
            <a:avLst/>
          </a:prstGeom>
          <a:solidFill>
            <a:srgbClr val="006699"/>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 name="Text Box 27"/>
          <p:cNvSpPr txBox="1">
            <a:spLocks noChangeArrowheads="1"/>
          </p:cNvSpPr>
          <p:nvPr/>
        </p:nvSpPr>
        <p:spPr bwMode="auto">
          <a:xfrm>
            <a:off x="1831975" y="3889375"/>
            <a:ext cx="990600" cy="530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a:lnSpc>
                <a:spcPct val="120000"/>
              </a:lnSpc>
              <a:spcBef>
                <a:spcPct val="50000"/>
              </a:spcBef>
              <a:buClr>
                <a:srgbClr val="33CC33"/>
              </a:buClr>
            </a:pPr>
            <a:r>
              <a:rPr lang="en-IE" sz="1200" b="1">
                <a:solidFill>
                  <a:schemeClr val="bg1"/>
                </a:solidFill>
              </a:rPr>
              <a:t>Switch/ Router</a:t>
            </a:r>
            <a:endParaRPr lang="en-GB" sz="1200" b="1">
              <a:solidFill>
                <a:schemeClr val="bg1"/>
              </a:solidFill>
            </a:endParaRPr>
          </a:p>
        </p:txBody>
      </p:sp>
      <p:sp>
        <p:nvSpPr>
          <p:cNvPr id="25" name="AutoShape 28"/>
          <p:cNvSpPr>
            <a:spLocks noChangeAspect="1" noChangeArrowheads="1"/>
          </p:cNvSpPr>
          <p:nvPr/>
        </p:nvSpPr>
        <p:spPr bwMode="auto">
          <a:xfrm rot="5400000" flipH="1">
            <a:off x="954087" y="2968626"/>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AutoShape 29"/>
          <p:cNvSpPr>
            <a:spLocks noChangeAspect="1" noChangeArrowheads="1"/>
          </p:cNvSpPr>
          <p:nvPr/>
        </p:nvSpPr>
        <p:spPr bwMode="auto">
          <a:xfrm rot="16200000">
            <a:off x="2951162" y="2965451"/>
            <a:ext cx="727075" cy="1841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81AEF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Text Box 30"/>
          <p:cNvSpPr txBox="1">
            <a:spLocks noChangeArrowheads="1"/>
          </p:cNvSpPr>
          <p:nvPr/>
        </p:nvSpPr>
        <p:spPr bwMode="auto">
          <a:xfrm>
            <a:off x="809625" y="5354638"/>
            <a:ext cx="36972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IE" sz="1600"/>
              <a:t>Grey interfaces (1310nm)</a:t>
            </a:r>
            <a:endParaRPr lang="en-GB" sz="1600"/>
          </a:p>
        </p:txBody>
      </p:sp>
      <p:sp>
        <p:nvSpPr>
          <p:cNvPr id="28" name="Text Box 31"/>
          <p:cNvSpPr txBox="1">
            <a:spLocks noChangeArrowheads="1"/>
          </p:cNvSpPr>
          <p:nvPr/>
        </p:nvSpPr>
        <p:spPr bwMode="auto">
          <a:xfrm>
            <a:off x="809625" y="5743575"/>
            <a:ext cx="55419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IE" sz="1600"/>
              <a:t>ULH WDM interfaces (15xxnm)</a:t>
            </a:r>
            <a:endParaRPr lang="en-GB" sz="1600"/>
          </a:p>
        </p:txBody>
      </p:sp>
      <p:sp>
        <p:nvSpPr>
          <p:cNvPr id="29" name="Rectangle 32"/>
          <p:cNvSpPr>
            <a:spLocks noChangeArrowheads="1"/>
          </p:cNvSpPr>
          <p:nvPr/>
        </p:nvSpPr>
        <p:spPr bwMode="auto">
          <a:xfrm>
            <a:off x="561975" y="5476875"/>
            <a:ext cx="92075" cy="82550"/>
          </a:xfrm>
          <a:prstGeom prst="rect">
            <a:avLst/>
          </a:prstGeom>
          <a:solidFill>
            <a:srgbClr val="C0C0C0"/>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Rectangle 33"/>
          <p:cNvSpPr>
            <a:spLocks noChangeArrowheads="1"/>
          </p:cNvSpPr>
          <p:nvPr/>
        </p:nvSpPr>
        <p:spPr bwMode="auto">
          <a:xfrm>
            <a:off x="560388" y="5864225"/>
            <a:ext cx="92075" cy="82550"/>
          </a:xfrm>
          <a:prstGeom prst="rect">
            <a:avLst/>
          </a:prstGeom>
          <a:solidFill>
            <a:schemeClr val="accent2"/>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34"/>
          <p:cNvSpPr>
            <a:spLocks noChangeShapeType="1"/>
          </p:cNvSpPr>
          <p:nvPr/>
        </p:nvSpPr>
        <p:spPr bwMode="auto">
          <a:xfrm>
            <a:off x="2319338" y="2525713"/>
            <a:ext cx="0" cy="17938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2" name="Line 35"/>
          <p:cNvSpPr>
            <a:spLocks noChangeShapeType="1"/>
          </p:cNvSpPr>
          <p:nvPr/>
        </p:nvSpPr>
        <p:spPr bwMode="auto">
          <a:xfrm>
            <a:off x="1397000" y="3068638"/>
            <a:ext cx="1812925" cy="0"/>
          </a:xfrm>
          <a:prstGeom prst="line">
            <a:avLst/>
          </a:prstGeom>
          <a:noFill/>
          <a:ln w="19050">
            <a:solidFill>
              <a:srgbClr val="FFCC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endParaRPr lang="en-US"/>
          </a:p>
        </p:txBody>
      </p:sp>
      <p:sp>
        <p:nvSpPr>
          <p:cNvPr id="33" name="Text Box 36"/>
          <p:cNvSpPr txBox="1">
            <a:spLocks noChangeArrowheads="1"/>
          </p:cNvSpPr>
          <p:nvPr/>
        </p:nvSpPr>
        <p:spPr bwMode="auto">
          <a:xfrm>
            <a:off x="1101725" y="1268413"/>
            <a:ext cx="2422525" cy="3099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flatTx/>
          </a:bodyPr>
          <a:lstStyle/>
          <a:p>
            <a:pPr algn="ctr" eaLnBrk="0" hangingPunct="0">
              <a:spcBef>
                <a:spcPct val="50000"/>
              </a:spcBef>
            </a:pPr>
            <a:r>
              <a:rPr lang="en-IE" dirty="0"/>
              <a:t>Reconfigurable optical OXC</a:t>
            </a:r>
            <a:endParaRPr lang="en-GB" dirty="0"/>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27</a:t>
            </a:fld>
            <a:endParaRPr lang="en-GB"/>
          </a:p>
        </p:txBody>
      </p:sp>
      <p:sp>
        <p:nvSpPr>
          <p:cNvPr id="61" name="Rectangle 60">
            <a:extLst>
              <a:ext uri="{FF2B5EF4-FFF2-40B4-BE49-F238E27FC236}">
                <a16:creationId xmlns:a16="http://schemas.microsoft.com/office/drawing/2014/main" id="{C2A42E7A-F240-4918-B944-F0A13DDF79C0}"/>
              </a:ext>
            </a:extLst>
          </p:cNvPr>
          <p:cNvSpPr/>
          <p:nvPr/>
        </p:nvSpPr>
        <p:spPr>
          <a:xfrm>
            <a:off x="4340303" y="4142826"/>
            <a:ext cx="4572000" cy="738664"/>
          </a:xfrm>
          <a:prstGeom prst="rect">
            <a:avLst/>
          </a:prstGeom>
        </p:spPr>
        <p:txBody>
          <a:bodyPr>
            <a:spAutoFit/>
          </a:bodyPr>
          <a:lstStyle/>
          <a:p>
            <a:r>
              <a:rPr lang="en-US" dirty="0">
                <a:solidFill>
                  <a:srgbClr val="9A1D2B"/>
                </a:solidFill>
              </a:rPr>
              <a:t>Building SDH Core Networks </a:t>
            </a:r>
            <a:br>
              <a:rPr lang="en-US" sz="2400" dirty="0">
                <a:solidFill>
                  <a:srgbClr val="9A1D2B"/>
                </a:solidFill>
              </a:rPr>
            </a:br>
            <a:r>
              <a:rPr lang="en-US" dirty="0">
                <a:solidFill>
                  <a:srgbClr val="9A1D2B"/>
                </a:solidFill>
              </a:rPr>
              <a:t>All-optical switching in the WDM layer </a:t>
            </a:r>
            <a:endParaRPr lang="en-GB" dirty="0">
              <a:solidFill>
                <a:srgbClr val="9A1D2B"/>
              </a:solidFill>
            </a:endParaRPr>
          </a:p>
        </p:txBody>
      </p:sp>
      <p:sp>
        <p:nvSpPr>
          <p:cNvPr id="63" name="Rectangle 62">
            <a:extLst>
              <a:ext uri="{FF2B5EF4-FFF2-40B4-BE49-F238E27FC236}">
                <a16:creationId xmlns:a16="http://schemas.microsoft.com/office/drawing/2014/main" id="{F65101C1-A64E-484C-B462-91F0081A6EB1}"/>
              </a:ext>
            </a:extLst>
          </p:cNvPr>
          <p:cNvSpPr/>
          <p:nvPr/>
        </p:nvSpPr>
        <p:spPr>
          <a:xfrm>
            <a:off x="3781503" y="4814310"/>
            <a:ext cx="4572000" cy="369332"/>
          </a:xfrm>
          <a:prstGeom prst="rect">
            <a:avLst/>
          </a:prstGeom>
        </p:spPr>
        <p:txBody>
          <a:bodyPr>
            <a:spAutoFit/>
          </a:bodyPr>
          <a:lstStyle/>
          <a:p>
            <a:pPr marL="742950" lvl="1" indent="-285750">
              <a:spcBef>
                <a:spcPct val="20000"/>
              </a:spcBef>
              <a:buFontTx/>
              <a:buChar char="•"/>
              <a:defRPr/>
            </a:pPr>
            <a:r>
              <a:rPr lang="en-US" dirty="0">
                <a:cs typeface="Times New Roman" charset="0"/>
              </a:rPr>
              <a:t>More </a:t>
            </a:r>
            <a:r>
              <a:rPr lang="en-US" b="1" dirty="0">
                <a:cs typeface="Times New Roman" charset="0"/>
              </a:rPr>
              <a:t>complicated</a:t>
            </a:r>
            <a:r>
              <a:rPr lang="en-US" dirty="0">
                <a:cs typeface="Times New Roman" charset="0"/>
              </a:rPr>
              <a:t> network design</a:t>
            </a:r>
          </a:p>
        </p:txBody>
      </p:sp>
    </p:spTree>
    <p:extLst>
      <p:ext uri="{BB962C8B-B14F-4D97-AF65-F5344CB8AC3E}">
        <p14:creationId xmlns:p14="http://schemas.microsoft.com/office/powerpoint/2010/main" val="1906392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ChangeArrowheads="1"/>
          </p:cNvSpPr>
          <p:nvPr>
            <p:ph type="title"/>
          </p:nvPr>
        </p:nvSpPr>
        <p:spPr>
          <a:xfrm>
            <a:off x="357188" y="214313"/>
            <a:ext cx="5870575" cy="457200"/>
          </a:xfrm>
        </p:spPr>
        <p:txBody>
          <a:bodyPr>
            <a:normAutofit fontScale="90000"/>
          </a:bodyPr>
          <a:lstStyle/>
          <a:p>
            <a:pPr eaLnBrk="1" hangingPunct="1"/>
            <a:r>
              <a:rPr lang="en-US" dirty="0">
                <a:latin typeface="Arial" charset="0"/>
                <a:cs typeface="ＭＳ Ｐゴシック" charset="0"/>
              </a:rPr>
              <a:t>Optical Cross Connect Integration with Electronic Domain (IP and SDH)</a:t>
            </a:r>
          </a:p>
        </p:txBody>
      </p:sp>
      <p:sp>
        <p:nvSpPr>
          <p:cNvPr id="216066" name="Rectangle 3"/>
          <p:cNvSpPr>
            <a:spLocks noGrp="1" noChangeArrowheads="1"/>
          </p:cNvSpPr>
          <p:nvPr>
            <p:ph type="body" idx="1"/>
          </p:nvPr>
        </p:nvSpPr>
        <p:spPr>
          <a:xfrm>
            <a:off x="179512" y="908720"/>
            <a:ext cx="8640960" cy="4724400"/>
          </a:xfrm>
        </p:spPr>
        <p:txBody>
          <a:bodyPr/>
          <a:lstStyle/>
          <a:p>
            <a:r>
              <a:rPr lang="en-US" sz="1600" b="1" dirty="0">
                <a:solidFill>
                  <a:srgbClr val="000000"/>
                </a:solidFill>
              </a:rPr>
              <a:t>Opaque Networks</a:t>
            </a:r>
            <a:r>
              <a:rPr lang="en-US" sz="1600" dirty="0">
                <a:solidFill>
                  <a:srgbClr val="000000"/>
                </a:solidFill>
              </a:rPr>
              <a:t> </a:t>
            </a:r>
          </a:p>
          <a:p>
            <a:pPr lvl="1"/>
            <a:r>
              <a:rPr lang="en-US" sz="1600" dirty="0">
                <a:solidFill>
                  <a:srgbClr val="000000"/>
                </a:solidFill>
              </a:rPr>
              <a:t>Optics used for high capacity transmission in a point-to-point fashion</a:t>
            </a:r>
          </a:p>
          <a:p>
            <a:pPr lvl="1"/>
            <a:r>
              <a:rPr lang="en-US" sz="1600" dirty="0">
                <a:solidFill>
                  <a:srgbClr val="000000"/>
                </a:solidFill>
              </a:rPr>
              <a:t>All the switching and other intelligent network functions handled by electronics (</a:t>
            </a:r>
            <a:r>
              <a:rPr lang="en-US" sz="1600" dirty="0" err="1">
                <a:solidFill>
                  <a:srgbClr val="000000"/>
                </a:solidFill>
              </a:rPr>
              <a:t>eg</a:t>
            </a:r>
            <a:r>
              <a:rPr lang="en-US" sz="1600" dirty="0">
                <a:solidFill>
                  <a:srgbClr val="000000"/>
                </a:solidFill>
              </a:rPr>
              <a:t>. SDH/SONET, IP/MPLS…)</a:t>
            </a:r>
          </a:p>
          <a:p>
            <a:pPr lvl="1"/>
            <a:r>
              <a:rPr lang="en-US" sz="1600" dirty="0">
                <a:solidFill>
                  <a:srgbClr val="000000"/>
                </a:solidFill>
              </a:rPr>
              <a:t>High cost of optical-to-electrical-to-optical (OEO) converters, especially at high bit-rates</a:t>
            </a:r>
          </a:p>
          <a:p>
            <a:r>
              <a:rPr lang="en-US" sz="1600" b="1" dirty="0">
                <a:solidFill>
                  <a:srgbClr val="000000"/>
                </a:solidFill>
              </a:rPr>
              <a:t>Transparent (or all-optical) Networks</a:t>
            </a:r>
          </a:p>
          <a:p>
            <a:pPr lvl="1"/>
            <a:r>
              <a:rPr lang="en-US" sz="1600" dirty="0">
                <a:solidFill>
                  <a:srgbClr val="000000"/>
                </a:solidFill>
              </a:rPr>
              <a:t>Attempts to </a:t>
            </a:r>
            <a:r>
              <a:rPr lang="en-US" sz="1600" dirty="0" err="1">
                <a:solidFill>
                  <a:srgbClr val="000000"/>
                </a:solidFill>
              </a:rPr>
              <a:t>minimise</a:t>
            </a:r>
            <a:r>
              <a:rPr lang="en-US" sz="1600" dirty="0">
                <a:solidFill>
                  <a:srgbClr val="000000"/>
                </a:solidFill>
              </a:rPr>
              <a:t> the number of OEO converters in the network. Results in fewer OEO converters (lower CAPEX), reduced floor space and power consumption (lower OPEX)</a:t>
            </a:r>
          </a:p>
          <a:p>
            <a:pPr lvl="1"/>
            <a:r>
              <a:rPr lang="en-US" sz="1600" dirty="0">
                <a:solidFill>
                  <a:srgbClr val="000000"/>
                </a:solidFill>
              </a:rPr>
              <a:t>1st stage: Development of ultra-long-haul (ULH) systems provides longer reach between regenerators</a:t>
            </a:r>
          </a:p>
          <a:p>
            <a:pPr lvl="1"/>
            <a:r>
              <a:rPr lang="en-US" sz="1600" dirty="0">
                <a:solidFill>
                  <a:srgbClr val="000000"/>
                </a:solidFill>
              </a:rPr>
              <a:t>2nd stage: Optically by-pass traffic passing through the node instead of electrical processing</a:t>
            </a:r>
          </a:p>
          <a:p>
            <a:r>
              <a:rPr lang="en-US" sz="1600" b="1" dirty="0">
                <a:solidFill>
                  <a:srgbClr val="000000"/>
                </a:solidFill>
              </a:rPr>
              <a:t>Agile Optical Networks</a:t>
            </a:r>
          </a:p>
          <a:p>
            <a:pPr lvl="1"/>
            <a:r>
              <a:rPr lang="en-US" sz="1600" dirty="0">
                <a:solidFill>
                  <a:srgbClr val="000000"/>
                </a:solidFill>
              </a:rPr>
              <a:t>Provides the ability to rapidly set up and take down </a:t>
            </a:r>
            <a:r>
              <a:rPr lang="en-US" sz="1600" dirty="0" err="1">
                <a:solidFill>
                  <a:srgbClr val="000000"/>
                </a:solidFill>
              </a:rPr>
              <a:t>lightpaths</a:t>
            </a:r>
            <a:r>
              <a:rPr lang="en-US" sz="1600" dirty="0">
                <a:solidFill>
                  <a:srgbClr val="000000"/>
                </a:solidFill>
              </a:rPr>
              <a:t> as required (dynamic)</a:t>
            </a:r>
          </a:p>
          <a:p>
            <a:pPr lvl="1"/>
            <a:r>
              <a:rPr lang="en-US" sz="1600" dirty="0">
                <a:solidFill>
                  <a:srgbClr val="000000"/>
                </a:solidFill>
              </a:rPr>
              <a:t>Agile opaque networks: use electrical switch fabric  – reality now</a:t>
            </a:r>
          </a:p>
          <a:p>
            <a:pPr lvl="1"/>
            <a:r>
              <a:rPr lang="en-US" sz="1600" dirty="0">
                <a:solidFill>
                  <a:srgbClr val="000000"/>
                </a:solidFill>
              </a:rPr>
              <a:t>Agile transparent networks: complexities at physical layer (</a:t>
            </a:r>
            <a:r>
              <a:rPr lang="en-US" sz="1600" dirty="0" err="1">
                <a:solidFill>
                  <a:srgbClr val="000000"/>
                </a:solidFill>
              </a:rPr>
              <a:t>eg</a:t>
            </a:r>
            <a:r>
              <a:rPr lang="en-US" sz="1600" dirty="0">
                <a:solidFill>
                  <a:srgbClr val="000000"/>
                </a:solidFill>
              </a:rPr>
              <a:t>. adaptive power and dispersion management) need to be resolved before widespread deployment</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28</a:t>
            </a:fld>
            <a:endParaRPr lang="en-GB"/>
          </a:p>
        </p:txBody>
      </p:sp>
    </p:spTree>
    <p:extLst>
      <p:ext uri="{BB962C8B-B14F-4D97-AF65-F5344CB8AC3E}">
        <p14:creationId xmlns:p14="http://schemas.microsoft.com/office/powerpoint/2010/main" val="3361320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226" name="Rectangle 2"/>
          <p:cNvSpPr>
            <a:spLocks noGrp="1" noChangeArrowheads="1"/>
          </p:cNvSpPr>
          <p:nvPr>
            <p:ph type="title"/>
          </p:nvPr>
        </p:nvSpPr>
        <p:spPr>
          <a:xfrm>
            <a:off x="107504" y="0"/>
            <a:ext cx="8640960" cy="908720"/>
          </a:xfrm>
          <a:noFill/>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ormAutofit/>
          </a:bodyPr>
          <a:lstStyle/>
          <a:p>
            <a:r>
              <a:rPr lang="en-US" dirty="0">
                <a:cs typeface="Arial" charset="0"/>
              </a:rPr>
              <a:t>The Optical Transport Network</a:t>
            </a:r>
            <a:br>
              <a:rPr lang="en-US" dirty="0">
                <a:cs typeface="Arial" charset="0"/>
              </a:rPr>
            </a:br>
            <a:r>
              <a:rPr lang="en-US" dirty="0">
                <a:cs typeface="Arial" charset="0"/>
              </a:rPr>
              <a:t>Digital wrapper (G.709)</a:t>
            </a:r>
          </a:p>
        </p:txBody>
      </p:sp>
      <p:grpSp>
        <p:nvGrpSpPr>
          <p:cNvPr id="2100227" name="Group 3"/>
          <p:cNvGrpSpPr>
            <a:grpSpLocks/>
          </p:cNvGrpSpPr>
          <p:nvPr/>
        </p:nvGrpSpPr>
        <p:grpSpPr bwMode="auto">
          <a:xfrm>
            <a:off x="376605" y="5138736"/>
            <a:ext cx="8349762" cy="1343024"/>
            <a:chOff x="271" y="3024"/>
            <a:chExt cx="5696" cy="846"/>
          </a:xfrm>
        </p:grpSpPr>
        <p:sp>
          <p:nvSpPr>
            <p:cNvPr id="2100228" name="AutoShape 4"/>
            <p:cNvSpPr>
              <a:spLocks noChangeArrowheads="1"/>
            </p:cNvSpPr>
            <p:nvPr/>
          </p:nvSpPr>
          <p:spPr bwMode="auto">
            <a:xfrm>
              <a:off x="271" y="3024"/>
              <a:ext cx="5696" cy="835"/>
            </a:xfrm>
            <a:prstGeom prst="parallelogram">
              <a:avLst>
                <a:gd name="adj" fmla="val 63384"/>
              </a:avLst>
            </a:prstGeom>
            <a:solidFill>
              <a:srgbClr val="EAEAEA"/>
            </a:solidFill>
            <a:ln w="254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0229" name="Rectangle 5"/>
            <p:cNvSpPr>
              <a:spLocks noChangeArrowheads="1"/>
            </p:cNvSpPr>
            <p:nvPr/>
          </p:nvSpPr>
          <p:spPr bwMode="auto">
            <a:xfrm>
              <a:off x="4829" y="3579"/>
              <a:ext cx="605" cy="291"/>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defTabSz="762000" eaLnBrk="0" hangingPunct="0"/>
              <a:r>
                <a:rPr lang="en-GB" sz="2400">
                  <a:solidFill>
                    <a:srgbClr val="000000"/>
                  </a:solidFill>
                </a:rPr>
                <a:t>Fibre</a:t>
              </a:r>
            </a:p>
          </p:txBody>
        </p:sp>
      </p:grpSp>
      <p:sp>
        <p:nvSpPr>
          <p:cNvPr id="2100230" name="Rectangle 6"/>
          <p:cNvSpPr>
            <a:spLocks noChangeArrowheads="1"/>
          </p:cNvSpPr>
          <p:nvPr/>
        </p:nvSpPr>
        <p:spPr bwMode="auto">
          <a:xfrm>
            <a:off x="2702169" y="1993901"/>
            <a:ext cx="747345" cy="415925"/>
          </a:xfrm>
          <a:prstGeom prst="rect">
            <a:avLst/>
          </a:prstGeom>
          <a:noFill/>
          <a:ln w="19050">
            <a:solidFill>
              <a:srgbClr val="00000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defTabSz="762000" eaLnBrk="0" hangingPunct="0"/>
            <a:r>
              <a:rPr lang="en-GB" sz="2000">
                <a:solidFill>
                  <a:srgbClr val="000000"/>
                </a:solidFill>
              </a:rPr>
              <a:t>SDH</a:t>
            </a:r>
          </a:p>
        </p:txBody>
      </p:sp>
      <p:sp>
        <p:nvSpPr>
          <p:cNvPr id="2100231" name="Rectangle 7"/>
          <p:cNvSpPr>
            <a:spLocks noChangeArrowheads="1"/>
          </p:cNvSpPr>
          <p:nvPr/>
        </p:nvSpPr>
        <p:spPr bwMode="auto">
          <a:xfrm>
            <a:off x="3492013" y="1993901"/>
            <a:ext cx="747346" cy="415925"/>
          </a:xfrm>
          <a:prstGeom prst="rect">
            <a:avLst/>
          </a:prstGeom>
          <a:noFill/>
          <a:ln w="19050">
            <a:solidFill>
              <a:srgbClr val="00000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defTabSz="762000" eaLnBrk="0" hangingPunct="0"/>
            <a:r>
              <a:rPr lang="en-GB" sz="2000">
                <a:solidFill>
                  <a:srgbClr val="000000"/>
                </a:solidFill>
              </a:rPr>
              <a:t>ATM</a:t>
            </a:r>
          </a:p>
        </p:txBody>
      </p:sp>
      <p:sp>
        <p:nvSpPr>
          <p:cNvPr id="2100232" name="Rectangle 8"/>
          <p:cNvSpPr>
            <a:spLocks noChangeArrowheads="1"/>
          </p:cNvSpPr>
          <p:nvPr/>
        </p:nvSpPr>
        <p:spPr bwMode="auto">
          <a:xfrm>
            <a:off x="4331677" y="1993901"/>
            <a:ext cx="738554" cy="415925"/>
          </a:xfrm>
          <a:prstGeom prst="rect">
            <a:avLst/>
          </a:prstGeom>
          <a:noFill/>
          <a:ln w="19050">
            <a:solidFill>
              <a:srgbClr val="00000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defTabSz="762000" eaLnBrk="0" hangingPunct="0"/>
            <a:r>
              <a:rPr lang="en-GB" sz="2000">
                <a:solidFill>
                  <a:srgbClr val="000000"/>
                </a:solidFill>
              </a:rPr>
              <a:t>IP</a:t>
            </a:r>
          </a:p>
        </p:txBody>
      </p:sp>
      <p:sp>
        <p:nvSpPr>
          <p:cNvPr id="2100233" name="AutoShape 9"/>
          <p:cNvSpPr>
            <a:spLocks noChangeArrowheads="1"/>
          </p:cNvSpPr>
          <p:nvPr/>
        </p:nvSpPr>
        <p:spPr bwMode="auto">
          <a:xfrm>
            <a:off x="4094285" y="3659188"/>
            <a:ext cx="477715" cy="1839912"/>
          </a:xfrm>
          <a:prstGeom prst="downArrow">
            <a:avLst>
              <a:gd name="adj1" fmla="val 47287"/>
              <a:gd name="adj2" fmla="val 108418"/>
            </a:avLst>
          </a:prstGeom>
          <a:solidFill>
            <a:srgbClr val="DADADA"/>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0234" name="AutoShape 10"/>
          <p:cNvSpPr>
            <a:spLocks noChangeArrowheads="1"/>
          </p:cNvSpPr>
          <p:nvPr/>
        </p:nvSpPr>
        <p:spPr bwMode="auto">
          <a:xfrm>
            <a:off x="2863361" y="2538413"/>
            <a:ext cx="386862" cy="468312"/>
          </a:xfrm>
          <a:prstGeom prst="downArrow">
            <a:avLst>
              <a:gd name="adj1" fmla="val 50000"/>
              <a:gd name="adj2" fmla="val 55876"/>
            </a:avLst>
          </a:prstGeom>
          <a:solidFill>
            <a:srgbClr val="DADADA"/>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0235" name="AutoShape 11"/>
          <p:cNvSpPr>
            <a:spLocks noChangeArrowheads="1"/>
          </p:cNvSpPr>
          <p:nvPr/>
        </p:nvSpPr>
        <p:spPr bwMode="auto">
          <a:xfrm>
            <a:off x="3638550" y="2536825"/>
            <a:ext cx="386862" cy="469900"/>
          </a:xfrm>
          <a:prstGeom prst="downArrow">
            <a:avLst>
              <a:gd name="adj1" fmla="val 50000"/>
              <a:gd name="adj2" fmla="val 56066"/>
            </a:avLst>
          </a:prstGeom>
          <a:solidFill>
            <a:srgbClr val="DADADA"/>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0236" name="AutoShape 12"/>
          <p:cNvSpPr>
            <a:spLocks noChangeArrowheads="1"/>
          </p:cNvSpPr>
          <p:nvPr/>
        </p:nvSpPr>
        <p:spPr bwMode="auto">
          <a:xfrm>
            <a:off x="4472354" y="2536825"/>
            <a:ext cx="386862" cy="469900"/>
          </a:xfrm>
          <a:prstGeom prst="downArrow">
            <a:avLst>
              <a:gd name="adj1" fmla="val 50000"/>
              <a:gd name="adj2" fmla="val 56066"/>
            </a:avLst>
          </a:prstGeom>
          <a:solidFill>
            <a:srgbClr val="DADADA"/>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0237" name="Rectangle 13"/>
          <p:cNvSpPr>
            <a:spLocks noChangeArrowheads="1"/>
          </p:cNvSpPr>
          <p:nvPr/>
        </p:nvSpPr>
        <p:spPr bwMode="auto">
          <a:xfrm>
            <a:off x="5153758" y="1993901"/>
            <a:ext cx="1287001" cy="400752"/>
          </a:xfrm>
          <a:prstGeom prst="rect">
            <a:avLst/>
          </a:prstGeom>
          <a:noFill/>
          <a:ln w="19050">
            <a:solidFill>
              <a:srgbClr val="00000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algn="ctr" defTabSz="762000" eaLnBrk="0" hangingPunct="0"/>
            <a:r>
              <a:rPr lang="en-GB" sz="2000">
                <a:solidFill>
                  <a:srgbClr val="000000"/>
                </a:solidFill>
              </a:rPr>
              <a:t>Ethernet</a:t>
            </a:r>
          </a:p>
        </p:txBody>
      </p:sp>
      <p:sp>
        <p:nvSpPr>
          <p:cNvPr id="2100238" name="AutoShape 14"/>
          <p:cNvSpPr>
            <a:spLocks noChangeArrowheads="1"/>
          </p:cNvSpPr>
          <p:nvPr/>
        </p:nvSpPr>
        <p:spPr bwMode="auto">
          <a:xfrm>
            <a:off x="5515708" y="2536825"/>
            <a:ext cx="385397" cy="469900"/>
          </a:xfrm>
          <a:prstGeom prst="downArrow">
            <a:avLst>
              <a:gd name="adj1" fmla="val 50000"/>
              <a:gd name="adj2" fmla="val 56279"/>
            </a:avLst>
          </a:prstGeom>
          <a:solidFill>
            <a:srgbClr val="DADADA"/>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0239" name="Rectangle 15"/>
          <p:cNvSpPr>
            <a:spLocks noChangeArrowheads="1"/>
          </p:cNvSpPr>
          <p:nvPr/>
        </p:nvSpPr>
        <p:spPr bwMode="auto">
          <a:xfrm>
            <a:off x="2244969" y="3249614"/>
            <a:ext cx="4196862" cy="2879725"/>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0240" name="Text Box 16"/>
          <p:cNvSpPr txBox="1">
            <a:spLocks noChangeArrowheads="1"/>
          </p:cNvSpPr>
          <p:nvPr/>
        </p:nvSpPr>
        <p:spPr bwMode="auto">
          <a:xfrm>
            <a:off x="6899031" y="3927476"/>
            <a:ext cx="170424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600"/>
              <a:t>Optical Transport Network (OTN)</a:t>
            </a:r>
          </a:p>
        </p:txBody>
      </p:sp>
      <p:sp>
        <p:nvSpPr>
          <p:cNvPr id="2100241" name="Line 17"/>
          <p:cNvSpPr>
            <a:spLocks noChangeShapeType="1"/>
          </p:cNvSpPr>
          <p:nvPr/>
        </p:nvSpPr>
        <p:spPr bwMode="auto">
          <a:xfrm flipH="1">
            <a:off x="6525359" y="4238625"/>
            <a:ext cx="33117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100242" name="Rectangle 18"/>
          <p:cNvSpPr>
            <a:spLocks noChangeArrowheads="1"/>
          </p:cNvSpPr>
          <p:nvPr/>
        </p:nvSpPr>
        <p:spPr bwMode="auto">
          <a:xfrm>
            <a:off x="2453054" y="5678489"/>
            <a:ext cx="3780692" cy="320675"/>
          </a:xfrm>
          <a:prstGeom prst="rect">
            <a:avLst/>
          </a:prstGeom>
          <a:gradFill rotWithShape="0">
            <a:gsLst>
              <a:gs pos="0">
                <a:srgbClr val="FF3399"/>
              </a:gs>
              <a:gs pos="25000">
                <a:srgbClr val="FF6633">
                  <a:alpha val="87500"/>
                </a:srgbClr>
              </a:gs>
              <a:gs pos="50000">
                <a:srgbClr val="FFFF00">
                  <a:alpha val="75000"/>
                </a:srgbClr>
              </a:gs>
              <a:gs pos="75000">
                <a:srgbClr val="01A78F">
                  <a:alpha val="62500"/>
                </a:srgbClr>
              </a:gs>
              <a:gs pos="100000">
                <a:srgbClr val="3366FF">
                  <a:alpha val="50000"/>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00243" name="Text Box 19"/>
          <p:cNvSpPr txBox="1">
            <a:spLocks noChangeArrowheads="1"/>
          </p:cNvSpPr>
          <p:nvPr/>
        </p:nvSpPr>
        <p:spPr bwMode="auto">
          <a:xfrm>
            <a:off x="3824654" y="5672138"/>
            <a:ext cx="91293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t>WDM</a:t>
            </a:r>
          </a:p>
        </p:txBody>
      </p:sp>
      <p:sp>
        <p:nvSpPr>
          <p:cNvPr id="2100244" name="Rectangle 20"/>
          <p:cNvSpPr>
            <a:spLocks noChangeArrowheads="1"/>
          </p:cNvSpPr>
          <p:nvPr/>
        </p:nvSpPr>
        <p:spPr bwMode="auto">
          <a:xfrm>
            <a:off x="2453054" y="3087689"/>
            <a:ext cx="3864220" cy="400752"/>
          </a:xfrm>
          <a:prstGeom prst="rect">
            <a:avLst/>
          </a:prstGeom>
          <a:solidFill>
            <a:srgbClr val="EAEAEA"/>
          </a:solidFill>
          <a:ln w="25400">
            <a:solidFill>
              <a:srgbClr val="000000"/>
            </a:solidFill>
            <a:prstDash val="sysDot"/>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defTabSz="762000" eaLnBrk="0" hangingPunct="0"/>
            <a:r>
              <a:rPr lang="en-GB" sz="2000">
                <a:solidFill>
                  <a:srgbClr val="000000"/>
                </a:solidFill>
              </a:rPr>
              <a:t>Digital Wrapper (ITU G.709)</a:t>
            </a:r>
          </a:p>
        </p:txBody>
      </p:sp>
      <p:sp>
        <p:nvSpPr>
          <p:cNvPr id="2100245" name="Text Box 21"/>
          <p:cNvSpPr txBox="1">
            <a:spLocks noChangeArrowheads="1"/>
          </p:cNvSpPr>
          <p:nvPr/>
        </p:nvSpPr>
        <p:spPr bwMode="auto">
          <a:xfrm>
            <a:off x="15386" y="937722"/>
            <a:ext cx="8877094"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dirty="0"/>
              <a:t>“Wrap” electrical client into frames with additional overhead for OTN </a:t>
            </a:r>
            <a:r>
              <a:rPr lang="en-US" dirty="0" err="1"/>
              <a:t>signalling</a:t>
            </a:r>
            <a:r>
              <a:rPr lang="en-US" dirty="0"/>
              <a:t> and error correction capability (for increased transmission distance).</a:t>
            </a:r>
          </a:p>
        </p:txBody>
      </p:sp>
      <p:sp>
        <p:nvSpPr>
          <p:cNvPr id="2100246" name="Text Box 22"/>
          <p:cNvSpPr txBox="1">
            <a:spLocks noChangeArrowheads="1"/>
          </p:cNvSpPr>
          <p:nvPr/>
        </p:nvSpPr>
        <p:spPr bwMode="auto">
          <a:xfrm>
            <a:off x="6525358" y="1947864"/>
            <a:ext cx="1287002"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pPr>
            <a:r>
              <a:rPr lang="en-US" sz="1600" dirty="0"/>
              <a:t>Electrical clients</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29</a:t>
            </a:fld>
            <a:endParaRPr lang="en-GB"/>
          </a:p>
        </p:txBody>
      </p:sp>
    </p:spTree>
    <p:extLst>
      <p:ext uri="{BB962C8B-B14F-4D97-AF65-F5344CB8AC3E}">
        <p14:creationId xmlns:p14="http://schemas.microsoft.com/office/powerpoint/2010/main" val="51576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23813" y="188913"/>
            <a:ext cx="8077200" cy="431800"/>
          </a:xfrm>
        </p:spPr>
        <p:txBody>
          <a:bodyPr>
            <a:normAutofit fontScale="90000"/>
          </a:bodyPr>
          <a:lstStyle/>
          <a:p>
            <a:pPr>
              <a:defRPr/>
            </a:pPr>
            <a:r>
              <a:rPr lang="en-US" dirty="0"/>
              <a:t>WDM Optical Transport Networking</a:t>
            </a:r>
          </a:p>
        </p:txBody>
      </p:sp>
      <p:sp>
        <p:nvSpPr>
          <p:cNvPr id="373763" name="Rectangle 3"/>
          <p:cNvSpPr>
            <a:spLocks noGrp="1" noChangeArrowheads="1"/>
          </p:cNvSpPr>
          <p:nvPr>
            <p:ph type="body" idx="1"/>
          </p:nvPr>
        </p:nvSpPr>
        <p:spPr>
          <a:xfrm>
            <a:off x="395288" y="981075"/>
            <a:ext cx="8151812" cy="4735513"/>
          </a:xfrm>
        </p:spPr>
        <p:txBody>
          <a:bodyPr/>
          <a:lstStyle/>
          <a:p>
            <a:pPr marL="285750" indent="-285750">
              <a:defRPr/>
            </a:pPr>
            <a:r>
              <a:rPr lang="en-US" sz="2000" dirty="0"/>
              <a:t>What is WDM Optical Networking? </a:t>
            </a:r>
          </a:p>
          <a:p>
            <a:pPr lvl="1" indent="-342900">
              <a:spcBef>
                <a:spcPct val="50000"/>
              </a:spcBef>
              <a:defRPr/>
            </a:pPr>
            <a:r>
              <a:rPr lang="en-US" dirty="0"/>
              <a:t>Transport </a:t>
            </a:r>
            <a:r>
              <a:rPr lang="en-US" i="1" u="sng" dirty="0"/>
              <a:t>Networking</a:t>
            </a:r>
            <a:r>
              <a:rPr lang="en-US" dirty="0"/>
              <a:t> at a new level of granularity--the </a:t>
            </a:r>
            <a:r>
              <a:rPr lang="en-US" b="1" i="1" u="sng" dirty="0"/>
              <a:t>Optical Channel</a:t>
            </a:r>
            <a:r>
              <a:rPr lang="en-US" b="1" dirty="0"/>
              <a:t> (</a:t>
            </a:r>
            <a:r>
              <a:rPr lang="en-US" b="1" dirty="0" err="1"/>
              <a:t>OCh</a:t>
            </a:r>
            <a:r>
              <a:rPr lang="en-US" b="1" dirty="0"/>
              <a:t>)</a:t>
            </a:r>
            <a:r>
              <a:rPr lang="en-US" dirty="0"/>
              <a:t> Level: </a:t>
            </a:r>
            <a:r>
              <a:rPr lang="en-US" dirty="0" err="1"/>
              <a:t>OCh</a:t>
            </a:r>
            <a:r>
              <a:rPr lang="en-US" dirty="0"/>
              <a:t>-level routing and switching (i.e., beyond simple </a:t>
            </a:r>
            <a:r>
              <a:rPr lang="en-US" dirty="0" err="1"/>
              <a:t>pt</a:t>
            </a:r>
            <a:r>
              <a:rPr lang="en-US" dirty="0"/>
              <a:t>-to-</a:t>
            </a:r>
            <a:r>
              <a:rPr lang="en-US" dirty="0" err="1"/>
              <a:t>pt</a:t>
            </a:r>
            <a:r>
              <a:rPr lang="en-US" dirty="0"/>
              <a:t> WDM systems) </a:t>
            </a:r>
          </a:p>
          <a:p>
            <a:pPr lvl="1" indent="-342900">
              <a:spcBef>
                <a:spcPct val="50000"/>
              </a:spcBef>
              <a:defRPr/>
            </a:pPr>
            <a:r>
              <a:rPr lang="en-US" dirty="0"/>
              <a:t>Managing optical frequency-slots (</a:t>
            </a:r>
            <a:r>
              <a:rPr lang="en-US" dirty="0" err="1"/>
              <a:t>OCh</a:t>
            </a:r>
            <a:r>
              <a:rPr lang="ja-JP" altLang="en-US" dirty="0">
                <a:latin typeface="Arial"/>
              </a:rPr>
              <a:t>’</a:t>
            </a:r>
            <a:r>
              <a:rPr lang="en-US" dirty="0"/>
              <a:t>s) </a:t>
            </a:r>
          </a:p>
          <a:p>
            <a:pPr>
              <a:spcBef>
                <a:spcPct val="50000"/>
              </a:spcBef>
              <a:defRPr/>
            </a:pPr>
            <a:r>
              <a:rPr lang="en-US" sz="2000" dirty="0"/>
              <a:t>To create a new transport layer (the Optical Transport Network) requires building </a:t>
            </a:r>
            <a:r>
              <a:rPr lang="en-US" sz="2000" i="1" u="sng" dirty="0"/>
              <a:t>transport layer functionality</a:t>
            </a:r>
            <a:r>
              <a:rPr lang="en-US" sz="2000" dirty="0"/>
              <a:t> into the Optical Layer</a:t>
            </a:r>
            <a:endParaRPr lang="en-US" sz="2000" i="1" u="sng" dirty="0"/>
          </a:p>
          <a:p>
            <a:pPr marL="285750" indent="-285750">
              <a:spcBef>
                <a:spcPct val="100000"/>
              </a:spcBef>
              <a:defRPr/>
            </a:pPr>
            <a:r>
              <a:rPr lang="en-US" sz="2000" dirty="0"/>
              <a:t>To </a:t>
            </a:r>
            <a:r>
              <a:rPr lang="en-US" sz="2000" i="1" u="sng" dirty="0"/>
              <a:t>Network</a:t>
            </a:r>
            <a:r>
              <a:rPr lang="en-US" sz="2000" dirty="0"/>
              <a:t> Optical Channels requires an ability to </a:t>
            </a:r>
            <a:r>
              <a:rPr lang="en-US" sz="2000" i="1" u="sng" dirty="0"/>
              <a:t>manage</a:t>
            </a:r>
            <a:r>
              <a:rPr lang="en-US" sz="2000" dirty="0"/>
              <a:t> Optical Channels </a:t>
            </a:r>
          </a:p>
          <a:p>
            <a:pPr marL="285750" indent="-285750">
              <a:spcBef>
                <a:spcPct val="100000"/>
              </a:spcBef>
              <a:defRPr/>
            </a:pPr>
            <a:r>
              <a:rPr lang="en-US" sz="2000" dirty="0" err="1"/>
              <a:t>OCh</a:t>
            </a:r>
            <a:r>
              <a:rPr lang="en-US" sz="2000" dirty="0"/>
              <a:t>-level OAM (Operations, Administration, Maintenance) information will be needed to support Optical Networking applications </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a:t>
            </a:fld>
            <a:endParaRPr lang="en-GB"/>
          </a:p>
        </p:txBody>
      </p:sp>
    </p:spTree>
    <p:extLst>
      <p:ext uri="{BB962C8B-B14F-4D97-AF65-F5344CB8AC3E}">
        <p14:creationId xmlns:p14="http://schemas.microsoft.com/office/powerpoint/2010/main" val="1076771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250825" y="0"/>
            <a:ext cx="8642350" cy="908050"/>
          </a:xfrm>
          <a:noFill/>
        </p:spPr>
        <p:txBody>
          <a:bodyPr lIns="94795" tIns="46566" rIns="94795" bIns="46566"/>
          <a:lstStyle/>
          <a:p>
            <a:r>
              <a:rPr lang="en-US">
                <a:latin typeface="Century Schoolbook" charset="0"/>
                <a:cs typeface="Arial" charset="0"/>
              </a:rPr>
              <a:t>Optical Layers Defined</a:t>
            </a:r>
          </a:p>
        </p:txBody>
      </p:sp>
      <p:sp>
        <p:nvSpPr>
          <p:cNvPr id="103426" name="Rectangle 3"/>
          <p:cNvSpPr>
            <a:spLocks noGrp="1" noChangeArrowheads="1"/>
          </p:cNvSpPr>
          <p:nvPr>
            <p:ph type="body" idx="1"/>
          </p:nvPr>
        </p:nvSpPr>
        <p:spPr>
          <a:xfrm>
            <a:off x="249238" y="4038600"/>
            <a:ext cx="8408987" cy="2219325"/>
          </a:xfrm>
          <a:noFill/>
        </p:spPr>
        <p:txBody>
          <a:bodyPr lIns="94795" tIns="46566" rIns="94795" bIns="46566"/>
          <a:lstStyle/>
          <a:p>
            <a:pPr>
              <a:lnSpc>
                <a:spcPct val="90000"/>
              </a:lnSpc>
              <a:buFont typeface="Monotype Sorts" charset="0"/>
              <a:buNone/>
            </a:pPr>
            <a:r>
              <a:rPr lang="en-US" sz="1700" i="1">
                <a:latin typeface="Calibri" charset="0"/>
              </a:rPr>
              <a:t>Optical Transport Network Layers:</a:t>
            </a:r>
          </a:p>
          <a:p>
            <a:pPr>
              <a:lnSpc>
                <a:spcPct val="90000"/>
              </a:lnSpc>
            </a:pPr>
            <a:r>
              <a:rPr lang="en-US" sz="1500" b="1" i="1">
                <a:latin typeface="Calibri" charset="0"/>
              </a:rPr>
              <a:t>OCh </a:t>
            </a:r>
            <a:r>
              <a:rPr lang="en-US" sz="1500" i="1">
                <a:latin typeface="Calibri" charset="0"/>
              </a:rPr>
              <a:t>(optical channel) layer network provides end-to-end networking of optical channels for transparently conveying SDH, IP</a:t>
            </a:r>
          </a:p>
          <a:p>
            <a:pPr>
              <a:lnSpc>
                <a:spcPct val="90000"/>
              </a:lnSpc>
            </a:pPr>
            <a:r>
              <a:rPr lang="en-US" sz="1500" b="1" i="1">
                <a:latin typeface="Calibri" charset="0"/>
              </a:rPr>
              <a:t>OMS</a:t>
            </a:r>
            <a:r>
              <a:rPr lang="en-US" sz="1500" i="1">
                <a:latin typeface="Calibri" charset="0"/>
              </a:rPr>
              <a:t> (optical multiplex section) layer network provides functionality for networking of a multi-wavelength optical signal</a:t>
            </a:r>
          </a:p>
          <a:p>
            <a:r>
              <a:rPr lang="en-US" sz="1500" b="1" i="1">
                <a:latin typeface="Calibri" charset="0"/>
              </a:rPr>
              <a:t>OTS</a:t>
            </a:r>
            <a:r>
              <a:rPr lang="en-US" sz="1500" i="1">
                <a:latin typeface="Calibri" charset="0"/>
              </a:rPr>
              <a:t> (optical transmission section) layer network provides functionality for transmission of optical signals on optical media</a:t>
            </a:r>
          </a:p>
        </p:txBody>
      </p:sp>
      <p:grpSp>
        <p:nvGrpSpPr>
          <p:cNvPr id="103427" name="Group 4"/>
          <p:cNvGrpSpPr>
            <a:grpSpLocks/>
          </p:cNvGrpSpPr>
          <p:nvPr/>
        </p:nvGrpSpPr>
        <p:grpSpPr bwMode="auto">
          <a:xfrm>
            <a:off x="392113" y="1355726"/>
            <a:ext cx="7977188" cy="2486026"/>
            <a:chOff x="248" y="854"/>
            <a:chExt cx="5024" cy="1566"/>
          </a:xfrm>
        </p:grpSpPr>
        <p:sp>
          <p:nvSpPr>
            <p:cNvPr id="377861" name="Rectangle 5"/>
            <p:cNvSpPr>
              <a:spLocks noChangeArrowheads="1"/>
            </p:cNvSpPr>
            <p:nvPr/>
          </p:nvSpPr>
          <p:spPr bwMode="auto">
            <a:xfrm>
              <a:off x="1923" y="987"/>
              <a:ext cx="3256" cy="1104"/>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62" name="Line 6"/>
            <p:cNvSpPr>
              <a:spLocks noChangeShapeType="1"/>
            </p:cNvSpPr>
            <p:nvPr/>
          </p:nvSpPr>
          <p:spPr bwMode="auto">
            <a:xfrm>
              <a:off x="1923" y="1213"/>
              <a:ext cx="3251"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63" name="Line 7"/>
            <p:cNvSpPr>
              <a:spLocks noChangeShapeType="1"/>
            </p:cNvSpPr>
            <p:nvPr/>
          </p:nvSpPr>
          <p:spPr bwMode="auto">
            <a:xfrm>
              <a:off x="1923" y="1481"/>
              <a:ext cx="3251"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64" name="Rectangle 8"/>
            <p:cNvSpPr>
              <a:spLocks noChangeArrowheads="1"/>
            </p:cNvSpPr>
            <p:nvPr/>
          </p:nvSpPr>
          <p:spPr bwMode="auto">
            <a:xfrm>
              <a:off x="1959" y="991"/>
              <a:ext cx="1019"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900" dirty="0">
                  <a:solidFill>
                    <a:srgbClr val="232323"/>
                  </a:solidFill>
                </a:rPr>
                <a:t>SONET/SDH</a:t>
              </a:r>
            </a:p>
          </p:txBody>
        </p:sp>
        <p:sp>
          <p:nvSpPr>
            <p:cNvPr id="377865" name="Rectangle 9"/>
            <p:cNvSpPr>
              <a:spLocks noChangeArrowheads="1"/>
            </p:cNvSpPr>
            <p:nvPr/>
          </p:nvSpPr>
          <p:spPr bwMode="auto">
            <a:xfrm>
              <a:off x="1408" y="1077"/>
              <a:ext cx="411" cy="1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0700">
                  <a:solidFill>
                    <a:srgbClr val="232323"/>
                  </a:solidFill>
                </a:rPr>
                <a:t>{</a:t>
              </a:r>
            </a:p>
          </p:txBody>
        </p:sp>
        <p:sp>
          <p:nvSpPr>
            <p:cNvPr id="377866" name="Rectangle 10"/>
            <p:cNvSpPr>
              <a:spLocks noChangeArrowheads="1"/>
            </p:cNvSpPr>
            <p:nvPr/>
          </p:nvSpPr>
          <p:spPr bwMode="auto">
            <a:xfrm>
              <a:off x="2593" y="1259"/>
              <a:ext cx="2103"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900">
                  <a:solidFill>
                    <a:srgbClr val="232323"/>
                  </a:solidFill>
                </a:rPr>
                <a:t>Optical Channel (OCh) Layer</a:t>
              </a:r>
            </a:p>
          </p:txBody>
        </p:sp>
        <p:sp>
          <p:nvSpPr>
            <p:cNvPr id="377867" name="Line 11"/>
            <p:cNvSpPr>
              <a:spLocks noChangeShapeType="1"/>
            </p:cNvSpPr>
            <p:nvPr/>
          </p:nvSpPr>
          <p:spPr bwMode="auto">
            <a:xfrm>
              <a:off x="1923" y="1778"/>
              <a:ext cx="3251"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68" name="Rectangle 12"/>
            <p:cNvSpPr>
              <a:spLocks noChangeArrowheads="1"/>
            </p:cNvSpPr>
            <p:nvPr/>
          </p:nvSpPr>
          <p:spPr bwMode="auto">
            <a:xfrm>
              <a:off x="2359" y="1537"/>
              <a:ext cx="2724"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900">
                  <a:solidFill>
                    <a:srgbClr val="232323"/>
                  </a:solidFill>
                </a:rPr>
                <a:t>Optical Multiplex Section (OMS) Layer </a:t>
              </a:r>
            </a:p>
          </p:txBody>
        </p:sp>
        <p:sp>
          <p:nvSpPr>
            <p:cNvPr id="377869" name="Rectangle 13"/>
            <p:cNvSpPr>
              <a:spLocks noChangeArrowheads="1"/>
            </p:cNvSpPr>
            <p:nvPr/>
          </p:nvSpPr>
          <p:spPr bwMode="auto">
            <a:xfrm>
              <a:off x="2284" y="1833"/>
              <a:ext cx="2988"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900">
                  <a:solidFill>
                    <a:srgbClr val="232323"/>
                  </a:solidFill>
                </a:rPr>
                <a:t>Optical Transmission Section (OTS) Layer</a:t>
              </a:r>
            </a:p>
          </p:txBody>
        </p:sp>
        <p:sp>
          <p:nvSpPr>
            <p:cNvPr id="377870" name="Rectangle 14"/>
            <p:cNvSpPr>
              <a:spLocks noChangeArrowheads="1"/>
            </p:cNvSpPr>
            <p:nvPr/>
          </p:nvSpPr>
          <p:spPr bwMode="auto">
            <a:xfrm>
              <a:off x="386" y="1561"/>
              <a:ext cx="1032" cy="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6458" tIns="48229" rIns="96458" bIns="48229">
              <a:spAutoFit/>
            </a:bodyPr>
            <a:lstStyle/>
            <a:p>
              <a:pPr defTabSz="957263">
                <a:defRPr/>
              </a:pPr>
              <a:r>
                <a:rPr lang="en-US" sz="1900">
                  <a:solidFill>
                    <a:srgbClr val="232323"/>
                  </a:solidFill>
                </a:rPr>
                <a:t>Optical Layers</a:t>
              </a:r>
            </a:p>
          </p:txBody>
        </p:sp>
        <p:sp>
          <p:nvSpPr>
            <p:cNvPr id="377871" name="Rectangle 15"/>
            <p:cNvSpPr>
              <a:spLocks noChangeArrowheads="1"/>
            </p:cNvSpPr>
            <p:nvPr/>
          </p:nvSpPr>
          <p:spPr bwMode="auto">
            <a:xfrm>
              <a:off x="248" y="1007"/>
              <a:ext cx="1343" cy="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6458" tIns="48229" rIns="96458" bIns="48229">
              <a:spAutoFit/>
            </a:bodyPr>
            <a:lstStyle/>
            <a:p>
              <a:pPr defTabSz="957263">
                <a:defRPr/>
              </a:pPr>
              <a:r>
                <a:rPr lang="en-US" sz="1900">
                  <a:solidFill>
                    <a:srgbClr val="232323"/>
                  </a:solidFill>
                </a:rPr>
                <a:t>Digital Client Layers</a:t>
              </a:r>
            </a:p>
          </p:txBody>
        </p:sp>
        <p:sp>
          <p:nvSpPr>
            <p:cNvPr id="377872" name="Rectangle 16"/>
            <p:cNvSpPr>
              <a:spLocks noChangeArrowheads="1"/>
            </p:cNvSpPr>
            <p:nvPr/>
          </p:nvSpPr>
          <p:spPr bwMode="auto">
            <a:xfrm>
              <a:off x="1572" y="854"/>
              <a:ext cx="236" cy="4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4200">
                  <a:solidFill>
                    <a:srgbClr val="232323"/>
                  </a:solidFill>
                </a:rPr>
                <a:t>{</a:t>
              </a:r>
            </a:p>
          </p:txBody>
        </p:sp>
        <p:sp>
          <p:nvSpPr>
            <p:cNvPr id="377873" name="Line 17"/>
            <p:cNvSpPr>
              <a:spLocks noChangeShapeType="1"/>
            </p:cNvSpPr>
            <p:nvPr/>
          </p:nvSpPr>
          <p:spPr bwMode="auto">
            <a:xfrm>
              <a:off x="2874" y="2083"/>
              <a:ext cx="0" cy="337"/>
            </a:xfrm>
            <a:prstGeom prst="line">
              <a:avLst/>
            </a:prstGeom>
            <a:noFill/>
            <a:ln w="12700">
              <a:solidFill>
                <a:schemeClr val="bg2"/>
              </a:solidFill>
              <a:round/>
              <a:headEnd type="stealth" w="med" len="lg"/>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74" name="Line 18"/>
            <p:cNvSpPr>
              <a:spLocks noChangeShapeType="1"/>
            </p:cNvSpPr>
            <p:nvPr/>
          </p:nvSpPr>
          <p:spPr bwMode="auto">
            <a:xfrm>
              <a:off x="4374" y="2082"/>
              <a:ext cx="0" cy="336"/>
            </a:xfrm>
            <a:prstGeom prst="line">
              <a:avLst/>
            </a:prstGeom>
            <a:noFill/>
            <a:ln w="12700">
              <a:solidFill>
                <a:schemeClr val="bg2"/>
              </a:solidFill>
              <a:round/>
              <a:headEnd type="stealth" w="med" len="lg"/>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75" name="Rectangle 19"/>
            <p:cNvSpPr>
              <a:spLocks noChangeArrowheads="1"/>
            </p:cNvSpPr>
            <p:nvPr/>
          </p:nvSpPr>
          <p:spPr bwMode="auto">
            <a:xfrm>
              <a:off x="2946" y="989"/>
              <a:ext cx="443"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900">
                  <a:solidFill>
                    <a:srgbClr val="232323"/>
                  </a:solidFill>
                </a:rPr>
                <a:t>ATM</a:t>
              </a:r>
            </a:p>
          </p:txBody>
        </p:sp>
        <p:sp>
          <p:nvSpPr>
            <p:cNvPr id="377876" name="Rectangle 20"/>
            <p:cNvSpPr>
              <a:spLocks noChangeArrowheads="1"/>
            </p:cNvSpPr>
            <p:nvPr/>
          </p:nvSpPr>
          <p:spPr bwMode="auto">
            <a:xfrm>
              <a:off x="3395" y="982"/>
              <a:ext cx="704"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900" dirty="0">
                  <a:solidFill>
                    <a:srgbClr val="232323"/>
                  </a:solidFill>
                </a:rPr>
                <a:t>Ethernet</a:t>
              </a:r>
            </a:p>
          </p:txBody>
        </p:sp>
        <p:sp>
          <p:nvSpPr>
            <p:cNvPr id="377877" name="Rectangle 21"/>
            <p:cNvSpPr>
              <a:spLocks noChangeArrowheads="1"/>
            </p:cNvSpPr>
            <p:nvPr/>
          </p:nvSpPr>
          <p:spPr bwMode="auto">
            <a:xfrm>
              <a:off x="4087" y="983"/>
              <a:ext cx="265"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900" dirty="0">
                  <a:solidFill>
                    <a:srgbClr val="232323"/>
                  </a:solidFill>
                </a:rPr>
                <a:t>IP</a:t>
              </a:r>
            </a:p>
          </p:txBody>
        </p:sp>
        <p:sp>
          <p:nvSpPr>
            <p:cNvPr id="377878" name="Line 22"/>
            <p:cNvSpPr>
              <a:spLocks noChangeShapeType="1"/>
            </p:cNvSpPr>
            <p:nvPr/>
          </p:nvSpPr>
          <p:spPr bwMode="auto">
            <a:xfrm>
              <a:off x="2917" y="969"/>
              <a:ext cx="0" cy="24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79" name="Line 23"/>
            <p:cNvSpPr>
              <a:spLocks noChangeShapeType="1"/>
            </p:cNvSpPr>
            <p:nvPr/>
          </p:nvSpPr>
          <p:spPr bwMode="auto">
            <a:xfrm>
              <a:off x="3381" y="969"/>
              <a:ext cx="0" cy="24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80" name="Line 24"/>
            <p:cNvSpPr>
              <a:spLocks noChangeShapeType="1"/>
            </p:cNvSpPr>
            <p:nvPr/>
          </p:nvSpPr>
          <p:spPr bwMode="auto">
            <a:xfrm>
              <a:off x="4099" y="969"/>
              <a:ext cx="0" cy="24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81" name="Line 25"/>
            <p:cNvSpPr>
              <a:spLocks noChangeShapeType="1"/>
            </p:cNvSpPr>
            <p:nvPr/>
          </p:nvSpPr>
          <p:spPr bwMode="auto">
            <a:xfrm>
              <a:off x="4366" y="955"/>
              <a:ext cx="0" cy="24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82" name="Rectangle 26"/>
            <p:cNvSpPr>
              <a:spLocks noChangeArrowheads="1"/>
            </p:cNvSpPr>
            <p:nvPr/>
          </p:nvSpPr>
          <p:spPr bwMode="auto">
            <a:xfrm>
              <a:off x="4343" y="982"/>
              <a:ext cx="328"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900" dirty="0">
                  <a:solidFill>
                    <a:srgbClr val="232323"/>
                  </a:solidFill>
                </a:rPr>
                <a:t>FC</a:t>
              </a:r>
            </a:p>
          </p:txBody>
        </p:sp>
        <p:sp>
          <p:nvSpPr>
            <p:cNvPr id="377883" name="Line 27"/>
            <p:cNvSpPr>
              <a:spLocks noChangeShapeType="1"/>
            </p:cNvSpPr>
            <p:nvPr/>
          </p:nvSpPr>
          <p:spPr bwMode="auto">
            <a:xfrm>
              <a:off x="4637" y="969"/>
              <a:ext cx="0" cy="24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377884" name="Rectangle 28"/>
            <p:cNvSpPr>
              <a:spLocks noChangeArrowheads="1"/>
            </p:cNvSpPr>
            <p:nvPr/>
          </p:nvSpPr>
          <p:spPr bwMode="auto">
            <a:xfrm>
              <a:off x="4705" y="987"/>
              <a:ext cx="370"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900" dirty="0">
                  <a:solidFill>
                    <a:srgbClr val="232323"/>
                  </a:solidFill>
                </a:rPr>
                <a:t>etc.</a:t>
              </a:r>
            </a:p>
          </p:txBody>
        </p:sp>
        <p:sp>
          <p:nvSpPr>
            <p:cNvPr id="377885" name="Rectangle 29"/>
            <p:cNvSpPr>
              <a:spLocks noChangeArrowheads="1"/>
            </p:cNvSpPr>
            <p:nvPr/>
          </p:nvSpPr>
          <p:spPr bwMode="auto">
            <a:xfrm>
              <a:off x="3059" y="2167"/>
              <a:ext cx="1317" cy="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6458" tIns="48229" rIns="96458" bIns="48229">
              <a:spAutoFit/>
            </a:bodyPr>
            <a:lstStyle/>
            <a:p>
              <a:pPr defTabSz="957263">
                <a:defRPr/>
              </a:pPr>
              <a:r>
                <a:rPr lang="en-US" sz="1900">
                  <a:solidFill>
                    <a:srgbClr val="232323"/>
                  </a:solidFill>
                </a:rPr>
                <a:t>Optical Interfaces</a:t>
              </a:r>
            </a:p>
          </p:txBody>
        </p:sp>
      </p:gr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30</a:t>
            </a:fld>
            <a:endParaRPr lang="en-GB"/>
          </a:p>
        </p:txBody>
      </p:sp>
    </p:spTree>
    <p:extLst>
      <p:ext uri="{BB962C8B-B14F-4D97-AF65-F5344CB8AC3E}">
        <p14:creationId xmlns:p14="http://schemas.microsoft.com/office/powerpoint/2010/main" val="3852226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ChangeArrowheads="1"/>
          </p:cNvSpPr>
          <p:nvPr/>
        </p:nvSpPr>
        <p:spPr bwMode="auto">
          <a:xfrm>
            <a:off x="1960563" y="1844675"/>
            <a:ext cx="1039812" cy="1104900"/>
          </a:xfrm>
          <a:prstGeom prst="rect">
            <a:avLst/>
          </a:prstGeom>
          <a:solidFill>
            <a:srgbClr val="4CFFFF"/>
          </a:solidFill>
          <a:ln w="11113">
            <a:solidFill>
              <a:srgbClr val="000000"/>
            </a:solidFill>
            <a:miter lim="800000"/>
            <a:headEnd/>
            <a:tailEnd/>
          </a:ln>
        </p:spPr>
        <p:txBody>
          <a:bodyPr/>
          <a:lstStyle/>
          <a:p>
            <a:endParaRPr lang="en-US"/>
          </a:p>
        </p:txBody>
      </p:sp>
      <p:sp>
        <p:nvSpPr>
          <p:cNvPr id="105474" name="Rectangle 3"/>
          <p:cNvSpPr>
            <a:spLocks noChangeArrowheads="1"/>
          </p:cNvSpPr>
          <p:nvPr/>
        </p:nvSpPr>
        <p:spPr bwMode="auto">
          <a:xfrm>
            <a:off x="1960563" y="2571750"/>
            <a:ext cx="468312" cy="365125"/>
          </a:xfrm>
          <a:prstGeom prst="rect">
            <a:avLst/>
          </a:prstGeom>
          <a:solidFill>
            <a:srgbClr val="4CFFFF"/>
          </a:solidFill>
          <a:ln w="11113">
            <a:solidFill>
              <a:srgbClr val="000000"/>
            </a:solidFill>
            <a:miter lim="800000"/>
            <a:headEnd/>
            <a:tailEnd/>
          </a:ln>
        </p:spPr>
        <p:txBody>
          <a:bodyPr/>
          <a:lstStyle/>
          <a:p>
            <a:endParaRPr lang="en-US"/>
          </a:p>
        </p:txBody>
      </p:sp>
      <p:sp>
        <p:nvSpPr>
          <p:cNvPr id="105475" name="Rectangle 4"/>
          <p:cNvSpPr>
            <a:spLocks noChangeArrowheads="1"/>
          </p:cNvSpPr>
          <p:nvPr/>
        </p:nvSpPr>
        <p:spPr bwMode="auto">
          <a:xfrm>
            <a:off x="1960563" y="2208213"/>
            <a:ext cx="738187" cy="365125"/>
          </a:xfrm>
          <a:prstGeom prst="rect">
            <a:avLst/>
          </a:prstGeom>
          <a:solidFill>
            <a:srgbClr val="4CFFFF"/>
          </a:solidFill>
          <a:ln w="11113">
            <a:solidFill>
              <a:srgbClr val="000000"/>
            </a:solidFill>
            <a:miter lim="800000"/>
            <a:headEnd/>
            <a:tailEnd/>
          </a:ln>
        </p:spPr>
        <p:txBody>
          <a:bodyPr/>
          <a:lstStyle/>
          <a:p>
            <a:endParaRPr lang="en-US"/>
          </a:p>
        </p:txBody>
      </p:sp>
      <p:sp>
        <p:nvSpPr>
          <p:cNvPr id="105476" name="Rectangle 5"/>
          <p:cNvSpPr>
            <a:spLocks noChangeArrowheads="1"/>
          </p:cNvSpPr>
          <p:nvPr/>
        </p:nvSpPr>
        <p:spPr bwMode="auto">
          <a:xfrm>
            <a:off x="2119313" y="2262188"/>
            <a:ext cx="166687"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A</a:t>
            </a:r>
            <a:endParaRPr lang="fr-FR" sz="2000">
              <a:solidFill>
                <a:schemeClr val="tx2"/>
              </a:solidFill>
            </a:endParaRPr>
          </a:p>
        </p:txBody>
      </p:sp>
      <p:sp>
        <p:nvSpPr>
          <p:cNvPr id="105477" name="Rectangle 6"/>
          <p:cNvSpPr>
            <a:spLocks noChangeArrowheads="1"/>
          </p:cNvSpPr>
          <p:nvPr/>
        </p:nvSpPr>
        <p:spPr bwMode="auto">
          <a:xfrm>
            <a:off x="2238375" y="2262188"/>
            <a:ext cx="1317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478" name="Rectangle 7"/>
          <p:cNvSpPr>
            <a:spLocks noChangeArrowheads="1"/>
          </p:cNvSpPr>
          <p:nvPr/>
        </p:nvSpPr>
        <p:spPr bwMode="auto">
          <a:xfrm>
            <a:off x="2355850" y="2262188"/>
            <a:ext cx="1825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M</a:t>
            </a:r>
            <a:endParaRPr lang="fr-FR" sz="2000">
              <a:solidFill>
                <a:schemeClr val="tx2"/>
              </a:solidFill>
            </a:endParaRPr>
          </a:p>
        </p:txBody>
      </p:sp>
      <p:sp>
        <p:nvSpPr>
          <p:cNvPr id="105479" name="Rectangle 8"/>
          <p:cNvSpPr>
            <a:spLocks noChangeArrowheads="1"/>
          </p:cNvSpPr>
          <p:nvPr/>
        </p:nvSpPr>
        <p:spPr bwMode="auto">
          <a:xfrm>
            <a:off x="1960563" y="2935288"/>
            <a:ext cx="1039812" cy="365125"/>
          </a:xfrm>
          <a:prstGeom prst="rect">
            <a:avLst/>
          </a:prstGeom>
          <a:solidFill>
            <a:srgbClr val="FFD34C"/>
          </a:solidFill>
          <a:ln w="11113">
            <a:solidFill>
              <a:srgbClr val="000000"/>
            </a:solidFill>
            <a:miter lim="800000"/>
            <a:headEnd/>
            <a:tailEnd/>
          </a:ln>
        </p:spPr>
        <p:txBody>
          <a:bodyPr/>
          <a:lstStyle/>
          <a:p>
            <a:endParaRPr lang="en-US"/>
          </a:p>
        </p:txBody>
      </p:sp>
      <p:sp>
        <p:nvSpPr>
          <p:cNvPr id="105480" name="Rectangle 9"/>
          <p:cNvSpPr>
            <a:spLocks noChangeArrowheads="1"/>
          </p:cNvSpPr>
          <p:nvPr/>
        </p:nvSpPr>
        <p:spPr bwMode="auto">
          <a:xfrm>
            <a:off x="1960563" y="3298825"/>
            <a:ext cx="1039812" cy="365125"/>
          </a:xfrm>
          <a:prstGeom prst="rect">
            <a:avLst/>
          </a:prstGeom>
          <a:solidFill>
            <a:srgbClr val="FFD34C"/>
          </a:solidFill>
          <a:ln w="11113">
            <a:solidFill>
              <a:srgbClr val="000000"/>
            </a:solidFill>
            <a:miter lim="800000"/>
            <a:headEnd/>
            <a:tailEnd/>
          </a:ln>
        </p:spPr>
        <p:txBody>
          <a:bodyPr/>
          <a:lstStyle/>
          <a:p>
            <a:endParaRPr lang="en-US"/>
          </a:p>
        </p:txBody>
      </p:sp>
      <p:sp>
        <p:nvSpPr>
          <p:cNvPr id="105481" name="Rectangle 10"/>
          <p:cNvSpPr>
            <a:spLocks noChangeArrowheads="1"/>
          </p:cNvSpPr>
          <p:nvPr/>
        </p:nvSpPr>
        <p:spPr bwMode="auto">
          <a:xfrm>
            <a:off x="1960563" y="3662363"/>
            <a:ext cx="1039812" cy="365125"/>
          </a:xfrm>
          <a:prstGeom prst="rect">
            <a:avLst/>
          </a:prstGeom>
          <a:solidFill>
            <a:srgbClr val="FFD34C"/>
          </a:solidFill>
          <a:ln w="11113">
            <a:solidFill>
              <a:srgbClr val="000000"/>
            </a:solidFill>
            <a:miter lim="800000"/>
            <a:headEnd/>
            <a:tailEnd/>
          </a:ln>
        </p:spPr>
        <p:txBody>
          <a:bodyPr/>
          <a:lstStyle/>
          <a:p>
            <a:endParaRPr lang="en-US"/>
          </a:p>
        </p:txBody>
      </p:sp>
      <p:sp>
        <p:nvSpPr>
          <p:cNvPr id="105482" name="Rectangle 11"/>
          <p:cNvSpPr>
            <a:spLocks noChangeArrowheads="1"/>
          </p:cNvSpPr>
          <p:nvPr/>
        </p:nvSpPr>
        <p:spPr bwMode="auto">
          <a:xfrm>
            <a:off x="6159500" y="2935288"/>
            <a:ext cx="1073150" cy="365125"/>
          </a:xfrm>
          <a:prstGeom prst="rect">
            <a:avLst/>
          </a:prstGeom>
          <a:solidFill>
            <a:srgbClr val="FFD34C"/>
          </a:solidFill>
          <a:ln w="11113">
            <a:solidFill>
              <a:srgbClr val="000000"/>
            </a:solidFill>
            <a:miter lim="800000"/>
            <a:headEnd/>
            <a:tailEnd/>
          </a:ln>
        </p:spPr>
        <p:txBody>
          <a:bodyPr/>
          <a:lstStyle/>
          <a:p>
            <a:endParaRPr lang="en-US"/>
          </a:p>
        </p:txBody>
      </p:sp>
      <p:sp>
        <p:nvSpPr>
          <p:cNvPr id="105483" name="Rectangle 12"/>
          <p:cNvSpPr>
            <a:spLocks noChangeArrowheads="1"/>
          </p:cNvSpPr>
          <p:nvPr/>
        </p:nvSpPr>
        <p:spPr bwMode="auto">
          <a:xfrm>
            <a:off x="6159500" y="3298825"/>
            <a:ext cx="1073150" cy="365125"/>
          </a:xfrm>
          <a:prstGeom prst="rect">
            <a:avLst/>
          </a:prstGeom>
          <a:solidFill>
            <a:srgbClr val="FFD34C"/>
          </a:solidFill>
          <a:ln w="11113">
            <a:solidFill>
              <a:srgbClr val="000000"/>
            </a:solidFill>
            <a:miter lim="800000"/>
            <a:headEnd/>
            <a:tailEnd/>
          </a:ln>
        </p:spPr>
        <p:txBody>
          <a:bodyPr/>
          <a:lstStyle/>
          <a:p>
            <a:endParaRPr lang="en-US"/>
          </a:p>
        </p:txBody>
      </p:sp>
      <p:sp>
        <p:nvSpPr>
          <p:cNvPr id="105484" name="Rectangle 13"/>
          <p:cNvSpPr>
            <a:spLocks noChangeArrowheads="1"/>
          </p:cNvSpPr>
          <p:nvPr/>
        </p:nvSpPr>
        <p:spPr bwMode="auto">
          <a:xfrm>
            <a:off x="6159500" y="3662363"/>
            <a:ext cx="1073150" cy="365125"/>
          </a:xfrm>
          <a:prstGeom prst="rect">
            <a:avLst/>
          </a:prstGeom>
          <a:solidFill>
            <a:srgbClr val="FFD34C"/>
          </a:solidFill>
          <a:ln w="11113">
            <a:solidFill>
              <a:srgbClr val="000000"/>
            </a:solidFill>
            <a:miter lim="800000"/>
            <a:headEnd/>
            <a:tailEnd/>
          </a:ln>
        </p:spPr>
        <p:txBody>
          <a:bodyPr/>
          <a:lstStyle/>
          <a:p>
            <a:endParaRPr lang="en-US"/>
          </a:p>
        </p:txBody>
      </p:sp>
      <p:sp>
        <p:nvSpPr>
          <p:cNvPr id="105485" name="Line 14"/>
          <p:cNvSpPr>
            <a:spLocks noChangeShapeType="1"/>
          </p:cNvSpPr>
          <p:nvPr/>
        </p:nvSpPr>
        <p:spPr bwMode="auto">
          <a:xfrm>
            <a:off x="2422525" y="4043363"/>
            <a:ext cx="1588" cy="32861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486" name="Line 15"/>
          <p:cNvSpPr>
            <a:spLocks noChangeShapeType="1"/>
          </p:cNvSpPr>
          <p:nvPr/>
        </p:nvSpPr>
        <p:spPr bwMode="auto">
          <a:xfrm>
            <a:off x="6619875" y="4043363"/>
            <a:ext cx="1588" cy="32861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487" name="Line 16"/>
          <p:cNvSpPr>
            <a:spLocks noChangeShapeType="1"/>
          </p:cNvSpPr>
          <p:nvPr/>
        </p:nvSpPr>
        <p:spPr bwMode="auto">
          <a:xfrm>
            <a:off x="2422525" y="4371975"/>
            <a:ext cx="854075" cy="1588"/>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488" name="Line 17"/>
          <p:cNvSpPr>
            <a:spLocks noChangeShapeType="1"/>
          </p:cNvSpPr>
          <p:nvPr/>
        </p:nvSpPr>
        <p:spPr bwMode="auto">
          <a:xfrm>
            <a:off x="5797550" y="4371975"/>
            <a:ext cx="822325" cy="1588"/>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489" name="Rectangle 18"/>
          <p:cNvSpPr>
            <a:spLocks noChangeArrowheads="1"/>
          </p:cNvSpPr>
          <p:nvPr/>
        </p:nvSpPr>
        <p:spPr bwMode="auto">
          <a:xfrm>
            <a:off x="2301875" y="3024188"/>
            <a:ext cx="1698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490" name="Rectangle 19"/>
          <p:cNvSpPr>
            <a:spLocks noChangeArrowheads="1"/>
          </p:cNvSpPr>
          <p:nvPr/>
        </p:nvSpPr>
        <p:spPr bwMode="auto">
          <a:xfrm>
            <a:off x="2443163" y="3024188"/>
            <a:ext cx="157162"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C</a:t>
            </a:r>
            <a:endParaRPr lang="fr-FR" sz="2000">
              <a:solidFill>
                <a:schemeClr val="tx2"/>
              </a:solidFill>
            </a:endParaRPr>
          </a:p>
        </p:txBody>
      </p:sp>
      <p:sp>
        <p:nvSpPr>
          <p:cNvPr id="105491" name="Rectangle 20"/>
          <p:cNvSpPr>
            <a:spLocks noChangeArrowheads="1"/>
          </p:cNvSpPr>
          <p:nvPr/>
        </p:nvSpPr>
        <p:spPr bwMode="auto">
          <a:xfrm>
            <a:off x="2573338" y="3024188"/>
            <a:ext cx="1206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h</a:t>
            </a:r>
            <a:endParaRPr lang="fr-FR" sz="2000">
              <a:solidFill>
                <a:schemeClr val="tx2"/>
              </a:solidFill>
            </a:endParaRPr>
          </a:p>
        </p:txBody>
      </p:sp>
      <p:sp>
        <p:nvSpPr>
          <p:cNvPr id="105492" name="Rectangle 21"/>
          <p:cNvSpPr>
            <a:spLocks noChangeArrowheads="1"/>
          </p:cNvSpPr>
          <p:nvPr/>
        </p:nvSpPr>
        <p:spPr bwMode="auto">
          <a:xfrm>
            <a:off x="2670175" y="3024188"/>
            <a:ext cx="1444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493" name="Rectangle 22"/>
          <p:cNvSpPr>
            <a:spLocks noChangeArrowheads="1"/>
          </p:cNvSpPr>
          <p:nvPr/>
        </p:nvSpPr>
        <p:spPr bwMode="auto">
          <a:xfrm>
            <a:off x="2301875" y="3398838"/>
            <a:ext cx="1698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494" name="Rectangle 23"/>
          <p:cNvSpPr>
            <a:spLocks noChangeArrowheads="1"/>
          </p:cNvSpPr>
          <p:nvPr/>
        </p:nvSpPr>
        <p:spPr bwMode="auto">
          <a:xfrm>
            <a:off x="2443163" y="3398838"/>
            <a:ext cx="180975"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M</a:t>
            </a:r>
            <a:endParaRPr lang="fr-FR" sz="2000">
              <a:solidFill>
                <a:schemeClr val="tx2"/>
              </a:solidFill>
            </a:endParaRPr>
          </a:p>
        </p:txBody>
      </p:sp>
      <p:sp>
        <p:nvSpPr>
          <p:cNvPr id="105495" name="Rectangle 24"/>
          <p:cNvSpPr>
            <a:spLocks noChangeArrowheads="1"/>
          </p:cNvSpPr>
          <p:nvPr/>
        </p:nvSpPr>
        <p:spPr bwMode="auto">
          <a:xfrm>
            <a:off x="2616200" y="3398838"/>
            <a:ext cx="1444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496" name="Rectangle 25"/>
          <p:cNvSpPr>
            <a:spLocks noChangeArrowheads="1"/>
          </p:cNvSpPr>
          <p:nvPr/>
        </p:nvSpPr>
        <p:spPr bwMode="auto">
          <a:xfrm>
            <a:off x="2333625" y="3762375"/>
            <a:ext cx="1698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497" name="Rectangle 26"/>
          <p:cNvSpPr>
            <a:spLocks noChangeArrowheads="1"/>
          </p:cNvSpPr>
          <p:nvPr/>
        </p:nvSpPr>
        <p:spPr bwMode="auto">
          <a:xfrm>
            <a:off x="2465388" y="3762375"/>
            <a:ext cx="1333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498" name="Rectangle 27"/>
          <p:cNvSpPr>
            <a:spLocks noChangeArrowheads="1"/>
          </p:cNvSpPr>
          <p:nvPr/>
        </p:nvSpPr>
        <p:spPr bwMode="auto">
          <a:xfrm>
            <a:off x="2582863" y="3762375"/>
            <a:ext cx="1460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499" name="Rectangle 28"/>
          <p:cNvSpPr>
            <a:spLocks noChangeArrowheads="1"/>
          </p:cNvSpPr>
          <p:nvPr/>
        </p:nvSpPr>
        <p:spPr bwMode="auto">
          <a:xfrm>
            <a:off x="6435725" y="3024188"/>
            <a:ext cx="1698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dirty="0">
                <a:solidFill>
                  <a:srgbClr val="000000"/>
                </a:solidFill>
              </a:rPr>
              <a:t>O</a:t>
            </a:r>
            <a:endParaRPr lang="fr-FR" sz="2000" dirty="0">
              <a:solidFill>
                <a:schemeClr val="tx2"/>
              </a:solidFill>
            </a:endParaRPr>
          </a:p>
        </p:txBody>
      </p:sp>
      <p:sp>
        <p:nvSpPr>
          <p:cNvPr id="105500" name="Rectangle 29"/>
          <p:cNvSpPr>
            <a:spLocks noChangeArrowheads="1"/>
          </p:cNvSpPr>
          <p:nvPr/>
        </p:nvSpPr>
        <p:spPr bwMode="auto">
          <a:xfrm>
            <a:off x="6577013" y="3024188"/>
            <a:ext cx="157162"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dirty="0">
                <a:solidFill>
                  <a:srgbClr val="000000"/>
                </a:solidFill>
              </a:rPr>
              <a:t>C</a:t>
            </a:r>
            <a:endParaRPr lang="fr-FR" sz="2000" dirty="0">
              <a:solidFill>
                <a:schemeClr val="tx2"/>
              </a:solidFill>
            </a:endParaRPr>
          </a:p>
        </p:txBody>
      </p:sp>
      <p:sp>
        <p:nvSpPr>
          <p:cNvPr id="105501" name="Rectangle 30"/>
          <p:cNvSpPr>
            <a:spLocks noChangeArrowheads="1"/>
          </p:cNvSpPr>
          <p:nvPr/>
        </p:nvSpPr>
        <p:spPr bwMode="auto">
          <a:xfrm>
            <a:off x="6707188" y="3024188"/>
            <a:ext cx="1206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dirty="0">
                <a:solidFill>
                  <a:srgbClr val="000000"/>
                </a:solidFill>
              </a:rPr>
              <a:t>h</a:t>
            </a:r>
            <a:endParaRPr lang="fr-FR" sz="2000" dirty="0">
              <a:solidFill>
                <a:schemeClr val="tx2"/>
              </a:solidFill>
            </a:endParaRPr>
          </a:p>
        </p:txBody>
      </p:sp>
      <p:sp>
        <p:nvSpPr>
          <p:cNvPr id="105502" name="Rectangle 31"/>
          <p:cNvSpPr>
            <a:spLocks noChangeArrowheads="1"/>
          </p:cNvSpPr>
          <p:nvPr/>
        </p:nvSpPr>
        <p:spPr bwMode="auto">
          <a:xfrm>
            <a:off x="6804025" y="3024188"/>
            <a:ext cx="1444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dirty="0">
                <a:solidFill>
                  <a:srgbClr val="000000"/>
                </a:solidFill>
              </a:rPr>
              <a:t>S</a:t>
            </a:r>
            <a:endParaRPr lang="fr-FR" sz="2000" dirty="0">
              <a:solidFill>
                <a:schemeClr val="tx2"/>
              </a:solidFill>
            </a:endParaRPr>
          </a:p>
        </p:txBody>
      </p:sp>
      <p:sp>
        <p:nvSpPr>
          <p:cNvPr id="105503" name="Rectangle 32"/>
          <p:cNvSpPr>
            <a:spLocks noChangeArrowheads="1"/>
          </p:cNvSpPr>
          <p:nvPr/>
        </p:nvSpPr>
        <p:spPr bwMode="auto">
          <a:xfrm>
            <a:off x="6435725" y="3398838"/>
            <a:ext cx="1698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04" name="Rectangle 33"/>
          <p:cNvSpPr>
            <a:spLocks noChangeArrowheads="1"/>
          </p:cNvSpPr>
          <p:nvPr/>
        </p:nvSpPr>
        <p:spPr bwMode="auto">
          <a:xfrm>
            <a:off x="6577013" y="3398838"/>
            <a:ext cx="180975"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M</a:t>
            </a:r>
            <a:endParaRPr lang="fr-FR" sz="2000">
              <a:solidFill>
                <a:schemeClr val="tx2"/>
              </a:solidFill>
            </a:endParaRPr>
          </a:p>
        </p:txBody>
      </p:sp>
      <p:sp>
        <p:nvSpPr>
          <p:cNvPr id="105505" name="Rectangle 34"/>
          <p:cNvSpPr>
            <a:spLocks noChangeArrowheads="1"/>
          </p:cNvSpPr>
          <p:nvPr/>
        </p:nvSpPr>
        <p:spPr bwMode="auto">
          <a:xfrm>
            <a:off x="6750050" y="3398838"/>
            <a:ext cx="1444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06" name="Rectangle 35"/>
          <p:cNvSpPr>
            <a:spLocks noChangeArrowheads="1"/>
          </p:cNvSpPr>
          <p:nvPr/>
        </p:nvSpPr>
        <p:spPr bwMode="auto">
          <a:xfrm>
            <a:off x="6467475" y="3762375"/>
            <a:ext cx="1698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07" name="Rectangle 36"/>
          <p:cNvSpPr>
            <a:spLocks noChangeArrowheads="1"/>
          </p:cNvSpPr>
          <p:nvPr/>
        </p:nvSpPr>
        <p:spPr bwMode="auto">
          <a:xfrm>
            <a:off x="6608763" y="3762375"/>
            <a:ext cx="1333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08" name="Rectangle 37"/>
          <p:cNvSpPr>
            <a:spLocks noChangeArrowheads="1"/>
          </p:cNvSpPr>
          <p:nvPr/>
        </p:nvSpPr>
        <p:spPr bwMode="auto">
          <a:xfrm>
            <a:off x="6729413" y="3762375"/>
            <a:ext cx="14446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09" name="Rectangle 38"/>
          <p:cNvSpPr>
            <a:spLocks noChangeArrowheads="1"/>
          </p:cNvSpPr>
          <p:nvPr/>
        </p:nvSpPr>
        <p:spPr bwMode="auto">
          <a:xfrm>
            <a:off x="3151188" y="3662363"/>
            <a:ext cx="466725" cy="365125"/>
          </a:xfrm>
          <a:prstGeom prst="rect">
            <a:avLst/>
          </a:prstGeom>
          <a:solidFill>
            <a:srgbClr val="FFD34C"/>
          </a:solidFill>
          <a:ln w="11113">
            <a:solidFill>
              <a:srgbClr val="000000"/>
            </a:solidFill>
            <a:miter lim="800000"/>
            <a:headEnd/>
            <a:tailEnd/>
          </a:ln>
        </p:spPr>
        <p:txBody>
          <a:bodyPr/>
          <a:lstStyle/>
          <a:p>
            <a:endParaRPr lang="en-US"/>
          </a:p>
        </p:txBody>
      </p:sp>
      <p:sp>
        <p:nvSpPr>
          <p:cNvPr id="105510" name="Rectangle 39"/>
          <p:cNvSpPr>
            <a:spLocks noChangeArrowheads="1"/>
          </p:cNvSpPr>
          <p:nvPr/>
        </p:nvSpPr>
        <p:spPr bwMode="auto">
          <a:xfrm>
            <a:off x="3254375" y="3727450"/>
            <a:ext cx="1698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11" name="Rectangle 40"/>
          <p:cNvSpPr>
            <a:spLocks noChangeArrowheads="1"/>
          </p:cNvSpPr>
          <p:nvPr/>
        </p:nvSpPr>
        <p:spPr bwMode="auto">
          <a:xfrm>
            <a:off x="3395663" y="3727450"/>
            <a:ext cx="1333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12" name="Rectangle 41"/>
          <p:cNvSpPr>
            <a:spLocks noChangeArrowheads="1"/>
          </p:cNvSpPr>
          <p:nvPr/>
        </p:nvSpPr>
        <p:spPr bwMode="auto">
          <a:xfrm>
            <a:off x="3514725" y="3727450"/>
            <a:ext cx="1444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13" name="Line 42"/>
          <p:cNvSpPr>
            <a:spLocks noChangeShapeType="1"/>
          </p:cNvSpPr>
          <p:nvPr/>
        </p:nvSpPr>
        <p:spPr bwMode="auto">
          <a:xfrm>
            <a:off x="3276600" y="4043363"/>
            <a:ext cx="1588" cy="32861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514" name="Line 43"/>
          <p:cNvSpPr>
            <a:spLocks noChangeShapeType="1"/>
          </p:cNvSpPr>
          <p:nvPr/>
        </p:nvSpPr>
        <p:spPr bwMode="auto">
          <a:xfrm>
            <a:off x="3557588" y="4043363"/>
            <a:ext cx="1587" cy="32861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515" name="Rectangle 44"/>
          <p:cNvSpPr>
            <a:spLocks noChangeArrowheads="1"/>
          </p:cNvSpPr>
          <p:nvPr/>
        </p:nvSpPr>
        <p:spPr bwMode="auto">
          <a:xfrm>
            <a:off x="5422900" y="3662363"/>
            <a:ext cx="468313" cy="365125"/>
          </a:xfrm>
          <a:prstGeom prst="rect">
            <a:avLst/>
          </a:prstGeom>
          <a:solidFill>
            <a:srgbClr val="FFD34C"/>
          </a:solidFill>
          <a:ln w="11113">
            <a:solidFill>
              <a:srgbClr val="000000"/>
            </a:solidFill>
            <a:miter lim="800000"/>
            <a:headEnd/>
            <a:tailEnd/>
          </a:ln>
        </p:spPr>
        <p:txBody>
          <a:bodyPr/>
          <a:lstStyle/>
          <a:p>
            <a:endParaRPr lang="en-US"/>
          </a:p>
        </p:txBody>
      </p:sp>
      <p:sp>
        <p:nvSpPr>
          <p:cNvPr id="105516" name="Rectangle 45"/>
          <p:cNvSpPr>
            <a:spLocks noChangeArrowheads="1"/>
          </p:cNvSpPr>
          <p:nvPr/>
        </p:nvSpPr>
        <p:spPr bwMode="auto">
          <a:xfrm>
            <a:off x="5514975" y="3727450"/>
            <a:ext cx="1698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17" name="Rectangle 46"/>
          <p:cNvSpPr>
            <a:spLocks noChangeArrowheads="1"/>
          </p:cNvSpPr>
          <p:nvPr/>
        </p:nvSpPr>
        <p:spPr bwMode="auto">
          <a:xfrm>
            <a:off x="5656263" y="3727450"/>
            <a:ext cx="1333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18" name="Rectangle 47"/>
          <p:cNvSpPr>
            <a:spLocks noChangeArrowheads="1"/>
          </p:cNvSpPr>
          <p:nvPr/>
        </p:nvSpPr>
        <p:spPr bwMode="auto">
          <a:xfrm>
            <a:off x="5776913" y="3727450"/>
            <a:ext cx="14446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19" name="Line 48"/>
          <p:cNvSpPr>
            <a:spLocks noChangeShapeType="1"/>
          </p:cNvSpPr>
          <p:nvPr/>
        </p:nvSpPr>
        <p:spPr bwMode="auto">
          <a:xfrm>
            <a:off x="5549900" y="4043363"/>
            <a:ext cx="1588" cy="32861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520" name="Line 49"/>
          <p:cNvSpPr>
            <a:spLocks noChangeShapeType="1"/>
          </p:cNvSpPr>
          <p:nvPr/>
        </p:nvSpPr>
        <p:spPr bwMode="auto">
          <a:xfrm>
            <a:off x="5797550" y="4043363"/>
            <a:ext cx="1588" cy="328612"/>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521" name="Rectangle 50"/>
          <p:cNvSpPr>
            <a:spLocks noChangeArrowheads="1"/>
          </p:cNvSpPr>
          <p:nvPr/>
        </p:nvSpPr>
        <p:spPr bwMode="auto">
          <a:xfrm>
            <a:off x="4006850" y="3501008"/>
            <a:ext cx="1039813" cy="288032"/>
          </a:xfrm>
          <a:prstGeom prst="rect">
            <a:avLst/>
          </a:prstGeom>
          <a:solidFill>
            <a:srgbClr val="FFD34C"/>
          </a:solidFill>
          <a:ln w="11113">
            <a:solidFill>
              <a:srgbClr val="000000"/>
            </a:solidFill>
            <a:miter lim="800000"/>
            <a:headEnd/>
            <a:tailEnd/>
          </a:ln>
        </p:spPr>
        <p:txBody>
          <a:bodyPr/>
          <a:lstStyle/>
          <a:p>
            <a:endParaRPr lang="en-US"/>
          </a:p>
        </p:txBody>
      </p:sp>
      <p:sp>
        <p:nvSpPr>
          <p:cNvPr id="105522" name="Rectangle 51"/>
          <p:cNvSpPr>
            <a:spLocks noChangeArrowheads="1"/>
          </p:cNvSpPr>
          <p:nvPr/>
        </p:nvSpPr>
        <p:spPr bwMode="auto">
          <a:xfrm>
            <a:off x="4006850" y="3789040"/>
            <a:ext cx="1039813" cy="273373"/>
          </a:xfrm>
          <a:prstGeom prst="rect">
            <a:avLst/>
          </a:prstGeom>
          <a:solidFill>
            <a:srgbClr val="FFD34C"/>
          </a:solidFill>
          <a:ln w="11113">
            <a:solidFill>
              <a:srgbClr val="000000"/>
            </a:solidFill>
            <a:miter lim="800000"/>
            <a:headEnd/>
            <a:tailEnd/>
          </a:ln>
        </p:spPr>
        <p:txBody>
          <a:bodyPr/>
          <a:lstStyle/>
          <a:p>
            <a:endParaRPr lang="en-US"/>
          </a:p>
        </p:txBody>
      </p:sp>
      <p:sp>
        <p:nvSpPr>
          <p:cNvPr id="105523" name="Rectangle 52"/>
          <p:cNvSpPr>
            <a:spLocks noChangeArrowheads="1"/>
          </p:cNvSpPr>
          <p:nvPr/>
        </p:nvSpPr>
        <p:spPr bwMode="auto">
          <a:xfrm>
            <a:off x="4357688" y="3501008"/>
            <a:ext cx="169862"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dirty="0">
                <a:solidFill>
                  <a:srgbClr val="000000"/>
                </a:solidFill>
              </a:rPr>
              <a:t>O</a:t>
            </a:r>
            <a:endParaRPr lang="fr-FR" sz="2000" dirty="0">
              <a:solidFill>
                <a:schemeClr val="tx2"/>
              </a:solidFill>
            </a:endParaRPr>
          </a:p>
        </p:txBody>
      </p:sp>
      <p:sp>
        <p:nvSpPr>
          <p:cNvPr id="105524" name="Rectangle 53"/>
          <p:cNvSpPr>
            <a:spLocks noChangeArrowheads="1"/>
          </p:cNvSpPr>
          <p:nvPr/>
        </p:nvSpPr>
        <p:spPr bwMode="auto">
          <a:xfrm>
            <a:off x="4498975" y="3501008"/>
            <a:ext cx="180975"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M</a:t>
            </a:r>
            <a:endParaRPr lang="fr-FR" sz="2000">
              <a:solidFill>
                <a:schemeClr val="tx2"/>
              </a:solidFill>
            </a:endParaRPr>
          </a:p>
        </p:txBody>
      </p:sp>
      <p:sp>
        <p:nvSpPr>
          <p:cNvPr id="105525" name="Rectangle 54"/>
          <p:cNvSpPr>
            <a:spLocks noChangeArrowheads="1"/>
          </p:cNvSpPr>
          <p:nvPr/>
        </p:nvSpPr>
        <p:spPr bwMode="auto">
          <a:xfrm>
            <a:off x="4672013" y="3501008"/>
            <a:ext cx="144462"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26" name="Rectangle 55"/>
          <p:cNvSpPr>
            <a:spLocks noChangeArrowheads="1"/>
          </p:cNvSpPr>
          <p:nvPr/>
        </p:nvSpPr>
        <p:spPr bwMode="auto">
          <a:xfrm>
            <a:off x="4379913" y="3797300"/>
            <a:ext cx="16986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27" name="Rectangle 56"/>
          <p:cNvSpPr>
            <a:spLocks noChangeArrowheads="1"/>
          </p:cNvSpPr>
          <p:nvPr/>
        </p:nvSpPr>
        <p:spPr bwMode="auto">
          <a:xfrm>
            <a:off x="4521200" y="3797300"/>
            <a:ext cx="1333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28" name="Rectangle 57"/>
          <p:cNvSpPr>
            <a:spLocks noChangeArrowheads="1"/>
          </p:cNvSpPr>
          <p:nvPr/>
        </p:nvSpPr>
        <p:spPr bwMode="auto">
          <a:xfrm>
            <a:off x="4638675" y="3797300"/>
            <a:ext cx="1460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29" name="Line 58"/>
          <p:cNvSpPr>
            <a:spLocks noChangeShapeType="1"/>
          </p:cNvSpPr>
          <p:nvPr/>
        </p:nvSpPr>
        <p:spPr bwMode="auto">
          <a:xfrm>
            <a:off x="4294188" y="4067175"/>
            <a:ext cx="1587" cy="304800"/>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530" name="Line 59"/>
          <p:cNvSpPr>
            <a:spLocks noChangeShapeType="1"/>
          </p:cNvSpPr>
          <p:nvPr/>
        </p:nvSpPr>
        <p:spPr bwMode="auto">
          <a:xfrm>
            <a:off x="4964113" y="4067175"/>
            <a:ext cx="1587" cy="304800"/>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531" name="Line 60"/>
          <p:cNvSpPr>
            <a:spLocks noChangeShapeType="1"/>
          </p:cNvSpPr>
          <p:nvPr/>
        </p:nvSpPr>
        <p:spPr bwMode="auto">
          <a:xfrm>
            <a:off x="3557588" y="4371975"/>
            <a:ext cx="736600" cy="1588"/>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532" name="Line 61"/>
          <p:cNvSpPr>
            <a:spLocks noChangeShapeType="1"/>
          </p:cNvSpPr>
          <p:nvPr/>
        </p:nvSpPr>
        <p:spPr bwMode="auto">
          <a:xfrm>
            <a:off x="4964113" y="4371975"/>
            <a:ext cx="585787" cy="1588"/>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533" name="Rectangle 62"/>
          <p:cNvSpPr>
            <a:spLocks noChangeArrowheads="1"/>
          </p:cNvSpPr>
          <p:nvPr/>
        </p:nvSpPr>
        <p:spPr bwMode="auto">
          <a:xfrm>
            <a:off x="2020888" y="5251450"/>
            <a:ext cx="16986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34" name="Rectangle 63"/>
          <p:cNvSpPr>
            <a:spLocks noChangeArrowheads="1"/>
          </p:cNvSpPr>
          <p:nvPr/>
        </p:nvSpPr>
        <p:spPr bwMode="auto">
          <a:xfrm>
            <a:off x="2162175" y="5251450"/>
            <a:ext cx="1317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35" name="Rectangle 64"/>
          <p:cNvSpPr>
            <a:spLocks noChangeArrowheads="1"/>
          </p:cNvSpPr>
          <p:nvPr/>
        </p:nvSpPr>
        <p:spPr bwMode="auto">
          <a:xfrm>
            <a:off x="2281238" y="5251450"/>
            <a:ext cx="1460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36" name="Rectangle 65"/>
          <p:cNvSpPr>
            <a:spLocks noChangeArrowheads="1"/>
          </p:cNvSpPr>
          <p:nvPr/>
        </p:nvSpPr>
        <p:spPr bwMode="auto">
          <a:xfrm>
            <a:off x="2389188" y="5251450"/>
            <a:ext cx="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537" name="Rectangle 66"/>
          <p:cNvSpPr>
            <a:spLocks noChangeArrowheads="1"/>
          </p:cNvSpPr>
          <p:nvPr/>
        </p:nvSpPr>
        <p:spPr bwMode="auto">
          <a:xfrm>
            <a:off x="2443163" y="5251450"/>
            <a:ext cx="603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a:t>
            </a:r>
            <a:endParaRPr lang="fr-FR" sz="2000">
              <a:solidFill>
                <a:schemeClr val="tx2"/>
              </a:solidFill>
            </a:endParaRPr>
          </a:p>
        </p:txBody>
      </p:sp>
      <p:sp>
        <p:nvSpPr>
          <p:cNvPr id="105538" name="Rectangle 67"/>
          <p:cNvSpPr>
            <a:spLocks noChangeArrowheads="1"/>
          </p:cNvSpPr>
          <p:nvPr/>
        </p:nvSpPr>
        <p:spPr bwMode="auto">
          <a:xfrm>
            <a:off x="2497138" y="5251450"/>
            <a:ext cx="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539" name="Rectangle 68"/>
          <p:cNvSpPr>
            <a:spLocks noChangeArrowheads="1"/>
          </p:cNvSpPr>
          <p:nvPr/>
        </p:nvSpPr>
        <p:spPr bwMode="auto">
          <a:xfrm>
            <a:off x="2541588" y="5251450"/>
            <a:ext cx="16827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40" name="Rectangle 69"/>
          <p:cNvSpPr>
            <a:spLocks noChangeArrowheads="1"/>
          </p:cNvSpPr>
          <p:nvPr/>
        </p:nvSpPr>
        <p:spPr bwMode="auto">
          <a:xfrm>
            <a:off x="2681288" y="5251450"/>
            <a:ext cx="12223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p</a:t>
            </a:r>
            <a:endParaRPr lang="fr-FR" sz="2000">
              <a:solidFill>
                <a:schemeClr val="tx2"/>
              </a:solidFill>
            </a:endParaRPr>
          </a:p>
        </p:txBody>
      </p:sp>
      <p:sp>
        <p:nvSpPr>
          <p:cNvPr id="105541" name="Rectangle 70"/>
          <p:cNvSpPr>
            <a:spLocks noChangeArrowheads="1"/>
          </p:cNvSpPr>
          <p:nvPr/>
        </p:nvSpPr>
        <p:spPr bwMode="auto">
          <a:xfrm>
            <a:off x="2778125" y="5251450"/>
            <a:ext cx="603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42" name="Rectangle 71"/>
          <p:cNvSpPr>
            <a:spLocks noChangeArrowheads="1"/>
          </p:cNvSpPr>
          <p:nvPr/>
        </p:nvSpPr>
        <p:spPr bwMode="auto">
          <a:xfrm>
            <a:off x="2832100" y="5251450"/>
            <a:ext cx="492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543" name="Rectangle 72"/>
          <p:cNvSpPr>
            <a:spLocks noChangeArrowheads="1"/>
          </p:cNvSpPr>
          <p:nvPr/>
        </p:nvSpPr>
        <p:spPr bwMode="auto">
          <a:xfrm>
            <a:off x="2886075" y="5251450"/>
            <a:ext cx="109538"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c</a:t>
            </a:r>
            <a:endParaRPr lang="fr-FR" sz="2000">
              <a:solidFill>
                <a:schemeClr val="tx2"/>
              </a:solidFill>
            </a:endParaRPr>
          </a:p>
        </p:txBody>
      </p:sp>
      <p:sp>
        <p:nvSpPr>
          <p:cNvPr id="105544" name="Rectangle 73"/>
          <p:cNvSpPr>
            <a:spLocks noChangeArrowheads="1"/>
          </p:cNvSpPr>
          <p:nvPr/>
        </p:nvSpPr>
        <p:spPr bwMode="auto">
          <a:xfrm>
            <a:off x="2973388" y="5251450"/>
            <a:ext cx="1206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a</a:t>
            </a:r>
            <a:endParaRPr lang="fr-FR" sz="2000">
              <a:solidFill>
                <a:schemeClr val="tx2"/>
              </a:solidFill>
            </a:endParaRPr>
          </a:p>
        </p:txBody>
      </p:sp>
      <p:sp>
        <p:nvSpPr>
          <p:cNvPr id="105545" name="Rectangle 74"/>
          <p:cNvSpPr>
            <a:spLocks noChangeArrowheads="1"/>
          </p:cNvSpPr>
          <p:nvPr/>
        </p:nvSpPr>
        <p:spPr bwMode="auto">
          <a:xfrm>
            <a:off x="3059113" y="5251450"/>
            <a:ext cx="4921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l</a:t>
            </a:r>
            <a:endParaRPr lang="fr-FR" sz="2000">
              <a:solidFill>
                <a:schemeClr val="tx2"/>
              </a:solidFill>
            </a:endParaRPr>
          </a:p>
        </p:txBody>
      </p:sp>
      <p:sp>
        <p:nvSpPr>
          <p:cNvPr id="105546" name="Rectangle 75"/>
          <p:cNvSpPr>
            <a:spLocks noChangeArrowheads="1"/>
          </p:cNvSpPr>
          <p:nvPr/>
        </p:nvSpPr>
        <p:spPr bwMode="auto">
          <a:xfrm>
            <a:off x="3114675" y="5251450"/>
            <a:ext cx="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547" name="Rectangle 76"/>
          <p:cNvSpPr>
            <a:spLocks noChangeArrowheads="1"/>
          </p:cNvSpPr>
          <p:nvPr/>
        </p:nvSpPr>
        <p:spPr bwMode="auto">
          <a:xfrm>
            <a:off x="3157538" y="5251450"/>
            <a:ext cx="1333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48" name="Rectangle 77"/>
          <p:cNvSpPr>
            <a:spLocks noChangeArrowheads="1"/>
          </p:cNvSpPr>
          <p:nvPr/>
        </p:nvSpPr>
        <p:spPr bwMode="auto">
          <a:xfrm>
            <a:off x="3276600" y="5251450"/>
            <a:ext cx="7620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r</a:t>
            </a:r>
            <a:endParaRPr lang="fr-FR" sz="2000">
              <a:solidFill>
                <a:schemeClr val="tx2"/>
              </a:solidFill>
            </a:endParaRPr>
          </a:p>
        </p:txBody>
      </p:sp>
      <p:sp>
        <p:nvSpPr>
          <p:cNvPr id="105549" name="Rectangle 78"/>
          <p:cNvSpPr>
            <a:spLocks noChangeArrowheads="1"/>
          </p:cNvSpPr>
          <p:nvPr/>
        </p:nvSpPr>
        <p:spPr bwMode="auto">
          <a:xfrm>
            <a:off x="3341688" y="5251450"/>
            <a:ext cx="1206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a</a:t>
            </a:r>
            <a:endParaRPr lang="fr-FR" sz="2000">
              <a:solidFill>
                <a:schemeClr val="tx2"/>
              </a:solidFill>
            </a:endParaRPr>
          </a:p>
        </p:txBody>
      </p:sp>
      <p:sp>
        <p:nvSpPr>
          <p:cNvPr id="105550" name="Rectangle 79"/>
          <p:cNvSpPr>
            <a:spLocks noChangeArrowheads="1"/>
          </p:cNvSpPr>
          <p:nvPr/>
        </p:nvSpPr>
        <p:spPr bwMode="auto">
          <a:xfrm>
            <a:off x="3427413" y="5251450"/>
            <a:ext cx="1206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n</a:t>
            </a:r>
            <a:endParaRPr lang="fr-FR" sz="2000">
              <a:solidFill>
                <a:schemeClr val="tx2"/>
              </a:solidFill>
            </a:endParaRPr>
          </a:p>
        </p:txBody>
      </p:sp>
      <p:sp>
        <p:nvSpPr>
          <p:cNvPr id="105551" name="Rectangle 80"/>
          <p:cNvSpPr>
            <a:spLocks noChangeArrowheads="1"/>
          </p:cNvSpPr>
          <p:nvPr/>
        </p:nvSpPr>
        <p:spPr bwMode="auto">
          <a:xfrm>
            <a:off x="3525838" y="5251450"/>
            <a:ext cx="10953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52" name="Rectangle 81"/>
          <p:cNvSpPr>
            <a:spLocks noChangeArrowheads="1"/>
          </p:cNvSpPr>
          <p:nvPr/>
        </p:nvSpPr>
        <p:spPr bwMode="auto">
          <a:xfrm>
            <a:off x="3600450" y="5251450"/>
            <a:ext cx="18097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m</a:t>
            </a:r>
            <a:endParaRPr lang="fr-FR" sz="2000">
              <a:solidFill>
                <a:schemeClr val="tx2"/>
              </a:solidFill>
            </a:endParaRPr>
          </a:p>
        </p:txBody>
      </p:sp>
      <p:sp>
        <p:nvSpPr>
          <p:cNvPr id="105553" name="Rectangle 82"/>
          <p:cNvSpPr>
            <a:spLocks noChangeArrowheads="1"/>
          </p:cNvSpPr>
          <p:nvPr/>
        </p:nvSpPr>
        <p:spPr bwMode="auto">
          <a:xfrm>
            <a:off x="3752850" y="5251450"/>
            <a:ext cx="492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554" name="Rectangle 83"/>
          <p:cNvSpPr>
            <a:spLocks noChangeArrowheads="1"/>
          </p:cNvSpPr>
          <p:nvPr/>
        </p:nvSpPr>
        <p:spPr bwMode="auto">
          <a:xfrm>
            <a:off x="3806825" y="5251450"/>
            <a:ext cx="109538"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55" name="Rectangle 84"/>
          <p:cNvSpPr>
            <a:spLocks noChangeArrowheads="1"/>
          </p:cNvSpPr>
          <p:nvPr/>
        </p:nvSpPr>
        <p:spPr bwMode="auto">
          <a:xfrm>
            <a:off x="3881438" y="5251450"/>
            <a:ext cx="10953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56" name="Rectangle 85"/>
          <p:cNvSpPr>
            <a:spLocks noChangeArrowheads="1"/>
          </p:cNvSpPr>
          <p:nvPr/>
        </p:nvSpPr>
        <p:spPr bwMode="auto">
          <a:xfrm>
            <a:off x="3957638" y="5251450"/>
            <a:ext cx="4921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557" name="Rectangle 86"/>
          <p:cNvSpPr>
            <a:spLocks noChangeArrowheads="1"/>
          </p:cNvSpPr>
          <p:nvPr/>
        </p:nvSpPr>
        <p:spPr bwMode="auto">
          <a:xfrm>
            <a:off x="4011613" y="5251450"/>
            <a:ext cx="12223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58" name="Rectangle 87"/>
          <p:cNvSpPr>
            <a:spLocks noChangeArrowheads="1"/>
          </p:cNvSpPr>
          <p:nvPr/>
        </p:nvSpPr>
        <p:spPr bwMode="auto">
          <a:xfrm>
            <a:off x="4110038" y="5251450"/>
            <a:ext cx="12223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n</a:t>
            </a:r>
            <a:endParaRPr lang="fr-FR" sz="2000">
              <a:solidFill>
                <a:schemeClr val="tx2"/>
              </a:solidFill>
            </a:endParaRPr>
          </a:p>
        </p:txBody>
      </p:sp>
      <p:sp>
        <p:nvSpPr>
          <p:cNvPr id="105559" name="Rectangle 88"/>
          <p:cNvSpPr>
            <a:spLocks noChangeArrowheads="1"/>
          </p:cNvSpPr>
          <p:nvPr/>
        </p:nvSpPr>
        <p:spPr bwMode="auto">
          <a:xfrm>
            <a:off x="4206875" y="5251450"/>
            <a:ext cx="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560" name="Rectangle 89"/>
          <p:cNvSpPr>
            <a:spLocks noChangeArrowheads="1"/>
          </p:cNvSpPr>
          <p:nvPr/>
        </p:nvSpPr>
        <p:spPr bwMode="auto">
          <a:xfrm>
            <a:off x="4251325" y="5251450"/>
            <a:ext cx="1444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61" name="Rectangle 90"/>
          <p:cNvSpPr>
            <a:spLocks noChangeArrowheads="1"/>
          </p:cNvSpPr>
          <p:nvPr/>
        </p:nvSpPr>
        <p:spPr bwMode="auto">
          <a:xfrm>
            <a:off x="4357688" y="5251450"/>
            <a:ext cx="12223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e</a:t>
            </a:r>
            <a:endParaRPr lang="fr-FR" sz="2000">
              <a:solidFill>
                <a:schemeClr val="tx2"/>
              </a:solidFill>
            </a:endParaRPr>
          </a:p>
        </p:txBody>
      </p:sp>
      <p:sp>
        <p:nvSpPr>
          <p:cNvPr id="105562" name="Rectangle 91"/>
          <p:cNvSpPr>
            <a:spLocks noChangeArrowheads="1"/>
          </p:cNvSpPr>
          <p:nvPr/>
        </p:nvSpPr>
        <p:spPr bwMode="auto">
          <a:xfrm>
            <a:off x="4445000" y="5251450"/>
            <a:ext cx="1079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c</a:t>
            </a:r>
            <a:endParaRPr lang="fr-FR" sz="2000">
              <a:solidFill>
                <a:schemeClr val="tx2"/>
              </a:solidFill>
            </a:endParaRPr>
          </a:p>
        </p:txBody>
      </p:sp>
      <p:sp>
        <p:nvSpPr>
          <p:cNvPr id="105563" name="Rectangle 92"/>
          <p:cNvSpPr>
            <a:spLocks noChangeArrowheads="1"/>
          </p:cNvSpPr>
          <p:nvPr/>
        </p:nvSpPr>
        <p:spPr bwMode="auto">
          <a:xfrm>
            <a:off x="4532313" y="5251450"/>
            <a:ext cx="603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64" name="Rectangle 93"/>
          <p:cNvSpPr>
            <a:spLocks noChangeArrowheads="1"/>
          </p:cNvSpPr>
          <p:nvPr/>
        </p:nvSpPr>
        <p:spPr bwMode="auto">
          <a:xfrm>
            <a:off x="4584700" y="5251450"/>
            <a:ext cx="492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565" name="Rectangle 94"/>
          <p:cNvSpPr>
            <a:spLocks noChangeArrowheads="1"/>
          </p:cNvSpPr>
          <p:nvPr/>
        </p:nvSpPr>
        <p:spPr bwMode="auto">
          <a:xfrm>
            <a:off x="4638675" y="5251450"/>
            <a:ext cx="122238"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66" name="Rectangle 95"/>
          <p:cNvSpPr>
            <a:spLocks noChangeArrowheads="1"/>
          </p:cNvSpPr>
          <p:nvPr/>
        </p:nvSpPr>
        <p:spPr bwMode="auto">
          <a:xfrm>
            <a:off x="4737100" y="5251450"/>
            <a:ext cx="122238"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n</a:t>
            </a:r>
            <a:endParaRPr lang="fr-FR" sz="2000">
              <a:solidFill>
                <a:schemeClr val="tx2"/>
              </a:solidFill>
            </a:endParaRPr>
          </a:p>
        </p:txBody>
      </p:sp>
      <p:sp>
        <p:nvSpPr>
          <p:cNvPr id="105567" name="Rectangle 96"/>
          <p:cNvSpPr>
            <a:spLocks noChangeArrowheads="1"/>
          </p:cNvSpPr>
          <p:nvPr/>
        </p:nvSpPr>
        <p:spPr bwMode="auto">
          <a:xfrm>
            <a:off x="4833938" y="5251450"/>
            <a:ext cx="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568" name="Rectangle 97"/>
          <p:cNvSpPr>
            <a:spLocks noChangeArrowheads="1"/>
          </p:cNvSpPr>
          <p:nvPr/>
        </p:nvSpPr>
        <p:spPr bwMode="auto">
          <a:xfrm>
            <a:off x="2020888" y="5473700"/>
            <a:ext cx="16986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69" name="Rectangle 98"/>
          <p:cNvSpPr>
            <a:spLocks noChangeArrowheads="1"/>
          </p:cNvSpPr>
          <p:nvPr/>
        </p:nvSpPr>
        <p:spPr bwMode="auto">
          <a:xfrm>
            <a:off x="2162175" y="5473700"/>
            <a:ext cx="18097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M</a:t>
            </a:r>
            <a:endParaRPr lang="fr-FR" sz="2000">
              <a:solidFill>
                <a:schemeClr val="tx2"/>
              </a:solidFill>
            </a:endParaRPr>
          </a:p>
        </p:txBody>
      </p:sp>
      <p:sp>
        <p:nvSpPr>
          <p:cNvPr id="105570" name="Rectangle 99"/>
          <p:cNvSpPr>
            <a:spLocks noChangeArrowheads="1"/>
          </p:cNvSpPr>
          <p:nvPr/>
        </p:nvSpPr>
        <p:spPr bwMode="auto">
          <a:xfrm>
            <a:off x="2333625" y="5473700"/>
            <a:ext cx="1460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71" name="Rectangle 100"/>
          <p:cNvSpPr>
            <a:spLocks noChangeArrowheads="1"/>
          </p:cNvSpPr>
          <p:nvPr/>
        </p:nvSpPr>
        <p:spPr bwMode="auto">
          <a:xfrm>
            <a:off x="2443163" y="5473700"/>
            <a:ext cx="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572" name="Rectangle 101"/>
          <p:cNvSpPr>
            <a:spLocks noChangeArrowheads="1"/>
          </p:cNvSpPr>
          <p:nvPr/>
        </p:nvSpPr>
        <p:spPr bwMode="auto">
          <a:xfrm>
            <a:off x="2497138" y="5473700"/>
            <a:ext cx="603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a:t>
            </a:r>
            <a:endParaRPr lang="fr-FR" sz="2000">
              <a:solidFill>
                <a:schemeClr val="tx2"/>
              </a:solidFill>
            </a:endParaRPr>
          </a:p>
        </p:txBody>
      </p:sp>
      <p:sp>
        <p:nvSpPr>
          <p:cNvPr id="105573" name="Rectangle 102"/>
          <p:cNvSpPr>
            <a:spLocks noChangeArrowheads="1"/>
          </p:cNvSpPr>
          <p:nvPr/>
        </p:nvSpPr>
        <p:spPr bwMode="auto">
          <a:xfrm>
            <a:off x="2551113" y="5473700"/>
            <a:ext cx="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574" name="Rectangle 103"/>
          <p:cNvSpPr>
            <a:spLocks noChangeArrowheads="1"/>
          </p:cNvSpPr>
          <p:nvPr/>
        </p:nvSpPr>
        <p:spPr bwMode="auto">
          <a:xfrm>
            <a:off x="2595563" y="5473700"/>
            <a:ext cx="16986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75" name="Rectangle 104"/>
          <p:cNvSpPr>
            <a:spLocks noChangeArrowheads="1"/>
          </p:cNvSpPr>
          <p:nvPr/>
        </p:nvSpPr>
        <p:spPr bwMode="auto">
          <a:xfrm>
            <a:off x="2735263" y="5473700"/>
            <a:ext cx="12223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p</a:t>
            </a:r>
            <a:endParaRPr lang="fr-FR" sz="2000">
              <a:solidFill>
                <a:schemeClr val="tx2"/>
              </a:solidFill>
            </a:endParaRPr>
          </a:p>
        </p:txBody>
      </p:sp>
      <p:sp>
        <p:nvSpPr>
          <p:cNvPr id="105576" name="Rectangle 105"/>
          <p:cNvSpPr>
            <a:spLocks noChangeArrowheads="1"/>
          </p:cNvSpPr>
          <p:nvPr/>
        </p:nvSpPr>
        <p:spPr bwMode="auto">
          <a:xfrm>
            <a:off x="2832100" y="5473700"/>
            <a:ext cx="603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77" name="Rectangle 106"/>
          <p:cNvSpPr>
            <a:spLocks noChangeArrowheads="1"/>
          </p:cNvSpPr>
          <p:nvPr/>
        </p:nvSpPr>
        <p:spPr bwMode="auto">
          <a:xfrm>
            <a:off x="2886075" y="5473700"/>
            <a:ext cx="492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578" name="Rectangle 107"/>
          <p:cNvSpPr>
            <a:spLocks noChangeArrowheads="1"/>
          </p:cNvSpPr>
          <p:nvPr/>
        </p:nvSpPr>
        <p:spPr bwMode="auto">
          <a:xfrm>
            <a:off x="2941638" y="5473700"/>
            <a:ext cx="1079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c</a:t>
            </a:r>
            <a:endParaRPr lang="fr-FR" sz="2000">
              <a:solidFill>
                <a:schemeClr val="tx2"/>
              </a:solidFill>
            </a:endParaRPr>
          </a:p>
        </p:txBody>
      </p:sp>
      <p:sp>
        <p:nvSpPr>
          <p:cNvPr id="105579" name="Rectangle 108"/>
          <p:cNvSpPr>
            <a:spLocks noChangeArrowheads="1"/>
          </p:cNvSpPr>
          <p:nvPr/>
        </p:nvSpPr>
        <p:spPr bwMode="auto">
          <a:xfrm>
            <a:off x="3027363" y="5473700"/>
            <a:ext cx="1206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a</a:t>
            </a:r>
            <a:endParaRPr lang="fr-FR" sz="2000">
              <a:solidFill>
                <a:schemeClr val="tx2"/>
              </a:solidFill>
            </a:endParaRPr>
          </a:p>
        </p:txBody>
      </p:sp>
      <p:sp>
        <p:nvSpPr>
          <p:cNvPr id="105580" name="Rectangle 109"/>
          <p:cNvSpPr>
            <a:spLocks noChangeArrowheads="1"/>
          </p:cNvSpPr>
          <p:nvPr/>
        </p:nvSpPr>
        <p:spPr bwMode="auto">
          <a:xfrm>
            <a:off x="3114675" y="5473700"/>
            <a:ext cx="476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l</a:t>
            </a:r>
            <a:endParaRPr lang="fr-FR" sz="2000">
              <a:solidFill>
                <a:schemeClr val="tx2"/>
              </a:solidFill>
            </a:endParaRPr>
          </a:p>
        </p:txBody>
      </p:sp>
      <p:sp>
        <p:nvSpPr>
          <p:cNvPr id="105581" name="Rectangle 110"/>
          <p:cNvSpPr>
            <a:spLocks noChangeArrowheads="1"/>
          </p:cNvSpPr>
          <p:nvPr/>
        </p:nvSpPr>
        <p:spPr bwMode="auto">
          <a:xfrm>
            <a:off x="3168650" y="5473700"/>
            <a:ext cx="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582" name="Rectangle 111"/>
          <p:cNvSpPr>
            <a:spLocks noChangeArrowheads="1"/>
          </p:cNvSpPr>
          <p:nvPr/>
        </p:nvSpPr>
        <p:spPr bwMode="auto">
          <a:xfrm>
            <a:off x="3222625" y="5473700"/>
            <a:ext cx="18097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M</a:t>
            </a:r>
            <a:endParaRPr lang="fr-FR" sz="2000">
              <a:solidFill>
                <a:schemeClr val="tx2"/>
              </a:solidFill>
            </a:endParaRPr>
          </a:p>
        </p:txBody>
      </p:sp>
      <p:sp>
        <p:nvSpPr>
          <p:cNvPr id="105583" name="Rectangle 112"/>
          <p:cNvSpPr>
            <a:spLocks noChangeArrowheads="1"/>
          </p:cNvSpPr>
          <p:nvPr/>
        </p:nvSpPr>
        <p:spPr bwMode="auto">
          <a:xfrm>
            <a:off x="3395663" y="5473700"/>
            <a:ext cx="1206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u</a:t>
            </a:r>
            <a:endParaRPr lang="fr-FR" sz="2000">
              <a:solidFill>
                <a:schemeClr val="tx2"/>
              </a:solidFill>
            </a:endParaRPr>
          </a:p>
        </p:txBody>
      </p:sp>
      <p:sp>
        <p:nvSpPr>
          <p:cNvPr id="105584" name="Rectangle 113"/>
          <p:cNvSpPr>
            <a:spLocks noChangeArrowheads="1"/>
          </p:cNvSpPr>
          <p:nvPr/>
        </p:nvSpPr>
        <p:spPr bwMode="auto">
          <a:xfrm>
            <a:off x="3494088" y="5473700"/>
            <a:ext cx="476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l</a:t>
            </a:r>
            <a:endParaRPr lang="fr-FR" sz="2000">
              <a:solidFill>
                <a:schemeClr val="tx2"/>
              </a:solidFill>
            </a:endParaRPr>
          </a:p>
        </p:txBody>
      </p:sp>
      <p:sp>
        <p:nvSpPr>
          <p:cNvPr id="105585" name="Rectangle 114"/>
          <p:cNvSpPr>
            <a:spLocks noChangeArrowheads="1"/>
          </p:cNvSpPr>
          <p:nvPr/>
        </p:nvSpPr>
        <p:spPr bwMode="auto">
          <a:xfrm>
            <a:off x="3548063" y="5473700"/>
            <a:ext cx="603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86" name="Rectangle 115"/>
          <p:cNvSpPr>
            <a:spLocks noChangeArrowheads="1"/>
          </p:cNvSpPr>
          <p:nvPr/>
        </p:nvSpPr>
        <p:spPr bwMode="auto">
          <a:xfrm>
            <a:off x="3600450" y="5473700"/>
            <a:ext cx="492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587" name="Rectangle 116"/>
          <p:cNvSpPr>
            <a:spLocks noChangeArrowheads="1"/>
          </p:cNvSpPr>
          <p:nvPr/>
        </p:nvSpPr>
        <p:spPr bwMode="auto">
          <a:xfrm>
            <a:off x="3654425" y="5473700"/>
            <a:ext cx="122238"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p</a:t>
            </a:r>
            <a:endParaRPr lang="fr-FR" sz="2000">
              <a:solidFill>
                <a:schemeClr val="tx2"/>
              </a:solidFill>
            </a:endParaRPr>
          </a:p>
        </p:txBody>
      </p:sp>
      <p:sp>
        <p:nvSpPr>
          <p:cNvPr id="105588" name="Rectangle 117"/>
          <p:cNvSpPr>
            <a:spLocks noChangeArrowheads="1"/>
          </p:cNvSpPr>
          <p:nvPr/>
        </p:nvSpPr>
        <p:spPr bwMode="auto">
          <a:xfrm>
            <a:off x="3752850" y="5473700"/>
            <a:ext cx="492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l</a:t>
            </a:r>
            <a:endParaRPr lang="fr-FR" sz="2000">
              <a:solidFill>
                <a:schemeClr val="tx2"/>
              </a:solidFill>
            </a:endParaRPr>
          </a:p>
        </p:txBody>
      </p:sp>
      <p:sp>
        <p:nvSpPr>
          <p:cNvPr id="105589" name="Rectangle 118"/>
          <p:cNvSpPr>
            <a:spLocks noChangeArrowheads="1"/>
          </p:cNvSpPr>
          <p:nvPr/>
        </p:nvSpPr>
        <p:spPr bwMode="auto">
          <a:xfrm>
            <a:off x="3806825" y="5473700"/>
            <a:ext cx="122238"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e</a:t>
            </a:r>
            <a:endParaRPr lang="fr-FR" sz="2000">
              <a:solidFill>
                <a:schemeClr val="tx2"/>
              </a:solidFill>
            </a:endParaRPr>
          </a:p>
        </p:txBody>
      </p:sp>
      <p:sp>
        <p:nvSpPr>
          <p:cNvPr id="105590" name="Rectangle 119"/>
          <p:cNvSpPr>
            <a:spLocks noChangeArrowheads="1"/>
          </p:cNvSpPr>
          <p:nvPr/>
        </p:nvSpPr>
        <p:spPr bwMode="auto">
          <a:xfrm>
            <a:off x="3894138" y="5473700"/>
            <a:ext cx="1079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x</a:t>
            </a:r>
            <a:endParaRPr lang="fr-FR" sz="2000">
              <a:solidFill>
                <a:schemeClr val="tx2"/>
              </a:solidFill>
            </a:endParaRPr>
          </a:p>
        </p:txBody>
      </p:sp>
      <p:sp>
        <p:nvSpPr>
          <p:cNvPr id="105591" name="Rectangle 120"/>
          <p:cNvSpPr>
            <a:spLocks noChangeArrowheads="1"/>
          </p:cNvSpPr>
          <p:nvPr/>
        </p:nvSpPr>
        <p:spPr bwMode="auto">
          <a:xfrm>
            <a:off x="3990975" y="5473700"/>
            <a:ext cx="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592" name="Rectangle 121"/>
          <p:cNvSpPr>
            <a:spLocks noChangeArrowheads="1"/>
          </p:cNvSpPr>
          <p:nvPr/>
        </p:nvSpPr>
        <p:spPr bwMode="auto">
          <a:xfrm>
            <a:off x="4033838" y="5473700"/>
            <a:ext cx="1460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593" name="Rectangle 122"/>
          <p:cNvSpPr>
            <a:spLocks noChangeArrowheads="1"/>
          </p:cNvSpPr>
          <p:nvPr/>
        </p:nvSpPr>
        <p:spPr bwMode="auto">
          <a:xfrm>
            <a:off x="4143375" y="5473700"/>
            <a:ext cx="1206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e</a:t>
            </a:r>
            <a:endParaRPr lang="fr-FR" sz="2000">
              <a:solidFill>
                <a:schemeClr val="tx2"/>
              </a:solidFill>
            </a:endParaRPr>
          </a:p>
        </p:txBody>
      </p:sp>
      <p:sp>
        <p:nvSpPr>
          <p:cNvPr id="105594" name="Rectangle 123"/>
          <p:cNvSpPr>
            <a:spLocks noChangeArrowheads="1"/>
          </p:cNvSpPr>
          <p:nvPr/>
        </p:nvSpPr>
        <p:spPr bwMode="auto">
          <a:xfrm>
            <a:off x="4229100" y="5473700"/>
            <a:ext cx="109538"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c</a:t>
            </a:r>
            <a:endParaRPr lang="fr-FR" sz="2000">
              <a:solidFill>
                <a:schemeClr val="tx2"/>
              </a:solidFill>
            </a:endParaRPr>
          </a:p>
        </p:txBody>
      </p:sp>
      <p:sp>
        <p:nvSpPr>
          <p:cNvPr id="105595" name="Rectangle 124"/>
          <p:cNvSpPr>
            <a:spLocks noChangeArrowheads="1"/>
          </p:cNvSpPr>
          <p:nvPr/>
        </p:nvSpPr>
        <p:spPr bwMode="auto">
          <a:xfrm>
            <a:off x="4314825" y="5473700"/>
            <a:ext cx="619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596" name="Rectangle 125"/>
          <p:cNvSpPr>
            <a:spLocks noChangeArrowheads="1"/>
          </p:cNvSpPr>
          <p:nvPr/>
        </p:nvSpPr>
        <p:spPr bwMode="auto">
          <a:xfrm>
            <a:off x="4370388" y="5473700"/>
            <a:ext cx="476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597" name="Rectangle 126"/>
          <p:cNvSpPr>
            <a:spLocks noChangeArrowheads="1"/>
          </p:cNvSpPr>
          <p:nvPr/>
        </p:nvSpPr>
        <p:spPr bwMode="auto">
          <a:xfrm>
            <a:off x="4424363" y="5473700"/>
            <a:ext cx="1206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598" name="Rectangle 127"/>
          <p:cNvSpPr>
            <a:spLocks noChangeArrowheads="1"/>
          </p:cNvSpPr>
          <p:nvPr/>
        </p:nvSpPr>
        <p:spPr bwMode="auto">
          <a:xfrm>
            <a:off x="4521200" y="5473700"/>
            <a:ext cx="1206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n</a:t>
            </a:r>
            <a:endParaRPr lang="fr-FR" sz="2000">
              <a:solidFill>
                <a:schemeClr val="tx2"/>
              </a:solidFill>
            </a:endParaRPr>
          </a:p>
        </p:txBody>
      </p:sp>
      <p:sp>
        <p:nvSpPr>
          <p:cNvPr id="105599" name="Rectangle 128"/>
          <p:cNvSpPr>
            <a:spLocks noChangeArrowheads="1"/>
          </p:cNvSpPr>
          <p:nvPr/>
        </p:nvSpPr>
        <p:spPr bwMode="auto">
          <a:xfrm>
            <a:off x="4619625" y="5473700"/>
            <a:ext cx="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600" name="Rectangle 129"/>
          <p:cNvSpPr>
            <a:spLocks noChangeArrowheads="1"/>
          </p:cNvSpPr>
          <p:nvPr/>
        </p:nvSpPr>
        <p:spPr bwMode="auto">
          <a:xfrm>
            <a:off x="2020888" y="5697538"/>
            <a:ext cx="169862"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601" name="Rectangle 130"/>
          <p:cNvSpPr>
            <a:spLocks noChangeArrowheads="1"/>
          </p:cNvSpPr>
          <p:nvPr/>
        </p:nvSpPr>
        <p:spPr bwMode="auto">
          <a:xfrm>
            <a:off x="2162175" y="5697538"/>
            <a:ext cx="1571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C</a:t>
            </a:r>
            <a:endParaRPr lang="fr-FR" sz="2000">
              <a:solidFill>
                <a:schemeClr val="tx2"/>
              </a:solidFill>
            </a:endParaRPr>
          </a:p>
        </p:txBody>
      </p:sp>
      <p:sp>
        <p:nvSpPr>
          <p:cNvPr id="105602" name="Rectangle 131"/>
          <p:cNvSpPr>
            <a:spLocks noChangeArrowheads="1"/>
          </p:cNvSpPr>
          <p:nvPr/>
        </p:nvSpPr>
        <p:spPr bwMode="auto">
          <a:xfrm>
            <a:off x="2292350" y="5697538"/>
            <a:ext cx="1206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h</a:t>
            </a:r>
            <a:endParaRPr lang="fr-FR" sz="2000">
              <a:solidFill>
                <a:schemeClr val="tx2"/>
              </a:solidFill>
            </a:endParaRPr>
          </a:p>
        </p:txBody>
      </p:sp>
      <p:sp>
        <p:nvSpPr>
          <p:cNvPr id="105603" name="Rectangle 132"/>
          <p:cNvSpPr>
            <a:spLocks noChangeArrowheads="1"/>
          </p:cNvSpPr>
          <p:nvPr/>
        </p:nvSpPr>
        <p:spPr bwMode="auto">
          <a:xfrm>
            <a:off x="2389188" y="5697538"/>
            <a:ext cx="144462"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604" name="Rectangle 133"/>
          <p:cNvSpPr>
            <a:spLocks noChangeArrowheads="1"/>
          </p:cNvSpPr>
          <p:nvPr/>
        </p:nvSpPr>
        <p:spPr bwMode="auto">
          <a:xfrm>
            <a:off x="2497138" y="5697538"/>
            <a:ext cx="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605" name="Rectangle 134"/>
          <p:cNvSpPr>
            <a:spLocks noChangeArrowheads="1"/>
          </p:cNvSpPr>
          <p:nvPr/>
        </p:nvSpPr>
        <p:spPr bwMode="auto">
          <a:xfrm>
            <a:off x="2551113" y="5697538"/>
            <a:ext cx="60325"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a:t>
            </a:r>
            <a:endParaRPr lang="fr-FR" sz="2000">
              <a:solidFill>
                <a:schemeClr val="tx2"/>
              </a:solidFill>
            </a:endParaRPr>
          </a:p>
        </p:txBody>
      </p:sp>
      <p:sp>
        <p:nvSpPr>
          <p:cNvPr id="105606" name="Rectangle 135"/>
          <p:cNvSpPr>
            <a:spLocks noChangeArrowheads="1"/>
          </p:cNvSpPr>
          <p:nvPr/>
        </p:nvSpPr>
        <p:spPr bwMode="auto">
          <a:xfrm>
            <a:off x="2605088" y="5697538"/>
            <a:ext cx="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607" name="Rectangle 136"/>
          <p:cNvSpPr>
            <a:spLocks noChangeArrowheads="1"/>
          </p:cNvSpPr>
          <p:nvPr/>
        </p:nvSpPr>
        <p:spPr bwMode="auto">
          <a:xfrm>
            <a:off x="2649538" y="5697538"/>
            <a:ext cx="169862"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608" name="Rectangle 137"/>
          <p:cNvSpPr>
            <a:spLocks noChangeArrowheads="1"/>
          </p:cNvSpPr>
          <p:nvPr/>
        </p:nvSpPr>
        <p:spPr bwMode="auto">
          <a:xfrm>
            <a:off x="2790825" y="5697538"/>
            <a:ext cx="1206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p</a:t>
            </a:r>
            <a:endParaRPr lang="fr-FR" sz="2000">
              <a:solidFill>
                <a:schemeClr val="tx2"/>
              </a:solidFill>
            </a:endParaRPr>
          </a:p>
        </p:txBody>
      </p:sp>
      <p:sp>
        <p:nvSpPr>
          <p:cNvPr id="105609" name="Rectangle 138"/>
          <p:cNvSpPr>
            <a:spLocks noChangeArrowheads="1"/>
          </p:cNvSpPr>
          <p:nvPr/>
        </p:nvSpPr>
        <p:spPr bwMode="auto">
          <a:xfrm>
            <a:off x="2886075" y="5697538"/>
            <a:ext cx="6191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610" name="Rectangle 139"/>
          <p:cNvSpPr>
            <a:spLocks noChangeArrowheads="1"/>
          </p:cNvSpPr>
          <p:nvPr/>
        </p:nvSpPr>
        <p:spPr bwMode="auto">
          <a:xfrm>
            <a:off x="2941638" y="5697538"/>
            <a:ext cx="47625"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611" name="Rectangle 140"/>
          <p:cNvSpPr>
            <a:spLocks noChangeArrowheads="1"/>
          </p:cNvSpPr>
          <p:nvPr/>
        </p:nvSpPr>
        <p:spPr bwMode="auto">
          <a:xfrm>
            <a:off x="2995613" y="5697538"/>
            <a:ext cx="1079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c</a:t>
            </a:r>
            <a:endParaRPr lang="fr-FR" sz="2000">
              <a:solidFill>
                <a:schemeClr val="tx2"/>
              </a:solidFill>
            </a:endParaRPr>
          </a:p>
        </p:txBody>
      </p:sp>
      <p:sp>
        <p:nvSpPr>
          <p:cNvPr id="105612" name="Rectangle 141"/>
          <p:cNvSpPr>
            <a:spLocks noChangeArrowheads="1"/>
          </p:cNvSpPr>
          <p:nvPr/>
        </p:nvSpPr>
        <p:spPr bwMode="auto">
          <a:xfrm>
            <a:off x="3081338" y="5697538"/>
            <a:ext cx="122237"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a</a:t>
            </a:r>
            <a:endParaRPr lang="fr-FR" sz="2000">
              <a:solidFill>
                <a:schemeClr val="tx2"/>
              </a:solidFill>
            </a:endParaRPr>
          </a:p>
        </p:txBody>
      </p:sp>
      <p:sp>
        <p:nvSpPr>
          <p:cNvPr id="105613" name="Rectangle 142"/>
          <p:cNvSpPr>
            <a:spLocks noChangeArrowheads="1"/>
          </p:cNvSpPr>
          <p:nvPr/>
        </p:nvSpPr>
        <p:spPr bwMode="auto">
          <a:xfrm>
            <a:off x="3168650" y="5697538"/>
            <a:ext cx="47625"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l</a:t>
            </a:r>
            <a:endParaRPr lang="fr-FR" sz="2000">
              <a:solidFill>
                <a:schemeClr val="tx2"/>
              </a:solidFill>
            </a:endParaRPr>
          </a:p>
        </p:txBody>
      </p:sp>
      <p:sp>
        <p:nvSpPr>
          <p:cNvPr id="105614" name="Rectangle 143"/>
          <p:cNvSpPr>
            <a:spLocks noChangeArrowheads="1"/>
          </p:cNvSpPr>
          <p:nvPr/>
        </p:nvSpPr>
        <p:spPr bwMode="auto">
          <a:xfrm>
            <a:off x="3222625" y="5697538"/>
            <a:ext cx="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615" name="Rectangle 144"/>
          <p:cNvSpPr>
            <a:spLocks noChangeArrowheads="1"/>
          </p:cNvSpPr>
          <p:nvPr/>
        </p:nvSpPr>
        <p:spPr bwMode="auto">
          <a:xfrm>
            <a:off x="3276600" y="5697538"/>
            <a:ext cx="1571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C</a:t>
            </a:r>
            <a:endParaRPr lang="fr-FR" sz="2000">
              <a:solidFill>
                <a:schemeClr val="tx2"/>
              </a:solidFill>
            </a:endParaRPr>
          </a:p>
        </p:txBody>
      </p:sp>
      <p:sp>
        <p:nvSpPr>
          <p:cNvPr id="105616" name="Rectangle 145"/>
          <p:cNvSpPr>
            <a:spLocks noChangeArrowheads="1"/>
          </p:cNvSpPr>
          <p:nvPr/>
        </p:nvSpPr>
        <p:spPr bwMode="auto">
          <a:xfrm>
            <a:off x="3406775" y="5697538"/>
            <a:ext cx="122238"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h</a:t>
            </a:r>
            <a:endParaRPr lang="fr-FR" sz="2000">
              <a:solidFill>
                <a:schemeClr val="tx2"/>
              </a:solidFill>
            </a:endParaRPr>
          </a:p>
        </p:txBody>
      </p:sp>
      <p:sp>
        <p:nvSpPr>
          <p:cNvPr id="105617" name="Rectangle 146"/>
          <p:cNvSpPr>
            <a:spLocks noChangeArrowheads="1"/>
          </p:cNvSpPr>
          <p:nvPr/>
        </p:nvSpPr>
        <p:spPr bwMode="auto">
          <a:xfrm>
            <a:off x="3503613" y="5697538"/>
            <a:ext cx="1206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a</a:t>
            </a:r>
            <a:endParaRPr lang="fr-FR" sz="2000">
              <a:solidFill>
                <a:schemeClr val="tx2"/>
              </a:solidFill>
            </a:endParaRPr>
          </a:p>
        </p:txBody>
      </p:sp>
      <p:sp>
        <p:nvSpPr>
          <p:cNvPr id="105618" name="Rectangle 147"/>
          <p:cNvSpPr>
            <a:spLocks noChangeArrowheads="1"/>
          </p:cNvSpPr>
          <p:nvPr/>
        </p:nvSpPr>
        <p:spPr bwMode="auto">
          <a:xfrm>
            <a:off x="3590925" y="5697538"/>
            <a:ext cx="1206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n</a:t>
            </a:r>
            <a:endParaRPr lang="fr-FR" sz="2000">
              <a:solidFill>
                <a:schemeClr val="tx2"/>
              </a:solidFill>
            </a:endParaRPr>
          </a:p>
        </p:txBody>
      </p:sp>
      <p:sp>
        <p:nvSpPr>
          <p:cNvPr id="105619" name="Rectangle 148"/>
          <p:cNvSpPr>
            <a:spLocks noChangeArrowheads="1"/>
          </p:cNvSpPr>
          <p:nvPr/>
        </p:nvSpPr>
        <p:spPr bwMode="auto">
          <a:xfrm>
            <a:off x="3687763" y="5697538"/>
            <a:ext cx="122237"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n</a:t>
            </a:r>
            <a:endParaRPr lang="fr-FR" sz="2000">
              <a:solidFill>
                <a:schemeClr val="tx2"/>
              </a:solidFill>
            </a:endParaRPr>
          </a:p>
        </p:txBody>
      </p:sp>
      <p:sp>
        <p:nvSpPr>
          <p:cNvPr id="105620" name="Rectangle 149"/>
          <p:cNvSpPr>
            <a:spLocks noChangeArrowheads="1"/>
          </p:cNvSpPr>
          <p:nvPr/>
        </p:nvSpPr>
        <p:spPr bwMode="auto">
          <a:xfrm>
            <a:off x="3784600" y="5697538"/>
            <a:ext cx="122238"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e</a:t>
            </a:r>
            <a:endParaRPr lang="fr-FR" sz="2000">
              <a:solidFill>
                <a:schemeClr val="tx2"/>
              </a:solidFill>
            </a:endParaRPr>
          </a:p>
        </p:txBody>
      </p:sp>
      <p:sp>
        <p:nvSpPr>
          <p:cNvPr id="105621" name="Rectangle 150"/>
          <p:cNvSpPr>
            <a:spLocks noChangeArrowheads="1"/>
          </p:cNvSpPr>
          <p:nvPr/>
        </p:nvSpPr>
        <p:spPr bwMode="auto">
          <a:xfrm>
            <a:off x="3871913" y="5697538"/>
            <a:ext cx="47625"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l</a:t>
            </a:r>
            <a:endParaRPr lang="fr-FR" sz="2000">
              <a:solidFill>
                <a:schemeClr val="tx2"/>
              </a:solidFill>
            </a:endParaRPr>
          </a:p>
        </p:txBody>
      </p:sp>
      <p:sp>
        <p:nvSpPr>
          <p:cNvPr id="105622" name="Rectangle 151"/>
          <p:cNvSpPr>
            <a:spLocks noChangeArrowheads="1"/>
          </p:cNvSpPr>
          <p:nvPr/>
        </p:nvSpPr>
        <p:spPr bwMode="auto">
          <a:xfrm>
            <a:off x="3925888" y="5697538"/>
            <a:ext cx="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 </a:t>
            </a:r>
            <a:endParaRPr lang="fr-FR" sz="2000">
              <a:solidFill>
                <a:schemeClr val="tx2"/>
              </a:solidFill>
            </a:endParaRPr>
          </a:p>
        </p:txBody>
      </p:sp>
      <p:sp>
        <p:nvSpPr>
          <p:cNvPr id="105623" name="Rectangle 152"/>
          <p:cNvSpPr>
            <a:spLocks noChangeArrowheads="1"/>
          </p:cNvSpPr>
          <p:nvPr/>
        </p:nvSpPr>
        <p:spPr bwMode="auto">
          <a:xfrm>
            <a:off x="3970338" y="5697538"/>
            <a:ext cx="144462"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624" name="Rectangle 153"/>
          <p:cNvSpPr>
            <a:spLocks noChangeArrowheads="1"/>
          </p:cNvSpPr>
          <p:nvPr/>
        </p:nvSpPr>
        <p:spPr bwMode="auto">
          <a:xfrm>
            <a:off x="4076700" y="5697538"/>
            <a:ext cx="1206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e</a:t>
            </a:r>
            <a:endParaRPr lang="fr-FR" sz="2000">
              <a:solidFill>
                <a:schemeClr val="tx2"/>
              </a:solidFill>
            </a:endParaRPr>
          </a:p>
        </p:txBody>
      </p:sp>
      <p:sp>
        <p:nvSpPr>
          <p:cNvPr id="105625" name="Rectangle 154"/>
          <p:cNvSpPr>
            <a:spLocks noChangeArrowheads="1"/>
          </p:cNvSpPr>
          <p:nvPr/>
        </p:nvSpPr>
        <p:spPr bwMode="auto">
          <a:xfrm>
            <a:off x="4162425" y="5697538"/>
            <a:ext cx="109538"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c</a:t>
            </a:r>
            <a:endParaRPr lang="fr-FR" sz="2000">
              <a:solidFill>
                <a:schemeClr val="tx2"/>
              </a:solidFill>
            </a:endParaRPr>
          </a:p>
        </p:txBody>
      </p:sp>
      <p:sp>
        <p:nvSpPr>
          <p:cNvPr id="105626" name="Rectangle 155"/>
          <p:cNvSpPr>
            <a:spLocks noChangeArrowheads="1"/>
          </p:cNvSpPr>
          <p:nvPr/>
        </p:nvSpPr>
        <p:spPr bwMode="auto">
          <a:xfrm>
            <a:off x="4251325" y="5697538"/>
            <a:ext cx="60325"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627" name="Rectangle 156"/>
          <p:cNvSpPr>
            <a:spLocks noChangeArrowheads="1"/>
          </p:cNvSpPr>
          <p:nvPr/>
        </p:nvSpPr>
        <p:spPr bwMode="auto">
          <a:xfrm>
            <a:off x="4303713" y="5697538"/>
            <a:ext cx="49212"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628" name="Rectangle 157"/>
          <p:cNvSpPr>
            <a:spLocks noChangeArrowheads="1"/>
          </p:cNvSpPr>
          <p:nvPr/>
        </p:nvSpPr>
        <p:spPr bwMode="auto">
          <a:xfrm>
            <a:off x="4357688" y="5697538"/>
            <a:ext cx="122237"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o</a:t>
            </a:r>
            <a:endParaRPr lang="fr-FR" sz="2000">
              <a:solidFill>
                <a:schemeClr val="tx2"/>
              </a:solidFill>
            </a:endParaRPr>
          </a:p>
        </p:txBody>
      </p:sp>
      <p:sp>
        <p:nvSpPr>
          <p:cNvPr id="105629" name="Rectangle 158"/>
          <p:cNvSpPr>
            <a:spLocks noChangeArrowheads="1"/>
          </p:cNvSpPr>
          <p:nvPr/>
        </p:nvSpPr>
        <p:spPr bwMode="auto">
          <a:xfrm>
            <a:off x="4456113" y="5697538"/>
            <a:ext cx="1206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n</a:t>
            </a:r>
            <a:endParaRPr lang="fr-FR" sz="2000">
              <a:solidFill>
                <a:schemeClr val="tx2"/>
              </a:solidFill>
            </a:endParaRPr>
          </a:p>
        </p:txBody>
      </p:sp>
      <p:grpSp>
        <p:nvGrpSpPr>
          <p:cNvPr id="105630" name="Group 159"/>
          <p:cNvGrpSpPr>
            <a:grpSpLocks/>
          </p:cNvGrpSpPr>
          <p:nvPr/>
        </p:nvGrpSpPr>
        <p:grpSpPr bwMode="auto">
          <a:xfrm>
            <a:off x="4952994" y="4360873"/>
            <a:ext cx="898524" cy="398463"/>
            <a:chOff x="3380" y="2747"/>
            <a:chExt cx="613" cy="251"/>
          </a:xfrm>
        </p:grpSpPr>
        <p:sp>
          <p:nvSpPr>
            <p:cNvPr id="105677" name="Freeform 160"/>
            <p:cNvSpPr>
              <a:spLocks/>
            </p:cNvSpPr>
            <p:nvPr/>
          </p:nvSpPr>
          <p:spPr bwMode="auto">
            <a:xfrm>
              <a:off x="3883" y="2747"/>
              <a:ext cx="110" cy="66"/>
            </a:xfrm>
            <a:custGeom>
              <a:avLst/>
              <a:gdLst>
                <a:gd name="T0" fmla="*/ 110 w 110"/>
                <a:gd name="T1" fmla="*/ 0 h 66"/>
                <a:gd name="T2" fmla="*/ 22 w 110"/>
                <a:gd name="T3" fmla="*/ 66 h 66"/>
                <a:gd name="T4" fmla="*/ 7 w 110"/>
                <a:gd name="T5" fmla="*/ 37 h 66"/>
                <a:gd name="T6" fmla="*/ 0 w 110"/>
                <a:gd name="T7" fmla="*/ 14 h 66"/>
                <a:gd name="T8" fmla="*/ 110 w 110"/>
                <a:gd name="T9" fmla="*/ 0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 h="66">
                  <a:moveTo>
                    <a:pt x="110" y="0"/>
                  </a:moveTo>
                  <a:lnTo>
                    <a:pt x="22" y="66"/>
                  </a:lnTo>
                  <a:lnTo>
                    <a:pt x="7" y="37"/>
                  </a:lnTo>
                  <a:lnTo>
                    <a:pt x="0" y="14"/>
                  </a:ln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678" name="Line 161"/>
            <p:cNvSpPr>
              <a:spLocks noChangeShapeType="1"/>
            </p:cNvSpPr>
            <p:nvPr/>
          </p:nvSpPr>
          <p:spPr bwMode="auto">
            <a:xfrm flipV="1">
              <a:off x="3380" y="2784"/>
              <a:ext cx="510" cy="214"/>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5631" name="Group 162"/>
          <p:cNvGrpSpPr>
            <a:grpSpLocks/>
          </p:cNvGrpSpPr>
          <p:nvPr/>
        </p:nvGrpSpPr>
        <p:grpSpPr bwMode="auto">
          <a:xfrm>
            <a:off x="4619617" y="4360875"/>
            <a:ext cx="550862" cy="363538"/>
            <a:chOff x="3152" y="2747"/>
            <a:chExt cx="376" cy="229"/>
          </a:xfrm>
        </p:grpSpPr>
        <p:sp>
          <p:nvSpPr>
            <p:cNvPr id="105675" name="Freeform 163"/>
            <p:cNvSpPr>
              <a:spLocks/>
            </p:cNvSpPr>
            <p:nvPr/>
          </p:nvSpPr>
          <p:spPr bwMode="auto">
            <a:xfrm>
              <a:off x="3425" y="2747"/>
              <a:ext cx="103" cy="74"/>
            </a:xfrm>
            <a:custGeom>
              <a:avLst/>
              <a:gdLst>
                <a:gd name="T0" fmla="*/ 103 w 103"/>
                <a:gd name="T1" fmla="*/ 0 h 74"/>
                <a:gd name="T2" fmla="*/ 29 w 103"/>
                <a:gd name="T3" fmla="*/ 74 h 74"/>
                <a:gd name="T4" fmla="*/ 15 w 103"/>
                <a:gd name="T5" fmla="*/ 51 h 74"/>
                <a:gd name="T6" fmla="*/ 0 w 103"/>
                <a:gd name="T7" fmla="*/ 29 h 74"/>
                <a:gd name="T8" fmla="*/ 103 w 103"/>
                <a:gd name="T9" fmla="*/ 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74">
                  <a:moveTo>
                    <a:pt x="103" y="0"/>
                  </a:moveTo>
                  <a:lnTo>
                    <a:pt x="29" y="74"/>
                  </a:lnTo>
                  <a:lnTo>
                    <a:pt x="15" y="51"/>
                  </a:lnTo>
                  <a:lnTo>
                    <a:pt x="0" y="29"/>
                  </a:lnTo>
                  <a:lnTo>
                    <a:pt x="10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676" name="Line 164"/>
            <p:cNvSpPr>
              <a:spLocks noChangeShapeType="1"/>
            </p:cNvSpPr>
            <p:nvPr/>
          </p:nvSpPr>
          <p:spPr bwMode="auto">
            <a:xfrm flipV="1">
              <a:off x="3152" y="2798"/>
              <a:ext cx="288" cy="178"/>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5632" name="Group 165"/>
          <p:cNvGrpSpPr>
            <a:grpSpLocks/>
          </p:cNvGrpSpPr>
          <p:nvPr/>
        </p:nvGrpSpPr>
        <p:grpSpPr bwMode="auto">
          <a:xfrm>
            <a:off x="3914749" y="4360876"/>
            <a:ext cx="152399" cy="327026"/>
            <a:chOff x="2672" y="2747"/>
            <a:chExt cx="103" cy="206"/>
          </a:xfrm>
        </p:grpSpPr>
        <p:sp>
          <p:nvSpPr>
            <p:cNvPr id="105673" name="Freeform 166"/>
            <p:cNvSpPr>
              <a:spLocks/>
            </p:cNvSpPr>
            <p:nvPr/>
          </p:nvSpPr>
          <p:spPr bwMode="auto">
            <a:xfrm>
              <a:off x="2672" y="2747"/>
              <a:ext cx="66" cy="103"/>
            </a:xfrm>
            <a:custGeom>
              <a:avLst/>
              <a:gdLst>
                <a:gd name="T0" fmla="*/ 0 w 66"/>
                <a:gd name="T1" fmla="*/ 0 h 103"/>
                <a:gd name="T2" fmla="*/ 66 w 66"/>
                <a:gd name="T3" fmla="*/ 81 h 103"/>
                <a:gd name="T4" fmla="*/ 44 w 66"/>
                <a:gd name="T5" fmla="*/ 96 h 103"/>
                <a:gd name="T6" fmla="*/ 22 w 66"/>
                <a:gd name="T7" fmla="*/ 103 h 103"/>
                <a:gd name="T8" fmla="*/ 0 w 66"/>
                <a:gd name="T9" fmla="*/ 0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103">
                  <a:moveTo>
                    <a:pt x="0" y="0"/>
                  </a:moveTo>
                  <a:lnTo>
                    <a:pt x="66" y="81"/>
                  </a:lnTo>
                  <a:lnTo>
                    <a:pt x="44" y="96"/>
                  </a:lnTo>
                  <a:lnTo>
                    <a:pt x="22" y="10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674" name="Line 167"/>
            <p:cNvSpPr>
              <a:spLocks noChangeShapeType="1"/>
            </p:cNvSpPr>
            <p:nvPr/>
          </p:nvSpPr>
          <p:spPr bwMode="auto">
            <a:xfrm flipH="1" flipV="1">
              <a:off x="2716" y="2843"/>
              <a:ext cx="59" cy="11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5633" name="Group 168"/>
          <p:cNvGrpSpPr>
            <a:grpSpLocks/>
          </p:cNvGrpSpPr>
          <p:nvPr/>
        </p:nvGrpSpPr>
        <p:grpSpPr bwMode="auto">
          <a:xfrm>
            <a:off x="2809875" y="4360839"/>
            <a:ext cx="1104900" cy="363535"/>
            <a:chOff x="1918" y="2747"/>
            <a:chExt cx="754" cy="229"/>
          </a:xfrm>
        </p:grpSpPr>
        <p:sp>
          <p:nvSpPr>
            <p:cNvPr id="105671" name="Freeform 169"/>
            <p:cNvSpPr>
              <a:spLocks/>
            </p:cNvSpPr>
            <p:nvPr/>
          </p:nvSpPr>
          <p:spPr bwMode="auto">
            <a:xfrm>
              <a:off x="1918" y="2747"/>
              <a:ext cx="104" cy="51"/>
            </a:xfrm>
            <a:custGeom>
              <a:avLst/>
              <a:gdLst>
                <a:gd name="T0" fmla="*/ 0 w 104"/>
                <a:gd name="T1" fmla="*/ 0 h 51"/>
                <a:gd name="T2" fmla="*/ 104 w 104"/>
                <a:gd name="T3" fmla="*/ 7 h 51"/>
                <a:gd name="T4" fmla="*/ 96 w 104"/>
                <a:gd name="T5" fmla="*/ 29 h 51"/>
                <a:gd name="T6" fmla="*/ 89 w 104"/>
                <a:gd name="T7" fmla="*/ 51 h 51"/>
                <a:gd name="T8" fmla="*/ 0 w 104"/>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51">
                  <a:moveTo>
                    <a:pt x="0" y="0"/>
                  </a:moveTo>
                  <a:lnTo>
                    <a:pt x="104" y="7"/>
                  </a:lnTo>
                  <a:lnTo>
                    <a:pt x="96" y="29"/>
                  </a:lnTo>
                  <a:lnTo>
                    <a:pt x="89" y="5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672" name="Line 170"/>
            <p:cNvSpPr>
              <a:spLocks noChangeShapeType="1"/>
            </p:cNvSpPr>
            <p:nvPr/>
          </p:nvSpPr>
          <p:spPr bwMode="auto">
            <a:xfrm flipH="1" flipV="1">
              <a:off x="2014" y="2776"/>
              <a:ext cx="658" cy="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05634" name="Rectangle 171"/>
          <p:cNvSpPr>
            <a:spLocks noChangeArrowheads="1"/>
          </p:cNvSpPr>
          <p:nvPr/>
        </p:nvSpPr>
        <p:spPr bwMode="auto">
          <a:xfrm>
            <a:off x="1989138" y="2625725"/>
            <a:ext cx="14446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635" name="Rectangle 172"/>
          <p:cNvSpPr>
            <a:spLocks noChangeArrowheads="1"/>
          </p:cNvSpPr>
          <p:nvPr/>
        </p:nvSpPr>
        <p:spPr bwMode="auto">
          <a:xfrm>
            <a:off x="2097088" y="2625725"/>
            <a:ext cx="15716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D</a:t>
            </a:r>
            <a:endParaRPr lang="fr-FR" sz="2000">
              <a:solidFill>
                <a:schemeClr val="tx2"/>
              </a:solidFill>
            </a:endParaRPr>
          </a:p>
        </p:txBody>
      </p:sp>
      <p:sp>
        <p:nvSpPr>
          <p:cNvPr id="105636" name="Rectangle 173"/>
          <p:cNvSpPr>
            <a:spLocks noChangeArrowheads="1"/>
          </p:cNvSpPr>
          <p:nvPr/>
        </p:nvSpPr>
        <p:spPr bwMode="auto">
          <a:xfrm>
            <a:off x="2238375" y="2625725"/>
            <a:ext cx="1571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H</a:t>
            </a:r>
            <a:endParaRPr lang="fr-FR" sz="2000">
              <a:solidFill>
                <a:schemeClr val="tx2"/>
              </a:solidFill>
            </a:endParaRPr>
          </a:p>
        </p:txBody>
      </p:sp>
      <p:sp>
        <p:nvSpPr>
          <p:cNvPr id="105637" name="Rectangle 174"/>
          <p:cNvSpPr>
            <a:spLocks noChangeArrowheads="1"/>
          </p:cNvSpPr>
          <p:nvPr/>
        </p:nvSpPr>
        <p:spPr bwMode="auto">
          <a:xfrm>
            <a:off x="1960563" y="1844675"/>
            <a:ext cx="1039812" cy="365125"/>
          </a:xfrm>
          <a:prstGeom prst="rect">
            <a:avLst/>
          </a:prstGeom>
          <a:solidFill>
            <a:srgbClr val="4CFFFF"/>
          </a:solidFill>
          <a:ln w="11113">
            <a:solidFill>
              <a:srgbClr val="000000"/>
            </a:solidFill>
            <a:miter lim="800000"/>
            <a:headEnd/>
            <a:tailEnd/>
          </a:ln>
        </p:spPr>
        <p:txBody>
          <a:bodyPr/>
          <a:lstStyle/>
          <a:p>
            <a:endParaRPr lang="en-US"/>
          </a:p>
        </p:txBody>
      </p:sp>
      <p:sp>
        <p:nvSpPr>
          <p:cNvPr id="105638" name="Rectangle 175"/>
          <p:cNvSpPr>
            <a:spLocks noChangeArrowheads="1"/>
          </p:cNvSpPr>
          <p:nvPr/>
        </p:nvSpPr>
        <p:spPr bwMode="auto">
          <a:xfrm>
            <a:off x="2422525" y="1898650"/>
            <a:ext cx="603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639" name="Rectangle 176"/>
          <p:cNvSpPr>
            <a:spLocks noChangeArrowheads="1"/>
          </p:cNvSpPr>
          <p:nvPr/>
        </p:nvSpPr>
        <p:spPr bwMode="auto">
          <a:xfrm>
            <a:off x="2486025" y="1898650"/>
            <a:ext cx="1460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P</a:t>
            </a:r>
            <a:endParaRPr lang="fr-FR" sz="2000">
              <a:solidFill>
                <a:schemeClr val="tx2"/>
              </a:solidFill>
            </a:endParaRPr>
          </a:p>
        </p:txBody>
      </p:sp>
      <p:grpSp>
        <p:nvGrpSpPr>
          <p:cNvPr id="105640" name="Group 177"/>
          <p:cNvGrpSpPr>
            <a:grpSpLocks/>
          </p:cNvGrpSpPr>
          <p:nvPr/>
        </p:nvGrpSpPr>
        <p:grpSpPr bwMode="auto">
          <a:xfrm>
            <a:off x="2519363" y="2613025"/>
            <a:ext cx="119062" cy="352425"/>
            <a:chOff x="1719" y="1646"/>
            <a:chExt cx="81" cy="222"/>
          </a:xfrm>
        </p:grpSpPr>
        <p:sp>
          <p:nvSpPr>
            <p:cNvPr id="105669" name="Freeform 178"/>
            <p:cNvSpPr>
              <a:spLocks/>
            </p:cNvSpPr>
            <p:nvPr/>
          </p:nvSpPr>
          <p:spPr bwMode="auto">
            <a:xfrm>
              <a:off x="1719" y="1698"/>
              <a:ext cx="81" cy="170"/>
            </a:xfrm>
            <a:custGeom>
              <a:avLst/>
              <a:gdLst>
                <a:gd name="T0" fmla="*/ 37 w 81"/>
                <a:gd name="T1" fmla="*/ 170 h 170"/>
                <a:gd name="T2" fmla="*/ 0 w 81"/>
                <a:gd name="T3" fmla="*/ 0 h 170"/>
                <a:gd name="T4" fmla="*/ 37 w 81"/>
                <a:gd name="T5" fmla="*/ 0 h 170"/>
                <a:gd name="T6" fmla="*/ 81 w 81"/>
                <a:gd name="T7" fmla="*/ 0 h 170"/>
                <a:gd name="T8" fmla="*/ 37 w 81"/>
                <a:gd name="T9" fmla="*/ 170 h 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170">
                  <a:moveTo>
                    <a:pt x="37" y="170"/>
                  </a:moveTo>
                  <a:lnTo>
                    <a:pt x="0" y="0"/>
                  </a:lnTo>
                  <a:lnTo>
                    <a:pt x="37" y="0"/>
                  </a:lnTo>
                  <a:lnTo>
                    <a:pt x="81" y="0"/>
                  </a:lnTo>
                  <a:lnTo>
                    <a:pt x="37" y="1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670" name="Line 179"/>
            <p:cNvSpPr>
              <a:spLocks noChangeShapeType="1"/>
            </p:cNvSpPr>
            <p:nvPr/>
          </p:nvSpPr>
          <p:spPr bwMode="auto">
            <a:xfrm>
              <a:off x="1756" y="1646"/>
              <a:ext cx="1" cy="52"/>
            </a:xfrm>
            <a:prstGeom prst="line">
              <a:avLst/>
            </a:prstGeom>
            <a:noFill/>
            <a:ln w="476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5641" name="Group 180"/>
          <p:cNvGrpSpPr>
            <a:grpSpLocks/>
          </p:cNvGrpSpPr>
          <p:nvPr/>
        </p:nvGrpSpPr>
        <p:grpSpPr bwMode="auto">
          <a:xfrm>
            <a:off x="2790825" y="2249488"/>
            <a:ext cx="117475" cy="727075"/>
            <a:chOff x="1904" y="1417"/>
            <a:chExt cx="81" cy="458"/>
          </a:xfrm>
        </p:grpSpPr>
        <p:sp>
          <p:nvSpPr>
            <p:cNvPr id="105667" name="Freeform 181"/>
            <p:cNvSpPr>
              <a:spLocks/>
            </p:cNvSpPr>
            <p:nvPr/>
          </p:nvSpPr>
          <p:spPr bwMode="auto">
            <a:xfrm>
              <a:off x="1904" y="1713"/>
              <a:ext cx="81" cy="162"/>
            </a:xfrm>
            <a:custGeom>
              <a:avLst/>
              <a:gdLst>
                <a:gd name="T0" fmla="*/ 44 w 81"/>
                <a:gd name="T1" fmla="*/ 162 h 162"/>
                <a:gd name="T2" fmla="*/ 0 w 81"/>
                <a:gd name="T3" fmla="*/ 0 h 162"/>
                <a:gd name="T4" fmla="*/ 44 w 81"/>
                <a:gd name="T5" fmla="*/ 0 h 162"/>
                <a:gd name="T6" fmla="*/ 81 w 81"/>
                <a:gd name="T7" fmla="*/ 0 h 162"/>
                <a:gd name="T8" fmla="*/ 44 w 81"/>
                <a:gd name="T9" fmla="*/ 162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162">
                  <a:moveTo>
                    <a:pt x="44" y="162"/>
                  </a:moveTo>
                  <a:lnTo>
                    <a:pt x="0" y="0"/>
                  </a:lnTo>
                  <a:lnTo>
                    <a:pt x="44" y="0"/>
                  </a:lnTo>
                  <a:lnTo>
                    <a:pt x="81" y="0"/>
                  </a:lnTo>
                  <a:lnTo>
                    <a:pt x="44" y="16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668" name="Line 182"/>
            <p:cNvSpPr>
              <a:spLocks noChangeShapeType="1"/>
            </p:cNvSpPr>
            <p:nvPr/>
          </p:nvSpPr>
          <p:spPr bwMode="auto">
            <a:xfrm>
              <a:off x="1948" y="1417"/>
              <a:ext cx="1" cy="296"/>
            </a:xfrm>
            <a:prstGeom prst="line">
              <a:avLst/>
            </a:prstGeom>
            <a:noFill/>
            <a:ln w="476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05642" name="Rectangle 183"/>
          <p:cNvSpPr>
            <a:spLocks noChangeArrowheads="1"/>
          </p:cNvSpPr>
          <p:nvPr/>
        </p:nvSpPr>
        <p:spPr bwMode="auto">
          <a:xfrm>
            <a:off x="6159500" y="1844675"/>
            <a:ext cx="1039813" cy="1104900"/>
          </a:xfrm>
          <a:prstGeom prst="rect">
            <a:avLst/>
          </a:prstGeom>
          <a:solidFill>
            <a:srgbClr val="4CFFFF"/>
          </a:solidFill>
          <a:ln w="11113">
            <a:solidFill>
              <a:srgbClr val="000000"/>
            </a:solidFill>
            <a:miter lim="800000"/>
            <a:headEnd/>
            <a:tailEnd/>
          </a:ln>
        </p:spPr>
        <p:txBody>
          <a:bodyPr/>
          <a:lstStyle/>
          <a:p>
            <a:endParaRPr lang="en-US"/>
          </a:p>
        </p:txBody>
      </p:sp>
      <p:sp>
        <p:nvSpPr>
          <p:cNvPr id="105643" name="Rectangle 184"/>
          <p:cNvSpPr>
            <a:spLocks noChangeArrowheads="1"/>
          </p:cNvSpPr>
          <p:nvPr/>
        </p:nvSpPr>
        <p:spPr bwMode="auto">
          <a:xfrm>
            <a:off x="6159500" y="2571750"/>
            <a:ext cx="466725" cy="365125"/>
          </a:xfrm>
          <a:prstGeom prst="rect">
            <a:avLst/>
          </a:prstGeom>
          <a:solidFill>
            <a:srgbClr val="4CFFFF"/>
          </a:solidFill>
          <a:ln w="11113">
            <a:solidFill>
              <a:srgbClr val="000000"/>
            </a:solidFill>
            <a:miter lim="800000"/>
            <a:headEnd/>
            <a:tailEnd/>
          </a:ln>
        </p:spPr>
        <p:txBody>
          <a:bodyPr/>
          <a:lstStyle/>
          <a:p>
            <a:endParaRPr lang="en-US"/>
          </a:p>
        </p:txBody>
      </p:sp>
      <p:sp>
        <p:nvSpPr>
          <p:cNvPr id="105644" name="Rectangle 185"/>
          <p:cNvSpPr>
            <a:spLocks noChangeArrowheads="1"/>
          </p:cNvSpPr>
          <p:nvPr/>
        </p:nvSpPr>
        <p:spPr bwMode="auto">
          <a:xfrm>
            <a:off x="6159500" y="2208213"/>
            <a:ext cx="738188" cy="365125"/>
          </a:xfrm>
          <a:prstGeom prst="rect">
            <a:avLst/>
          </a:prstGeom>
          <a:solidFill>
            <a:srgbClr val="4CFFFF"/>
          </a:solidFill>
          <a:ln w="11113">
            <a:solidFill>
              <a:srgbClr val="000000"/>
            </a:solidFill>
            <a:miter lim="800000"/>
            <a:headEnd/>
            <a:tailEnd/>
          </a:ln>
        </p:spPr>
        <p:txBody>
          <a:bodyPr/>
          <a:lstStyle/>
          <a:p>
            <a:endParaRPr lang="en-US"/>
          </a:p>
        </p:txBody>
      </p:sp>
      <p:sp>
        <p:nvSpPr>
          <p:cNvPr id="105645" name="Rectangle 186"/>
          <p:cNvSpPr>
            <a:spLocks noChangeArrowheads="1"/>
          </p:cNvSpPr>
          <p:nvPr/>
        </p:nvSpPr>
        <p:spPr bwMode="auto">
          <a:xfrm>
            <a:off x="6316663" y="2262188"/>
            <a:ext cx="166687"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A</a:t>
            </a:r>
            <a:endParaRPr lang="fr-FR" sz="2000">
              <a:solidFill>
                <a:schemeClr val="tx2"/>
              </a:solidFill>
            </a:endParaRPr>
          </a:p>
        </p:txBody>
      </p:sp>
      <p:sp>
        <p:nvSpPr>
          <p:cNvPr id="105646" name="Rectangle 187"/>
          <p:cNvSpPr>
            <a:spLocks noChangeArrowheads="1"/>
          </p:cNvSpPr>
          <p:nvPr/>
        </p:nvSpPr>
        <p:spPr bwMode="auto">
          <a:xfrm>
            <a:off x="6435725" y="2262188"/>
            <a:ext cx="1333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T</a:t>
            </a:r>
            <a:endParaRPr lang="fr-FR" sz="2000">
              <a:solidFill>
                <a:schemeClr val="tx2"/>
              </a:solidFill>
            </a:endParaRPr>
          </a:p>
        </p:txBody>
      </p:sp>
      <p:sp>
        <p:nvSpPr>
          <p:cNvPr id="105647" name="Rectangle 188"/>
          <p:cNvSpPr>
            <a:spLocks noChangeArrowheads="1"/>
          </p:cNvSpPr>
          <p:nvPr/>
        </p:nvSpPr>
        <p:spPr bwMode="auto">
          <a:xfrm>
            <a:off x="6554788" y="2262188"/>
            <a:ext cx="180975"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M</a:t>
            </a:r>
            <a:endParaRPr lang="fr-FR" sz="2000">
              <a:solidFill>
                <a:schemeClr val="tx2"/>
              </a:solidFill>
            </a:endParaRPr>
          </a:p>
        </p:txBody>
      </p:sp>
      <p:sp>
        <p:nvSpPr>
          <p:cNvPr id="105648" name="Rectangle 189"/>
          <p:cNvSpPr>
            <a:spLocks noChangeArrowheads="1"/>
          </p:cNvSpPr>
          <p:nvPr/>
        </p:nvSpPr>
        <p:spPr bwMode="auto">
          <a:xfrm>
            <a:off x="6199188" y="2625725"/>
            <a:ext cx="14446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S</a:t>
            </a:r>
            <a:endParaRPr lang="fr-FR" sz="2000">
              <a:solidFill>
                <a:schemeClr val="tx2"/>
              </a:solidFill>
            </a:endParaRPr>
          </a:p>
        </p:txBody>
      </p:sp>
      <p:sp>
        <p:nvSpPr>
          <p:cNvPr id="105649" name="Rectangle 190"/>
          <p:cNvSpPr>
            <a:spLocks noChangeArrowheads="1"/>
          </p:cNvSpPr>
          <p:nvPr/>
        </p:nvSpPr>
        <p:spPr bwMode="auto">
          <a:xfrm>
            <a:off x="6307138" y="2625725"/>
            <a:ext cx="157162"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D</a:t>
            </a:r>
            <a:endParaRPr lang="fr-FR" sz="2000">
              <a:solidFill>
                <a:schemeClr val="tx2"/>
              </a:solidFill>
            </a:endParaRPr>
          </a:p>
        </p:txBody>
      </p:sp>
      <p:sp>
        <p:nvSpPr>
          <p:cNvPr id="105650" name="Rectangle 191"/>
          <p:cNvSpPr>
            <a:spLocks noChangeArrowheads="1"/>
          </p:cNvSpPr>
          <p:nvPr/>
        </p:nvSpPr>
        <p:spPr bwMode="auto">
          <a:xfrm>
            <a:off x="6448425" y="2625725"/>
            <a:ext cx="1571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H</a:t>
            </a:r>
            <a:endParaRPr lang="fr-FR" sz="2000">
              <a:solidFill>
                <a:schemeClr val="tx2"/>
              </a:solidFill>
            </a:endParaRPr>
          </a:p>
        </p:txBody>
      </p:sp>
      <p:sp>
        <p:nvSpPr>
          <p:cNvPr id="105651" name="Rectangle 192"/>
          <p:cNvSpPr>
            <a:spLocks noChangeArrowheads="1"/>
          </p:cNvSpPr>
          <p:nvPr/>
        </p:nvSpPr>
        <p:spPr bwMode="auto">
          <a:xfrm>
            <a:off x="6159500" y="1844675"/>
            <a:ext cx="1039813" cy="365125"/>
          </a:xfrm>
          <a:prstGeom prst="rect">
            <a:avLst/>
          </a:prstGeom>
          <a:solidFill>
            <a:srgbClr val="4CFFFF"/>
          </a:solidFill>
          <a:ln w="11113">
            <a:solidFill>
              <a:srgbClr val="000000"/>
            </a:solidFill>
            <a:miter lim="800000"/>
            <a:headEnd/>
            <a:tailEnd/>
          </a:ln>
        </p:spPr>
        <p:txBody>
          <a:bodyPr/>
          <a:lstStyle/>
          <a:p>
            <a:endParaRPr lang="en-US"/>
          </a:p>
        </p:txBody>
      </p:sp>
      <p:sp>
        <p:nvSpPr>
          <p:cNvPr id="105652" name="Rectangle 193"/>
          <p:cNvSpPr>
            <a:spLocks noChangeArrowheads="1"/>
          </p:cNvSpPr>
          <p:nvPr/>
        </p:nvSpPr>
        <p:spPr bwMode="auto">
          <a:xfrm>
            <a:off x="6619875" y="1898650"/>
            <a:ext cx="619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I</a:t>
            </a:r>
            <a:endParaRPr lang="fr-FR" sz="2000">
              <a:solidFill>
                <a:schemeClr val="tx2"/>
              </a:solidFill>
            </a:endParaRPr>
          </a:p>
        </p:txBody>
      </p:sp>
      <p:sp>
        <p:nvSpPr>
          <p:cNvPr id="105653" name="Rectangle 194"/>
          <p:cNvSpPr>
            <a:spLocks noChangeArrowheads="1"/>
          </p:cNvSpPr>
          <p:nvPr/>
        </p:nvSpPr>
        <p:spPr bwMode="auto">
          <a:xfrm>
            <a:off x="6684963" y="1898650"/>
            <a:ext cx="1460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a:solidFill>
                  <a:srgbClr val="000000"/>
                </a:solidFill>
              </a:rPr>
              <a:t>P</a:t>
            </a:r>
            <a:endParaRPr lang="fr-FR" sz="2000">
              <a:solidFill>
                <a:schemeClr val="tx2"/>
              </a:solidFill>
            </a:endParaRPr>
          </a:p>
        </p:txBody>
      </p:sp>
      <p:grpSp>
        <p:nvGrpSpPr>
          <p:cNvPr id="105654" name="Group 195"/>
          <p:cNvGrpSpPr>
            <a:grpSpLocks/>
          </p:cNvGrpSpPr>
          <p:nvPr/>
        </p:nvGrpSpPr>
        <p:grpSpPr bwMode="auto">
          <a:xfrm>
            <a:off x="6716713" y="2613025"/>
            <a:ext cx="119062" cy="352425"/>
            <a:chOff x="4584" y="1646"/>
            <a:chExt cx="81" cy="222"/>
          </a:xfrm>
        </p:grpSpPr>
        <p:sp>
          <p:nvSpPr>
            <p:cNvPr id="105665" name="Freeform 196"/>
            <p:cNvSpPr>
              <a:spLocks/>
            </p:cNvSpPr>
            <p:nvPr/>
          </p:nvSpPr>
          <p:spPr bwMode="auto">
            <a:xfrm>
              <a:off x="4584" y="1698"/>
              <a:ext cx="81" cy="170"/>
            </a:xfrm>
            <a:custGeom>
              <a:avLst/>
              <a:gdLst>
                <a:gd name="T0" fmla="*/ 44 w 81"/>
                <a:gd name="T1" fmla="*/ 170 h 170"/>
                <a:gd name="T2" fmla="*/ 0 w 81"/>
                <a:gd name="T3" fmla="*/ 0 h 170"/>
                <a:gd name="T4" fmla="*/ 44 w 81"/>
                <a:gd name="T5" fmla="*/ 0 h 170"/>
                <a:gd name="T6" fmla="*/ 81 w 81"/>
                <a:gd name="T7" fmla="*/ 0 h 170"/>
                <a:gd name="T8" fmla="*/ 44 w 81"/>
                <a:gd name="T9" fmla="*/ 170 h 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170">
                  <a:moveTo>
                    <a:pt x="44" y="170"/>
                  </a:moveTo>
                  <a:lnTo>
                    <a:pt x="0" y="0"/>
                  </a:lnTo>
                  <a:lnTo>
                    <a:pt x="44" y="0"/>
                  </a:lnTo>
                  <a:lnTo>
                    <a:pt x="81" y="0"/>
                  </a:lnTo>
                  <a:lnTo>
                    <a:pt x="44" y="1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666" name="Line 197"/>
            <p:cNvSpPr>
              <a:spLocks noChangeShapeType="1"/>
            </p:cNvSpPr>
            <p:nvPr/>
          </p:nvSpPr>
          <p:spPr bwMode="auto">
            <a:xfrm>
              <a:off x="4628" y="1646"/>
              <a:ext cx="1" cy="52"/>
            </a:xfrm>
            <a:prstGeom prst="line">
              <a:avLst/>
            </a:prstGeom>
            <a:noFill/>
            <a:ln w="476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5655" name="Group 198"/>
          <p:cNvGrpSpPr>
            <a:grpSpLocks/>
          </p:cNvGrpSpPr>
          <p:nvPr/>
        </p:nvGrpSpPr>
        <p:grpSpPr bwMode="auto">
          <a:xfrm>
            <a:off x="6999288" y="2249488"/>
            <a:ext cx="117475" cy="727075"/>
            <a:chOff x="4776" y="1417"/>
            <a:chExt cx="81" cy="458"/>
          </a:xfrm>
        </p:grpSpPr>
        <p:sp>
          <p:nvSpPr>
            <p:cNvPr id="105663" name="Freeform 199"/>
            <p:cNvSpPr>
              <a:spLocks/>
            </p:cNvSpPr>
            <p:nvPr/>
          </p:nvSpPr>
          <p:spPr bwMode="auto">
            <a:xfrm>
              <a:off x="4776" y="1713"/>
              <a:ext cx="81" cy="162"/>
            </a:xfrm>
            <a:custGeom>
              <a:avLst/>
              <a:gdLst>
                <a:gd name="T0" fmla="*/ 37 w 81"/>
                <a:gd name="T1" fmla="*/ 162 h 162"/>
                <a:gd name="T2" fmla="*/ 0 w 81"/>
                <a:gd name="T3" fmla="*/ 0 h 162"/>
                <a:gd name="T4" fmla="*/ 37 w 81"/>
                <a:gd name="T5" fmla="*/ 0 h 162"/>
                <a:gd name="T6" fmla="*/ 81 w 81"/>
                <a:gd name="T7" fmla="*/ 0 h 162"/>
                <a:gd name="T8" fmla="*/ 37 w 81"/>
                <a:gd name="T9" fmla="*/ 162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162">
                  <a:moveTo>
                    <a:pt x="37" y="162"/>
                  </a:moveTo>
                  <a:lnTo>
                    <a:pt x="0" y="0"/>
                  </a:lnTo>
                  <a:lnTo>
                    <a:pt x="37" y="0"/>
                  </a:lnTo>
                  <a:lnTo>
                    <a:pt x="81" y="0"/>
                  </a:lnTo>
                  <a:lnTo>
                    <a:pt x="37" y="16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664" name="Line 200"/>
            <p:cNvSpPr>
              <a:spLocks noChangeShapeType="1"/>
            </p:cNvSpPr>
            <p:nvPr/>
          </p:nvSpPr>
          <p:spPr bwMode="auto">
            <a:xfrm>
              <a:off x="4813" y="1417"/>
              <a:ext cx="1" cy="296"/>
            </a:xfrm>
            <a:prstGeom prst="line">
              <a:avLst/>
            </a:prstGeom>
            <a:noFill/>
            <a:ln w="476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5656" name="Group 201"/>
          <p:cNvGrpSpPr>
            <a:grpSpLocks/>
          </p:cNvGrpSpPr>
          <p:nvPr/>
        </p:nvGrpSpPr>
        <p:grpSpPr bwMode="auto">
          <a:xfrm>
            <a:off x="3005133" y="3094038"/>
            <a:ext cx="3160707" cy="93662"/>
            <a:chOff x="2051" y="1949"/>
            <a:chExt cx="2157" cy="59"/>
          </a:xfrm>
        </p:grpSpPr>
        <p:sp>
          <p:nvSpPr>
            <p:cNvPr id="105660" name="Freeform 202"/>
            <p:cNvSpPr>
              <a:spLocks/>
            </p:cNvSpPr>
            <p:nvPr/>
          </p:nvSpPr>
          <p:spPr bwMode="auto">
            <a:xfrm>
              <a:off x="2051" y="1949"/>
              <a:ext cx="126" cy="59"/>
            </a:xfrm>
            <a:custGeom>
              <a:avLst/>
              <a:gdLst>
                <a:gd name="T0" fmla="*/ 0 w 126"/>
                <a:gd name="T1" fmla="*/ 30 h 59"/>
                <a:gd name="T2" fmla="*/ 126 w 126"/>
                <a:gd name="T3" fmla="*/ 0 h 59"/>
                <a:gd name="T4" fmla="*/ 126 w 126"/>
                <a:gd name="T5" fmla="*/ 30 h 59"/>
                <a:gd name="T6" fmla="*/ 126 w 126"/>
                <a:gd name="T7" fmla="*/ 59 h 59"/>
                <a:gd name="T8" fmla="*/ 0 w 126"/>
                <a:gd name="T9" fmla="*/ 3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59">
                  <a:moveTo>
                    <a:pt x="0" y="30"/>
                  </a:moveTo>
                  <a:lnTo>
                    <a:pt x="126" y="0"/>
                  </a:lnTo>
                  <a:lnTo>
                    <a:pt x="126" y="30"/>
                  </a:lnTo>
                  <a:lnTo>
                    <a:pt x="126" y="59"/>
                  </a:lnTo>
                  <a:lnTo>
                    <a:pt x="0"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661" name="Freeform 203"/>
            <p:cNvSpPr>
              <a:spLocks/>
            </p:cNvSpPr>
            <p:nvPr/>
          </p:nvSpPr>
          <p:spPr bwMode="auto">
            <a:xfrm>
              <a:off x="4082" y="1949"/>
              <a:ext cx="126" cy="59"/>
            </a:xfrm>
            <a:custGeom>
              <a:avLst/>
              <a:gdLst>
                <a:gd name="T0" fmla="*/ 126 w 126"/>
                <a:gd name="T1" fmla="*/ 30 h 59"/>
                <a:gd name="T2" fmla="*/ 0 w 126"/>
                <a:gd name="T3" fmla="*/ 59 h 59"/>
                <a:gd name="T4" fmla="*/ 0 w 126"/>
                <a:gd name="T5" fmla="*/ 30 h 59"/>
                <a:gd name="T6" fmla="*/ 0 w 126"/>
                <a:gd name="T7" fmla="*/ 0 h 59"/>
                <a:gd name="T8" fmla="*/ 126 w 126"/>
                <a:gd name="T9" fmla="*/ 3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59">
                  <a:moveTo>
                    <a:pt x="126" y="30"/>
                  </a:moveTo>
                  <a:lnTo>
                    <a:pt x="0" y="59"/>
                  </a:lnTo>
                  <a:lnTo>
                    <a:pt x="0" y="30"/>
                  </a:lnTo>
                  <a:lnTo>
                    <a:pt x="0" y="0"/>
                  </a:lnTo>
                  <a:lnTo>
                    <a:pt x="126"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662" name="Line 204"/>
            <p:cNvSpPr>
              <a:spLocks noChangeShapeType="1"/>
            </p:cNvSpPr>
            <p:nvPr/>
          </p:nvSpPr>
          <p:spPr bwMode="auto">
            <a:xfrm>
              <a:off x="2177" y="1979"/>
              <a:ext cx="1905" cy="1"/>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371917" name="Text Box 205"/>
          <p:cNvSpPr txBox="1">
            <a:spLocks noChangeArrowheads="1"/>
          </p:cNvSpPr>
          <p:nvPr/>
        </p:nvSpPr>
        <p:spPr bwMode="auto">
          <a:xfrm>
            <a:off x="3376613" y="2212975"/>
            <a:ext cx="2905125" cy="646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fr-FR"/>
              <a:t>Management of the quality </a:t>
            </a:r>
          </a:p>
          <a:p>
            <a:pPr>
              <a:defRPr/>
            </a:pPr>
            <a:r>
              <a:rPr lang="fr-FR"/>
              <a:t>of the optical paths</a:t>
            </a:r>
            <a:endParaRPr lang="fr-FR" sz="2000"/>
          </a:p>
        </p:txBody>
      </p:sp>
      <p:sp>
        <p:nvSpPr>
          <p:cNvPr id="371918" name="Text Box 206"/>
          <p:cNvSpPr txBox="1">
            <a:spLocks noChangeArrowheads="1"/>
          </p:cNvSpPr>
          <p:nvPr/>
        </p:nvSpPr>
        <p:spPr bwMode="auto">
          <a:xfrm>
            <a:off x="3727450" y="4727575"/>
            <a:ext cx="1416050"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fr-FR"/>
              <a:t>Optical fiber</a:t>
            </a:r>
            <a:endParaRPr lang="fr-FR" sz="2000"/>
          </a:p>
        </p:txBody>
      </p:sp>
      <p:sp>
        <p:nvSpPr>
          <p:cNvPr id="105659" name="Rectangle 2"/>
          <p:cNvSpPr>
            <a:spLocks noGrp="1" noChangeArrowheads="1"/>
          </p:cNvSpPr>
          <p:nvPr>
            <p:ph type="title"/>
          </p:nvPr>
        </p:nvSpPr>
        <p:spPr>
          <a:xfrm>
            <a:off x="250825" y="0"/>
            <a:ext cx="8642350" cy="908050"/>
          </a:xfrm>
          <a:noFill/>
        </p:spPr>
        <p:txBody>
          <a:bodyPr lIns="94795" tIns="46566" rIns="94795" bIns="46566"/>
          <a:lstStyle/>
          <a:p>
            <a:r>
              <a:rPr lang="en-US">
                <a:latin typeface="Century Schoolbook" charset="0"/>
                <a:cs typeface="Arial" charset="0"/>
              </a:rPr>
              <a:t>Optical Layers Defined</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31</a:t>
            </a:fld>
            <a:endParaRPr lang="en-GB"/>
          </a:p>
        </p:txBody>
      </p:sp>
      <p:sp>
        <p:nvSpPr>
          <p:cNvPr id="210" name="Rectangle 11"/>
          <p:cNvSpPr>
            <a:spLocks noChangeArrowheads="1"/>
          </p:cNvSpPr>
          <p:nvPr/>
        </p:nvSpPr>
        <p:spPr bwMode="auto">
          <a:xfrm>
            <a:off x="4012870" y="3212976"/>
            <a:ext cx="1008112" cy="293117"/>
          </a:xfrm>
          <a:prstGeom prst="rect">
            <a:avLst/>
          </a:prstGeom>
          <a:solidFill>
            <a:schemeClr val="bg1">
              <a:lumMod val="85000"/>
            </a:schemeClr>
          </a:solidFill>
          <a:ln w="11113">
            <a:solidFill>
              <a:srgbClr val="000000"/>
            </a:solidFill>
            <a:miter lim="800000"/>
            <a:headEnd/>
            <a:tailEnd/>
          </a:ln>
        </p:spPr>
        <p:txBody>
          <a:bodyPr/>
          <a:lstStyle/>
          <a:p>
            <a:endParaRPr lang="en-US"/>
          </a:p>
        </p:txBody>
      </p:sp>
      <p:sp>
        <p:nvSpPr>
          <p:cNvPr id="211" name="Rectangle 28"/>
          <p:cNvSpPr>
            <a:spLocks noChangeArrowheads="1"/>
          </p:cNvSpPr>
          <p:nvPr/>
        </p:nvSpPr>
        <p:spPr bwMode="auto">
          <a:xfrm>
            <a:off x="4275708" y="3212976"/>
            <a:ext cx="1698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dirty="0">
                <a:solidFill>
                  <a:srgbClr val="000000"/>
                </a:solidFill>
              </a:rPr>
              <a:t>O</a:t>
            </a:r>
            <a:endParaRPr lang="fr-FR" sz="2000" dirty="0">
              <a:solidFill>
                <a:schemeClr val="tx2"/>
              </a:solidFill>
            </a:endParaRPr>
          </a:p>
        </p:txBody>
      </p:sp>
      <p:sp>
        <p:nvSpPr>
          <p:cNvPr id="212" name="Rectangle 29"/>
          <p:cNvSpPr>
            <a:spLocks noChangeArrowheads="1"/>
          </p:cNvSpPr>
          <p:nvPr/>
        </p:nvSpPr>
        <p:spPr bwMode="auto">
          <a:xfrm>
            <a:off x="4416996" y="3212976"/>
            <a:ext cx="157162"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dirty="0">
                <a:solidFill>
                  <a:srgbClr val="000000"/>
                </a:solidFill>
              </a:rPr>
              <a:t>C</a:t>
            </a:r>
            <a:endParaRPr lang="fr-FR" sz="2000" dirty="0">
              <a:solidFill>
                <a:schemeClr val="tx2"/>
              </a:solidFill>
            </a:endParaRPr>
          </a:p>
        </p:txBody>
      </p:sp>
      <p:sp>
        <p:nvSpPr>
          <p:cNvPr id="213" name="Rectangle 30"/>
          <p:cNvSpPr>
            <a:spLocks noChangeArrowheads="1"/>
          </p:cNvSpPr>
          <p:nvPr/>
        </p:nvSpPr>
        <p:spPr bwMode="auto">
          <a:xfrm>
            <a:off x="4547171" y="3212976"/>
            <a:ext cx="1206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dirty="0">
                <a:solidFill>
                  <a:srgbClr val="000000"/>
                </a:solidFill>
              </a:rPr>
              <a:t>h</a:t>
            </a:r>
            <a:endParaRPr lang="fr-FR" sz="2000" dirty="0">
              <a:solidFill>
                <a:schemeClr val="tx2"/>
              </a:solidFill>
            </a:endParaRPr>
          </a:p>
        </p:txBody>
      </p:sp>
      <p:sp>
        <p:nvSpPr>
          <p:cNvPr id="214" name="Rectangle 31"/>
          <p:cNvSpPr>
            <a:spLocks noChangeArrowheads="1"/>
          </p:cNvSpPr>
          <p:nvPr/>
        </p:nvSpPr>
        <p:spPr bwMode="auto">
          <a:xfrm>
            <a:off x="4644008" y="3212976"/>
            <a:ext cx="144463"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fr-FR" sz="1700" dirty="0">
                <a:solidFill>
                  <a:srgbClr val="000000"/>
                </a:solidFill>
              </a:rPr>
              <a:t>S</a:t>
            </a:r>
            <a:endParaRPr lang="fr-FR" sz="2000" dirty="0">
              <a:solidFill>
                <a:schemeClr val="tx2"/>
              </a:solidFill>
            </a:endParaRPr>
          </a:p>
        </p:txBody>
      </p:sp>
    </p:spTree>
    <p:extLst>
      <p:ext uri="{BB962C8B-B14F-4D97-AF65-F5344CB8AC3E}">
        <p14:creationId xmlns:p14="http://schemas.microsoft.com/office/powerpoint/2010/main" val="2531804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Line 2"/>
          <p:cNvSpPr>
            <a:spLocks noChangeShapeType="1"/>
          </p:cNvSpPr>
          <p:nvPr/>
        </p:nvSpPr>
        <p:spPr bwMode="auto">
          <a:xfrm>
            <a:off x="4865688" y="3060700"/>
            <a:ext cx="1617662"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67" name="Line 3"/>
          <p:cNvSpPr>
            <a:spLocks noChangeShapeType="1"/>
          </p:cNvSpPr>
          <p:nvPr/>
        </p:nvSpPr>
        <p:spPr bwMode="auto">
          <a:xfrm>
            <a:off x="7115175" y="3594100"/>
            <a:ext cx="282575"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68" name="Line 4"/>
          <p:cNvSpPr>
            <a:spLocks noChangeShapeType="1"/>
          </p:cNvSpPr>
          <p:nvPr/>
        </p:nvSpPr>
        <p:spPr bwMode="auto">
          <a:xfrm>
            <a:off x="7115175" y="3822700"/>
            <a:ext cx="282575"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69" name="Line 5"/>
          <p:cNvSpPr>
            <a:spLocks noChangeShapeType="1"/>
          </p:cNvSpPr>
          <p:nvPr/>
        </p:nvSpPr>
        <p:spPr bwMode="auto">
          <a:xfrm>
            <a:off x="6623050" y="3822700"/>
            <a:ext cx="282575"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70" name="Line 6"/>
          <p:cNvSpPr>
            <a:spLocks noChangeShapeType="1"/>
          </p:cNvSpPr>
          <p:nvPr/>
        </p:nvSpPr>
        <p:spPr bwMode="auto">
          <a:xfrm>
            <a:off x="6623050" y="3594100"/>
            <a:ext cx="282575"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71" name="Line 7"/>
          <p:cNvSpPr>
            <a:spLocks noChangeShapeType="1"/>
          </p:cNvSpPr>
          <p:nvPr/>
        </p:nvSpPr>
        <p:spPr bwMode="auto">
          <a:xfrm>
            <a:off x="4443413" y="3594100"/>
            <a:ext cx="280987"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72" name="Line 8"/>
          <p:cNvSpPr>
            <a:spLocks noChangeShapeType="1"/>
          </p:cNvSpPr>
          <p:nvPr/>
        </p:nvSpPr>
        <p:spPr bwMode="auto">
          <a:xfrm>
            <a:off x="4443413" y="3822700"/>
            <a:ext cx="280987"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73" name="Line 9"/>
          <p:cNvSpPr>
            <a:spLocks noChangeShapeType="1"/>
          </p:cNvSpPr>
          <p:nvPr/>
        </p:nvSpPr>
        <p:spPr bwMode="auto">
          <a:xfrm>
            <a:off x="3951288" y="3822700"/>
            <a:ext cx="280987"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74" name="Line 10"/>
          <p:cNvSpPr>
            <a:spLocks noChangeShapeType="1"/>
          </p:cNvSpPr>
          <p:nvPr/>
        </p:nvSpPr>
        <p:spPr bwMode="auto">
          <a:xfrm>
            <a:off x="3951288" y="3594100"/>
            <a:ext cx="280987"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75" name="Line 11"/>
          <p:cNvSpPr>
            <a:spLocks noChangeShapeType="1"/>
          </p:cNvSpPr>
          <p:nvPr/>
        </p:nvSpPr>
        <p:spPr bwMode="auto">
          <a:xfrm>
            <a:off x="1911350" y="3594100"/>
            <a:ext cx="280988"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76" name="Line 12"/>
          <p:cNvSpPr>
            <a:spLocks noChangeShapeType="1"/>
          </p:cNvSpPr>
          <p:nvPr/>
        </p:nvSpPr>
        <p:spPr bwMode="auto">
          <a:xfrm>
            <a:off x="1911350" y="3822700"/>
            <a:ext cx="280988"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77" name="Line 13"/>
          <p:cNvSpPr>
            <a:spLocks noChangeShapeType="1"/>
          </p:cNvSpPr>
          <p:nvPr/>
        </p:nvSpPr>
        <p:spPr bwMode="auto">
          <a:xfrm>
            <a:off x="4021138" y="2908300"/>
            <a:ext cx="141287"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78" name="Line 14"/>
          <p:cNvSpPr>
            <a:spLocks noChangeShapeType="1"/>
          </p:cNvSpPr>
          <p:nvPr/>
        </p:nvSpPr>
        <p:spPr bwMode="auto">
          <a:xfrm>
            <a:off x="4021138" y="3136900"/>
            <a:ext cx="141287"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79" name="Line 15"/>
          <p:cNvSpPr>
            <a:spLocks noChangeShapeType="1"/>
          </p:cNvSpPr>
          <p:nvPr/>
        </p:nvSpPr>
        <p:spPr bwMode="auto">
          <a:xfrm>
            <a:off x="2051050" y="2908300"/>
            <a:ext cx="141288"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80" name="Line 16"/>
          <p:cNvSpPr>
            <a:spLocks noChangeShapeType="1"/>
          </p:cNvSpPr>
          <p:nvPr/>
        </p:nvSpPr>
        <p:spPr bwMode="auto">
          <a:xfrm>
            <a:off x="2051050" y="3136900"/>
            <a:ext cx="141288"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81" name="Line 17"/>
          <p:cNvSpPr>
            <a:spLocks noChangeShapeType="1"/>
          </p:cNvSpPr>
          <p:nvPr/>
        </p:nvSpPr>
        <p:spPr bwMode="auto">
          <a:xfrm>
            <a:off x="4513263" y="2908300"/>
            <a:ext cx="141287"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82" name="Line 18"/>
          <p:cNvSpPr>
            <a:spLocks noChangeShapeType="1"/>
          </p:cNvSpPr>
          <p:nvPr/>
        </p:nvSpPr>
        <p:spPr bwMode="auto">
          <a:xfrm>
            <a:off x="4513263" y="3136900"/>
            <a:ext cx="141287"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83" name="Line 19"/>
          <p:cNvSpPr>
            <a:spLocks noChangeShapeType="1"/>
          </p:cNvSpPr>
          <p:nvPr/>
        </p:nvSpPr>
        <p:spPr bwMode="auto">
          <a:xfrm>
            <a:off x="6694488" y="2908300"/>
            <a:ext cx="139700"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84" name="Line 20"/>
          <p:cNvSpPr>
            <a:spLocks noChangeShapeType="1"/>
          </p:cNvSpPr>
          <p:nvPr/>
        </p:nvSpPr>
        <p:spPr bwMode="auto">
          <a:xfrm>
            <a:off x="6694488" y="3136900"/>
            <a:ext cx="139700"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85" name="Line 21"/>
          <p:cNvSpPr>
            <a:spLocks noChangeShapeType="1"/>
          </p:cNvSpPr>
          <p:nvPr/>
        </p:nvSpPr>
        <p:spPr bwMode="auto">
          <a:xfrm>
            <a:off x="1489075" y="3822700"/>
            <a:ext cx="211138"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86" name="Line 22"/>
          <p:cNvSpPr>
            <a:spLocks noChangeShapeType="1"/>
          </p:cNvSpPr>
          <p:nvPr/>
        </p:nvSpPr>
        <p:spPr bwMode="auto">
          <a:xfrm>
            <a:off x="1489075" y="3594100"/>
            <a:ext cx="211138"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87" name="Line 23"/>
          <p:cNvSpPr>
            <a:spLocks noChangeShapeType="1"/>
          </p:cNvSpPr>
          <p:nvPr/>
        </p:nvSpPr>
        <p:spPr bwMode="auto">
          <a:xfrm>
            <a:off x="1347788" y="2908300"/>
            <a:ext cx="422275"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88" name="Line 24"/>
          <p:cNvSpPr>
            <a:spLocks noChangeShapeType="1"/>
          </p:cNvSpPr>
          <p:nvPr/>
        </p:nvSpPr>
        <p:spPr bwMode="auto">
          <a:xfrm>
            <a:off x="1347788" y="3136900"/>
            <a:ext cx="422275"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89" name="Line 25"/>
          <p:cNvSpPr>
            <a:spLocks noChangeShapeType="1"/>
          </p:cNvSpPr>
          <p:nvPr/>
        </p:nvSpPr>
        <p:spPr bwMode="auto">
          <a:xfrm>
            <a:off x="7186613" y="2984500"/>
            <a:ext cx="350837"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90" name="Line 26"/>
          <p:cNvSpPr>
            <a:spLocks noChangeShapeType="1"/>
          </p:cNvSpPr>
          <p:nvPr/>
        </p:nvSpPr>
        <p:spPr bwMode="auto">
          <a:xfrm>
            <a:off x="7115175" y="3213100"/>
            <a:ext cx="422275"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91" name="Line 27"/>
          <p:cNvSpPr>
            <a:spLocks noChangeShapeType="1"/>
          </p:cNvSpPr>
          <p:nvPr/>
        </p:nvSpPr>
        <p:spPr bwMode="auto">
          <a:xfrm>
            <a:off x="2262188" y="3060700"/>
            <a:ext cx="1617662" cy="0"/>
          </a:xfrm>
          <a:prstGeom prst="line">
            <a:avLst/>
          </a:prstGeom>
          <a:noFill/>
          <a:ln w="25400">
            <a:solidFill>
              <a:srgbClr val="790015"/>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92" name="Rectangle 28"/>
          <p:cNvSpPr>
            <a:spLocks noChangeArrowheads="1"/>
          </p:cNvSpPr>
          <p:nvPr/>
        </p:nvSpPr>
        <p:spPr bwMode="auto">
          <a:xfrm>
            <a:off x="5240338" y="2892425"/>
            <a:ext cx="32067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93" name="Freeform 29"/>
          <p:cNvSpPr>
            <a:spLocks/>
          </p:cNvSpPr>
          <p:nvPr/>
        </p:nvSpPr>
        <p:spPr bwMode="auto">
          <a:xfrm>
            <a:off x="2527300" y="2925763"/>
            <a:ext cx="228600" cy="288925"/>
          </a:xfrm>
          <a:custGeom>
            <a:avLst/>
            <a:gdLst>
              <a:gd name="T0" fmla="*/ 0 w 144"/>
              <a:gd name="T1" fmla="*/ 0 h 182"/>
              <a:gd name="T2" fmla="*/ 143 w 144"/>
              <a:gd name="T3" fmla="*/ 91 h 182"/>
              <a:gd name="T4" fmla="*/ 0 w 144"/>
              <a:gd name="T5" fmla="*/ 181 h 182"/>
              <a:gd name="T6" fmla="*/ 0 w 144"/>
              <a:gd name="T7" fmla="*/ 91 h 182"/>
              <a:gd name="T8" fmla="*/ 0 w 144"/>
              <a:gd name="T9" fmla="*/ 41 h 182"/>
              <a:gd name="T10" fmla="*/ 0 w 144"/>
              <a:gd name="T11" fmla="*/ 16 h 182"/>
              <a:gd name="T12" fmla="*/ 0 w 144"/>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144" h="182">
                <a:moveTo>
                  <a:pt x="0" y="0"/>
                </a:moveTo>
                <a:lnTo>
                  <a:pt x="143" y="91"/>
                </a:lnTo>
                <a:lnTo>
                  <a:pt x="0" y="181"/>
                </a:lnTo>
                <a:lnTo>
                  <a:pt x="0" y="91"/>
                </a:lnTo>
                <a:lnTo>
                  <a:pt x="0" y="41"/>
                </a:lnTo>
                <a:lnTo>
                  <a:pt x="0" y="16"/>
                </a:lnTo>
                <a:lnTo>
                  <a:pt x="0" y="0"/>
                </a:lnTo>
              </a:path>
            </a:pathLst>
          </a:custGeom>
          <a:solidFill>
            <a:srgbClr val="F76681"/>
          </a:solidFill>
          <a:ln w="12700" cap="rnd" cmpd="sng">
            <a:solidFill>
              <a:schemeClr val="tx1"/>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97694" name="Rectangle 30"/>
          <p:cNvSpPr>
            <a:spLocks noChangeArrowheads="1"/>
          </p:cNvSpPr>
          <p:nvPr/>
        </p:nvSpPr>
        <p:spPr bwMode="auto">
          <a:xfrm>
            <a:off x="1706563" y="2762250"/>
            <a:ext cx="338137" cy="1130300"/>
          </a:xfrm>
          <a:prstGeom prst="rect">
            <a:avLst/>
          </a:prstGeom>
          <a:solidFill>
            <a:srgbClr val="FDA4B5"/>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95" name="Rectangle 31"/>
          <p:cNvSpPr>
            <a:spLocks noChangeArrowheads="1"/>
          </p:cNvSpPr>
          <p:nvPr/>
        </p:nvSpPr>
        <p:spPr bwMode="auto">
          <a:xfrm>
            <a:off x="2944813" y="2613025"/>
            <a:ext cx="892175"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a:t>Amplifier</a:t>
            </a:r>
          </a:p>
        </p:txBody>
      </p:sp>
      <p:sp>
        <p:nvSpPr>
          <p:cNvPr id="497696" name="Rectangle 32"/>
          <p:cNvSpPr>
            <a:spLocks noChangeArrowheads="1"/>
          </p:cNvSpPr>
          <p:nvPr/>
        </p:nvSpPr>
        <p:spPr bwMode="auto">
          <a:xfrm>
            <a:off x="4737100" y="1635125"/>
            <a:ext cx="24447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a:t>Wavelength  cross - connect</a:t>
            </a:r>
          </a:p>
          <a:p>
            <a:pPr>
              <a:defRPr/>
            </a:pPr>
            <a:r>
              <a:rPr lang="en-GB" sz="1400"/>
              <a:t>(or add-drop mux)</a:t>
            </a:r>
          </a:p>
        </p:txBody>
      </p:sp>
      <p:sp>
        <p:nvSpPr>
          <p:cNvPr id="497697" name="Rectangle 33"/>
          <p:cNvSpPr>
            <a:spLocks noChangeArrowheads="1"/>
          </p:cNvSpPr>
          <p:nvPr/>
        </p:nvSpPr>
        <p:spPr bwMode="auto">
          <a:xfrm>
            <a:off x="4832350" y="2600325"/>
            <a:ext cx="892175"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a:t>Amplifier</a:t>
            </a:r>
          </a:p>
        </p:txBody>
      </p:sp>
      <p:sp>
        <p:nvSpPr>
          <p:cNvPr id="497698" name="Rectangle 34"/>
          <p:cNvSpPr>
            <a:spLocks noChangeArrowheads="1"/>
          </p:cNvSpPr>
          <p:nvPr/>
        </p:nvSpPr>
        <p:spPr bwMode="auto">
          <a:xfrm>
            <a:off x="1152525" y="2767013"/>
            <a:ext cx="257175" cy="471487"/>
          </a:xfrm>
          <a:prstGeom prst="rect">
            <a:avLst/>
          </a:prstGeom>
          <a:solidFill>
            <a:srgbClr val="A2C1F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699" name="Rectangle 35"/>
          <p:cNvSpPr>
            <a:spLocks noChangeArrowheads="1"/>
          </p:cNvSpPr>
          <p:nvPr/>
        </p:nvSpPr>
        <p:spPr bwMode="auto">
          <a:xfrm>
            <a:off x="909638" y="2206625"/>
            <a:ext cx="874712"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dirty="0"/>
              <a:t>SDH/IP</a:t>
            </a:r>
          </a:p>
          <a:p>
            <a:pPr>
              <a:defRPr/>
            </a:pPr>
            <a:r>
              <a:rPr lang="en-GB" sz="1400" dirty="0"/>
              <a:t>interface</a:t>
            </a:r>
          </a:p>
        </p:txBody>
      </p:sp>
      <p:sp>
        <p:nvSpPr>
          <p:cNvPr id="497700" name="Rectangle 36"/>
          <p:cNvSpPr>
            <a:spLocks noChangeArrowheads="1"/>
          </p:cNvSpPr>
          <p:nvPr/>
        </p:nvSpPr>
        <p:spPr bwMode="auto">
          <a:xfrm>
            <a:off x="7204075" y="2282825"/>
            <a:ext cx="874713"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dirty="0"/>
              <a:t>SDH/IP</a:t>
            </a:r>
          </a:p>
          <a:p>
            <a:pPr>
              <a:defRPr/>
            </a:pPr>
            <a:r>
              <a:rPr lang="en-GB" sz="1400" dirty="0"/>
              <a:t>interface</a:t>
            </a:r>
          </a:p>
        </p:txBody>
      </p:sp>
      <p:sp>
        <p:nvSpPr>
          <p:cNvPr id="497701" name="Line 37"/>
          <p:cNvSpPr>
            <a:spLocks noChangeShapeType="1"/>
          </p:cNvSpPr>
          <p:nvPr/>
        </p:nvSpPr>
        <p:spPr bwMode="auto">
          <a:xfrm flipH="1">
            <a:off x="855663" y="2832100"/>
            <a:ext cx="280987"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02" name="Line 38"/>
          <p:cNvSpPr>
            <a:spLocks noChangeShapeType="1"/>
          </p:cNvSpPr>
          <p:nvPr/>
        </p:nvSpPr>
        <p:spPr bwMode="auto">
          <a:xfrm flipH="1">
            <a:off x="866775" y="2933700"/>
            <a:ext cx="2698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03" name="Line 39"/>
          <p:cNvSpPr>
            <a:spLocks noChangeShapeType="1"/>
          </p:cNvSpPr>
          <p:nvPr/>
        </p:nvSpPr>
        <p:spPr bwMode="auto">
          <a:xfrm flipH="1">
            <a:off x="855663" y="3175000"/>
            <a:ext cx="2698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04" name="Line 40"/>
          <p:cNvSpPr>
            <a:spLocks noChangeShapeType="1"/>
          </p:cNvSpPr>
          <p:nvPr/>
        </p:nvSpPr>
        <p:spPr bwMode="auto">
          <a:xfrm flipH="1">
            <a:off x="7748588" y="2921000"/>
            <a:ext cx="2698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05" name="Line 41"/>
          <p:cNvSpPr>
            <a:spLocks noChangeShapeType="1"/>
          </p:cNvSpPr>
          <p:nvPr/>
        </p:nvSpPr>
        <p:spPr bwMode="auto">
          <a:xfrm flipH="1">
            <a:off x="7737475" y="3035300"/>
            <a:ext cx="2698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06" name="Line 42"/>
          <p:cNvSpPr>
            <a:spLocks noChangeShapeType="1"/>
          </p:cNvSpPr>
          <p:nvPr/>
        </p:nvSpPr>
        <p:spPr bwMode="auto">
          <a:xfrm flipH="1">
            <a:off x="7737475" y="3289300"/>
            <a:ext cx="2698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07" name="Line 43"/>
          <p:cNvSpPr>
            <a:spLocks noChangeShapeType="1"/>
          </p:cNvSpPr>
          <p:nvPr/>
        </p:nvSpPr>
        <p:spPr bwMode="auto">
          <a:xfrm>
            <a:off x="1008063" y="3009900"/>
            <a:ext cx="0" cy="635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08" name="Line 44"/>
          <p:cNvSpPr>
            <a:spLocks noChangeShapeType="1"/>
          </p:cNvSpPr>
          <p:nvPr/>
        </p:nvSpPr>
        <p:spPr bwMode="auto">
          <a:xfrm>
            <a:off x="7866063" y="3124200"/>
            <a:ext cx="0" cy="762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09" name="Freeform 45"/>
          <p:cNvSpPr>
            <a:spLocks/>
          </p:cNvSpPr>
          <p:nvPr/>
        </p:nvSpPr>
        <p:spPr bwMode="auto">
          <a:xfrm>
            <a:off x="3459163" y="2925763"/>
            <a:ext cx="228600" cy="288925"/>
          </a:xfrm>
          <a:custGeom>
            <a:avLst/>
            <a:gdLst>
              <a:gd name="T0" fmla="*/ 0 w 144"/>
              <a:gd name="T1" fmla="*/ 0 h 182"/>
              <a:gd name="T2" fmla="*/ 143 w 144"/>
              <a:gd name="T3" fmla="*/ 91 h 182"/>
              <a:gd name="T4" fmla="*/ 0 w 144"/>
              <a:gd name="T5" fmla="*/ 181 h 182"/>
              <a:gd name="T6" fmla="*/ 0 w 144"/>
              <a:gd name="T7" fmla="*/ 91 h 182"/>
              <a:gd name="T8" fmla="*/ 0 w 144"/>
              <a:gd name="T9" fmla="*/ 41 h 182"/>
              <a:gd name="T10" fmla="*/ 0 w 144"/>
              <a:gd name="T11" fmla="*/ 16 h 182"/>
              <a:gd name="T12" fmla="*/ 0 w 144"/>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144" h="182">
                <a:moveTo>
                  <a:pt x="0" y="0"/>
                </a:moveTo>
                <a:lnTo>
                  <a:pt x="143" y="91"/>
                </a:lnTo>
                <a:lnTo>
                  <a:pt x="0" y="181"/>
                </a:lnTo>
                <a:lnTo>
                  <a:pt x="0" y="91"/>
                </a:lnTo>
                <a:lnTo>
                  <a:pt x="0" y="41"/>
                </a:lnTo>
                <a:lnTo>
                  <a:pt x="0" y="16"/>
                </a:lnTo>
                <a:lnTo>
                  <a:pt x="0" y="0"/>
                </a:lnTo>
              </a:path>
            </a:pathLst>
          </a:custGeom>
          <a:solidFill>
            <a:srgbClr val="F76681"/>
          </a:solidFill>
          <a:ln w="12700" cap="rnd" cmpd="sng">
            <a:solidFill>
              <a:schemeClr val="tx1"/>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97710" name="Rectangle 46"/>
          <p:cNvSpPr>
            <a:spLocks noChangeArrowheads="1"/>
          </p:cNvSpPr>
          <p:nvPr/>
        </p:nvSpPr>
        <p:spPr bwMode="auto">
          <a:xfrm>
            <a:off x="2198688" y="2843213"/>
            <a:ext cx="198437" cy="363537"/>
          </a:xfrm>
          <a:prstGeom prst="rect">
            <a:avLst/>
          </a:prstGeom>
          <a:solidFill>
            <a:srgbClr val="FDA4B5"/>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11" name="Rectangle 47"/>
          <p:cNvSpPr>
            <a:spLocks noChangeArrowheads="1"/>
          </p:cNvSpPr>
          <p:nvPr/>
        </p:nvSpPr>
        <p:spPr bwMode="auto">
          <a:xfrm>
            <a:off x="3859213" y="1939925"/>
            <a:ext cx="1128712"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a:t>Wavelength</a:t>
            </a:r>
          </a:p>
          <a:p>
            <a:pPr>
              <a:defRPr/>
            </a:pPr>
            <a:r>
              <a:rPr lang="en-GB" sz="1400"/>
              <a:t>multiplexer</a:t>
            </a:r>
          </a:p>
        </p:txBody>
      </p:sp>
      <p:sp>
        <p:nvSpPr>
          <p:cNvPr id="497712" name="Freeform 48"/>
          <p:cNvSpPr>
            <a:spLocks/>
          </p:cNvSpPr>
          <p:nvPr/>
        </p:nvSpPr>
        <p:spPr bwMode="auto">
          <a:xfrm>
            <a:off x="4989513" y="2925763"/>
            <a:ext cx="228600" cy="288925"/>
          </a:xfrm>
          <a:custGeom>
            <a:avLst/>
            <a:gdLst>
              <a:gd name="T0" fmla="*/ 0 w 144"/>
              <a:gd name="T1" fmla="*/ 0 h 182"/>
              <a:gd name="T2" fmla="*/ 143 w 144"/>
              <a:gd name="T3" fmla="*/ 91 h 182"/>
              <a:gd name="T4" fmla="*/ 0 w 144"/>
              <a:gd name="T5" fmla="*/ 181 h 182"/>
              <a:gd name="T6" fmla="*/ 0 w 144"/>
              <a:gd name="T7" fmla="*/ 91 h 182"/>
              <a:gd name="T8" fmla="*/ 0 w 144"/>
              <a:gd name="T9" fmla="*/ 41 h 182"/>
              <a:gd name="T10" fmla="*/ 0 w 144"/>
              <a:gd name="T11" fmla="*/ 16 h 182"/>
              <a:gd name="T12" fmla="*/ 0 w 144"/>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144" h="182">
                <a:moveTo>
                  <a:pt x="0" y="0"/>
                </a:moveTo>
                <a:lnTo>
                  <a:pt x="143" y="91"/>
                </a:lnTo>
                <a:lnTo>
                  <a:pt x="0" y="181"/>
                </a:lnTo>
                <a:lnTo>
                  <a:pt x="0" y="91"/>
                </a:lnTo>
                <a:lnTo>
                  <a:pt x="0" y="41"/>
                </a:lnTo>
                <a:lnTo>
                  <a:pt x="0" y="16"/>
                </a:lnTo>
                <a:lnTo>
                  <a:pt x="0" y="0"/>
                </a:lnTo>
              </a:path>
            </a:pathLst>
          </a:custGeom>
          <a:solidFill>
            <a:srgbClr val="F76681"/>
          </a:solidFill>
          <a:ln w="12700" cap="rnd" cmpd="sng">
            <a:solidFill>
              <a:schemeClr val="tx1"/>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97713" name="Rectangle 49"/>
          <p:cNvSpPr>
            <a:spLocks noChangeArrowheads="1"/>
          </p:cNvSpPr>
          <p:nvPr/>
        </p:nvSpPr>
        <p:spPr bwMode="auto">
          <a:xfrm>
            <a:off x="4660900" y="2843213"/>
            <a:ext cx="198438" cy="363537"/>
          </a:xfrm>
          <a:prstGeom prst="rect">
            <a:avLst/>
          </a:prstGeom>
          <a:solidFill>
            <a:srgbClr val="FDA4B5"/>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14" name="Rectangle 50"/>
          <p:cNvSpPr>
            <a:spLocks noChangeArrowheads="1"/>
          </p:cNvSpPr>
          <p:nvPr/>
        </p:nvSpPr>
        <p:spPr bwMode="auto">
          <a:xfrm>
            <a:off x="3816350" y="2843213"/>
            <a:ext cx="198438" cy="363537"/>
          </a:xfrm>
          <a:prstGeom prst="rect">
            <a:avLst/>
          </a:prstGeom>
          <a:solidFill>
            <a:srgbClr val="FDA4B5"/>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15" name="Freeform 51"/>
          <p:cNvSpPr>
            <a:spLocks/>
          </p:cNvSpPr>
          <p:nvPr/>
        </p:nvSpPr>
        <p:spPr bwMode="auto">
          <a:xfrm>
            <a:off x="6132513" y="2925763"/>
            <a:ext cx="228600" cy="288925"/>
          </a:xfrm>
          <a:custGeom>
            <a:avLst/>
            <a:gdLst>
              <a:gd name="T0" fmla="*/ 0 w 144"/>
              <a:gd name="T1" fmla="*/ 0 h 182"/>
              <a:gd name="T2" fmla="*/ 143 w 144"/>
              <a:gd name="T3" fmla="*/ 91 h 182"/>
              <a:gd name="T4" fmla="*/ 0 w 144"/>
              <a:gd name="T5" fmla="*/ 181 h 182"/>
              <a:gd name="T6" fmla="*/ 0 w 144"/>
              <a:gd name="T7" fmla="*/ 91 h 182"/>
              <a:gd name="T8" fmla="*/ 0 w 144"/>
              <a:gd name="T9" fmla="*/ 41 h 182"/>
              <a:gd name="T10" fmla="*/ 0 w 144"/>
              <a:gd name="T11" fmla="*/ 16 h 182"/>
              <a:gd name="T12" fmla="*/ 0 w 144"/>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144" h="182">
                <a:moveTo>
                  <a:pt x="0" y="0"/>
                </a:moveTo>
                <a:lnTo>
                  <a:pt x="143" y="91"/>
                </a:lnTo>
                <a:lnTo>
                  <a:pt x="0" y="181"/>
                </a:lnTo>
                <a:lnTo>
                  <a:pt x="0" y="91"/>
                </a:lnTo>
                <a:lnTo>
                  <a:pt x="0" y="41"/>
                </a:lnTo>
                <a:lnTo>
                  <a:pt x="0" y="16"/>
                </a:lnTo>
                <a:lnTo>
                  <a:pt x="0" y="0"/>
                </a:lnTo>
              </a:path>
            </a:pathLst>
          </a:custGeom>
          <a:solidFill>
            <a:srgbClr val="F76681"/>
          </a:solidFill>
          <a:ln w="12700" cap="rnd" cmpd="sng">
            <a:solidFill>
              <a:schemeClr val="tx1"/>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97716" name="Rectangle 52"/>
          <p:cNvSpPr>
            <a:spLocks noChangeArrowheads="1"/>
          </p:cNvSpPr>
          <p:nvPr/>
        </p:nvSpPr>
        <p:spPr bwMode="auto">
          <a:xfrm>
            <a:off x="6489700" y="2843213"/>
            <a:ext cx="198438" cy="363537"/>
          </a:xfrm>
          <a:prstGeom prst="rect">
            <a:avLst/>
          </a:prstGeom>
          <a:solidFill>
            <a:srgbClr val="FDA4B5"/>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17" name="Rectangle 53"/>
          <p:cNvSpPr>
            <a:spLocks noChangeArrowheads="1"/>
          </p:cNvSpPr>
          <p:nvPr/>
        </p:nvSpPr>
        <p:spPr bwMode="auto">
          <a:xfrm>
            <a:off x="7483475" y="2843213"/>
            <a:ext cx="255588" cy="471487"/>
          </a:xfrm>
          <a:prstGeom prst="rect">
            <a:avLst/>
          </a:prstGeom>
          <a:solidFill>
            <a:srgbClr val="A2C1FE"/>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18" name="Rectangle 54"/>
          <p:cNvSpPr>
            <a:spLocks noChangeArrowheads="1"/>
          </p:cNvSpPr>
          <p:nvPr/>
        </p:nvSpPr>
        <p:spPr bwMode="auto">
          <a:xfrm>
            <a:off x="4168775" y="2762250"/>
            <a:ext cx="338138" cy="1130300"/>
          </a:xfrm>
          <a:prstGeom prst="rect">
            <a:avLst/>
          </a:prstGeom>
          <a:solidFill>
            <a:srgbClr val="FDA4B5"/>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19" name="Rectangle 55"/>
          <p:cNvSpPr>
            <a:spLocks noChangeArrowheads="1"/>
          </p:cNvSpPr>
          <p:nvPr/>
        </p:nvSpPr>
        <p:spPr bwMode="auto">
          <a:xfrm>
            <a:off x="6840538" y="2762250"/>
            <a:ext cx="339725" cy="1130300"/>
          </a:xfrm>
          <a:prstGeom prst="rect">
            <a:avLst/>
          </a:prstGeom>
          <a:solidFill>
            <a:srgbClr val="FDA4B5"/>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20" name="Line 56"/>
          <p:cNvSpPr>
            <a:spLocks noChangeShapeType="1"/>
          </p:cNvSpPr>
          <p:nvPr/>
        </p:nvSpPr>
        <p:spPr bwMode="auto">
          <a:xfrm flipV="1">
            <a:off x="3951288" y="2451100"/>
            <a:ext cx="211137" cy="3810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21" name="Line 57"/>
          <p:cNvSpPr>
            <a:spLocks noChangeShapeType="1"/>
          </p:cNvSpPr>
          <p:nvPr/>
        </p:nvSpPr>
        <p:spPr bwMode="auto">
          <a:xfrm flipH="1" flipV="1">
            <a:off x="4513263" y="2451100"/>
            <a:ext cx="141287" cy="3810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22" name="Line 58"/>
          <p:cNvSpPr>
            <a:spLocks noChangeShapeType="1"/>
          </p:cNvSpPr>
          <p:nvPr/>
        </p:nvSpPr>
        <p:spPr bwMode="auto">
          <a:xfrm flipH="1" flipV="1">
            <a:off x="6061075" y="2146300"/>
            <a:ext cx="84455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23" name="Line 59"/>
          <p:cNvSpPr>
            <a:spLocks noChangeShapeType="1"/>
          </p:cNvSpPr>
          <p:nvPr/>
        </p:nvSpPr>
        <p:spPr bwMode="auto">
          <a:xfrm>
            <a:off x="2403475" y="4508500"/>
            <a:ext cx="1336675" cy="0"/>
          </a:xfrm>
          <a:prstGeom prst="line">
            <a:avLst/>
          </a:prstGeom>
          <a:noFill/>
          <a:ln w="50800">
            <a:solidFill>
              <a:schemeClr val="tx1"/>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24" name="Line 60"/>
          <p:cNvSpPr>
            <a:spLocks noChangeShapeType="1"/>
          </p:cNvSpPr>
          <p:nvPr/>
        </p:nvSpPr>
        <p:spPr bwMode="auto">
          <a:xfrm>
            <a:off x="2403475" y="3975100"/>
            <a:ext cx="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25" name="Line 61"/>
          <p:cNvSpPr>
            <a:spLocks noChangeShapeType="1"/>
          </p:cNvSpPr>
          <p:nvPr/>
        </p:nvSpPr>
        <p:spPr bwMode="auto">
          <a:xfrm>
            <a:off x="2122488" y="3975100"/>
            <a:ext cx="0" cy="12954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26" name="Line 62"/>
          <p:cNvSpPr>
            <a:spLocks noChangeShapeType="1"/>
          </p:cNvSpPr>
          <p:nvPr/>
        </p:nvSpPr>
        <p:spPr bwMode="auto">
          <a:xfrm>
            <a:off x="1489075" y="3975100"/>
            <a:ext cx="0" cy="18288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27" name="Line 63"/>
          <p:cNvSpPr>
            <a:spLocks noChangeShapeType="1"/>
          </p:cNvSpPr>
          <p:nvPr/>
        </p:nvSpPr>
        <p:spPr bwMode="auto">
          <a:xfrm>
            <a:off x="3775075" y="3898900"/>
            <a:ext cx="0" cy="6858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28" name="Line 64"/>
          <p:cNvSpPr>
            <a:spLocks noChangeShapeType="1"/>
          </p:cNvSpPr>
          <p:nvPr/>
        </p:nvSpPr>
        <p:spPr bwMode="auto">
          <a:xfrm>
            <a:off x="4090988" y="3898900"/>
            <a:ext cx="0" cy="1371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29" name="Line 65"/>
          <p:cNvSpPr>
            <a:spLocks noChangeShapeType="1"/>
          </p:cNvSpPr>
          <p:nvPr/>
        </p:nvSpPr>
        <p:spPr bwMode="auto">
          <a:xfrm flipV="1">
            <a:off x="4513263" y="2146300"/>
            <a:ext cx="984250" cy="609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30" name="Line 66"/>
          <p:cNvSpPr>
            <a:spLocks noChangeShapeType="1"/>
          </p:cNvSpPr>
          <p:nvPr/>
        </p:nvSpPr>
        <p:spPr bwMode="auto">
          <a:xfrm>
            <a:off x="2122488" y="5194300"/>
            <a:ext cx="1968500" cy="0"/>
          </a:xfrm>
          <a:prstGeom prst="line">
            <a:avLst/>
          </a:prstGeom>
          <a:noFill/>
          <a:ln w="50800">
            <a:solidFill>
              <a:schemeClr val="tx1"/>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31" name="Line 67"/>
          <p:cNvSpPr>
            <a:spLocks noChangeShapeType="1"/>
          </p:cNvSpPr>
          <p:nvPr/>
        </p:nvSpPr>
        <p:spPr bwMode="auto">
          <a:xfrm>
            <a:off x="4935538" y="4508500"/>
            <a:ext cx="1476375" cy="0"/>
          </a:xfrm>
          <a:prstGeom prst="line">
            <a:avLst/>
          </a:prstGeom>
          <a:noFill/>
          <a:ln w="50800">
            <a:solidFill>
              <a:schemeClr val="tx1"/>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32" name="Line 68"/>
          <p:cNvSpPr>
            <a:spLocks noChangeShapeType="1"/>
          </p:cNvSpPr>
          <p:nvPr/>
        </p:nvSpPr>
        <p:spPr bwMode="auto">
          <a:xfrm>
            <a:off x="4935538" y="3898900"/>
            <a:ext cx="0" cy="6858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33" name="Line 69"/>
          <p:cNvSpPr>
            <a:spLocks noChangeShapeType="1"/>
          </p:cNvSpPr>
          <p:nvPr/>
        </p:nvSpPr>
        <p:spPr bwMode="auto">
          <a:xfrm>
            <a:off x="4583113" y="3898900"/>
            <a:ext cx="0" cy="1371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34" name="Line 70"/>
          <p:cNvSpPr>
            <a:spLocks noChangeShapeType="1"/>
          </p:cNvSpPr>
          <p:nvPr/>
        </p:nvSpPr>
        <p:spPr bwMode="auto">
          <a:xfrm>
            <a:off x="6411913" y="3898900"/>
            <a:ext cx="0" cy="6858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35" name="Line 71"/>
          <p:cNvSpPr>
            <a:spLocks noChangeShapeType="1"/>
          </p:cNvSpPr>
          <p:nvPr/>
        </p:nvSpPr>
        <p:spPr bwMode="auto">
          <a:xfrm>
            <a:off x="6764338" y="3949700"/>
            <a:ext cx="0" cy="13208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36" name="Line 72"/>
          <p:cNvSpPr>
            <a:spLocks noChangeShapeType="1"/>
          </p:cNvSpPr>
          <p:nvPr/>
        </p:nvSpPr>
        <p:spPr bwMode="auto">
          <a:xfrm>
            <a:off x="4583113" y="5194300"/>
            <a:ext cx="2181225" cy="0"/>
          </a:xfrm>
          <a:prstGeom prst="line">
            <a:avLst/>
          </a:prstGeom>
          <a:noFill/>
          <a:ln w="50800">
            <a:solidFill>
              <a:schemeClr val="tx1"/>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37" name="Line 73"/>
          <p:cNvSpPr>
            <a:spLocks noChangeShapeType="1"/>
          </p:cNvSpPr>
          <p:nvPr/>
        </p:nvSpPr>
        <p:spPr bwMode="auto">
          <a:xfrm>
            <a:off x="1489075" y="5727700"/>
            <a:ext cx="5908675" cy="0"/>
          </a:xfrm>
          <a:prstGeom prst="line">
            <a:avLst/>
          </a:prstGeom>
          <a:noFill/>
          <a:ln w="50800">
            <a:solidFill>
              <a:schemeClr val="tx1"/>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38" name="Rectangle 74"/>
          <p:cNvSpPr>
            <a:spLocks noChangeArrowheads="1"/>
          </p:cNvSpPr>
          <p:nvPr/>
        </p:nvSpPr>
        <p:spPr bwMode="auto">
          <a:xfrm>
            <a:off x="2362200" y="3997325"/>
            <a:ext cx="1481138"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a:t>Optical amplifier</a:t>
            </a:r>
          </a:p>
          <a:p>
            <a:pPr>
              <a:defRPr/>
            </a:pPr>
            <a:r>
              <a:rPr lang="en-GB" sz="1400"/>
              <a:t>sections</a:t>
            </a:r>
          </a:p>
        </p:txBody>
      </p:sp>
      <p:sp>
        <p:nvSpPr>
          <p:cNvPr id="497739" name="Rectangle 75"/>
          <p:cNvSpPr>
            <a:spLocks noChangeArrowheads="1"/>
          </p:cNvSpPr>
          <p:nvPr/>
        </p:nvSpPr>
        <p:spPr bwMode="auto">
          <a:xfrm>
            <a:off x="4965700" y="3997325"/>
            <a:ext cx="1481138"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a:t>Optical amplifier</a:t>
            </a:r>
          </a:p>
          <a:p>
            <a:pPr>
              <a:defRPr/>
            </a:pPr>
            <a:r>
              <a:rPr lang="en-GB" sz="1400"/>
              <a:t>sections</a:t>
            </a:r>
          </a:p>
        </p:txBody>
      </p:sp>
      <p:sp>
        <p:nvSpPr>
          <p:cNvPr id="497740" name="Rectangle 76"/>
          <p:cNvSpPr>
            <a:spLocks noChangeArrowheads="1"/>
          </p:cNvSpPr>
          <p:nvPr/>
        </p:nvSpPr>
        <p:spPr bwMode="auto">
          <a:xfrm>
            <a:off x="2351088" y="4683125"/>
            <a:ext cx="150177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a:t>Optical multiplex</a:t>
            </a:r>
          </a:p>
          <a:p>
            <a:pPr>
              <a:defRPr/>
            </a:pPr>
            <a:r>
              <a:rPr lang="en-GB" sz="1400"/>
              <a:t>section</a:t>
            </a:r>
          </a:p>
        </p:txBody>
      </p:sp>
      <p:sp>
        <p:nvSpPr>
          <p:cNvPr id="497741" name="Rectangle 77"/>
          <p:cNvSpPr>
            <a:spLocks noChangeArrowheads="1"/>
          </p:cNvSpPr>
          <p:nvPr/>
        </p:nvSpPr>
        <p:spPr bwMode="auto">
          <a:xfrm>
            <a:off x="4953000" y="4683125"/>
            <a:ext cx="1503363"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a:t>Optical multiplex</a:t>
            </a:r>
          </a:p>
          <a:p>
            <a:pPr>
              <a:defRPr/>
            </a:pPr>
            <a:r>
              <a:rPr lang="en-GB" sz="1400"/>
              <a:t>section</a:t>
            </a:r>
          </a:p>
        </p:txBody>
      </p:sp>
      <p:sp>
        <p:nvSpPr>
          <p:cNvPr id="497742" name="Rectangle 78"/>
          <p:cNvSpPr>
            <a:spLocks noChangeArrowheads="1"/>
          </p:cNvSpPr>
          <p:nvPr/>
        </p:nvSpPr>
        <p:spPr bwMode="auto">
          <a:xfrm>
            <a:off x="3671888" y="5419725"/>
            <a:ext cx="147320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a:t>Optical  channel</a:t>
            </a:r>
          </a:p>
        </p:txBody>
      </p:sp>
      <p:sp>
        <p:nvSpPr>
          <p:cNvPr id="497743" name="Line 79"/>
          <p:cNvSpPr>
            <a:spLocks noChangeShapeType="1"/>
          </p:cNvSpPr>
          <p:nvPr/>
        </p:nvSpPr>
        <p:spPr bwMode="auto">
          <a:xfrm>
            <a:off x="7397750" y="3975100"/>
            <a:ext cx="0" cy="18288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44" name="Line 80"/>
          <p:cNvSpPr>
            <a:spLocks noChangeShapeType="1"/>
          </p:cNvSpPr>
          <p:nvPr/>
        </p:nvSpPr>
        <p:spPr bwMode="auto">
          <a:xfrm>
            <a:off x="1095375" y="6248400"/>
            <a:ext cx="6683375" cy="0"/>
          </a:xfrm>
          <a:prstGeom prst="line">
            <a:avLst/>
          </a:prstGeom>
          <a:noFill/>
          <a:ln w="50800">
            <a:solidFill>
              <a:schemeClr val="tx1"/>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45" name="Line 81"/>
          <p:cNvSpPr>
            <a:spLocks noChangeShapeType="1"/>
          </p:cNvSpPr>
          <p:nvPr/>
        </p:nvSpPr>
        <p:spPr bwMode="auto">
          <a:xfrm>
            <a:off x="7791450" y="3403600"/>
            <a:ext cx="0" cy="28956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46" name="Line 82"/>
          <p:cNvSpPr>
            <a:spLocks noChangeShapeType="1"/>
          </p:cNvSpPr>
          <p:nvPr/>
        </p:nvSpPr>
        <p:spPr bwMode="auto">
          <a:xfrm>
            <a:off x="1073150" y="3327400"/>
            <a:ext cx="0" cy="29718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497747" name="Rectangle 83"/>
          <p:cNvSpPr>
            <a:spLocks noChangeArrowheads="1"/>
          </p:cNvSpPr>
          <p:nvPr/>
        </p:nvSpPr>
        <p:spPr bwMode="auto">
          <a:xfrm>
            <a:off x="3471863" y="5902325"/>
            <a:ext cx="18018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lang="en-GB" sz="1400"/>
              <a:t>Regenerator section</a:t>
            </a:r>
          </a:p>
        </p:txBody>
      </p:sp>
      <p:sp>
        <p:nvSpPr>
          <p:cNvPr id="497748" name="Freeform 84"/>
          <p:cNvSpPr>
            <a:spLocks/>
          </p:cNvSpPr>
          <p:nvPr/>
        </p:nvSpPr>
        <p:spPr bwMode="auto">
          <a:xfrm>
            <a:off x="2994025" y="2914650"/>
            <a:ext cx="228600" cy="288925"/>
          </a:xfrm>
          <a:custGeom>
            <a:avLst/>
            <a:gdLst>
              <a:gd name="T0" fmla="*/ 0 w 144"/>
              <a:gd name="T1" fmla="*/ 0 h 182"/>
              <a:gd name="T2" fmla="*/ 143 w 144"/>
              <a:gd name="T3" fmla="*/ 91 h 182"/>
              <a:gd name="T4" fmla="*/ 0 w 144"/>
              <a:gd name="T5" fmla="*/ 181 h 182"/>
              <a:gd name="T6" fmla="*/ 0 w 144"/>
              <a:gd name="T7" fmla="*/ 91 h 182"/>
              <a:gd name="T8" fmla="*/ 0 w 144"/>
              <a:gd name="T9" fmla="*/ 41 h 182"/>
              <a:gd name="T10" fmla="*/ 0 w 144"/>
              <a:gd name="T11" fmla="*/ 16 h 182"/>
              <a:gd name="T12" fmla="*/ 0 w 144"/>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144" h="182">
                <a:moveTo>
                  <a:pt x="0" y="0"/>
                </a:moveTo>
                <a:lnTo>
                  <a:pt x="143" y="91"/>
                </a:lnTo>
                <a:lnTo>
                  <a:pt x="0" y="181"/>
                </a:lnTo>
                <a:lnTo>
                  <a:pt x="0" y="91"/>
                </a:lnTo>
                <a:lnTo>
                  <a:pt x="0" y="41"/>
                </a:lnTo>
                <a:lnTo>
                  <a:pt x="0" y="16"/>
                </a:lnTo>
                <a:lnTo>
                  <a:pt x="0" y="0"/>
                </a:lnTo>
              </a:path>
            </a:pathLst>
          </a:custGeom>
          <a:solidFill>
            <a:srgbClr val="F76681"/>
          </a:solidFill>
          <a:ln w="12700" cap="rnd" cmpd="sng">
            <a:solidFill>
              <a:schemeClr val="tx1"/>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97749" name="Freeform 85"/>
          <p:cNvSpPr>
            <a:spLocks/>
          </p:cNvSpPr>
          <p:nvPr/>
        </p:nvSpPr>
        <p:spPr bwMode="auto">
          <a:xfrm>
            <a:off x="5537200" y="2914650"/>
            <a:ext cx="228600" cy="288925"/>
          </a:xfrm>
          <a:custGeom>
            <a:avLst/>
            <a:gdLst>
              <a:gd name="T0" fmla="*/ 0 w 144"/>
              <a:gd name="T1" fmla="*/ 0 h 182"/>
              <a:gd name="T2" fmla="*/ 143 w 144"/>
              <a:gd name="T3" fmla="*/ 91 h 182"/>
              <a:gd name="T4" fmla="*/ 0 w 144"/>
              <a:gd name="T5" fmla="*/ 181 h 182"/>
              <a:gd name="T6" fmla="*/ 0 w 144"/>
              <a:gd name="T7" fmla="*/ 91 h 182"/>
              <a:gd name="T8" fmla="*/ 0 w 144"/>
              <a:gd name="T9" fmla="*/ 41 h 182"/>
              <a:gd name="T10" fmla="*/ 0 w 144"/>
              <a:gd name="T11" fmla="*/ 16 h 182"/>
              <a:gd name="T12" fmla="*/ 0 w 144"/>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144" h="182">
                <a:moveTo>
                  <a:pt x="0" y="0"/>
                </a:moveTo>
                <a:lnTo>
                  <a:pt x="143" y="91"/>
                </a:lnTo>
                <a:lnTo>
                  <a:pt x="0" y="181"/>
                </a:lnTo>
                <a:lnTo>
                  <a:pt x="0" y="91"/>
                </a:lnTo>
                <a:lnTo>
                  <a:pt x="0" y="41"/>
                </a:lnTo>
                <a:lnTo>
                  <a:pt x="0" y="16"/>
                </a:lnTo>
                <a:lnTo>
                  <a:pt x="0" y="0"/>
                </a:lnTo>
              </a:path>
            </a:pathLst>
          </a:custGeom>
          <a:solidFill>
            <a:srgbClr val="F76681"/>
          </a:solidFill>
          <a:ln w="12700" cap="rnd" cmpd="sng">
            <a:solidFill>
              <a:schemeClr val="tx1"/>
            </a:solidFill>
            <a:prstDash val="solid"/>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09653" name="Rectangle 86"/>
          <p:cNvSpPr>
            <a:spLocks noGrp="1" noChangeArrowheads="1"/>
          </p:cNvSpPr>
          <p:nvPr>
            <p:ph type="title"/>
          </p:nvPr>
        </p:nvSpPr>
        <p:spPr/>
        <p:txBody>
          <a:bodyPr/>
          <a:lstStyle/>
          <a:p>
            <a:r>
              <a:rPr lang="en-GB">
                <a:latin typeface="Arial" charset="0"/>
                <a:cs typeface="Arial" charset="0"/>
              </a:rPr>
              <a:t>Physical Significance of Layers</a:t>
            </a:r>
          </a:p>
        </p:txBody>
      </p:sp>
      <p:sp>
        <p:nvSpPr>
          <p:cNvPr id="2" name="Footer Placeholder 1"/>
          <p:cNvSpPr>
            <a:spLocks noGrp="1"/>
          </p:cNvSpPr>
          <p:nvPr>
            <p:ph type="ftr" sz="quarter" idx="11"/>
          </p:nvPr>
        </p:nvSpPr>
        <p:spPr/>
        <p:txBody>
          <a:bodyPr/>
          <a:lstStyle/>
          <a:p>
            <a:pPr>
              <a:defRPr/>
            </a:pPr>
            <a:r>
              <a:rPr lang="en-US"/>
              <a:t>Optical Networks                                                 Electrical and Electronic Engineering</a:t>
            </a:r>
          </a:p>
        </p:txBody>
      </p:sp>
      <p:sp>
        <p:nvSpPr>
          <p:cNvPr id="3" name="Slide Number Placeholder 2"/>
          <p:cNvSpPr>
            <a:spLocks noGrp="1"/>
          </p:cNvSpPr>
          <p:nvPr>
            <p:ph type="sldNum" sz="quarter" idx="12"/>
          </p:nvPr>
        </p:nvSpPr>
        <p:spPr/>
        <p:txBody>
          <a:bodyPr/>
          <a:lstStyle/>
          <a:p>
            <a:pPr>
              <a:defRPr/>
            </a:pPr>
            <a:fld id="{5EDDAF6F-ADFD-5D48-994E-4F1E94263D72}" type="slidenum">
              <a:rPr lang="en-GB" smtClean="0"/>
              <a:pPr>
                <a:defRPr/>
              </a:pPr>
              <a:t>32</a:t>
            </a:fld>
            <a:endParaRPr lang="en-GB"/>
          </a:p>
        </p:txBody>
      </p:sp>
    </p:spTree>
    <p:extLst>
      <p:ext uri="{BB962C8B-B14F-4D97-AF65-F5344CB8AC3E}">
        <p14:creationId xmlns:p14="http://schemas.microsoft.com/office/powerpoint/2010/main" val="408067685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8D97-6CBC-4DF0-BC25-AA4F2D2EA7AD}"/>
              </a:ext>
            </a:extLst>
          </p:cNvPr>
          <p:cNvSpPr>
            <a:spLocks noGrp="1"/>
          </p:cNvSpPr>
          <p:nvPr>
            <p:ph type="title"/>
          </p:nvPr>
        </p:nvSpPr>
        <p:spPr/>
        <p:txBody>
          <a:bodyPr/>
          <a:lstStyle/>
          <a:p>
            <a:r>
              <a:rPr lang="en-GB" dirty="0"/>
              <a:t>OTN line rates and key additional features</a:t>
            </a:r>
          </a:p>
        </p:txBody>
      </p:sp>
      <p:sp>
        <p:nvSpPr>
          <p:cNvPr id="4" name="Footer Placeholder 3">
            <a:extLst>
              <a:ext uri="{FF2B5EF4-FFF2-40B4-BE49-F238E27FC236}">
                <a16:creationId xmlns:a16="http://schemas.microsoft.com/office/drawing/2014/main" id="{92068FC5-ADB6-4A97-931A-793C4E41513F}"/>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244F3356-0401-4E2F-B6BF-3C101FC48C12}"/>
              </a:ext>
            </a:extLst>
          </p:cNvPr>
          <p:cNvSpPr>
            <a:spLocks noGrp="1"/>
          </p:cNvSpPr>
          <p:nvPr>
            <p:ph type="sldNum" sz="quarter" idx="11"/>
          </p:nvPr>
        </p:nvSpPr>
        <p:spPr/>
        <p:txBody>
          <a:bodyPr/>
          <a:lstStyle/>
          <a:p>
            <a:pPr>
              <a:defRPr/>
            </a:pPr>
            <a:fld id="{E27625A9-5E77-CB45-8867-3DD80D097EC7}" type="slidenum">
              <a:rPr lang="en-GB" smtClean="0"/>
              <a:pPr>
                <a:defRPr/>
              </a:pPr>
              <a:t>33</a:t>
            </a:fld>
            <a:endParaRPr lang="en-GB"/>
          </a:p>
        </p:txBody>
      </p:sp>
      <p:pic>
        <p:nvPicPr>
          <p:cNvPr id="6" name="Picture 5">
            <a:extLst>
              <a:ext uri="{FF2B5EF4-FFF2-40B4-BE49-F238E27FC236}">
                <a16:creationId xmlns:a16="http://schemas.microsoft.com/office/drawing/2014/main" id="{296B5322-0A3C-4E32-B32D-D0CF727195E8}"/>
              </a:ext>
            </a:extLst>
          </p:cNvPr>
          <p:cNvPicPr>
            <a:picLocks noChangeAspect="1"/>
          </p:cNvPicPr>
          <p:nvPr/>
        </p:nvPicPr>
        <p:blipFill>
          <a:blip r:embed="rId2"/>
          <a:stretch>
            <a:fillRect/>
          </a:stretch>
        </p:blipFill>
        <p:spPr>
          <a:xfrm>
            <a:off x="755576" y="1215875"/>
            <a:ext cx="7524328" cy="2216924"/>
          </a:xfrm>
          <a:prstGeom prst="rect">
            <a:avLst/>
          </a:prstGeom>
        </p:spPr>
      </p:pic>
      <p:sp>
        <p:nvSpPr>
          <p:cNvPr id="7" name="TextBox 6">
            <a:extLst>
              <a:ext uri="{FF2B5EF4-FFF2-40B4-BE49-F238E27FC236}">
                <a16:creationId xmlns:a16="http://schemas.microsoft.com/office/drawing/2014/main" id="{CED4949D-014E-49F4-B738-1F33412CF521}"/>
              </a:ext>
            </a:extLst>
          </p:cNvPr>
          <p:cNvSpPr txBox="1"/>
          <p:nvPr/>
        </p:nvSpPr>
        <p:spPr>
          <a:xfrm>
            <a:off x="1187624" y="3431664"/>
            <a:ext cx="6912767" cy="2862322"/>
          </a:xfrm>
          <a:prstGeom prst="rect">
            <a:avLst/>
          </a:prstGeom>
          <a:noFill/>
        </p:spPr>
        <p:txBody>
          <a:bodyPr wrap="square" rtlCol="0">
            <a:spAutoFit/>
          </a:bodyPr>
          <a:lstStyle/>
          <a:p>
            <a:r>
              <a:rPr lang="en-GB" b="1" dirty="0"/>
              <a:t>Forward error correction: </a:t>
            </a:r>
            <a:r>
              <a:rPr lang="en-GB" dirty="0"/>
              <a:t>7% higher line rate</a:t>
            </a:r>
          </a:p>
          <a:p>
            <a:endParaRPr lang="en-GB" dirty="0"/>
          </a:p>
          <a:p>
            <a:r>
              <a:rPr lang="en-GB" b="1" dirty="0"/>
              <a:t>Management</a:t>
            </a:r>
            <a:r>
              <a:rPr lang="en-GB" dirty="0"/>
              <a:t>: OTN allows up to 6 tandem connections monitoring</a:t>
            </a:r>
          </a:p>
          <a:p>
            <a:endParaRPr lang="en-GB" dirty="0"/>
          </a:p>
          <a:p>
            <a:r>
              <a:rPr lang="en-GB" b="1" dirty="0"/>
              <a:t>Protocol Transparency: </a:t>
            </a:r>
            <a:r>
              <a:rPr lang="en-GB" dirty="0"/>
              <a:t>all types of packet traffic (10GEthernet, IP) and SONET/SDH frames</a:t>
            </a:r>
          </a:p>
          <a:p>
            <a:endParaRPr lang="en-GB" dirty="0"/>
          </a:p>
          <a:p>
            <a:r>
              <a:rPr lang="en-GB" b="1" dirty="0"/>
              <a:t>Asynchronous timing:</a:t>
            </a:r>
            <a:endParaRPr lang="en-GB" dirty="0"/>
          </a:p>
          <a:p>
            <a:r>
              <a:rPr lang="en-GB" dirty="0"/>
              <a:t>OTN payload floats within the frame to account for client clock mismatch </a:t>
            </a:r>
          </a:p>
        </p:txBody>
      </p:sp>
    </p:spTree>
    <p:extLst>
      <p:ext uri="{BB962C8B-B14F-4D97-AF65-F5344CB8AC3E}">
        <p14:creationId xmlns:p14="http://schemas.microsoft.com/office/powerpoint/2010/main" val="1762477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D8F33F-81AC-4E26-9BA8-93E58335E912}"/>
              </a:ext>
            </a:extLst>
          </p:cNvPr>
          <p:cNvPicPr>
            <a:picLocks noChangeAspect="1"/>
          </p:cNvPicPr>
          <p:nvPr/>
        </p:nvPicPr>
        <p:blipFill rotWithShape="1">
          <a:blip r:embed="rId2"/>
          <a:srcRect l="4658" r="41134" b="16041"/>
          <a:stretch/>
        </p:blipFill>
        <p:spPr>
          <a:xfrm>
            <a:off x="5994156" y="4005064"/>
            <a:ext cx="3021255" cy="2116690"/>
          </a:xfrm>
          <a:prstGeom prst="rect">
            <a:avLst/>
          </a:prstGeom>
        </p:spPr>
      </p:pic>
      <p:sp>
        <p:nvSpPr>
          <p:cNvPr id="2" name="Title 1">
            <a:extLst>
              <a:ext uri="{FF2B5EF4-FFF2-40B4-BE49-F238E27FC236}">
                <a16:creationId xmlns:a16="http://schemas.microsoft.com/office/drawing/2014/main" id="{9B4C4A43-A7AB-4FBD-B07D-C6F044969D54}"/>
              </a:ext>
            </a:extLst>
          </p:cNvPr>
          <p:cNvSpPr>
            <a:spLocks noGrp="1"/>
          </p:cNvSpPr>
          <p:nvPr>
            <p:ph type="title"/>
          </p:nvPr>
        </p:nvSpPr>
        <p:spPr/>
        <p:txBody>
          <a:bodyPr/>
          <a:lstStyle/>
          <a:p>
            <a:r>
              <a:rPr lang="en-GB" dirty="0"/>
              <a:t>OTN hierarchy</a:t>
            </a:r>
          </a:p>
        </p:txBody>
      </p:sp>
      <p:sp>
        <p:nvSpPr>
          <p:cNvPr id="4" name="Footer Placeholder 3">
            <a:extLst>
              <a:ext uri="{FF2B5EF4-FFF2-40B4-BE49-F238E27FC236}">
                <a16:creationId xmlns:a16="http://schemas.microsoft.com/office/drawing/2014/main" id="{00A99840-C42E-46DD-B162-A261D82E23F7}"/>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0CC122B8-BF1B-4720-9772-098D4325028F}"/>
              </a:ext>
            </a:extLst>
          </p:cNvPr>
          <p:cNvSpPr>
            <a:spLocks noGrp="1"/>
          </p:cNvSpPr>
          <p:nvPr>
            <p:ph type="sldNum" sz="quarter" idx="11"/>
          </p:nvPr>
        </p:nvSpPr>
        <p:spPr/>
        <p:txBody>
          <a:bodyPr/>
          <a:lstStyle/>
          <a:p>
            <a:pPr>
              <a:defRPr/>
            </a:pPr>
            <a:fld id="{E27625A9-5E77-CB45-8867-3DD80D097EC7}" type="slidenum">
              <a:rPr lang="en-GB" smtClean="0"/>
              <a:pPr>
                <a:defRPr/>
              </a:pPr>
              <a:t>34</a:t>
            </a:fld>
            <a:endParaRPr lang="en-GB"/>
          </a:p>
        </p:txBody>
      </p:sp>
      <p:pic>
        <p:nvPicPr>
          <p:cNvPr id="7" name="Picture 6">
            <a:extLst>
              <a:ext uri="{FF2B5EF4-FFF2-40B4-BE49-F238E27FC236}">
                <a16:creationId xmlns:a16="http://schemas.microsoft.com/office/drawing/2014/main" id="{E34E5D91-6839-46E8-98C4-DAB569595A1A}"/>
              </a:ext>
            </a:extLst>
          </p:cNvPr>
          <p:cNvPicPr>
            <a:picLocks noChangeAspect="1"/>
          </p:cNvPicPr>
          <p:nvPr/>
        </p:nvPicPr>
        <p:blipFill>
          <a:blip r:embed="rId3"/>
          <a:stretch>
            <a:fillRect/>
          </a:stretch>
        </p:blipFill>
        <p:spPr>
          <a:xfrm>
            <a:off x="128589" y="967633"/>
            <a:ext cx="6387628" cy="3548683"/>
          </a:xfrm>
          <a:prstGeom prst="rect">
            <a:avLst/>
          </a:prstGeom>
        </p:spPr>
      </p:pic>
    </p:spTree>
    <p:extLst>
      <p:ext uri="{BB962C8B-B14F-4D97-AF65-F5344CB8AC3E}">
        <p14:creationId xmlns:p14="http://schemas.microsoft.com/office/powerpoint/2010/main" val="1014537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2275" name="Rectangle 3"/>
          <p:cNvSpPr>
            <a:spLocks noGrp="1" noChangeArrowheads="1"/>
          </p:cNvSpPr>
          <p:nvPr>
            <p:ph type="title"/>
          </p:nvPr>
        </p:nvSpPr>
        <p:spPr>
          <a:noFill/>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r>
              <a:rPr lang="en-US" dirty="0">
                <a:cs typeface="Arial" charset="0"/>
              </a:rPr>
              <a:t>OTN Network Layers</a:t>
            </a:r>
            <a:br>
              <a:rPr lang="en-US" dirty="0">
                <a:cs typeface="Arial" charset="0"/>
              </a:rPr>
            </a:br>
            <a:r>
              <a:rPr lang="en-US" dirty="0">
                <a:cs typeface="Arial" charset="0"/>
              </a:rPr>
              <a:t>OTH Interface Structure</a:t>
            </a:r>
          </a:p>
        </p:txBody>
      </p:sp>
      <p:pic>
        <p:nvPicPr>
          <p:cNvPr id="2" name="Picture 1"/>
          <p:cNvPicPr>
            <a:picLocks noChangeAspect="1"/>
          </p:cNvPicPr>
          <p:nvPr/>
        </p:nvPicPr>
        <p:blipFill>
          <a:blip r:embed="rId3"/>
          <a:stretch>
            <a:fillRect/>
          </a:stretch>
        </p:blipFill>
        <p:spPr>
          <a:xfrm>
            <a:off x="0" y="1107677"/>
            <a:ext cx="9144000" cy="5057627"/>
          </a:xfrm>
          <a:prstGeom prst="rect">
            <a:avLst/>
          </a:prstGeom>
        </p:spPr>
      </p:pic>
      <p:sp>
        <p:nvSpPr>
          <p:cNvPr id="3" name="Footer Placeholder 2"/>
          <p:cNvSpPr>
            <a:spLocks noGrp="1"/>
          </p:cNvSpPr>
          <p:nvPr>
            <p:ph type="ftr" sz="quarter" idx="10"/>
          </p:nvPr>
        </p:nvSpPr>
        <p:spPr/>
        <p:txBody>
          <a:bodyPr/>
          <a:lstStyle/>
          <a:p>
            <a:pPr>
              <a:defRPr/>
            </a:pPr>
            <a:r>
              <a:rPr lang="en-US"/>
              <a:t>Optical Networks                                                 Electrical and Electronic Engineering</a:t>
            </a:r>
            <a:endParaRPr lang="en-GB"/>
          </a:p>
        </p:txBody>
      </p:sp>
      <p:sp>
        <p:nvSpPr>
          <p:cNvPr id="4" name="Slide Number Placeholder 3"/>
          <p:cNvSpPr>
            <a:spLocks noGrp="1"/>
          </p:cNvSpPr>
          <p:nvPr>
            <p:ph type="sldNum" sz="quarter" idx="11"/>
          </p:nvPr>
        </p:nvSpPr>
        <p:spPr/>
        <p:txBody>
          <a:bodyPr/>
          <a:lstStyle/>
          <a:p>
            <a:pPr>
              <a:defRPr/>
            </a:pPr>
            <a:fld id="{E27625A9-5E77-CB45-8867-3DD80D097EC7}" type="slidenum">
              <a:rPr lang="en-GB" smtClean="0"/>
              <a:pPr>
                <a:defRPr/>
              </a:pPr>
              <a:t>35</a:t>
            </a:fld>
            <a:endParaRPr lang="en-GB"/>
          </a:p>
        </p:txBody>
      </p:sp>
    </p:spTree>
    <p:extLst>
      <p:ext uri="{BB962C8B-B14F-4D97-AF65-F5344CB8AC3E}">
        <p14:creationId xmlns:p14="http://schemas.microsoft.com/office/powerpoint/2010/main" val="2501136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650" name="Rectangle 2"/>
          <p:cNvSpPr>
            <a:spLocks noGrp="1" noChangeArrowheads="1"/>
          </p:cNvSpPr>
          <p:nvPr>
            <p:ph type="title"/>
          </p:nvPr>
        </p:nvSpPr>
        <p:spPr/>
        <p:txBody>
          <a:bodyPr/>
          <a:lstStyle/>
          <a:p>
            <a:r>
              <a:rPr lang="en-GB" dirty="0"/>
              <a:t>The Optical Transport</a:t>
            </a:r>
            <a:br>
              <a:rPr lang="en-GB" dirty="0"/>
            </a:br>
            <a:r>
              <a:rPr lang="en-GB" dirty="0"/>
              <a:t>Module</a:t>
            </a:r>
          </a:p>
        </p:txBody>
      </p:sp>
      <p:pic>
        <p:nvPicPr>
          <p:cNvPr id="2459652"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67744" y="1052736"/>
            <a:ext cx="3643688" cy="510334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36</a:t>
            </a:fld>
            <a:endParaRPr lang="en-GB"/>
          </a:p>
        </p:txBody>
      </p:sp>
    </p:spTree>
    <p:extLst>
      <p:ext uri="{BB962C8B-B14F-4D97-AF65-F5344CB8AC3E}">
        <p14:creationId xmlns:p14="http://schemas.microsoft.com/office/powerpoint/2010/main" val="2737036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6370" name="Rectangle 2"/>
          <p:cNvSpPr>
            <a:spLocks noGrp="1" noChangeArrowheads="1"/>
          </p:cNvSpPr>
          <p:nvPr>
            <p:ph type="title"/>
          </p:nvPr>
        </p:nvSpPr>
        <p:spPr>
          <a:noFill/>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r>
              <a:rPr lang="en-US">
                <a:cs typeface="Arial" charset="0"/>
              </a:rPr>
              <a:t>Optical Channel Data Unit (ODU)</a:t>
            </a:r>
          </a:p>
        </p:txBody>
      </p:sp>
      <p:sp>
        <p:nvSpPr>
          <p:cNvPr id="2106371" name="Rectangle 3"/>
          <p:cNvSpPr>
            <a:spLocks noChangeArrowheads="1"/>
          </p:cNvSpPr>
          <p:nvPr/>
        </p:nvSpPr>
        <p:spPr bwMode="auto">
          <a:xfrm>
            <a:off x="375138" y="1393027"/>
            <a:ext cx="8393723" cy="5084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eaLnBrk="0" hangingPunct="0">
              <a:lnSpc>
                <a:spcPct val="90000"/>
              </a:lnSpc>
              <a:spcBef>
                <a:spcPct val="50000"/>
              </a:spcBef>
              <a:buClr>
                <a:srgbClr val="FF0000"/>
              </a:buClr>
              <a:buSzPct val="70000"/>
              <a:buFont typeface="Wingdings" charset="0"/>
              <a:buChar char="l"/>
            </a:pPr>
            <a:r>
              <a:rPr lang="en-US" sz="1800" dirty="0">
                <a:solidFill>
                  <a:srgbClr val="000000"/>
                </a:solidFill>
                <a:cs typeface="Times New Roman" charset="0"/>
              </a:rPr>
              <a:t>The ODU is the single channel end-to-end network entity of the Optical Transport Network OTN</a:t>
            </a:r>
          </a:p>
          <a:p>
            <a:pPr marL="342900" indent="-342900" eaLnBrk="0" hangingPunct="0">
              <a:lnSpc>
                <a:spcPct val="90000"/>
              </a:lnSpc>
              <a:spcBef>
                <a:spcPct val="50000"/>
              </a:spcBef>
              <a:buClr>
                <a:srgbClr val="FF0000"/>
              </a:buClr>
              <a:buSzPct val="70000"/>
              <a:buFont typeface="Wingdings" charset="0"/>
              <a:buChar char="l"/>
            </a:pPr>
            <a:r>
              <a:rPr lang="en-US" sz="1800" dirty="0">
                <a:solidFill>
                  <a:srgbClr val="000000"/>
                </a:solidFill>
                <a:cs typeface="Times New Roman" charset="0"/>
              </a:rPr>
              <a:t>The ODU is terminated at the border of the OTN</a:t>
            </a:r>
          </a:p>
          <a:p>
            <a:pPr marL="342900" indent="-342900" eaLnBrk="0" hangingPunct="0">
              <a:lnSpc>
                <a:spcPct val="90000"/>
              </a:lnSpc>
              <a:spcBef>
                <a:spcPct val="50000"/>
              </a:spcBef>
              <a:buClr>
                <a:srgbClr val="FF0000"/>
              </a:buClr>
              <a:buSzPct val="70000"/>
              <a:buFont typeface="Wingdings" charset="0"/>
              <a:buChar char="l"/>
            </a:pPr>
            <a:r>
              <a:rPr lang="en-US" sz="1800" dirty="0">
                <a:solidFill>
                  <a:srgbClr val="000000"/>
                </a:solidFill>
                <a:cs typeface="Times New Roman" charset="0"/>
              </a:rPr>
              <a:t>The ODU consists of Optical Channel Payload Unit OPU and the ODU overhead for supervision &amp; management</a:t>
            </a:r>
          </a:p>
          <a:p>
            <a:pPr marL="742950" lvl="1" indent="-285750" eaLnBrk="0" hangingPunct="0">
              <a:lnSpc>
                <a:spcPct val="90000"/>
              </a:lnSpc>
              <a:spcBef>
                <a:spcPct val="50000"/>
              </a:spcBef>
              <a:buClr>
                <a:srgbClr val="006699"/>
              </a:buClr>
              <a:buSzPct val="50000"/>
              <a:buFont typeface="Wingdings" charset="0"/>
              <a:buChar char="l"/>
            </a:pPr>
            <a:r>
              <a:rPr lang="en-US" sz="1800" dirty="0">
                <a:solidFill>
                  <a:srgbClr val="000000"/>
                </a:solidFill>
                <a:cs typeface="Times New Roman" charset="0"/>
              </a:rPr>
              <a:t>Trace for connectivity supervision (Path monitoring)</a:t>
            </a:r>
          </a:p>
          <a:p>
            <a:pPr marL="742950" lvl="1" indent="-285750" eaLnBrk="0" hangingPunct="0">
              <a:lnSpc>
                <a:spcPct val="90000"/>
              </a:lnSpc>
              <a:spcBef>
                <a:spcPct val="50000"/>
              </a:spcBef>
              <a:buClr>
                <a:srgbClr val="006699"/>
              </a:buClr>
              <a:buSzPct val="50000"/>
              <a:buFont typeface="Wingdings" charset="0"/>
              <a:buChar char="l"/>
            </a:pPr>
            <a:r>
              <a:rPr lang="en-US" sz="1800" dirty="0">
                <a:solidFill>
                  <a:srgbClr val="000000"/>
                </a:solidFill>
                <a:cs typeface="Times New Roman" charset="0"/>
              </a:rPr>
              <a:t>Support of nested tandem connection monitoring</a:t>
            </a:r>
          </a:p>
          <a:p>
            <a:pPr marL="742950" lvl="1" indent="-285750" eaLnBrk="0" hangingPunct="0">
              <a:lnSpc>
                <a:spcPct val="90000"/>
              </a:lnSpc>
              <a:spcBef>
                <a:spcPct val="50000"/>
              </a:spcBef>
              <a:buClr>
                <a:srgbClr val="006699"/>
              </a:buClr>
              <a:buSzPct val="50000"/>
              <a:buFont typeface="Wingdings" charset="0"/>
              <a:buChar char="l"/>
            </a:pPr>
            <a:r>
              <a:rPr lang="en-US" sz="1800" dirty="0">
                <a:solidFill>
                  <a:srgbClr val="000000"/>
                </a:solidFill>
                <a:cs typeface="Times New Roman" charset="0"/>
              </a:rPr>
              <a:t>Automatic Protection switching (APS) </a:t>
            </a:r>
            <a:r>
              <a:rPr lang="en-GB" dirty="0"/>
              <a:t>to protect against circuit failures. When a circuit or router fails, a backup immediately takes over.</a:t>
            </a:r>
            <a:endParaRPr lang="en-US" sz="1800" dirty="0">
              <a:solidFill>
                <a:srgbClr val="000000"/>
              </a:solidFill>
              <a:cs typeface="Times New Roman" charset="0"/>
            </a:endParaRPr>
          </a:p>
          <a:p>
            <a:pPr marL="742950" lvl="1" indent="-285750" eaLnBrk="0" hangingPunct="0">
              <a:lnSpc>
                <a:spcPct val="90000"/>
              </a:lnSpc>
              <a:spcBef>
                <a:spcPct val="50000"/>
              </a:spcBef>
              <a:buClr>
                <a:srgbClr val="006699"/>
              </a:buClr>
              <a:buSzPct val="50000"/>
              <a:buFont typeface="Wingdings" charset="0"/>
              <a:buChar char="l"/>
            </a:pPr>
            <a:r>
              <a:rPr lang="en-US" sz="1800" dirty="0">
                <a:solidFill>
                  <a:srgbClr val="000000"/>
                </a:solidFill>
                <a:cs typeface="Times New Roman" charset="0"/>
              </a:rPr>
              <a:t>Data communication channels (DCC) </a:t>
            </a:r>
            <a:r>
              <a:rPr lang="en-GB" dirty="0"/>
              <a:t>to access network devices for management access</a:t>
            </a:r>
            <a:endParaRPr lang="en-US" sz="1800" dirty="0">
              <a:solidFill>
                <a:srgbClr val="000000"/>
              </a:solidFill>
              <a:cs typeface="Times New Roman" charset="0"/>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37</a:t>
            </a:fld>
            <a:endParaRPr lang="en-GB"/>
          </a:p>
        </p:txBody>
      </p:sp>
    </p:spTree>
    <p:extLst>
      <p:ext uri="{BB962C8B-B14F-4D97-AF65-F5344CB8AC3E}">
        <p14:creationId xmlns:p14="http://schemas.microsoft.com/office/powerpoint/2010/main" val="3582084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4178" name="Rectangle 2"/>
          <p:cNvSpPr>
            <a:spLocks noGrp="1" noChangeArrowheads="1"/>
          </p:cNvSpPr>
          <p:nvPr>
            <p:ph type="title"/>
          </p:nvPr>
        </p:nvSpPr>
        <p:spPr>
          <a:noFill/>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r>
              <a:rPr lang="en-US" dirty="0">
                <a:cs typeface="Arial" charset="0"/>
              </a:rPr>
              <a:t>Optical Channel Data Unit (ODU)</a:t>
            </a:r>
            <a:br>
              <a:rPr lang="en-US" dirty="0">
                <a:cs typeface="Arial" charset="0"/>
              </a:rPr>
            </a:br>
            <a:r>
              <a:rPr lang="en-US" dirty="0">
                <a:cs typeface="Arial" charset="0"/>
              </a:rPr>
              <a:t>Frame Format</a:t>
            </a:r>
          </a:p>
        </p:txBody>
      </p:sp>
      <p:sp>
        <p:nvSpPr>
          <p:cNvPr id="2354179" name="Text Box 3"/>
          <p:cNvSpPr txBox="1">
            <a:spLocks noChangeArrowheads="1"/>
          </p:cNvSpPr>
          <p:nvPr/>
        </p:nvSpPr>
        <p:spPr bwMode="auto">
          <a:xfrm>
            <a:off x="296741" y="953144"/>
            <a:ext cx="5464419" cy="839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lnSpc>
                <a:spcPct val="90000"/>
              </a:lnSpc>
              <a:spcBef>
                <a:spcPct val="50000"/>
              </a:spcBef>
              <a:buClr>
                <a:srgbClr val="FF0000"/>
              </a:buClr>
              <a:buSzPct val="70000"/>
              <a:buFont typeface="Wingdings" charset="0"/>
              <a:buChar char="l"/>
            </a:pPr>
            <a:r>
              <a:rPr lang="en-US" sz="2000">
                <a:solidFill>
                  <a:srgbClr val="000000"/>
                </a:solidFill>
                <a:cs typeface="Times New Roman" charset="0"/>
              </a:rPr>
              <a:t>Frame format identical for all bit rates</a:t>
            </a:r>
          </a:p>
          <a:p>
            <a:pPr eaLnBrk="0" hangingPunct="0">
              <a:lnSpc>
                <a:spcPct val="90000"/>
              </a:lnSpc>
              <a:spcBef>
                <a:spcPct val="50000"/>
              </a:spcBef>
              <a:buClr>
                <a:srgbClr val="FF0000"/>
              </a:buClr>
              <a:buSzPct val="70000"/>
              <a:buFont typeface="Wingdings" charset="0"/>
              <a:buChar char="l"/>
            </a:pPr>
            <a:r>
              <a:rPr lang="en-US" sz="2000">
                <a:solidFill>
                  <a:srgbClr val="000000"/>
                </a:solidFill>
                <a:cs typeface="Times New Roman" charset="0"/>
              </a:rPr>
              <a:t>The frame time depends on the bit-rate</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38</a:t>
            </a:fld>
            <a:endParaRPr lang="en-GB"/>
          </a:p>
        </p:txBody>
      </p:sp>
      <p:pic>
        <p:nvPicPr>
          <p:cNvPr id="4" name="Picture 3">
            <a:extLst>
              <a:ext uri="{FF2B5EF4-FFF2-40B4-BE49-F238E27FC236}">
                <a16:creationId xmlns:a16="http://schemas.microsoft.com/office/drawing/2014/main" id="{A701AB35-6EDB-45CC-92B3-C1E4C3CC4FF4}"/>
              </a:ext>
            </a:extLst>
          </p:cNvPr>
          <p:cNvPicPr>
            <a:picLocks noChangeAspect="1"/>
          </p:cNvPicPr>
          <p:nvPr/>
        </p:nvPicPr>
        <p:blipFill>
          <a:blip r:embed="rId3"/>
          <a:stretch>
            <a:fillRect/>
          </a:stretch>
        </p:blipFill>
        <p:spPr>
          <a:xfrm>
            <a:off x="1808507" y="1837355"/>
            <a:ext cx="4806262" cy="4258398"/>
          </a:xfrm>
          <a:prstGeom prst="rect">
            <a:avLst/>
          </a:prstGeom>
        </p:spPr>
      </p:pic>
    </p:spTree>
    <p:extLst>
      <p:ext uri="{BB962C8B-B14F-4D97-AF65-F5344CB8AC3E}">
        <p14:creationId xmlns:p14="http://schemas.microsoft.com/office/powerpoint/2010/main" val="3308944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274" name="Rectangle 2"/>
          <p:cNvSpPr>
            <a:spLocks noGrp="1" noChangeArrowheads="1"/>
          </p:cNvSpPr>
          <p:nvPr>
            <p:ph type="title"/>
          </p:nvPr>
        </p:nvSpPr>
        <p:spPr>
          <a:xfrm>
            <a:off x="457201" y="116632"/>
            <a:ext cx="8685335" cy="746274"/>
          </a:xfrm>
          <a:noFill/>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ormAutofit fontScale="90000"/>
          </a:bodyPr>
          <a:lstStyle/>
          <a:p>
            <a:r>
              <a:rPr lang="en-US" dirty="0">
                <a:cs typeface="Arial" charset="0"/>
              </a:rPr>
              <a:t>Optical Channel Data Unit (ODU)</a:t>
            </a:r>
            <a:br>
              <a:rPr lang="en-US" sz="2400" dirty="0">
                <a:cs typeface="Arial" charset="0"/>
              </a:rPr>
            </a:br>
            <a:r>
              <a:rPr lang="en-US" dirty="0">
                <a:cs typeface="Arial" charset="0"/>
              </a:rPr>
              <a:t>Performance Monitoring/Tandem Connection Monitoring (PM/TCM)</a:t>
            </a:r>
          </a:p>
        </p:txBody>
      </p:sp>
      <p:sp>
        <p:nvSpPr>
          <p:cNvPr id="2358275" name="Freeform 3"/>
          <p:cNvSpPr>
            <a:spLocks/>
          </p:cNvSpPr>
          <p:nvPr/>
        </p:nvSpPr>
        <p:spPr bwMode="auto">
          <a:xfrm>
            <a:off x="3256085" y="1775048"/>
            <a:ext cx="1912327" cy="1860550"/>
          </a:xfrm>
          <a:custGeom>
            <a:avLst/>
            <a:gdLst>
              <a:gd name="T0" fmla="*/ 499 w 1305"/>
              <a:gd name="T1" fmla="*/ 31 h 1172"/>
              <a:gd name="T2" fmla="*/ 447 w 1305"/>
              <a:gd name="T3" fmla="*/ 24 h 1172"/>
              <a:gd name="T4" fmla="*/ 334 w 1305"/>
              <a:gd name="T5" fmla="*/ 3 h 1172"/>
              <a:gd name="T6" fmla="*/ 266 w 1305"/>
              <a:gd name="T7" fmla="*/ 3 h 1172"/>
              <a:gd name="T8" fmla="*/ 222 w 1305"/>
              <a:gd name="T9" fmla="*/ 29 h 1172"/>
              <a:gd name="T10" fmla="*/ 189 w 1305"/>
              <a:gd name="T11" fmla="*/ 88 h 1172"/>
              <a:gd name="T12" fmla="*/ 178 w 1305"/>
              <a:gd name="T13" fmla="*/ 132 h 1172"/>
              <a:gd name="T14" fmla="*/ 151 w 1305"/>
              <a:gd name="T15" fmla="*/ 194 h 1172"/>
              <a:gd name="T16" fmla="*/ 107 w 1305"/>
              <a:gd name="T17" fmla="*/ 232 h 1172"/>
              <a:gd name="T18" fmla="*/ 60 w 1305"/>
              <a:gd name="T19" fmla="*/ 271 h 1172"/>
              <a:gd name="T20" fmla="*/ 36 w 1305"/>
              <a:gd name="T21" fmla="*/ 315 h 1172"/>
              <a:gd name="T22" fmla="*/ 14 w 1305"/>
              <a:gd name="T23" fmla="*/ 412 h 1172"/>
              <a:gd name="T24" fmla="*/ 0 w 1305"/>
              <a:gd name="T25" fmla="*/ 546 h 1172"/>
              <a:gd name="T26" fmla="*/ 14 w 1305"/>
              <a:gd name="T27" fmla="*/ 600 h 1172"/>
              <a:gd name="T28" fmla="*/ 47 w 1305"/>
              <a:gd name="T29" fmla="*/ 642 h 1172"/>
              <a:gd name="T30" fmla="*/ 129 w 1305"/>
              <a:gd name="T31" fmla="*/ 721 h 1172"/>
              <a:gd name="T32" fmla="*/ 239 w 1305"/>
              <a:gd name="T33" fmla="*/ 868 h 1172"/>
              <a:gd name="T34" fmla="*/ 334 w 1305"/>
              <a:gd name="T35" fmla="*/ 969 h 1172"/>
              <a:gd name="T36" fmla="*/ 403 w 1305"/>
              <a:gd name="T37" fmla="*/ 1018 h 1172"/>
              <a:gd name="T38" fmla="*/ 496 w 1305"/>
              <a:gd name="T39" fmla="*/ 1051 h 1172"/>
              <a:gd name="T40" fmla="*/ 565 w 1305"/>
              <a:gd name="T41" fmla="*/ 1064 h 1172"/>
              <a:gd name="T42" fmla="*/ 644 w 1305"/>
              <a:gd name="T43" fmla="*/ 1077 h 1172"/>
              <a:gd name="T44" fmla="*/ 732 w 1305"/>
              <a:gd name="T45" fmla="*/ 1100 h 1172"/>
              <a:gd name="T46" fmla="*/ 918 w 1305"/>
              <a:gd name="T47" fmla="*/ 1159 h 1172"/>
              <a:gd name="T48" fmla="*/ 1014 w 1305"/>
              <a:gd name="T49" fmla="*/ 1172 h 1172"/>
              <a:gd name="T50" fmla="*/ 1074 w 1305"/>
              <a:gd name="T51" fmla="*/ 1151 h 1172"/>
              <a:gd name="T52" fmla="*/ 1127 w 1305"/>
              <a:gd name="T53" fmla="*/ 1108 h 1172"/>
              <a:gd name="T54" fmla="*/ 1190 w 1305"/>
              <a:gd name="T55" fmla="*/ 1046 h 1172"/>
              <a:gd name="T56" fmla="*/ 1228 w 1305"/>
              <a:gd name="T57" fmla="*/ 979 h 1172"/>
              <a:gd name="T58" fmla="*/ 1250 w 1305"/>
              <a:gd name="T59" fmla="*/ 902 h 1172"/>
              <a:gd name="T60" fmla="*/ 1255 w 1305"/>
              <a:gd name="T61" fmla="*/ 804 h 1172"/>
              <a:gd name="T62" fmla="*/ 1264 w 1305"/>
              <a:gd name="T63" fmla="*/ 678 h 1172"/>
              <a:gd name="T64" fmla="*/ 1283 w 1305"/>
              <a:gd name="T65" fmla="*/ 562 h 1172"/>
              <a:gd name="T66" fmla="*/ 1305 w 1305"/>
              <a:gd name="T67" fmla="*/ 392 h 1172"/>
              <a:gd name="T68" fmla="*/ 1299 w 1305"/>
              <a:gd name="T69" fmla="*/ 312 h 1172"/>
              <a:gd name="T70" fmla="*/ 1277 w 1305"/>
              <a:gd name="T71" fmla="*/ 268 h 1172"/>
              <a:gd name="T72" fmla="*/ 1228 w 1305"/>
              <a:gd name="T73" fmla="*/ 240 h 1172"/>
              <a:gd name="T74" fmla="*/ 1168 w 1305"/>
              <a:gd name="T75" fmla="*/ 227 h 1172"/>
              <a:gd name="T76" fmla="*/ 1110 w 1305"/>
              <a:gd name="T77" fmla="*/ 206 h 1172"/>
              <a:gd name="T78" fmla="*/ 970 w 1305"/>
              <a:gd name="T79" fmla="*/ 129 h 1172"/>
              <a:gd name="T80" fmla="*/ 817 w 1305"/>
              <a:gd name="T81" fmla="*/ 72 h 1172"/>
              <a:gd name="T82" fmla="*/ 655 w 1305"/>
              <a:gd name="T83" fmla="*/ 42 h 1172"/>
              <a:gd name="T84" fmla="*/ 482 w 1305"/>
              <a:gd name="T85" fmla="*/ 31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5" h="1172">
                <a:moveTo>
                  <a:pt x="502" y="31"/>
                </a:moveTo>
                <a:lnTo>
                  <a:pt x="499" y="31"/>
                </a:lnTo>
                <a:lnTo>
                  <a:pt x="477" y="29"/>
                </a:lnTo>
                <a:lnTo>
                  <a:pt x="447" y="24"/>
                </a:lnTo>
                <a:lnTo>
                  <a:pt x="373" y="8"/>
                </a:lnTo>
                <a:lnTo>
                  <a:pt x="334" y="3"/>
                </a:lnTo>
                <a:lnTo>
                  <a:pt x="299" y="0"/>
                </a:lnTo>
                <a:lnTo>
                  <a:pt x="266" y="3"/>
                </a:lnTo>
                <a:lnTo>
                  <a:pt x="241" y="13"/>
                </a:lnTo>
                <a:lnTo>
                  <a:pt x="222" y="29"/>
                </a:lnTo>
                <a:lnTo>
                  <a:pt x="208" y="47"/>
                </a:lnTo>
                <a:lnTo>
                  <a:pt x="189" y="88"/>
                </a:lnTo>
                <a:lnTo>
                  <a:pt x="184" y="111"/>
                </a:lnTo>
                <a:lnTo>
                  <a:pt x="178" y="132"/>
                </a:lnTo>
                <a:lnTo>
                  <a:pt x="162" y="175"/>
                </a:lnTo>
                <a:lnTo>
                  <a:pt x="151" y="194"/>
                </a:lnTo>
                <a:lnTo>
                  <a:pt x="137" y="209"/>
                </a:lnTo>
                <a:lnTo>
                  <a:pt x="107" y="232"/>
                </a:lnTo>
                <a:lnTo>
                  <a:pt x="74" y="258"/>
                </a:lnTo>
                <a:lnTo>
                  <a:pt x="60" y="271"/>
                </a:lnTo>
                <a:lnTo>
                  <a:pt x="49" y="289"/>
                </a:lnTo>
                <a:lnTo>
                  <a:pt x="36" y="315"/>
                </a:lnTo>
                <a:lnTo>
                  <a:pt x="25" y="345"/>
                </a:lnTo>
                <a:lnTo>
                  <a:pt x="14" y="412"/>
                </a:lnTo>
                <a:lnTo>
                  <a:pt x="6" y="482"/>
                </a:lnTo>
                <a:lnTo>
                  <a:pt x="0" y="546"/>
                </a:lnTo>
                <a:lnTo>
                  <a:pt x="3" y="575"/>
                </a:lnTo>
                <a:lnTo>
                  <a:pt x="14" y="600"/>
                </a:lnTo>
                <a:lnTo>
                  <a:pt x="27" y="624"/>
                </a:lnTo>
                <a:lnTo>
                  <a:pt x="47" y="642"/>
                </a:lnTo>
                <a:lnTo>
                  <a:pt x="88" y="680"/>
                </a:lnTo>
                <a:lnTo>
                  <a:pt x="129" y="721"/>
                </a:lnTo>
                <a:lnTo>
                  <a:pt x="181" y="791"/>
                </a:lnTo>
                <a:lnTo>
                  <a:pt x="239" y="868"/>
                </a:lnTo>
                <a:lnTo>
                  <a:pt x="299" y="938"/>
                </a:lnTo>
                <a:lnTo>
                  <a:pt x="334" y="969"/>
                </a:lnTo>
                <a:lnTo>
                  <a:pt x="370" y="997"/>
                </a:lnTo>
                <a:lnTo>
                  <a:pt x="403" y="1018"/>
                </a:lnTo>
                <a:lnTo>
                  <a:pt x="436" y="1030"/>
                </a:lnTo>
                <a:lnTo>
                  <a:pt x="496" y="1051"/>
                </a:lnTo>
                <a:lnTo>
                  <a:pt x="529" y="1056"/>
                </a:lnTo>
                <a:lnTo>
                  <a:pt x="565" y="1064"/>
                </a:lnTo>
                <a:lnTo>
                  <a:pt x="600" y="1069"/>
                </a:lnTo>
                <a:lnTo>
                  <a:pt x="644" y="1077"/>
                </a:lnTo>
                <a:lnTo>
                  <a:pt x="688" y="1087"/>
                </a:lnTo>
                <a:lnTo>
                  <a:pt x="732" y="1100"/>
                </a:lnTo>
                <a:lnTo>
                  <a:pt x="825" y="1133"/>
                </a:lnTo>
                <a:lnTo>
                  <a:pt x="918" y="1159"/>
                </a:lnTo>
                <a:lnTo>
                  <a:pt x="968" y="1169"/>
                </a:lnTo>
                <a:lnTo>
                  <a:pt x="1014" y="1172"/>
                </a:lnTo>
                <a:lnTo>
                  <a:pt x="1047" y="1167"/>
                </a:lnTo>
                <a:lnTo>
                  <a:pt x="1074" y="1151"/>
                </a:lnTo>
                <a:lnTo>
                  <a:pt x="1102" y="1131"/>
                </a:lnTo>
                <a:lnTo>
                  <a:pt x="1127" y="1108"/>
                </a:lnTo>
                <a:lnTo>
                  <a:pt x="1162" y="1077"/>
                </a:lnTo>
                <a:lnTo>
                  <a:pt x="1190" y="1046"/>
                </a:lnTo>
                <a:lnTo>
                  <a:pt x="1212" y="1012"/>
                </a:lnTo>
                <a:lnTo>
                  <a:pt x="1228" y="979"/>
                </a:lnTo>
                <a:lnTo>
                  <a:pt x="1242" y="943"/>
                </a:lnTo>
                <a:lnTo>
                  <a:pt x="1250" y="902"/>
                </a:lnTo>
                <a:lnTo>
                  <a:pt x="1253" y="855"/>
                </a:lnTo>
                <a:lnTo>
                  <a:pt x="1255" y="804"/>
                </a:lnTo>
                <a:lnTo>
                  <a:pt x="1258" y="739"/>
                </a:lnTo>
                <a:lnTo>
                  <a:pt x="1264" y="678"/>
                </a:lnTo>
                <a:lnTo>
                  <a:pt x="1275" y="618"/>
                </a:lnTo>
                <a:lnTo>
                  <a:pt x="1283" y="562"/>
                </a:lnTo>
                <a:lnTo>
                  <a:pt x="1299" y="448"/>
                </a:lnTo>
                <a:lnTo>
                  <a:pt x="1305" y="392"/>
                </a:lnTo>
                <a:lnTo>
                  <a:pt x="1302" y="335"/>
                </a:lnTo>
                <a:lnTo>
                  <a:pt x="1299" y="312"/>
                </a:lnTo>
                <a:lnTo>
                  <a:pt x="1294" y="294"/>
                </a:lnTo>
                <a:lnTo>
                  <a:pt x="1277" y="268"/>
                </a:lnTo>
                <a:lnTo>
                  <a:pt x="1255" y="250"/>
                </a:lnTo>
                <a:lnTo>
                  <a:pt x="1228" y="240"/>
                </a:lnTo>
                <a:lnTo>
                  <a:pt x="1201" y="235"/>
                </a:lnTo>
                <a:lnTo>
                  <a:pt x="1168" y="227"/>
                </a:lnTo>
                <a:lnTo>
                  <a:pt x="1138" y="219"/>
                </a:lnTo>
                <a:lnTo>
                  <a:pt x="1110" y="206"/>
                </a:lnTo>
                <a:lnTo>
                  <a:pt x="1042" y="165"/>
                </a:lnTo>
                <a:lnTo>
                  <a:pt x="970" y="129"/>
                </a:lnTo>
                <a:lnTo>
                  <a:pt x="894" y="98"/>
                </a:lnTo>
                <a:lnTo>
                  <a:pt x="817" y="72"/>
                </a:lnTo>
                <a:lnTo>
                  <a:pt x="737" y="54"/>
                </a:lnTo>
                <a:lnTo>
                  <a:pt x="655" y="42"/>
                </a:lnTo>
                <a:lnTo>
                  <a:pt x="570" y="34"/>
                </a:lnTo>
                <a:lnTo>
                  <a:pt x="482" y="31"/>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358276" name="Freeform 4"/>
          <p:cNvSpPr>
            <a:spLocks/>
          </p:cNvSpPr>
          <p:nvPr/>
        </p:nvSpPr>
        <p:spPr bwMode="auto">
          <a:xfrm>
            <a:off x="1229458" y="1390873"/>
            <a:ext cx="2179026" cy="2413000"/>
          </a:xfrm>
          <a:custGeom>
            <a:avLst/>
            <a:gdLst>
              <a:gd name="T0" fmla="*/ 1280 w 1488"/>
              <a:gd name="T1" fmla="*/ 417 h 1520"/>
              <a:gd name="T2" fmla="*/ 1294 w 1488"/>
              <a:gd name="T3" fmla="*/ 417 h 1520"/>
              <a:gd name="T4" fmla="*/ 1332 w 1488"/>
              <a:gd name="T5" fmla="*/ 397 h 1520"/>
              <a:gd name="T6" fmla="*/ 1384 w 1488"/>
              <a:gd name="T7" fmla="*/ 353 h 1520"/>
              <a:gd name="T8" fmla="*/ 1431 w 1488"/>
              <a:gd name="T9" fmla="*/ 317 h 1520"/>
              <a:gd name="T10" fmla="*/ 1464 w 1488"/>
              <a:gd name="T11" fmla="*/ 255 h 1520"/>
              <a:gd name="T12" fmla="*/ 1480 w 1488"/>
              <a:gd name="T13" fmla="*/ 183 h 1520"/>
              <a:gd name="T14" fmla="*/ 1469 w 1488"/>
              <a:gd name="T15" fmla="*/ 116 h 1520"/>
              <a:gd name="T16" fmla="*/ 1453 w 1488"/>
              <a:gd name="T17" fmla="*/ 93 h 1520"/>
              <a:gd name="T18" fmla="*/ 1398 w 1488"/>
              <a:gd name="T19" fmla="*/ 72 h 1520"/>
              <a:gd name="T20" fmla="*/ 1324 w 1488"/>
              <a:gd name="T21" fmla="*/ 44 h 1520"/>
              <a:gd name="T22" fmla="*/ 1258 w 1488"/>
              <a:gd name="T23" fmla="*/ 16 h 1520"/>
              <a:gd name="T24" fmla="*/ 1195 w 1488"/>
              <a:gd name="T25" fmla="*/ 0 h 1520"/>
              <a:gd name="T26" fmla="*/ 1058 w 1488"/>
              <a:gd name="T27" fmla="*/ 5 h 1520"/>
              <a:gd name="T28" fmla="*/ 902 w 1488"/>
              <a:gd name="T29" fmla="*/ 18 h 1520"/>
              <a:gd name="T30" fmla="*/ 767 w 1488"/>
              <a:gd name="T31" fmla="*/ 34 h 1520"/>
              <a:gd name="T32" fmla="*/ 729 w 1488"/>
              <a:gd name="T33" fmla="*/ 54 h 1520"/>
              <a:gd name="T34" fmla="*/ 677 w 1488"/>
              <a:gd name="T35" fmla="*/ 129 h 1520"/>
              <a:gd name="T36" fmla="*/ 647 w 1488"/>
              <a:gd name="T37" fmla="*/ 157 h 1520"/>
              <a:gd name="T38" fmla="*/ 545 w 1488"/>
              <a:gd name="T39" fmla="*/ 199 h 1520"/>
              <a:gd name="T40" fmla="*/ 447 w 1488"/>
              <a:gd name="T41" fmla="*/ 278 h 1520"/>
              <a:gd name="T42" fmla="*/ 334 w 1488"/>
              <a:gd name="T43" fmla="*/ 420 h 1520"/>
              <a:gd name="T44" fmla="*/ 260 w 1488"/>
              <a:gd name="T45" fmla="*/ 508 h 1520"/>
              <a:gd name="T46" fmla="*/ 145 w 1488"/>
              <a:gd name="T47" fmla="*/ 603 h 1520"/>
              <a:gd name="T48" fmla="*/ 49 w 1488"/>
              <a:gd name="T49" fmla="*/ 853 h 1520"/>
              <a:gd name="T50" fmla="*/ 14 w 1488"/>
              <a:gd name="T51" fmla="*/ 920 h 1520"/>
              <a:gd name="T52" fmla="*/ 0 w 1488"/>
              <a:gd name="T53" fmla="*/ 1059 h 1520"/>
              <a:gd name="T54" fmla="*/ 14 w 1488"/>
              <a:gd name="T55" fmla="*/ 1131 h 1520"/>
              <a:gd name="T56" fmla="*/ 49 w 1488"/>
              <a:gd name="T57" fmla="*/ 1177 h 1520"/>
              <a:gd name="T58" fmla="*/ 112 w 1488"/>
              <a:gd name="T59" fmla="*/ 1205 h 1520"/>
              <a:gd name="T60" fmla="*/ 181 w 1488"/>
              <a:gd name="T61" fmla="*/ 1226 h 1520"/>
              <a:gd name="T62" fmla="*/ 236 w 1488"/>
              <a:gd name="T63" fmla="*/ 1254 h 1520"/>
              <a:gd name="T64" fmla="*/ 307 w 1488"/>
              <a:gd name="T65" fmla="*/ 1334 h 1520"/>
              <a:gd name="T66" fmla="*/ 367 w 1488"/>
              <a:gd name="T67" fmla="*/ 1391 h 1520"/>
              <a:gd name="T68" fmla="*/ 430 w 1488"/>
              <a:gd name="T69" fmla="*/ 1422 h 1520"/>
              <a:gd name="T70" fmla="*/ 556 w 1488"/>
              <a:gd name="T71" fmla="*/ 1458 h 1520"/>
              <a:gd name="T72" fmla="*/ 734 w 1488"/>
              <a:gd name="T73" fmla="*/ 1491 h 1520"/>
              <a:gd name="T74" fmla="*/ 926 w 1488"/>
              <a:gd name="T75" fmla="*/ 1512 h 1520"/>
              <a:gd name="T76" fmla="*/ 1110 w 1488"/>
              <a:gd name="T77" fmla="*/ 1520 h 1520"/>
              <a:gd name="T78" fmla="*/ 1307 w 1488"/>
              <a:gd name="T79" fmla="*/ 1494 h 1520"/>
              <a:gd name="T80" fmla="*/ 1387 w 1488"/>
              <a:gd name="T81" fmla="*/ 1466 h 1520"/>
              <a:gd name="T82" fmla="*/ 1436 w 1488"/>
              <a:gd name="T83" fmla="*/ 1417 h 1520"/>
              <a:gd name="T84" fmla="*/ 1475 w 1488"/>
              <a:gd name="T85" fmla="*/ 1324 h 1520"/>
              <a:gd name="T86" fmla="*/ 1488 w 1488"/>
              <a:gd name="T87" fmla="*/ 1218 h 1520"/>
              <a:gd name="T88" fmla="*/ 1477 w 1488"/>
              <a:gd name="T89" fmla="*/ 1126 h 1520"/>
              <a:gd name="T90" fmla="*/ 1450 w 1488"/>
              <a:gd name="T91" fmla="*/ 1066 h 1520"/>
              <a:gd name="T92" fmla="*/ 1359 w 1488"/>
              <a:gd name="T93" fmla="*/ 956 h 1520"/>
              <a:gd name="T94" fmla="*/ 1269 w 1488"/>
              <a:gd name="T95" fmla="*/ 871 h 1520"/>
              <a:gd name="T96" fmla="*/ 1209 w 1488"/>
              <a:gd name="T97" fmla="*/ 778 h 1520"/>
              <a:gd name="T98" fmla="*/ 1176 w 1488"/>
              <a:gd name="T99" fmla="*/ 675 h 1520"/>
              <a:gd name="T100" fmla="*/ 1162 w 1488"/>
              <a:gd name="T101" fmla="*/ 505 h 1520"/>
              <a:gd name="T102" fmla="*/ 1181 w 1488"/>
              <a:gd name="T103" fmla="*/ 484 h 1520"/>
              <a:gd name="T104" fmla="*/ 1206 w 1488"/>
              <a:gd name="T105" fmla="*/ 459 h 1520"/>
              <a:gd name="T106" fmla="*/ 1261 w 1488"/>
              <a:gd name="T107" fmla="*/ 441 h 1520"/>
              <a:gd name="T108" fmla="*/ 1299 w 1488"/>
              <a:gd name="T109" fmla="*/ 423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8" h="1520">
                <a:moveTo>
                  <a:pt x="1283" y="420"/>
                </a:moveTo>
                <a:lnTo>
                  <a:pt x="1280" y="417"/>
                </a:lnTo>
                <a:lnTo>
                  <a:pt x="1274" y="415"/>
                </a:lnTo>
                <a:lnTo>
                  <a:pt x="1294" y="417"/>
                </a:lnTo>
                <a:lnTo>
                  <a:pt x="1307" y="415"/>
                </a:lnTo>
                <a:lnTo>
                  <a:pt x="1332" y="397"/>
                </a:lnTo>
                <a:lnTo>
                  <a:pt x="1354" y="374"/>
                </a:lnTo>
                <a:lnTo>
                  <a:pt x="1384" y="353"/>
                </a:lnTo>
                <a:lnTo>
                  <a:pt x="1409" y="338"/>
                </a:lnTo>
                <a:lnTo>
                  <a:pt x="1431" y="317"/>
                </a:lnTo>
                <a:lnTo>
                  <a:pt x="1450" y="286"/>
                </a:lnTo>
                <a:lnTo>
                  <a:pt x="1464" y="255"/>
                </a:lnTo>
                <a:lnTo>
                  <a:pt x="1475" y="219"/>
                </a:lnTo>
                <a:lnTo>
                  <a:pt x="1480" y="183"/>
                </a:lnTo>
                <a:lnTo>
                  <a:pt x="1477" y="147"/>
                </a:lnTo>
                <a:lnTo>
                  <a:pt x="1469" y="116"/>
                </a:lnTo>
                <a:lnTo>
                  <a:pt x="1461" y="103"/>
                </a:lnTo>
                <a:lnTo>
                  <a:pt x="1453" y="93"/>
                </a:lnTo>
                <a:lnTo>
                  <a:pt x="1428" y="80"/>
                </a:lnTo>
                <a:lnTo>
                  <a:pt x="1398" y="72"/>
                </a:lnTo>
                <a:lnTo>
                  <a:pt x="1368" y="62"/>
                </a:lnTo>
                <a:lnTo>
                  <a:pt x="1324" y="44"/>
                </a:lnTo>
                <a:lnTo>
                  <a:pt x="1288" y="29"/>
                </a:lnTo>
                <a:lnTo>
                  <a:pt x="1258" y="16"/>
                </a:lnTo>
                <a:lnTo>
                  <a:pt x="1228" y="8"/>
                </a:lnTo>
                <a:lnTo>
                  <a:pt x="1195" y="0"/>
                </a:lnTo>
                <a:lnTo>
                  <a:pt x="1115" y="0"/>
                </a:lnTo>
                <a:lnTo>
                  <a:pt x="1058" y="5"/>
                </a:lnTo>
                <a:lnTo>
                  <a:pt x="1041" y="18"/>
                </a:lnTo>
                <a:lnTo>
                  <a:pt x="902" y="18"/>
                </a:lnTo>
                <a:lnTo>
                  <a:pt x="833" y="24"/>
                </a:lnTo>
                <a:lnTo>
                  <a:pt x="767" y="34"/>
                </a:lnTo>
                <a:lnTo>
                  <a:pt x="748" y="42"/>
                </a:lnTo>
                <a:lnTo>
                  <a:pt x="729" y="54"/>
                </a:lnTo>
                <a:lnTo>
                  <a:pt x="704" y="90"/>
                </a:lnTo>
                <a:lnTo>
                  <a:pt x="677" y="129"/>
                </a:lnTo>
                <a:lnTo>
                  <a:pt x="663" y="145"/>
                </a:lnTo>
                <a:lnTo>
                  <a:pt x="647" y="157"/>
                </a:lnTo>
                <a:lnTo>
                  <a:pt x="597" y="178"/>
                </a:lnTo>
                <a:lnTo>
                  <a:pt x="545" y="199"/>
                </a:lnTo>
                <a:lnTo>
                  <a:pt x="493" y="237"/>
                </a:lnTo>
                <a:lnTo>
                  <a:pt x="447" y="278"/>
                </a:lnTo>
                <a:lnTo>
                  <a:pt x="370" y="371"/>
                </a:lnTo>
                <a:lnTo>
                  <a:pt x="334" y="420"/>
                </a:lnTo>
                <a:lnTo>
                  <a:pt x="299" y="464"/>
                </a:lnTo>
                <a:lnTo>
                  <a:pt x="260" y="508"/>
                </a:lnTo>
                <a:lnTo>
                  <a:pt x="219" y="546"/>
                </a:lnTo>
                <a:lnTo>
                  <a:pt x="145" y="603"/>
                </a:lnTo>
                <a:lnTo>
                  <a:pt x="66" y="657"/>
                </a:lnTo>
                <a:lnTo>
                  <a:pt x="49" y="853"/>
                </a:lnTo>
                <a:lnTo>
                  <a:pt x="30" y="853"/>
                </a:lnTo>
                <a:lnTo>
                  <a:pt x="14" y="920"/>
                </a:lnTo>
                <a:lnTo>
                  <a:pt x="3" y="989"/>
                </a:lnTo>
                <a:lnTo>
                  <a:pt x="0" y="1059"/>
                </a:lnTo>
                <a:lnTo>
                  <a:pt x="5" y="1095"/>
                </a:lnTo>
                <a:lnTo>
                  <a:pt x="14" y="1131"/>
                </a:lnTo>
                <a:lnTo>
                  <a:pt x="27" y="1157"/>
                </a:lnTo>
                <a:lnTo>
                  <a:pt x="49" y="1177"/>
                </a:lnTo>
                <a:lnTo>
                  <a:pt x="79" y="1193"/>
                </a:lnTo>
                <a:lnTo>
                  <a:pt x="112" y="1205"/>
                </a:lnTo>
                <a:lnTo>
                  <a:pt x="148" y="1216"/>
                </a:lnTo>
                <a:lnTo>
                  <a:pt x="181" y="1226"/>
                </a:lnTo>
                <a:lnTo>
                  <a:pt x="211" y="1239"/>
                </a:lnTo>
                <a:lnTo>
                  <a:pt x="236" y="1254"/>
                </a:lnTo>
                <a:lnTo>
                  <a:pt x="271" y="1290"/>
                </a:lnTo>
                <a:lnTo>
                  <a:pt x="307" y="1334"/>
                </a:lnTo>
                <a:lnTo>
                  <a:pt x="345" y="1375"/>
                </a:lnTo>
                <a:lnTo>
                  <a:pt x="367" y="1391"/>
                </a:lnTo>
                <a:lnTo>
                  <a:pt x="392" y="1406"/>
                </a:lnTo>
                <a:lnTo>
                  <a:pt x="430" y="1422"/>
                </a:lnTo>
                <a:lnTo>
                  <a:pt x="471" y="1437"/>
                </a:lnTo>
                <a:lnTo>
                  <a:pt x="556" y="1458"/>
                </a:lnTo>
                <a:lnTo>
                  <a:pt x="647" y="1473"/>
                </a:lnTo>
                <a:lnTo>
                  <a:pt x="734" y="1491"/>
                </a:lnTo>
                <a:lnTo>
                  <a:pt x="751" y="1491"/>
                </a:lnTo>
                <a:lnTo>
                  <a:pt x="926" y="1512"/>
                </a:lnTo>
                <a:lnTo>
                  <a:pt x="1017" y="1520"/>
                </a:lnTo>
                <a:lnTo>
                  <a:pt x="1110" y="1520"/>
                </a:lnTo>
                <a:lnTo>
                  <a:pt x="1244" y="1507"/>
                </a:lnTo>
                <a:lnTo>
                  <a:pt x="1307" y="1494"/>
                </a:lnTo>
                <a:lnTo>
                  <a:pt x="1368" y="1476"/>
                </a:lnTo>
                <a:lnTo>
                  <a:pt x="1387" y="1466"/>
                </a:lnTo>
                <a:lnTo>
                  <a:pt x="1406" y="1453"/>
                </a:lnTo>
                <a:lnTo>
                  <a:pt x="1436" y="1417"/>
                </a:lnTo>
                <a:lnTo>
                  <a:pt x="1458" y="1373"/>
                </a:lnTo>
                <a:lnTo>
                  <a:pt x="1475" y="1324"/>
                </a:lnTo>
                <a:lnTo>
                  <a:pt x="1485" y="1270"/>
                </a:lnTo>
                <a:lnTo>
                  <a:pt x="1488" y="1218"/>
                </a:lnTo>
                <a:lnTo>
                  <a:pt x="1485" y="1169"/>
                </a:lnTo>
                <a:lnTo>
                  <a:pt x="1477" y="1126"/>
                </a:lnTo>
                <a:lnTo>
                  <a:pt x="1466" y="1097"/>
                </a:lnTo>
                <a:lnTo>
                  <a:pt x="1450" y="1066"/>
                </a:lnTo>
                <a:lnTo>
                  <a:pt x="1409" y="1010"/>
                </a:lnTo>
                <a:lnTo>
                  <a:pt x="1359" y="956"/>
                </a:lnTo>
                <a:lnTo>
                  <a:pt x="1313" y="912"/>
                </a:lnTo>
                <a:lnTo>
                  <a:pt x="1269" y="871"/>
                </a:lnTo>
                <a:lnTo>
                  <a:pt x="1236" y="827"/>
                </a:lnTo>
                <a:lnTo>
                  <a:pt x="1209" y="778"/>
                </a:lnTo>
                <a:lnTo>
                  <a:pt x="1189" y="729"/>
                </a:lnTo>
                <a:lnTo>
                  <a:pt x="1176" y="675"/>
                </a:lnTo>
                <a:lnTo>
                  <a:pt x="1168" y="621"/>
                </a:lnTo>
                <a:lnTo>
                  <a:pt x="1162" y="505"/>
                </a:lnTo>
                <a:lnTo>
                  <a:pt x="1178" y="505"/>
                </a:lnTo>
                <a:lnTo>
                  <a:pt x="1181" y="484"/>
                </a:lnTo>
                <a:lnTo>
                  <a:pt x="1192" y="469"/>
                </a:lnTo>
                <a:lnTo>
                  <a:pt x="1206" y="459"/>
                </a:lnTo>
                <a:lnTo>
                  <a:pt x="1222" y="454"/>
                </a:lnTo>
                <a:lnTo>
                  <a:pt x="1261" y="441"/>
                </a:lnTo>
                <a:lnTo>
                  <a:pt x="1283" y="433"/>
                </a:lnTo>
                <a:lnTo>
                  <a:pt x="1299" y="423"/>
                </a:lnTo>
                <a:lnTo>
                  <a:pt x="1263" y="423"/>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358277" name="Freeform 5"/>
          <p:cNvSpPr>
            <a:spLocks/>
          </p:cNvSpPr>
          <p:nvPr/>
        </p:nvSpPr>
        <p:spPr bwMode="auto">
          <a:xfrm>
            <a:off x="5043854" y="1894111"/>
            <a:ext cx="2482362" cy="2138363"/>
          </a:xfrm>
          <a:custGeom>
            <a:avLst/>
            <a:gdLst>
              <a:gd name="T0" fmla="*/ 82 w 1694"/>
              <a:gd name="T1" fmla="*/ 108 h 1347"/>
              <a:gd name="T2" fmla="*/ 134 w 1694"/>
              <a:gd name="T3" fmla="*/ 124 h 1347"/>
              <a:gd name="T4" fmla="*/ 93 w 1694"/>
              <a:gd name="T5" fmla="*/ 131 h 1347"/>
              <a:gd name="T6" fmla="*/ 131 w 1694"/>
              <a:gd name="T7" fmla="*/ 206 h 1347"/>
              <a:gd name="T8" fmla="*/ 153 w 1694"/>
              <a:gd name="T9" fmla="*/ 288 h 1347"/>
              <a:gd name="T10" fmla="*/ 186 w 1694"/>
              <a:gd name="T11" fmla="*/ 389 h 1347"/>
              <a:gd name="T12" fmla="*/ 219 w 1694"/>
              <a:gd name="T13" fmla="*/ 518 h 1347"/>
              <a:gd name="T14" fmla="*/ 205 w 1694"/>
              <a:gd name="T15" fmla="*/ 631 h 1347"/>
              <a:gd name="T16" fmla="*/ 145 w 1694"/>
              <a:gd name="T17" fmla="*/ 796 h 1347"/>
              <a:gd name="T18" fmla="*/ 126 w 1694"/>
              <a:gd name="T19" fmla="*/ 847 h 1347"/>
              <a:gd name="T20" fmla="*/ 98 w 1694"/>
              <a:gd name="T21" fmla="*/ 917 h 1347"/>
              <a:gd name="T22" fmla="*/ 60 w 1694"/>
              <a:gd name="T23" fmla="*/ 968 h 1347"/>
              <a:gd name="T24" fmla="*/ 19 w 1694"/>
              <a:gd name="T25" fmla="*/ 1025 h 1347"/>
              <a:gd name="T26" fmla="*/ 0 w 1694"/>
              <a:gd name="T27" fmla="*/ 1079 h 1347"/>
              <a:gd name="T28" fmla="*/ 19 w 1694"/>
              <a:gd name="T29" fmla="*/ 1120 h 1347"/>
              <a:gd name="T30" fmla="*/ 76 w 1694"/>
              <a:gd name="T31" fmla="*/ 1151 h 1347"/>
              <a:gd name="T32" fmla="*/ 159 w 1694"/>
              <a:gd name="T33" fmla="*/ 1169 h 1347"/>
              <a:gd name="T34" fmla="*/ 490 w 1694"/>
              <a:gd name="T35" fmla="*/ 1252 h 1347"/>
              <a:gd name="T36" fmla="*/ 723 w 1694"/>
              <a:gd name="T37" fmla="*/ 1311 h 1347"/>
              <a:gd name="T38" fmla="*/ 896 w 1694"/>
              <a:gd name="T39" fmla="*/ 1339 h 1347"/>
              <a:gd name="T40" fmla="*/ 1028 w 1694"/>
              <a:gd name="T41" fmla="*/ 1347 h 1347"/>
              <a:gd name="T42" fmla="*/ 1118 w 1694"/>
              <a:gd name="T43" fmla="*/ 1331 h 1347"/>
              <a:gd name="T44" fmla="*/ 1200 w 1694"/>
              <a:gd name="T45" fmla="*/ 1313 h 1347"/>
              <a:gd name="T46" fmla="*/ 1261 w 1694"/>
              <a:gd name="T47" fmla="*/ 1293 h 1347"/>
              <a:gd name="T48" fmla="*/ 1337 w 1694"/>
              <a:gd name="T49" fmla="*/ 1241 h 1347"/>
              <a:gd name="T50" fmla="*/ 1395 w 1694"/>
              <a:gd name="T51" fmla="*/ 1169 h 1347"/>
              <a:gd name="T52" fmla="*/ 1452 w 1694"/>
              <a:gd name="T53" fmla="*/ 1100 h 1347"/>
              <a:gd name="T54" fmla="*/ 1524 w 1694"/>
              <a:gd name="T55" fmla="*/ 878 h 1347"/>
              <a:gd name="T56" fmla="*/ 1581 w 1694"/>
              <a:gd name="T57" fmla="*/ 688 h 1347"/>
              <a:gd name="T58" fmla="*/ 1639 w 1694"/>
              <a:gd name="T59" fmla="*/ 600 h 1347"/>
              <a:gd name="T60" fmla="*/ 1680 w 1694"/>
              <a:gd name="T61" fmla="*/ 531 h 1347"/>
              <a:gd name="T62" fmla="*/ 1694 w 1694"/>
              <a:gd name="T63" fmla="*/ 420 h 1347"/>
              <a:gd name="T64" fmla="*/ 1683 w 1694"/>
              <a:gd name="T65" fmla="*/ 286 h 1347"/>
              <a:gd name="T66" fmla="*/ 1655 w 1694"/>
              <a:gd name="T67" fmla="*/ 206 h 1347"/>
              <a:gd name="T68" fmla="*/ 1609 w 1694"/>
              <a:gd name="T69" fmla="*/ 147 h 1347"/>
              <a:gd name="T70" fmla="*/ 1557 w 1694"/>
              <a:gd name="T71" fmla="*/ 113 h 1347"/>
              <a:gd name="T72" fmla="*/ 1472 w 1694"/>
              <a:gd name="T73" fmla="*/ 95 h 1347"/>
              <a:gd name="T74" fmla="*/ 1285 w 1694"/>
              <a:gd name="T75" fmla="*/ 106 h 1347"/>
              <a:gd name="T76" fmla="*/ 1154 w 1694"/>
              <a:gd name="T77" fmla="*/ 93 h 1347"/>
              <a:gd name="T78" fmla="*/ 1049 w 1694"/>
              <a:gd name="T79" fmla="*/ 57 h 1347"/>
              <a:gd name="T80" fmla="*/ 874 w 1694"/>
              <a:gd name="T81" fmla="*/ 8 h 1347"/>
              <a:gd name="T82" fmla="*/ 753 w 1694"/>
              <a:gd name="T83" fmla="*/ 0 h 1347"/>
              <a:gd name="T84" fmla="*/ 636 w 1694"/>
              <a:gd name="T85" fmla="*/ 23 h 1347"/>
              <a:gd name="T86" fmla="*/ 468 w 1694"/>
              <a:gd name="T87" fmla="*/ 75 h 1347"/>
              <a:gd name="T88" fmla="*/ 436 w 1694"/>
              <a:gd name="T89" fmla="*/ 100 h 1347"/>
              <a:gd name="T90" fmla="*/ 400 w 1694"/>
              <a:gd name="T91" fmla="*/ 124 h 1347"/>
              <a:gd name="T92" fmla="*/ 375 w 1694"/>
              <a:gd name="T93" fmla="*/ 129 h 1347"/>
              <a:gd name="T94" fmla="*/ 238 w 1694"/>
              <a:gd name="T95" fmla="*/ 144 h 1347"/>
              <a:gd name="T96" fmla="*/ 148 w 1694"/>
              <a:gd name="T97" fmla="*/ 139 h 1347"/>
              <a:gd name="T98" fmla="*/ 120 w 1694"/>
              <a:gd name="T99" fmla="*/ 126 h 1347"/>
              <a:gd name="T100" fmla="*/ 109 w 1694"/>
              <a:gd name="T101" fmla="*/ 108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94" h="1347">
                <a:moveTo>
                  <a:pt x="71" y="108"/>
                </a:moveTo>
                <a:lnTo>
                  <a:pt x="82" y="108"/>
                </a:lnTo>
                <a:lnTo>
                  <a:pt x="109" y="116"/>
                </a:lnTo>
                <a:lnTo>
                  <a:pt x="134" y="124"/>
                </a:lnTo>
                <a:lnTo>
                  <a:pt x="74" y="108"/>
                </a:lnTo>
                <a:lnTo>
                  <a:pt x="93" y="131"/>
                </a:lnTo>
                <a:lnTo>
                  <a:pt x="109" y="155"/>
                </a:lnTo>
                <a:lnTo>
                  <a:pt x="131" y="206"/>
                </a:lnTo>
                <a:lnTo>
                  <a:pt x="145" y="260"/>
                </a:lnTo>
                <a:lnTo>
                  <a:pt x="153" y="288"/>
                </a:lnTo>
                <a:lnTo>
                  <a:pt x="159" y="317"/>
                </a:lnTo>
                <a:lnTo>
                  <a:pt x="186" y="389"/>
                </a:lnTo>
                <a:lnTo>
                  <a:pt x="211" y="461"/>
                </a:lnTo>
                <a:lnTo>
                  <a:pt x="219" y="518"/>
                </a:lnTo>
                <a:lnTo>
                  <a:pt x="216" y="574"/>
                </a:lnTo>
                <a:lnTo>
                  <a:pt x="205" y="631"/>
                </a:lnTo>
                <a:lnTo>
                  <a:pt x="189" y="688"/>
                </a:lnTo>
                <a:lnTo>
                  <a:pt x="145" y="796"/>
                </a:lnTo>
                <a:lnTo>
                  <a:pt x="134" y="821"/>
                </a:lnTo>
                <a:lnTo>
                  <a:pt x="126" y="847"/>
                </a:lnTo>
                <a:lnTo>
                  <a:pt x="109" y="896"/>
                </a:lnTo>
                <a:lnTo>
                  <a:pt x="98" y="917"/>
                </a:lnTo>
                <a:lnTo>
                  <a:pt x="82" y="943"/>
                </a:lnTo>
                <a:lnTo>
                  <a:pt x="60" y="968"/>
                </a:lnTo>
                <a:lnTo>
                  <a:pt x="38" y="997"/>
                </a:lnTo>
                <a:lnTo>
                  <a:pt x="19" y="1025"/>
                </a:lnTo>
                <a:lnTo>
                  <a:pt x="5" y="1053"/>
                </a:lnTo>
                <a:lnTo>
                  <a:pt x="0" y="1079"/>
                </a:lnTo>
                <a:lnTo>
                  <a:pt x="5" y="1105"/>
                </a:lnTo>
                <a:lnTo>
                  <a:pt x="19" y="1120"/>
                </a:lnTo>
                <a:lnTo>
                  <a:pt x="35" y="1133"/>
                </a:lnTo>
                <a:lnTo>
                  <a:pt x="76" y="1151"/>
                </a:lnTo>
                <a:lnTo>
                  <a:pt x="120" y="1161"/>
                </a:lnTo>
                <a:lnTo>
                  <a:pt x="159" y="1169"/>
                </a:lnTo>
                <a:lnTo>
                  <a:pt x="378" y="1226"/>
                </a:lnTo>
                <a:lnTo>
                  <a:pt x="490" y="1252"/>
                </a:lnTo>
                <a:lnTo>
                  <a:pt x="605" y="1282"/>
                </a:lnTo>
                <a:lnTo>
                  <a:pt x="723" y="1311"/>
                </a:lnTo>
                <a:lnTo>
                  <a:pt x="838" y="1331"/>
                </a:lnTo>
                <a:lnTo>
                  <a:pt x="896" y="1339"/>
                </a:lnTo>
                <a:lnTo>
                  <a:pt x="959" y="1342"/>
                </a:lnTo>
                <a:lnTo>
                  <a:pt x="1028" y="1347"/>
                </a:lnTo>
                <a:lnTo>
                  <a:pt x="1102" y="1347"/>
                </a:lnTo>
                <a:lnTo>
                  <a:pt x="1118" y="1331"/>
                </a:lnTo>
                <a:lnTo>
                  <a:pt x="1162" y="1324"/>
                </a:lnTo>
                <a:lnTo>
                  <a:pt x="1200" y="1313"/>
                </a:lnTo>
                <a:lnTo>
                  <a:pt x="1233" y="1303"/>
                </a:lnTo>
                <a:lnTo>
                  <a:pt x="1261" y="1293"/>
                </a:lnTo>
                <a:lnTo>
                  <a:pt x="1304" y="1270"/>
                </a:lnTo>
                <a:lnTo>
                  <a:pt x="1337" y="1241"/>
                </a:lnTo>
                <a:lnTo>
                  <a:pt x="1365" y="1208"/>
                </a:lnTo>
                <a:lnTo>
                  <a:pt x="1395" y="1169"/>
                </a:lnTo>
                <a:lnTo>
                  <a:pt x="1430" y="1125"/>
                </a:lnTo>
                <a:lnTo>
                  <a:pt x="1452" y="1100"/>
                </a:lnTo>
                <a:lnTo>
                  <a:pt x="1480" y="1074"/>
                </a:lnTo>
                <a:lnTo>
                  <a:pt x="1524" y="878"/>
                </a:lnTo>
                <a:lnTo>
                  <a:pt x="1548" y="783"/>
                </a:lnTo>
                <a:lnTo>
                  <a:pt x="1581" y="688"/>
                </a:lnTo>
                <a:lnTo>
                  <a:pt x="1606" y="644"/>
                </a:lnTo>
                <a:lnTo>
                  <a:pt x="1639" y="600"/>
                </a:lnTo>
                <a:lnTo>
                  <a:pt x="1669" y="554"/>
                </a:lnTo>
                <a:lnTo>
                  <a:pt x="1680" y="531"/>
                </a:lnTo>
                <a:lnTo>
                  <a:pt x="1685" y="510"/>
                </a:lnTo>
                <a:lnTo>
                  <a:pt x="1694" y="420"/>
                </a:lnTo>
                <a:lnTo>
                  <a:pt x="1691" y="330"/>
                </a:lnTo>
                <a:lnTo>
                  <a:pt x="1683" y="286"/>
                </a:lnTo>
                <a:lnTo>
                  <a:pt x="1672" y="245"/>
                </a:lnTo>
                <a:lnTo>
                  <a:pt x="1655" y="206"/>
                </a:lnTo>
                <a:lnTo>
                  <a:pt x="1633" y="173"/>
                </a:lnTo>
                <a:lnTo>
                  <a:pt x="1609" y="147"/>
                </a:lnTo>
                <a:lnTo>
                  <a:pt x="1584" y="129"/>
                </a:lnTo>
                <a:lnTo>
                  <a:pt x="1557" y="113"/>
                </a:lnTo>
                <a:lnTo>
                  <a:pt x="1529" y="103"/>
                </a:lnTo>
                <a:lnTo>
                  <a:pt x="1472" y="95"/>
                </a:lnTo>
                <a:lnTo>
                  <a:pt x="1411" y="95"/>
                </a:lnTo>
                <a:lnTo>
                  <a:pt x="1285" y="106"/>
                </a:lnTo>
                <a:lnTo>
                  <a:pt x="1219" y="106"/>
                </a:lnTo>
                <a:lnTo>
                  <a:pt x="1154" y="93"/>
                </a:lnTo>
                <a:lnTo>
                  <a:pt x="1104" y="75"/>
                </a:lnTo>
                <a:lnTo>
                  <a:pt x="1049" y="57"/>
                </a:lnTo>
                <a:lnTo>
                  <a:pt x="934" y="21"/>
                </a:lnTo>
                <a:lnTo>
                  <a:pt x="874" y="8"/>
                </a:lnTo>
                <a:lnTo>
                  <a:pt x="814" y="0"/>
                </a:lnTo>
                <a:lnTo>
                  <a:pt x="753" y="0"/>
                </a:lnTo>
                <a:lnTo>
                  <a:pt x="690" y="10"/>
                </a:lnTo>
                <a:lnTo>
                  <a:pt x="636" y="23"/>
                </a:lnTo>
                <a:lnTo>
                  <a:pt x="521" y="54"/>
                </a:lnTo>
                <a:lnTo>
                  <a:pt x="468" y="75"/>
                </a:lnTo>
                <a:lnTo>
                  <a:pt x="449" y="88"/>
                </a:lnTo>
                <a:lnTo>
                  <a:pt x="436" y="100"/>
                </a:lnTo>
                <a:lnTo>
                  <a:pt x="419" y="113"/>
                </a:lnTo>
                <a:lnTo>
                  <a:pt x="400" y="124"/>
                </a:lnTo>
                <a:lnTo>
                  <a:pt x="389" y="126"/>
                </a:lnTo>
                <a:lnTo>
                  <a:pt x="375" y="129"/>
                </a:lnTo>
                <a:lnTo>
                  <a:pt x="337" y="134"/>
                </a:lnTo>
                <a:lnTo>
                  <a:pt x="238" y="144"/>
                </a:lnTo>
                <a:lnTo>
                  <a:pt x="189" y="144"/>
                </a:lnTo>
                <a:lnTo>
                  <a:pt x="148" y="139"/>
                </a:lnTo>
                <a:lnTo>
                  <a:pt x="131" y="134"/>
                </a:lnTo>
                <a:lnTo>
                  <a:pt x="120" y="126"/>
                </a:lnTo>
                <a:lnTo>
                  <a:pt x="112" y="119"/>
                </a:lnTo>
                <a:lnTo>
                  <a:pt x="109" y="108"/>
                </a:lnTo>
                <a:lnTo>
                  <a:pt x="74" y="108"/>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358278" name="Freeform 6"/>
          <p:cNvSpPr>
            <a:spLocks/>
          </p:cNvSpPr>
          <p:nvPr/>
        </p:nvSpPr>
        <p:spPr bwMode="auto">
          <a:xfrm>
            <a:off x="304800" y="2838673"/>
            <a:ext cx="1220666" cy="1687512"/>
          </a:xfrm>
          <a:custGeom>
            <a:avLst/>
            <a:gdLst>
              <a:gd name="T0" fmla="*/ 756 w 833"/>
              <a:gd name="T1" fmla="*/ 414 h 1063"/>
              <a:gd name="T2" fmla="*/ 748 w 833"/>
              <a:gd name="T3" fmla="*/ 422 h 1063"/>
              <a:gd name="T4" fmla="*/ 682 w 833"/>
              <a:gd name="T5" fmla="*/ 409 h 1063"/>
              <a:gd name="T6" fmla="*/ 633 w 833"/>
              <a:gd name="T7" fmla="*/ 373 h 1063"/>
              <a:gd name="T8" fmla="*/ 597 w 833"/>
              <a:gd name="T9" fmla="*/ 319 h 1063"/>
              <a:gd name="T10" fmla="*/ 545 w 833"/>
              <a:gd name="T11" fmla="*/ 185 h 1063"/>
              <a:gd name="T12" fmla="*/ 509 w 833"/>
              <a:gd name="T13" fmla="*/ 51 h 1063"/>
              <a:gd name="T14" fmla="*/ 487 w 833"/>
              <a:gd name="T15" fmla="*/ 0 h 1063"/>
              <a:gd name="T16" fmla="*/ 433 w 833"/>
              <a:gd name="T17" fmla="*/ 54 h 1063"/>
              <a:gd name="T18" fmla="*/ 304 w 833"/>
              <a:gd name="T19" fmla="*/ 165 h 1063"/>
              <a:gd name="T20" fmla="*/ 260 w 833"/>
              <a:gd name="T21" fmla="*/ 214 h 1063"/>
              <a:gd name="T22" fmla="*/ 219 w 833"/>
              <a:gd name="T23" fmla="*/ 245 h 1063"/>
              <a:gd name="T24" fmla="*/ 120 w 833"/>
              <a:gd name="T25" fmla="*/ 286 h 1063"/>
              <a:gd name="T26" fmla="*/ 57 w 833"/>
              <a:gd name="T27" fmla="*/ 317 h 1063"/>
              <a:gd name="T28" fmla="*/ 35 w 833"/>
              <a:gd name="T29" fmla="*/ 373 h 1063"/>
              <a:gd name="T30" fmla="*/ 16 w 833"/>
              <a:gd name="T31" fmla="*/ 507 h 1063"/>
              <a:gd name="T32" fmla="*/ 0 w 833"/>
              <a:gd name="T33" fmla="*/ 636 h 1063"/>
              <a:gd name="T34" fmla="*/ 16 w 833"/>
              <a:gd name="T35" fmla="*/ 695 h 1063"/>
              <a:gd name="T36" fmla="*/ 71 w 833"/>
              <a:gd name="T37" fmla="*/ 734 h 1063"/>
              <a:gd name="T38" fmla="*/ 175 w 833"/>
              <a:gd name="T39" fmla="*/ 780 h 1063"/>
              <a:gd name="T40" fmla="*/ 216 w 833"/>
              <a:gd name="T41" fmla="*/ 824 h 1063"/>
              <a:gd name="T42" fmla="*/ 235 w 833"/>
              <a:gd name="T43" fmla="*/ 860 h 1063"/>
              <a:gd name="T44" fmla="*/ 293 w 833"/>
              <a:gd name="T45" fmla="*/ 919 h 1063"/>
              <a:gd name="T46" fmla="*/ 334 w 833"/>
              <a:gd name="T47" fmla="*/ 978 h 1063"/>
              <a:gd name="T48" fmla="*/ 378 w 833"/>
              <a:gd name="T49" fmla="*/ 1035 h 1063"/>
              <a:gd name="T50" fmla="*/ 433 w 833"/>
              <a:gd name="T51" fmla="*/ 1058 h 1063"/>
              <a:gd name="T52" fmla="*/ 476 w 833"/>
              <a:gd name="T53" fmla="*/ 1063 h 1063"/>
              <a:gd name="T54" fmla="*/ 526 w 833"/>
              <a:gd name="T55" fmla="*/ 1045 h 1063"/>
              <a:gd name="T56" fmla="*/ 570 w 833"/>
              <a:gd name="T57" fmla="*/ 989 h 1063"/>
              <a:gd name="T58" fmla="*/ 605 w 833"/>
              <a:gd name="T59" fmla="*/ 922 h 1063"/>
              <a:gd name="T60" fmla="*/ 668 w 833"/>
              <a:gd name="T61" fmla="*/ 844 h 1063"/>
              <a:gd name="T62" fmla="*/ 761 w 833"/>
              <a:gd name="T63" fmla="*/ 760 h 1063"/>
              <a:gd name="T64" fmla="*/ 797 w 833"/>
              <a:gd name="T65" fmla="*/ 713 h 1063"/>
              <a:gd name="T66" fmla="*/ 830 w 833"/>
              <a:gd name="T67" fmla="*/ 597 h 1063"/>
              <a:gd name="T68" fmla="*/ 833 w 833"/>
              <a:gd name="T69" fmla="*/ 471 h 1063"/>
              <a:gd name="T70" fmla="*/ 816 w 833"/>
              <a:gd name="T71" fmla="*/ 466 h 1063"/>
              <a:gd name="T72" fmla="*/ 770 w 833"/>
              <a:gd name="T73" fmla="*/ 435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33" h="1063">
                <a:moveTo>
                  <a:pt x="745" y="425"/>
                </a:moveTo>
                <a:lnTo>
                  <a:pt x="756" y="414"/>
                </a:lnTo>
                <a:lnTo>
                  <a:pt x="704" y="414"/>
                </a:lnTo>
                <a:lnTo>
                  <a:pt x="748" y="422"/>
                </a:lnTo>
                <a:lnTo>
                  <a:pt x="712" y="420"/>
                </a:lnTo>
                <a:lnTo>
                  <a:pt x="682" y="409"/>
                </a:lnTo>
                <a:lnTo>
                  <a:pt x="657" y="394"/>
                </a:lnTo>
                <a:lnTo>
                  <a:pt x="633" y="373"/>
                </a:lnTo>
                <a:lnTo>
                  <a:pt x="613" y="348"/>
                </a:lnTo>
                <a:lnTo>
                  <a:pt x="597" y="319"/>
                </a:lnTo>
                <a:lnTo>
                  <a:pt x="570" y="255"/>
                </a:lnTo>
                <a:lnTo>
                  <a:pt x="545" y="185"/>
                </a:lnTo>
                <a:lnTo>
                  <a:pt x="529" y="116"/>
                </a:lnTo>
                <a:lnTo>
                  <a:pt x="509" y="51"/>
                </a:lnTo>
                <a:lnTo>
                  <a:pt x="498" y="23"/>
                </a:lnTo>
                <a:lnTo>
                  <a:pt x="487" y="0"/>
                </a:lnTo>
                <a:lnTo>
                  <a:pt x="463" y="26"/>
                </a:lnTo>
                <a:lnTo>
                  <a:pt x="433" y="54"/>
                </a:lnTo>
                <a:lnTo>
                  <a:pt x="364" y="111"/>
                </a:lnTo>
                <a:lnTo>
                  <a:pt x="304" y="165"/>
                </a:lnTo>
                <a:lnTo>
                  <a:pt x="279" y="190"/>
                </a:lnTo>
                <a:lnTo>
                  <a:pt x="260" y="214"/>
                </a:lnTo>
                <a:lnTo>
                  <a:pt x="243" y="229"/>
                </a:lnTo>
                <a:lnTo>
                  <a:pt x="219" y="245"/>
                </a:lnTo>
                <a:lnTo>
                  <a:pt x="156" y="273"/>
                </a:lnTo>
                <a:lnTo>
                  <a:pt x="120" y="286"/>
                </a:lnTo>
                <a:lnTo>
                  <a:pt x="87" y="301"/>
                </a:lnTo>
                <a:lnTo>
                  <a:pt x="57" y="317"/>
                </a:lnTo>
                <a:lnTo>
                  <a:pt x="35" y="335"/>
                </a:lnTo>
                <a:lnTo>
                  <a:pt x="35" y="373"/>
                </a:lnTo>
                <a:lnTo>
                  <a:pt x="32" y="417"/>
                </a:lnTo>
                <a:lnTo>
                  <a:pt x="16" y="507"/>
                </a:lnTo>
                <a:lnTo>
                  <a:pt x="0" y="595"/>
                </a:lnTo>
                <a:lnTo>
                  <a:pt x="0" y="636"/>
                </a:lnTo>
                <a:lnTo>
                  <a:pt x="2" y="669"/>
                </a:lnTo>
                <a:lnTo>
                  <a:pt x="16" y="695"/>
                </a:lnTo>
                <a:lnTo>
                  <a:pt x="41" y="716"/>
                </a:lnTo>
                <a:lnTo>
                  <a:pt x="71" y="734"/>
                </a:lnTo>
                <a:lnTo>
                  <a:pt x="106" y="749"/>
                </a:lnTo>
                <a:lnTo>
                  <a:pt x="175" y="780"/>
                </a:lnTo>
                <a:lnTo>
                  <a:pt x="202" y="801"/>
                </a:lnTo>
                <a:lnTo>
                  <a:pt x="216" y="824"/>
                </a:lnTo>
                <a:lnTo>
                  <a:pt x="224" y="842"/>
                </a:lnTo>
                <a:lnTo>
                  <a:pt x="235" y="860"/>
                </a:lnTo>
                <a:lnTo>
                  <a:pt x="263" y="891"/>
                </a:lnTo>
                <a:lnTo>
                  <a:pt x="293" y="919"/>
                </a:lnTo>
                <a:lnTo>
                  <a:pt x="317" y="953"/>
                </a:lnTo>
                <a:lnTo>
                  <a:pt x="334" y="978"/>
                </a:lnTo>
                <a:lnTo>
                  <a:pt x="353" y="1007"/>
                </a:lnTo>
                <a:lnTo>
                  <a:pt x="378" y="1035"/>
                </a:lnTo>
                <a:lnTo>
                  <a:pt x="405" y="1050"/>
                </a:lnTo>
                <a:lnTo>
                  <a:pt x="433" y="1058"/>
                </a:lnTo>
                <a:lnTo>
                  <a:pt x="457" y="1063"/>
                </a:lnTo>
                <a:lnTo>
                  <a:pt x="476" y="1063"/>
                </a:lnTo>
                <a:lnTo>
                  <a:pt x="496" y="1061"/>
                </a:lnTo>
                <a:lnTo>
                  <a:pt x="526" y="1045"/>
                </a:lnTo>
                <a:lnTo>
                  <a:pt x="550" y="1020"/>
                </a:lnTo>
                <a:lnTo>
                  <a:pt x="570" y="989"/>
                </a:lnTo>
                <a:lnTo>
                  <a:pt x="589" y="955"/>
                </a:lnTo>
                <a:lnTo>
                  <a:pt x="605" y="922"/>
                </a:lnTo>
                <a:lnTo>
                  <a:pt x="627" y="888"/>
                </a:lnTo>
                <a:lnTo>
                  <a:pt x="668" y="844"/>
                </a:lnTo>
                <a:lnTo>
                  <a:pt x="718" y="803"/>
                </a:lnTo>
                <a:lnTo>
                  <a:pt x="761" y="760"/>
                </a:lnTo>
                <a:lnTo>
                  <a:pt x="781" y="736"/>
                </a:lnTo>
                <a:lnTo>
                  <a:pt x="797" y="713"/>
                </a:lnTo>
                <a:lnTo>
                  <a:pt x="819" y="657"/>
                </a:lnTo>
                <a:lnTo>
                  <a:pt x="830" y="597"/>
                </a:lnTo>
                <a:lnTo>
                  <a:pt x="833" y="535"/>
                </a:lnTo>
                <a:lnTo>
                  <a:pt x="833" y="471"/>
                </a:lnTo>
                <a:lnTo>
                  <a:pt x="827" y="469"/>
                </a:lnTo>
                <a:lnTo>
                  <a:pt x="816" y="466"/>
                </a:lnTo>
                <a:lnTo>
                  <a:pt x="794" y="451"/>
                </a:lnTo>
                <a:lnTo>
                  <a:pt x="770" y="435"/>
                </a:lnTo>
                <a:lnTo>
                  <a:pt x="748" y="422"/>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358279" name="Freeform 7"/>
          <p:cNvSpPr>
            <a:spLocks/>
          </p:cNvSpPr>
          <p:nvPr/>
        </p:nvSpPr>
        <p:spPr bwMode="auto">
          <a:xfrm>
            <a:off x="7159869" y="1294036"/>
            <a:ext cx="1482969" cy="1433513"/>
          </a:xfrm>
          <a:custGeom>
            <a:avLst/>
            <a:gdLst>
              <a:gd name="T0" fmla="*/ 17 w 888"/>
              <a:gd name="T1" fmla="*/ 185 h 903"/>
              <a:gd name="T2" fmla="*/ 8 w 888"/>
              <a:gd name="T3" fmla="*/ 180 h 903"/>
              <a:gd name="T4" fmla="*/ 44 w 888"/>
              <a:gd name="T5" fmla="*/ 234 h 903"/>
              <a:gd name="T6" fmla="*/ 17 w 888"/>
              <a:gd name="T7" fmla="*/ 188 h 903"/>
              <a:gd name="T8" fmla="*/ 25 w 888"/>
              <a:gd name="T9" fmla="*/ 218 h 903"/>
              <a:gd name="T10" fmla="*/ 47 w 888"/>
              <a:gd name="T11" fmla="*/ 249 h 903"/>
              <a:gd name="T12" fmla="*/ 77 w 888"/>
              <a:gd name="T13" fmla="*/ 283 h 903"/>
              <a:gd name="T14" fmla="*/ 113 w 888"/>
              <a:gd name="T15" fmla="*/ 314 h 903"/>
              <a:gd name="T16" fmla="*/ 151 w 888"/>
              <a:gd name="T17" fmla="*/ 345 h 903"/>
              <a:gd name="T18" fmla="*/ 187 w 888"/>
              <a:gd name="T19" fmla="*/ 370 h 903"/>
              <a:gd name="T20" fmla="*/ 219 w 888"/>
              <a:gd name="T21" fmla="*/ 394 h 903"/>
              <a:gd name="T22" fmla="*/ 241 w 888"/>
              <a:gd name="T23" fmla="*/ 409 h 903"/>
              <a:gd name="T24" fmla="*/ 285 w 888"/>
              <a:gd name="T25" fmla="*/ 455 h 903"/>
              <a:gd name="T26" fmla="*/ 321 w 888"/>
              <a:gd name="T27" fmla="*/ 509 h 903"/>
              <a:gd name="T28" fmla="*/ 346 w 888"/>
              <a:gd name="T29" fmla="*/ 571 h 903"/>
              <a:gd name="T30" fmla="*/ 362 w 888"/>
              <a:gd name="T31" fmla="*/ 638 h 903"/>
              <a:gd name="T32" fmla="*/ 367 w 888"/>
              <a:gd name="T33" fmla="*/ 708 h 903"/>
              <a:gd name="T34" fmla="*/ 362 w 888"/>
              <a:gd name="T35" fmla="*/ 775 h 903"/>
              <a:gd name="T36" fmla="*/ 348 w 888"/>
              <a:gd name="T37" fmla="*/ 842 h 903"/>
              <a:gd name="T38" fmla="*/ 326 w 888"/>
              <a:gd name="T39" fmla="*/ 903 h 903"/>
              <a:gd name="T40" fmla="*/ 409 w 888"/>
              <a:gd name="T41" fmla="*/ 890 h 903"/>
              <a:gd name="T42" fmla="*/ 496 w 888"/>
              <a:gd name="T43" fmla="*/ 872 h 903"/>
              <a:gd name="T44" fmla="*/ 578 w 888"/>
              <a:gd name="T45" fmla="*/ 849 h 903"/>
              <a:gd name="T46" fmla="*/ 655 w 888"/>
              <a:gd name="T47" fmla="*/ 818 h 903"/>
              <a:gd name="T48" fmla="*/ 691 w 888"/>
              <a:gd name="T49" fmla="*/ 795 h 903"/>
              <a:gd name="T50" fmla="*/ 724 w 888"/>
              <a:gd name="T51" fmla="*/ 772 h 903"/>
              <a:gd name="T52" fmla="*/ 751 w 888"/>
              <a:gd name="T53" fmla="*/ 744 h 903"/>
              <a:gd name="T54" fmla="*/ 776 w 888"/>
              <a:gd name="T55" fmla="*/ 713 h 903"/>
              <a:gd name="T56" fmla="*/ 795 w 888"/>
              <a:gd name="T57" fmla="*/ 677 h 903"/>
              <a:gd name="T58" fmla="*/ 809 w 888"/>
              <a:gd name="T59" fmla="*/ 636 h 903"/>
              <a:gd name="T60" fmla="*/ 820 w 888"/>
              <a:gd name="T61" fmla="*/ 589 h 903"/>
              <a:gd name="T62" fmla="*/ 822 w 888"/>
              <a:gd name="T63" fmla="*/ 538 h 903"/>
              <a:gd name="T64" fmla="*/ 839 w 888"/>
              <a:gd name="T65" fmla="*/ 298 h 903"/>
              <a:gd name="T66" fmla="*/ 861 w 888"/>
              <a:gd name="T67" fmla="*/ 272 h 903"/>
              <a:gd name="T68" fmla="*/ 877 w 888"/>
              <a:gd name="T69" fmla="*/ 247 h 903"/>
              <a:gd name="T70" fmla="*/ 885 w 888"/>
              <a:gd name="T71" fmla="*/ 224 h 903"/>
              <a:gd name="T72" fmla="*/ 888 w 888"/>
              <a:gd name="T73" fmla="*/ 200 h 903"/>
              <a:gd name="T74" fmla="*/ 888 w 888"/>
              <a:gd name="T75" fmla="*/ 175 h 903"/>
              <a:gd name="T76" fmla="*/ 885 w 888"/>
              <a:gd name="T77" fmla="*/ 149 h 903"/>
              <a:gd name="T78" fmla="*/ 880 w 888"/>
              <a:gd name="T79" fmla="*/ 115 h 903"/>
              <a:gd name="T80" fmla="*/ 875 w 888"/>
              <a:gd name="T81" fmla="*/ 79 h 903"/>
              <a:gd name="T82" fmla="*/ 869 w 888"/>
              <a:gd name="T83" fmla="*/ 54 h 903"/>
              <a:gd name="T84" fmla="*/ 855 w 888"/>
              <a:gd name="T85" fmla="*/ 33 h 903"/>
              <a:gd name="T86" fmla="*/ 836 w 888"/>
              <a:gd name="T87" fmla="*/ 18 h 903"/>
              <a:gd name="T88" fmla="*/ 809 w 888"/>
              <a:gd name="T89" fmla="*/ 7 h 903"/>
              <a:gd name="T90" fmla="*/ 781 w 888"/>
              <a:gd name="T91" fmla="*/ 2 h 903"/>
              <a:gd name="T92" fmla="*/ 754 w 888"/>
              <a:gd name="T93" fmla="*/ 0 h 903"/>
              <a:gd name="T94" fmla="*/ 726 w 888"/>
              <a:gd name="T95" fmla="*/ 0 h 903"/>
              <a:gd name="T96" fmla="*/ 702 w 888"/>
              <a:gd name="T97" fmla="*/ 5 h 903"/>
              <a:gd name="T98" fmla="*/ 644 w 888"/>
              <a:gd name="T99" fmla="*/ 15 h 903"/>
              <a:gd name="T100" fmla="*/ 589 w 888"/>
              <a:gd name="T101" fmla="*/ 15 h 903"/>
              <a:gd name="T102" fmla="*/ 535 w 888"/>
              <a:gd name="T103" fmla="*/ 12 h 903"/>
              <a:gd name="T104" fmla="*/ 480 w 888"/>
              <a:gd name="T105" fmla="*/ 7 h 903"/>
              <a:gd name="T106" fmla="*/ 428 w 888"/>
              <a:gd name="T107" fmla="*/ 5 h 903"/>
              <a:gd name="T108" fmla="*/ 370 w 888"/>
              <a:gd name="T109" fmla="*/ 7 h 903"/>
              <a:gd name="T110" fmla="*/ 315 w 888"/>
              <a:gd name="T111" fmla="*/ 18 h 903"/>
              <a:gd name="T112" fmla="*/ 258 w 888"/>
              <a:gd name="T113" fmla="*/ 41 h 903"/>
              <a:gd name="T114" fmla="*/ 17 w 888"/>
              <a:gd name="T115" fmla="*/ 169 h 903"/>
              <a:gd name="T116" fmla="*/ 0 w 888"/>
              <a:gd name="T117" fmla="*/ 169 h 903"/>
              <a:gd name="T118" fmla="*/ 0 w 888"/>
              <a:gd name="T119" fmla="*/ 208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8" h="903">
                <a:moveTo>
                  <a:pt x="17" y="185"/>
                </a:moveTo>
                <a:lnTo>
                  <a:pt x="8" y="180"/>
                </a:lnTo>
                <a:lnTo>
                  <a:pt x="44" y="234"/>
                </a:lnTo>
                <a:lnTo>
                  <a:pt x="17" y="188"/>
                </a:lnTo>
                <a:lnTo>
                  <a:pt x="25" y="218"/>
                </a:lnTo>
                <a:lnTo>
                  <a:pt x="47" y="249"/>
                </a:lnTo>
                <a:lnTo>
                  <a:pt x="77" y="283"/>
                </a:lnTo>
                <a:lnTo>
                  <a:pt x="113" y="314"/>
                </a:lnTo>
                <a:lnTo>
                  <a:pt x="151" y="345"/>
                </a:lnTo>
                <a:lnTo>
                  <a:pt x="187" y="370"/>
                </a:lnTo>
                <a:lnTo>
                  <a:pt x="219" y="394"/>
                </a:lnTo>
                <a:lnTo>
                  <a:pt x="241" y="409"/>
                </a:lnTo>
                <a:lnTo>
                  <a:pt x="285" y="455"/>
                </a:lnTo>
                <a:lnTo>
                  <a:pt x="321" y="509"/>
                </a:lnTo>
                <a:lnTo>
                  <a:pt x="346" y="571"/>
                </a:lnTo>
                <a:lnTo>
                  <a:pt x="362" y="638"/>
                </a:lnTo>
                <a:lnTo>
                  <a:pt x="367" y="708"/>
                </a:lnTo>
                <a:lnTo>
                  <a:pt x="362" y="775"/>
                </a:lnTo>
                <a:lnTo>
                  <a:pt x="348" y="842"/>
                </a:lnTo>
                <a:lnTo>
                  <a:pt x="326" y="903"/>
                </a:lnTo>
                <a:lnTo>
                  <a:pt x="409" y="890"/>
                </a:lnTo>
                <a:lnTo>
                  <a:pt x="496" y="872"/>
                </a:lnTo>
                <a:lnTo>
                  <a:pt x="578" y="849"/>
                </a:lnTo>
                <a:lnTo>
                  <a:pt x="655" y="818"/>
                </a:lnTo>
                <a:lnTo>
                  <a:pt x="691" y="795"/>
                </a:lnTo>
                <a:lnTo>
                  <a:pt x="724" y="772"/>
                </a:lnTo>
                <a:lnTo>
                  <a:pt x="751" y="744"/>
                </a:lnTo>
                <a:lnTo>
                  <a:pt x="776" y="713"/>
                </a:lnTo>
                <a:lnTo>
                  <a:pt x="795" y="677"/>
                </a:lnTo>
                <a:lnTo>
                  <a:pt x="809" y="636"/>
                </a:lnTo>
                <a:lnTo>
                  <a:pt x="820" y="589"/>
                </a:lnTo>
                <a:lnTo>
                  <a:pt x="822" y="538"/>
                </a:lnTo>
                <a:lnTo>
                  <a:pt x="839" y="298"/>
                </a:lnTo>
                <a:lnTo>
                  <a:pt x="861" y="272"/>
                </a:lnTo>
                <a:lnTo>
                  <a:pt x="877" y="247"/>
                </a:lnTo>
                <a:lnTo>
                  <a:pt x="885" y="224"/>
                </a:lnTo>
                <a:lnTo>
                  <a:pt x="888" y="200"/>
                </a:lnTo>
                <a:lnTo>
                  <a:pt x="888" y="175"/>
                </a:lnTo>
                <a:lnTo>
                  <a:pt x="885" y="149"/>
                </a:lnTo>
                <a:lnTo>
                  <a:pt x="880" y="115"/>
                </a:lnTo>
                <a:lnTo>
                  <a:pt x="875" y="79"/>
                </a:lnTo>
                <a:lnTo>
                  <a:pt x="869" y="54"/>
                </a:lnTo>
                <a:lnTo>
                  <a:pt x="855" y="33"/>
                </a:lnTo>
                <a:lnTo>
                  <a:pt x="836" y="18"/>
                </a:lnTo>
                <a:lnTo>
                  <a:pt x="809" y="7"/>
                </a:lnTo>
                <a:lnTo>
                  <a:pt x="781" y="2"/>
                </a:lnTo>
                <a:lnTo>
                  <a:pt x="754" y="0"/>
                </a:lnTo>
                <a:lnTo>
                  <a:pt x="726" y="0"/>
                </a:lnTo>
                <a:lnTo>
                  <a:pt x="702" y="5"/>
                </a:lnTo>
                <a:lnTo>
                  <a:pt x="644" y="15"/>
                </a:lnTo>
                <a:lnTo>
                  <a:pt x="589" y="15"/>
                </a:lnTo>
                <a:lnTo>
                  <a:pt x="535" y="12"/>
                </a:lnTo>
                <a:lnTo>
                  <a:pt x="480" y="7"/>
                </a:lnTo>
                <a:lnTo>
                  <a:pt x="428" y="5"/>
                </a:lnTo>
                <a:lnTo>
                  <a:pt x="370" y="7"/>
                </a:lnTo>
                <a:lnTo>
                  <a:pt x="315" y="18"/>
                </a:lnTo>
                <a:lnTo>
                  <a:pt x="258" y="41"/>
                </a:lnTo>
                <a:lnTo>
                  <a:pt x="17" y="169"/>
                </a:lnTo>
                <a:lnTo>
                  <a:pt x="0" y="169"/>
                </a:lnTo>
                <a:lnTo>
                  <a:pt x="0" y="208"/>
                </a:lnTo>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358280" name="Freeform 8"/>
          <p:cNvSpPr>
            <a:spLocks/>
          </p:cNvSpPr>
          <p:nvPr/>
        </p:nvSpPr>
        <p:spPr bwMode="auto">
          <a:xfrm>
            <a:off x="882161" y="2633885"/>
            <a:ext cx="6314343" cy="1373188"/>
          </a:xfrm>
          <a:custGeom>
            <a:avLst/>
            <a:gdLst>
              <a:gd name="T0" fmla="*/ 33 w 4309"/>
              <a:gd name="T1" fmla="*/ 806 h 865"/>
              <a:gd name="T2" fmla="*/ 25 w 4309"/>
              <a:gd name="T3" fmla="*/ 739 h 865"/>
              <a:gd name="T4" fmla="*/ 58 w 4309"/>
              <a:gd name="T5" fmla="*/ 672 h 865"/>
              <a:gd name="T6" fmla="*/ 110 w 4309"/>
              <a:gd name="T7" fmla="*/ 605 h 865"/>
              <a:gd name="T8" fmla="*/ 225 w 4309"/>
              <a:gd name="T9" fmla="*/ 502 h 865"/>
              <a:gd name="T10" fmla="*/ 318 w 4309"/>
              <a:gd name="T11" fmla="*/ 433 h 865"/>
              <a:gd name="T12" fmla="*/ 409 w 4309"/>
              <a:gd name="T13" fmla="*/ 376 h 865"/>
              <a:gd name="T14" fmla="*/ 526 w 4309"/>
              <a:gd name="T15" fmla="*/ 314 h 865"/>
              <a:gd name="T16" fmla="*/ 743 w 4309"/>
              <a:gd name="T17" fmla="*/ 214 h 865"/>
              <a:gd name="T18" fmla="*/ 844 w 4309"/>
              <a:gd name="T19" fmla="*/ 180 h 865"/>
              <a:gd name="T20" fmla="*/ 979 w 4309"/>
              <a:gd name="T21" fmla="*/ 144 h 865"/>
              <a:gd name="T22" fmla="*/ 1124 w 4309"/>
              <a:gd name="T23" fmla="*/ 113 h 865"/>
              <a:gd name="T24" fmla="*/ 1423 w 4309"/>
              <a:gd name="T25" fmla="*/ 65 h 865"/>
              <a:gd name="T26" fmla="*/ 1642 w 4309"/>
              <a:gd name="T27" fmla="*/ 46 h 865"/>
              <a:gd name="T28" fmla="*/ 1976 w 4309"/>
              <a:gd name="T29" fmla="*/ 54 h 865"/>
              <a:gd name="T30" fmla="*/ 2185 w 4309"/>
              <a:gd name="T31" fmla="*/ 80 h 865"/>
              <a:gd name="T32" fmla="*/ 2377 w 4309"/>
              <a:gd name="T33" fmla="*/ 108 h 865"/>
              <a:gd name="T34" fmla="*/ 2560 w 4309"/>
              <a:gd name="T35" fmla="*/ 137 h 865"/>
              <a:gd name="T36" fmla="*/ 2834 w 4309"/>
              <a:gd name="T37" fmla="*/ 168 h 865"/>
              <a:gd name="T38" fmla="*/ 3163 w 4309"/>
              <a:gd name="T39" fmla="*/ 170 h 865"/>
              <a:gd name="T40" fmla="*/ 3462 w 4309"/>
              <a:gd name="T41" fmla="*/ 165 h 865"/>
              <a:gd name="T42" fmla="*/ 3566 w 4309"/>
              <a:gd name="T43" fmla="*/ 188 h 865"/>
              <a:gd name="T44" fmla="*/ 3651 w 4309"/>
              <a:gd name="T45" fmla="*/ 232 h 865"/>
              <a:gd name="T46" fmla="*/ 3720 w 4309"/>
              <a:gd name="T47" fmla="*/ 273 h 865"/>
              <a:gd name="T48" fmla="*/ 3840 w 4309"/>
              <a:gd name="T49" fmla="*/ 299 h 865"/>
              <a:gd name="T50" fmla="*/ 3974 w 4309"/>
              <a:gd name="T51" fmla="*/ 247 h 865"/>
              <a:gd name="T52" fmla="*/ 4090 w 4309"/>
              <a:gd name="T53" fmla="*/ 178 h 865"/>
              <a:gd name="T54" fmla="*/ 4249 w 4309"/>
              <a:gd name="T55" fmla="*/ 57 h 865"/>
              <a:gd name="T56" fmla="*/ 4246 w 4309"/>
              <a:gd name="T57" fmla="*/ 31 h 865"/>
              <a:gd name="T58" fmla="*/ 4117 w 4309"/>
              <a:gd name="T59" fmla="*/ 131 h 865"/>
              <a:gd name="T60" fmla="*/ 3974 w 4309"/>
              <a:gd name="T61" fmla="*/ 227 h 865"/>
              <a:gd name="T62" fmla="*/ 3843 w 4309"/>
              <a:gd name="T63" fmla="*/ 276 h 865"/>
              <a:gd name="T64" fmla="*/ 3739 w 4309"/>
              <a:gd name="T65" fmla="*/ 258 h 865"/>
              <a:gd name="T66" fmla="*/ 3667 w 4309"/>
              <a:gd name="T67" fmla="*/ 216 h 865"/>
              <a:gd name="T68" fmla="*/ 3563 w 4309"/>
              <a:gd name="T69" fmla="*/ 165 h 865"/>
              <a:gd name="T70" fmla="*/ 3462 w 4309"/>
              <a:gd name="T71" fmla="*/ 144 h 865"/>
              <a:gd name="T72" fmla="*/ 3163 w 4309"/>
              <a:gd name="T73" fmla="*/ 149 h 865"/>
              <a:gd name="T74" fmla="*/ 2834 w 4309"/>
              <a:gd name="T75" fmla="*/ 147 h 865"/>
              <a:gd name="T76" fmla="*/ 2544 w 4309"/>
              <a:gd name="T77" fmla="*/ 111 h 865"/>
              <a:gd name="T78" fmla="*/ 2357 w 4309"/>
              <a:gd name="T79" fmla="*/ 83 h 865"/>
              <a:gd name="T80" fmla="*/ 2185 w 4309"/>
              <a:gd name="T81" fmla="*/ 59 h 865"/>
              <a:gd name="T82" fmla="*/ 1976 w 4309"/>
              <a:gd name="T83" fmla="*/ 34 h 865"/>
              <a:gd name="T84" fmla="*/ 1639 w 4309"/>
              <a:gd name="T85" fmla="*/ 26 h 865"/>
              <a:gd name="T86" fmla="*/ 1417 w 4309"/>
              <a:gd name="T87" fmla="*/ 44 h 865"/>
              <a:gd name="T88" fmla="*/ 1118 w 4309"/>
              <a:gd name="T89" fmla="*/ 93 h 865"/>
              <a:gd name="T90" fmla="*/ 973 w 4309"/>
              <a:gd name="T91" fmla="*/ 124 h 865"/>
              <a:gd name="T92" fmla="*/ 825 w 4309"/>
              <a:gd name="T93" fmla="*/ 165 h 865"/>
              <a:gd name="T94" fmla="*/ 705 w 4309"/>
              <a:gd name="T95" fmla="*/ 209 h 865"/>
              <a:gd name="T96" fmla="*/ 483 w 4309"/>
              <a:gd name="T97" fmla="*/ 309 h 865"/>
              <a:gd name="T98" fmla="*/ 387 w 4309"/>
              <a:gd name="T99" fmla="*/ 366 h 865"/>
              <a:gd name="T100" fmla="*/ 285 w 4309"/>
              <a:gd name="T101" fmla="*/ 433 h 865"/>
              <a:gd name="T102" fmla="*/ 195 w 4309"/>
              <a:gd name="T103" fmla="*/ 502 h 865"/>
              <a:gd name="T104" fmla="*/ 74 w 4309"/>
              <a:gd name="T105" fmla="*/ 608 h 865"/>
              <a:gd name="T106" fmla="*/ 36 w 4309"/>
              <a:gd name="T107" fmla="*/ 662 h 865"/>
              <a:gd name="T108" fmla="*/ 3 w 4309"/>
              <a:gd name="T109" fmla="*/ 734 h 865"/>
              <a:gd name="T110" fmla="*/ 11 w 4309"/>
              <a:gd name="T111" fmla="*/ 814 h 865"/>
              <a:gd name="T112" fmla="*/ 69 w 4309"/>
              <a:gd name="T113" fmla="*/ 85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09" h="865">
                <a:moveTo>
                  <a:pt x="69" y="850"/>
                </a:moveTo>
                <a:lnTo>
                  <a:pt x="50" y="834"/>
                </a:lnTo>
                <a:lnTo>
                  <a:pt x="47" y="829"/>
                </a:lnTo>
                <a:lnTo>
                  <a:pt x="44" y="827"/>
                </a:lnTo>
                <a:lnTo>
                  <a:pt x="41" y="822"/>
                </a:lnTo>
                <a:lnTo>
                  <a:pt x="39" y="819"/>
                </a:lnTo>
                <a:lnTo>
                  <a:pt x="36" y="814"/>
                </a:lnTo>
                <a:lnTo>
                  <a:pt x="33" y="811"/>
                </a:lnTo>
                <a:lnTo>
                  <a:pt x="33" y="806"/>
                </a:lnTo>
                <a:lnTo>
                  <a:pt x="28" y="798"/>
                </a:lnTo>
                <a:lnTo>
                  <a:pt x="25" y="798"/>
                </a:lnTo>
                <a:lnTo>
                  <a:pt x="28" y="786"/>
                </a:lnTo>
                <a:lnTo>
                  <a:pt x="22" y="786"/>
                </a:lnTo>
                <a:lnTo>
                  <a:pt x="25" y="775"/>
                </a:lnTo>
                <a:lnTo>
                  <a:pt x="22" y="770"/>
                </a:lnTo>
                <a:lnTo>
                  <a:pt x="22" y="755"/>
                </a:lnTo>
                <a:lnTo>
                  <a:pt x="25" y="749"/>
                </a:lnTo>
                <a:lnTo>
                  <a:pt x="25" y="739"/>
                </a:lnTo>
                <a:lnTo>
                  <a:pt x="28" y="734"/>
                </a:lnTo>
                <a:lnTo>
                  <a:pt x="28" y="729"/>
                </a:lnTo>
                <a:lnTo>
                  <a:pt x="30" y="724"/>
                </a:lnTo>
                <a:lnTo>
                  <a:pt x="30" y="721"/>
                </a:lnTo>
                <a:lnTo>
                  <a:pt x="39" y="706"/>
                </a:lnTo>
                <a:lnTo>
                  <a:pt x="39" y="701"/>
                </a:lnTo>
                <a:lnTo>
                  <a:pt x="44" y="688"/>
                </a:lnTo>
                <a:lnTo>
                  <a:pt x="50" y="683"/>
                </a:lnTo>
                <a:lnTo>
                  <a:pt x="58" y="672"/>
                </a:lnTo>
                <a:lnTo>
                  <a:pt x="58" y="664"/>
                </a:lnTo>
                <a:lnTo>
                  <a:pt x="63" y="659"/>
                </a:lnTo>
                <a:lnTo>
                  <a:pt x="66" y="654"/>
                </a:lnTo>
                <a:lnTo>
                  <a:pt x="71" y="652"/>
                </a:lnTo>
                <a:lnTo>
                  <a:pt x="74" y="644"/>
                </a:lnTo>
                <a:lnTo>
                  <a:pt x="82" y="634"/>
                </a:lnTo>
                <a:lnTo>
                  <a:pt x="85" y="628"/>
                </a:lnTo>
                <a:lnTo>
                  <a:pt x="91" y="623"/>
                </a:lnTo>
                <a:lnTo>
                  <a:pt x="110" y="605"/>
                </a:lnTo>
                <a:lnTo>
                  <a:pt x="115" y="598"/>
                </a:lnTo>
                <a:lnTo>
                  <a:pt x="124" y="592"/>
                </a:lnTo>
                <a:lnTo>
                  <a:pt x="129" y="585"/>
                </a:lnTo>
                <a:lnTo>
                  <a:pt x="137" y="580"/>
                </a:lnTo>
                <a:lnTo>
                  <a:pt x="143" y="572"/>
                </a:lnTo>
                <a:lnTo>
                  <a:pt x="151" y="567"/>
                </a:lnTo>
                <a:lnTo>
                  <a:pt x="195" y="523"/>
                </a:lnTo>
                <a:lnTo>
                  <a:pt x="206" y="518"/>
                </a:lnTo>
                <a:lnTo>
                  <a:pt x="225" y="502"/>
                </a:lnTo>
                <a:lnTo>
                  <a:pt x="230" y="497"/>
                </a:lnTo>
                <a:lnTo>
                  <a:pt x="241" y="489"/>
                </a:lnTo>
                <a:lnTo>
                  <a:pt x="244" y="489"/>
                </a:lnTo>
                <a:lnTo>
                  <a:pt x="258" y="474"/>
                </a:lnTo>
                <a:lnTo>
                  <a:pt x="269" y="469"/>
                </a:lnTo>
                <a:lnTo>
                  <a:pt x="280" y="461"/>
                </a:lnTo>
                <a:lnTo>
                  <a:pt x="288" y="453"/>
                </a:lnTo>
                <a:lnTo>
                  <a:pt x="296" y="448"/>
                </a:lnTo>
                <a:lnTo>
                  <a:pt x="318" y="433"/>
                </a:lnTo>
                <a:lnTo>
                  <a:pt x="326" y="428"/>
                </a:lnTo>
                <a:lnTo>
                  <a:pt x="337" y="420"/>
                </a:lnTo>
                <a:lnTo>
                  <a:pt x="348" y="415"/>
                </a:lnTo>
                <a:lnTo>
                  <a:pt x="357" y="407"/>
                </a:lnTo>
                <a:lnTo>
                  <a:pt x="367" y="402"/>
                </a:lnTo>
                <a:lnTo>
                  <a:pt x="378" y="394"/>
                </a:lnTo>
                <a:lnTo>
                  <a:pt x="387" y="389"/>
                </a:lnTo>
                <a:lnTo>
                  <a:pt x="398" y="381"/>
                </a:lnTo>
                <a:lnTo>
                  <a:pt x="409" y="376"/>
                </a:lnTo>
                <a:lnTo>
                  <a:pt x="417" y="368"/>
                </a:lnTo>
                <a:lnTo>
                  <a:pt x="439" y="361"/>
                </a:lnTo>
                <a:lnTo>
                  <a:pt x="439" y="358"/>
                </a:lnTo>
                <a:lnTo>
                  <a:pt x="455" y="353"/>
                </a:lnTo>
                <a:lnTo>
                  <a:pt x="463" y="343"/>
                </a:lnTo>
                <a:lnTo>
                  <a:pt x="485" y="335"/>
                </a:lnTo>
                <a:lnTo>
                  <a:pt x="485" y="332"/>
                </a:lnTo>
                <a:lnTo>
                  <a:pt x="494" y="327"/>
                </a:lnTo>
                <a:lnTo>
                  <a:pt x="526" y="314"/>
                </a:lnTo>
                <a:lnTo>
                  <a:pt x="526" y="312"/>
                </a:lnTo>
                <a:lnTo>
                  <a:pt x="535" y="307"/>
                </a:lnTo>
                <a:lnTo>
                  <a:pt x="546" y="301"/>
                </a:lnTo>
                <a:lnTo>
                  <a:pt x="557" y="294"/>
                </a:lnTo>
                <a:lnTo>
                  <a:pt x="598" y="276"/>
                </a:lnTo>
                <a:lnTo>
                  <a:pt x="609" y="273"/>
                </a:lnTo>
                <a:lnTo>
                  <a:pt x="696" y="232"/>
                </a:lnTo>
                <a:lnTo>
                  <a:pt x="710" y="229"/>
                </a:lnTo>
                <a:lnTo>
                  <a:pt x="743" y="214"/>
                </a:lnTo>
                <a:lnTo>
                  <a:pt x="757" y="211"/>
                </a:lnTo>
                <a:lnTo>
                  <a:pt x="770" y="206"/>
                </a:lnTo>
                <a:lnTo>
                  <a:pt x="781" y="201"/>
                </a:lnTo>
                <a:lnTo>
                  <a:pt x="784" y="201"/>
                </a:lnTo>
                <a:lnTo>
                  <a:pt x="792" y="196"/>
                </a:lnTo>
                <a:lnTo>
                  <a:pt x="806" y="193"/>
                </a:lnTo>
                <a:lnTo>
                  <a:pt x="817" y="188"/>
                </a:lnTo>
                <a:lnTo>
                  <a:pt x="831" y="186"/>
                </a:lnTo>
                <a:lnTo>
                  <a:pt x="844" y="180"/>
                </a:lnTo>
                <a:lnTo>
                  <a:pt x="847" y="180"/>
                </a:lnTo>
                <a:lnTo>
                  <a:pt x="855" y="175"/>
                </a:lnTo>
                <a:lnTo>
                  <a:pt x="869" y="173"/>
                </a:lnTo>
                <a:lnTo>
                  <a:pt x="883" y="168"/>
                </a:lnTo>
                <a:lnTo>
                  <a:pt x="896" y="165"/>
                </a:lnTo>
                <a:lnTo>
                  <a:pt x="910" y="160"/>
                </a:lnTo>
                <a:lnTo>
                  <a:pt x="938" y="155"/>
                </a:lnTo>
                <a:lnTo>
                  <a:pt x="951" y="149"/>
                </a:lnTo>
                <a:lnTo>
                  <a:pt x="979" y="144"/>
                </a:lnTo>
                <a:lnTo>
                  <a:pt x="995" y="139"/>
                </a:lnTo>
                <a:lnTo>
                  <a:pt x="1003" y="139"/>
                </a:lnTo>
                <a:lnTo>
                  <a:pt x="1017" y="134"/>
                </a:lnTo>
                <a:lnTo>
                  <a:pt x="1031" y="131"/>
                </a:lnTo>
                <a:lnTo>
                  <a:pt x="1047" y="129"/>
                </a:lnTo>
                <a:lnTo>
                  <a:pt x="1061" y="124"/>
                </a:lnTo>
                <a:lnTo>
                  <a:pt x="1077" y="121"/>
                </a:lnTo>
                <a:lnTo>
                  <a:pt x="1091" y="119"/>
                </a:lnTo>
                <a:lnTo>
                  <a:pt x="1124" y="113"/>
                </a:lnTo>
                <a:lnTo>
                  <a:pt x="1138" y="108"/>
                </a:lnTo>
                <a:lnTo>
                  <a:pt x="1220" y="95"/>
                </a:lnTo>
                <a:lnTo>
                  <a:pt x="1236" y="90"/>
                </a:lnTo>
                <a:lnTo>
                  <a:pt x="1319" y="77"/>
                </a:lnTo>
                <a:lnTo>
                  <a:pt x="1338" y="75"/>
                </a:lnTo>
                <a:lnTo>
                  <a:pt x="1351" y="72"/>
                </a:lnTo>
                <a:lnTo>
                  <a:pt x="1371" y="72"/>
                </a:lnTo>
                <a:lnTo>
                  <a:pt x="1390" y="70"/>
                </a:lnTo>
                <a:lnTo>
                  <a:pt x="1423" y="65"/>
                </a:lnTo>
                <a:lnTo>
                  <a:pt x="1439" y="62"/>
                </a:lnTo>
                <a:lnTo>
                  <a:pt x="1458" y="62"/>
                </a:lnTo>
                <a:lnTo>
                  <a:pt x="1494" y="57"/>
                </a:lnTo>
                <a:lnTo>
                  <a:pt x="1513" y="57"/>
                </a:lnTo>
                <a:lnTo>
                  <a:pt x="1549" y="52"/>
                </a:lnTo>
                <a:lnTo>
                  <a:pt x="1571" y="52"/>
                </a:lnTo>
                <a:lnTo>
                  <a:pt x="1584" y="49"/>
                </a:lnTo>
                <a:lnTo>
                  <a:pt x="1626" y="49"/>
                </a:lnTo>
                <a:lnTo>
                  <a:pt x="1642" y="46"/>
                </a:lnTo>
                <a:lnTo>
                  <a:pt x="1702" y="46"/>
                </a:lnTo>
                <a:lnTo>
                  <a:pt x="1719" y="44"/>
                </a:lnTo>
                <a:lnTo>
                  <a:pt x="1798" y="44"/>
                </a:lnTo>
                <a:lnTo>
                  <a:pt x="1809" y="46"/>
                </a:lnTo>
                <a:lnTo>
                  <a:pt x="1869" y="46"/>
                </a:lnTo>
                <a:lnTo>
                  <a:pt x="1886" y="49"/>
                </a:lnTo>
                <a:lnTo>
                  <a:pt x="1911" y="49"/>
                </a:lnTo>
                <a:lnTo>
                  <a:pt x="1954" y="54"/>
                </a:lnTo>
                <a:lnTo>
                  <a:pt x="1976" y="54"/>
                </a:lnTo>
                <a:lnTo>
                  <a:pt x="2001" y="57"/>
                </a:lnTo>
                <a:lnTo>
                  <a:pt x="2045" y="62"/>
                </a:lnTo>
                <a:lnTo>
                  <a:pt x="2070" y="65"/>
                </a:lnTo>
                <a:lnTo>
                  <a:pt x="2091" y="67"/>
                </a:lnTo>
                <a:lnTo>
                  <a:pt x="2116" y="70"/>
                </a:lnTo>
                <a:lnTo>
                  <a:pt x="2135" y="72"/>
                </a:lnTo>
                <a:lnTo>
                  <a:pt x="2160" y="77"/>
                </a:lnTo>
                <a:lnTo>
                  <a:pt x="2163" y="77"/>
                </a:lnTo>
                <a:lnTo>
                  <a:pt x="2185" y="80"/>
                </a:lnTo>
                <a:lnTo>
                  <a:pt x="2231" y="85"/>
                </a:lnTo>
                <a:lnTo>
                  <a:pt x="2256" y="90"/>
                </a:lnTo>
                <a:lnTo>
                  <a:pt x="2259" y="90"/>
                </a:lnTo>
                <a:lnTo>
                  <a:pt x="2303" y="95"/>
                </a:lnTo>
                <a:lnTo>
                  <a:pt x="2327" y="101"/>
                </a:lnTo>
                <a:lnTo>
                  <a:pt x="2330" y="101"/>
                </a:lnTo>
                <a:lnTo>
                  <a:pt x="2352" y="103"/>
                </a:lnTo>
                <a:lnTo>
                  <a:pt x="2374" y="108"/>
                </a:lnTo>
                <a:lnTo>
                  <a:pt x="2377" y="108"/>
                </a:lnTo>
                <a:lnTo>
                  <a:pt x="2423" y="113"/>
                </a:lnTo>
                <a:lnTo>
                  <a:pt x="2445" y="119"/>
                </a:lnTo>
                <a:lnTo>
                  <a:pt x="2448" y="119"/>
                </a:lnTo>
                <a:lnTo>
                  <a:pt x="2470" y="121"/>
                </a:lnTo>
                <a:lnTo>
                  <a:pt x="2492" y="126"/>
                </a:lnTo>
                <a:lnTo>
                  <a:pt x="2494" y="126"/>
                </a:lnTo>
                <a:lnTo>
                  <a:pt x="2519" y="129"/>
                </a:lnTo>
                <a:lnTo>
                  <a:pt x="2538" y="131"/>
                </a:lnTo>
                <a:lnTo>
                  <a:pt x="2560" y="137"/>
                </a:lnTo>
                <a:lnTo>
                  <a:pt x="2563" y="137"/>
                </a:lnTo>
                <a:lnTo>
                  <a:pt x="2588" y="139"/>
                </a:lnTo>
                <a:lnTo>
                  <a:pt x="2673" y="149"/>
                </a:lnTo>
                <a:lnTo>
                  <a:pt x="2692" y="155"/>
                </a:lnTo>
                <a:lnTo>
                  <a:pt x="2694" y="155"/>
                </a:lnTo>
                <a:lnTo>
                  <a:pt x="2716" y="157"/>
                </a:lnTo>
                <a:lnTo>
                  <a:pt x="2738" y="157"/>
                </a:lnTo>
                <a:lnTo>
                  <a:pt x="2812" y="168"/>
                </a:lnTo>
                <a:lnTo>
                  <a:pt x="2834" y="168"/>
                </a:lnTo>
                <a:lnTo>
                  <a:pt x="2845" y="170"/>
                </a:lnTo>
                <a:lnTo>
                  <a:pt x="2881" y="170"/>
                </a:lnTo>
                <a:lnTo>
                  <a:pt x="2895" y="173"/>
                </a:lnTo>
                <a:lnTo>
                  <a:pt x="2930" y="173"/>
                </a:lnTo>
                <a:lnTo>
                  <a:pt x="2947" y="175"/>
                </a:lnTo>
                <a:lnTo>
                  <a:pt x="3075" y="175"/>
                </a:lnTo>
                <a:lnTo>
                  <a:pt x="3089" y="173"/>
                </a:lnTo>
                <a:lnTo>
                  <a:pt x="3149" y="173"/>
                </a:lnTo>
                <a:lnTo>
                  <a:pt x="3163" y="170"/>
                </a:lnTo>
                <a:lnTo>
                  <a:pt x="3204" y="170"/>
                </a:lnTo>
                <a:lnTo>
                  <a:pt x="3218" y="168"/>
                </a:lnTo>
                <a:lnTo>
                  <a:pt x="3256" y="168"/>
                </a:lnTo>
                <a:lnTo>
                  <a:pt x="3270" y="165"/>
                </a:lnTo>
                <a:lnTo>
                  <a:pt x="3333" y="165"/>
                </a:lnTo>
                <a:lnTo>
                  <a:pt x="3344" y="162"/>
                </a:lnTo>
                <a:lnTo>
                  <a:pt x="3415" y="162"/>
                </a:lnTo>
                <a:lnTo>
                  <a:pt x="3429" y="165"/>
                </a:lnTo>
                <a:lnTo>
                  <a:pt x="3462" y="165"/>
                </a:lnTo>
                <a:lnTo>
                  <a:pt x="3473" y="168"/>
                </a:lnTo>
                <a:lnTo>
                  <a:pt x="3481" y="168"/>
                </a:lnTo>
                <a:lnTo>
                  <a:pt x="3489" y="170"/>
                </a:lnTo>
                <a:lnTo>
                  <a:pt x="3500" y="170"/>
                </a:lnTo>
                <a:lnTo>
                  <a:pt x="3509" y="173"/>
                </a:lnTo>
                <a:lnTo>
                  <a:pt x="3530" y="178"/>
                </a:lnTo>
                <a:lnTo>
                  <a:pt x="3539" y="180"/>
                </a:lnTo>
                <a:lnTo>
                  <a:pt x="3550" y="183"/>
                </a:lnTo>
                <a:lnTo>
                  <a:pt x="3566" y="188"/>
                </a:lnTo>
                <a:lnTo>
                  <a:pt x="3574" y="193"/>
                </a:lnTo>
                <a:lnTo>
                  <a:pt x="3583" y="196"/>
                </a:lnTo>
                <a:lnTo>
                  <a:pt x="3591" y="201"/>
                </a:lnTo>
                <a:lnTo>
                  <a:pt x="3599" y="204"/>
                </a:lnTo>
                <a:lnTo>
                  <a:pt x="3615" y="214"/>
                </a:lnTo>
                <a:lnTo>
                  <a:pt x="3624" y="216"/>
                </a:lnTo>
                <a:lnTo>
                  <a:pt x="3640" y="227"/>
                </a:lnTo>
                <a:lnTo>
                  <a:pt x="3648" y="227"/>
                </a:lnTo>
                <a:lnTo>
                  <a:pt x="3651" y="232"/>
                </a:lnTo>
                <a:lnTo>
                  <a:pt x="3670" y="242"/>
                </a:lnTo>
                <a:lnTo>
                  <a:pt x="3670" y="245"/>
                </a:lnTo>
                <a:lnTo>
                  <a:pt x="3676" y="245"/>
                </a:lnTo>
                <a:lnTo>
                  <a:pt x="3692" y="255"/>
                </a:lnTo>
                <a:lnTo>
                  <a:pt x="3692" y="258"/>
                </a:lnTo>
                <a:lnTo>
                  <a:pt x="3698" y="258"/>
                </a:lnTo>
                <a:lnTo>
                  <a:pt x="3714" y="268"/>
                </a:lnTo>
                <a:lnTo>
                  <a:pt x="3714" y="271"/>
                </a:lnTo>
                <a:lnTo>
                  <a:pt x="3720" y="273"/>
                </a:lnTo>
                <a:lnTo>
                  <a:pt x="3728" y="273"/>
                </a:lnTo>
                <a:lnTo>
                  <a:pt x="3733" y="281"/>
                </a:lnTo>
                <a:lnTo>
                  <a:pt x="3758" y="289"/>
                </a:lnTo>
                <a:lnTo>
                  <a:pt x="3763" y="291"/>
                </a:lnTo>
                <a:lnTo>
                  <a:pt x="3766" y="291"/>
                </a:lnTo>
                <a:lnTo>
                  <a:pt x="3783" y="296"/>
                </a:lnTo>
                <a:lnTo>
                  <a:pt x="3791" y="296"/>
                </a:lnTo>
                <a:lnTo>
                  <a:pt x="3799" y="299"/>
                </a:lnTo>
                <a:lnTo>
                  <a:pt x="3840" y="299"/>
                </a:lnTo>
                <a:lnTo>
                  <a:pt x="3848" y="296"/>
                </a:lnTo>
                <a:lnTo>
                  <a:pt x="3854" y="296"/>
                </a:lnTo>
                <a:lnTo>
                  <a:pt x="3876" y="291"/>
                </a:lnTo>
                <a:lnTo>
                  <a:pt x="3884" y="291"/>
                </a:lnTo>
                <a:lnTo>
                  <a:pt x="3895" y="286"/>
                </a:lnTo>
                <a:lnTo>
                  <a:pt x="3903" y="283"/>
                </a:lnTo>
                <a:lnTo>
                  <a:pt x="3950" y="263"/>
                </a:lnTo>
                <a:lnTo>
                  <a:pt x="3963" y="258"/>
                </a:lnTo>
                <a:lnTo>
                  <a:pt x="3974" y="247"/>
                </a:lnTo>
                <a:lnTo>
                  <a:pt x="3985" y="245"/>
                </a:lnTo>
                <a:lnTo>
                  <a:pt x="3985" y="242"/>
                </a:lnTo>
                <a:lnTo>
                  <a:pt x="3999" y="234"/>
                </a:lnTo>
                <a:lnTo>
                  <a:pt x="4010" y="227"/>
                </a:lnTo>
                <a:lnTo>
                  <a:pt x="4037" y="211"/>
                </a:lnTo>
                <a:lnTo>
                  <a:pt x="4048" y="204"/>
                </a:lnTo>
                <a:lnTo>
                  <a:pt x="4051" y="204"/>
                </a:lnTo>
                <a:lnTo>
                  <a:pt x="4062" y="193"/>
                </a:lnTo>
                <a:lnTo>
                  <a:pt x="4090" y="178"/>
                </a:lnTo>
                <a:lnTo>
                  <a:pt x="4103" y="168"/>
                </a:lnTo>
                <a:lnTo>
                  <a:pt x="4128" y="147"/>
                </a:lnTo>
                <a:lnTo>
                  <a:pt x="4142" y="139"/>
                </a:lnTo>
                <a:lnTo>
                  <a:pt x="4144" y="139"/>
                </a:lnTo>
                <a:lnTo>
                  <a:pt x="4158" y="129"/>
                </a:lnTo>
                <a:lnTo>
                  <a:pt x="4169" y="119"/>
                </a:lnTo>
                <a:lnTo>
                  <a:pt x="4210" y="88"/>
                </a:lnTo>
                <a:lnTo>
                  <a:pt x="4221" y="77"/>
                </a:lnTo>
                <a:lnTo>
                  <a:pt x="4249" y="57"/>
                </a:lnTo>
                <a:lnTo>
                  <a:pt x="4260" y="46"/>
                </a:lnTo>
                <a:lnTo>
                  <a:pt x="4273" y="36"/>
                </a:lnTo>
                <a:lnTo>
                  <a:pt x="4284" y="26"/>
                </a:lnTo>
                <a:lnTo>
                  <a:pt x="4298" y="16"/>
                </a:lnTo>
                <a:lnTo>
                  <a:pt x="4309" y="5"/>
                </a:lnTo>
                <a:lnTo>
                  <a:pt x="4281" y="0"/>
                </a:lnTo>
                <a:lnTo>
                  <a:pt x="4270" y="10"/>
                </a:lnTo>
                <a:lnTo>
                  <a:pt x="4268" y="10"/>
                </a:lnTo>
                <a:lnTo>
                  <a:pt x="4246" y="31"/>
                </a:lnTo>
                <a:lnTo>
                  <a:pt x="4243" y="31"/>
                </a:lnTo>
                <a:lnTo>
                  <a:pt x="4232" y="41"/>
                </a:lnTo>
                <a:lnTo>
                  <a:pt x="4207" y="62"/>
                </a:lnTo>
                <a:lnTo>
                  <a:pt x="4205" y="62"/>
                </a:lnTo>
                <a:lnTo>
                  <a:pt x="4194" y="72"/>
                </a:lnTo>
                <a:lnTo>
                  <a:pt x="4155" y="103"/>
                </a:lnTo>
                <a:lnTo>
                  <a:pt x="4153" y="103"/>
                </a:lnTo>
                <a:lnTo>
                  <a:pt x="4131" y="124"/>
                </a:lnTo>
                <a:lnTo>
                  <a:pt x="4117" y="131"/>
                </a:lnTo>
                <a:lnTo>
                  <a:pt x="4090" y="152"/>
                </a:lnTo>
                <a:lnTo>
                  <a:pt x="4087" y="152"/>
                </a:lnTo>
                <a:lnTo>
                  <a:pt x="4079" y="162"/>
                </a:lnTo>
                <a:lnTo>
                  <a:pt x="4051" y="178"/>
                </a:lnTo>
                <a:lnTo>
                  <a:pt x="4037" y="188"/>
                </a:lnTo>
                <a:lnTo>
                  <a:pt x="4027" y="196"/>
                </a:lnTo>
                <a:lnTo>
                  <a:pt x="3999" y="211"/>
                </a:lnTo>
                <a:lnTo>
                  <a:pt x="3988" y="219"/>
                </a:lnTo>
                <a:lnTo>
                  <a:pt x="3974" y="227"/>
                </a:lnTo>
                <a:lnTo>
                  <a:pt x="3963" y="232"/>
                </a:lnTo>
                <a:lnTo>
                  <a:pt x="3942" y="242"/>
                </a:lnTo>
                <a:lnTo>
                  <a:pt x="3939" y="242"/>
                </a:lnTo>
                <a:lnTo>
                  <a:pt x="3898" y="263"/>
                </a:lnTo>
                <a:lnTo>
                  <a:pt x="3884" y="265"/>
                </a:lnTo>
                <a:lnTo>
                  <a:pt x="3879" y="271"/>
                </a:lnTo>
                <a:lnTo>
                  <a:pt x="3876" y="271"/>
                </a:lnTo>
                <a:lnTo>
                  <a:pt x="3854" y="276"/>
                </a:lnTo>
                <a:lnTo>
                  <a:pt x="3843" y="276"/>
                </a:lnTo>
                <a:lnTo>
                  <a:pt x="3835" y="278"/>
                </a:lnTo>
                <a:lnTo>
                  <a:pt x="3805" y="278"/>
                </a:lnTo>
                <a:lnTo>
                  <a:pt x="3796" y="276"/>
                </a:lnTo>
                <a:lnTo>
                  <a:pt x="3788" y="276"/>
                </a:lnTo>
                <a:lnTo>
                  <a:pt x="3774" y="271"/>
                </a:lnTo>
                <a:lnTo>
                  <a:pt x="3769" y="268"/>
                </a:lnTo>
                <a:lnTo>
                  <a:pt x="3766" y="268"/>
                </a:lnTo>
                <a:lnTo>
                  <a:pt x="3744" y="263"/>
                </a:lnTo>
                <a:lnTo>
                  <a:pt x="3739" y="258"/>
                </a:lnTo>
                <a:lnTo>
                  <a:pt x="3731" y="252"/>
                </a:lnTo>
                <a:lnTo>
                  <a:pt x="3725" y="252"/>
                </a:lnTo>
                <a:lnTo>
                  <a:pt x="3709" y="242"/>
                </a:lnTo>
                <a:lnTo>
                  <a:pt x="3709" y="240"/>
                </a:lnTo>
                <a:lnTo>
                  <a:pt x="3703" y="240"/>
                </a:lnTo>
                <a:lnTo>
                  <a:pt x="3687" y="229"/>
                </a:lnTo>
                <a:lnTo>
                  <a:pt x="3687" y="227"/>
                </a:lnTo>
                <a:lnTo>
                  <a:pt x="3681" y="227"/>
                </a:lnTo>
                <a:lnTo>
                  <a:pt x="3667" y="216"/>
                </a:lnTo>
                <a:lnTo>
                  <a:pt x="3651" y="206"/>
                </a:lnTo>
                <a:lnTo>
                  <a:pt x="3635" y="196"/>
                </a:lnTo>
                <a:lnTo>
                  <a:pt x="3626" y="193"/>
                </a:lnTo>
                <a:lnTo>
                  <a:pt x="3610" y="183"/>
                </a:lnTo>
                <a:lnTo>
                  <a:pt x="3602" y="180"/>
                </a:lnTo>
                <a:lnTo>
                  <a:pt x="3593" y="175"/>
                </a:lnTo>
                <a:lnTo>
                  <a:pt x="3585" y="173"/>
                </a:lnTo>
                <a:lnTo>
                  <a:pt x="3577" y="168"/>
                </a:lnTo>
                <a:lnTo>
                  <a:pt x="3563" y="165"/>
                </a:lnTo>
                <a:lnTo>
                  <a:pt x="3555" y="162"/>
                </a:lnTo>
                <a:lnTo>
                  <a:pt x="3544" y="160"/>
                </a:lnTo>
                <a:lnTo>
                  <a:pt x="3536" y="157"/>
                </a:lnTo>
                <a:lnTo>
                  <a:pt x="3514" y="152"/>
                </a:lnTo>
                <a:lnTo>
                  <a:pt x="3506" y="149"/>
                </a:lnTo>
                <a:lnTo>
                  <a:pt x="3495" y="149"/>
                </a:lnTo>
                <a:lnTo>
                  <a:pt x="3487" y="147"/>
                </a:lnTo>
                <a:lnTo>
                  <a:pt x="3473" y="147"/>
                </a:lnTo>
                <a:lnTo>
                  <a:pt x="3462" y="144"/>
                </a:lnTo>
                <a:lnTo>
                  <a:pt x="3429" y="144"/>
                </a:lnTo>
                <a:lnTo>
                  <a:pt x="3415" y="142"/>
                </a:lnTo>
                <a:lnTo>
                  <a:pt x="3344" y="142"/>
                </a:lnTo>
                <a:lnTo>
                  <a:pt x="3333" y="144"/>
                </a:lnTo>
                <a:lnTo>
                  <a:pt x="3270" y="144"/>
                </a:lnTo>
                <a:lnTo>
                  <a:pt x="3256" y="147"/>
                </a:lnTo>
                <a:lnTo>
                  <a:pt x="3218" y="147"/>
                </a:lnTo>
                <a:lnTo>
                  <a:pt x="3204" y="149"/>
                </a:lnTo>
                <a:lnTo>
                  <a:pt x="3163" y="149"/>
                </a:lnTo>
                <a:lnTo>
                  <a:pt x="3149" y="152"/>
                </a:lnTo>
                <a:lnTo>
                  <a:pt x="3089" y="152"/>
                </a:lnTo>
                <a:lnTo>
                  <a:pt x="3075" y="155"/>
                </a:lnTo>
                <a:lnTo>
                  <a:pt x="2949" y="155"/>
                </a:lnTo>
                <a:lnTo>
                  <a:pt x="2933" y="152"/>
                </a:lnTo>
                <a:lnTo>
                  <a:pt x="2897" y="152"/>
                </a:lnTo>
                <a:lnTo>
                  <a:pt x="2884" y="149"/>
                </a:lnTo>
                <a:lnTo>
                  <a:pt x="2845" y="149"/>
                </a:lnTo>
                <a:lnTo>
                  <a:pt x="2834" y="147"/>
                </a:lnTo>
                <a:lnTo>
                  <a:pt x="2815" y="147"/>
                </a:lnTo>
                <a:lnTo>
                  <a:pt x="2741" y="137"/>
                </a:lnTo>
                <a:lnTo>
                  <a:pt x="2716" y="137"/>
                </a:lnTo>
                <a:lnTo>
                  <a:pt x="2697" y="134"/>
                </a:lnTo>
                <a:lnTo>
                  <a:pt x="2678" y="129"/>
                </a:lnTo>
                <a:lnTo>
                  <a:pt x="2675" y="129"/>
                </a:lnTo>
                <a:lnTo>
                  <a:pt x="2588" y="119"/>
                </a:lnTo>
                <a:lnTo>
                  <a:pt x="2566" y="116"/>
                </a:lnTo>
                <a:lnTo>
                  <a:pt x="2544" y="111"/>
                </a:lnTo>
                <a:lnTo>
                  <a:pt x="2541" y="111"/>
                </a:lnTo>
                <a:lnTo>
                  <a:pt x="2497" y="106"/>
                </a:lnTo>
                <a:lnTo>
                  <a:pt x="2475" y="101"/>
                </a:lnTo>
                <a:lnTo>
                  <a:pt x="2472" y="101"/>
                </a:lnTo>
                <a:lnTo>
                  <a:pt x="2451" y="98"/>
                </a:lnTo>
                <a:lnTo>
                  <a:pt x="2429" y="93"/>
                </a:lnTo>
                <a:lnTo>
                  <a:pt x="2426" y="93"/>
                </a:lnTo>
                <a:lnTo>
                  <a:pt x="2379" y="88"/>
                </a:lnTo>
                <a:lnTo>
                  <a:pt x="2357" y="83"/>
                </a:lnTo>
                <a:lnTo>
                  <a:pt x="2355" y="83"/>
                </a:lnTo>
                <a:lnTo>
                  <a:pt x="2333" y="80"/>
                </a:lnTo>
                <a:lnTo>
                  <a:pt x="2308" y="75"/>
                </a:lnTo>
                <a:lnTo>
                  <a:pt x="2305" y="75"/>
                </a:lnTo>
                <a:lnTo>
                  <a:pt x="2281" y="72"/>
                </a:lnTo>
                <a:lnTo>
                  <a:pt x="2261" y="70"/>
                </a:lnTo>
                <a:lnTo>
                  <a:pt x="2237" y="65"/>
                </a:lnTo>
                <a:lnTo>
                  <a:pt x="2234" y="65"/>
                </a:lnTo>
                <a:lnTo>
                  <a:pt x="2185" y="59"/>
                </a:lnTo>
                <a:lnTo>
                  <a:pt x="2165" y="57"/>
                </a:lnTo>
                <a:lnTo>
                  <a:pt x="2141" y="52"/>
                </a:lnTo>
                <a:lnTo>
                  <a:pt x="2138" y="52"/>
                </a:lnTo>
                <a:lnTo>
                  <a:pt x="2116" y="49"/>
                </a:lnTo>
                <a:lnTo>
                  <a:pt x="2091" y="46"/>
                </a:lnTo>
                <a:lnTo>
                  <a:pt x="2070" y="44"/>
                </a:lnTo>
                <a:lnTo>
                  <a:pt x="2045" y="41"/>
                </a:lnTo>
                <a:lnTo>
                  <a:pt x="2001" y="36"/>
                </a:lnTo>
                <a:lnTo>
                  <a:pt x="1976" y="34"/>
                </a:lnTo>
                <a:lnTo>
                  <a:pt x="1954" y="34"/>
                </a:lnTo>
                <a:lnTo>
                  <a:pt x="1911" y="28"/>
                </a:lnTo>
                <a:lnTo>
                  <a:pt x="1889" y="28"/>
                </a:lnTo>
                <a:lnTo>
                  <a:pt x="1872" y="26"/>
                </a:lnTo>
                <a:lnTo>
                  <a:pt x="1809" y="26"/>
                </a:lnTo>
                <a:lnTo>
                  <a:pt x="1798" y="23"/>
                </a:lnTo>
                <a:lnTo>
                  <a:pt x="1716" y="23"/>
                </a:lnTo>
                <a:lnTo>
                  <a:pt x="1700" y="26"/>
                </a:lnTo>
                <a:lnTo>
                  <a:pt x="1639" y="26"/>
                </a:lnTo>
                <a:lnTo>
                  <a:pt x="1623" y="28"/>
                </a:lnTo>
                <a:lnTo>
                  <a:pt x="1582" y="28"/>
                </a:lnTo>
                <a:lnTo>
                  <a:pt x="1568" y="31"/>
                </a:lnTo>
                <a:lnTo>
                  <a:pt x="1546" y="31"/>
                </a:lnTo>
                <a:lnTo>
                  <a:pt x="1510" y="36"/>
                </a:lnTo>
                <a:lnTo>
                  <a:pt x="1491" y="36"/>
                </a:lnTo>
                <a:lnTo>
                  <a:pt x="1456" y="41"/>
                </a:lnTo>
                <a:lnTo>
                  <a:pt x="1436" y="41"/>
                </a:lnTo>
                <a:lnTo>
                  <a:pt x="1417" y="44"/>
                </a:lnTo>
                <a:lnTo>
                  <a:pt x="1384" y="49"/>
                </a:lnTo>
                <a:lnTo>
                  <a:pt x="1368" y="52"/>
                </a:lnTo>
                <a:lnTo>
                  <a:pt x="1349" y="52"/>
                </a:lnTo>
                <a:lnTo>
                  <a:pt x="1332" y="54"/>
                </a:lnTo>
                <a:lnTo>
                  <a:pt x="1313" y="57"/>
                </a:lnTo>
                <a:lnTo>
                  <a:pt x="1231" y="70"/>
                </a:lnTo>
                <a:lnTo>
                  <a:pt x="1214" y="75"/>
                </a:lnTo>
                <a:lnTo>
                  <a:pt x="1132" y="88"/>
                </a:lnTo>
                <a:lnTo>
                  <a:pt x="1118" y="93"/>
                </a:lnTo>
                <a:lnTo>
                  <a:pt x="1086" y="98"/>
                </a:lnTo>
                <a:lnTo>
                  <a:pt x="1072" y="101"/>
                </a:lnTo>
                <a:lnTo>
                  <a:pt x="1055" y="103"/>
                </a:lnTo>
                <a:lnTo>
                  <a:pt x="1042" y="108"/>
                </a:lnTo>
                <a:lnTo>
                  <a:pt x="1025" y="111"/>
                </a:lnTo>
                <a:lnTo>
                  <a:pt x="1012" y="113"/>
                </a:lnTo>
                <a:lnTo>
                  <a:pt x="998" y="119"/>
                </a:lnTo>
                <a:lnTo>
                  <a:pt x="990" y="119"/>
                </a:lnTo>
                <a:lnTo>
                  <a:pt x="973" y="124"/>
                </a:lnTo>
                <a:lnTo>
                  <a:pt x="946" y="129"/>
                </a:lnTo>
                <a:lnTo>
                  <a:pt x="932" y="134"/>
                </a:lnTo>
                <a:lnTo>
                  <a:pt x="905" y="139"/>
                </a:lnTo>
                <a:lnTo>
                  <a:pt x="891" y="144"/>
                </a:lnTo>
                <a:lnTo>
                  <a:pt x="877" y="147"/>
                </a:lnTo>
                <a:lnTo>
                  <a:pt x="864" y="152"/>
                </a:lnTo>
                <a:lnTo>
                  <a:pt x="850" y="155"/>
                </a:lnTo>
                <a:lnTo>
                  <a:pt x="836" y="160"/>
                </a:lnTo>
                <a:lnTo>
                  <a:pt x="825" y="165"/>
                </a:lnTo>
                <a:lnTo>
                  <a:pt x="812" y="168"/>
                </a:lnTo>
                <a:lnTo>
                  <a:pt x="801" y="173"/>
                </a:lnTo>
                <a:lnTo>
                  <a:pt x="787" y="175"/>
                </a:lnTo>
                <a:lnTo>
                  <a:pt x="773" y="180"/>
                </a:lnTo>
                <a:lnTo>
                  <a:pt x="762" y="186"/>
                </a:lnTo>
                <a:lnTo>
                  <a:pt x="759" y="186"/>
                </a:lnTo>
                <a:lnTo>
                  <a:pt x="751" y="191"/>
                </a:lnTo>
                <a:lnTo>
                  <a:pt x="737" y="193"/>
                </a:lnTo>
                <a:lnTo>
                  <a:pt x="705" y="209"/>
                </a:lnTo>
                <a:lnTo>
                  <a:pt x="691" y="211"/>
                </a:lnTo>
                <a:lnTo>
                  <a:pt x="603" y="252"/>
                </a:lnTo>
                <a:lnTo>
                  <a:pt x="592" y="255"/>
                </a:lnTo>
                <a:lnTo>
                  <a:pt x="546" y="278"/>
                </a:lnTo>
                <a:lnTo>
                  <a:pt x="535" y="286"/>
                </a:lnTo>
                <a:lnTo>
                  <a:pt x="524" y="289"/>
                </a:lnTo>
                <a:lnTo>
                  <a:pt x="524" y="291"/>
                </a:lnTo>
                <a:lnTo>
                  <a:pt x="515" y="296"/>
                </a:lnTo>
                <a:lnTo>
                  <a:pt x="483" y="309"/>
                </a:lnTo>
                <a:lnTo>
                  <a:pt x="483" y="312"/>
                </a:lnTo>
                <a:lnTo>
                  <a:pt x="474" y="317"/>
                </a:lnTo>
                <a:lnTo>
                  <a:pt x="452" y="327"/>
                </a:lnTo>
                <a:lnTo>
                  <a:pt x="444" y="335"/>
                </a:lnTo>
                <a:lnTo>
                  <a:pt x="436" y="335"/>
                </a:lnTo>
                <a:lnTo>
                  <a:pt x="428" y="343"/>
                </a:lnTo>
                <a:lnTo>
                  <a:pt x="406" y="353"/>
                </a:lnTo>
                <a:lnTo>
                  <a:pt x="398" y="361"/>
                </a:lnTo>
                <a:lnTo>
                  <a:pt x="387" y="366"/>
                </a:lnTo>
                <a:lnTo>
                  <a:pt x="376" y="374"/>
                </a:lnTo>
                <a:lnTo>
                  <a:pt x="367" y="379"/>
                </a:lnTo>
                <a:lnTo>
                  <a:pt x="357" y="386"/>
                </a:lnTo>
                <a:lnTo>
                  <a:pt x="346" y="392"/>
                </a:lnTo>
                <a:lnTo>
                  <a:pt x="337" y="399"/>
                </a:lnTo>
                <a:lnTo>
                  <a:pt x="326" y="404"/>
                </a:lnTo>
                <a:lnTo>
                  <a:pt x="315" y="412"/>
                </a:lnTo>
                <a:lnTo>
                  <a:pt x="307" y="417"/>
                </a:lnTo>
                <a:lnTo>
                  <a:pt x="285" y="433"/>
                </a:lnTo>
                <a:lnTo>
                  <a:pt x="277" y="438"/>
                </a:lnTo>
                <a:lnTo>
                  <a:pt x="266" y="446"/>
                </a:lnTo>
                <a:lnTo>
                  <a:pt x="263" y="446"/>
                </a:lnTo>
                <a:lnTo>
                  <a:pt x="258" y="453"/>
                </a:lnTo>
                <a:lnTo>
                  <a:pt x="247" y="458"/>
                </a:lnTo>
                <a:lnTo>
                  <a:pt x="228" y="474"/>
                </a:lnTo>
                <a:lnTo>
                  <a:pt x="219" y="482"/>
                </a:lnTo>
                <a:lnTo>
                  <a:pt x="209" y="487"/>
                </a:lnTo>
                <a:lnTo>
                  <a:pt x="195" y="502"/>
                </a:lnTo>
                <a:lnTo>
                  <a:pt x="184" y="507"/>
                </a:lnTo>
                <a:lnTo>
                  <a:pt x="135" y="551"/>
                </a:lnTo>
                <a:lnTo>
                  <a:pt x="126" y="556"/>
                </a:lnTo>
                <a:lnTo>
                  <a:pt x="121" y="564"/>
                </a:lnTo>
                <a:lnTo>
                  <a:pt x="113" y="569"/>
                </a:lnTo>
                <a:lnTo>
                  <a:pt x="107" y="577"/>
                </a:lnTo>
                <a:lnTo>
                  <a:pt x="99" y="582"/>
                </a:lnTo>
                <a:lnTo>
                  <a:pt x="93" y="590"/>
                </a:lnTo>
                <a:lnTo>
                  <a:pt x="74" y="608"/>
                </a:lnTo>
                <a:lnTo>
                  <a:pt x="69" y="618"/>
                </a:lnTo>
                <a:lnTo>
                  <a:pt x="66" y="618"/>
                </a:lnTo>
                <a:lnTo>
                  <a:pt x="66" y="623"/>
                </a:lnTo>
                <a:lnTo>
                  <a:pt x="55" y="634"/>
                </a:lnTo>
                <a:lnTo>
                  <a:pt x="52" y="641"/>
                </a:lnTo>
                <a:lnTo>
                  <a:pt x="50" y="644"/>
                </a:lnTo>
                <a:lnTo>
                  <a:pt x="47" y="649"/>
                </a:lnTo>
                <a:lnTo>
                  <a:pt x="41" y="654"/>
                </a:lnTo>
                <a:lnTo>
                  <a:pt x="36" y="662"/>
                </a:lnTo>
                <a:lnTo>
                  <a:pt x="33" y="672"/>
                </a:lnTo>
                <a:lnTo>
                  <a:pt x="28" y="677"/>
                </a:lnTo>
                <a:lnTo>
                  <a:pt x="17" y="695"/>
                </a:lnTo>
                <a:lnTo>
                  <a:pt x="17" y="701"/>
                </a:lnTo>
                <a:lnTo>
                  <a:pt x="8" y="716"/>
                </a:lnTo>
                <a:lnTo>
                  <a:pt x="8" y="719"/>
                </a:lnTo>
                <a:lnTo>
                  <a:pt x="6" y="724"/>
                </a:lnTo>
                <a:lnTo>
                  <a:pt x="6" y="729"/>
                </a:lnTo>
                <a:lnTo>
                  <a:pt x="3" y="734"/>
                </a:lnTo>
                <a:lnTo>
                  <a:pt x="3" y="744"/>
                </a:lnTo>
                <a:lnTo>
                  <a:pt x="0" y="749"/>
                </a:lnTo>
                <a:lnTo>
                  <a:pt x="0" y="775"/>
                </a:lnTo>
                <a:lnTo>
                  <a:pt x="3" y="780"/>
                </a:lnTo>
                <a:lnTo>
                  <a:pt x="3" y="793"/>
                </a:lnTo>
                <a:lnTo>
                  <a:pt x="8" y="793"/>
                </a:lnTo>
                <a:lnTo>
                  <a:pt x="6" y="806"/>
                </a:lnTo>
                <a:lnTo>
                  <a:pt x="11" y="809"/>
                </a:lnTo>
                <a:lnTo>
                  <a:pt x="11" y="814"/>
                </a:lnTo>
                <a:lnTo>
                  <a:pt x="17" y="822"/>
                </a:lnTo>
                <a:lnTo>
                  <a:pt x="19" y="824"/>
                </a:lnTo>
                <a:lnTo>
                  <a:pt x="22" y="829"/>
                </a:lnTo>
                <a:lnTo>
                  <a:pt x="25" y="832"/>
                </a:lnTo>
                <a:lnTo>
                  <a:pt x="28" y="837"/>
                </a:lnTo>
                <a:lnTo>
                  <a:pt x="30" y="840"/>
                </a:lnTo>
                <a:lnTo>
                  <a:pt x="33" y="845"/>
                </a:lnTo>
                <a:lnTo>
                  <a:pt x="52" y="865"/>
                </a:lnTo>
                <a:lnTo>
                  <a:pt x="69" y="850"/>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281" name="Freeform 9"/>
          <p:cNvSpPr>
            <a:spLocks/>
          </p:cNvSpPr>
          <p:nvPr/>
        </p:nvSpPr>
        <p:spPr bwMode="auto">
          <a:xfrm>
            <a:off x="7155473" y="1709961"/>
            <a:ext cx="931985" cy="931863"/>
          </a:xfrm>
          <a:custGeom>
            <a:avLst/>
            <a:gdLst>
              <a:gd name="T0" fmla="*/ 74 w 636"/>
              <a:gd name="T1" fmla="*/ 546 h 587"/>
              <a:gd name="T2" fmla="*/ 116 w 636"/>
              <a:gd name="T3" fmla="*/ 510 h 587"/>
              <a:gd name="T4" fmla="*/ 143 w 636"/>
              <a:gd name="T5" fmla="*/ 484 h 587"/>
              <a:gd name="T6" fmla="*/ 159 w 636"/>
              <a:gd name="T7" fmla="*/ 474 h 587"/>
              <a:gd name="T8" fmla="*/ 195 w 636"/>
              <a:gd name="T9" fmla="*/ 435 h 587"/>
              <a:gd name="T10" fmla="*/ 222 w 636"/>
              <a:gd name="T11" fmla="*/ 407 h 587"/>
              <a:gd name="T12" fmla="*/ 253 w 636"/>
              <a:gd name="T13" fmla="*/ 361 h 587"/>
              <a:gd name="T14" fmla="*/ 266 w 636"/>
              <a:gd name="T15" fmla="*/ 340 h 587"/>
              <a:gd name="T16" fmla="*/ 283 w 636"/>
              <a:gd name="T17" fmla="*/ 319 h 587"/>
              <a:gd name="T18" fmla="*/ 291 w 636"/>
              <a:gd name="T19" fmla="*/ 299 h 587"/>
              <a:gd name="T20" fmla="*/ 302 w 636"/>
              <a:gd name="T21" fmla="*/ 286 h 587"/>
              <a:gd name="T22" fmla="*/ 313 w 636"/>
              <a:gd name="T23" fmla="*/ 265 h 587"/>
              <a:gd name="T24" fmla="*/ 321 w 636"/>
              <a:gd name="T25" fmla="*/ 253 h 587"/>
              <a:gd name="T26" fmla="*/ 329 w 636"/>
              <a:gd name="T27" fmla="*/ 235 h 587"/>
              <a:gd name="T28" fmla="*/ 343 w 636"/>
              <a:gd name="T29" fmla="*/ 216 h 587"/>
              <a:gd name="T30" fmla="*/ 351 w 636"/>
              <a:gd name="T31" fmla="*/ 201 h 587"/>
              <a:gd name="T32" fmla="*/ 365 w 636"/>
              <a:gd name="T33" fmla="*/ 186 h 587"/>
              <a:gd name="T34" fmla="*/ 398 w 636"/>
              <a:gd name="T35" fmla="*/ 155 h 587"/>
              <a:gd name="T36" fmla="*/ 423 w 636"/>
              <a:gd name="T37" fmla="*/ 134 h 587"/>
              <a:gd name="T38" fmla="*/ 444 w 636"/>
              <a:gd name="T39" fmla="*/ 116 h 587"/>
              <a:gd name="T40" fmla="*/ 461 w 636"/>
              <a:gd name="T41" fmla="*/ 106 h 587"/>
              <a:gd name="T42" fmla="*/ 477 w 636"/>
              <a:gd name="T43" fmla="*/ 93 h 587"/>
              <a:gd name="T44" fmla="*/ 499 w 636"/>
              <a:gd name="T45" fmla="*/ 80 h 587"/>
              <a:gd name="T46" fmla="*/ 529 w 636"/>
              <a:gd name="T47" fmla="*/ 67 h 587"/>
              <a:gd name="T48" fmla="*/ 590 w 636"/>
              <a:gd name="T49" fmla="*/ 36 h 587"/>
              <a:gd name="T50" fmla="*/ 623 w 636"/>
              <a:gd name="T51" fmla="*/ 26 h 587"/>
              <a:gd name="T52" fmla="*/ 636 w 636"/>
              <a:gd name="T53" fmla="*/ 21 h 587"/>
              <a:gd name="T54" fmla="*/ 623 w 636"/>
              <a:gd name="T55" fmla="*/ 3 h 587"/>
              <a:gd name="T56" fmla="*/ 590 w 636"/>
              <a:gd name="T57" fmla="*/ 16 h 587"/>
              <a:gd name="T58" fmla="*/ 573 w 636"/>
              <a:gd name="T59" fmla="*/ 18 h 587"/>
              <a:gd name="T60" fmla="*/ 510 w 636"/>
              <a:gd name="T61" fmla="*/ 49 h 587"/>
              <a:gd name="T62" fmla="*/ 477 w 636"/>
              <a:gd name="T63" fmla="*/ 70 h 587"/>
              <a:gd name="T64" fmla="*/ 461 w 636"/>
              <a:gd name="T65" fmla="*/ 83 h 587"/>
              <a:gd name="T66" fmla="*/ 444 w 636"/>
              <a:gd name="T67" fmla="*/ 93 h 587"/>
              <a:gd name="T68" fmla="*/ 428 w 636"/>
              <a:gd name="T69" fmla="*/ 106 h 587"/>
              <a:gd name="T70" fmla="*/ 403 w 636"/>
              <a:gd name="T71" fmla="*/ 121 h 587"/>
              <a:gd name="T72" fmla="*/ 387 w 636"/>
              <a:gd name="T73" fmla="*/ 139 h 587"/>
              <a:gd name="T74" fmla="*/ 349 w 636"/>
              <a:gd name="T75" fmla="*/ 170 h 587"/>
              <a:gd name="T76" fmla="*/ 340 w 636"/>
              <a:gd name="T77" fmla="*/ 186 h 587"/>
              <a:gd name="T78" fmla="*/ 327 w 636"/>
              <a:gd name="T79" fmla="*/ 201 h 587"/>
              <a:gd name="T80" fmla="*/ 316 w 636"/>
              <a:gd name="T81" fmla="*/ 214 h 587"/>
              <a:gd name="T82" fmla="*/ 302 w 636"/>
              <a:gd name="T83" fmla="*/ 237 h 587"/>
              <a:gd name="T84" fmla="*/ 294 w 636"/>
              <a:gd name="T85" fmla="*/ 250 h 587"/>
              <a:gd name="T86" fmla="*/ 285 w 636"/>
              <a:gd name="T87" fmla="*/ 268 h 587"/>
              <a:gd name="T88" fmla="*/ 275 w 636"/>
              <a:gd name="T89" fmla="*/ 289 h 587"/>
              <a:gd name="T90" fmla="*/ 264 w 636"/>
              <a:gd name="T91" fmla="*/ 301 h 587"/>
              <a:gd name="T92" fmla="*/ 253 w 636"/>
              <a:gd name="T93" fmla="*/ 322 h 587"/>
              <a:gd name="T94" fmla="*/ 247 w 636"/>
              <a:gd name="T95" fmla="*/ 335 h 587"/>
              <a:gd name="T96" fmla="*/ 233 w 636"/>
              <a:gd name="T97" fmla="*/ 356 h 587"/>
              <a:gd name="T98" fmla="*/ 187 w 636"/>
              <a:gd name="T99" fmla="*/ 412 h 587"/>
              <a:gd name="T100" fmla="*/ 148 w 636"/>
              <a:gd name="T101" fmla="*/ 451 h 587"/>
              <a:gd name="T102" fmla="*/ 118 w 636"/>
              <a:gd name="T103" fmla="*/ 477 h 587"/>
              <a:gd name="T104" fmla="*/ 99 w 636"/>
              <a:gd name="T105" fmla="*/ 495 h 587"/>
              <a:gd name="T106" fmla="*/ 58 w 636"/>
              <a:gd name="T107" fmla="*/ 531 h 587"/>
              <a:gd name="T108" fmla="*/ 11 w 636"/>
              <a:gd name="T109" fmla="*/ 572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6" h="587">
                <a:moveTo>
                  <a:pt x="28" y="587"/>
                </a:moveTo>
                <a:lnTo>
                  <a:pt x="42" y="577"/>
                </a:lnTo>
                <a:lnTo>
                  <a:pt x="74" y="546"/>
                </a:lnTo>
                <a:lnTo>
                  <a:pt x="83" y="538"/>
                </a:lnTo>
                <a:lnTo>
                  <a:pt x="85" y="538"/>
                </a:lnTo>
                <a:lnTo>
                  <a:pt x="116" y="510"/>
                </a:lnTo>
                <a:lnTo>
                  <a:pt x="127" y="502"/>
                </a:lnTo>
                <a:lnTo>
                  <a:pt x="135" y="492"/>
                </a:lnTo>
                <a:lnTo>
                  <a:pt x="143" y="484"/>
                </a:lnTo>
                <a:lnTo>
                  <a:pt x="146" y="484"/>
                </a:lnTo>
                <a:lnTo>
                  <a:pt x="151" y="477"/>
                </a:lnTo>
                <a:lnTo>
                  <a:pt x="159" y="474"/>
                </a:lnTo>
                <a:lnTo>
                  <a:pt x="165" y="466"/>
                </a:lnTo>
                <a:lnTo>
                  <a:pt x="190" y="443"/>
                </a:lnTo>
                <a:lnTo>
                  <a:pt x="195" y="435"/>
                </a:lnTo>
                <a:lnTo>
                  <a:pt x="203" y="428"/>
                </a:lnTo>
                <a:lnTo>
                  <a:pt x="214" y="412"/>
                </a:lnTo>
                <a:lnTo>
                  <a:pt x="222" y="407"/>
                </a:lnTo>
                <a:lnTo>
                  <a:pt x="250" y="366"/>
                </a:lnTo>
                <a:lnTo>
                  <a:pt x="253" y="366"/>
                </a:lnTo>
                <a:lnTo>
                  <a:pt x="253" y="361"/>
                </a:lnTo>
                <a:lnTo>
                  <a:pt x="264" y="345"/>
                </a:lnTo>
                <a:lnTo>
                  <a:pt x="266" y="345"/>
                </a:lnTo>
                <a:lnTo>
                  <a:pt x="266" y="340"/>
                </a:lnTo>
                <a:lnTo>
                  <a:pt x="275" y="332"/>
                </a:lnTo>
                <a:lnTo>
                  <a:pt x="275" y="325"/>
                </a:lnTo>
                <a:lnTo>
                  <a:pt x="283" y="319"/>
                </a:lnTo>
                <a:lnTo>
                  <a:pt x="288" y="304"/>
                </a:lnTo>
                <a:lnTo>
                  <a:pt x="291" y="304"/>
                </a:lnTo>
                <a:lnTo>
                  <a:pt x="291" y="299"/>
                </a:lnTo>
                <a:lnTo>
                  <a:pt x="296" y="291"/>
                </a:lnTo>
                <a:lnTo>
                  <a:pt x="299" y="291"/>
                </a:lnTo>
                <a:lnTo>
                  <a:pt x="302" y="286"/>
                </a:lnTo>
                <a:lnTo>
                  <a:pt x="302" y="278"/>
                </a:lnTo>
                <a:lnTo>
                  <a:pt x="310" y="273"/>
                </a:lnTo>
                <a:lnTo>
                  <a:pt x="313" y="265"/>
                </a:lnTo>
                <a:lnTo>
                  <a:pt x="313" y="260"/>
                </a:lnTo>
                <a:lnTo>
                  <a:pt x="318" y="253"/>
                </a:lnTo>
                <a:lnTo>
                  <a:pt x="321" y="253"/>
                </a:lnTo>
                <a:lnTo>
                  <a:pt x="324" y="247"/>
                </a:lnTo>
                <a:lnTo>
                  <a:pt x="324" y="240"/>
                </a:lnTo>
                <a:lnTo>
                  <a:pt x="329" y="235"/>
                </a:lnTo>
                <a:lnTo>
                  <a:pt x="335" y="224"/>
                </a:lnTo>
                <a:lnTo>
                  <a:pt x="340" y="216"/>
                </a:lnTo>
                <a:lnTo>
                  <a:pt x="343" y="216"/>
                </a:lnTo>
                <a:lnTo>
                  <a:pt x="343" y="211"/>
                </a:lnTo>
                <a:lnTo>
                  <a:pt x="349" y="206"/>
                </a:lnTo>
                <a:lnTo>
                  <a:pt x="351" y="201"/>
                </a:lnTo>
                <a:lnTo>
                  <a:pt x="357" y="196"/>
                </a:lnTo>
                <a:lnTo>
                  <a:pt x="359" y="191"/>
                </a:lnTo>
                <a:lnTo>
                  <a:pt x="365" y="186"/>
                </a:lnTo>
                <a:lnTo>
                  <a:pt x="376" y="173"/>
                </a:lnTo>
                <a:lnTo>
                  <a:pt x="381" y="170"/>
                </a:lnTo>
                <a:lnTo>
                  <a:pt x="398" y="155"/>
                </a:lnTo>
                <a:lnTo>
                  <a:pt x="403" y="152"/>
                </a:lnTo>
                <a:lnTo>
                  <a:pt x="417" y="139"/>
                </a:lnTo>
                <a:lnTo>
                  <a:pt x="423" y="134"/>
                </a:lnTo>
                <a:lnTo>
                  <a:pt x="433" y="124"/>
                </a:lnTo>
                <a:lnTo>
                  <a:pt x="439" y="121"/>
                </a:lnTo>
                <a:lnTo>
                  <a:pt x="444" y="116"/>
                </a:lnTo>
                <a:lnTo>
                  <a:pt x="450" y="113"/>
                </a:lnTo>
                <a:lnTo>
                  <a:pt x="455" y="108"/>
                </a:lnTo>
                <a:lnTo>
                  <a:pt x="461" y="106"/>
                </a:lnTo>
                <a:lnTo>
                  <a:pt x="466" y="101"/>
                </a:lnTo>
                <a:lnTo>
                  <a:pt x="472" y="98"/>
                </a:lnTo>
                <a:lnTo>
                  <a:pt x="477" y="93"/>
                </a:lnTo>
                <a:lnTo>
                  <a:pt x="483" y="90"/>
                </a:lnTo>
                <a:lnTo>
                  <a:pt x="488" y="85"/>
                </a:lnTo>
                <a:lnTo>
                  <a:pt x="499" y="80"/>
                </a:lnTo>
                <a:lnTo>
                  <a:pt x="505" y="75"/>
                </a:lnTo>
                <a:lnTo>
                  <a:pt x="521" y="70"/>
                </a:lnTo>
                <a:lnTo>
                  <a:pt x="529" y="67"/>
                </a:lnTo>
                <a:lnTo>
                  <a:pt x="535" y="59"/>
                </a:lnTo>
                <a:lnTo>
                  <a:pt x="584" y="39"/>
                </a:lnTo>
                <a:lnTo>
                  <a:pt x="590" y="36"/>
                </a:lnTo>
                <a:lnTo>
                  <a:pt x="595" y="36"/>
                </a:lnTo>
                <a:lnTo>
                  <a:pt x="617" y="26"/>
                </a:lnTo>
                <a:lnTo>
                  <a:pt x="623" y="26"/>
                </a:lnTo>
                <a:lnTo>
                  <a:pt x="631" y="23"/>
                </a:lnTo>
                <a:lnTo>
                  <a:pt x="634" y="23"/>
                </a:lnTo>
                <a:lnTo>
                  <a:pt x="636" y="21"/>
                </a:lnTo>
                <a:lnTo>
                  <a:pt x="636" y="0"/>
                </a:lnTo>
                <a:lnTo>
                  <a:pt x="631" y="0"/>
                </a:lnTo>
                <a:lnTo>
                  <a:pt x="623" y="3"/>
                </a:lnTo>
                <a:lnTo>
                  <a:pt x="617" y="5"/>
                </a:lnTo>
                <a:lnTo>
                  <a:pt x="612" y="5"/>
                </a:lnTo>
                <a:lnTo>
                  <a:pt x="590" y="16"/>
                </a:lnTo>
                <a:lnTo>
                  <a:pt x="584" y="16"/>
                </a:lnTo>
                <a:lnTo>
                  <a:pt x="576" y="18"/>
                </a:lnTo>
                <a:lnTo>
                  <a:pt x="573" y="18"/>
                </a:lnTo>
                <a:lnTo>
                  <a:pt x="524" y="44"/>
                </a:lnTo>
                <a:lnTo>
                  <a:pt x="518" y="49"/>
                </a:lnTo>
                <a:lnTo>
                  <a:pt x="510" y="49"/>
                </a:lnTo>
                <a:lnTo>
                  <a:pt x="494" y="59"/>
                </a:lnTo>
                <a:lnTo>
                  <a:pt x="488" y="65"/>
                </a:lnTo>
                <a:lnTo>
                  <a:pt x="477" y="70"/>
                </a:lnTo>
                <a:lnTo>
                  <a:pt x="472" y="75"/>
                </a:lnTo>
                <a:lnTo>
                  <a:pt x="466" y="77"/>
                </a:lnTo>
                <a:lnTo>
                  <a:pt x="461" y="83"/>
                </a:lnTo>
                <a:lnTo>
                  <a:pt x="455" y="85"/>
                </a:lnTo>
                <a:lnTo>
                  <a:pt x="450" y="90"/>
                </a:lnTo>
                <a:lnTo>
                  <a:pt x="444" y="93"/>
                </a:lnTo>
                <a:lnTo>
                  <a:pt x="439" y="98"/>
                </a:lnTo>
                <a:lnTo>
                  <a:pt x="433" y="101"/>
                </a:lnTo>
                <a:lnTo>
                  <a:pt x="428" y="106"/>
                </a:lnTo>
                <a:lnTo>
                  <a:pt x="423" y="108"/>
                </a:lnTo>
                <a:lnTo>
                  <a:pt x="412" y="119"/>
                </a:lnTo>
                <a:lnTo>
                  <a:pt x="403" y="121"/>
                </a:lnTo>
                <a:lnTo>
                  <a:pt x="401" y="129"/>
                </a:lnTo>
                <a:lnTo>
                  <a:pt x="392" y="137"/>
                </a:lnTo>
                <a:lnTo>
                  <a:pt x="387" y="139"/>
                </a:lnTo>
                <a:lnTo>
                  <a:pt x="370" y="155"/>
                </a:lnTo>
                <a:lnTo>
                  <a:pt x="365" y="157"/>
                </a:lnTo>
                <a:lnTo>
                  <a:pt x="349" y="170"/>
                </a:lnTo>
                <a:lnTo>
                  <a:pt x="343" y="180"/>
                </a:lnTo>
                <a:lnTo>
                  <a:pt x="340" y="180"/>
                </a:lnTo>
                <a:lnTo>
                  <a:pt x="340" y="186"/>
                </a:lnTo>
                <a:lnTo>
                  <a:pt x="335" y="191"/>
                </a:lnTo>
                <a:lnTo>
                  <a:pt x="332" y="196"/>
                </a:lnTo>
                <a:lnTo>
                  <a:pt x="327" y="201"/>
                </a:lnTo>
                <a:lnTo>
                  <a:pt x="324" y="206"/>
                </a:lnTo>
                <a:lnTo>
                  <a:pt x="318" y="214"/>
                </a:lnTo>
                <a:lnTo>
                  <a:pt x="316" y="214"/>
                </a:lnTo>
                <a:lnTo>
                  <a:pt x="313" y="224"/>
                </a:lnTo>
                <a:lnTo>
                  <a:pt x="307" y="229"/>
                </a:lnTo>
                <a:lnTo>
                  <a:pt x="302" y="237"/>
                </a:lnTo>
                <a:lnTo>
                  <a:pt x="302" y="242"/>
                </a:lnTo>
                <a:lnTo>
                  <a:pt x="296" y="250"/>
                </a:lnTo>
                <a:lnTo>
                  <a:pt x="294" y="250"/>
                </a:lnTo>
                <a:lnTo>
                  <a:pt x="291" y="255"/>
                </a:lnTo>
                <a:lnTo>
                  <a:pt x="291" y="263"/>
                </a:lnTo>
                <a:lnTo>
                  <a:pt x="285" y="268"/>
                </a:lnTo>
                <a:lnTo>
                  <a:pt x="280" y="276"/>
                </a:lnTo>
                <a:lnTo>
                  <a:pt x="280" y="281"/>
                </a:lnTo>
                <a:lnTo>
                  <a:pt x="275" y="289"/>
                </a:lnTo>
                <a:lnTo>
                  <a:pt x="272" y="289"/>
                </a:lnTo>
                <a:lnTo>
                  <a:pt x="272" y="294"/>
                </a:lnTo>
                <a:lnTo>
                  <a:pt x="264" y="301"/>
                </a:lnTo>
                <a:lnTo>
                  <a:pt x="264" y="309"/>
                </a:lnTo>
                <a:lnTo>
                  <a:pt x="258" y="314"/>
                </a:lnTo>
                <a:lnTo>
                  <a:pt x="253" y="322"/>
                </a:lnTo>
                <a:lnTo>
                  <a:pt x="250" y="330"/>
                </a:lnTo>
                <a:lnTo>
                  <a:pt x="247" y="330"/>
                </a:lnTo>
                <a:lnTo>
                  <a:pt x="247" y="335"/>
                </a:lnTo>
                <a:lnTo>
                  <a:pt x="236" y="350"/>
                </a:lnTo>
                <a:lnTo>
                  <a:pt x="233" y="350"/>
                </a:lnTo>
                <a:lnTo>
                  <a:pt x="233" y="356"/>
                </a:lnTo>
                <a:lnTo>
                  <a:pt x="206" y="392"/>
                </a:lnTo>
                <a:lnTo>
                  <a:pt x="198" y="397"/>
                </a:lnTo>
                <a:lnTo>
                  <a:pt x="187" y="412"/>
                </a:lnTo>
                <a:lnTo>
                  <a:pt x="179" y="420"/>
                </a:lnTo>
                <a:lnTo>
                  <a:pt x="173" y="428"/>
                </a:lnTo>
                <a:lnTo>
                  <a:pt x="148" y="451"/>
                </a:lnTo>
                <a:lnTo>
                  <a:pt x="143" y="459"/>
                </a:lnTo>
                <a:lnTo>
                  <a:pt x="140" y="461"/>
                </a:lnTo>
                <a:lnTo>
                  <a:pt x="118" y="477"/>
                </a:lnTo>
                <a:lnTo>
                  <a:pt x="110" y="487"/>
                </a:lnTo>
                <a:lnTo>
                  <a:pt x="102" y="495"/>
                </a:lnTo>
                <a:lnTo>
                  <a:pt x="99" y="495"/>
                </a:lnTo>
                <a:lnTo>
                  <a:pt x="69" y="523"/>
                </a:lnTo>
                <a:lnTo>
                  <a:pt x="61" y="531"/>
                </a:lnTo>
                <a:lnTo>
                  <a:pt x="58" y="531"/>
                </a:lnTo>
                <a:lnTo>
                  <a:pt x="25" y="562"/>
                </a:lnTo>
                <a:lnTo>
                  <a:pt x="14" y="572"/>
                </a:lnTo>
                <a:lnTo>
                  <a:pt x="11" y="572"/>
                </a:lnTo>
                <a:lnTo>
                  <a:pt x="0" y="582"/>
                </a:lnTo>
                <a:lnTo>
                  <a:pt x="28" y="587"/>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282" name="Freeform 10"/>
          <p:cNvSpPr>
            <a:spLocks/>
          </p:cNvSpPr>
          <p:nvPr/>
        </p:nvSpPr>
        <p:spPr bwMode="auto">
          <a:xfrm>
            <a:off x="778120" y="3995960"/>
            <a:ext cx="381000" cy="241300"/>
          </a:xfrm>
          <a:custGeom>
            <a:avLst/>
            <a:gdLst>
              <a:gd name="T0" fmla="*/ 260 w 260"/>
              <a:gd name="T1" fmla="*/ 152 h 152"/>
              <a:gd name="T2" fmla="*/ 132 w 260"/>
              <a:gd name="T3" fmla="*/ 0 h 152"/>
              <a:gd name="T4" fmla="*/ 0 w 260"/>
              <a:gd name="T5" fmla="*/ 152 h 152"/>
              <a:gd name="T6" fmla="*/ 260 w 260"/>
              <a:gd name="T7" fmla="*/ 152 h 152"/>
            </a:gdLst>
            <a:ahLst/>
            <a:cxnLst>
              <a:cxn ang="0">
                <a:pos x="T0" y="T1"/>
              </a:cxn>
              <a:cxn ang="0">
                <a:pos x="T2" y="T3"/>
              </a:cxn>
              <a:cxn ang="0">
                <a:pos x="T4" y="T5"/>
              </a:cxn>
              <a:cxn ang="0">
                <a:pos x="T6" y="T7"/>
              </a:cxn>
            </a:cxnLst>
            <a:rect l="0" t="0" r="r" b="b"/>
            <a:pathLst>
              <a:path w="260" h="152">
                <a:moveTo>
                  <a:pt x="260" y="152"/>
                </a:moveTo>
                <a:lnTo>
                  <a:pt x="132" y="0"/>
                </a:lnTo>
                <a:lnTo>
                  <a:pt x="0" y="152"/>
                </a:lnTo>
                <a:lnTo>
                  <a:pt x="260" y="152"/>
                </a:lnTo>
                <a:close/>
              </a:path>
            </a:pathLst>
          </a:custGeom>
          <a:solidFill>
            <a:srgbClr val="FF0000"/>
          </a:solidFill>
          <a:ln w="0">
            <a:solidFill>
              <a:schemeClr val="tx1"/>
            </a:solidFill>
            <a:prstDash val="solid"/>
            <a:round/>
            <a:headEnd/>
            <a:tailEnd/>
          </a:ln>
        </p:spPr>
        <p:txBody>
          <a:bodyPr/>
          <a:lstStyle/>
          <a:p>
            <a:endParaRPr lang="en-US"/>
          </a:p>
        </p:txBody>
      </p:sp>
      <p:sp>
        <p:nvSpPr>
          <p:cNvPr id="2358283" name="Freeform 11"/>
          <p:cNvSpPr>
            <a:spLocks/>
          </p:cNvSpPr>
          <p:nvPr/>
        </p:nvSpPr>
        <p:spPr bwMode="auto">
          <a:xfrm>
            <a:off x="8052290" y="1432149"/>
            <a:ext cx="301869" cy="306387"/>
          </a:xfrm>
          <a:custGeom>
            <a:avLst/>
            <a:gdLst>
              <a:gd name="T0" fmla="*/ 205 w 205"/>
              <a:gd name="T1" fmla="*/ 175 h 193"/>
              <a:gd name="T2" fmla="*/ 0 w 205"/>
              <a:gd name="T3" fmla="*/ 193 h 193"/>
              <a:gd name="T4" fmla="*/ 24 w 205"/>
              <a:gd name="T5" fmla="*/ 0 h 193"/>
              <a:gd name="T6" fmla="*/ 205 w 205"/>
              <a:gd name="T7" fmla="*/ 175 h 193"/>
            </a:gdLst>
            <a:ahLst/>
            <a:cxnLst>
              <a:cxn ang="0">
                <a:pos x="T0" y="T1"/>
              </a:cxn>
              <a:cxn ang="0">
                <a:pos x="T2" y="T3"/>
              </a:cxn>
              <a:cxn ang="0">
                <a:pos x="T4" y="T5"/>
              </a:cxn>
              <a:cxn ang="0">
                <a:pos x="T6" y="T7"/>
              </a:cxn>
            </a:cxnLst>
            <a:rect l="0" t="0" r="r" b="b"/>
            <a:pathLst>
              <a:path w="205" h="193">
                <a:moveTo>
                  <a:pt x="205" y="175"/>
                </a:moveTo>
                <a:lnTo>
                  <a:pt x="0" y="193"/>
                </a:lnTo>
                <a:lnTo>
                  <a:pt x="24" y="0"/>
                </a:lnTo>
                <a:lnTo>
                  <a:pt x="205" y="175"/>
                </a:lnTo>
                <a:close/>
              </a:path>
            </a:pathLst>
          </a:custGeom>
          <a:solidFill>
            <a:srgbClr val="FF0000"/>
          </a:solidFill>
          <a:ln w="0">
            <a:solidFill>
              <a:schemeClr val="tx1"/>
            </a:solidFill>
            <a:prstDash val="solid"/>
            <a:round/>
            <a:headEnd/>
            <a:tailEnd/>
          </a:ln>
        </p:spPr>
        <p:txBody>
          <a:bodyPr/>
          <a:lstStyle/>
          <a:p>
            <a:endParaRPr lang="en-US"/>
          </a:p>
        </p:txBody>
      </p:sp>
      <p:sp>
        <p:nvSpPr>
          <p:cNvPr id="2358284" name="Line 12"/>
          <p:cNvSpPr>
            <a:spLocks noChangeShapeType="1"/>
          </p:cNvSpPr>
          <p:nvPr/>
        </p:nvSpPr>
        <p:spPr bwMode="auto">
          <a:xfrm>
            <a:off x="971551" y="4237260"/>
            <a:ext cx="1465" cy="14605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8285" name="Line 13"/>
          <p:cNvSpPr>
            <a:spLocks noChangeShapeType="1"/>
          </p:cNvSpPr>
          <p:nvPr/>
        </p:nvSpPr>
        <p:spPr bwMode="auto">
          <a:xfrm flipV="1">
            <a:off x="8204689" y="1486123"/>
            <a:ext cx="120162" cy="10160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8286" name="Rectangle 14"/>
          <p:cNvSpPr>
            <a:spLocks noChangeArrowheads="1"/>
          </p:cNvSpPr>
          <p:nvPr/>
        </p:nvSpPr>
        <p:spPr bwMode="auto">
          <a:xfrm>
            <a:off x="2287466" y="1567086"/>
            <a:ext cx="98745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Operator A</a:t>
            </a:r>
            <a:endParaRPr lang="en-US" sz="1600"/>
          </a:p>
        </p:txBody>
      </p:sp>
      <p:sp>
        <p:nvSpPr>
          <p:cNvPr id="2358287" name="Rectangle 15"/>
          <p:cNvSpPr>
            <a:spLocks noChangeArrowheads="1"/>
          </p:cNvSpPr>
          <p:nvPr/>
        </p:nvSpPr>
        <p:spPr bwMode="auto">
          <a:xfrm>
            <a:off x="3575539" y="1951261"/>
            <a:ext cx="100358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Operator B</a:t>
            </a:r>
            <a:endParaRPr lang="en-US" sz="1600"/>
          </a:p>
        </p:txBody>
      </p:sp>
      <p:sp>
        <p:nvSpPr>
          <p:cNvPr id="2358288" name="Rectangle 16"/>
          <p:cNvSpPr>
            <a:spLocks noChangeArrowheads="1"/>
          </p:cNvSpPr>
          <p:nvPr/>
        </p:nvSpPr>
        <p:spPr bwMode="auto">
          <a:xfrm>
            <a:off x="5693020" y="2013174"/>
            <a:ext cx="98745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Operator A</a:t>
            </a:r>
            <a:endParaRPr lang="en-US" sz="1600"/>
          </a:p>
        </p:txBody>
      </p:sp>
      <p:sp>
        <p:nvSpPr>
          <p:cNvPr id="2358289" name="Rectangle 17"/>
          <p:cNvSpPr>
            <a:spLocks noChangeArrowheads="1"/>
          </p:cNvSpPr>
          <p:nvPr/>
        </p:nvSpPr>
        <p:spPr bwMode="auto">
          <a:xfrm>
            <a:off x="376605" y="3600674"/>
            <a:ext cx="43321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User</a:t>
            </a:r>
            <a:endParaRPr lang="en-US" sz="1600"/>
          </a:p>
        </p:txBody>
      </p:sp>
      <p:sp>
        <p:nvSpPr>
          <p:cNvPr id="2358290" name="Freeform 18"/>
          <p:cNvSpPr>
            <a:spLocks/>
          </p:cNvSpPr>
          <p:nvPr/>
        </p:nvSpPr>
        <p:spPr bwMode="auto">
          <a:xfrm>
            <a:off x="1308589" y="3072035"/>
            <a:ext cx="332642" cy="319088"/>
          </a:xfrm>
          <a:custGeom>
            <a:avLst/>
            <a:gdLst>
              <a:gd name="T0" fmla="*/ 87 w 227"/>
              <a:gd name="T1" fmla="*/ 201 h 201"/>
              <a:gd name="T2" fmla="*/ 227 w 227"/>
              <a:gd name="T3" fmla="*/ 28 h 201"/>
              <a:gd name="T4" fmla="*/ 0 w 227"/>
              <a:gd name="T5" fmla="*/ 0 h 201"/>
              <a:gd name="T6" fmla="*/ 87 w 227"/>
              <a:gd name="T7" fmla="*/ 201 h 201"/>
            </a:gdLst>
            <a:ahLst/>
            <a:cxnLst>
              <a:cxn ang="0">
                <a:pos x="T0" y="T1"/>
              </a:cxn>
              <a:cxn ang="0">
                <a:pos x="T2" y="T3"/>
              </a:cxn>
              <a:cxn ang="0">
                <a:pos x="T4" y="T5"/>
              </a:cxn>
              <a:cxn ang="0">
                <a:pos x="T6" y="T7"/>
              </a:cxn>
            </a:cxnLst>
            <a:rect l="0" t="0" r="r" b="b"/>
            <a:pathLst>
              <a:path w="227" h="201">
                <a:moveTo>
                  <a:pt x="87" y="201"/>
                </a:moveTo>
                <a:lnTo>
                  <a:pt x="227" y="28"/>
                </a:lnTo>
                <a:lnTo>
                  <a:pt x="0" y="0"/>
                </a:lnTo>
                <a:lnTo>
                  <a:pt x="87" y="201"/>
                </a:lnTo>
                <a:close/>
              </a:path>
            </a:pathLst>
          </a:custGeom>
          <a:solidFill>
            <a:srgbClr val="0000FF"/>
          </a:solidFill>
          <a:ln w="0">
            <a:solidFill>
              <a:srgbClr val="000000"/>
            </a:solidFill>
            <a:prstDash val="solid"/>
            <a:round/>
            <a:headEnd/>
            <a:tailEnd/>
          </a:ln>
        </p:spPr>
        <p:txBody>
          <a:bodyPr/>
          <a:lstStyle/>
          <a:p>
            <a:endParaRPr lang="en-US"/>
          </a:p>
        </p:txBody>
      </p:sp>
      <p:sp>
        <p:nvSpPr>
          <p:cNvPr id="2358291" name="Freeform 19"/>
          <p:cNvSpPr>
            <a:spLocks/>
          </p:cNvSpPr>
          <p:nvPr/>
        </p:nvSpPr>
        <p:spPr bwMode="auto">
          <a:xfrm>
            <a:off x="7272704" y="2187798"/>
            <a:ext cx="332642" cy="347662"/>
          </a:xfrm>
          <a:custGeom>
            <a:avLst/>
            <a:gdLst>
              <a:gd name="T0" fmla="*/ 55 w 227"/>
              <a:gd name="T1" fmla="*/ 0 h 219"/>
              <a:gd name="T2" fmla="*/ 0 w 227"/>
              <a:gd name="T3" fmla="*/ 219 h 219"/>
              <a:gd name="T4" fmla="*/ 227 w 227"/>
              <a:gd name="T5" fmla="*/ 155 h 219"/>
              <a:gd name="T6" fmla="*/ 55 w 227"/>
              <a:gd name="T7" fmla="*/ 0 h 219"/>
            </a:gdLst>
            <a:ahLst/>
            <a:cxnLst>
              <a:cxn ang="0">
                <a:pos x="T0" y="T1"/>
              </a:cxn>
              <a:cxn ang="0">
                <a:pos x="T2" y="T3"/>
              </a:cxn>
              <a:cxn ang="0">
                <a:pos x="T4" y="T5"/>
              </a:cxn>
              <a:cxn ang="0">
                <a:pos x="T6" y="T7"/>
              </a:cxn>
            </a:cxnLst>
            <a:rect l="0" t="0" r="r" b="b"/>
            <a:pathLst>
              <a:path w="227" h="219">
                <a:moveTo>
                  <a:pt x="55" y="0"/>
                </a:moveTo>
                <a:lnTo>
                  <a:pt x="0" y="219"/>
                </a:lnTo>
                <a:lnTo>
                  <a:pt x="227" y="155"/>
                </a:lnTo>
                <a:lnTo>
                  <a:pt x="55" y="0"/>
                </a:lnTo>
                <a:close/>
              </a:path>
            </a:pathLst>
          </a:custGeom>
          <a:solidFill>
            <a:srgbClr val="0000FF"/>
          </a:solidFill>
          <a:ln w="0">
            <a:solidFill>
              <a:srgbClr val="000000"/>
            </a:solidFill>
            <a:prstDash val="solid"/>
            <a:round/>
            <a:headEnd/>
            <a:tailEnd/>
          </a:ln>
        </p:spPr>
        <p:txBody>
          <a:bodyPr/>
          <a:lstStyle/>
          <a:p>
            <a:endParaRPr lang="en-US"/>
          </a:p>
        </p:txBody>
      </p:sp>
      <p:sp>
        <p:nvSpPr>
          <p:cNvPr id="2358292" name="Freeform 20"/>
          <p:cNvSpPr>
            <a:spLocks/>
          </p:cNvSpPr>
          <p:nvPr/>
        </p:nvSpPr>
        <p:spPr bwMode="auto">
          <a:xfrm>
            <a:off x="3357197" y="2498949"/>
            <a:ext cx="276957" cy="339725"/>
          </a:xfrm>
          <a:custGeom>
            <a:avLst/>
            <a:gdLst>
              <a:gd name="T0" fmla="*/ 189 w 189"/>
              <a:gd name="T1" fmla="*/ 119 h 214"/>
              <a:gd name="T2" fmla="*/ 13 w 189"/>
              <a:gd name="T3" fmla="*/ 0 h 214"/>
              <a:gd name="T4" fmla="*/ 0 w 189"/>
              <a:gd name="T5" fmla="*/ 214 h 214"/>
              <a:gd name="T6" fmla="*/ 189 w 189"/>
              <a:gd name="T7" fmla="*/ 119 h 214"/>
            </a:gdLst>
            <a:ahLst/>
            <a:cxnLst>
              <a:cxn ang="0">
                <a:pos x="T0" y="T1"/>
              </a:cxn>
              <a:cxn ang="0">
                <a:pos x="T2" y="T3"/>
              </a:cxn>
              <a:cxn ang="0">
                <a:pos x="T4" y="T5"/>
              </a:cxn>
              <a:cxn ang="0">
                <a:pos x="T6" y="T7"/>
              </a:cxn>
            </a:cxnLst>
            <a:rect l="0" t="0" r="r" b="b"/>
            <a:pathLst>
              <a:path w="189" h="214">
                <a:moveTo>
                  <a:pt x="189" y="119"/>
                </a:moveTo>
                <a:lnTo>
                  <a:pt x="13" y="0"/>
                </a:lnTo>
                <a:lnTo>
                  <a:pt x="0" y="214"/>
                </a:lnTo>
                <a:lnTo>
                  <a:pt x="189" y="119"/>
                </a:lnTo>
                <a:close/>
              </a:path>
            </a:pathLst>
          </a:custGeom>
          <a:solidFill>
            <a:srgbClr val="FF6600"/>
          </a:solidFill>
          <a:ln w="0" cap="flat" cmpd="sng">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2358293" name="Freeform 21"/>
          <p:cNvSpPr>
            <a:spLocks/>
          </p:cNvSpPr>
          <p:nvPr/>
        </p:nvSpPr>
        <p:spPr bwMode="auto">
          <a:xfrm>
            <a:off x="4875335" y="2691036"/>
            <a:ext cx="228600" cy="339725"/>
          </a:xfrm>
          <a:custGeom>
            <a:avLst/>
            <a:gdLst>
              <a:gd name="T0" fmla="*/ 156 w 156"/>
              <a:gd name="T1" fmla="*/ 0 h 214"/>
              <a:gd name="T2" fmla="*/ 0 w 156"/>
              <a:gd name="T3" fmla="*/ 108 h 214"/>
              <a:gd name="T4" fmla="*/ 156 w 156"/>
              <a:gd name="T5" fmla="*/ 214 h 214"/>
              <a:gd name="T6" fmla="*/ 156 w 156"/>
              <a:gd name="T7" fmla="*/ 0 h 214"/>
            </a:gdLst>
            <a:ahLst/>
            <a:cxnLst>
              <a:cxn ang="0">
                <a:pos x="T0" y="T1"/>
              </a:cxn>
              <a:cxn ang="0">
                <a:pos x="T2" y="T3"/>
              </a:cxn>
              <a:cxn ang="0">
                <a:pos x="T4" y="T5"/>
              </a:cxn>
              <a:cxn ang="0">
                <a:pos x="T6" y="T7"/>
              </a:cxn>
            </a:cxnLst>
            <a:rect l="0" t="0" r="r" b="b"/>
            <a:pathLst>
              <a:path w="156" h="214">
                <a:moveTo>
                  <a:pt x="156" y="0"/>
                </a:moveTo>
                <a:lnTo>
                  <a:pt x="0" y="108"/>
                </a:lnTo>
                <a:lnTo>
                  <a:pt x="156" y="214"/>
                </a:lnTo>
                <a:lnTo>
                  <a:pt x="156" y="0"/>
                </a:lnTo>
                <a:close/>
              </a:path>
            </a:pathLst>
          </a:custGeom>
          <a:solidFill>
            <a:srgbClr val="FF6600"/>
          </a:solidFill>
          <a:ln w="0" cap="flat" cmpd="sng">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2358294" name="Freeform 22"/>
          <p:cNvSpPr>
            <a:spLocks/>
          </p:cNvSpPr>
          <p:nvPr/>
        </p:nvSpPr>
        <p:spPr bwMode="auto">
          <a:xfrm>
            <a:off x="1528397" y="2968848"/>
            <a:ext cx="313592" cy="311150"/>
          </a:xfrm>
          <a:custGeom>
            <a:avLst/>
            <a:gdLst>
              <a:gd name="T0" fmla="*/ 214 w 214"/>
              <a:gd name="T1" fmla="*/ 31 h 196"/>
              <a:gd name="T2" fmla="*/ 0 w 214"/>
              <a:gd name="T3" fmla="*/ 0 h 196"/>
              <a:gd name="T4" fmla="*/ 94 w 214"/>
              <a:gd name="T5" fmla="*/ 196 h 196"/>
              <a:gd name="T6" fmla="*/ 214 w 214"/>
              <a:gd name="T7" fmla="*/ 31 h 196"/>
            </a:gdLst>
            <a:ahLst/>
            <a:cxnLst>
              <a:cxn ang="0">
                <a:pos x="T0" y="T1"/>
              </a:cxn>
              <a:cxn ang="0">
                <a:pos x="T2" y="T3"/>
              </a:cxn>
              <a:cxn ang="0">
                <a:pos x="T4" y="T5"/>
              </a:cxn>
              <a:cxn ang="0">
                <a:pos x="T6" y="T7"/>
              </a:cxn>
            </a:cxnLst>
            <a:rect l="0" t="0" r="r" b="b"/>
            <a:pathLst>
              <a:path w="214" h="196">
                <a:moveTo>
                  <a:pt x="214" y="31"/>
                </a:moveTo>
                <a:lnTo>
                  <a:pt x="0" y="0"/>
                </a:lnTo>
                <a:lnTo>
                  <a:pt x="94" y="196"/>
                </a:lnTo>
                <a:lnTo>
                  <a:pt x="214" y="31"/>
                </a:lnTo>
                <a:close/>
              </a:path>
            </a:pathLst>
          </a:custGeom>
          <a:solidFill>
            <a:srgbClr val="FF6600"/>
          </a:solidFill>
          <a:ln w="0">
            <a:solidFill>
              <a:srgbClr val="000000"/>
            </a:solidFill>
            <a:prstDash val="solid"/>
            <a:round/>
            <a:headEnd/>
            <a:tailEnd/>
          </a:ln>
        </p:spPr>
        <p:txBody>
          <a:bodyPr/>
          <a:lstStyle/>
          <a:p>
            <a:endParaRPr lang="en-US"/>
          </a:p>
        </p:txBody>
      </p:sp>
      <p:sp>
        <p:nvSpPr>
          <p:cNvPr id="2358295" name="Freeform 23"/>
          <p:cNvSpPr>
            <a:spLocks/>
          </p:cNvSpPr>
          <p:nvPr/>
        </p:nvSpPr>
        <p:spPr bwMode="auto">
          <a:xfrm>
            <a:off x="2677259" y="2548161"/>
            <a:ext cx="276957" cy="339725"/>
          </a:xfrm>
          <a:custGeom>
            <a:avLst/>
            <a:gdLst>
              <a:gd name="T0" fmla="*/ 0 w 189"/>
              <a:gd name="T1" fmla="*/ 119 h 214"/>
              <a:gd name="T2" fmla="*/ 176 w 189"/>
              <a:gd name="T3" fmla="*/ 0 h 214"/>
              <a:gd name="T4" fmla="*/ 189 w 189"/>
              <a:gd name="T5" fmla="*/ 214 h 214"/>
              <a:gd name="T6" fmla="*/ 0 w 189"/>
              <a:gd name="T7" fmla="*/ 119 h 214"/>
            </a:gdLst>
            <a:ahLst/>
            <a:cxnLst>
              <a:cxn ang="0">
                <a:pos x="T0" y="T1"/>
              </a:cxn>
              <a:cxn ang="0">
                <a:pos x="T2" y="T3"/>
              </a:cxn>
              <a:cxn ang="0">
                <a:pos x="T4" y="T5"/>
              </a:cxn>
              <a:cxn ang="0">
                <a:pos x="T6" y="T7"/>
              </a:cxn>
            </a:cxnLst>
            <a:rect l="0" t="0" r="r" b="b"/>
            <a:pathLst>
              <a:path w="189" h="214">
                <a:moveTo>
                  <a:pt x="0" y="119"/>
                </a:moveTo>
                <a:lnTo>
                  <a:pt x="176" y="0"/>
                </a:lnTo>
                <a:lnTo>
                  <a:pt x="189" y="214"/>
                </a:lnTo>
                <a:lnTo>
                  <a:pt x="0" y="119"/>
                </a:lnTo>
                <a:close/>
              </a:path>
            </a:pathLst>
          </a:custGeom>
          <a:solidFill>
            <a:srgbClr val="FF6600"/>
          </a:solidFill>
          <a:ln w="0" cap="flat" cmpd="sng">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2358296" name="Freeform 24"/>
          <p:cNvSpPr>
            <a:spLocks/>
          </p:cNvSpPr>
          <p:nvPr/>
        </p:nvSpPr>
        <p:spPr bwMode="auto">
          <a:xfrm>
            <a:off x="5336931" y="2691036"/>
            <a:ext cx="276958" cy="339725"/>
          </a:xfrm>
          <a:custGeom>
            <a:avLst/>
            <a:gdLst>
              <a:gd name="T0" fmla="*/ 189 w 189"/>
              <a:gd name="T1" fmla="*/ 119 h 214"/>
              <a:gd name="T2" fmla="*/ 11 w 189"/>
              <a:gd name="T3" fmla="*/ 0 h 214"/>
              <a:gd name="T4" fmla="*/ 0 w 189"/>
              <a:gd name="T5" fmla="*/ 214 h 214"/>
              <a:gd name="T6" fmla="*/ 189 w 189"/>
              <a:gd name="T7" fmla="*/ 119 h 214"/>
            </a:gdLst>
            <a:ahLst/>
            <a:cxnLst>
              <a:cxn ang="0">
                <a:pos x="T0" y="T1"/>
              </a:cxn>
              <a:cxn ang="0">
                <a:pos x="T2" y="T3"/>
              </a:cxn>
              <a:cxn ang="0">
                <a:pos x="T4" y="T5"/>
              </a:cxn>
              <a:cxn ang="0">
                <a:pos x="T6" y="T7"/>
              </a:cxn>
            </a:cxnLst>
            <a:rect l="0" t="0" r="r" b="b"/>
            <a:pathLst>
              <a:path w="189" h="214">
                <a:moveTo>
                  <a:pt x="189" y="119"/>
                </a:moveTo>
                <a:lnTo>
                  <a:pt x="11" y="0"/>
                </a:lnTo>
                <a:lnTo>
                  <a:pt x="0" y="214"/>
                </a:lnTo>
                <a:lnTo>
                  <a:pt x="189" y="119"/>
                </a:lnTo>
                <a:close/>
              </a:path>
            </a:pathLst>
          </a:custGeom>
          <a:solidFill>
            <a:srgbClr val="FF6600"/>
          </a:solidFill>
          <a:ln w="0" cap="flat" cmpd="sng">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2358297" name="Freeform 25"/>
          <p:cNvSpPr>
            <a:spLocks/>
          </p:cNvSpPr>
          <p:nvPr/>
        </p:nvSpPr>
        <p:spPr bwMode="auto">
          <a:xfrm>
            <a:off x="7192108" y="2319560"/>
            <a:ext cx="297474" cy="319088"/>
          </a:xfrm>
          <a:custGeom>
            <a:avLst/>
            <a:gdLst>
              <a:gd name="T0" fmla="*/ 0 w 203"/>
              <a:gd name="T1" fmla="*/ 201 h 201"/>
              <a:gd name="T2" fmla="*/ 36 w 203"/>
              <a:gd name="T3" fmla="*/ 0 h 201"/>
              <a:gd name="T4" fmla="*/ 203 w 203"/>
              <a:gd name="T5" fmla="*/ 144 h 201"/>
              <a:gd name="T6" fmla="*/ 0 w 203"/>
              <a:gd name="T7" fmla="*/ 201 h 201"/>
            </a:gdLst>
            <a:ahLst/>
            <a:cxnLst>
              <a:cxn ang="0">
                <a:pos x="T0" y="T1"/>
              </a:cxn>
              <a:cxn ang="0">
                <a:pos x="T2" y="T3"/>
              </a:cxn>
              <a:cxn ang="0">
                <a:pos x="T4" y="T5"/>
              </a:cxn>
              <a:cxn ang="0">
                <a:pos x="T6" y="T7"/>
              </a:cxn>
            </a:cxnLst>
            <a:rect l="0" t="0" r="r" b="b"/>
            <a:pathLst>
              <a:path w="203" h="201">
                <a:moveTo>
                  <a:pt x="0" y="201"/>
                </a:moveTo>
                <a:lnTo>
                  <a:pt x="36" y="0"/>
                </a:lnTo>
                <a:lnTo>
                  <a:pt x="203" y="144"/>
                </a:lnTo>
                <a:lnTo>
                  <a:pt x="0" y="201"/>
                </a:lnTo>
                <a:close/>
              </a:path>
            </a:pathLst>
          </a:custGeom>
          <a:solidFill>
            <a:srgbClr val="FF6600"/>
          </a:solidFill>
          <a:ln w="0" cap="flat" cmpd="sng">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2358298" name="Freeform 26"/>
          <p:cNvSpPr>
            <a:spLocks/>
          </p:cNvSpPr>
          <p:nvPr/>
        </p:nvSpPr>
        <p:spPr bwMode="auto">
          <a:xfrm>
            <a:off x="5890846" y="2740248"/>
            <a:ext cx="272562" cy="323850"/>
          </a:xfrm>
          <a:custGeom>
            <a:avLst/>
            <a:gdLst>
              <a:gd name="T0" fmla="*/ 0 w 186"/>
              <a:gd name="T1" fmla="*/ 204 h 204"/>
              <a:gd name="T2" fmla="*/ 186 w 186"/>
              <a:gd name="T3" fmla="*/ 103 h 204"/>
              <a:gd name="T4" fmla="*/ 0 w 186"/>
              <a:gd name="T5" fmla="*/ 0 h 204"/>
              <a:gd name="T6" fmla="*/ 0 w 186"/>
              <a:gd name="T7" fmla="*/ 204 h 204"/>
            </a:gdLst>
            <a:ahLst/>
            <a:cxnLst>
              <a:cxn ang="0">
                <a:pos x="T0" y="T1"/>
              </a:cxn>
              <a:cxn ang="0">
                <a:pos x="T2" y="T3"/>
              </a:cxn>
              <a:cxn ang="0">
                <a:pos x="T4" y="T5"/>
              </a:cxn>
              <a:cxn ang="0">
                <a:pos x="T6" y="T7"/>
              </a:cxn>
            </a:cxnLst>
            <a:rect l="0" t="0" r="r" b="b"/>
            <a:pathLst>
              <a:path w="186" h="204">
                <a:moveTo>
                  <a:pt x="0" y="204"/>
                </a:moveTo>
                <a:lnTo>
                  <a:pt x="186" y="103"/>
                </a:lnTo>
                <a:lnTo>
                  <a:pt x="0" y="0"/>
                </a:lnTo>
                <a:lnTo>
                  <a:pt x="0" y="204"/>
                </a:lnTo>
                <a:close/>
              </a:path>
            </a:pathLst>
          </a:custGeom>
          <a:solidFill>
            <a:schemeClr val="bg1"/>
          </a:solidFill>
          <a:ln w="0">
            <a:solidFill>
              <a:srgbClr val="000000"/>
            </a:solidFill>
            <a:prstDash val="solid"/>
            <a:round/>
            <a:headEnd/>
            <a:tailEnd/>
          </a:ln>
        </p:spPr>
        <p:txBody>
          <a:bodyPr/>
          <a:lstStyle/>
          <a:p>
            <a:endParaRPr lang="en-US"/>
          </a:p>
        </p:txBody>
      </p:sp>
      <p:sp>
        <p:nvSpPr>
          <p:cNvPr id="2358299" name="Freeform 27"/>
          <p:cNvSpPr>
            <a:spLocks/>
          </p:cNvSpPr>
          <p:nvPr/>
        </p:nvSpPr>
        <p:spPr bwMode="auto">
          <a:xfrm>
            <a:off x="6488723" y="2825973"/>
            <a:ext cx="317989" cy="290512"/>
          </a:xfrm>
          <a:custGeom>
            <a:avLst/>
            <a:gdLst>
              <a:gd name="T0" fmla="*/ 217 w 217"/>
              <a:gd name="T1" fmla="*/ 170 h 183"/>
              <a:gd name="T2" fmla="*/ 0 w 217"/>
              <a:gd name="T3" fmla="*/ 183 h 183"/>
              <a:gd name="T4" fmla="*/ 96 w 217"/>
              <a:gd name="T5" fmla="*/ 0 h 183"/>
              <a:gd name="T6" fmla="*/ 217 w 217"/>
              <a:gd name="T7" fmla="*/ 170 h 183"/>
            </a:gdLst>
            <a:ahLst/>
            <a:cxnLst>
              <a:cxn ang="0">
                <a:pos x="T0" y="T1"/>
              </a:cxn>
              <a:cxn ang="0">
                <a:pos x="T2" y="T3"/>
              </a:cxn>
              <a:cxn ang="0">
                <a:pos x="T4" y="T5"/>
              </a:cxn>
              <a:cxn ang="0">
                <a:pos x="T6" y="T7"/>
              </a:cxn>
            </a:cxnLst>
            <a:rect l="0" t="0" r="r" b="b"/>
            <a:pathLst>
              <a:path w="217" h="183">
                <a:moveTo>
                  <a:pt x="217" y="170"/>
                </a:moveTo>
                <a:lnTo>
                  <a:pt x="0" y="183"/>
                </a:lnTo>
                <a:lnTo>
                  <a:pt x="96" y="0"/>
                </a:lnTo>
                <a:lnTo>
                  <a:pt x="217" y="170"/>
                </a:lnTo>
                <a:close/>
              </a:path>
            </a:pathLst>
          </a:custGeom>
          <a:solidFill>
            <a:schemeClr val="bg1"/>
          </a:solidFill>
          <a:ln w="0">
            <a:solidFill>
              <a:srgbClr val="000000"/>
            </a:solidFill>
            <a:prstDash val="solid"/>
            <a:round/>
            <a:headEnd/>
            <a:tailEnd/>
          </a:ln>
        </p:spPr>
        <p:txBody>
          <a:bodyPr/>
          <a:lstStyle/>
          <a:p>
            <a:endParaRPr lang="en-US"/>
          </a:p>
        </p:txBody>
      </p:sp>
      <p:sp>
        <p:nvSpPr>
          <p:cNvPr id="2358300" name="Freeform 28"/>
          <p:cNvSpPr>
            <a:spLocks/>
          </p:cNvSpPr>
          <p:nvPr/>
        </p:nvSpPr>
        <p:spPr bwMode="auto">
          <a:xfrm>
            <a:off x="5902569" y="3178398"/>
            <a:ext cx="276958" cy="322262"/>
          </a:xfrm>
          <a:custGeom>
            <a:avLst/>
            <a:gdLst>
              <a:gd name="T0" fmla="*/ 0 w 189"/>
              <a:gd name="T1" fmla="*/ 203 h 203"/>
              <a:gd name="T2" fmla="*/ 189 w 189"/>
              <a:gd name="T3" fmla="*/ 100 h 203"/>
              <a:gd name="T4" fmla="*/ 0 w 189"/>
              <a:gd name="T5" fmla="*/ 0 h 203"/>
              <a:gd name="T6" fmla="*/ 0 w 189"/>
              <a:gd name="T7" fmla="*/ 203 h 203"/>
            </a:gdLst>
            <a:ahLst/>
            <a:cxnLst>
              <a:cxn ang="0">
                <a:pos x="T0" y="T1"/>
              </a:cxn>
              <a:cxn ang="0">
                <a:pos x="T2" y="T3"/>
              </a:cxn>
              <a:cxn ang="0">
                <a:pos x="T4" y="T5"/>
              </a:cxn>
              <a:cxn ang="0">
                <a:pos x="T6" y="T7"/>
              </a:cxn>
            </a:cxnLst>
            <a:rect l="0" t="0" r="r" b="b"/>
            <a:pathLst>
              <a:path w="189" h="203">
                <a:moveTo>
                  <a:pt x="0" y="203"/>
                </a:moveTo>
                <a:lnTo>
                  <a:pt x="189" y="100"/>
                </a:lnTo>
                <a:lnTo>
                  <a:pt x="0" y="0"/>
                </a:lnTo>
                <a:lnTo>
                  <a:pt x="0" y="203"/>
                </a:lnTo>
                <a:close/>
              </a:path>
            </a:pathLst>
          </a:custGeom>
          <a:solidFill>
            <a:schemeClr val="bg1"/>
          </a:solidFill>
          <a:ln w="0">
            <a:solidFill>
              <a:srgbClr val="000000"/>
            </a:solidFill>
            <a:prstDash val="solid"/>
            <a:round/>
            <a:headEnd/>
            <a:tailEnd/>
          </a:ln>
        </p:spPr>
        <p:txBody>
          <a:bodyPr/>
          <a:lstStyle/>
          <a:p>
            <a:endParaRPr lang="en-US"/>
          </a:p>
        </p:txBody>
      </p:sp>
      <p:sp>
        <p:nvSpPr>
          <p:cNvPr id="2358301" name="Freeform 29"/>
          <p:cNvSpPr>
            <a:spLocks/>
          </p:cNvSpPr>
          <p:nvPr/>
        </p:nvSpPr>
        <p:spPr bwMode="auto">
          <a:xfrm>
            <a:off x="6645520" y="3132361"/>
            <a:ext cx="317988" cy="282575"/>
          </a:xfrm>
          <a:custGeom>
            <a:avLst/>
            <a:gdLst>
              <a:gd name="T0" fmla="*/ 217 w 217"/>
              <a:gd name="T1" fmla="*/ 175 h 178"/>
              <a:gd name="T2" fmla="*/ 0 w 217"/>
              <a:gd name="T3" fmla="*/ 178 h 178"/>
              <a:gd name="T4" fmla="*/ 107 w 217"/>
              <a:gd name="T5" fmla="*/ 0 h 178"/>
              <a:gd name="T6" fmla="*/ 217 w 217"/>
              <a:gd name="T7" fmla="*/ 175 h 178"/>
            </a:gdLst>
            <a:ahLst/>
            <a:cxnLst>
              <a:cxn ang="0">
                <a:pos x="T0" y="T1"/>
              </a:cxn>
              <a:cxn ang="0">
                <a:pos x="T2" y="T3"/>
              </a:cxn>
              <a:cxn ang="0">
                <a:pos x="T4" y="T5"/>
              </a:cxn>
              <a:cxn ang="0">
                <a:pos x="T6" y="T7"/>
              </a:cxn>
            </a:cxnLst>
            <a:rect l="0" t="0" r="r" b="b"/>
            <a:pathLst>
              <a:path w="217" h="178">
                <a:moveTo>
                  <a:pt x="217" y="175"/>
                </a:moveTo>
                <a:lnTo>
                  <a:pt x="0" y="178"/>
                </a:lnTo>
                <a:lnTo>
                  <a:pt x="107" y="0"/>
                </a:lnTo>
                <a:lnTo>
                  <a:pt x="217" y="175"/>
                </a:lnTo>
                <a:close/>
              </a:path>
            </a:pathLst>
          </a:custGeom>
          <a:solidFill>
            <a:schemeClr val="bg1"/>
          </a:solidFill>
          <a:ln w="0">
            <a:solidFill>
              <a:srgbClr val="000000"/>
            </a:solidFill>
            <a:prstDash val="solid"/>
            <a:round/>
            <a:headEnd/>
            <a:tailEnd/>
          </a:ln>
        </p:spPr>
        <p:txBody>
          <a:bodyPr/>
          <a:lstStyle/>
          <a:p>
            <a:endParaRPr lang="en-US"/>
          </a:p>
        </p:txBody>
      </p:sp>
      <p:sp>
        <p:nvSpPr>
          <p:cNvPr id="2358302" name="Freeform 30"/>
          <p:cNvSpPr>
            <a:spLocks/>
          </p:cNvSpPr>
          <p:nvPr/>
        </p:nvSpPr>
        <p:spPr bwMode="auto">
          <a:xfrm>
            <a:off x="6163407" y="3337148"/>
            <a:ext cx="539262" cy="409575"/>
          </a:xfrm>
          <a:custGeom>
            <a:avLst/>
            <a:gdLst>
              <a:gd name="T0" fmla="*/ 3 w 368"/>
              <a:gd name="T1" fmla="*/ 82 h 258"/>
              <a:gd name="T2" fmla="*/ 9 w 368"/>
              <a:gd name="T3" fmla="*/ 108 h 258"/>
              <a:gd name="T4" fmla="*/ 14 w 368"/>
              <a:gd name="T5" fmla="*/ 126 h 258"/>
              <a:gd name="T6" fmla="*/ 20 w 368"/>
              <a:gd name="T7" fmla="*/ 142 h 258"/>
              <a:gd name="T8" fmla="*/ 25 w 368"/>
              <a:gd name="T9" fmla="*/ 157 h 258"/>
              <a:gd name="T10" fmla="*/ 33 w 368"/>
              <a:gd name="T11" fmla="*/ 170 h 258"/>
              <a:gd name="T12" fmla="*/ 44 w 368"/>
              <a:gd name="T13" fmla="*/ 185 h 258"/>
              <a:gd name="T14" fmla="*/ 77 w 368"/>
              <a:gd name="T15" fmla="*/ 206 h 258"/>
              <a:gd name="T16" fmla="*/ 91 w 368"/>
              <a:gd name="T17" fmla="*/ 214 h 258"/>
              <a:gd name="T18" fmla="*/ 102 w 368"/>
              <a:gd name="T19" fmla="*/ 219 h 258"/>
              <a:gd name="T20" fmla="*/ 118 w 368"/>
              <a:gd name="T21" fmla="*/ 227 h 258"/>
              <a:gd name="T22" fmla="*/ 137 w 368"/>
              <a:gd name="T23" fmla="*/ 229 h 258"/>
              <a:gd name="T24" fmla="*/ 159 w 368"/>
              <a:gd name="T25" fmla="*/ 234 h 258"/>
              <a:gd name="T26" fmla="*/ 184 w 368"/>
              <a:gd name="T27" fmla="*/ 240 h 258"/>
              <a:gd name="T28" fmla="*/ 211 w 368"/>
              <a:gd name="T29" fmla="*/ 245 h 258"/>
              <a:gd name="T30" fmla="*/ 242 w 368"/>
              <a:gd name="T31" fmla="*/ 252 h 258"/>
              <a:gd name="T32" fmla="*/ 302 w 368"/>
              <a:gd name="T33" fmla="*/ 258 h 258"/>
              <a:gd name="T34" fmla="*/ 327 w 368"/>
              <a:gd name="T35" fmla="*/ 252 h 258"/>
              <a:gd name="T36" fmla="*/ 338 w 368"/>
              <a:gd name="T37" fmla="*/ 247 h 258"/>
              <a:gd name="T38" fmla="*/ 346 w 368"/>
              <a:gd name="T39" fmla="*/ 242 h 258"/>
              <a:gd name="T40" fmla="*/ 354 w 368"/>
              <a:gd name="T41" fmla="*/ 227 h 258"/>
              <a:gd name="T42" fmla="*/ 359 w 368"/>
              <a:gd name="T43" fmla="*/ 211 h 258"/>
              <a:gd name="T44" fmla="*/ 368 w 368"/>
              <a:gd name="T45" fmla="*/ 149 h 258"/>
              <a:gd name="T46" fmla="*/ 362 w 368"/>
              <a:gd name="T47" fmla="*/ 118 h 258"/>
              <a:gd name="T48" fmla="*/ 357 w 368"/>
              <a:gd name="T49" fmla="*/ 98 h 258"/>
              <a:gd name="T50" fmla="*/ 351 w 368"/>
              <a:gd name="T51" fmla="*/ 77 h 258"/>
              <a:gd name="T52" fmla="*/ 343 w 368"/>
              <a:gd name="T53" fmla="*/ 54 h 258"/>
              <a:gd name="T54" fmla="*/ 318 w 368"/>
              <a:gd name="T55" fmla="*/ 54 h 258"/>
              <a:gd name="T56" fmla="*/ 327 w 368"/>
              <a:gd name="T57" fmla="*/ 72 h 258"/>
              <a:gd name="T58" fmla="*/ 332 w 368"/>
              <a:gd name="T59" fmla="*/ 93 h 258"/>
              <a:gd name="T60" fmla="*/ 338 w 368"/>
              <a:gd name="T61" fmla="*/ 113 h 258"/>
              <a:gd name="T62" fmla="*/ 346 w 368"/>
              <a:gd name="T63" fmla="*/ 137 h 258"/>
              <a:gd name="T64" fmla="*/ 343 w 368"/>
              <a:gd name="T65" fmla="*/ 191 h 258"/>
              <a:gd name="T66" fmla="*/ 338 w 368"/>
              <a:gd name="T67" fmla="*/ 211 h 258"/>
              <a:gd name="T68" fmla="*/ 332 w 368"/>
              <a:gd name="T69" fmla="*/ 216 h 258"/>
              <a:gd name="T70" fmla="*/ 332 w 368"/>
              <a:gd name="T71" fmla="*/ 229 h 258"/>
              <a:gd name="T72" fmla="*/ 324 w 368"/>
              <a:gd name="T73" fmla="*/ 232 h 258"/>
              <a:gd name="T74" fmla="*/ 310 w 368"/>
              <a:gd name="T75" fmla="*/ 237 h 258"/>
              <a:gd name="T76" fmla="*/ 272 w 368"/>
              <a:gd name="T77" fmla="*/ 234 h 258"/>
              <a:gd name="T78" fmla="*/ 231 w 368"/>
              <a:gd name="T79" fmla="*/ 229 h 258"/>
              <a:gd name="T80" fmla="*/ 203 w 368"/>
              <a:gd name="T81" fmla="*/ 224 h 258"/>
              <a:gd name="T82" fmla="*/ 181 w 368"/>
              <a:gd name="T83" fmla="*/ 219 h 258"/>
              <a:gd name="T84" fmla="*/ 157 w 368"/>
              <a:gd name="T85" fmla="*/ 214 h 258"/>
              <a:gd name="T86" fmla="*/ 137 w 368"/>
              <a:gd name="T87" fmla="*/ 209 h 258"/>
              <a:gd name="T88" fmla="*/ 118 w 368"/>
              <a:gd name="T89" fmla="*/ 203 h 258"/>
              <a:gd name="T90" fmla="*/ 105 w 368"/>
              <a:gd name="T91" fmla="*/ 198 h 258"/>
              <a:gd name="T92" fmla="*/ 94 w 368"/>
              <a:gd name="T93" fmla="*/ 193 h 258"/>
              <a:gd name="T94" fmla="*/ 77 w 368"/>
              <a:gd name="T95" fmla="*/ 183 h 258"/>
              <a:gd name="T96" fmla="*/ 58 w 368"/>
              <a:gd name="T97" fmla="*/ 170 h 258"/>
              <a:gd name="T98" fmla="*/ 50 w 368"/>
              <a:gd name="T99" fmla="*/ 157 h 258"/>
              <a:gd name="T100" fmla="*/ 42 w 368"/>
              <a:gd name="T101" fmla="*/ 144 h 258"/>
              <a:gd name="T102" fmla="*/ 36 w 368"/>
              <a:gd name="T103" fmla="*/ 129 h 258"/>
              <a:gd name="T104" fmla="*/ 31 w 368"/>
              <a:gd name="T105" fmla="*/ 116 h 258"/>
              <a:gd name="T106" fmla="*/ 25 w 368"/>
              <a:gd name="T107" fmla="*/ 90 h 258"/>
              <a:gd name="T108" fmla="*/ 22 w 368"/>
              <a:gd name="T109" fmla="*/ 5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8" h="258">
                <a:moveTo>
                  <a:pt x="0" y="0"/>
                </a:moveTo>
                <a:lnTo>
                  <a:pt x="0" y="57"/>
                </a:lnTo>
                <a:lnTo>
                  <a:pt x="3" y="62"/>
                </a:lnTo>
                <a:lnTo>
                  <a:pt x="3" y="82"/>
                </a:lnTo>
                <a:lnTo>
                  <a:pt x="6" y="88"/>
                </a:lnTo>
                <a:lnTo>
                  <a:pt x="6" y="98"/>
                </a:lnTo>
                <a:lnTo>
                  <a:pt x="11" y="98"/>
                </a:lnTo>
                <a:lnTo>
                  <a:pt x="9" y="108"/>
                </a:lnTo>
                <a:lnTo>
                  <a:pt x="11" y="113"/>
                </a:lnTo>
                <a:lnTo>
                  <a:pt x="11" y="124"/>
                </a:lnTo>
                <a:lnTo>
                  <a:pt x="17" y="124"/>
                </a:lnTo>
                <a:lnTo>
                  <a:pt x="14" y="126"/>
                </a:lnTo>
                <a:lnTo>
                  <a:pt x="17" y="131"/>
                </a:lnTo>
                <a:lnTo>
                  <a:pt x="17" y="137"/>
                </a:lnTo>
                <a:lnTo>
                  <a:pt x="22" y="137"/>
                </a:lnTo>
                <a:lnTo>
                  <a:pt x="20" y="142"/>
                </a:lnTo>
                <a:lnTo>
                  <a:pt x="22" y="147"/>
                </a:lnTo>
                <a:lnTo>
                  <a:pt x="22" y="152"/>
                </a:lnTo>
                <a:lnTo>
                  <a:pt x="28" y="152"/>
                </a:lnTo>
                <a:lnTo>
                  <a:pt x="25" y="157"/>
                </a:lnTo>
                <a:lnTo>
                  <a:pt x="33" y="160"/>
                </a:lnTo>
                <a:lnTo>
                  <a:pt x="31" y="165"/>
                </a:lnTo>
                <a:lnTo>
                  <a:pt x="36" y="165"/>
                </a:lnTo>
                <a:lnTo>
                  <a:pt x="33" y="170"/>
                </a:lnTo>
                <a:lnTo>
                  <a:pt x="42" y="173"/>
                </a:lnTo>
                <a:lnTo>
                  <a:pt x="39" y="178"/>
                </a:lnTo>
                <a:lnTo>
                  <a:pt x="47" y="180"/>
                </a:lnTo>
                <a:lnTo>
                  <a:pt x="44" y="185"/>
                </a:lnTo>
                <a:lnTo>
                  <a:pt x="63" y="203"/>
                </a:lnTo>
                <a:lnTo>
                  <a:pt x="69" y="201"/>
                </a:lnTo>
                <a:lnTo>
                  <a:pt x="72" y="209"/>
                </a:lnTo>
                <a:lnTo>
                  <a:pt x="77" y="206"/>
                </a:lnTo>
                <a:lnTo>
                  <a:pt x="80" y="214"/>
                </a:lnTo>
                <a:lnTo>
                  <a:pt x="85" y="211"/>
                </a:lnTo>
                <a:lnTo>
                  <a:pt x="85" y="216"/>
                </a:lnTo>
                <a:lnTo>
                  <a:pt x="91" y="214"/>
                </a:lnTo>
                <a:lnTo>
                  <a:pt x="91" y="219"/>
                </a:lnTo>
                <a:lnTo>
                  <a:pt x="96" y="216"/>
                </a:lnTo>
                <a:lnTo>
                  <a:pt x="96" y="221"/>
                </a:lnTo>
                <a:lnTo>
                  <a:pt x="102" y="219"/>
                </a:lnTo>
                <a:lnTo>
                  <a:pt x="102" y="224"/>
                </a:lnTo>
                <a:lnTo>
                  <a:pt x="110" y="221"/>
                </a:lnTo>
                <a:lnTo>
                  <a:pt x="110" y="227"/>
                </a:lnTo>
                <a:lnTo>
                  <a:pt x="118" y="227"/>
                </a:lnTo>
                <a:lnTo>
                  <a:pt x="124" y="229"/>
                </a:lnTo>
                <a:lnTo>
                  <a:pt x="129" y="227"/>
                </a:lnTo>
                <a:lnTo>
                  <a:pt x="129" y="232"/>
                </a:lnTo>
                <a:lnTo>
                  <a:pt x="137" y="229"/>
                </a:lnTo>
                <a:lnTo>
                  <a:pt x="137" y="234"/>
                </a:lnTo>
                <a:lnTo>
                  <a:pt x="148" y="232"/>
                </a:lnTo>
                <a:lnTo>
                  <a:pt x="148" y="237"/>
                </a:lnTo>
                <a:lnTo>
                  <a:pt x="159" y="234"/>
                </a:lnTo>
                <a:lnTo>
                  <a:pt x="159" y="240"/>
                </a:lnTo>
                <a:lnTo>
                  <a:pt x="173" y="237"/>
                </a:lnTo>
                <a:lnTo>
                  <a:pt x="173" y="242"/>
                </a:lnTo>
                <a:lnTo>
                  <a:pt x="184" y="240"/>
                </a:lnTo>
                <a:lnTo>
                  <a:pt x="184" y="245"/>
                </a:lnTo>
                <a:lnTo>
                  <a:pt x="198" y="245"/>
                </a:lnTo>
                <a:lnTo>
                  <a:pt x="203" y="247"/>
                </a:lnTo>
                <a:lnTo>
                  <a:pt x="211" y="245"/>
                </a:lnTo>
                <a:lnTo>
                  <a:pt x="211" y="250"/>
                </a:lnTo>
                <a:lnTo>
                  <a:pt x="225" y="250"/>
                </a:lnTo>
                <a:lnTo>
                  <a:pt x="231" y="252"/>
                </a:lnTo>
                <a:lnTo>
                  <a:pt x="242" y="252"/>
                </a:lnTo>
                <a:lnTo>
                  <a:pt x="247" y="255"/>
                </a:lnTo>
                <a:lnTo>
                  <a:pt x="266" y="255"/>
                </a:lnTo>
                <a:lnTo>
                  <a:pt x="272" y="258"/>
                </a:lnTo>
                <a:lnTo>
                  <a:pt x="302" y="258"/>
                </a:lnTo>
                <a:lnTo>
                  <a:pt x="307" y="255"/>
                </a:lnTo>
                <a:lnTo>
                  <a:pt x="318" y="255"/>
                </a:lnTo>
                <a:lnTo>
                  <a:pt x="318" y="250"/>
                </a:lnTo>
                <a:lnTo>
                  <a:pt x="327" y="252"/>
                </a:lnTo>
                <a:lnTo>
                  <a:pt x="327" y="247"/>
                </a:lnTo>
                <a:lnTo>
                  <a:pt x="332" y="250"/>
                </a:lnTo>
                <a:lnTo>
                  <a:pt x="332" y="245"/>
                </a:lnTo>
                <a:lnTo>
                  <a:pt x="338" y="247"/>
                </a:lnTo>
                <a:lnTo>
                  <a:pt x="338" y="242"/>
                </a:lnTo>
                <a:lnTo>
                  <a:pt x="349" y="245"/>
                </a:lnTo>
                <a:lnTo>
                  <a:pt x="343" y="237"/>
                </a:lnTo>
                <a:lnTo>
                  <a:pt x="346" y="242"/>
                </a:lnTo>
                <a:lnTo>
                  <a:pt x="354" y="234"/>
                </a:lnTo>
                <a:lnTo>
                  <a:pt x="349" y="232"/>
                </a:lnTo>
                <a:lnTo>
                  <a:pt x="357" y="237"/>
                </a:lnTo>
                <a:lnTo>
                  <a:pt x="354" y="227"/>
                </a:lnTo>
                <a:lnTo>
                  <a:pt x="359" y="227"/>
                </a:lnTo>
                <a:lnTo>
                  <a:pt x="357" y="219"/>
                </a:lnTo>
                <a:lnTo>
                  <a:pt x="362" y="219"/>
                </a:lnTo>
                <a:lnTo>
                  <a:pt x="359" y="211"/>
                </a:lnTo>
                <a:lnTo>
                  <a:pt x="365" y="211"/>
                </a:lnTo>
                <a:lnTo>
                  <a:pt x="362" y="198"/>
                </a:lnTo>
                <a:lnTo>
                  <a:pt x="368" y="198"/>
                </a:lnTo>
                <a:lnTo>
                  <a:pt x="368" y="149"/>
                </a:lnTo>
                <a:lnTo>
                  <a:pt x="365" y="144"/>
                </a:lnTo>
                <a:lnTo>
                  <a:pt x="365" y="129"/>
                </a:lnTo>
                <a:lnTo>
                  <a:pt x="359" y="129"/>
                </a:lnTo>
                <a:lnTo>
                  <a:pt x="362" y="118"/>
                </a:lnTo>
                <a:lnTo>
                  <a:pt x="359" y="113"/>
                </a:lnTo>
                <a:lnTo>
                  <a:pt x="359" y="108"/>
                </a:lnTo>
                <a:lnTo>
                  <a:pt x="357" y="103"/>
                </a:lnTo>
                <a:lnTo>
                  <a:pt x="357" y="98"/>
                </a:lnTo>
                <a:lnTo>
                  <a:pt x="354" y="93"/>
                </a:lnTo>
                <a:lnTo>
                  <a:pt x="354" y="88"/>
                </a:lnTo>
                <a:lnTo>
                  <a:pt x="351" y="82"/>
                </a:lnTo>
                <a:lnTo>
                  <a:pt x="351" y="77"/>
                </a:lnTo>
                <a:lnTo>
                  <a:pt x="349" y="72"/>
                </a:lnTo>
                <a:lnTo>
                  <a:pt x="349" y="67"/>
                </a:lnTo>
                <a:lnTo>
                  <a:pt x="346" y="59"/>
                </a:lnTo>
                <a:lnTo>
                  <a:pt x="343" y="54"/>
                </a:lnTo>
                <a:lnTo>
                  <a:pt x="343" y="52"/>
                </a:lnTo>
                <a:lnTo>
                  <a:pt x="340" y="49"/>
                </a:lnTo>
                <a:lnTo>
                  <a:pt x="318" y="49"/>
                </a:lnTo>
                <a:lnTo>
                  <a:pt x="318" y="54"/>
                </a:lnTo>
                <a:lnTo>
                  <a:pt x="321" y="62"/>
                </a:lnTo>
                <a:lnTo>
                  <a:pt x="324" y="67"/>
                </a:lnTo>
                <a:lnTo>
                  <a:pt x="324" y="70"/>
                </a:lnTo>
                <a:lnTo>
                  <a:pt x="327" y="72"/>
                </a:lnTo>
                <a:lnTo>
                  <a:pt x="327" y="77"/>
                </a:lnTo>
                <a:lnTo>
                  <a:pt x="329" y="82"/>
                </a:lnTo>
                <a:lnTo>
                  <a:pt x="329" y="88"/>
                </a:lnTo>
                <a:lnTo>
                  <a:pt x="332" y="93"/>
                </a:lnTo>
                <a:lnTo>
                  <a:pt x="332" y="98"/>
                </a:lnTo>
                <a:lnTo>
                  <a:pt x="335" y="103"/>
                </a:lnTo>
                <a:lnTo>
                  <a:pt x="335" y="108"/>
                </a:lnTo>
                <a:lnTo>
                  <a:pt x="338" y="113"/>
                </a:lnTo>
                <a:lnTo>
                  <a:pt x="338" y="118"/>
                </a:lnTo>
                <a:lnTo>
                  <a:pt x="340" y="124"/>
                </a:lnTo>
                <a:lnTo>
                  <a:pt x="340" y="137"/>
                </a:lnTo>
                <a:lnTo>
                  <a:pt x="346" y="137"/>
                </a:lnTo>
                <a:lnTo>
                  <a:pt x="343" y="149"/>
                </a:lnTo>
                <a:lnTo>
                  <a:pt x="346" y="155"/>
                </a:lnTo>
                <a:lnTo>
                  <a:pt x="349" y="191"/>
                </a:lnTo>
                <a:lnTo>
                  <a:pt x="343" y="191"/>
                </a:lnTo>
                <a:lnTo>
                  <a:pt x="346" y="203"/>
                </a:lnTo>
                <a:lnTo>
                  <a:pt x="340" y="203"/>
                </a:lnTo>
                <a:lnTo>
                  <a:pt x="343" y="211"/>
                </a:lnTo>
                <a:lnTo>
                  <a:pt x="338" y="211"/>
                </a:lnTo>
                <a:lnTo>
                  <a:pt x="340" y="219"/>
                </a:lnTo>
                <a:lnTo>
                  <a:pt x="335" y="219"/>
                </a:lnTo>
                <a:lnTo>
                  <a:pt x="340" y="221"/>
                </a:lnTo>
                <a:lnTo>
                  <a:pt x="332" y="216"/>
                </a:lnTo>
                <a:lnTo>
                  <a:pt x="335" y="227"/>
                </a:lnTo>
                <a:lnTo>
                  <a:pt x="338" y="224"/>
                </a:lnTo>
                <a:lnTo>
                  <a:pt x="327" y="221"/>
                </a:lnTo>
                <a:lnTo>
                  <a:pt x="332" y="229"/>
                </a:lnTo>
                <a:lnTo>
                  <a:pt x="329" y="224"/>
                </a:lnTo>
                <a:lnTo>
                  <a:pt x="329" y="229"/>
                </a:lnTo>
                <a:lnTo>
                  <a:pt x="324" y="227"/>
                </a:lnTo>
                <a:lnTo>
                  <a:pt x="324" y="232"/>
                </a:lnTo>
                <a:lnTo>
                  <a:pt x="318" y="229"/>
                </a:lnTo>
                <a:lnTo>
                  <a:pt x="318" y="234"/>
                </a:lnTo>
                <a:lnTo>
                  <a:pt x="310" y="232"/>
                </a:lnTo>
                <a:lnTo>
                  <a:pt x="310" y="237"/>
                </a:lnTo>
                <a:lnTo>
                  <a:pt x="302" y="234"/>
                </a:lnTo>
                <a:lnTo>
                  <a:pt x="296" y="237"/>
                </a:lnTo>
                <a:lnTo>
                  <a:pt x="277" y="237"/>
                </a:lnTo>
                <a:lnTo>
                  <a:pt x="272" y="234"/>
                </a:lnTo>
                <a:lnTo>
                  <a:pt x="253" y="234"/>
                </a:lnTo>
                <a:lnTo>
                  <a:pt x="247" y="232"/>
                </a:lnTo>
                <a:lnTo>
                  <a:pt x="236" y="232"/>
                </a:lnTo>
                <a:lnTo>
                  <a:pt x="231" y="229"/>
                </a:lnTo>
                <a:lnTo>
                  <a:pt x="220" y="232"/>
                </a:lnTo>
                <a:lnTo>
                  <a:pt x="220" y="227"/>
                </a:lnTo>
                <a:lnTo>
                  <a:pt x="209" y="227"/>
                </a:lnTo>
                <a:lnTo>
                  <a:pt x="203" y="224"/>
                </a:lnTo>
                <a:lnTo>
                  <a:pt x="192" y="227"/>
                </a:lnTo>
                <a:lnTo>
                  <a:pt x="192" y="221"/>
                </a:lnTo>
                <a:lnTo>
                  <a:pt x="181" y="224"/>
                </a:lnTo>
                <a:lnTo>
                  <a:pt x="181" y="219"/>
                </a:lnTo>
                <a:lnTo>
                  <a:pt x="168" y="221"/>
                </a:lnTo>
                <a:lnTo>
                  <a:pt x="168" y="216"/>
                </a:lnTo>
                <a:lnTo>
                  <a:pt x="157" y="219"/>
                </a:lnTo>
                <a:lnTo>
                  <a:pt x="157" y="214"/>
                </a:lnTo>
                <a:lnTo>
                  <a:pt x="146" y="216"/>
                </a:lnTo>
                <a:lnTo>
                  <a:pt x="146" y="211"/>
                </a:lnTo>
                <a:lnTo>
                  <a:pt x="137" y="214"/>
                </a:lnTo>
                <a:lnTo>
                  <a:pt x="137" y="209"/>
                </a:lnTo>
                <a:lnTo>
                  <a:pt x="129" y="209"/>
                </a:lnTo>
                <a:lnTo>
                  <a:pt x="124" y="206"/>
                </a:lnTo>
                <a:lnTo>
                  <a:pt x="118" y="209"/>
                </a:lnTo>
                <a:lnTo>
                  <a:pt x="118" y="203"/>
                </a:lnTo>
                <a:lnTo>
                  <a:pt x="110" y="206"/>
                </a:lnTo>
                <a:lnTo>
                  <a:pt x="110" y="201"/>
                </a:lnTo>
                <a:lnTo>
                  <a:pt x="105" y="203"/>
                </a:lnTo>
                <a:lnTo>
                  <a:pt x="105" y="198"/>
                </a:lnTo>
                <a:lnTo>
                  <a:pt x="99" y="201"/>
                </a:lnTo>
                <a:lnTo>
                  <a:pt x="99" y="196"/>
                </a:lnTo>
                <a:lnTo>
                  <a:pt x="94" y="198"/>
                </a:lnTo>
                <a:lnTo>
                  <a:pt x="94" y="193"/>
                </a:lnTo>
                <a:lnTo>
                  <a:pt x="88" y="196"/>
                </a:lnTo>
                <a:lnTo>
                  <a:pt x="85" y="188"/>
                </a:lnTo>
                <a:lnTo>
                  <a:pt x="80" y="191"/>
                </a:lnTo>
                <a:lnTo>
                  <a:pt x="77" y="183"/>
                </a:lnTo>
                <a:lnTo>
                  <a:pt x="72" y="185"/>
                </a:lnTo>
                <a:lnTo>
                  <a:pt x="63" y="178"/>
                </a:lnTo>
                <a:lnTo>
                  <a:pt x="66" y="173"/>
                </a:lnTo>
                <a:lnTo>
                  <a:pt x="58" y="170"/>
                </a:lnTo>
                <a:lnTo>
                  <a:pt x="61" y="165"/>
                </a:lnTo>
                <a:lnTo>
                  <a:pt x="53" y="162"/>
                </a:lnTo>
                <a:lnTo>
                  <a:pt x="55" y="157"/>
                </a:lnTo>
                <a:lnTo>
                  <a:pt x="50" y="157"/>
                </a:lnTo>
                <a:lnTo>
                  <a:pt x="53" y="152"/>
                </a:lnTo>
                <a:lnTo>
                  <a:pt x="44" y="149"/>
                </a:lnTo>
                <a:lnTo>
                  <a:pt x="47" y="144"/>
                </a:lnTo>
                <a:lnTo>
                  <a:pt x="42" y="144"/>
                </a:lnTo>
                <a:lnTo>
                  <a:pt x="44" y="142"/>
                </a:lnTo>
                <a:lnTo>
                  <a:pt x="42" y="137"/>
                </a:lnTo>
                <a:lnTo>
                  <a:pt x="42" y="129"/>
                </a:lnTo>
                <a:lnTo>
                  <a:pt x="36" y="129"/>
                </a:lnTo>
                <a:lnTo>
                  <a:pt x="39" y="126"/>
                </a:lnTo>
                <a:lnTo>
                  <a:pt x="36" y="121"/>
                </a:lnTo>
                <a:lnTo>
                  <a:pt x="36" y="116"/>
                </a:lnTo>
                <a:lnTo>
                  <a:pt x="31" y="116"/>
                </a:lnTo>
                <a:lnTo>
                  <a:pt x="33" y="108"/>
                </a:lnTo>
                <a:lnTo>
                  <a:pt x="31" y="103"/>
                </a:lnTo>
                <a:lnTo>
                  <a:pt x="31" y="90"/>
                </a:lnTo>
                <a:lnTo>
                  <a:pt x="25" y="90"/>
                </a:lnTo>
                <a:lnTo>
                  <a:pt x="28" y="82"/>
                </a:lnTo>
                <a:lnTo>
                  <a:pt x="25" y="77"/>
                </a:lnTo>
                <a:lnTo>
                  <a:pt x="25" y="57"/>
                </a:lnTo>
                <a:lnTo>
                  <a:pt x="22" y="52"/>
                </a:lnTo>
                <a:lnTo>
                  <a:pt x="22"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03" name="Oval 31"/>
          <p:cNvSpPr>
            <a:spLocks noChangeArrowheads="1"/>
          </p:cNvSpPr>
          <p:nvPr/>
        </p:nvSpPr>
        <p:spPr bwMode="auto">
          <a:xfrm>
            <a:off x="5713536" y="2740248"/>
            <a:ext cx="101111" cy="874712"/>
          </a:xfrm>
          <a:prstGeom prst="ellipse">
            <a:avLst/>
          </a:prstGeom>
          <a:noFill/>
          <a:ln w="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358304" name="Freeform 32"/>
          <p:cNvSpPr>
            <a:spLocks/>
          </p:cNvSpPr>
          <p:nvPr/>
        </p:nvSpPr>
        <p:spPr bwMode="auto">
          <a:xfrm>
            <a:off x="6730512" y="2706910"/>
            <a:ext cx="405911" cy="793750"/>
          </a:xfrm>
          <a:custGeom>
            <a:avLst/>
            <a:gdLst>
              <a:gd name="T0" fmla="*/ 112 w 277"/>
              <a:gd name="T1" fmla="*/ 263 h 500"/>
              <a:gd name="T2" fmla="*/ 140 w 277"/>
              <a:gd name="T3" fmla="*/ 315 h 500"/>
              <a:gd name="T4" fmla="*/ 167 w 277"/>
              <a:gd name="T5" fmla="*/ 361 h 500"/>
              <a:gd name="T6" fmla="*/ 192 w 277"/>
              <a:gd name="T7" fmla="*/ 402 h 500"/>
              <a:gd name="T8" fmla="*/ 214 w 277"/>
              <a:gd name="T9" fmla="*/ 436 h 500"/>
              <a:gd name="T10" fmla="*/ 236 w 277"/>
              <a:gd name="T11" fmla="*/ 464 h 500"/>
              <a:gd name="T12" fmla="*/ 252 w 277"/>
              <a:gd name="T13" fmla="*/ 485 h 500"/>
              <a:gd name="T14" fmla="*/ 266 w 277"/>
              <a:gd name="T15" fmla="*/ 497 h 500"/>
              <a:gd name="T16" fmla="*/ 274 w 277"/>
              <a:gd name="T17" fmla="*/ 500 h 500"/>
              <a:gd name="T18" fmla="*/ 277 w 277"/>
              <a:gd name="T19" fmla="*/ 492 h 500"/>
              <a:gd name="T20" fmla="*/ 274 w 277"/>
              <a:gd name="T21" fmla="*/ 474 h 500"/>
              <a:gd name="T22" fmla="*/ 266 w 277"/>
              <a:gd name="T23" fmla="*/ 449 h 500"/>
              <a:gd name="T24" fmla="*/ 252 w 277"/>
              <a:gd name="T25" fmla="*/ 418 h 500"/>
              <a:gd name="T26" fmla="*/ 236 w 277"/>
              <a:gd name="T27" fmla="*/ 379 h 500"/>
              <a:gd name="T28" fmla="*/ 214 w 277"/>
              <a:gd name="T29" fmla="*/ 335 h 500"/>
              <a:gd name="T30" fmla="*/ 192 w 277"/>
              <a:gd name="T31" fmla="*/ 286 h 500"/>
              <a:gd name="T32" fmla="*/ 164 w 277"/>
              <a:gd name="T33" fmla="*/ 237 h 500"/>
              <a:gd name="T34" fmla="*/ 137 w 277"/>
              <a:gd name="T35" fmla="*/ 186 h 500"/>
              <a:gd name="T36" fmla="*/ 110 w 277"/>
              <a:gd name="T37" fmla="*/ 140 h 500"/>
              <a:gd name="T38" fmla="*/ 85 w 277"/>
              <a:gd name="T39" fmla="*/ 98 h 500"/>
              <a:gd name="T40" fmla="*/ 60 w 277"/>
              <a:gd name="T41" fmla="*/ 65 h 500"/>
              <a:gd name="T42" fmla="*/ 41 w 277"/>
              <a:gd name="T43" fmla="*/ 37 h 500"/>
              <a:gd name="T44" fmla="*/ 25 w 277"/>
              <a:gd name="T45" fmla="*/ 16 h 500"/>
              <a:gd name="T46" fmla="*/ 11 w 277"/>
              <a:gd name="T47" fmla="*/ 3 h 500"/>
              <a:gd name="T48" fmla="*/ 3 w 277"/>
              <a:gd name="T49" fmla="*/ 0 h 500"/>
              <a:gd name="T50" fmla="*/ 0 w 277"/>
              <a:gd name="T51" fmla="*/ 8 h 500"/>
              <a:gd name="T52" fmla="*/ 3 w 277"/>
              <a:gd name="T53" fmla="*/ 26 h 500"/>
              <a:gd name="T54" fmla="*/ 11 w 277"/>
              <a:gd name="T55" fmla="*/ 52 h 500"/>
              <a:gd name="T56" fmla="*/ 25 w 277"/>
              <a:gd name="T57" fmla="*/ 83 h 500"/>
              <a:gd name="T58" fmla="*/ 41 w 277"/>
              <a:gd name="T59" fmla="*/ 122 h 500"/>
              <a:gd name="T60" fmla="*/ 63 w 277"/>
              <a:gd name="T61" fmla="*/ 165 h 500"/>
              <a:gd name="T62" fmla="*/ 85 w 277"/>
              <a:gd name="T63" fmla="*/ 214 h 500"/>
              <a:gd name="T64" fmla="*/ 112 w 277"/>
              <a:gd name="T65" fmla="*/ 263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7" h="500">
                <a:moveTo>
                  <a:pt x="112" y="263"/>
                </a:moveTo>
                <a:lnTo>
                  <a:pt x="140" y="315"/>
                </a:lnTo>
                <a:lnTo>
                  <a:pt x="167" y="361"/>
                </a:lnTo>
                <a:lnTo>
                  <a:pt x="192" y="402"/>
                </a:lnTo>
                <a:lnTo>
                  <a:pt x="214" y="436"/>
                </a:lnTo>
                <a:lnTo>
                  <a:pt x="236" y="464"/>
                </a:lnTo>
                <a:lnTo>
                  <a:pt x="252" y="485"/>
                </a:lnTo>
                <a:lnTo>
                  <a:pt x="266" y="497"/>
                </a:lnTo>
                <a:lnTo>
                  <a:pt x="274" y="500"/>
                </a:lnTo>
                <a:lnTo>
                  <a:pt x="277" y="492"/>
                </a:lnTo>
                <a:lnTo>
                  <a:pt x="274" y="474"/>
                </a:lnTo>
                <a:lnTo>
                  <a:pt x="266" y="449"/>
                </a:lnTo>
                <a:lnTo>
                  <a:pt x="252" y="418"/>
                </a:lnTo>
                <a:lnTo>
                  <a:pt x="236" y="379"/>
                </a:lnTo>
                <a:lnTo>
                  <a:pt x="214" y="335"/>
                </a:lnTo>
                <a:lnTo>
                  <a:pt x="192" y="286"/>
                </a:lnTo>
                <a:lnTo>
                  <a:pt x="164" y="237"/>
                </a:lnTo>
                <a:lnTo>
                  <a:pt x="137" y="186"/>
                </a:lnTo>
                <a:lnTo>
                  <a:pt x="110" y="140"/>
                </a:lnTo>
                <a:lnTo>
                  <a:pt x="85" y="98"/>
                </a:lnTo>
                <a:lnTo>
                  <a:pt x="60" y="65"/>
                </a:lnTo>
                <a:lnTo>
                  <a:pt x="41" y="37"/>
                </a:lnTo>
                <a:lnTo>
                  <a:pt x="25" y="16"/>
                </a:lnTo>
                <a:lnTo>
                  <a:pt x="11" y="3"/>
                </a:lnTo>
                <a:lnTo>
                  <a:pt x="3" y="0"/>
                </a:lnTo>
                <a:lnTo>
                  <a:pt x="0" y="8"/>
                </a:lnTo>
                <a:lnTo>
                  <a:pt x="3" y="26"/>
                </a:lnTo>
                <a:lnTo>
                  <a:pt x="11" y="52"/>
                </a:lnTo>
                <a:lnTo>
                  <a:pt x="25" y="83"/>
                </a:lnTo>
                <a:lnTo>
                  <a:pt x="41" y="122"/>
                </a:lnTo>
                <a:lnTo>
                  <a:pt x="63" y="165"/>
                </a:lnTo>
                <a:lnTo>
                  <a:pt x="85" y="214"/>
                </a:lnTo>
                <a:lnTo>
                  <a:pt x="112" y="263"/>
                </a:lnTo>
                <a:close/>
              </a:path>
            </a:pathLst>
          </a:custGeom>
          <a:noFill/>
          <a:ln w="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358305" name="Rectangle 33"/>
          <p:cNvSpPr>
            <a:spLocks noChangeArrowheads="1"/>
          </p:cNvSpPr>
          <p:nvPr/>
        </p:nvSpPr>
        <p:spPr bwMode="auto">
          <a:xfrm>
            <a:off x="5763358" y="3303810"/>
            <a:ext cx="139211" cy="3333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358306" name="Freeform 34"/>
          <p:cNvSpPr>
            <a:spLocks/>
          </p:cNvSpPr>
          <p:nvPr/>
        </p:nvSpPr>
        <p:spPr bwMode="auto">
          <a:xfrm>
            <a:off x="6875585" y="3206973"/>
            <a:ext cx="127489" cy="80962"/>
          </a:xfrm>
          <a:custGeom>
            <a:avLst/>
            <a:gdLst>
              <a:gd name="T0" fmla="*/ 11 w 87"/>
              <a:gd name="T1" fmla="*/ 51 h 51"/>
              <a:gd name="T2" fmla="*/ 87 w 87"/>
              <a:gd name="T3" fmla="*/ 20 h 51"/>
              <a:gd name="T4" fmla="*/ 76 w 87"/>
              <a:gd name="T5" fmla="*/ 0 h 51"/>
              <a:gd name="T6" fmla="*/ 0 w 87"/>
              <a:gd name="T7" fmla="*/ 31 h 51"/>
              <a:gd name="T8" fmla="*/ 11 w 87"/>
              <a:gd name="T9" fmla="*/ 51 h 51"/>
            </a:gdLst>
            <a:ahLst/>
            <a:cxnLst>
              <a:cxn ang="0">
                <a:pos x="T0" y="T1"/>
              </a:cxn>
              <a:cxn ang="0">
                <a:pos x="T2" y="T3"/>
              </a:cxn>
              <a:cxn ang="0">
                <a:pos x="T4" y="T5"/>
              </a:cxn>
              <a:cxn ang="0">
                <a:pos x="T6" y="T7"/>
              </a:cxn>
              <a:cxn ang="0">
                <a:pos x="T8" y="T9"/>
              </a:cxn>
            </a:cxnLst>
            <a:rect l="0" t="0" r="r" b="b"/>
            <a:pathLst>
              <a:path w="87" h="51">
                <a:moveTo>
                  <a:pt x="11" y="51"/>
                </a:moveTo>
                <a:lnTo>
                  <a:pt x="87" y="20"/>
                </a:lnTo>
                <a:lnTo>
                  <a:pt x="76" y="0"/>
                </a:lnTo>
                <a:lnTo>
                  <a:pt x="0" y="31"/>
                </a:lnTo>
                <a:lnTo>
                  <a:pt x="11"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07" name="Rectangle 35"/>
          <p:cNvSpPr>
            <a:spLocks noChangeArrowheads="1"/>
          </p:cNvSpPr>
          <p:nvPr/>
        </p:nvSpPr>
        <p:spPr bwMode="auto">
          <a:xfrm>
            <a:off x="6038851" y="2565624"/>
            <a:ext cx="84240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000000"/>
                </a:solidFill>
              </a:rPr>
              <a:t>Working</a:t>
            </a:r>
            <a:endParaRPr lang="en-US"/>
          </a:p>
        </p:txBody>
      </p:sp>
      <p:sp>
        <p:nvSpPr>
          <p:cNvPr id="2358308" name="Rectangle 36"/>
          <p:cNvSpPr>
            <a:spLocks noChangeArrowheads="1"/>
          </p:cNvSpPr>
          <p:nvPr/>
        </p:nvSpPr>
        <p:spPr bwMode="auto">
          <a:xfrm>
            <a:off x="6079881" y="3737199"/>
            <a:ext cx="103930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000000"/>
                </a:solidFill>
              </a:rPr>
              <a:t>Protection</a:t>
            </a:r>
            <a:endParaRPr lang="en-US"/>
          </a:p>
        </p:txBody>
      </p:sp>
      <p:sp>
        <p:nvSpPr>
          <p:cNvPr id="2358309" name="Freeform 37"/>
          <p:cNvSpPr>
            <a:spLocks/>
          </p:cNvSpPr>
          <p:nvPr/>
        </p:nvSpPr>
        <p:spPr bwMode="auto">
          <a:xfrm>
            <a:off x="874835" y="3316510"/>
            <a:ext cx="422031" cy="412750"/>
          </a:xfrm>
          <a:custGeom>
            <a:avLst/>
            <a:gdLst>
              <a:gd name="T0" fmla="*/ 194 w 288"/>
              <a:gd name="T1" fmla="*/ 260 h 260"/>
              <a:gd name="T2" fmla="*/ 288 w 288"/>
              <a:gd name="T3" fmla="*/ 0 h 260"/>
              <a:gd name="T4" fmla="*/ 0 w 288"/>
              <a:gd name="T5" fmla="*/ 54 h 260"/>
              <a:gd name="T6" fmla="*/ 194 w 288"/>
              <a:gd name="T7" fmla="*/ 260 h 260"/>
            </a:gdLst>
            <a:ahLst/>
            <a:cxnLst>
              <a:cxn ang="0">
                <a:pos x="T0" y="T1"/>
              </a:cxn>
              <a:cxn ang="0">
                <a:pos x="T2" y="T3"/>
              </a:cxn>
              <a:cxn ang="0">
                <a:pos x="T4" y="T5"/>
              </a:cxn>
              <a:cxn ang="0">
                <a:pos x="T6" y="T7"/>
              </a:cxn>
            </a:cxnLst>
            <a:rect l="0" t="0" r="r" b="b"/>
            <a:pathLst>
              <a:path w="288" h="260">
                <a:moveTo>
                  <a:pt x="194" y="260"/>
                </a:moveTo>
                <a:lnTo>
                  <a:pt x="288" y="0"/>
                </a:lnTo>
                <a:lnTo>
                  <a:pt x="0" y="54"/>
                </a:lnTo>
                <a:lnTo>
                  <a:pt x="194" y="260"/>
                </a:lnTo>
                <a:close/>
              </a:path>
            </a:pathLst>
          </a:custGeom>
          <a:solidFill>
            <a:srgbClr val="FFFF00"/>
          </a:solidFill>
          <a:ln w="0">
            <a:solidFill>
              <a:srgbClr val="000000"/>
            </a:solidFill>
            <a:prstDash val="solid"/>
            <a:round/>
            <a:headEnd/>
            <a:tailEnd/>
          </a:ln>
        </p:spPr>
        <p:txBody>
          <a:bodyPr/>
          <a:lstStyle/>
          <a:p>
            <a:endParaRPr lang="en-US"/>
          </a:p>
        </p:txBody>
      </p:sp>
      <p:sp>
        <p:nvSpPr>
          <p:cNvPr id="2358310" name="Freeform 38"/>
          <p:cNvSpPr>
            <a:spLocks/>
          </p:cNvSpPr>
          <p:nvPr/>
        </p:nvSpPr>
        <p:spPr bwMode="auto">
          <a:xfrm>
            <a:off x="7545266" y="1759174"/>
            <a:ext cx="389792" cy="433387"/>
          </a:xfrm>
          <a:custGeom>
            <a:avLst/>
            <a:gdLst>
              <a:gd name="T0" fmla="*/ 266 w 266"/>
              <a:gd name="T1" fmla="*/ 165 h 273"/>
              <a:gd name="T2" fmla="*/ 0 w 266"/>
              <a:gd name="T3" fmla="*/ 273 h 273"/>
              <a:gd name="T4" fmla="*/ 33 w 266"/>
              <a:gd name="T5" fmla="*/ 0 h 273"/>
              <a:gd name="T6" fmla="*/ 266 w 266"/>
              <a:gd name="T7" fmla="*/ 165 h 273"/>
            </a:gdLst>
            <a:ahLst/>
            <a:cxnLst>
              <a:cxn ang="0">
                <a:pos x="T0" y="T1"/>
              </a:cxn>
              <a:cxn ang="0">
                <a:pos x="T2" y="T3"/>
              </a:cxn>
              <a:cxn ang="0">
                <a:pos x="T4" y="T5"/>
              </a:cxn>
              <a:cxn ang="0">
                <a:pos x="T6" y="T7"/>
              </a:cxn>
            </a:cxnLst>
            <a:rect l="0" t="0" r="r" b="b"/>
            <a:pathLst>
              <a:path w="266" h="273">
                <a:moveTo>
                  <a:pt x="266" y="165"/>
                </a:moveTo>
                <a:lnTo>
                  <a:pt x="0" y="273"/>
                </a:lnTo>
                <a:lnTo>
                  <a:pt x="33" y="0"/>
                </a:lnTo>
                <a:lnTo>
                  <a:pt x="266" y="165"/>
                </a:lnTo>
                <a:close/>
              </a:path>
            </a:pathLst>
          </a:custGeom>
          <a:solidFill>
            <a:srgbClr val="FFFF00"/>
          </a:solidFill>
          <a:ln w="0">
            <a:solidFill>
              <a:srgbClr val="000000"/>
            </a:solidFill>
            <a:prstDash val="solid"/>
            <a:round/>
            <a:headEnd/>
            <a:tailEnd/>
          </a:ln>
        </p:spPr>
        <p:txBody>
          <a:bodyPr/>
          <a:lstStyle/>
          <a:p>
            <a:endParaRPr lang="en-US"/>
          </a:p>
        </p:txBody>
      </p:sp>
      <p:sp>
        <p:nvSpPr>
          <p:cNvPr id="2358311" name="Freeform 39"/>
          <p:cNvSpPr>
            <a:spLocks/>
          </p:cNvSpPr>
          <p:nvPr/>
        </p:nvSpPr>
        <p:spPr bwMode="auto">
          <a:xfrm>
            <a:off x="3184281" y="2589436"/>
            <a:ext cx="168519" cy="207963"/>
          </a:xfrm>
          <a:custGeom>
            <a:avLst/>
            <a:gdLst>
              <a:gd name="T0" fmla="*/ 0 w 115"/>
              <a:gd name="T1" fmla="*/ 72 h 131"/>
              <a:gd name="T2" fmla="*/ 107 w 115"/>
              <a:gd name="T3" fmla="*/ 0 h 131"/>
              <a:gd name="T4" fmla="*/ 115 w 115"/>
              <a:gd name="T5" fmla="*/ 131 h 131"/>
              <a:gd name="T6" fmla="*/ 0 w 115"/>
              <a:gd name="T7" fmla="*/ 72 h 131"/>
            </a:gdLst>
            <a:ahLst/>
            <a:cxnLst>
              <a:cxn ang="0">
                <a:pos x="T0" y="T1"/>
              </a:cxn>
              <a:cxn ang="0">
                <a:pos x="T2" y="T3"/>
              </a:cxn>
              <a:cxn ang="0">
                <a:pos x="T4" y="T5"/>
              </a:cxn>
              <a:cxn ang="0">
                <a:pos x="T6" y="T7"/>
              </a:cxn>
            </a:cxnLst>
            <a:rect l="0" t="0" r="r" b="b"/>
            <a:pathLst>
              <a:path w="115" h="131">
                <a:moveTo>
                  <a:pt x="0" y="72"/>
                </a:moveTo>
                <a:lnTo>
                  <a:pt x="107" y="0"/>
                </a:lnTo>
                <a:lnTo>
                  <a:pt x="115" y="131"/>
                </a:lnTo>
                <a:lnTo>
                  <a:pt x="0" y="72"/>
                </a:lnTo>
                <a:close/>
              </a:path>
            </a:pathLst>
          </a:custGeom>
          <a:solidFill>
            <a:srgbClr val="FF6600"/>
          </a:solidFill>
          <a:ln w="0" cap="flat" cmpd="sng">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2358312" name="Freeform 40"/>
          <p:cNvSpPr>
            <a:spLocks/>
          </p:cNvSpPr>
          <p:nvPr/>
        </p:nvSpPr>
        <p:spPr bwMode="auto">
          <a:xfrm>
            <a:off x="2970336" y="2589436"/>
            <a:ext cx="172915" cy="212725"/>
          </a:xfrm>
          <a:custGeom>
            <a:avLst/>
            <a:gdLst>
              <a:gd name="T0" fmla="*/ 118 w 118"/>
              <a:gd name="T1" fmla="*/ 74 h 134"/>
              <a:gd name="T2" fmla="*/ 9 w 118"/>
              <a:gd name="T3" fmla="*/ 0 h 134"/>
              <a:gd name="T4" fmla="*/ 0 w 118"/>
              <a:gd name="T5" fmla="*/ 134 h 134"/>
              <a:gd name="T6" fmla="*/ 118 w 118"/>
              <a:gd name="T7" fmla="*/ 74 h 134"/>
            </a:gdLst>
            <a:ahLst/>
            <a:cxnLst>
              <a:cxn ang="0">
                <a:pos x="T0" y="T1"/>
              </a:cxn>
              <a:cxn ang="0">
                <a:pos x="T2" y="T3"/>
              </a:cxn>
              <a:cxn ang="0">
                <a:pos x="T4" y="T5"/>
              </a:cxn>
              <a:cxn ang="0">
                <a:pos x="T6" y="T7"/>
              </a:cxn>
            </a:cxnLst>
            <a:rect l="0" t="0" r="r" b="b"/>
            <a:pathLst>
              <a:path w="118" h="134">
                <a:moveTo>
                  <a:pt x="118" y="74"/>
                </a:moveTo>
                <a:lnTo>
                  <a:pt x="9" y="0"/>
                </a:lnTo>
                <a:lnTo>
                  <a:pt x="0" y="134"/>
                </a:lnTo>
                <a:lnTo>
                  <a:pt x="118" y="74"/>
                </a:lnTo>
                <a:close/>
              </a:path>
            </a:pathLst>
          </a:custGeom>
          <a:solidFill>
            <a:srgbClr val="FF6600"/>
          </a:solidFill>
          <a:ln w="0" cap="flat" cmpd="sng">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a:lstStyle/>
          <a:p>
            <a:endParaRPr lang="en-US"/>
          </a:p>
        </p:txBody>
      </p:sp>
      <p:sp>
        <p:nvSpPr>
          <p:cNvPr id="2358313" name="Freeform 41"/>
          <p:cNvSpPr>
            <a:spLocks/>
          </p:cNvSpPr>
          <p:nvPr/>
        </p:nvSpPr>
        <p:spPr bwMode="auto">
          <a:xfrm>
            <a:off x="986205" y="6116860"/>
            <a:ext cx="7535008" cy="33338"/>
          </a:xfrm>
          <a:custGeom>
            <a:avLst/>
            <a:gdLst>
              <a:gd name="T0" fmla="*/ 11 w 5142"/>
              <a:gd name="T1" fmla="*/ 0 h 21"/>
              <a:gd name="T2" fmla="*/ 9 w 5142"/>
              <a:gd name="T3" fmla="*/ 0 h 21"/>
              <a:gd name="T4" fmla="*/ 6 w 5142"/>
              <a:gd name="T5" fmla="*/ 3 h 21"/>
              <a:gd name="T6" fmla="*/ 3 w 5142"/>
              <a:gd name="T7" fmla="*/ 3 h 21"/>
              <a:gd name="T8" fmla="*/ 3 w 5142"/>
              <a:gd name="T9" fmla="*/ 6 h 21"/>
              <a:gd name="T10" fmla="*/ 0 w 5142"/>
              <a:gd name="T11" fmla="*/ 8 h 21"/>
              <a:gd name="T12" fmla="*/ 0 w 5142"/>
              <a:gd name="T13" fmla="*/ 13 h 21"/>
              <a:gd name="T14" fmla="*/ 3 w 5142"/>
              <a:gd name="T15" fmla="*/ 16 h 21"/>
              <a:gd name="T16" fmla="*/ 3 w 5142"/>
              <a:gd name="T17" fmla="*/ 18 h 21"/>
              <a:gd name="T18" fmla="*/ 6 w 5142"/>
              <a:gd name="T19" fmla="*/ 18 h 21"/>
              <a:gd name="T20" fmla="*/ 9 w 5142"/>
              <a:gd name="T21" fmla="*/ 21 h 21"/>
              <a:gd name="T22" fmla="*/ 5134 w 5142"/>
              <a:gd name="T23" fmla="*/ 21 h 21"/>
              <a:gd name="T24" fmla="*/ 5137 w 5142"/>
              <a:gd name="T25" fmla="*/ 18 h 21"/>
              <a:gd name="T26" fmla="*/ 5140 w 5142"/>
              <a:gd name="T27" fmla="*/ 18 h 21"/>
              <a:gd name="T28" fmla="*/ 5140 w 5142"/>
              <a:gd name="T29" fmla="*/ 16 h 21"/>
              <a:gd name="T30" fmla="*/ 5142 w 5142"/>
              <a:gd name="T31" fmla="*/ 13 h 21"/>
              <a:gd name="T32" fmla="*/ 5142 w 5142"/>
              <a:gd name="T33" fmla="*/ 8 h 21"/>
              <a:gd name="T34" fmla="*/ 5140 w 5142"/>
              <a:gd name="T35" fmla="*/ 6 h 21"/>
              <a:gd name="T36" fmla="*/ 5140 w 5142"/>
              <a:gd name="T37" fmla="*/ 3 h 21"/>
              <a:gd name="T38" fmla="*/ 5137 w 5142"/>
              <a:gd name="T39" fmla="*/ 3 h 21"/>
              <a:gd name="T40" fmla="*/ 5134 w 5142"/>
              <a:gd name="T41" fmla="*/ 0 h 21"/>
              <a:gd name="T42" fmla="*/ 5131 w 5142"/>
              <a:gd name="T43" fmla="*/ 0 h 21"/>
              <a:gd name="T44" fmla="*/ 11 w 5142"/>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42" h="21">
                <a:moveTo>
                  <a:pt x="11" y="0"/>
                </a:moveTo>
                <a:lnTo>
                  <a:pt x="9" y="0"/>
                </a:lnTo>
                <a:lnTo>
                  <a:pt x="6" y="3"/>
                </a:lnTo>
                <a:lnTo>
                  <a:pt x="3" y="3"/>
                </a:lnTo>
                <a:lnTo>
                  <a:pt x="3" y="6"/>
                </a:lnTo>
                <a:lnTo>
                  <a:pt x="0" y="8"/>
                </a:lnTo>
                <a:lnTo>
                  <a:pt x="0" y="13"/>
                </a:lnTo>
                <a:lnTo>
                  <a:pt x="3" y="16"/>
                </a:lnTo>
                <a:lnTo>
                  <a:pt x="3" y="18"/>
                </a:lnTo>
                <a:lnTo>
                  <a:pt x="6" y="18"/>
                </a:lnTo>
                <a:lnTo>
                  <a:pt x="9" y="21"/>
                </a:lnTo>
                <a:lnTo>
                  <a:pt x="5134" y="21"/>
                </a:lnTo>
                <a:lnTo>
                  <a:pt x="5137" y="18"/>
                </a:lnTo>
                <a:lnTo>
                  <a:pt x="5140" y="18"/>
                </a:lnTo>
                <a:lnTo>
                  <a:pt x="5140" y="16"/>
                </a:lnTo>
                <a:lnTo>
                  <a:pt x="5142" y="13"/>
                </a:lnTo>
                <a:lnTo>
                  <a:pt x="5142" y="8"/>
                </a:lnTo>
                <a:lnTo>
                  <a:pt x="5140" y="6"/>
                </a:lnTo>
                <a:lnTo>
                  <a:pt x="5140" y="3"/>
                </a:lnTo>
                <a:lnTo>
                  <a:pt x="5137" y="3"/>
                </a:lnTo>
                <a:lnTo>
                  <a:pt x="5134" y="0"/>
                </a:lnTo>
                <a:lnTo>
                  <a:pt x="5131" y="0"/>
                </a:lnTo>
                <a:lnTo>
                  <a:pt x="11" y="0"/>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14" name="Freeform 42"/>
          <p:cNvSpPr>
            <a:spLocks/>
          </p:cNvSpPr>
          <p:nvPr/>
        </p:nvSpPr>
        <p:spPr bwMode="auto">
          <a:xfrm>
            <a:off x="1002324" y="6047011"/>
            <a:ext cx="137746" cy="138113"/>
          </a:xfrm>
          <a:custGeom>
            <a:avLst/>
            <a:gdLst>
              <a:gd name="T0" fmla="*/ 94 w 94"/>
              <a:gd name="T1" fmla="*/ 0 h 87"/>
              <a:gd name="T2" fmla="*/ 0 w 94"/>
              <a:gd name="T3" fmla="*/ 44 h 87"/>
              <a:gd name="T4" fmla="*/ 94 w 94"/>
              <a:gd name="T5" fmla="*/ 87 h 87"/>
              <a:gd name="T6" fmla="*/ 47 w 94"/>
              <a:gd name="T7" fmla="*/ 44 h 87"/>
              <a:gd name="T8" fmla="*/ 94 w 94"/>
              <a:gd name="T9" fmla="*/ 0 h 87"/>
            </a:gdLst>
            <a:ahLst/>
            <a:cxnLst>
              <a:cxn ang="0">
                <a:pos x="T0" y="T1"/>
              </a:cxn>
              <a:cxn ang="0">
                <a:pos x="T2" y="T3"/>
              </a:cxn>
              <a:cxn ang="0">
                <a:pos x="T4" y="T5"/>
              </a:cxn>
              <a:cxn ang="0">
                <a:pos x="T6" y="T7"/>
              </a:cxn>
              <a:cxn ang="0">
                <a:pos x="T8" y="T9"/>
              </a:cxn>
            </a:cxnLst>
            <a:rect l="0" t="0" r="r" b="b"/>
            <a:pathLst>
              <a:path w="94" h="87">
                <a:moveTo>
                  <a:pt x="94" y="0"/>
                </a:moveTo>
                <a:lnTo>
                  <a:pt x="0" y="44"/>
                </a:lnTo>
                <a:lnTo>
                  <a:pt x="94" y="87"/>
                </a:lnTo>
                <a:lnTo>
                  <a:pt x="47" y="44"/>
                </a:lnTo>
                <a:lnTo>
                  <a:pt x="94" y="0"/>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15" name="Freeform 43"/>
          <p:cNvSpPr>
            <a:spLocks/>
          </p:cNvSpPr>
          <p:nvPr/>
        </p:nvSpPr>
        <p:spPr bwMode="auto">
          <a:xfrm>
            <a:off x="986204" y="6031135"/>
            <a:ext cx="169985" cy="171450"/>
          </a:xfrm>
          <a:custGeom>
            <a:avLst/>
            <a:gdLst>
              <a:gd name="T0" fmla="*/ 113 w 116"/>
              <a:gd name="T1" fmla="*/ 18 h 108"/>
              <a:gd name="T2" fmla="*/ 113 w 116"/>
              <a:gd name="T3" fmla="*/ 15 h 108"/>
              <a:gd name="T4" fmla="*/ 116 w 116"/>
              <a:gd name="T5" fmla="*/ 13 h 108"/>
              <a:gd name="T6" fmla="*/ 116 w 116"/>
              <a:gd name="T7" fmla="*/ 7 h 108"/>
              <a:gd name="T8" fmla="*/ 113 w 116"/>
              <a:gd name="T9" fmla="*/ 5 h 108"/>
              <a:gd name="T10" fmla="*/ 113 w 116"/>
              <a:gd name="T11" fmla="*/ 2 h 108"/>
              <a:gd name="T12" fmla="*/ 110 w 116"/>
              <a:gd name="T13" fmla="*/ 2 h 108"/>
              <a:gd name="T14" fmla="*/ 107 w 116"/>
              <a:gd name="T15" fmla="*/ 0 h 108"/>
              <a:gd name="T16" fmla="*/ 99 w 116"/>
              <a:gd name="T17" fmla="*/ 0 h 108"/>
              <a:gd name="T18" fmla="*/ 6 w 116"/>
              <a:gd name="T19" fmla="*/ 43 h 108"/>
              <a:gd name="T20" fmla="*/ 3 w 116"/>
              <a:gd name="T21" fmla="*/ 46 h 108"/>
              <a:gd name="T22" fmla="*/ 3 w 116"/>
              <a:gd name="T23" fmla="*/ 49 h 108"/>
              <a:gd name="T24" fmla="*/ 0 w 116"/>
              <a:gd name="T25" fmla="*/ 51 h 108"/>
              <a:gd name="T26" fmla="*/ 0 w 116"/>
              <a:gd name="T27" fmla="*/ 59 h 108"/>
              <a:gd name="T28" fmla="*/ 3 w 116"/>
              <a:gd name="T29" fmla="*/ 61 h 108"/>
              <a:gd name="T30" fmla="*/ 6 w 116"/>
              <a:gd name="T31" fmla="*/ 61 h 108"/>
              <a:gd name="T32" fmla="*/ 6 w 116"/>
              <a:gd name="T33" fmla="*/ 64 h 108"/>
              <a:gd name="T34" fmla="*/ 99 w 116"/>
              <a:gd name="T35" fmla="*/ 108 h 108"/>
              <a:gd name="T36" fmla="*/ 107 w 116"/>
              <a:gd name="T37" fmla="*/ 108 h 108"/>
              <a:gd name="T38" fmla="*/ 110 w 116"/>
              <a:gd name="T39" fmla="*/ 105 h 108"/>
              <a:gd name="T40" fmla="*/ 113 w 116"/>
              <a:gd name="T41" fmla="*/ 105 h 108"/>
              <a:gd name="T42" fmla="*/ 116 w 116"/>
              <a:gd name="T43" fmla="*/ 103 h 108"/>
              <a:gd name="T44" fmla="*/ 116 w 116"/>
              <a:gd name="T45" fmla="*/ 95 h 108"/>
              <a:gd name="T46" fmla="*/ 113 w 116"/>
              <a:gd name="T47" fmla="*/ 92 h 108"/>
              <a:gd name="T48" fmla="*/ 113 w 116"/>
              <a:gd name="T49" fmla="*/ 90 h 108"/>
              <a:gd name="T50" fmla="*/ 74 w 116"/>
              <a:gd name="T51" fmla="*/ 54 h 108"/>
              <a:gd name="T52" fmla="*/ 113 w 116"/>
              <a:gd name="T53" fmla="*/ 18 h 108"/>
              <a:gd name="T54" fmla="*/ 50 w 116"/>
              <a:gd name="T55" fmla="*/ 49 h 108"/>
              <a:gd name="T56" fmla="*/ 50 w 116"/>
              <a:gd name="T57" fmla="*/ 46 h 108"/>
              <a:gd name="T58" fmla="*/ 50 w 116"/>
              <a:gd name="T59" fmla="*/ 49 h 108"/>
              <a:gd name="T60" fmla="*/ 47 w 116"/>
              <a:gd name="T61" fmla="*/ 51 h 108"/>
              <a:gd name="T62" fmla="*/ 47 w 116"/>
              <a:gd name="T63" fmla="*/ 56 h 108"/>
              <a:gd name="T64" fmla="*/ 50 w 116"/>
              <a:gd name="T65" fmla="*/ 59 h 108"/>
              <a:gd name="T66" fmla="*/ 50 w 116"/>
              <a:gd name="T67" fmla="*/ 61 h 108"/>
              <a:gd name="T68" fmla="*/ 50 w 116"/>
              <a:gd name="T69" fmla="*/ 59 h 108"/>
              <a:gd name="T70" fmla="*/ 36 w 116"/>
              <a:gd name="T71" fmla="*/ 54 h 108"/>
              <a:gd name="T72" fmla="*/ 50 w 116"/>
              <a:gd name="T73" fmla="*/ 49 h 108"/>
              <a:gd name="T74" fmla="*/ 113 w 116"/>
              <a:gd name="T75"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08">
                <a:moveTo>
                  <a:pt x="113" y="18"/>
                </a:moveTo>
                <a:lnTo>
                  <a:pt x="113" y="15"/>
                </a:lnTo>
                <a:lnTo>
                  <a:pt x="116" y="13"/>
                </a:lnTo>
                <a:lnTo>
                  <a:pt x="116" y="7"/>
                </a:lnTo>
                <a:lnTo>
                  <a:pt x="113" y="5"/>
                </a:lnTo>
                <a:lnTo>
                  <a:pt x="113" y="2"/>
                </a:lnTo>
                <a:lnTo>
                  <a:pt x="110" y="2"/>
                </a:lnTo>
                <a:lnTo>
                  <a:pt x="107" y="0"/>
                </a:lnTo>
                <a:lnTo>
                  <a:pt x="99" y="0"/>
                </a:lnTo>
                <a:lnTo>
                  <a:pt x="6" y="43"/>
                </a:lnTo>
                <a:lnTo>
                  <a:pt x="3" y="46"/>
                </a:lnTo>
                <a:lnTo>
                  <a:pt x="3" y="49"/>
                </a:lnTo>
                <a:lnTo>
                  <a:pt x="0" y="51"/>
                </a:lnTo>
                <a:lnTo>
                  <a:pt x="0" y="59"/>
                </a:lnTo>
                <a:lnTo>
                  <a:pt x="3" y="61"/>
                </a:lnTo>
                <a:lnTo>
                  <a:pt x="6" y="61"/>
                </a:lnTo>
                <a:lnTo>
                  <a:pt x="6" y="64"/>
                </a:lnTo>
                <a:lnTo>
                  <a:pt x="99" y="108"/>
                </a:lnTo>
                <a:lnTo>
                  <a:pt x="107" y="108"/>
                </a:lnTo>
                <a:lnTo>
                  <a:pt x="110" y="105"/>
                </a:lnTo>
                <a:lnTo>
                  <a:pt x="113" y="105"/>
                </a:lnTo>
                <a:lnTo>
                  <a:pt x="116" y="103"/>
                </a:lnTo>
                <a:lnTo>
                  <a:pt x="116" y="95"/>
                </a:lnTo>
                <a:lnTo>
                  <a:pt x="113" y="92"/>
                </a:lnTo>
                <a:lnTo>
                  <a:pt x="113" y="90"/>
                </a:lnTo>
                <a:lnTo>
                  <a:pt x="74" y="54"/>
                </a:lnTo>
                <a:lnTo>
                  <a:pt x="113" y="18"/>
                </a:lnTo>
                <a:lnTo>
                  <a:pt x="50" y="49"/>
                </a:lnTo>
                <a:lnTo>
                  <a:pt x="50" y="46"/>
                </a:lnTo>
                <a:lnTo>
                  <a:pt x="50" y="49"/>
                </a:lnTo>
                <a:lnTo>
                  <a:pt x="47" y="51"/>
                </a:lnTo>
                <a:lnTo>
                  <a:pt x="47" y="56"/>
                </a:lnTo>
                <a:lnTo>
                  <a:pt x="50" y="59"/>
                </a:lnTo>
                <a:lnTo>
                  <a:pt x="50" y="61"/>
                </a:lnTo>
                <a:lnTo>
                  <a:pt x="50" y="59"/>
                </a:lnTo>
                <a:lnTo>
                  <a:pt x="36" y="54"/>
                </a:lnTo>
                <a:lnTo>
                  <a:pt x="50" y="49"/>
                </a:lnTo>
                <a:lnTo>
                  <a:pt x="113" y="18"/>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16" name="Freeform 44"/>
          <p:cNvSpPr>
            <a:spLocks/>
          </p:cNvSpPr>
          <p:nvPr/>
        </p:nvSpPr>
        <p:spPr bwMode="auto">
          <a:xfrm>
            <a:off x="986205" y="6031135"/>
            <a:ext cx="33703" cy="171450"/>
          </a:xfrm>
          <a:custGeom>
            <a:avLst/>
            <a:gdLst>
              <a:gd name="T0" fmla="*/ 22 w 22"/>
              <a:gd name="T1" fmla="*/ 10 h 108"/>
              <a:gd name="T2" fmla="*/ 22 w 22"/>
              <a:gd name="T3" fmla="*/ 7 h 108"/>
              <a:gd name="T4" fmla="*/ 20 w 22"/>
              <a:gd name="T5" fmla="*/ 5 h 108"/>
              <a:gd name="T6" fmla="*/ 20 w 22"/>
              <a:gd name="T7" fmla="*/ 2 h 108"/>
              <a:gd name="T8" fmla="*/ 17 w 22"/>
              <a:gd name="T9" fmla="*/ 2 h 108"/>
              <a:gd name="T10" fmla="*/ 14 w 22"/>
              <a:gd name="T11" fmla="*/ 0 h 108"/>
              <a:gd name="T12" fmla="*/ 9 w 22"/>
              <a:gd name="T13" fmla="*/ 0 h 108"/>
              <a:gd name="T14" fmla="*/ 6 w 22"/>
              <a:gd name="T15" fmla="*/ 2 h 108"/>
              <a:gd name="T16" fmla="*/ 3 w 22"/>
              <a:gd name="T17" fmla="*/ 2 h 108"/>
              <a:gd name="T18" fmla="*/ 3 w 22"/>
              <a:gd name="T19" fmla="*/ 5 h 108"/>
              <a:gd name="T20" fmla="*/ 0 w 22"/>
              <a:gd name="T21" fmla="*/ 7 h 108"/>
              <a:gd name="T22" fmla="*/ 0 w 22"/>
              <a:gd name="T23" fmla="*/ 100 h 108"/>
              <a:gd name="T24" fmla="*/ 3 w 22"/>
              <a:gd name="T25" fmla="*/ 103 h 108"/>
              <a:gd name="T26" fmla="*/ 3 w 22"/>
              <a:gd name="T27" fmla="*/ 105 h 108"/>
              <a:gd name="T28" fmla="*/ 6 w 22"/>
              <a:gd name="T29" fmla="*/ 105 h 108"/>
              <a:gd name="T30" fmla="*/ 9 w 22"/>
              <a:gd name="T31" fmla="*/ 108 h 108"/>
              <a:gd name="T32" fmla="*/ 14 w 22"/>
              <a:gd name="T33" fmla="*/ 108 h 108"/>
              <a:gd name="T34" fmla="*/ 17 w 22"/>
              <a:gd name="T35" fmla="*/ 105 h 108"/>
              <a:gd name="T36" fmla="*/ 20 w 22"/>
              <a:gd name="T37" fmla="*/ 105 h 108"/>
              <a:gd name="T38" fmla="*/ 20 w 22"/>
              <a:gd name="T39" fmla="*/ 103 h 108"/>
              <a:gd name="T40" fmla="*/ 22 w 22"/>
              <a:gd name="T41" fmla="*/ 100 h 108"/>
              <a:gd name="T42" fmla="*/ 22 w 22"/>
              <a:gd name="T43" fmla="*/ 97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7"/>
                </a:lnTo>
                <a:lnTo>
                  <a:pt x="20" y="5"/>
                </a:lnTo>
                <a:lnTo>
                  <a:pt x="20" y="2"/>
                </a:lnTo>
                <a:lnTo>
                  <a:pt x="17" y="2"/>
                </a:lnTo>
                <a:lnTo>
                  <a:pt x="14" y="0"/>
                </a:lnTo>
                <a:lnTo>
                  <a:pt x="9" y="0"/>
                </a:lnTo>
                <a:lnTo>
                  <a:pt x="6" y="2"/>
                </a:lnTo>
                <a:lnTo>
                  <a:pt x="3" y="2"/>
                </a:lnTo>
                <a:lnTo>
                  <a:pt x="3" y="5"/>
                </a:lnTo>
                <a:lnTo>
                  <a:pt x="0" y="7"/>
                </a:lnTo>
                <a:lnTo>
                  <a:pt x="0" y="100"/>
                </a:lnTo>
                <a:lnTo>
                  <a:pt x="3" y="103"/>
                </a:lnTo>
                <a:lnTo>
                  <a:pt x="3" y="105"/>
                </a:lnTo>
                <a:lnTo>
                  <a:pt x="6" y="105"/>
                </a:lnTo>
                <a:lnTo>
                  <a:pt x="9" y="108"/>
                </a:lnTo>
                <a:lnTo>
                  <a:pt x="14" y="108"/>
                </a:lnTo>
                <a:lnTo>
                  <a:pt x="17" y="105"/>
                </a:lnTo>
                <a:lnTo>
                  <a:pt x="20" y="105"/>
                </a:lnTo>
                <a:lnTo>
                  <a:pt x="20" y="103"/>
                </a:lnTo>
                <a:lnTo>
                  <a:pt x="22" y="100"/>
                </a:lnTo>
                <a:lnTo>
                  <a:pt x="22" y="97"/>
                </a:lnTo>
                <a:lnTo>
                  <a:pt x="22" y="10"/>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17" name="Freeform 45"/>
          <p:cNvSpPr>
            <a:spLocks/>
          </p:cNvSpPr>
          <p:nvPr/>
        </p:nvSpPr>
        <p:spPr bwMode="auto">
          <a:xfrm>
            <a:off x="8373208" y="6064473"/>
            <a:ext cx="133350" cy="138112"/>
          </a:xfrm>
          <a:custGeom>
            <a:avLst/>
            <a:gdLst>
              <a:gd name="T0" fmla="*/ 0 w 90"/>
              <a:gd name="T1" fmla="*/ 0 h 87"/>
              <a:gd name="T2" fmla="*/ 90 w 90"/>
              <a:gd name="T3" fmla="*/ 44 h 87"/>
              <a:gd name="T4" fmla="*/ 0 w 90"/>
              <a:gd name="T5" fmla="*/ 87 h 87"/>
              <a:gd name="T6" fmla="*/ 44 w 90"/>
              <a:gd name="T7" fmla="*/ 44 h 87"/>
              <a:gd name="T8" fmla="*/ 0 w 90"/>
              <a:gd name="T9" fmla="*/ 0 h 87"/>
            </a:gdLst>
            <a:ahLst/>
            <a:cxnLst>
              <a:cxn ang="0">
                <a:pos x="T0" y="T1"/>
              </a:cxn>
              <a:cxn ang="0">
                <a:pos x="T2" y="T3"/>
              </a:cxn>
              <a:cxn ang="0">
                <a:pos x="T4" y="T5"/>
              </a:cxn>
              <a:cxn ang="0">
                <a:pos x="T6" y="T7"/>
              </a:cxn>
              <a:cxn ang="0">
                <a:pos x="T8" y="T9"/>
              </a:cxn>
            </a:cxnLst>
            <a:rect l="0" t="0" r="r" b="b"/>
            <a:pathLst>
              <a:path w="90" h="87">
                <a:moveTo>
                  <a:pt x="0" y="0"/>
                </a:moveTo>
                <a:lnTo>
                  <a:pt x="90" y="44"/>
                </a:lnTo>
                <a:lnTo>
                  <a:pt x="0" y="87"/>
                </a:lnTo>
                <a:lnTo>
                  <a:pt x="44" y="44"/>
                </a:lnTo>
                <a:lnTo>
                  <a:pt x="0" y="0"/>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18" name="Freeform 46"/>
          <p:cNvSpPr>
            <a:spLocks/>
          </p:cNvSpPr>
          <p:nvPr/>
        </p:nvSpPr>
        <p:spPr bwMode="auto">
          <a:xfrm>
            <a:off x="8357089" y="6048598"/>
            <a:ext cx="164123" cy="171450"/>
          </a:xfrm>
          <a:custGeom>
            <a:avLst/>
            <a:gdLst>
              <a:gd name="T0" fmla="*/ 63 w 112"/>
              <a:gd name="T1" fmla="*/ 46 h 108"/>
              <a:gd name="T2" fmla="*/ 77 w 112"/>
              <a:gd name="T3" fmla="*/ 54 h 108"/>
              <a:gd name="T4" fmla="*/ 63 w 112"/>
              <a:gd name="T5" fmla="*/ 61 h 108"/>
              <a:gd name="T6" fmla="*/ 66 w 112"/>
              <a:gd name="T7" fmla="*/ 59 h 108"/>
              <a:gd name="T8" fmla="*/ 66 w 112"/>
              <a:gd name="T9" fmla="*/ 51 h 108"/>
              <a:gd name="T10" fmla="*/ 63 w 112"/>
              <a:gd name="T11" fmla="*/ 49 h 108"/>
              <a:gd name="T12" fmla="*/ 63 w 112"/>
              <a:gd name="T13" fmla="*/ 46 h 108"/>
              <a:gd name="T14" fmla="*/ 3 w 112"/>
              <a:gd name="T15" fmla="*/ 18 h 108"/>
              <a:gd name="T16" fmla="*/ 41 w 112"/>
              <a:gd name="T17" fmla="*/ 54 h 108"/>
              <a:gd name="T18" fmla="*/ 3 w 112"/>
              <a:gd name="T19" fmla="*/ 90 h 108"/>
              <a:gd name="T20" fmla="*/ 3 w 112"/>
              <a:gd name="T21" fmla="*/ 92 h 108"/>
              <a:gd name="T22" fmla="*/ 0 w 112"/>
              <a:gd name="T23" fmla="*/ 95 h 108"/>
              <a:gd name="T24" fmla="*/ 0 w 112"/>
              <a:gd name="T25" fmla="*/ 103 h 108"/>
              <a:gd name="T26" fmla="*/ 3 w 112"/>
              <a:gd name="T27" fmla="*/ 105 h 108"/>
              <a:gd name="T28" fmla="*/ 5 w 112"/>
              <a:gd name="T29" fmla="*/ 105 h 108"/>
              <a:gd name="T30" fmla="*/ 8 w 112"/>
              <a:gd name="T31" fmla="*/ 108 h 108"/>
              <a:gd name="T32" fmla="*/ 16 w 112"/>
              <a:gd name="T33" fmla="*/ 108 h 108"/>
              <a:gd name="T34" fmla="*/ 107 w 112"/>
              <a:gd name="T35" fmla="*/ 64 h 108"/>
              <a:gd name="T36" fmla="*/ 107 w 112"/>
              <a:gd name="T37" fmla="*/ 61 h 108"/>
              <a:gd name="T38" fmla="*/ 110 w 112"/>
              <a:gd name="T39" fmla="*/ 61 h 108"/>
              <a:gd name="T40" fmla="*/ 112 w 112"/>
              <a:gd name="T41" fmla="*/ 59 h 108"/>
              <a:gd name="T42" fmla="*/ 112 w 112"/>
              <a:gd name="T43" fmla="*/ 51 h 108"/>
              <a:gd name="T44" fmla="*/ 110 w 112"/>
              <a:gd name="T45" fmla="*/ 49 h 108"/>
              <a:gd name="T46" fmla="*/ 110 w 112"/>
              <a:gd name="T47" fmla="*/ 46 h 108"/>
              <a:gd name="T48" fmla="*/ 107 w 112"/>
              <a:gd name="T49" fmla="*/ 43 h 108"/>
              <a:gd name="T50" fmla="*/ 16 w 112"/>
              <a:gd name="T51" fmla="*/ 0 h 108"/>
              <a:gd name="T52" fmla="*/ 5 w 112"/>
              <a:gd name="T53" fmla="*/ 0 h 108"/>
              <a:gd name="T54" fmla="*/ 3 w 112"/>
              <a:gd name="T55" fmla="*/ 2 h 108"/>
              <a:gd name="T56" fmla="*/ 3 w 112"/>
              <a:gd name="T57" fmla="*/ 5 h 108"/>
              <a:gd name="T58" fmla="*/ 0 w 112"/>
              <a:gd name="T59" fmla="*/ 7 h 108"/>
              <a:gd name="T60" fmla="*/ 0 w 112"/>
              <a:gd name="T61" fmla="*/ 15 h 108"/>
              <a:gd name="T62" fmla="*/ 3 w 112"/>
              <a:gd name="T63" fmla="*/ 18 h 108"/>
              <a:gd name="T64" fmla="*/ 63 w 112"/>
              <a:gd name="T65"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8">
                <a:moveTo>
                  <a:pt x="63" y="46"/>
                </a:moveTo>
                <a:lnTo>
                  <a:pt x="77" y="54"/>
                </a:lnTo>
                <a:lnTo>
                  <a:pt x="63" y="61"/>
                </a:lnTo>
                <a:lnTo>
                  <a:pt x="66" y="59"/>
                </a:lnTo>
                <a:lnTo>
                  <a:pt x="66" y="51"/>
                </a:lnTo>
                <a:lnTo>
                  <a:pt x="63" y="49"/>
                </a:lnTo>
                <a:lnTo>
                  <a:pt x="63" y="46"/>
                </a:lnTo>
                <a:lnTo>
                  <a:pt x="3" y="18"/>
                </a:lnTo>
                <a:lnTo>
                  <a:pt x="41" y="54"/>
                </a:lnTo>
                <a:lnTo>
                  <a:pt x="3" y="90"/>
                </a:lnTo>
                <a:lnTo>
                  <a:pt x="3" y="92"/>
                </a:lnTo>
                <a:lnTo>
                  <a:pt x="0" y="95"/>
                </a:lnTo>
                <a:lnTo>
                  <a:pt x="0" y="103"/>
                </a:lnTo>
                <a:lnTo>
                  <a:pt x="3" y="105"/>
                </a:lnTo>
                <a:lnTo>
                  <a:pt x="5" y="105"/>
                </a:lnTo>
                <a:lnTo>
                  <a:pt x="8" y="108"/>
                </a:lnTo>
                <a:lnTo>
                  <a:pt x="16" y="108"/>
                </a:lnTo>
                <a:lnTo>
                  <a:pt x="107" y="64"/>
                </a:lnTo>
                <a:lnTo>
                  <a:pt x="107" y="61"/>
                </a:lnTo>
                <a:lnTo>
                  <a:pt x="110" y="61"/>
                </a:lnTo>
                <a:lnTo>
                  <a:pt x="112" y="59"/>
                </a:lnTo>
                <a:lnTo>
                  <a:pt x="112" y="51"/>
                </a:lnTo>
                <a:lnTo>
                  <a:pt x="110" y="49"/>
                </a:lnTo>
                <a:lnTo>
                  <a:pt x="110" y="46"/>
                </a:lnTo>
                <a:lnTo>
                  <a:pt x="107" y="43"/>
                </a:lnTo>
                <a:lnTo>
                  <a:pt x="16" y="0"/>
                </a:lnTo>
                <a:lnTo>
                  <a:pt x="5" y="0"/>
                </a:lnTo>
                <a:lnTo>
                  <a:pt x="3" y="2"/>
                </a:lnTo>
                <a:lnTo>
                  <a:pt x="3" y="5"/>
                </a:lnTo>
                <a:lnTo>
                  <a:pt x="0" y="7"/>
                </a:lnTo>
                <a:lnTo>
                  <a:pt x="0" y="15"/>
                </a:lnTo>
                <a:lnTo>
                  <a:pt x="3" y="18"/>
                </a:lnTo>
                <a:lnTo>
                  <a:pt x="63" y="46"/>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19" name="Freeform 47"/>
          <p:cNvSpPr>
            <a:spLocks/>
          </p:cNvSpPr>
          <p:nvPr/>
        </p:nvSpPr>
        <p:spPr bwMode="auto">
          <a:xfrm>
            <a:off x="8488974" y="6048598"/>
            <a:ext cx="32238" cy="171450"/>
          </a:xfrm>
          <a:custGeom>
            <a:avLst/>
            <a:gdLst>
              <a:gd name="T0" fmla="*/ 22 w 22"/>
              <a:gd name="T1" fmla="*/ 10 h 108"/>
              <a:gd name="T2" fmla="*/ 22 w 22"/>
              <a:gd name="T3" fmla="*/ 7 h 108"/>
              <a:gd name="T4" fmla="*/ 20 w 22"/>
              <a:gd name="T5" fmla="*/ 5 h 108"/>
              <a:gd name="T6" fmla="*/ 20 w 22"/>
              <a:gd name="T7" fmla="*/ 2 h 108"/>
              <a:gd name="T8" fmla="*/ 17 w 22"/>
              <a:gd name="T9" fmla="*/ 2 h 108"/>
              <a:gd name="T10" fmla="*/ 14 w 22"/>
              <a:gd name="T11" fmla="*/ 0 h 108"/>
              <a:gd name="T12" fmla="*/ 9 w 22"/>
              <a:gd name="T13" fmla="*/ 0 h 108"/>
              <a:gd name="T14" fmla="*/ 6 w 22"/>
              <a:gd name="T15" fmla="*/ 2 h 108"/>
              <a:gd name="T16" fmla="*/ 3 w 22"/>
              <a:gd name="T17" fmla="*/ 2 h 108"/>
              <a:gd name="T18" fmla="*/ 3 w 22"/>
              <a:gd name="T19" fmla="*/ 5 h 108"/>
              <a:gd name="T20" fmla="*/ 0 w 22"/>
              <a:gd name="T21" fmla="*/ 7 h 108"/>
              <a:gd name="T22" fmla="*/ 0 w 22"/>
              <a:gd name="T23" fmla="*/ 100 h 108"/>
              <a:gd name="T24" fmla="*/ 3 w 22"/>
              <a:gd name="T25" fmla="*/ 103 h 108"/>
              <a:gd name="T26" fmla="*/ 3 w 22"/>
              <a:gd name="T27" fmla="*/ 105 h 108"/>
              <a:gd name="T28" fmla="*/ 6 w 22"/>
              <a:gd name="T29" fmla="*/ 105 h 108"/>
              <a:gd name="T30" fmla="*/ 9 w 22"/>
              <a:gd name="T31" fmla="*/ 108 h 108"/>
              <a:gd name="T32" fmla="*/ 14 w 22"/>
              <a:gd name="T33" fmla="*/ 108 h 108"/>
              <a:gd name="T34" fmla="*/ 17 w 22"/>
              <a:gd name="T35" fmla="*/ 105 h 108"/>
              <a:gd name="T36" fmla="*/ 20 w 22"/>
              <a:gd name="T37" fmla="*/ 105 h 108"/>
              <a:gd name="T38" fmla="*/ 20 w 22"/>
              <a:gd name="T39" fmla="*/ 103 h 108"/>
              <a:gd name="T40" fmla="*/ 22 w 22"/>
              <a:gd name="T41" fmla="*/ 100 h 108"/>
              <a:gd name="T42" fmla="*/ 22 w 22"/>
              <a:gd name="T43" fmla="*/ 97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7"/>
                </a:lnTo>
                <a:lnTo>
                  <a:pt x="20" y="5"/>
                </a:lnTo>
                <a:lnTo>
                  <a:pt x="20" y="2"/>
                </a:lnTo>
                <a:lnTo>
                  <a:pt x="17" y="2"/>
                </a:lnTo>
                <a:lnTo>
                  <a:pt x="14" y="0"/>
                </a:lnTo>
                <a:lnTo>
                  <a:pt x="9" y="0"/>
                </a:lnTo>
                <a:lnTo>
                  <a:pt x="6" y="2"/>
                </a:lnTo>
                <a:lnTo>
                  <a:pt x="3" y="2"/>
                </a:lnTo>
                <a:lnTo>
                  <a:pt x="3" y="5"/>
                </a:lnTo>
                <a:lnTo>
                  <a:pt x="0" y="7"/>
                </a:lnTo>
                <a:lnTo>
                  <a:pt x="0" y="100"/>
                </a:lnTo>
                <a:lnTo>
                  <a:pt x="3" y="103"/>
                </a:lnTo>
                <a:lnTo>
                  <a:pt x="3" y="105"/>
                </a:lnTo>
                <a:lnTo>
                  <a:pt x="6" y="105"/>
                </a:lnTo>
                <a:lnTo>
                  <a:pt x="9" y="108"/>
                </a:lnTo>
                <a:lnTo>
                  <a:pt x="14" y="108"/>
                </a:lnTo>
                <a:lnTo>
                  <a:pt x="17" y="105"/>
                </a:lnTo>
                <a:lnTo>
                  <a:pt x="20" y="105"/>
                </a:lnTo>
                <a:lnTo>
                  <a:pt x="20" y="103"/>
                </a:lnTo>
                <a:lnTo>
                  <a:pt x="22" y="100"/>
                </a:lnTo>
                <a:lnTo>
                  <a:pt x="22" y="97"/>
                </a:lnTo>
                <a:lnTo>
                  <a:pt x="22" y="10"/>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20" name="Freeform 48"/>
          <p:cNvSpPr>
            <a:spLocks/>
          </p:cNvSpPr>
          <p:nvPr/>
        </p:nvSpPr>
        <p:spPr bwMode="auto">
          <a:xfrm>
            <a:off x="1216270" y="5735860"/>
            <a:ext cx="6522427" cy="33338"/>
          </a:xfrm>
          <a:custGeom>
            <a:avLst/>
            <a:gdLst>
              <a:gd name="T0" fmla="*/ 11 w 4451"/>
              <a:gd name="T1" fmla="*/ 0 h 21"/>
              <a:gd name="T2" fmla="*/ 8 w 4451"/>
              <a:gd name="T3" fmla="*/ 0 h 21"/>
              <a:gd name="T4" fmla="*/ 5 w 4451"/>
              <a:gd name="T5" fmla="*/ 3 h 21"/>
              <a:gd name="T6" fmla="*/ 2 w 4451"/>
              <a:gd name="T7" fmla="*/ 3 h 21"/>
              <a:gd name="T8" fmla="*/ 2 w 4451"/>
              <a:gd name="T9" fmla="*/ 5 h 21"/>
              <a:gd name="T10" fmla="*/ 0 w 4451"/>
              <a:gd name="T11" fmla="*/ 8 h 21"/>
              <a:gd name="T12" fmla="*/ 0 w 4451"/>
              <a:gd name="T13" fmla="*/ 13 h 21"/>
              <a:gd name="T14" fmla="*/ 2 w 4451"/>
              <a:gd name="T15" fmla="*/ 16 h 21"/>
              <a:gd name="T16" fmla="*/ 2 w 4451"/>
              <a:gd name="T17" fmla="*/ 18 h 21"/>
              <a:gd name="T18" fmla="*/ 5 w 4451"/>
              <a:gd name="T19" fmla="*/ 18 h 21"/>
              <a:gd name="T20" fmla="*/ 8 w 4451"/>
              <a:gd name="T21" fmla="*/ 21 h 21"/>
              <a:gd name="T22" fmla="*/ 4443 w 4451"/>
              <a:gd name="T23" fmla="*/ 21 h 21"/>
              <a:gd name="T24" fmla="*/ 4445 w 4451"/>
              <a:gd name="T25" fmla="*/ 18 h 21"/>
              <a:gd name="T26" fmla="*/ 4448 w 4451"/>
              <a:gd name="T27" fmla="*/ 18 h 21"/>
              <a:gd name="T28" fmla="*/ 4448 w 4451"/>
              <a:gd name="T29" fmla="*/ 16 h 21"/>
              <a:gd name="T30" fmla="*/ 4451 w 4451"/>
              <a:gd name="T31" fmla="*/ 13 h 21"/>
              <a:gd name="T32" fmla="*/ 4451 w 4451"/>
              <a:gd name="T33" fmla="*/ 8 h 21"/>
              <a:gd name="T34" fmla="*/ 4448 w 4451"/>
              <a:gd name="T35" fmla="*/ 5 h 21"/>
              <a:gd name="T36" fmla="*/ 4448 w 4451"/>
              <a:gd name="T37" fmla="*/ 3 h 21"/>
              <a:gd name="T38" fmla="*/ 4445 w 4451"/>
              <a:gd name="T39" fmla="*/ 3 h 21"/>
              <a:gd name="T40" fmla="*/ 4443 w 4451"/>
              <a:gd name="T41" fmla="*/ 0 h 21"/>
              <a:gd name="T42" fmla="*/ 4440 w 4451"/>
              <a:gd name="T43" fmla="*/ 0 h 21"/>
              <a:gd name="T44" fmla="*/ 11 w 445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1" h="21">
                <a:moveTo>
                  <a:pt x="11" y="0"/>
                </a:moveTo>
                <a:lnTo>
                  <a:pt x="8" y="0"/>
                </a:lnTo>
                <a:lnTo>
                  <a:pt x="5" y="3"/>
                </a:lnTo>
                <a:lnTo>
                  <a:pt x="2" y="3"/>
                </a:lnTo>
                <a:lnTo>
                  <a:pt x="2" y="5"/>
                </a:lnTo>
                <a:lnTo>
                  <a:pt x="0" y="8"/>
                </a:lnTo>
                <a:lnTo>
                  <a:pt x="0" y="13"/>
                </a:lnTo>
                <a:lnTo>
                  <a:pt x="2" y="16"/>
                </a:lnTo>
                <a:lnTo>
                  <a:pt x="2" y="18"/>
                </a:lnTo>
                <a:lnTo>
                  <a:pt x="5" y="18"/>
                </a:lnTo>
                <a:lnTo>
                  <a:pt x="8" y="21"/>
                </a:lnTo>
                <a:lnTo>
                  <a:pt x="4443" y="21"/>
                </a:lnTo>
                <a:lnTo>
                  <a:pt x="4445" y="18"/>
                </a:lnTo>
                <a:lnTo>
                  <a:pt x="4448" y="18"/>
                </a:lnTo>
                <a:lnTo>
                  <a:pt x="4448" y="16"/>
                </a:lnTo>
                <a:lnTo>
                  <a:pt x="4451" y="13"/>
                </a:lnTo>
                <a:lnTo>
                  <a:pt x="4451" y="8"/>
                </a:lnTo>
                <a:lnTo>
                  <a:pt x="4448" y="5"/>
                </a:lnTo>
                <a:lnTo>
                  <a:pt x="4448" y="3"/>
                </a:lnTo>
                <a:lnTo>
                  <a:pt x="4445" y="3"/>
                </a:lnTo>
                <a:lnTo>
                  <a:pt x="4443" y="0"/>
                </a:lnTo>
                <a:lnTo>
                  <a:pt x="4440" y="0"/>
                </a:lnTo>
                <a:lnTo>
                  <a:pt x="11" y="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21" name="Freeform 49"/>
          <p:cNvSpPr>
            <a:spLocks/>
          </p:cNvSpPr>
          <p:nvPr/>
        </p:nvSpPr>
        <p:spPr bwMode="auto">
          <a:xfrm>
            <a:off x="1232389" y="5686649"/>
            <a:ext cx="131885" cy="134937"/>
          </a:xfrm>
          <a:custGeom>
            <a:avLst/>
            <a:gdLst>
              <a:gd name="T0" fmla="*/ 90 w 90"/>
              <a:gd name="T1" fmla="*/ 0 h 85"/>
              <a:gd name="T2" fmla="*/ 0 w 90"/>
              <a:gd name="T3" fmla="*/ 42 h 85"/>
              <a:gd name="T4" fmla="*/ 90 w 90"/>
              <a:gd name="T5" fmla="*/ 85 h 85"/>
              <a:gd name="T6" fmla="*/ 46 w 90"/>
              <a:gd name="T7" fmla="*/ 42 h 85"/>
              <a:gd name="T8" fmla="*/ 90 w 90"/>
              <a:gd name="T9" fmla="*/ 0 h 85"/>
            </a:gdLst>
            <a:ahLst/>
            <a:cxnLst>
              <a:cxn ang="0">
                <a:pos x="T0" y="T1"/>
              </a:cxn>
              <a:cxn ang="0">
                <a:pos x="T2" y="T3"/>
              </a:cxn>
              <a:cxn ang="0">
                <a:pos x="T4" y="T5"/>
              </a:cxn>
              <a:cxn ang="0">
                <a:pos x="T6" y="T7"/>
              </a:cxn>
              <a:cxn ang="0">
                <a:pos x="T8" y="T9"/>
              </a:cxn>
            </a:cxnLst>
            <a:rect l="0" t="0" r="r" b="b"/>
            <a:pathLst>
              <a:path w="90" h="85">
                <a:moveTo>
                  <a:pt x="90" y="0"/>
                </a:moveTo>
                <a:lnTo>
                  <a:pt x="0" y="42"/>
                </a:lnTo>
                <a:lnTo>
                  <a:pt x="90" y="85"/>
                </a:lnTo>
                <a:lnTo>
                  <a:pt x="46" y="42"/>
                </a:lnTo>
                <a:lnTo>
                  <a:pt x="90" y="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22" name="Freeform 50"/>
          <p:cNvSpPr>
            <a:spLocks/>
          </p:cNvSpPr>
          <p:nvPr/>
        </p:nvSpPr>
        <p:spPr bwMode="auto">
          <a:xfrm>
            <a:off x="1216269" y="5670774"/>
            <a:ext cx="165589" cy="168275"/>
          </a:xfrm>
          <a:custGeom>
            <a:avLst/>
            <a:gdLst>
              <a:gd name="T0" fmla="*/ 109 w 112"/>
              <a:gd name="T1" fmla="*/ 18 h 106"/>
              <a:gd name="T2" fmla="*/ 109 w 112"/>
              <a:gd name="T3" fmla="*/ 15 h 106"/>
              <a:gd name="T4" fmla="*/ 112 w 112"/>
              <a:gd name="T5" fmla="*/ 13 h 106"/>
              <a:gd name="T6" fmla="*/ 112 w 112"/>
              <a:gd name="T7" fmla="*/ 8 h 106"/>
              <a:gd name="T8" fmla="*/ 109 w 112"/>
              <a:gd name="T9" fmla="*/ 5 h 106"/>
              <a:gd name="T10" fmla="*/ 109 w 112"/>
              <a:gd name="T11" fmla="*/ 3 h 106"/>
              <a:gd name="T12" fmla="*/ 107 w 112"/>
              <a:gd name="T13" fmla="*/ 3 h 106"/>
              <a:gd name="T14" fmla="*/ 104 w 112"/>
              <a:gd name="T15" fmla="*/ 0 h 106"/>
              <a:gd name="T16" fmla="*/ 96 w 112"/>
              <a:gd name="T17" fmla="*/ 0 h 106"/>
              <a:gd name="T18" fmla="*/ 5 w 112"/>
              <a:gd name="T19" fmla="*/ 41 h 106"/>
              <a:gd name="T20" fmla="*/ 2 w 112"/>
              <a:gd name="T21" fmla="*/ 44 h 106"/>
              <a:gd name="T22" fmla="*/ 2 w 112"/>
              <a:gd name="T23" fmla="*/ 46 h 106"/>
              <a:gd name="T24" fmla="*/ 0 w 112"/>
              <a:gd name="T25" fmla="*/ 49 h 106"/>
              <a:gd name="T26" fmla="*/ 0 w 112"/>
              <a:gd name="T27" fmla="*/ 57 h 106"/>
              <a:gd name="T28" fmla="*/ 2 w 112"/>
              <a:gd name="T29" fmla="*/ 59 h 106"/>
              <a:gd name="T30" fmla="*/ 5 w 112"/>
              <a:gd name="T31" fmla="*/ 59 h 106"/>
              <a:gd name="T32" fmla="*/ 5 w 112"/>
              <a:gd name="T33" fmla="*/ 62 h 106"/>
              <a:gd name="T34" fmla="*/ 96 w 112"/>
              <a:gd name="T35" fmla="*/ 106 h 106"/>
              <a:gd name="T36" fmla="*/ 104 w 112"/>
              <a:gd name="T37" fmla="*/ 106 h 106"/>
              <a:gd name="T38" fmla="*/ 107 w 112"/>
              <a:gd name="T39" fmla="*/ 103 h 106"/>
              <a:gd name="T40" fmla="*/ 109 w 112"/>
              <a:gd name="T41" fmla="*/ 103 h 106"/>
              <a:gd name="T42" fmla="*/ 112 w 112"/>
              <a:gd name="T43" fmla="*/ 100 h 106"/>
              <a:gd name="T44" fmla="*/ 112 w 112"/>
              <a:gd name="T45" fmla="*/ 93 h 106"/>
              <a:gd name="T46" fmla="*/ 109 w 112"/>
              <a:gd name="T47" fmla="*/ 90 h 106"/>
              <a:gd name="T48" fmla="*/ 109 w 112"/>
              <a:gd name="T49" fmla="*/ 88 h 106"/>
              <a:gd name="T50" fmla="*/ 74 w 112"/>
              <a:gd name="T51" fmla="*/ 52 h 106"/>
              <a:gd name="T52" fmla="*/ 109 w 112"/>
              <a:gd name="T53" fmla="*/ 18 h 106"/>
              <a:gd name="T54" fmla="*/ 46 w 112"/>
              <a:gd name="T55" fmla="*/ 46 h 106"/>
              <a:gd name="T56" fmla="*/ 49 w 112"/>
              <a:gd name="T57" fmla="*/ 44 h 106"/>
              <a:gd name="T58" fmla="*/ 49 w 112"/>
              <a:gd name="T59" fmla="*/ 46 h 106"/>
              <a:gd name="T60" fmla="*/ 46 w 112"/>
              <a:gd name="T61" fmla="*/ 49 h 106"/>
              <a:gd name="T62" fmla="*/ 46 w 112"/>
              <a:gd name="T63" fmla="*/ 57 h 106"/>
              <a:gd name="T64" fmla="*/ 49 w 112"/>
              <a:gd name="T65" fmla="*/ 59 h 106"/>
              <a:gd name="T66" fmla="*/ 35 w 112"/>
              <a:gd name="T67" fmla="*/ 52 h 106"/>
              <a:gd name="T68" fmla="*/ 46 w 112"/>
              <a:gd name="T69" fmla="*/ 46 h 106"/>
              <a:gd name="T70" fmla="*/ 109 w 112"/>
              <a:gd name="T71" fmla="*/ 1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 h="106">
                <a:moveTo>
                  <a:pt x="109" y="18"/>
                </a:moveTo>
                <a:lnTo>
                  <a:pt x="109" y="15"/>
                </a:lnTo>
                <a:lnTo>
                  <a:pt x="112" y="13"/>
                </a:lnTo>
                <a:lnTo>
                  <a:pt x="112" y="8"/>
                </a:lnTo>
                <a:lnTo>
                  <a:pt x="109" y="5"/>
                </a:lnTo>
                <a:lnTo>
                  <a:pt x="109" y="3"/>
                </a:lnTo>
                <a:lnTo>
                  <a:pt x="107" y="3"/>
                </a:lnTo>
                <a:lnTo>
                  <a:pt x="104" y="0"/>
                </a:lnTo>
                <a:lnTo>
                  <a:pt x="96" y="0"/>
                </a:lnTo>
                <a:lnTo>
                  <a:pt x="5" y="41"/>
                </a:lnTo>
                <a:lnTo>
                  <a:pt x="2" y="44"/>
                </a:lnTo>
                <a:lnTo>
                  <a:pt x="2" y="46"/>
                </a:lnTo>
                <a:lnTo>
                  <a:pt x="0" y="49"/>
                </a:lnTo>
                <a:lnTo>
                  <a:pt x="0" y="57"/>
                </a:lnTo>
                <a:lnTo>
                  <a:pt x="2" y="59"/>
                </a:lnTo>
                <a:lnTo>
                  <a:pt x="5" y="59"/>
                </a:lnTo>
                <a:lnTo>
                  <a:pt x="5" y="62"/>
                </a:lnTo>
                <a:lnTo>
                  <a:pt x="96" y="106"/>
                </a:lnTo>
                <a:lnTo>
                  <a:pt x="104" y="106"/>
                </a:lnTo>
                <a:lnTo>
                  <a:pt x="107" y="103"/>
                </a:lnTo>
                <a:lnTo>
                  <a:pt x="109" y="103"/>
                </a:lnTo>
                <a:lnTo>
                  <a:pt x="112" y="100"/>
                </a:lnTo>
                <a:lnTo>
                  <a:pt x="112" y="93"/>
                </a:lnTo>
                <a:lnTo>
                  <a:pt x="109" y="90"/>
                </a:lnTo>
                <a:lnTo>
                  <a:pt x="109" y="88"/>
                </a:lnTo>
                <a:lnTo>
                  <a:pt x="74" y="52"/>
                </a:lnTo>
                <a:lnTo>
                  <a:pt x="109" y="18"/>
                </a:lnTo>
                <a:lnTo>
                  <a:pt x="46" y="46"/>
                </a:lnTo>
                <a:lnTo>
                  <a:pt x="49" y="44"/>
                </a:lnTo>
                <a:lnTo>
                  <a:pt x="49" y="46"/>
                </a:lnTo>
                <a:lnTo>
                  <a:pt x="46" y="49"/>
                </a:lnTo>
                <a:lnTo>
                  <a:pt x="46" y="57"/>
                </a:lnTo>
                <a:lnTo>
                  <a:pt x="49" y="59"/>
                </a:lnTo>
                <a:lnTo>
                  <a:pt x="35" y="52"/>
                </a:lnTo>
                <a:lnTo>
                  <a:pt x="46" y="46"/>
                </a:lnTo>
                <a:lnTo>
                  <a:pt x="109" y="18"/>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23" name="Freeform 51"/>
          <p:cNvSpPr>
            <a:spLocks/>
          </p:cNvSpPr>
          <p:nvPr/>
        </p:nvSpPr>
        <p:spPr bwMode="auto">
          <a:xfrm>
            <a:off x="1216270" y="5670774"/>
            <a:ext cx="32238" cy="168275"/>
          </a:xfrm>
          <a:custGeom>
            <a:avLst/>
            <a:gdLst>
              <a:gd name="T0" fmla="*/ 22 w 22"/>
              <a:gd name="T1" fmla="*/ 10 h 106"/>
              <a:gd name="T2" fmla="*/ 22 w 22"/>
              <a:gd name="T3" fmla="*/ 8 h 106"/>
              <a:gd name="T4" fmla="*/ 19 w 22"/>
              <a:gd name="T5" fmla="*/ 5 h 106"/>
              <a:gd name="T6" fmla="*/ 19 w 22"/>
              <a:gd name="T7" fmla="*/ 3 h 106"/>
              <a:gd name="T8" fmla="*/ 16 w 22"/>
              <a:gd name="T9" fmla="*/ 3 h 106"/>
              <a:gd name="T10" fmla="*/ 13 w 22"/>
              <a:gd name="T11" fmla="*/ 0 h 106"/>
              <a:gd name="T12" fmla="*/ 8 w 22"/>
              <a:gd name="T13" fmla="*/ 0 h 106"/>
              <a:gd name="T14" fmla="*/ 5 w 22"/>
              <a:gd name="T15" fmla="*/ 3 h 106"/>
              <a:gd name="T16" fmla="*/ 2 w 22"/>
              <a:gd name="T17" fmla="*/ 3 h 106"/>
              <a:gd name="T18" fmla="*/ 2 w 22"/>
              <a:gd name="T19" fmla="*/ 5 h 106"/>
              <a:gd name="T20" fmla="*/ 0 w 22"/>
              <a:gd name="T21" fmla="*/ 8 h 106"/>
              <a:gd name="T22" fmla="*/ 0 w 22"/>
              <a:gd name="T23" fmla="*/ 98 h 106"/>
              <a:gd name="T24" fmla="*/ 2 w 22"/>
              <a:gd name="T25" fmla="*/ 100 h 106"/>
              <a:gd name="T26" fmla="*/ 2 w 22"/>
              <a:gd name="T27" fmla="*/ 103 h 106"/>
              <a:gd name="T28" fmla="*/ 5 w 22"/>
              <a:gd name="T29" fmla="*/ 103 h 106"/>
              <a:gd name="T30" fmla="*/ 8 w 22"/>
              <a:gd name="T31" fmla="*/ 106 h 106"/>
              <a:gd name="T32" fmla="*/ 13 w 22"/>
              <a:gd name="T33" fmla="*/ 106 h 106"/>
              <a:gd name="T34" fmla="*/ 16 w 22"/>
              <a:gd name="T35" fmla="*/ 103 h 106"/>
              <a:gd name="T36" fmla="*/ 19 w 22"/>
              <a:gd name="T37" fmla="*/ 103 h 106"/>
              <a:gd name="T38" fmla="*/ 19 w 22"/>
              <a:gd name="T39" fmla="*/ 100 h 106"/>
              <a:gd name="T40" fmla="*/ 22 w 22"/>
              <a:gd name="T41" fmla="*/ 98 h 106"/>
              <a:gd name="T42" fmla="*/ 22 w 22"/>
              <a:gd name="T43" fmla="*/ 95 h 106"/>
              <a:gd name="T44" fmla="*/ 22 w 22"/>
              <a:gd name="T45" fmla="*/ 1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6">
                <a:moveTo>
                  <a:pt x="22" y="10"/>
                </a:moveTo>
                <a:lnTo>
                  <a:pt x="22" y="8"/>
                </a:lnTo>
                <a:lnTo>
                  <a:pt x="19" y="5"/>
                </a:lnTo>
                <a:lnTo>
                  <a:pt x="19" y="3"/>
                </a:lnTo>
                <a:lnTo>
                  <a:pt x="16" y="3"/>
                </a:lnTo>
                <a:lnTo>
                  <a:pt x="13" y="0"/>
                </a:lnTo>
                <a:lnTo>
                  <a:pt x="8" y="0"/>
                </a:lnTo>
                <a:lnTo>
                  <a:pt x="5" y="3"/>
                </a:lnTo>
                <a:lnTo>
                  <a:pt x="2" y="3"/>
                </a:lnTo>
                <a:lnTo>
                  <a:pt x="2" y="5"/>
                </a:lnTo>
                <a:lnTo>
                  <a:pt x="0" y="8"/>
                </a:lnTo>
                <a:lnTo>
                  <a:pt x="0" y="98"/>
                </a:lnTo>
                <a:lnTo>
                  <a:pt x="2" y="100"/>
                </a:lnTo>
                <a:lnTo>
                  <a:pt x="2" y="103"/>
                </a:lnTo>
                <a:lnTo>
                  <a:pt x="5" y="103"/>
                </a:lnTo>
                <a:lnTo>
                  <a:pt x="8" y="106"/>
                </a:lnTo>
                <a:lnTo>
                  <a:pt x="13" y="106"/>
                </a:lnTo>
                <a:lnTo>
                  <a:pt x="16" y="103"/>
                </a:lnTo>
                <a:lnTo>
                  <a:pt x="19" y="103"/>
                </a:lnTo>
                <a:lnTo>
                  <a:pt x="19" y="100"/>
                </a:lnTo>
                <a:lnTo>
                  <a:pt x="22" y="98"/>
                </a:lnTo>
                <a:lnTo>
                  <a:pt x="22" y="95"/>
                </a:lnTo>
                <a:lnTo>
                  <a:pt x="22" y="1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24" name="Freeform 52"/>
          <p:cNvSpPr>
            <a:spLocks/>
          </p:cNvSpPr>
          <p:nvPr/>
        </p:nvSpPr>
        <p:spPr bwMode="auto">
          <a:xfrm>
            <a:off x="7589227" y="5686649"/>
            <a:ext cx="133350" cy="134937"/>
          </a:xfrm>
          <a:custGeom>
            <a:avLst/>
            <a:gdLst>
              <a:gd name="T0" fmla="*/ 0 w 91"/>
              <a:gd name="T1" fmla="*/ 0 h 85"/>
              <a:gd name="T2" fmla="*/ 91 w 91"/>
              <a:gd name="T3" fmla="*/ 42 h 85"/>
              <a:gd name="T4" fmla="*/ 0 w 91"/>
              <a:gd name="T5" fmla="*/ 85 h 85"/>
              <a:gd name="T6" fmla="*/ 47 w 91"/>
              <a:gd name="T7" fmla="*/ 42 h 85"/>
              <a:gd name="T8" fmla="*/ 0 w 91"/>
              <a:gd name="T9" fmla="*/ 0 h 85"/>
            </a:gdLst>
            <a:ahLst/>
            <a:cxnLst>
              <a:cxn ang="0">
                <a:pos x="T0" y="T1"/>
              </a:cxn>
              <a:cxn ang="0">
                <a:pos x="T2" y="T3"/>
              </a:cxn>
              <a:cxn ang="0">
                <a:pos x="T4" y="T5"/>
              </a:cxn>
              <a:cxn ang="0">
                <a:pos x="T6" y="T7"/>
              </a:cxn>
              <a:cxn ang="0">
                <a:pos x="T8" y="T9"/>
              </a:cxn>
            </a:cxnLst>
            <a:rect l="0" t="0" r="r" b="b"/>
            <a:pathLst>
              <a:path w="91" h="85">
                <a:moveTo>
                  <a:pt x="0" y="0"/>
                </a:moveTo>
                <a:lnTo>
                  <a:pt x="91" y="42"/>
                </a:lnTo>
                <a:lnTo>
                  <a:pt x="0" y="85"/>
                </a:lnTo>
                <a:lnTo>
                  <a:pt x="47" y="42"/>
                </a:lnTo>
                <a:lnTo>
                  <a:pt x="0" y="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25" name="Freeform 53"/>
          <p:cNvSpPr>
            <a:spLocks/>
          </p:cNvSpPr>
          <p:nvPr/>
        </p:nvSpPr>
        <p:spPr bwMode="auto">
          <a:xfrm>
            <a:off x="7573108" y="5670774"/>
            <a:ext cx="165589" cy="168275"/>
          </a:xfrm>
          <a:custGeom>
            <a:avLst/>
            <a:gdLst>
              <a:gd name="T0" fmla="*/ 72 w 113"/>
              <a:gd name="T1" fmla="*/ 49 h 106"/>
              <a:gd name="T2" fmla="*/ 77 w 113"/>
              <a:gd name="T3" fmla="*/ 52 h 106"/>
              <a:gd name="T4" fmla="*/ 69 w 113"/>
              <a:gd name="T5" fmla="*/ 57 h 106"/>
              <a:gd name="T6" fmla="*/ 66 w 113"/>
              <a:gd name="T7" fmla="*/ 59 h 106"/>
              <a:gd name="T8" fmla="*/ 66 w 113"/>
              <a:gd name="T9" fmla="*/ 57 h 106"/>
              <a:gd name="T10" fmla="*/ 69 w 113"/>
              <a:gd name="T11" fmla="*/ 54 h 106"/>
              <a:gd name="T12" fmla="*/ 69 w 113"/>
              <a:gd name="T13" fmla="*/ 49 h 106"/>
              <a:gd name="T14" fmla="*/ 66 w 113"/>
              <a:gd name="T15" fmla="*/ 46 h 106"/>
              <a:gd name="T16" fmla="*/ 66 w 113"/>
              <a:gd name="T17" fmla="*/ 44 h 106"/>
              <a:gd name="T18" fmla="*/ 72 w 113"/>
              <a:gd name="T19" fmla="*/ 49 h 106"/>
              <a:gd name="T20" fmla="*/ 3 w 113"/>
              <a:gd name="T21" fmla="*/ 18 h 106"/>
              <a:gd name="T22" fmla="*/ 42 w 113"/>
              <a:gd name="T23" fmla="*/ 52 h 106"/>
              <a:gd name="T24" fmla="*/ 3 w 113"/>
              <a:gd name="T25" fmla="*/ 88 h 106"/>
              <a:gd name="T26" fmla="*/ 3 w 113"/>
              <a:gd name="T27" fmla="*/ 90 h 106"/>
              <a:gd name="T28" fmla="*/ 0 w 113"/>
              <a:gd name="T29" fmla="*/ 93 h 106"/>
              <a:gd name="T30" fmla="*/ 0 w 113"/>
              <a:gd name="T31" fmla="*/ 100 h 106"/>
              <a:gd name="T32" fmla="*/ 3 w 113"/>
              <a:gd name="T33" fmla="*/ 103 h 106"/>
              <a:gd name="T34" fmla="*/ 6 w 113"/>
              <a:gd name="T35" fmla="*/ 103 h 106"/>
              <a:gd name="T36" fmla="*/ 9 w 113"/>
              <a:gd name="T37" fmla="*/ 106 h 106"/>
              <a:gd name="T38" fmla="*/ 17 w 113"/>
              <a:gd name="T39" fmla="*/ 106 h 106"/>
              <a:gd name="T40" fmla="*/ 107 w 113"/>
              <a:gd name="T41" fmla="*/ 62 h 106"/>
              <a:gd name="T42" fmla="*/ 107 w 113"/>
              <a:gd name="T43" fmla="*/ 59 h 106"/>
              <a:gd name="T44" fmla="*/ 110 w 113"/>
              <a:gd name="T45" fmla="*/ 59 h 106"/>
              <a:gd name="T46" fmla="*/ 113 w 113"/>
              <a:gd name="T47" fmla="*/ 57 h 106"/>
              <a:gd name="T48" fmla="*/ 113 w 113"/>
              <a:gd name="T49" fmla="*/ 49 h 106"/>
              <a:gd name="T50" fmla="*/ 110 w 113"/>
              <a:gd name="T51" fmla="*/ 46 h 106"/>
              <a:gd name="T52" fmla="*/ 110 w 113"/>
              <a:gd name="T53" fmla="*/ 44 h 106"/>
              <a:gd name="T54" fmla="*/ 107 w 113"/>
              <a:gd name="T55" fmla="*/ 41 h 106"/>
              <a:gd name="T56" fmla="*/ 17 w 113"/>
              <a:gd name="T57" fmla="*/ 0 h 106"/>
              <a:gd name="T58" fmla="*/ 9 w 113"/>
              <a:gd name="T59" fmla="*/ 0 h 106"/>
              <a:gd name="T60" fmla="*/ 6 w 113"/>
              <a:gd name="T61" fmla="*/ 3 h 106"/>
              <a:gd name="T62" fmla="*/ 3 w 113"/>
              <a:gd name="T63" fmla="*/ 3 h 106"/>
              <a:gd name="T64" fmla="*/ 0 w 113"/>
              <a:gd name="T65" fmla="*/ 5 h 106"/>
              <a:gd name="T66" fmla="*/ 0 w 113"/>
              <a:gd name="T67" fmla="*/ 13 h 106"/>
              <a:gd name="T68" fmla="*/ 3 w 113"/>
              <a:gd name="T69" fmla="*/ 15 h 106"/>
              <a:gd name="T70" fmla="*/ 3 w 113"/>
              <a:gd name="T71" fmla="*/ 18 h 106"/>
              <a:gd name="T72" fmla="*/ 72 w 113"/>
              <a:gd name="T73" fmla="*/ 4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 h="106">
                <a:moveTo>
                  <a:pt x="72" y="49"/>
                </a:moveTo>
                <a:lnTo>
                  <a:pt x="77" y="52"/>
                </a:lnTo>
                <a:lnTo>
                  <a:pt x="69" y="57"/>
                </a:lnTo>
                <a:lnTo>
                  <a:pt x="66" y="59"/>
                </a:lnTo>
                <a:lnTo>
                  <a:pt x="66" y="57"/>
                </a:lnTo>
                <a:lnTo>
                  <a:pt x="69" y="54"/>
                </a:lnTo>
                <a:lnTo>
                  <a:pt x="69" y="49"/>
                </a:lnTo>
                <a:lnTo>
                  <a:pt x="66" y="46"/>
                </a:lnTo>
                <a:lnTo>
                  <a:pt x="66" y="44"/>
                </a:lnTo>
                <a:lnTo>
                  <a:pt x="72" y="49"/>
                </a:lnTo>
                <a:lnTo>
                  <a:pt x="3" y="18"/>
                </a:lnTo>
                <a:lnTo>
                  <a:pt x="42" y="52"/>
                </a:lnTo>
                <a:lnTo>
                  <a:pt x="3" y="88"/>
                </a:lnTo>
                <a:lnTo>
                  <a:pt x="3" y="90"/>
                </a:lnTo>
                <a:lnTo>
                  <a:pt x="0" y="93"/>
                </a:lnTo>
                <a:lnTo>
                  <a:pt x="0" y="100"/>
                </a:lnTo>
                <a:lnTo>
                  <a:pt x="3" y="103"/>
                </a:lnTo>
                <a:lnTo>
                  <a:pt x="6" y="103"/>
                </a:lnTo>
                <a:lnTo>
                  <a:pt x="9" y="106"/>
                </a:lnTo>
                <a:lnTo>
                  <a:pt x="17" y="106"/>
                </a:lnTo>
                <a:lnTo>
                  <a:pt x="107" y="62"/>
                </a:lnTo>
                <a:lnTo>
                  <a:pt x="107" y="59"/>
                </a:lnTo>
                <a:lnTo>
                  <a:pt x="110" y="59"/>
                </a:lnTo>
                <a:lnTo>
                  <a:pt x="113" y="57"/>
                </a:lnTo>
                <a:lnTo>
                  <a:pt x="113" y="49"/>
                </a:lnTo>
                <a:lnTo>
                  <a:pt x="110" y="46"/>
                </a:lnTo>
                <a:lnTo>
                  <a:pt x="110" y="44"/>
                </a:lnTo>
                <a:lnTo>
                  <a:pt x="107" y="41"/>
                </a:lnTo>
                <a:lnTo>
                  <a:pt x="17" y="0"/>
                </a:lnTo>
                <a:lnTo>
                  <a:pt x="9" y="0"/>
                </a:lnTo>
                <a:lnTo>
                  <a:pt x="6" y="3"/>
                </a:lnTo>
                <a:lnTo>
                  <a:pt x="3" y="3"/>
                </a:lnTo>
                <a:lnTo>
                  <a:pt x="0" y="5"/>
                </a:lnTo>
                <a:lnTo>
                  <a:pt x="0" y="13"/>
                </a:lnTo>
                <a:lnTo>
                  <a:pt x="3" y="15"/>
                </a:lnTo>
                <a:lnTo>
                  <a:pt x="3" y="18"/>
                </a:lnTo>
                <a:lnTo>
                  <a:pt x="72" y="49"/>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26" name="Freeform 54"/>
          <p:cNvSpPr>
            <a:spLocks/>
          </p:cNvSpPr>
          <p:nvPr/>
        </p:nvSpPr>
        <p:spPr bwMode="auto">
          <a:xfrm>
            <a:off x="7706459" y="5670774"/>
            <a:ext cx="32238" cy="168275"/>
          </a:xfrm>
          <a:custGeom>
            <a:avLst/>
            <a:gdLst>
              <a:gd name="T0" fmla="*/ 22 w 22"/>
              <a:gd name="T1" fmla="*/ 10 h 106"/>
              <a:gd name="T2" fmla="*/ 22 w 22"/>
              <a:gd name="T3" fmla="*/ 8 h 106"/>
              <a:gd name="T4" fmla="*/ 19 w 22"/>
              <a:gd name="T5" fmla="*/ 5 h 106"/>
              <a:gd name="T6" fmla="*/ 19 w 22"/>
              <a:gd name="T7" fmla="*/ 3 h 106"/>
              <a:gd name="T8" fmla="*/ 16 w 22"/>
              <a:gd name="T9" fmla="*/ 3 h 106"/>
              <a:gd name="T10" fmla="*/ 14 w 22"/>
              <a:gd name="T11" fmla="*/ 0 h 106"/>
              <a:gd name="T12" fmla="*/ 8 w 22"/>
              <a:gd name="T13" fmla="*/ 0 h 106"/>
              <a:gd name="T14" fmla="*/ 5 w 22"/>
              <a:gd name="T15" fmla="*/ 3 h 106"/>
              <a:gd name="T16" fmla="*/ 3 w 22"/>
              <a:gd name="T17" fmla="*/ 3 h 106"/>
              <a:gd name="T18" fmla="*/ 3 w 22"/>
              <a:gd name="T19" fmla="*/ 5 h 106"/>
              <a:gd name="T20" fmla="*/ 0 w 22"/>
              <a:gd name="T21" fmla="*/ 8 h 106"/>
              <a:gd name="T22" fmla="*/ 0 w 22"/>
              <a:gd name="T23" fmla="*/ 98 h 106"/>
              <a:gd name="T24" fmla="*/ 3 w 22"/>
              <a:gd name="T25" fmla="*/ 100 h 106"/>
              <a:gd name="T26" fmla="*/ 3 w 22"/>
              <a:gd name="T27" fmla="*/ 103 h 106"/>
              <a:gd name="T28" fmla="*/ 5 w 22"/>
              <a:gd name="T29" fmla="*/ 103 h 106"/>
              <a:gd name="T30" fmla="*/ 8 w 22"/>
              <a:gd name="T31" fmla="*/ 106 h 106"/>
              <a:gd name="T32" fmla="*/ 14 w 22"/>
              <a:gd name="T33" fmla="*/ 106 h 106"/>
              <a:gd name="T34" fmla="*/ 16 w 22"/>
              <a:gd name="T35" fmla="*/ 103 h 106"/>
              <a:gd name="T36" fmla="*/ 19 w 22"/>
              <a:gd name="T37" fmla="*/ 103 h 106"/>
              <a:gd name="T38" fmla="*/ 19 w 22"/>
              <a:gd name="T39" fmla="*/ 100 h 106"/>
              <a:gd name="T40" fmla="*/ 22 w 22"/>
              <a:gd name="T41" fmla="*/ 98 h 106"/>
              <a:gd name="T42" fmla="*/ 22 w 22"/>
              <a:gd name="T43" fmla="*/ 95 h 106"/>
              <a:gd name="T44" fmla="*/ 22 w 22"/>
              <a:gd name="T45" fmla="*/ 1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6">
                <a:moveTo>
                  <a:pt x="22" y="10"/>
                </a:moveTo>
                <a:lnTo>
                  <a:pt x="22" y="8"/>
                </a:lnTo>
                <a:lnTo>
                  <a:pt x="19" y="5"/>
                </a:lnTo>
                <a:lnTo>
                  <a:pt x="19" y="3"/>
                </a:lnTo>
                <a:lnTo>
                  <a:pt x="16" y="3"/>
                </a:lnTo>
                <a:lnTo>
                  <a:pt x="14" y="0"/>
                </a:lnTo>
                <a:lnTo>
                  <a:pt x="8" y="0"/>
                </a:lnTo>
                <a:lnTo>
                  <a:pt x="5" y="3"/>
                </a:lnTo>
                <a:lnTo>
                  <a:pt x="3" y="3"/>
                </a:lnTo>
                <a:lnTo>
                  <a:pt x="3" y="5"/>
                </a:lnTo>
                <a:lnTo>
                  <a:pt x="0" y="8"/>
                </a:lnTo>
                <a:lnTo>
                  <a:pt x="0" y="98"/>
                </a:lnTo>
                <a:lnTo>
                  <a:pt x="3" y="100"/>
                </a:lnTo>
                <a:lnTo>
                  <a:pt x="3" y="103"/>
                </a:lnTo>
                <a:lnTo>
                  <a:pt x="5" y="103"/>
                </a:lnTo>
                <a:lnTo>
                  <a:pt x="8" y="106"/>
                </a:lnTo>
                <a:lnTo>
                  <a:pt x="14" y="106"/>
                </a:lnTo>
                <a:lnTo>
                  <a:pt x="16" y="103"/>
                </a:lnTo>
                <a:lnTo>
                  <a:pt x="19" y="103"/>
                </a:lnTo>
                <a:lnTo>
                  <a:pt x="19" y="100"/>
                </a:lnTo>
                <a:lnTo>
                  <a:pt x="22" y="98"/>
                </a:lnTo>
                <a:lnTo>
                  <a:pt x="22" y="95"/>
                </a:lnTo>
                <a:lnTo>
                  <a:pt x="22" y="1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27" name="Freeform 55"/>
          <p:cNvSpPr>
            <a:spLocks/>
          </p:cNvSpPr>
          <p:nvPr/>
        </p:nvSpPr>
        <p:spPr bwMode="auto">
          <a:xfrm>
            <a:off x="1790700" y="5324698"/>
            <a:ext cx="5574323" cy="31750"/>
          </a:xfrm>
          <a:custGeom>
            <a:avLst/>
            <a:gdLst>
              <a:gd name="T0" fmla="*/ 11 w 3804"/>
              <a:gd name="T1" fmla="*/ 0 h 20"/>
              <a:gd name="T2" fmla="*/ 8 w 3804"/>
              <a:gd name="T3" fmla="*/ 0 h 20"/>
              <a:gd name="T4" fmla="*/ 5 w 3804"/>
              <a:gd name="T5" fmla="*/ 2 h 20"/>
              <a:gd name="T6" fmla="*/ 2 w 3804"/>
              <a:gd name="T7" fmla="*/ 2 h 20"/>
              <a:gd name="T8" fmla="*/ 2 w 3804"/>
              <a:gd name="T9" fmla="*/ 5 h 20"/>
              <a:gd name="T10" fmla="*/ 0 w 3804"/>
              <a:gd name="T11" fmla="*/ 7 h 20"/>
              <a:gd name="T12" fmla="*/ 0 w 3804"/>
              <a:gd name="T13" fmla="*/ 13 h 20"/>
              <a:gd name="T14" fmla="*/ 2 w 3804"/>
              <a:gd name="T15" fmla="*/ 15 h 20"/>
              <a:gd name="T16" fmla="*/ 2 w 3804"/>
              <a:gd name="T17" fmla="*/ 18 h 20"/>
              <a:gd name="T18" fmla="*/ 5 w 3804"/>
              <a:gd name="T19" fmla="*/ 18 h 20"/>
              <a:gd name="T20" fmla="*/ 8 w 3804"/>
              <a:gd name="T21" fmla="*/ 20 h 20"/>
              <a:gd name="T22" fmla="*/ 3796 w 3804"/>
              <a:gd name="T23" fmla="*/ 20 h 20"/>
              <a:gd name="T24" fmla="*/ 3798 w 3804"/>
              <a:gd name="T25" fmla="*/ 18 h 20"/>
              <a:gd name="T26" fmla="*/ 3801 w 3804"/>
              <a:gd name="T27" fmla="*/ 18 h 20"/>
              <a:gd name="T28" fmla="*/ 3801 w 3804"/>
              <a:gd name="T29" fmla="*/ 15 h 20"/>
              <a:gd name="T30" fmla="*/ 3804 w 3804"/>
              <a:gd name="T31" fmla="*/ 13 h 20"/>
              <a:gd name="T32" fmla="*/ 3804 w 3804"/>
              <a:gd name="T33" fmla="*/ 7 h 20"/>
              <a:gd name="T34" fmla="*/ 3801 w 3804"/>
              <a:gd name="T35" fmla="*/ 5 h 20"/>
              <a:gd name="T36" fmla="*/ 3801 w 3804"/>
              <a:gd name="T37" fmla="*/ 2 h 20"/>
              <a:gd name="T38" fmla="*/ 3798 w 3804"/>
              <a:gd name="T39" fmla="*/ 2 h 20"/>
              <a:gd name="T40" fmla="*/ 3796 w 3804"/>
              <a:gd name="T41" fmla="*/ 0 h 20"/>
              <a:gd name="T42" fmla="*/ 3793 w 3804"/>
              <a:gd name="T43" fmla="*/ 0 h 20"/>
              <a:gd name="T44" fmla="*/ 11 w 3804"/>
              <a:gd name="T4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04" h="20">
                <a:moveTo>
                  <a:pt x="11" y="0"/>
                </a:moveTo>
                <a:lnTo>
                  <a:pt x="8" y="0"/>
                </a:lnTo>
                <a:lnTo>
                  <a:pt x="5" y="2"/>
                </a:lnTo>
                <a:lnTo>
                  <a:pt x="2" y="2"/>
                </a:lnTo>
                <a:lnTo>
                  <a:pt x="2" y="5"/>
                </a:lnTo>
                <a:lnTo>
                  <a:pt x="0" y="7"/>
                </a:lnTo>
                <a:lnTo>
                  <a:pt x="0" y="13"/>
                </a:lnTo>
                <a:lnTo>
                  <a:pt x="2" y="15"/>
                </a:lnTo>
                <a:lnTo>
                  <a:pt x="2" y="18"/>
                </a:lnTo>
                <a:lnTo>
                  <a:pt x="5" y="18"/>
                </a:lnTo>
                <a:lnTo>
                  <a:pt x="8" y="20"/>
                </a:lnTo>
                <a:lnTo>
                  <a:pt x="3796" y="20"/>
                </a:lnTo>
                <a:lnTo>
                  <a:pt x="3798" y="18"/>
                </a:lnTo>
                <a:lnTo>
                  <a:pt x="3801" y="18"/>
                </a:lnTo>
                <a:lnTo>
                  <a:pt x="3801" y="15"/>
                </a:lnTo>
                <a:lnTo>
                  <a:pt x="3804" y="13"/>
                </a:lnTo>
                <a:lnTo>
                  <a:pt x="3804" y="7"/>
                </a:lnTo>
                <a:lnTo>
                  <a:pt x="3801" y="5"/>
                </a:lnTo>
                <a:lnTo>
                  <a:pt x="3801" y="2"/>
                </a:lnTo>
                <a:lnTo>
                  <a:pt x="3798" y="2"/>
                </a:lnTo>
                <a:lnTo>
                  <a:pt x="3796" y="0"/>
                </a:lnTo>
                <a:lnTo>
                  <a:pt x="3793" y="0"/>
                </a:lnTo>
                <a:lnTo>
                  <a:pt x="11" y="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28" name="Freeform 56"/>
          <p:cNvSpPr>
            <a:spLocks/>
          </p:cNvSpPr>
          <p:nvPr/>
        </p:nvSpPr>
        <p:spPr bwMode="auto">
          <a:xfrm>
            <a:off x="1806820" y="5270723"/>
            <a:ext cx="131885" cy="139700"/>
          </a:xfrm>
          <a:custGeom>
            <a:avLst/>
            <a:gdLst>
              <a:gd name="T0" fmla="*/ 90 w 90"/>
              <a:gd name="T1" fmla="*/ 0 h 88"/>
              <a:gd name="T2" fmla="*/ 0 w 90"/>
              <a:gd name="T3" fmla="*/ 44 h 88"/>
              <a:gd name="T4" fmla="*/ 90 w 90"/>
              <a:gd name="T5" fmla="*/ 88 h 88"/>
              <a:gd name="T6" fmla="*/ 43 w 90"/>
              <a:gd name="T7" fmla="*/ 44 h 88"/>
              <a:gd name="T8" fmla="*/ 90 w 90"/>
              <a:gd name="T9" fmla="*/ 0 h 88"/>
            </a:gdLst>
            <a:ahLst/>
            <a:cxnLst>
              <a:cxn ang="0">
                <a:pos x="T0" y="T1"/>
              </a:cxn>
              <a:cxn ang="0">
                <a:pos x="T2" y="T3"/>
              </a:cxn>
              <a:cxn ang="0">
                <a:pos x="T4" y="T5"/>
              </a:cxn>
              <a:cxn ang="0">
                <a:pos x="T6" y="T7"/>
              </a:cxn>
              <a:cxn ang="0">
                <a:pos x="T8" y="T9"/>
              </a:cxn>
            </a:cxnLst>
            <a:rect l="0" t="0" r="r" b="b"/>
            <a:pathLst>
              <a:path w="90" h="88">
                <a:moveTo>
                  <a:pt x="90" y="0"/>
                </a:moveTo>
                <a:lnTo>
                  <a:pt x="0" y="44"/>
                </a:lnTo>
                <a:lnTo>
                  <a:pt x="90" y="88"/>
                </a:lnTo>
                <a:lnTo>
                  <a:pt x="43" y="44"/>
                </a:lnTo>
                <a:lnTo>
                  <a:pt x="90" y="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29" name="Freeform 57"/>
          <p:cNvSpPr>
            <a:spLocks/>
          </p:cNvSpPr>
          <p:nvPr/>
        </p:nvSpPr>
        <p:spPr bwMode="auto">
          <a:xfrm>
            <a:off x="1790700" y="5254848"/>
            <a:ext cx="164123" cy="171450"/>
          </a:xfrm>
          <a:custGeom>
            <a:avLst/>
            <a:gdLst>
              <a:gd name="T0" fmla="*/ 109 w 112"/>
              <a:gd name="T1" fmla="*/ 18 h 108"/>
              <a:gd name="T2" fmla="*/ 109 w 112"/>
              <a:gd name="T3" fmla="*/ 15 h 108"/>
              <a:gd name="T4" fmla="*/ 112 w 112"/>
              <a:gd name="T5" fmla="*/ 13 h 108"/>
              <a:gd name="T6" fmla="*/ 112 w 112"/>
              <a:gd name="T7" fmla="*/ 8 h 108"/>
              <a:gd name="T8" fmla="*/ 109 w 112"/>
              <a:gd name="T9" fmla="*/ 5 h 108"/>
              <a:gd name="T10" fmla="*/ 109 w 112"/>
              <a:gd name="T11" fmla="*/ 2 h 108"/>
              <a:gd name="T12" fmla="*/ 107 w 112"/>
              <a:gd name="T13" fmla="*/ 2 h 108"/>
              <a:gd name="T14" fmla="*/ 104 w 112"/>
              <a:gd name="T15" fmla="*/ 0 h 108"/>
              <a:gd name="T16" fmla="*/ 96 w 112"/>
              <a:gd name="T17" fmla="*/ 0 h 108"/>
              <a:gd name="T18" fmla="*/ 5 w 112"/>
              <a:gd name="T19" fmla="*/ 44 h 108"/>
              <a:gd name="T20" fmla="*/ 2 w 112"/>
              <a:gd name="T21" fmla="*/ 46 h 108"/>
              <a:gd name="T22" fmla="*/ 2 w 112"/>
              <a:gd name="T23" fmla="*/ 49 h 108"/>
              <a:gd name="T24" fmla="*/ 0 w 112"/>
              <a:gd name="T25" fmla="*/ 51 h 108"/>
              <a:gd name="T26" fmla="*/ 0 w 112"/>
              <a:gd name="T27" fmla="*/ 59 h 108"/>
              <a:gd name="T28" fmla="*/ 2 w 112"/>
              <a:gd name="T29" fmla="*/ 62 h 108"/>
              <a:gd name="T30" fmla="*/ 5 w 112"/>
              <a:gd name="T31" fmla="*/ 62 h 108"/>
              <a:gd name="T32" fmla="*/ 5 w 112"/>
              <a:gd name="T33" fmla="*/ 64 h 108"/>
              <a:gd name="T34" fmla="*/ 96 w 112"/>
              <a:gd name="T35" fmla="*/ 108 h 108"/>
              <a:gd name="T36" fmla="*/ 104 w 112"/>
              <a:gd name="T37" fmla="*/ 108 h 108"/>
              <a:gd name="T38" fmla="*/ 107 w 112"/>
              <a:gd name="T39" fmla="*/ 105 h 108"/>
              <a:gd name="T40" fmla="*/ 109 w 112"/>
              <a:gd name="T41" fmla="*/ 105 h 108"/>
              <a:gd name="T42" fmla="*/ 112 w 112"/>
              <a:gd name="T43" fmla="*/ 103 h 108"/>
              <a:gd name="T44" fmla="*/ 112 w 112"/>
              <a:gd name="T45" fmla="*/ 95 h 108"/>
              <a:gd name="T46" fmla="*/ 109 w 112"/>
              <a:gd name="T47" fmla="*/ 93 h 108"/>
              <a:gd name="T48" fmla="*/ 109 w 112"/>
              <a:gd name="T49" fmla="*/ 90 h 108"/>
              <a:gd name="T50" fmla="*/ 71 w 112"/>
              <a:gd name="T51" fmla="*/ 54 h 108"/>
              <a:gd name="T52" fmla="*/ 109 w 112"/>
              <a:gd name="T53" fmla="*/ 18 h 108"/>
              <a:gd name="T54" fmla="*/ 43 w 112"/>
              <a:gd name="T55" fmla="*/ 49 h 108"/>
              <a:gd name="T56" fmla="*/ 46 w 112"/>
              <a:gd name="T57" fmla="*/ 46 h 108"/>
              <a:gd name="T58" fmla="*/ 46 w 112"/>
              <a:gd name="T59" fmla="*/ 49 h 108"/>
              <a:gd name="T60" fmla="*/ 43 w 112"/>
              <a:gd name="T61" fmla="*/ 51 h 108"/>
              <a:gd name="T62" fmla="*/ 43 w 112"/>
              <a:gd name="T63" fmla="*/ 57 h 108"/>
              <a:gd name="T64" fmla="*/ 46 w 112"/>
              <a:gd name="T65" fmla="*/ 59 h 108"/>
              <a:gd name="T66" fmla="*/ 46 w 112"/>
              <a:gd name="T67" fmla="*/ 62 h 108"/>
              <a:gd name="T68" fmla="*/ 43 w 112"/>
              <a:gd name="T69" fmla="*/ 59 h 108"/>
              <a:gd name="T70" fmla="*/ 35 w 112"/>
              <a:gd name="T71" fmla="*/ 54 h 108"/>
              <a:gd name="T72" fmla="*/ 43 w 112"/>
              <a:gd name="T73" fmla="*/ 49 h 108"/>
              <a:gd name="T74" fmla="*/ 109 w 112"/>
              <a:gd name="T75"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08">
                <a:moveTo>
                  <a:pt x="109" y="18"/>
                </a:moveTo>
                <a:lnTo>
                  <a:pt x="109" y="15"/>
                </a:lnTo>
                <a:lnTo>
                  <a:pt x="112" y="13"/>
                </a:lnTo>
                <a:lnTo>
                  <a:pt x="112" y="8"/>
                </a:lnTo>
                <a:lnTo>
                  <a:pt x="109" y="5"/>
                </a:lnTo>
                <a:lnTo>
                  <a:pt x="109" y="2"/>
                </a:lnTo>
                <a:lnTo>
                  <a:pt x="107" y="2"/>
                </a:lnTo>
                <a:lnTo>
                  <a:pt x="104" y="0"/>
                </a:lnTo>
                <a:lnTo>
                  <a:pt x="96" y="0"/>
                </a:lnTo>
                <a:lnTo>
                  <a:pt x="5" y="44"/>
                </a:lnTo>
                <a:lnTo>
                  <a:pt x="2" y="46"/>
                </a:lnTo>
                <a:lnTo>
                  <a:pt x="2" y="49"/>
                </a:lnTo>
                <a:lnTo>
                  <a:pt x="0" y="51"/>
                </a:lnTo>
                <a:lnTo>
                  <a:pt x="0" y="59"/>
                </a:lnTo>
                <a:lnTo>
                  <a:pt x="2" y="62"/>
                </a:lnTo>
                <a:lnTo>
                  <a:pt x="5" y="62"/>
                </a:lnTo>
                <a:lnTo>
                  <a:pt x="5" y="64"/>
                </a:lnTo>
                <a:lnTo>
                  <a:pt x="96" y="108"/>
                </a:lnTo>
                <a:lnTo>
                  <a:pt x="104" y="108"/>
                </a:lnTo>
                <a:lnTo>
                  <a:pt x="107" y="105"/>
                </a:lnTo>
                <a:lnTo>
                  <a:pt x="109" y="105"/>
                </a:lnTo>
                <a:lnTo>
                  <a:pt x="112" y="103"/>
                </a:lnTo>
                <a:lnTo>
                  <a:pt x="112" y="95"/>
                </a:lnTo>
                <a:lnTo>
                  <a:pt x="109" y="93"/>
                </a:lnTo>
                <a:lnTo>
                  <a:pt x="109" y="90"/>
                </a:lnTo>
                <a:lnTo>
                  <a:pt x="71" y="54"/>
                </a:lnTo>
                <a:lnTo>
                  <a:pt x="109" y="18"/>
                </a:lnTo>
                <a:lnTo>
                  <a:pt x="43" y="49"/>
                </a:lnTo>
                <a:lnTo>
                  <a:pt x="46" y="46"/>
                </a:lnTo>
                <a:lnTo>
                  <a:pt x="46" y="49"/>
                </a:lnTo>
                <a:lnTo>
                  <a:pt x="43" y="51"/>
                </a:lnTo>
                <a:lnTo>
                  <a:pt x="43" y="57"/>
                </a:lnTo>
                <a:lnTo>
                  <a:pt x="46" y="59"/>
                </a:lnTo>
                <a:lnTo>
                  <a:pt x="46" y="62"/>
                </a:lnTo>
                <a:lnTo>
                  <a:pt x="43" y="59"/>
                </a:lnTo>
                <a:lnTo>
                  <a:pt x="35" y="54"/>
                </a:lnTo>
                <a:lnTo>
                  <a:pt x="43" y="49"/>
                </a:lnTo>
                <a:lnTo>
                  <a:pt x="109" y="18"/>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30" name="Freeform 58"/>
          <p:cNvSpPr>
            <a:spLocks/>
          </p:cNvSpPr>
          <p:nvPr/>
        </p:nvSpPr>
        <p:spPr bwMode="auto">
          <a:xfrm>
            <a:off x="1790701" y="5254848"/>
            <a:ext cx="32238" cy="171450"/>
          </a:xfrm>
          <a:custGeom>
            <a:avLst/>
            <a:gdLst>
              <a:gd name="T0" fmla="*/ 22 w 22"/>
              <a:gd name="T1" fmla="*/ 10 h 108"/>
              <a:gd name="T2" fmla="*/ 22 w 22"/>
              <a:gd name="T3" fmla="*/ 8 h 108"/>
              <a:gd name="T4" fmla="*/ 19 w 22"/>
              <a:gd name="T5" fmla="*/ 5 h 108"/>
              <a:gd name="T6" fmla="*/ 19 w 22"/>
              <a:gd name="T7" fmla="*/ 2 h 108"/>
              <a:gd name="T8" fmla="*/ 16 w 22"/>
              <a:gd name="T9" fmla="*/ 2 h 108"/>
              <a:gd name="T10" fmla="*/ 13 w 22"/>
              <a:gd name="T11" fmla="*/ 0 h 108"/>
              <a:gd name="T12" fmla="*/ 8 w 22"/>
              <a:gd name="T13" fmla="*/ 0 h 108"/>
              <a:gd name="T14" fmla="*/ 5 w 22"/>
              <a:gd name="T15" fmla="*/ 2 h 108"/>
              <a:gd name="T16" fmla="*/ 2 w 22"/>
              <a:gd name="T17" fmla="*/ 2 h 108"/>
              <a:gd name="T18" fmla="*/ 2 w 22"/>
              <a:gd name="T19" fmla="*/ 5 h 108"/>
              <a:gd name="T20" fmla="*/ 0 w 22"/>
              <a:gd name="T21" fmla="*/ 8 h 108"/>
              <a:gd name="T22" fmla="*/ 0 w 22"/>
              <a:gd name="T23" fmla="*/ 100 h 108"/>
              <a:gd name="T24" fmla="*/ 2 w 22"/>
              <a:gd name="T25" fmla="*/ 103 h 108"/>
              <a:gd name="T26" fmla="*/ 2 w 22"/>
              <a:gd name="T27" fmla="*/ 105 h 108"/>
              <a:gd name="T28" fmla="*/ 5 w 22"/>
              <a:gd name="T29" fmla="*/ 105 h 108"/>
              <a:gd name="T30" fmla="*/ 8 w 22"/>
              <a:gd name="T31" fmla="*/ 108 h 108"/>
              <a:gd name="T32" fmla="*/ 13 w 22"/>
              <a:gd name="T33" fmla="*/ 108 h 108"/>
              <a:gd name="T34" fmla="*/ 16 w 22"/>
              <a:gd name="T35" fmla="*/ 105 h 108"/>
              <a:gd name="T36" fmla="*/ 19 w 22"/>
              <a:gd name="T37" fmla="*/ 105 h 108"/>
              <a:gd name="T38" fmla="*/ 19 w 22"/>
              <a:gd name="T39" fmla="*/ 103 h 108"/>
              <a:gd name="T40" fmla="*/ 22 w 22"/>
              <a:gd name="T41" fmla="*/ 100 h 108"/>
              <a:gd name="T42" fmla="*/ 22 w 22"/>
              <a:gd name="T43" fmla="*/ 98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8"/>
                </a:lnTo>
                <a:lnTo>
                  <a:pt x="19" y="5"/>
                </a:lnTo>
                <a:lnTo>
                  <a:pt x="19" y="2"/>
                </a:lnTo>
                <a:lnTo>
                  <a:pt x="16" y="2"/>
                </a:lnTo>
                <a:lnTo>
                  <a:pt x="13" y="0"/>
                </a:lnTo>
                <a:lnTo>
                  <a:pt x="8" y="0"/>
                </a:lnTo>
                <a:lnTo>
                  <a:pt x="5" y="2"/>
                </a:lnTo>
                <a:lnTo>
                  <a:pt x="2" y="2"/>
                </a:lnTo>
                <a:lnTo>
                  <a:pt x="2" y="5"/>
                </a:lnTo>
                <a:lnTo>
                  <a:pt x="0" y="8"/>
                </a:lnTo>
                <a:lnTo>
                  <a:pt x="0" y="100"/>
                </a:lnTo>
                <a:lnTo>
                  <a:pt x="2" y="103"/>
                </a:lnTo>
                <a:lnTo>
                  <a:pt x="2" y="105"/>
                </a:lnTo>
                <a:lnTo>
                  <a:pt x="5" y="105"/>
                </a:lnTo>
                <a:lnTo>
                  <a:pt x="8" y="108"/>
                </a:lnTo>
                <a:lnTo>
                  <a:pt x="13" y="108"/>
                </a:lnTo>
                <a:lnTo>
                  <a:pt x="16" y="105"/>
                </a:lnTo>
                <a:lnTo>
                  <a:pt x="19" y="105"/>
                </a:lnTo>
                <a:lnTo>
                  <a:pt x="19" y="103"/>
                </a:lnTo>
                <a:lnTo>
                  <a:pt x="22" y="100"/>
                </a:lnTo>
                <a:lnTo>
                  <a:pt x="22" y="98"/>
                </a:lnTo>
                <a:lnTo>
                  <a:pt x="22" y="1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31" name="Freeform 59"/>
          <p:cNvSpPr>
            <a:spLocks/>
          </p:cNvSpPr>
          <p:nvPr/>
        </p:nvSpPr>
        <p:spPr bwMode="auto">
          <a:xfrm>
            <a:off x="7217020" y="5270723"/>
            <a:ext cx="131885" cy="139700"/>
          </a:xfrm>
          <a:custGeom>
            <a:avLst/>
            <a:gdLst>
              <a:gd name="T0" fmla="*/ 0 w 90"/>
              <a:gd name="T1" fmla="*/ 0 h 88"/>
              <a:gd name="T2" fmla="*/ 90 w 90"/>
              <a:gd name="T3" fmla="*/ 44 h 88"/>
              <a:gd name="T4" fmla="*/ 0 w 90"/>
              <a:gd name="T5" fmla="*/ 88 h 88"/>
              <a:gd name="T6" fmla="*/ 43 w 90"/>
              <a:gd name="T7" fmla="*/ 44 h 88"/>
              <a:gd name="T8" fmla="*/ 0 w 90"/>
              <a:gd name="T9" fmla="*/ 0 h 88"/>
            </a:gdLst>
            <a:ahLst/>
            <a:cxnLst>
              <a:cxn ang="0">
                <a:pos x="T0" y="T1"/>
              </a:cxn>
              <a:cxn ang="0">
                <a:pos x="T2" y="T3"/>
              </a:cxn>
              <a:cxn ang="0">
                <a:pos x="T4" y="T5"/>
              </a:cxn>
              <a:cxn ang="0">
                <a:pos x="T6" y="T7"/>
              </a:cxn>
              <a:cxn ang="0">
                <a:pos x="T8" y="T9"/>
              </a:cxn>
            </a:cxnLst>
            <a:rect l="0" t="0" r="r" b="b"/>
            <a:pathLst>
              <a:path w="90" h="88">
                <a:moveTo>
                  <a:pt x="0" y="0"/>
                </a:moveTo>
                <a:lnTo>
                  <a:pt x="90" y="44"/>
                </a:lnTo>
                <a:lnTo>
                  <a:pt x="0" y="88"/>
                </a:lnTo>
                <a:lnTo>
                  <a:pt x="43" y="44"/>
                </a:lnTo>
                <a:lnTo>
                  <a:pt x="0" y="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32" name="Freeform 60"/>
          <p:cNvSpPr>
            <a:spLocks/>
          </p:cNvSpPr>
          <p:nvPr/>
        </p:nvSpPr>
        <p:spPr bwMode="auto">
          <a:xfrm>
            <a:off x="7200900" y="5254848"/>
            <a:ext cx="164123" cy="171450"/>
          </a:xfrm>
          <a:custGeom>
            <a:avLst/>
            <a:gdLst>
              <a:gd name="T0" fmla="*/ 63 w 112"/>
              <a:gd name="T1" fmla="*/ 46 h 108"/>
              <a:gd name="T2" fmla="*/ 76 w 112"/>
              <a:gd name="T3" fmla="*/ 54 h 108"/>
              <a:gd name="T4" fmla="*/ 63 w 112"/>
              <a:gd name="T5" fmla="*/ 62 h 108"/>
              <a:gd name="T6" fmla="*/ 65 w 112"/>
              <a:gd name="T7" fmla="*/ 59 h 108"/>
              <a:gd name="T8" fmla="*/ 65 w 112"/>
              <a:gd name="T9" fmla="*/ 51 h 108"/>
              <a:gd name="T10" fmla="*/ 63 w 112"/>
              <a:gd name="T11" fmla="*/ 49 h 108"/>
              <a:gd name="T12" fmla="*/ 63 w 112"/>
              <a:gd name="T13" fmla="*/ 46 h 108"/>
              <a:gd name="T14" fmla="*/ 2 w 112"/>
              <a:gd name="T15" fmla="*/ 18 h 108"/>
              <a:gd name="T16" fmla="*/ 41 w 112"/>
              <a:gd name="T17" fmla="*/ 54 h 108"/>
              <a:gd name="T18" fmla="*/ 2 w 112"/>
              <a:gd name="T19" fmla="*/ 90 h 108"/>
              <a:gd name="T20" fmla="*/ 2 w 112"/>
              <a:gd name="T21" fmla="*/ 93 h 108"/>
              <a:gd name="T22" fmla="*/ 0 w 112"/>
              <a:gd name="T23" fmla="*/ 95 h 108"/>
              <a:gd name="T24" fmla="*/ 0 w 112"/>
              <a:gd name="T25" fmla="*/ 103 h 108"/>
              <a:gd name="T26" fmla="*/ 2 w 112"/>
              <a:gd name="T27" fmla="*/ 105 h 108"/>
              <a:gd name="T28" fmla="*/ 5 w 112"/>
              <a:gd name="T29" fmla="*/ 105 h 108"/>
              <a:gd name="T30" fmla="*/ 8 w 112"/>
              <a:gd name="T31" fmla="*/ 108 h 108"/>
              <a:gd name="T32" fmla="*/ 16 w 112"/>
              <a:gd name="T33" fmla="*/ 108 h 108"/>
              <a:gd name="T34" fmla="*/ 106 w 112"/>
              <a:gd name="T35" fmla="*/ 64 h 108"/>
              <a:gd name="T36" fmla="*/ 106 w 112"/>
              <a:gd name="T37" fmla="*/ 62 h 108"/>
              <a:gd name="T38" fmla="*/ 109 w 112"/>
              <a:gd name="T39" fmla="*/ 62 h 108"/>
              <a:gd name="T40" fmla="*/ 112 w 112"/>
              <a:gd name="T41" fmla="*/ 59 h 108"/>
              <a:gd name="T42" fmla="*/ 112 w 112"/>
              <a:gd name="T43" fmla="*/ 51 h 108"/>
              <a:gd name="T44" fmla="*/ 109 w 112"/>
              <a:gd name="T45" fmla="*/ 49 h 108"/>
              <a:gd name="T46" fmla="*/ 109 w 112"/>
              <a:gd name="T47" fmla="*/ 46 h 108"/>
              <a:gd name="T48" fmla="*/ 106 w 112"/>
              <a:gd name="T49" fmla="*/ 44 h 108"/>
              <a:gd name="T50" fmla="*/ 16 w 112"/>
              <a:gd name="T51" fmla="*/ 0 h 108"/>
              <a:gd name="T52" fmla="*/ 5 w 112"/>
              <a:gd name="T53" fmla="*/ 0 h 108"/>
              <a:gd name="T54" fmla="*/ 2 w 112"/>
              <a:gd name="T55" fmla="*/ 2 h 108"/>
              <a:gd name="T56" fmla="*/ 2 w 112"/>
              <a:gd name="T57" fmla="*/ 5 h 108"/>
              <a:gd name="T58" fmla="*/ 0 w 112"/>
              <a:gd name="T59" fmla="*/ 8 h 108"/>
              <a:gd name="T60" fmla="*/ 0 w 112"/>
              <a:gd name="T61" fmla="*/ 15 h 108"/>
              <a:gd name="T62" fmla="*/ 2 w 112"/>
              <a:gd name="T63" fmla="*/ 18 h 108"/>
              <a:gd name="T64" fmla="*/ 63 w 112"/>
              <a:gd name="T65"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8">
                <a:moveTo>
                  <a:pt x="63" y="46"/>
                </a:moveTo>
                <a:lnTo>
                  <a:pt x="76" y="54"/>
                </a:lnTo>
                <a:lnTo>
                  <a:pt x="63" y="62"/>
                </a:lnTo>
                <a:lnTo>
                  <a:pt x="65" y="59"/>
                </a:lnTo>
                <a:lnTo>
                  <a:pt x="65" y="51"/>
                </a:lnTo>
                <a:lnTo>
                  <a:pt x="63" y="49"/>
                </a:lnTo>
                <a:lnTo>
                  <a:pt x="63" y="46"/>
                </a:lnTo>
                <a:lnTo>
                  <a:pt x="2" y="18"/>
                </a:lnTo>
                <a:lnTo>
                  <a:pt x="41" y="54"/>
                </a:lnTo>
                <a:lnTo>
                  <a:pt x="2" y="90"/>
                </a:lnTo>
                <a:lnTo>
                  <a:pt x="2" y="93"/>
                </a:lnTo>
                <a:lnTo>
                  <a:pt x="0" y="95"/>
                </a:lnTo>
                <a:lnTo>
                  <a:pt x="0" y="103"/>
                </a:lnTo>
                <a:lnTo>
                  <a:pt x="2" y="105"/>
                </a:lnTo>
                <a:lnTo>
                  <a:pt x="5" y="105"/>
                </a:lnTo>
                <a:lnTo>
                  <a:pt x="8" y="108"/>
                </a:lnTo>
                <a:lnTo>
                  <a:pt x="16" y="108"/>
                </a:lnTo>
                <a:lnTo>
                  <a:pt x="106" y="64"/>
                </a:lnTo>
                <a:lnTo>
                  <a:pt x="106" y="62"/>
                </a:lnTo>
                <a:lnTo>
                  <a:pt x="109" y="62"/>
                </a:lnTo>
                <a:lnTo>
                  <a:pt x="112" y="59"/>
                </a:lnTo>
                <a:lnTo>
                  <a:pt x="112" y="51"/>
                </a:lnTo>
                <a:lnTo>
                  <a:pt x="109" y="49"/>
                </a:lnTo>
                <a:lnTo>
                  <a:pt x="109" y="46"/>
                </a:lnTo>
                <a:lnTo>
                  <a:pt x="106" y="44"/>
                </a:lnTo>
                <a:lnTo>
                  <a:pt x="16" y="0"/>
                </a:lnTo>
                <a:lnTo>
                  <a:pt x="5" y="0"/>
                </a:lnTo>
                <a:lnTo>
                  <a:pt x="2" y="2"/>
                </a:lnTo>
                <a:lnTo>
                  <a:pt x="2" y="5"/>
                </a:lnTo>
                <a:lnTo>
                  <a:pt x="0" y="8"/>
                </a:lnTo>
                <a:lnTo>
                  <a:pt x="0" y="15"/>
                </a:lnTo>
                <a:lnTo>
                  <a:pt x="2" y="18"/>
                </a:lnTo>
                <a:lnTo>
                  <a:pt x="63" y="46"/>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33" name="Freeform 61"/>
          <p:cNvSpPr>
            <a:spLocks/>
          </p:cNvSpPr>
          <p:nvPr/>
        </p:nvSpPr>
        <p:spPr bwMode="auto">
          <a:xfrm>
            <a:off x="7332785" y="5254848"/>
            <a:ext cx="32238" cy="171450"/>
          </a:xfrm>
          <a:custGeom>
            <a:avLst/>
            <a:gdLst>
              <a:gd name="T0" fmla="*/ 22 w 22"/>
              <a:gd name="T1" fmla="*/ 10 h 108"/>
              <a:gd name="T2" fmla="*/ 22 w 22"/>
              <a:gd name="T3" fmla="*/ 8 h 108"/>
              <a:gd name="T4" fmla="*/ 19 w 22"/>
              <a:gd name="T5" fmla="*/ 5 h 108"/>
              <a:gd name="T6" fmla="*/ 19 w 22"/>
              <a:gd name="T7" fmla="*/ 2 h 108"/>
              <a:gd name="T8" fmla="*/ 16 w 22"/>
              <a:gd name="T9" fmla="*/ 2 h 108"/>
              <a:gd name="T10" fmla="*/ 14 w 22"/>
              <a:gd name="T11" fmla="*/ 0 h 108"/>
              <a:gd name="T12" fmla="*/ 8 w 22"/>
              <a:gd name="T13" fmla="*/ 0 h 108"/>
              <a:gd name="T14" fmla="*/ 6 w 22"/>
              <a:gd name="T15" fmla="*/ 2 h 108"/>
              <a:gd name="T16" fmla="*/ 3 w 22"/>
              <a:gd name="T17" fmla="*/ 2 h 108"/>
              <a:gd name="T18" fmla="*/ 3 w 22"/>
              <a:gd name="T19" fmla="*/ 5 h 108"/>
              <a:gd name="T20" fmla="*/ 0 w 22"/>
              <a:gd name="T21" fmla="*/ 8 h 108"/>
              <a:gd name="T22" fmla="*/ 0 w 22"/>
              <a:gd name="T23" fmla="*/ 100 h 108"/>
              <a:gd name="T24" fmla="*/ 3 w 22"/>
              <a:gd name="T25" fmla="*/ 103 h 108"/>
              <a:gd name="T26" fmla="*/ 3 w 22"/>
              <a:gd name="T27" fmla="*/ 105 h 108"/>
              <a:gd name="T28" fmla="*/ 6 w 22"/>
              <a:gd name="T29" fmla="*/ 105 h 108"/>
              <a:gd name="T30" fmla="*/ 8 w 22"/>
              <a:gd name="T31" fmla="*/ 108 h 108"/>
              <a:gd name="T32" fmla="*/ 14 w 22"/>
              <a:gd name="T33" fmla="*/ 108 h 108"/>
              <a:gd name="T34" fmla="*/ 16 w 22"/>
              <a:gd name="T35" fmla="*/ 105 h 108"/>
              <a:gd name="T36" fmla="*/ 19 w 22"/>
              <a:gd name="T37" fmla="*/ 105 h 108"/>
              <a:gd name="T38" fmla="*/ 19 w 22"/>
              <a:gd name="T39" fmla="*/ 103 h 108"/>
              <a:gd name="T40" fmla="*/ 22 w 22"/>
              <a:gd name="T41" fmla="*/ 100 h 108"/>
              <a:gd name="T42" fmla="*/ 22 w 22"/>
              <a:gd name="T43" fmla="*/ 98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8"/>
                </a:lnTo>
                <a:lnTo>
                  <a:pt x="19" y="5"/>
                </a:lnTo>
                <a:lnTo>
                  <a:pt x="19" y="2"/>
                </a:lnTo>
                <a:lnTo>
                  <a:pt x="16" y="2"/>
                </a:lnTo>
                <a:lnTo>
                  <a:pt x="14" y="0"/>
                </a:lnTo>
                <a:lnTo>
                  <a:pt x="8" y="0"/>
                </a:lnTo>
                <a:lnTo>
                  <a:pt x="6" y="2"/>
                </a:lnTo>
                <a:lnTo>
                  <a:pt x="3" y="2"/>
                </a:lnTo>
                <a:lnTo>
                  <a:pt x="3" y="5"/>
                </a:lnTo>
                <a:lnTo>
                  <a:pt x="0" y="8"/>
                </a:lnTo>
                <a:lnTo>
                  <a:pt x="0" y="100"/>
                </a:lnTo>
                <a:lnTo>
                  <a:pt x="3" y="103"/>
                </a:lnTo>
                <a:lnTo>
                  <a:pt x="3" y="105"/>
                </a:lnTo>
                <a:lnTo>
                  <a:pt x="6" y="105"/>
                </a:lnTo>
                <a:lnTo>
                  <a:pt x="8" y="108"/>
                </a:lnTo>
                <a:lnTo>
                  <a:pt x="14" y="108"/>
                </a:lnTo>
                <a:lnTo>
                  <a:pt x="16" y="105"/>
                </a:lnTo>
                <a:lnTo>
                  <a:pt x="19" y="105"/>
                </a:lnTo>
                <a:lnTo>
                  <a:pt x="19" y="103"/>
                </a:lnTo>
                <a:lnTo>
                  <a:pt x="22" y="100"/>
                </a:lnTo>
                <a:lnTo>
                  <a:pt x="22" y="98"/>
                </a:lnTo>
                <a:lnTo>
                  <a:pt x="22" y="10"/>
                </a:lnTo>
                <a:close/>
              </a:path>
            </a:pathLst>
          </a:custGeom>
          <a:solidFill>
            <a:srgbClr val="000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34" name="Freeform 62"/>
          <p:cNvSpPr>
            <a:spLocks/>
          </p:cNvSpPr>
          <p:nvPr/>
        </p:nvSpPr>
        <p:spPr bwMode="auto">
          <a:xfrm>
            <a:off x="1878623" y="4803999"/>
            <a:ext cx="980343" cy="33337"/>
          </a:xfrm>
          <a:custGeom>
            <a:avLst/>
            <a:gdLst>
              <a:gd name="T0" fmla="*/ 11 w 669"/>
              <a:gd name="T1" fmla="*/ 0 h 21"/>
              <a:gd name="T2" fmla="*/ 8 w 669"/>
              <a:gd name="T3" fmla="*/ 0 h 21"/>
              <a:gd name="T4" fmla="*/ 5 w 669"/>
              <a:gd name="T5" fmla="*/ 3 h 21"/>
              <a:gd name="T6" fmla="*/ 3 w 669"/>
              <a:gd name="T7" fmla="*/ 3 h 21"/>
              <a:gd name="T8" fmla="*/ 3 w 669"/>
              <a:gd name="T9" fmla="*/ 6 h 21"/>
              <a:gd name="T10" fmla="*/ 0 w 669"/>
              <a:gd name="T11" fmla="*/ 8 h 21"/>
              <a:gd name="T12" fmla="*/ 0 w 669"/>
              <a:gd name="T13" fmla="*/ 13 h 21"/>
              <a:gd name="T14" fmla="*/ 3 w 669"/>
              <a:gd name="T15" fmla="*/ 16 h 21"/>
              <a:gd name="T16" fmla="*/ 3 w 669"/>
              <a:gd name="T17" fmla="*/ 18 h 21"/>
              <a:gd name="T18" fmla="*/ 5 w 669"/>
              <a:gd name="T19" fmla="*/ 18 h 21"/>
              <a:gd name="T20" fmla="*/ 8 w 669"/>
              <a:gd name="T21" fmla="*/ 21 h 21"/>
              <a:gd name="T22" fmla="*/ 660 w 669"/>
              <a:gd name="T23" fmla="*/ 21 h 21"/>
              <a:gd name="T24" fmla="*/ 663 w 669"/>
              <a:gd name="T25" fmla="*/ 18 h 21"/>
              <a:gd name="T26" fmla="*/ 666 w 669"/>
              <a:gd name="T27" fmla="*/ 18 h 21"/>
              <a:gd name="T28" fmla="*/ 666 w 669"/>
              <a:gd name="T29" fmla="*/ 16 h 21"/>
              <a:gd name="T30" fmla="*/ 669 w 669"/>
              <a:gd name="T31" fmla="*/ 13 h 21"/>
              <a:gd name="T32" fmla="*/ 669 w 669"/>
              <a:gd name="T33" fmla="*/ 8 h 21"/>
              <a:gd name="T34" fmla="*/ 666 w 669"/>
              <a:gd name="T35" fmla="*/ 6 h 21"/>
              <a:gd name="T36" fmla="*/ 666 w 669"/>
              <a:gd name="T37" fmla="*/ 3 h 21"/>
              <a:gd name="T38" fmla="*/ 663 w 669"/>
              <a:gd name="T39" fmla="*/ 3 h 21"/>
              <a:gd name="T40" fmla="*/ 660 w 669"/>
              <a:gd name="T41" fmla="*/ 0 h 21"/>
              <a:gd name="T42" fmla="*/ 658 w 669"/>
              <a:gd name="T43" fmla="*/ 0 h 21"/>
              <a:gd name="T44" fmla="*/ 11 w 669"/>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9" h="21">
                <a:moveTo>
                  <a:pt x="11" y="0"/>
                </a:moveTo>
                <a:lnTo>
                  <a:pt x="8" y="0"/>
                </a:lnTo>
                <a:lnTo>
                  <a:pt x="5" y="3"/>
                </a:lnTo>
                <a:lnTo>
                  <a:pt x="3" y="3"/>
                </a:lnTo>
                <a:lnTo>
                  <a:pt x="3" y="6"/>
                </a:lnTo>
                <a:lnTo>
                  <a:pt x="0" y="8"/>
                </a:lnTo>
                <a:lnTo>
                  <a:pt x="0" y="13"/>
                </a:lnTo>
                <a:lnTo>
                  <a:pt x="3" y="16"/>
                </a:lnTo>
                <a:lnTo>
                  <a:pt x="3" y="18"/>
                </a:lnTo>
                <a:lnTo>
                  <a:pt x="5" y="18"/>
                </a:lnTo>
                <a:lnTo>
                  <a:pt x="8" y="21"/>
                </a:lnTo>
                <a:lnTo>
                  <a:pt x="660" y="21"/>
                </a:lnTo>
                <a:lnTo>
                  <a:pt x="663" y="18"/>
                </a:lnTo>
                <a:lnTo>
                  <a:pt x="666" y="18"/>
                </a:lnTo>
                <a:lnTo>
                  <a:pt x="666" y="16"/>
                </a:lnTo>
                <a:lnTo>
                  <a:pt x="669" y="13"/>
                </a:lnTo>
                <a:lnTo>
                  <a:pt x="669" y="8"/>
                </a:lnTo>
                <a:lnTo>
                  <a:pt x="666" y="6"/>
                </a:lnTo>
                <a:lnTo>
                  <a:pt x="666" y="3"/>
                </a:lnTo>
                <a:lnTo>
                  <a:pt x="663" y="3"/>
                </a:lnTo>
                <a:lnTo>
                  <a:pt x="660" y="0"/>
                </a:lnTo>
                <a:lnTo>
                  <a:pt x="658" y="0"/>
                </a:lnTo>
                <a:lnTo>
                  <a:pt x="11" y="0"/>
                </a:lnTo>
                <a:close/>
              </a:path>
            </a:pathLst>
          </a:custGeom>
          <a:solidFill>
            <a:srgbClr val="FF6600"/>
          </a:solidFill>
          <a:ln w="9525">
            <a:solidFill>
              <a:srgbClr val="FF6600"/>
            </a:solidFill>
            <a:round/>
            <a:headEnd/>
            <a:tailEnd/>
          </a:ln>
        </p:spPr>
        <p:txBody>
          <a:bodyPr/>
          <a:lstStyle/>
          <a:p>
            <a:endParaRPr lang="en-US"/>
          </a:p>
        </p:txBody>
      </p:sp>
      <p:sp>
        <p:nvSpPr>
          <p:cNvPr id="2358335" name="Freeform 63"/>
          <p:cNvSpPr>
            <a:spLocks/>
          </p:cNvSpPr>
          <p:nvPr/>
        </p:nvSpPr>
        <p:spPr bwMode="auto">
          <a:xfrm>
            <a:off x="1896208" y="4751610"/>
            <a:ext cx="130420" cy="139700"/>
          </a:xfrm>
          <a:custGeom>
            <a:avLst/>
            <a:gdLst>
              <a:gd name="T0" fmla="*/ 90 w 90"/>
              <a:gd name="T1" fmla="*/ 0 h 88"/>
              <a:gd name="T2" fmla="*/ 0 w 90"/>
              <a:gd name="T3" fmla="*/ 44 h 88"/>
              <a:gd name="T4" fmla="*/ 90 w 90"/>
              <a:gd name="T5" fmla="*/ 88 h 88"/>
              <a:gd name="T6" fmla="*/ 44 w 90"/>
              <a:gd name="T7" fmla="*/ 44 h 88"/>
              <a:gd name="T8" fmla="*/ 90 w 90"/>
              <a:gd name="T9" fmla="*/ 0 h 88"/>
            </a:gdLst>
            <a:ahLst/>
            <a:cxnLst>
              <a:cxn ang="0">
                <a:pos x="T0" y="T1"/>
              </a:cxn>
              <a:cxn ang="0">
                <a:pos x="T2" y="T3"/>
              </a:cxn>
              <a:cxn ang="0">
                <a:pos x="T4" y="T5"/>
              </a:cxn>
              <a:cxn ang="0">
                <a:pos x="T6" y="T7"/>
              </a:cxn>
              <a:cxn ang="0">
                <a:pos x="T8" y="T9"/>
              </a:cxn>
            </a:cxnLst>
            <a:rect l="0" t="0" r="r" b="b"/>
            <a:pathLst>
              <a:path w="90" h="88">
                <a:moveTo>
                  <a:pt x="90" y="0"/>
                </a:moveTo>
                <a:lnTo>
                  <a:pt x="0" y="44"/>
                </a:lnTo>
                <a:lnTo>
                  <a:pt x="90" y="88"/>
                </a:lnTo>
                <a:lnTo>
                  <a:pt x="44" y="44"/>
                </a:lnTo>
                <a:lnTo>
                  <a:pt x="90" y="0"/>
                </a:lnTo>
                <a:close/>
              </a:path>
            </a:pathLst>
          </a:custGeom>
          <a:solidFill>
            <a:srgbClr val="FF6600"/>
          </a:solidFill>
          <a:ln w="9525">
            <a:solidFill>
              <a:srgbClr val="FF6600"/>
            </a:solidFill>
            <a:round/>
            <a:headEnd/>
            <a:tailEnd/>
          </a:ln>
        </p:spPr>
        <p:txBody>
          <a:bodyPr/>
          <a:lstStyle/>
          <a:p>
            <a:endParaRPr lang="en-US"/>
          </a:p>
        </p:txBody>
      </p:sp>
      <p:sp>
        <p:nvSpPr>
          <p:cNvPr id="2358336" name="Freeform 64"/>
          <p:cNvSpPr>
            <a:spLocks/>
          </p:cNvSpPr>
          <p:nvPr/>
        </p:nvSpPr>
        <p:spPr bwMode="auto">
          <a:xfrm>
            <a:off x="1878623" y="4735735"/>
            <a:ext cx="164123" cy="171450"/>
          </a:xfrm>
          <a:custGeom>
            <a:avLst/>
            <a:gdLst>
              <a:gd name="T0" fmla="*/ 110 w 112"/>
              <a:gd name="T1" fmla="*/ 18 h 108"/>
              <a:gd name="T2" fmla="*/ 110 w 112"/>
              <a:gd name="T3" fmla="*/ 15 h 108"/>
              <a:gd name="T4" fmla="*/ 112 w 112"/>
              <a:gd name="T5" fmla="*/ 13 h 108"/>
              <a:gd name="T6" fmla="*/ 112 w 112"/>
              <a:gd name="T7" fmla="*/ 7 h 108"/>
              <a:gd name="T8" fmla="*/ 110 w 112"/>
              <a:gd name="T9" fmla="*/ 5 h 108"/>
              <a:gd name="T10" fmla="*/ 110 w 112"/>
              <a:gd name="T11" fmla="*/ 2 h 108"/>
              <a:gd name="T12" fmla="*/ 107 w 112"/>
              <a:gd name="T13" fmla="*/ 2 h 108"/>
              <a:gd name="T14" fmla="*/ 104 w 112"/>
              <a:gd name="T15" fmla="*/ 0 h 108"/>
              <a:gd name="T16" fmla="*/ 96 w 112"/>
              <a:gd name="T17" fmla="*/ 0 h 108"/>
              <a:gd name="T18" fmla="*/ 5 w 112"/>
              <a:gd name="T19" fmla="*/ 43 h 108"/>
              <a:gd name="T20" fmla="*/ 3 w 112"/>
              <a:gd name="T21" fmla="*/ 46 h 108"/>
              <a:gd name="T22" fmla="*/ 3 w 112"/>
              <a:gd name="T23" fmla="*/ 49 h 108"/>
              <a:gd name="T24" fmla="*/ 0 w 112"/>
              <a:gd name="T25" fmla="*/ 51 h 108"/>
              <a:gd name="T26" fmla="*/ 0 w 112"/>
              <a:gd name="T27" fmla="*/ 59 h 108"/>
              <a:gd name="T28" fmla="*/ 3 w 112"/>
              <a:gd name="T29" fmla="*/ 61 h 108"/>
              <a:gd name="T30" fmla="*/ 5 w 112"/>
              <a:gd name="T31" fmla="*/ 61 h 108"/>
              <a:gd name="T32" fmla="*/ 5 w 112"/>
              <a:gd name="T33" fmla="*/ 64 h 108"/>
              <a:gd name="T34" fmla="*/ 96 w 112"/>
              <a:gd name="T35" fmla="*/ 108 h 108"/>
              <a:gd name="T36" fmla="*/ 104 w 112"/>
              <a:gd name="T37" fmla="*/ 108 h 108"/>
              <a:gd name="T38" fmla="*/ 107 w 112"/>
              <a:gd name="T39" fmla="*/ 105 h 108"/>
              <a:gd name="T40" fmla="*/ 110 w 112"/>
              <a:gd name="T41" fmla="*/ 105 h 108"/>
              <a:gd name="T42" fmla="*/ 112 w 112"/>
              <a:gd name="T43" fmla="*/ 103 h 108"/>
              <a:gd name="T44" fmla="*/ 112 w 112"/>
              <a:gd name="T45" fmla="*/ 95 h 108"/>
              <a:gd name="T46" fmla="*/ 110 w 112"/>
              <a:gd name="T47" fmla="*/ 92 h 108"/>
              <a:gd name="T48" fmla="*/ 110 w 112"/>
              <a:gd name="T49" fmla="*/ 90 h 108"/>
              <a:gd name="T50" fmla="*/ 71 w 112"/>
              <a:gd name="T51" fmla="*/ 54 h 108"/>
              <a:gd name="T52" fmla="*/ 110 w 112"/>
              <a:gd name="T53" fmla="*/ 18 h 108"/>
              <a:gd name="T54" fmla="*/ 44 w 112"/>
              <a:gd name="T55" fmla="*/ 49 h 108"/>
              <a:gd name="T56" fmla="*/ 47 w 112"/>
              <a:gd name="T57" fmla="*/ 46 h 108"/>
              <a:gd name="T58" fmla="*/ 47 w 112"/>
              <a:gd name="T59" fmla="*/ 49 h 108"/>
              <a:gd name="T60" fmla="*/ 44 w 112"/>
              <a:gd name="T61" fmla="*/ 51 h 108"/>
              <a:gd name="T62" fmla="*/ 44 w 112"/>
              <a:gd name="T63" fmla="*/ 56 h 108"/>
              <a:gd name="T64" fmla="*/ 47 w 112"/>
              <a:gd name="T65" fmla="*/ 59 h 108"/>
              <a:gd name="T66" fmla="*/ 47 w 112"/>
              <a:gd name="T67" fmla="*/ 61 h 108"/>
              <a:gd name="T68" fmla="*/ 44 w 112"/>
              <a:gd name="T69" fmla="*/ 59 h 108"/>
              <a:gd name="T70" fmla="*/ 36 w 112"/>
              <a:gd name="T71" fmla="*/ 54 h 108"/>
              <a:gd name="T72" fmla="*/ 44 w 112"/>
              <a:gd name="T73" fmla="*/ 49 h 108"/>
              <a:gd name="T74" fmla="*/ 110 w 112"/>
              <a:gd name="T75"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08">
                <a:moveTo>
                  <a:pt x="110" y="18"/>
                </a:moveTo>
                <a:lnTo>
                  <a:pt x="110" y="15"/>
                </a:lnTo>
                <a:lnTo>
                  <a:pt x="112" y="13"/>
                </a:lnTo>
                <a:lnTo>
                  <a:pt x="112" y="7"/>
                </a:lnTo>
                <a:lnTo>
                  <a:pt x="110" y="5"/>
                </a:lnTo>
                <a:lnTo>
                  <a:pt x="110" y="2"/>
                </a:lnTo>
                <a:lnTo>
                  <a:pt x="107" y="2"/>
                </a:lnTo>
                <a:lnTo>
                  <a:pt x="104" y="0"/>
                </a:lnTo>
                <a:lnTo>
                  <a:pt x="96" y="0"/>
                </a:lnTo>
                <a:lnTo>
                  <a:pt x="5" y="43"/>
                </a:lnTo>
                <a:lnTo>
                  <a:pt x="3" y="46"/>
                </a:lnTo>
                <a:lnTo>
                  <a:pt x="3" y="49"/>
                </a:lnTo>
                <a:lnTo>
                  <a:pt x="0" y="51"/>
                </a:lnTo>
                <a:lnTo>
                  <a:pt x="0" y="59"/>
                </a:lnTo>
                <a:lnTo>
                  <a:pt x="3" y="61"/>
                </a:lnTo>
                <a:lnTo>
                  <a:pt x="5" y="61"/>
                </a:lnTo>
                <a:lnTo>
                  <a:pt x="5" y="64"/>
                </a:lnTo>
                <a:lnTo>
                  <a:pt x="96" y="108"/>
                </a:lnTo>
                <a:lnTo>
                  <a:pt x="104" y="108"/>
                </a:lnTo>
                <a:lnTo>
                  <a:pt x="107" y="105"/>
                </a:lnTo>
                <a:lnTo>
                  <a:pt x="110" y="105"/>
                </a:lnTo>
                <a:lnTo>
                  <a:pt x="112" y="103"/>
                </a:lnTo>
                <a:lnTo>
                  <a:pt x="112" y="95"/>
                </a:lnTo>
                <a:lnTo>
                  <a:pt x="110" y="92"/>
                </a:lnTo>
                <a:lnTo>
                  <a:pt x="110" y="90"/>
                </a:lnTo>
                <a:lnTo>
                  <a:pt x="71" y="54"/>
                </a:lnTo>
                <a:lnTo>
                  <a:pt x="110" y="18"/>
                </a:lnTo>
                <a:lnTo>
                  <a:pt x="44" y="49"/>
                </a:lnTo>
                <a:lnTo>
                  <a:pt x="47" y="46"/>
                </a:lnTo>
                <a:lnTo>
                  <a:pt x="47" y="49"/>
                </a:lnTo>
                <a:lnTo>
                  <a:pt x="44" y="51"/>
                </a:lnTo>
                <a:lnTo>
                  <a:pt x="44" y="56"/>
                </a:lnTo>
                <a:lnTo>
                  <a:pt x="47" y="59"/>
                </a:lnTo>
                <a:lnTo>
                  <a:pt x="47" y="61"/>
                </a:lnTo>
                <a:lnTo>
                  <a:pt x="44" y="59"/>
                </a:lnTo>
                <a:lnTo>
                  <a:pt x="36" y="54"/>
                </a:lnTo>
                <a:lnTo>
                  <a:pt x="44" y="49"/>
                </a:lnTo>
                <a:lnTo>
                  <a:pt x="110" y="18"/>
                </a:lnTo>
                <a:close/>
              </a:path>
            </a:pathLst>
          </a:custGeom>
          <a:solidFill>
            <a:srgbClr val="FF6600"/>
          </a:solidFill>
          <a:ln w="9525">
            <a:solidFill>
              <a:srgbClr val="FF6600"/>
            </a:solidFill>
            <a:round/>
            <a:headEnd/>
            <a:tailEnd/>
          </a:ln>
        </p:spPr>
        <p:txBody>
          <a:bodyPr/>
          <a:lstStyle/>
          <a:p>
            <a:endParaRPr lang="en-US"/>
          </a:p>
        </p:txBody>
      </p:sp>
      <p:sp>
        <p:nvSpPr>
          <p:cNvPr id="2358337" name="Freeform 65"/>
          <p:cNvSpPr>
            <a:spLocks/>
          </p:cNvSpPr>
          <p:nvPr/>
        </p:nvSpPr>
        <p:spPr bwMode="auto">
          <a:xfrm>
            <a:off x="1878624" y="4735735"/>
            <a:ext cx="32238" cy="171450"/>
          </a:xfrm>
          <a:custGeom>
            <a:avLst/>
            <a:gdLst>
              <a:gd name="T0" fmla="*/ 22 w 22"/>
              <a:gd name="T1" fmla="*/ 10 h 108"/>
              <a:gd name="T2" fmla="*/ 22 w 22"/>
              <a:gd name="T3" fmla="*/ 7 h 108"/>
              <a:gd name="T4" fmla="*/ 19 w 22"/>
              <a:gd name="T5" fmla="*/ 5 h 108"/>
              <a:gd name="T6" fmla="*/ 19 w 22"/>
              <a:gd name="T7" fmla="*/ 2 h 108"/>
              <a:gd name="T8" fmla="*/ 16 w 22"/>
              <a:gd name="T9" fmla="*/ 2 h 108"/>
              <a:gd name="T10" fmla="*/ 14 w 22"/>
              <a:gd name="T11" fmla="*/ 0 h 108"/>
              <a:gd name="T12" fmla="*/ 8 w 22"/>
              <a:gd name="T13" fmla="*/ 0 h 108"/>
              <a:gd name="T14" fmla="*/ 5 w 22"/>
              <a:gd name="T15" fmla="*/ 2 h 108"/>
              <a:gd name="T16" fmla="*/ 3 w 22"/>
              <a:gd name="T17" fmla="*/ 2 h 108"/>
              <a:gd name="T18" fmla="*/ 3 w 22"/>
              <a:gd name="T19" fmla="*/ 5 h 108"/>
              <a:gd name="T20" fmla="*/ 0 w 22"/>
              <a:gd name="T21" fmla="*/ 7 h 108"/>
              <a:gd name="T22" fmla="*/ 0 w 22"/>
              <a:gd name="T23" fmla="*/ 100 h 108"/>
              <a:gd name="T24" fmla="*/ 3 w 22"/>
              <a:gd name="T25" fmla="*/ 103 h 108"/>
              <a:gd name="T26" fmla="*/ 3 w 22"/>
              <a:gd name="T27" fmla="*/ 105 h 108"/>
              <a:gd name="T28" fmla="*/ 5 w 22"/>
              <a:gd name="T29" fmla="*/ 105 h 108"/>
              <a:gd name="T30" fmla="*/ 8 w 22"/>
              <a:gd name="T31" fmla="*/ 108 h 108"/>
              <a:gd name="T32" fmla="*/ 14 w 22"/>
              <a:gd name="T33" fmla="*/ 108 h 108"/>
              <a:gd name="T34" fmla="*/ 16 w 22"/>
              <a:gd name="T35" fmla="*/ 105 h 108"/>
              <a:gd name="T36" fmla="*/ 19 w 22"/>
              <a:gd name="T37" fmla="*/ 105 h 108"/>
              <a:gd name="T38" fmla="*/ 19 w 22"/>
              <a:gd name="T39" fmla="*/ 103 h 108"/>
              <a:gd name="T40" fmla="*/ 22 w 22"/>
              <a:gd name="T41" fmla="*/ 100 h 108"/>
              <a:gd name="T42" fmla="*/ 22 w 22"/>
              <a:gd name="T43" fmla="*/ 98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7"/>
                </a:lnTo>
                <a:lnTo>
                  <a:pt x="19" y="5"/>
                </a:lnTo>
                <a:lnTo>
                  <a:pt x="19" y="2"/>
                </a:lnTo>
                <a:lnTo>
                  <a:pt x="16" y="2"/>
                </a:lnTo>
                <a:lnTo>
                  <a:pt x="14" y="0"/>
                </a:lnTo>
                <a:lnTo>
                  <a:pt x="8" y="0"/>
                </a:lnTo>
                <a:lnTo>
                  <a:pt x="5" y="2"/>
                </a:lnTo>
                <a:lnTo>
                  <a:pt x="3" y="2"/>
                </a:lnTo>
                <a:lnTo>
                  <a:pt x="3" y="5"/>
                </a:lnTo>
                <a:lnTo>
                  <a:pt x="0" y="7"/>
                </a:lnTo>
                <a:lnTo>
                  <a:pt x="0" y="100"/>
                </a:lnTo>
                <a:lnTo>
                  <a:pt x="3" y="103"/>
                </a:lnTo>
                <a:lnTo>
                  <a:pt x="3" y="105"/>
                </a:lnTo>
                <a:lnTo>
                  <a:pt x="5" y="105"/>
                </a:lnTo>
                <a:lnTo>
                  <a:pt x="8" y="108"/>
                </a:lnTo>
                <a:lnTo>
                  <a:pt x="14" y="108"/>
                </a:lnTo>
                <a:lnTo>
                  <a:pt x="16" y="105"/>
                </a:lnTo>
                <a:lnTo>
                  <a:pt x="19" y="105"/>
                </a:lnTo>
                <a:lnTo>
                  <a:pt x="19" y="103"/>
                </a:lnTo>
                <a:lnTo>
                  <a:pt x="22" y="100"/>
                </a:lnTo>
                <a:lnTo>
                  <a:pt x="22" y="98"/>
                </a:lnTo>
                <a:lnTo>
                  <a:pt x="22" y="10"/>
                </a:lnTo>
                <a:close/>
              </a:path>
            </a:pathLst>
          </a:custGeom>
          <a:solidFill>
            <a:srgbClr val="FF6600"/>
          </a:solidFill>
          <a:ln w="9525">
            <a:solidFill>
              <a:srgbClr val="FF6600"/>
            </a:solidFill>
            <a:round/>
            <a:headEnd/>
            <a:tailEnd/>
          </a:ln>
        </p:spPr>
        <p:txBody>
          <a:bodyPr/>
          <a:lstStyle/>
          <a:p>
            <a:endParaRPr lang="en-US"/>
          </a:p>
        </p:txBody>
      </p:sp>
      <p:sp>
        <p:nvSpPr>
          <p:cNvPr id="2358338" name="Freeform 66"/>
          <p:cNvSpPr>
            <a:spLocks/>
          </p:cNvSpPr>
          <p:nvPr/>
        </p:nvSpPr>
        <p:spPr bwMode="auto">
          <a:xfrm>
            <a:off x="2709496" y="4751610"/>
            <a:ext cx="133350" cy="139700"/>
          </a:xfrm>
          <a:custGeom>
            <a:avLst/>
            <a:gdLst>
              <a:gd name="T0" fmla="*/ 0 w 91"/>
              <a:gd name="T1" fmla="*/ 0 h 88"/>
              <a:gd name="T2" fmla="*/ 91 w 91"/>
              <a:gd name="T3" fmla="*/ 44 h 88"/>
              <a:gd name="T4" fmla="*/ 0 w 91"/>
              <a:gd name="T5" fmla="*/ 88 h 88"/>
              <a:gd name="T6" fmla="*/ 44 w 91"/>
              <a:gd name="T7" fmla="*/ 44 h 88"/>
              <a:gd name="T8" fmla="*/ 0 w 91"/>
              <a:gd name="T9" fmla="*/ 0 h 88"/>
            </a:gdLst>
            <a:ahLst/>
            <a:cxnLst>
              <a:cxn ang="0">
                <a:pos x="T0" y="T1"/>
              </a:cxn>
              <a:cxn ang="0">
                <a:pos x="T2" y="T3"/>
              </a:cxn>
              <a:cxn ang="0">
                <a:pos x="T4" y="T5"/>
              </a:cxn>
              <a:cxn ang="0">
                <a:pos x="T6" y="T7"/>
              </a:cxn>
              <a:cxn ang="0">
                <a:pos x="T8" y="T9"/>
              </a:cxn>
            </a:cxnLst>
            <a:rect l="0" t="0" r="r" b="b"/>
            <a:pathLst>
              <a:path w="91" h="88">
                <a:moveTo>
                  <a:pt x="0" y="0"/>
                </a:moveTo>
                <a:lnTo>
                  <a:pt x="91" y="44"/>
                </a:lnTo>
                <a:lnTo>
                  <a:pt x="0" y="88"/>
                </a:lnTo>
                <a:lnTo>
                  <a:pt x="44" y="44"/>
                </a:lnTo>
                <a:lnTo>
                  <a:pt x="0" y="0"/>
                </a:lnTo>
                <a:close/>
              </a:path>
            </a:pathLst>
          </a:custGeom>
          <a:solidFill>
            <a:srgbClr val="FF6600"/>
          </a:solidFill>
          <a:ln w="9525">
            <a:solidFill>
              <a:srgbClr val="FF6600"/>
            </a:solidFill>
            <a:round/>
            <a:headEnd/>
            <a:tailEnd/>
          </a:ln>
        </p:spPr>
        <p:txBody>
          <a:bodyPr/>
          <a:lstStyle/>
          <a:p>
            <a:endParaRPr lang="en-US"/>
          </a:p>
        </p:txBody>
      </p:sp>
      <p:sp>
        <p:nvSpPr>
          <p:cNvPr id="2358339" name="Freeform 67"/>
          <p:cNvSpPr>
            <a:spLocks/>
          </p:cNvSpPr>
          <p:nvPr/>
        </p:nvSpPr>
        <p:spPr bwMode="auto">
          <a:xfrm>
            <a:off x="2693377" y="4735735"/>
            <a:ext cx="165589" cy="171450"/>
          </a:xfrm>
          <a:custGeom>
            <a:avLst/>
            <a:gdLst>
              <a:gd name="T0" fmla="*/ 63 w 113"/>
              <a:gd name="T1" fmla="*/ 46 h 108"/>
              <a:gd name="T2" fmla="*/ 77 w 113"/>
              <a:gd name="T3" fmla="*/ 54 h 108"/>
              <a:gd name="T4" fmla="*/ 63 w 113"/>
              <a:gd name="T5" fmla="*/ 61 h 108"/>
              <a:gd name="T6" fmla="*/ 66 w 113"/>
              <a:gd name="T7" fmla="*/ 59 h 108"/>
              <a:gd name="T8" fmla="*/ 66 w 113"/>
              <a:gd name="T9" fmla="*/ 51 h 108"/>
              <a:gd name="T10" fmla="*/ 63 w 113"/>
              <a:gd name="T11" fmla="*/ 49 h 108"/>
              <a:gd name="T12" fmla="*/ 63 w 113"/>
              <a:gd name="T13" fmla="*/ 46 h 108"/>
              <a:gd name="T14" fmla="*/ 3 w 113"/>
              <a:gd name="T15" fmla="*/ 18 h 108"/>
              <a:gd name="T16" fmla="*/ 41 w 113"/>
              <a:gd name="T17" fmla="*/ 54 h 108"/>
              <a:gd name="T18" fmla="*/ 3 w 113"/>
              <a:gd name="T19" fmla="*/ 90 h 108"/>
              <a:gd name="T20" fmla="*/ 3 w 113"/>
              <a:gd name="T21" fmla="*/ 92 h 108"/>
              <a:gd name="T22" fmla="*/ 0 w 113"/>
              <a:gd name="T23" fmla="*/ 95 h 108"/>
              <a:gd name="T24" fmla="*/ 0 w 113"/>
              <a:gd name="T25" fmla="*/ 103 h 108"/>
              <a:gd name="T26" fmla="*/ 3 w 113"/>
              <a:gd name="T27" fmla="*/ 105 h 108"/>
              <a:gd name="T28" fmla="*/ 6 w 113"/>
              <a:gd name="T29" fmla="*/ 105 h 108"/>
              <a:gd name="T30" fmla="*/ 9 w 113"/>
              <a:gd name="T31" fmla="*/ 108 h 108"/>
              <a:gd name="T32" fmla="*/ 17 w 113"/>
              <a:gd name="T33" fmla="*/ 108 h 108"/>
              <a:gd name="T34" fmla="*/ 107 w 113"/>
              <a:gd name="T35" fmla="*/ 64 h 108"/>
              <a:gd name="T36" fmla="*/ 107 w 113"/>
              <a:gd name="T37" fmla="*/ 61 h 108"/>
              <a:gd name="T38" fmla="*/ 110 w 113"/>
              <a:gd name="T39" fmla="*/ 61 h 108"/>
              <a:gd name="T40" fmla="*/ 113 w 113"/>
              <a:gd name="T41" fmla="*/ 59 h 108"/>
              <a:gd name="T42" fmla="*/ 113 w 113"/>
              <a:gd name="T43" fmla="*/ 51 h 108"/>
              <a:gd name="T44" fmla="*/ 110 w 113"/>
              <a:gd name="T45" fmla="*/ 49 h 108"/>
              <a:gd name="T46" fmla="*/ 110 w 113"/>
              <a:gd name="T47" fmla="*/ 46 h 108"/>
              <a:gd name="T48" fmla="*/ 107 w 113"/>
              <a:gd name="T49" fmla="*/ 43 h 108"/>
              <a:gd name="T50" fmla="*/ 17 w 113"/>
              <a:gd name="T51" fmla="*/ 0 h 108"/>
              <a:gd name="T52" fmla="*/ 6 w 113"/>
              <a:gd name="T53" fmla="*/ 0 h 108"/>
              <a:gd name="T54" fmla="*/ 3 w 113"/>
              <a:gd name="T55" fmla="*/ 2 h 108"/>
              <a:gd name="T56" fmla="*/ 3 w 113"/>
              <a:gd name="T57" fmla="*/ 5 h 108"/>
              <a:gd name="T58" fmla="*/ 0 w 113"/>
              <a:gd name="T59" fmla="*/ 7 h 108"/>
              <a:gd name="T60" fmla="*/ 0 w 113"/>
              <a:gd name="T61" fmla="*/ 15 h 108"/>
              <a:gd name="T62" fmla="*/ 3 w 113"/>
              <a:gd name="T63" fmla="*/ 18 h 108"/>
              <a:gd name="T64" fmla="*/ 63 w 113"/>
              <a:gd name="T65"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08">
                <a:moveTo>
                  <a:pt x="63" y="46"/>
                </a:moveTo>
                <a:lnTo>
                  <a:pt x="77" y="54"/>
                </a:lnTo>
                <a:lnTo>
                  <a:pt x="63" y="61"/>
                </a:lnTo>
                <a:lnTo>
                  <a:pt x="66" y="59"/>
                </a:lnTo>
                <a:lnTo>
                  <a:pt x="66" y="51"/>
                </a:lnTo>
                <a:lnTo>
                  <a:pt x="63" y="49"/>
                </a:lnTo>
                <a:lnTo>
                  <a:pt x="63" y="46"/>
                </a:lnTo>
                <a:lnTo>
                  <a:pt x="3" y="18"/>
                </a:lnTo>
                <a:lnTo>
                  <a:pt x="41" y="54"/>
                </a:lnTo>
                <a:lnTo>
                  <a:pt x="3" y="90"/>
                </a:lnTo>
                <a:lnTo>
                  <a:pt x="3" y="92"/>
                </a:lnTo>
                <a:lnTo>
                  <a:pt x="0" y="95"/>
                </a:lnTo>
                <a:lnTo>
                  <a:pt x="0" y="103"/>
                </a:lnTo>
                <a:lnTo>
                  <a:pt x="3" y="105"/>
                </a:lnTo>
                <a:lnTo>
                  <a:pt x="6" y="105"/>
                </a:lnTo>
                <a:lnTo>
                  <a:pt x="9" y="108"/>
                </a:lnTo>
                <a:lnTo>
                  <a:pt x="17" y="108"/>
                </a:lnTo>
                <a:lnTo>
                  <a:pt x="107" y="64"/>
                </a:lnTo>
                <a:lnTo>
                  <a:pt x="107" y="61"/>
                </a:lnTo>
                <a:lnTo>
                  <a:pt x="110" y="61"/>
                </a:lnTo>
                <a:lnTo>
                  <a:pt x="113" y="59"/>
                </a:lnTo>
                <a:lnTo>
                  <a:pt x="113" y="51"/>
                </a:lnTo>
                <a:lnTo>
                  <a:pt x="110" y="49"/>
                </a:lnTo>
                <a:lnTo>
                  <a:pt x="110" y="46"/>
                </a:lnTo>
                <a:lnTo>
                  <a:pt x="107" y="43"/>
                </a:lnTo>
                <a:lnTo>
                  <a:pt x="17" y="0"/>
                </a:lnTo>
                <a:lnTo>
                  <a:pt x="6" y="0"/>
                </a:lnTo>
                <a:lnTo>
                  <a:pt x="3" y="2"/>
                </a:lnTo>
                <a:lnTo>
                  <a:pt x="3" y="5"/>
                </a:lnTo>
                <a:lnTo>
                  <a:pt x="0" y="7"/>
                </a:lnTo>
                <a:lnTo>
                  <a:pt x="0" y="15"/>
                </a:lnTo>
                <a:lnTo>
                  <a:pt x="3" y="18"/>
                </a:lnTo>
                <a:lnTo>
                  <a:pt x="63" y="46"/>
                </a:lnTo>
                <a:close/>
              </a:path>
            </a:pathLst>
          </a:custGeom>
          <a:solidFill>
            <a:srgbClr val="FF6600"/>
          </a:solidFill>
          <a:ln w="9525">
            <a:solidFill>
              <a:srgbClr val="FF6600"/>
            </a:solidFill>
            <a:round/>
            <a:headEnd/>
            <a:tailEnd/>
          </a:ln>
        </p:spPr>
        <p:txBody>
          <a:bodyPr/>
          <a:lstStyle/>
          <a:p>
            <a:endParaRPr lang="en-US"/>
          </a:p>
        </p:txBody>
      </p:sp>
      <p:sp>
        <p:nvSpPr>
          <p:cNvPr id="2358340" name="Freeform 68"/>
          <p:cNvSpPr>
            <a:spLocks/>
          </p:cNvSpPr>
          <p:nvPr/>
        </p:nvSpPr>
        <p:spPr bwMode="auto">
          <a:xfrm>
            <a:off x="2826728" y="4735735"/>
            <a:ext cx="32238" cy="171450"/>
          </a:xfrm>
          <a:custGeom>
            <a:avLst/>
            <a:gdLst>
              <a:gd name="T0" fmla="*/ 22 w 22"/>
              <a:gd name="T1" fmla="*/ 10 h 108"/>
              <a:gd name="T2" fmla="*/ 22 w 22"/>
              <a:gd name="T3" fmla="*/ 7 h 108"/>
              <a:gd name="T4" fmla="*/ 19 w 22"/>
              <a:gd name="T5" fmla="*/ 5 h 108"/>
              <a:gd name="T6" fmla="*/ 19 w 22"/>
              <a:gd name="T7" fmla="*/ 2 h 108"/>
              <a:gd name="T8" fmla="*/ 16 w 22"/>
              <a:gd name="T9" fmla="*/ 2 h 108"/>
              <a:gd name="T10" fmla="*/ 13 w 22"/>
              <a:gd name="T11" fmla="*/ 0 h 108"/>
              <a:gd name="T12" fmla="*/ 8 w 22"/>
              <a:gd name="T13" fmla="*/ 0 h 108"/>
              <a:gd name="T14" fmla="*/ 5 w 22"/>
              <a:gd name="T15" fmla="*/ 2 h 108"/>
              <a:gd name="T16" fmla="*/ 3 w 22"/>
              <a:gd name="T17" fmla="*/ 2 h 108"/>
              <a:gd name="T18" fmla="*/ 3 w 22"/>
              <a:gd name="T19" fmla="*/ 5 h 108"/>
              <a:gd name="T20" fmla="*/ 0 w 22"/>
              <a:gd name="T21" fmla="*/ 7 h 108"/>
              <a:gd name="T22" fmla="*/ 0 w 22"/>
              <a:gd name="T23" fmla="*/ 100 h 108"/>
              <a:gd name="T24" fmla="*/ 3 w 22"/>
              <a:gd name="T25" fmla="*/ 103 h 108"/>
              <a:gd name="T26" fmla="*/ 3 w 22"/>
              <a:gd name="T27" fmla="*/ 105 h 108"/>
              <a:gd name="T28" fmla="*/ 5 w 22"/>
              <a:gd name="T29" fmla="*/ 105 h 108"/>
              <a:gd name="T30" fmla="*/ 8 w 22"/>
              <a:gd name="T31" fmla="*/ 108 h 108"/>
              <a:gd name="T32" fmla="*/ 13 w 22"/>
              <a:gd name="T33" fmla="*/ 108 h 108"/>
              <a:gd name="T34" fmla="*/ 16 w 22"/>
              <a:gd name="T35" fmla="*/ 105 h 108"/>
              <a:gd name="T36" fmla="*/ 19 w 22"/>
              <a:gd name="T37" fmla="*/ 105 h 108"/>
              <a:gd name="T38" fmla="*/ 19 w 22"/>
              <a:gd name="T39" fmla="*/ 103 h 108"/>
              <a:gd name="T40" fmla="*/ 22 w 22"/>
              <a:gd name="T41" fmla="*/ 100 h 108"/>
              <a:gd name="T42" fmla="*/ 22 w 22"/>
              <a:gd name="T43" fmla="*/ 98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7"/>
                </a:lnTo>
                <a:lnTo>
                  <a:pt x="19" y="5"/>
                </a:lnTo>
                <a:lnTo>
                  <a:pt x="19" y="2"/>
                </a:lnTo>
                <a:lnTo>
                  <a:pt x="16" y="2"/>
                </a:lnTo>
                <a:lnTo>
                  <a:pt x="13" y="0"/>
                </a:lnTo>
                <a:lnTo>
                  <a:pt x="8" y="0"/>
                </a:lnTo>
                <a:lnTo>
                  <a:pt x="5" y="2"/>
                </a:lnTo>
                <a:lnTo>
                  <a:pt x="3" y="2"/>
                </a:lnTo>
                <a:lnTo>
                  <a:pt x="3" y="5"/>
                </a:lnTo>
                <a:lnTo>
                  <a:pt x="0" y="7"/>
                </a:lnTo>
                <a:lnTo>
                  <a:pt x="0" y="100"/>
                </a:lnTo>
                <a:lnTo>
                  <a:pt x="3" y="103"/>
                </a:lnTo>
                <a:lnTo>
                  <a:pt x="3" y="105"/>
                </a:lnTo>
                <a:lnTo>
                  <a:pt x="5" y="105"/>
                </a:lnTo>
                <a:lnTo>
                  <a:pt x="8" y="108"/>
                </a:lnTo>
                <a:lnTo>
                  <a:pt x="13" y="108"/>
                </a:lnTo>
                <a:lnTo>
                  <a:pt x="16" y="105"/>
                </a:lnTo>
                <a:lnTo>
                  <a:pt x="19" y="105"/>
                </a:lnTo>
                <a:lnTo>
                  <a:pt x="19" y="103"/>
                </a:lnTo>
                <a:lnTo>
                  <a:pt x="22" y="100"/>
                </a:lnTo>
                <a:lnTo>
                  <a:pt x="22" y="98"/>
                </a:lnTo>
                <a:lnTo>
                  <a:pt x="22" y="10"/>
                </a:lnTo>
                <a:close/>
              </a:path>
            </a:pathLst>
          </a:custGeom>
          <a:solidFill>
            <a:srgbClr val="FF6600"/>
          </a:solidFill>
          <a:ln w="9525">
            <a:solidFill>
              <a:srgbClr val="FF6600"/>
            </a:solidFill>
            <a:round/>
            <a:headEnd/>
            <a:tailEnd/>
          </a:ln>
        </p:spPr>
        <p:txBody>
          <a:bodyPr/>
          <a:lstStyle/>
          <a:p>
            <a:endParaRPr lang="en-US"/>
          </a:p>
        </p:txBody>
      </p:sp>
      <p:sp>
        <p:nvSpPr>
          <p:cNvPr id="2358341" name="Freeform 69"/>
          <p:cNvSpPr>
            <a:spLocks/>
          </p:cNvSpPr>
          <p:nvPr/>
        </p:nvSpPr>
        <p:spPr bwMode="auto">
          <a:xfrm>
            <a:off x="3477359" y="4803999"/>
            <a:ext cx="1397977" cy="33337"/>
          </a:xfrm>
          <a:custGeom>
            <a:avLst/>
            <a:gdLst>
              <a:gd name="T0" fmla="*/ 11 w 954"/>
              <a:gd name="T1" fmla="*/ 0 h 21"/>
              <a:gd name="T2" fmla="*/ 8 w 954"/>
              <a:gd name="T3" fmla="*/ 0 h 21"/>
              <a:gd name="T4" fmla="*/ 5 w 954"/>
              <a:gd name="T5" fmla="*/ 3 h 21"/>
              <a:gd name="T6" fmla="*/ 3 w 954"/>
              <a:gd name="T7" fmla="*/ 3 h 21"/>
              <a:gd name="T8" fmla="*/ 3 w 954"/>
              <a:gd name="T9" fmla="*/ 6 h 21"/>
              <a:gd name="T10" fmla="*/ 0 w 954"/>
              <a:gd name="T11" fmla="*/ 8 h 21"/>
              <a:gd name="T12" fmla="*/ 0 w 954"/>
              <a:gd name="T13" fmla="*/ 13 h 21"/>
              <a:gd name="T14" fmla="*/ 3 w 954"/>
              <a:gd name="T15" fmla="*/ 16 h 21"/>
              <a:gd name="T16" fmla="*/ 3 w 954"/>
              <a:gd name="T17" fmla="*/ 18 h 21"/>
              <a:gd name="T18" fmla="*/ 5 w 954"/>
              <a:gd name="T19" fmla="*/ 18 h 21"/>
              <a:gd name="T20" fmla="*/ 8 w 954"/>
              <a:gd name="T21" fmla="*/ 21 h 21"/>
              <a:gd name="T22" fmla="*/ 945 w 954"/>
              <a:gd name="T23" fmla="*/ 21 h 21"/>
              <a:gd name="T24" fmla="*/ 948 w 954"/>
              <a:gd name="T25" fmla="*/ 18 h 21"/>
              <a:gd name="T26" fmla="*/ 951 w 954"/>
              <a:gd name="T27" fmla="*/ 18 h 21"/>
              <a:gd name="T28" fmla="*/ 951 w 954"/>
              <a:gd name="T29" fmla="*/ 16 h 21"/>
              <a:gd name="T30" fmla="*/ 954 w 954"/>
              <a:gd name="T31" fmla="*/ 13 h 21"/>
              <a:gd name="T32" fmla="*/ 954 w 954"/>
              <a:gd name="T33" fmla="*/ 8 h 21"/>
              <a:gd name="T34" fmla="*/ 951 w 954"/>
              <a:gd name="T35" fmla="*/ 6 h 21"/>
              <a:gd name="T36" fmla="*/ 951 w 954"/>
              <a:gd name="T37" fmla="*/ 3 h 21"/>
              <a:gd name="T38" fmla="*/ 948 w 954"/>
              <a:gd name="T39" fmla="*/ 3 h 21"/>
              <a:gd name="T40" fmla="*/ 945 w 954"/>
              <a:gd name="T41" fmla="*/ 0 h 21"/>
              <a:gd name="T42" fmla="*/ 943 w 954"/>
              <a:gd name="T43" fmla="*/ 0 h 21"/>
              <a:gd name="T44" fmla="*/ 11 w 954"/>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4" h="21">
                <a:moveTo>
                  <a:pt x="11" y="0"/>
                </a:moveTo>
                <a:lnTo>
                  <a:pt x="8" y="0"/>
                </a:lnTo>
                <a:lnTo>
                  <a:pt x="5" y="3"/>
                </a:lnTo>
                <a:lnTo>
                  <a:pt x="3" y="3"/>
                </a:lnTo>
                <a:lnTo>
                  <a:pt x="3" y="6"/>
                </a:lnTo>
                <a:lnTo>
                  <a:pt x="0" y="8"/>
                </a:lnTo>
                <a:lnTo>
                  <a:pt x="0" y="13"/>
                </a:lnTo>
                <a:lnTo>
                  <a:pt x="3" y="16"/>
                </a:lnTo>
                <a:lnTo>
                  <a:pt x="3" y="18"/>
                </a:lnTo>
                <a:lnTo>
                  <a:pt x="5" y="18"/>
                </a:lnTo>
                <a:lnTo>
                  <a:pt x="8" y="21"/>
                </a:lnTo>
                <a:lnTo>
                  <a:pt x="945" y="21"/>
                </a:lnTo>
                <a:lnTo>
                  <a:pt x="948" y="18"/>
                </a:lnTo>
                <a:lnTo>
                  <a:pt x="951" y="18"/>
                </a:lnTo>
                <a:lnTo>
                  <a:pt x="951" y="16"/>
                </a:lnTo>
                <a:lnTo>
                  <a:pt x="954" y="13"/>
                </a:lnTo>
                <a:lnTo>
                  <a:pt x="954" y="8"/>
                </a:lnTo>
                <a:lnTo>
                  <a:pt x="951" y="6"/>
                </a:lnTo>
                <a:lnTo>
                  <a:pt x="951" y="3"/>
                </a:lnTo>
                <a:lnTo>
                  <a:pt x="948" y="3"/>
                </a:lnTo>
                <a:lnTo>
                  <a:pt x="945" y="0"/>
                </a:lnTo>
                <a:lnTo>
                  <a:pt x="943" y="0"/>
                </a:lnTo>
                <a:lnTo>
                  <a:pt x="11" y="0"/>
                </a:lnTo>
                <a:close/>
              </a:path>
            </a:pathLst>
          </a:custGeom>
          <a:solidFill>
            <a:srgbClr val="FF6600"/>
          </a:solidFill>
          <a:ln w="9525">
            <a:solidFill>
              <a:srgbClr val="FF6600"/>
            </a:solidFill>
            <a:round/>
            <a:headEnd/>
            <a:tailEnd/>
          </a:ln>
        </p:spPr>
        <p:txBody>
          <a:bodyPr/>
          <a:lstStyle/>
          <a:p>
            <a:endParaRPr lang="en-US"/>
          </a:p>
        </p:txBody>
      </p:sp>
      <p:sp>
        <p:nvSpPr>
          <p:cNvPr id="2358342" name="Freeform 70"/>
          <p:cNvSpPr>
            <a:spLocks/>
          </p:cNvSpPr>
          <p:nvPr/>
        </p:nvSpPr>
        <p:spPr bwMode="auto">
          <a:xfrm>
            <a:off x="3493477" y="4751610"/>
            <a:ext cx="136281" cy="139700"/>
          </a:xfrm>
          <a:custGeom>
            <a:avLst/>
            <a:gdLst>
              <a:gd name="T0" fmla="*/ 93 w 93"/>
              <a:gd name="T1" fmla="*/ 0 h 88"/>
              <a:gd name="T2" fmla="*/ 0 w 93"/>
              <a:gd name="T3" fmla="*/ 44 h 88"/>
              <a:gd name="T4" fmla="*/ 93 w 93"/>
              <a:gd name="T5" fmla="*/ 88 h 88"/>
              <a:gd name="T6" fmla="*/ 46 w 93"/>
              <a:gd name="T7" fmla="*/ 44 h 88"/>
              <a:gd name="T8" fmla="*/ 93 w 93"/>
              <a:gd name="T9" fmla="*/ 0 h 88"/>
            </a:gdLst>
            <a:ahLst/>
            <a:cxnLst>
              <a:cxn ang="0">
                <a:pos x="T0" y="T1"/>
              </a:cxn>
              <a:cxn ang="0">
                <a:pos x="T2" y="T3"/>
              </a:cxn>
              <a:cxn ang="0">
                <a:pos x="T4" y="T5"/>
              </a:cxn>
              <a:cxn ang="0">
                <a:pos x="T6" y="T7"/>
              </a:cxn>
              <a:cxn ang="0">
                <a:pos x="T8" y="T9"/>
              </a:cxn>
            </a:cxnLst>
            <a:rect l="0" t="0" r="r" b="b"/>
            <a:pathLst>
              <a:path w="93" h="88">
                <a:moveTo>
                  <a:pt x="93" y="0"/>
                </a:moveTo>
                <a:lnTo>
                  <a:pt x="0" y="44"/>
                </a:lnTo>
                <a:lnTo>
                  <a:pt x="93" y="88"/>
                </a:lnTo>
                <a:lnTo>
                  <a:pt x="46" y="44"/>
                </a:lnTo>
                <a:lnTo>
                  <a:pt x="93" y="0"/>
                </a:lnTo>
                <a:close/>
              </a:path>
            </a:pathLst>
          </a:custGeom>
          <a:solidFill>
            <a:srgbClr val="FF6600"/>
          </a:solidFill>
          <a:ln w="9525">
            <a:solidFill>
              <a:srgbClr val="FF6600"/>
            </a:solidFill>
            <a:round/>
            <a:headEnd/>
            <a:tailEnd/>
          </a:ln>
        </p:spPr>
        <p:txBody>
          <a:bodyPr/>
          <a:lstStyle/>
          <a:p>
            <a:endParaRPr lang="en-US"/>
          </a:p>
        </p:txBody>
      </p:sp>
      <p:sp>
        <p:nvSpPr>
          <p:cNvPr id="2358343" name="Freeform 71"/>
          <p:cNvSpPr>
            <a:spLocks/>
          </p:cNvSpPr>
          <p:nvPr/>
        </p:nvSpPr>
        <p:spPr bwMode="auto">
          <a:xfrm>
            <a:off x="3477358" y="4735735"/>
            <a:ext cx="168519" cy="171450"/>
          </a:xfrm>
          <a:custGeom>
            <a:avLst/>
            <a:gdLst>
              <a:gd name="T0" fmla="*/ 112 w 115"/>
              <a:gd name="T1" fmla="*/ 18 h 108"/>
              <a:gd name="T2" fmla="*/ 112 w 115"/>
              <a:gd name="T3" fmla="*/ 15 h 108"/>
              <a:gd name="T4" fmla="*/ 115 w 115"/>
              <a:gd name="T5" fmla="*/ 13 h 108"/>
              <a:gd name="T6" fmla="*/ 115 w 115"/>
              <a:gd name="T7" fmla="*/ 7 h 108"/>
              <a:gd name="T8" fmla="*/ 112 w 115"/>
              <a:gd name="T9" fmla="*/ 5 h 108"/>
              <a:gd name="T10" fmla="*/ 112 w 115"/>
              <a:gd name="T11" fmla="*/ 2 h 108"/>
              <a:gd name="T12" fmla="*/ 109 w 115"/>
              <a:gd name="T13" fmla="*/ 2 h 108"/>
              <a:gd name="T14" fmla="*/ 107 w 115"/>
              <a:gd name="T15" fmla="*/ 0 h 108"/>
              <a:gd name="T16" fmla="*/ 98 w 115"/>
              <a:gd name="T17" fmla="*/ 0 h 108"/>
              <a:gd name="T18" fmla="*/ 5 w 115"/>
              <a:gd name="T19" fmla="*/ 43 h 108"/>
              <a:gd name="T20" fmla="*/ 3 w 115"/>
              <a:gd name="T21" fmla="*/ 46 h 108"/>
              <a:gd name="T22" fmla="*/ 3 w 115"/>
              <a:gd name="T23" fmla="*/ 49 h 108"/>
              <a:gd name="T24" fmla="*/ 0 w 115"/>
              <a:gd name="T25" fmla="*/ 51 h 108"/>
              <a:gd name="T26" fmla="*/ 0 w 115"/>
              <a:gd name="T27" fmla="*/ 59 h 108"/>
              <a:gd name="T28" fmla="*/ 3 w 115"/>
              <a:gd name="T29" fmla="*/ 61 h 108"/>
              <a:gd name="T30" fmla="*/ 5 w 115"/>
              <a:gd name="T31" fmla="*/ 61 h 108"/>
              <a:gd name="T32" fmla="*/ 5 w 115"/>
              <a:gd name="T33" fmla="*/ 64 h 108"/>
              <a:gd name="T34" fmla="*/ 98 w 115"/>
              <a:gd name="T35" fmla="*/ 108 h 108"/>
              <a:gd name="T36" fmla="*/ 107 w 115"/>
              <a:gd name="T37" fmla="*/ 108 h 108"/>
              <a:gd name="T38" fmla="*/ 109 w 115"/>
              <a:gd name="T39" fmla="*/ 105 h 108"/>
              <a:gd name="T40" fmla="*/ 112 w 115"/>
              <a:gd name="T41" fmla="*/ 105 h 108"/>
              <a:gd name="T42" fmla="*/ 115 w 115"/>
              <a:gd name="T43" fmla="*/ 103 h 108"/>
              <a:gd name="T44" fmla="*/ 115 w 115"/>
              <a:gd name="T45" fmla="*/ 95 h 108"/>
              <a:gd name="T46" fmla="*/ 112 w 115"/>
              <a:gd name="T47" fmla="*/ 92 h 108"/>
              <a:gd name="T48" fmla="*/ 112 w 115"/>
              <a:gd name="T49" fmla="*/ 90 h 108"/>
              <a:gd name="T50" fmla="*/ 74 w 115"/>
              <a:gd name="T51" fmla="*/ 54 h 108"/>
              <a:gd name="T52" fmla="*/ 112 w 115"/>
              <a:gd name="T53" fmla="*/ 18 h 108"/>
              <a:gd name="T54" fmla="*/ 49 w 115"/>
              <a:gd name="T55" fmla="*/ 49 h 108"/>
              <a:gd name="T56" fmla="*/ 49 w 115"/>
              <a:gd name="T57" fmla="*/ 46 h 108"/>
              <a:gd name="T58" fmla="*/ 49 w 115"/>
              <a:gd name="T59" fmla="*/ 49 h 108"/>
              <a:gd name="T60" fmla="*/ 46 w 115"/>
              <a:gd name="T61" fmla="*/ 51 h 108"/>
              <a:gd name="T62" fmla="*/ 46 w 115"/>
              <a:gd name="T63" fmla="*/ 56 h 108"/>
              <a:gd name="T64" fmla="*/ 49 w 115"/>
              <a:gd name="T65" fmla="*/ 59 h 108"/>
              <a:gd name="T66" fmla="*/ 49 w 115"/>
              <a:gd name="T67" fmla="*/ 61 h 108"/>
              <a:gd name="T68" fmla="*/ 49 w 115"/>
              <a:gd name="T69" fmla="*/ 59 h 108"/>
              <a:gd name="T70" fmla="*/ 35 w 115"/>
              <a:gd name="T71" fmla="*/ 54 h 108"/>
              <a:gd name="T72" fmla="*/ 49 w 115"/>
              <a:gd name="T73" fmla="*/ 49 h 108"/>
              <a:gd name="T74" fmla="*/ 112 w 115"/>
              <a:gd name="T75"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08">
                <a:moveTo>
                  <a:pt x="112" y="18"/>
                </a:moveTo>
                <a:lnTo>
                  <a:pt x="112" y="15"/>
                </a:lnTo>
                <a:lnTo>
                  <a:pt x="115" y="13"/>
                </a:lnTo>
                <a:lnTo>
                  <a:pt x="115" y="7"/>
                </a:lnTo>
                <a:lnTo>
                  <a:pt x="112" y="5"/>
                </a:lnTo>
                <a:lnTo>
                  <a:pt x="112" y="2"/>
                </a:lnTo>
                <a:lnTo>
                  <a:pt x="109" y="2"/>
                </a:lnTo>
                <a:lnTo>
                  <a:pt x="107" y="0"/>
                </a:lnTo>
                <a:lnTo>
                  <a:pt x="98" y="0"/>
                </a:lnTo>
                <a:lnTo>
                  <a:pt x="5" y="43"/>
                </a:lnTo>
                <a:lnTo>
                  <a:pt x="3" y="46"/>
                </a:lnTo>
                <a:lnTo>
                  <a:pt x="3" y="49"/>
                </a:lnTo>
                <a:lnTo>
                  <a:pt x="0" y="51"/>
                </a:lnTo>
                <a:lnTo>
                  <a:pt x="0" y="59"/>
                </a:lnTo>
                <a:lnTo>
                  <a:pt x="3" y="61"/>
                </a:lnTo>
                <a:lnTo>
                  <a:pt x="5" y="61"/>
                </a:lnTo>
                <a:lnTo>
                  <a:pt x="5" y="64"/>
                </a:lnTo>
                <a:lnTo>
                  <a:pt x="98" y="108"/>
                </a:lnTo>
                <a:lnTo>
                  <a:pt x="107" y="108"/>
                </a:lnTo>
                <a:lnTo>
                  <a:pt x="109" y="105"/>
                </a:lnTo>
                <a:lnTo>
                  <a:pt x="112" y="105"/>
                </a:lnTo>
                <a:lnTo>
                  <a:pt x="115" y="103"/>
                </a:lnTo>
                <a:lnTo>
                  <a:pt x="115" y="95"/>
                </a:lnTo>
                <a:lnTo>
                  <a:pt x="112" y="92"/>
                </a:lnTo>
                <a:lnTo>
                  <a:pt x="112" y="90"/>
                </a:lnTo>
                <a:lnTo>
                  <a:pt x="74" y="54"/>
                </a:lnTo>
                <a:lnTo>
                  <a:pt x="112" y="18"/>
                </a:lnTo>
                <a:lnTo>
                  <a:pt x="49" y="49"/>
                </a:lnTo>
                <a:lnTo>
                  <a:pt x="49" y="46"/>
                </a:lnTo>
                <a:lnTo>
                  <a:pt x="49" y="49"/>
                </a:lnTo>
                <a:lnTo>
                  <a:pt x="46" y="51"/>
                </a:lnTo>
                <a:lnTo>
                  <a:pt x="46" y="56"/>
                </a:lnTo>
                <a:lnTo>
                  <a:pt x="49" y="59"/>
                </a:lnTo>
                <a:lnTo>
                  <a:pt x="49" y="61"/>
                </a:lnTo>
                <a:lnTo>
                  <a:pt x="49" y="59"/>
                </a:lnTo>
                <a:lnTo>
                  <a:pt x="35" y="54"/>
                </a:lnTo>
                <a:lnTo>
                  <a:pt x="49" y="49"/>
                </a:lnTo>
                <a:lnTo>
                  <a:pt x="112" y="18"/>
                </a:lnTo>
                <a:close/>
              </a:path>
            </a:pathLst>
          </a:custGeom>
          <a:solidFill>
            <a:srgbClr val="FF6600"/>
          </a:solidFill>
          <a:ln w="9525">
            <a:solidFill>
              <a:srgbClr val="FF6600"/>
            </a:solidFill>
            <a:round/>
            <a:headEnd/>
            <a:tailEnd/>
          </a:ln>
        </p:spPr>
        <p:txBody>
          <a:bodyPr/>
          <a:lstStyle/>
          <a:p>
            <a:endParaRPr lang="en-US"/>
          </a:p>
        </p:txBody>
      </p:sp>
      <p:sp>
        <p:nvSpPr>
          <p:cNvPr id="2358344" name="Freeform 72"/>
          <p:cNvSpPr>
            <a:spLocks/>
          </p:cNvSpPr>
          <p:nvPr/>
        </p:nvSpPr>
        <p:spPr bwMode="auto">
          <a:xfrm>
            <a:off x="3477359" y="4735735"/>
            <a:ext cx="32238" cy="171450"/>
          </a:xfrm>
          <a:custGeom>
            <a:avLst/>
            <a:gdLst>
              <a:gd name="T0" fmla="*/ 22 w 22"/>
              <a:gd name="T1" fmla="*/ 10 h 108"/>
              <a:gd name="T2" fmla="*/ 22 w 22"/>
              <a:gd name="T3" fmla="*/ 7 h 108"/>
              <a:gd name="T4" fmla="*/ 19 w 22"/>
              <a:gd name="T5" fmla="*/ 5 h 108"/>
              <a:gd name="T6" fmla="*/ 19 w 22"/>
              <a:gd name="T7" fmla="*/ 2 h 108"/>
              <a:gd name="T8" fmla="*/ 16 w 22"/>
              <a:gd name="T9" fmla="*/ 2 h 108"/>
              <a:gd name="T10" fmla="*/ 14 w 22"/>
              <a:gd name="T11" fmla="*/ 0 h 108"/>
              <a:gd name="T12" fmla="*/ 8 w 22"/>
              <a:gd name="T13" fmla="*/ 0 h 108"/>
              <a:gd name="T14" fmla="*/ 5 w 22"/>
              <a:gd name="T15" fmla="*/ 2 h 108"/>
              <a:gd name="T16" fmla="*/ 3 w 22"/>
              <a:gd name="T17" fmla="*/ 2 h 108"/>
              <a:gd name="T18" fmla="*/ 3 w 22"/>
              <a:gd name="T19" fmla="*/ 5 h 108"/>
              <a:gd name="T20" fmla="*/ 0 w 22"/>
              <a:gd name="T21" fmla="*/ 7 h 108"/>
              <a:gd name="T22" fmla="*/ 0 w 22"/>
              <a:gd name="T23" fmla="*/ 100 h 108"/>
              <a:gd name="T24" fmla="*/ 3 w 22"/>
              <a:gd name="T25" fmla="*/ 103 h 108"/>
              <a:gd name="T26" fmla="*/ 3 w 22"/>
              <a:gd name="T27" fmla="*/ 105 h 108"/>
              <a:gd name="T28" fmla="*/ 5 w 22"/>
              <a:gd name="T29" fmla="*/ 105 h 108"/>
              <a:gd name="T30" fmla="*/ 8 w 22"/>
              <a:gd name="T31" fmla="*/ 108 h 108"/>
              <a:gd name="T32" fmla="*/ 14 w 22"/>
              <a:gd name="T33" fmla="*/ 108 h 108"/>
              <a:gd name="T34" fmla="*/ 16 w 22"/>
              <a:gd name="T35" fmla="*/ 105 h 108"/>
              <a:gd name="T36" fmla="*/ 19 w 22"/>
              <a:gd name="T37" fmla="*/ 105 h 108"/>
              <a:gd name="T38" fmla="*/ 19 w 22"/>
              <a:gd name="T39" fmla="*/ 103 h 108"/>
              <a:gd name="T40" fmla="*/ 22 w 22"/>
              <a:gd name="T41" fmla="*/ 100 h 108"/>
              <a:gd name="T42" fmla="*/ 22 w 22"/>
              <a:gd name="T43" fmla="*/ 98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7"/>
                </a:lnTo>
                <a:lnTo>
                  <a:pt x="19" y="5"/>
                </a:lnTo>
                <a:lnTo>
                  <a:pt x="19" y="2"/>
                </a:lnTo>
                <a:lnTo>
                  <a:pt x="16" y="2"/>
                </a:lnTo>
                <a:lnTo>
                  <a:pt x="14" y="0"/>
                </a:lnTo>
                <a:lnTo>
                  <a:pt x="8" y="0"/>
                </a:lnTo>
                <a:lnTo>
                  <a:pt x="5" y="2"/>
                </a:lnTo>
                <a:lnTo>
                  <a:pt x="3" y="2"/>
                </a:lnTo>
                <a:lnTo>
                  <a:pt x="3" y="5"/>
                </a:lnTo>
                <a:lnTo>
                  <a:pt x="0" y="7"/>
                </a:lnTo>
                <a:lnTo>
                  <a:pt x="0" y="100"/>
                </a:lnTo>
                <a:lnTo>
                  <a:pt x="3" y="103"/>
                </a:lnTo>
                <a:lnTo>
                  <a:pt x="3" y="105"/>
                </a:lnTo>
                <a:lnTo>
                  <a:pt x="5" y="105"/>
                </a:lnTo>
                <a:lnTo>
                  <a:pt x="8" y="108"/>
                </a:lnTo>
                <a:lnTo>
                  <a:pt x="14" y="108"/>
                </a:lnTo>
                <a:lnTo>
                  <a:pt x="16" y="105"/>
                </a:lnTo>
                <a:lnTo>
                  <a:pt x="19" y="105"/>
                </a:lnTo>
                <a:lnTo>
                  <a:pt x="19" y="103"/>
                </a:lnTo>
                <a:lnTo>
                  <a:pt x="22" y="100"/>
                </a:lnTo>
                <a:lnTo>
                  <a:pt x="22" y="98"/>
                </a:lnTo>
                <a:lnTo>
                  <a:pt x="22" y="10"/>
                </a:lnTo>
                <a:close/>
              </a:path>
            </a:pathLst>
          </a:custGeom>
          <a:solidFill>
            <a:srgbClr val="FF6600"/>
          </a:solidFill>
          <a:ln w="9525">
            <a:solidFill>
              <a:srgbClr val="FF6600"/>
            </a:solidFill>
            <a:round/>
            <a:headEnd/>
            <a:tailEnd/>
          </a:ln>
        </p:spPr>
        <p:txBody>
          <a:bodyPr/>
          <a:lstStyle/>
          <a:p>
            <a:endParaRPr lang="en-US"/>
          </a:p>
        </p:txBody>
      </p:sp>
      <p:sp>
        <p:nvSpPr>
          <p:cNvPr id="2358345" name="Freeform 73"/>
          <p:cNvSpPr>
            <a:spLocks/>
          </p:cNvSpPr>
          <p:nvPr/>
        </p:nvSpPr>
        <p:spPr bwMode="auto">
          <a:xfrm>
            <a:off x="4725866" y="4751610"/>
            <a:ext cx="133350" cy="139700"/>
          </a:xfrm>
          <a:custGeom>
            <a:avLst/>
            <a:gdLst>
              <a:gd name="T0" fmla="*/ 0 w 91"/>
              <a:gd name="T1" fmla="*/ 0 h 88"/>
              <a:gd name="T2" fmla="*/ 91 w 91"/>
              <a:gd name="T3" fmla="*/ 44 h 88"/>
              <a:gd name="T4" fmla="*/ 0 w 91"/>
              <a:gd name="T5" fmla="*/ 88 h 88"/>
              <a:gd name="T6" fmla="*/ 44 w 91"/>
              <a:gd name="T7" fmla="*/ 44 h 88"/>
              <a:gd name="T8" fmla="*/ 0 w 91"/>
              <a:gd name="T9" fmla="*/ 0 h 88"/>
            </a:gdLst>
            <a:ahLst/>
            <a:cxnLst>
              <a:cxn ang="0">
                <a:pos x="T0" y="T1"/>
              </a:cxn>
              <a:cxn ang="0">
                <a:pos x="T2" y="T3"/>
              </a:cxn>
              <a:cxn ang="0">
                <a:pos x="T4" y="T5"/>
              </a:cxn>
              <a:cxn ang="0">
                <a:pos x="T6" y="T7"/>
              </a:cxn>
              <a:cxn ang="0">
                <a:pos x="T8" y="T9"/>
              </a:cxn>
            </a:cxnLst>
            <a:rect l="0" t="0" r="r" b="b"/>
            <a:pathLst>
              <a:path w="91" h="88">
                <a:moveTo>
                  <a:pt x="0" y="0"/>
                </a:moveTo>
                <a:lnTo>
                  <a:pt x="91" y="44"/>
                </a:lnTo>
                <a:lnTo>
                  <a:pt x="0" y="88"/>
                </a:lnTo>
                <a:lnTo>
                  <a:pt x="44" y="44"/>
                </a:lnTo>
                <a:lnTo>
                  <a:pt x="0" y="0"/>
                </a:lnTo>
                <a:close/>
              </a:path>
            </a:pathLst>
          </a:custGeom>
          <a:solidFill>
            <a:srgbClr val="FF6600"/>
          </a:solidFill>
          <a:ln w="9525">
            <a:solidFill>
              <a:srgbClr val="FF6600"/>
            </a:solidFill>
            <a:round/>
            <a:headEnd/>
            <a:tailEnd/>
          </a:ln>
        </p:spPr>
        <p:txBody>
          <a:bodyPr/>
          <a:lstStyle/>
          <a:p>
            <a:endParaRPr lang="en-US"/>
          </a:p>
        </p:txBody>
      </p:sp>
      <p:sp>
        <p:nvSpPr>
          <p:cNvPr id="2358346" name="Freeform 74"/>
          <p:cNvSpPr>
            <a:spLocks/>
          </p:cNvSpPr>
          <p:nvPr/>
        </p:nvSpPr>
        <p:spPr bwMode="auto">
          <a:xfrm>
            <a:off x="4709746" y="4735735"/>
            <a:ext cx="165589" cy="171450"/>
          </a:xfrm>
          <a:custGeom>
            <a:avLst/>
            <a:gdLst>
              <a:gd name="T0" fmla="*/ 63 w 113"/>
              <a:gd name="T1" fmla="*/ 46 h 108"/>
              <a:gd name="T2" fmla="*/ 77 w 113"/>
              <a:gd name="T3" fmla="*/ 54 h 108"/>
              <a:gd name="T4" fmla="*/ 63 w 113"/>
              <a:gd name="T5" fmla="*/ 61 h 108"/>
              <a:gd name="T6" fmla="*/ 66 w 113"/>
              <a:gd name="T7" fmla="*/ 59 h 108"/>
              <a:gd name="T8" fmla="*/ 66 w 113"/>
              <a:gd name="T9" fmla="*/ 51 h 108"/>
              <a:gd name="T10" fmla="*/ 63 w 113"/>
              <a:gd name="T11" fmla="*/ 49 h 108"/>
              <a:gd name="T12" fmla="*/ 63 w 113"/>
              <a:gd name="T13" fmla="*/ 46 h 108"/>
              <a:gd name="T14" fmla="*/ 3 w 113"/>
              <a:gd name="T15" fmla="*/ 18 h 108"/>
              <a:gd name="T16" fmla="*/ 41 w 113"/>
              <a:gd name="T17" fmla="*/ 54 h 108"/>
              <a:gd name="T18" fmla="*/ 3 w 113"/>
              <a:gd name="T19" fmla="*/ 90 h 108"/>
              <a:gd name="T20" fmla="*/ 3 w 113"/>
              <a:gd name="T21" fmla="*/ 92 h 108"/>
              <a:gd name="T22" fmla="*/ 0 w 113"/>
              <a:gd name="T23" fmla="*/ 95 h 108"/>
              <a:gd name="T24" fmla="*/ 0 w 113"/>
              <a:gd name="T25" fmla="*/ 103 h 108"/>
              <a:gd name="T26" fmla="*/ 3 w 113"/>
              <a:gd name="T27" fmla="*/ 105 h 108"/>
              <a:gd name="T28" fmla="*/ 6 w 113"/>
              <a:gd name="T29" fmla="*/ 105 h 108"/>
              <a:gd name="T30" fmla="*/ 8 w 113"/>
              <a:gd name="T31" fmla="*/ 108 h 108"/>
              <a:gd name="T32" fmla="*/ 17 w 113"/>
              <a:gd name="T33" fmla="*/ 108 h 108"/>
              <a:gd name="T34" fmla="*/ 107 w 113"/>
              <a:gd name="T35" fmla="*/ 64 h 108"/>
              <a:gd name="T36" fmla="*/ 107 w 113"/>
              <a:gd name="T37" fmla="*/ 61 h 108"/>
              <a:gd name="T38" fmla="*/ 110 w 113"/>
              <a:gd name="T39" fmla="*/ 61 h 108"/>
              <a:gd name="T40" fmla="*/ 113 w 113"/>
              <a:gd name="T41" fmla="*/ 59 h 108"/>
              <a:gd name="T42" fmla="*/ 113 w 113"/>
              <a:gd name="T43" fmla="*/ 51 h 108"/>
              <a:gd name="T44" fmla="*/ 110 w 113"/>
              <a:gd name="T45" fmla="*/ 49 h 108"/>
              <a:gd name="T46" fmla="*/ 110 w 113"/>
              <a:gd name="T47" fmla="*/ 46 h 108"/>
              <a:gd name="T48" fmla="*/ 107 w 113"/>
              <a:gd name="T49" fmla="*/ 43 h 108"/>
              <a:gd name="T50" fmla="*/ 17 w 113"/>
              <a:gd name="T51" fmla="*/ 0 h 108"/>
              <a:gd name="T52" fmla="*/ 6 w 113"/>
              <a:gd name="T53" fmla="*/ 0 h 108"/>
              <a:gd name="T54" fmla="*/ 3 w 113"/>
              <a:gd name="T55" fmla="*/ 2 h 108"/>
              <a:gd name="T56" fmla="*/ 3 w 113"/>
              <a:gd name="T57" fmla="*/ 5 h 108"/>
              <a:gd name="T58" fmla="*/ 0 w 113"/>
              <a:gd name="T59" fmla="*/ 7 h 108"/>
              <a:gd name="T60" fmla="*/ 0 w 113"/>
              <a:gd name="T61" fmla="*/ 15 h 108"/>
              <a:gd name="T62" fmla="*/ 3 w 113"/>
              <a:gd name="T63" fmla="*/ 18 h 108"/>
              <a:gd name="T64" fmla="*/ 63 w 113"/>
              <a:gd name="T65"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08">
                <a:moveTo>
                  <a:pt x="63" y="46"/>
                </a:moveTo>
                <a:lnTo>
                  <a:pt x="77" y="54"/>
                </a:lnTo>
                <a:lnTo>
                  <a:pt x="63" y="61"/>
                </a:lnTo>
                <a:lnTo>
                  <a:pt x="66" y="59"/>
                </a:lnTo>
                <a:lnTo>
                  <a:pt x="66" y="51"/>
                </a:lnTo>
                <a:lnTo>
                  <a:pt x="63" y="49"/>
                </a:lnTo>
                <a:lnTo>
                  <a:pt x="63" y="46"/>
                </a:lnTo>
                <a:lnTo>
                  <a:pt x="3" y="18"/>
                </a:lnTo>
                <a:lnTo>
                  <a:pt x="41" y="54"/>
                </a:lnTo>
                <a:lnTo>
                  <a:pt x="3" y="90"/>
                </a:lnTo>
                <a:lnTo>
                  <a:pt x="3" y="92"/>
                </a:lnTo>
                <a:lnTo>
                  <a:pt x="0" y="95"/>
                </a:lnTo>
                <a:lnTo>
                  <a:pt x="0" y="103"/>
                </a:lnTo>
                <a:lnTo>
                  <a:pt x="3" y="105"/>
                </a:lnTo>
                <a:lnTo>
                  <a:pt x="6" y="105"/>
                </a:lnTo>
                <a:lnTo>
                  <a:pt x="8" y="108"/>
                </a:lnTo>
                <a:lnTo>
                  <a:pt x="17" y="108"/>
                </a:lnTo>
                <a:lnTo>
                  <a:pt x="107" y="64"/>
                </a:lnTo>
                <a:lnTo>
                  <a:pt x="107" y="61"/>
                </a:lnTo>
                <a:lnTo>
                  <a:pt x="110" y="61"/>
                </a:lnTo>
                <a:lnTo>
                  <a:pt x="113" y="59"/>
                </a:lnTo>
                <a:lnTo>
                  <a:pt x="113" y="51"/>
                </a:lnTo>
                <a:lnTo>
                  <a:pt x="110" y="49"/>
                </a:lnTo>
                <a:lnTo>
                  <a:pt x="110" y="46"/>
                </a:lnTo>
                <a:lnTo>
                  <a:pt x="107" y="43"/>
                </a:lnTo>
                <a:lnTo>
                  <a:pt x="17" y="0"/>
                </a:lnTo>
                <a:lnTo>
                  <a:pt x="6" y="0"/>
                </a:lnTo>
                <a:lnTo>
                  <a:pt x="3" y="2"/>
                </a:lnTo>
                <a:lnTo>
                  <a:pt x="3" y="5"/>
                </a:lnTo>
                <a:lnTo>
                  <a:pt x="0" y="7"/>
                </a:lnTo>
                <a:lnTo>
                  <a:pt x="0" y="15"/>
                </a:lnTo>
                <a:lnTo>
                  <a:pt x="3" y="18"/>
                </a:lnTo>
                <a:lnTo>
                  <a:pt x="63" y="46"/>
                </a:lnTo>
                <a:close/>
              </a:path>
            </a:pathLst>
          </a:custGeom>
          <a:solidFill>
            <a:srgbClr val="FF6600"/>
          </a:solidFill>
          <a:ln w="9525">
            <a:solidFill>
              <a:srgbClr val="FF6600"/>
            </a:solidFill>
            <a:round/>
            <a:headEnd/>
            <a:tailEnd/>
          </a:ln>
        </p:spPr>
        <p:txBody>
          <a:bodyPr/>
          <a:lstStyle/>
          <a:p>
            <a:endParaRPr lang="en-US"/>
          </a:p>
        </p:txBody>
      </p:sp>
      <p:sp>
        <p:nvSpPr>
          <p:cNvPr id="2358347" name="Freeform 75"/>
          <p:cNvSpPr>
            <a:spLocks/>
          </p:cNvSpPr>
          <p:nvPr/>
        </p:nvSpPr>
        <p:spPr bwMode="auto">
          <a:xfrm>
            <a:off x="4843097" y="4735735"/>
            <a:ext cx="32238" cy="171450"/>
          </a:xfrm>
          <a:custGeom>
            <a:avLst/>
            <a:gdLst>
              <a:gd name="T0" fmla="*/ 22 w 22"/>
              <a:gd name="T1" fmla="*/ 10 h 108"/>
              <a:gd name="T2" fmla="*/ 22 w 22"/>
              <a:gd name="T3" fmla="*/ 7 h 108"/>
              <a:gd name="T4" fmla="*/ 19 w 22"/>
              <a:gd name="T5" fmla="*/ 5 h 108"/>
              <a:gd name="T6" fmla="*/ 19 w 22"/>
              <a:gd name="T7" fmla="*/ 2 h 108"/>
              <a:gd name="T8" fmla="*/ 16 w 22"/>
              <a:gd name="T9" fmla="*/ 2 h 108"/>
              <a:gd name="T10" fmla="*/ 13 w 22"/>
              <a:gd name="T11" fmla="*/ 0 h 108"/>
              <a:gd name="T12" fmla="*/ 8 w 22"/>
              <a:gd name="T13" fmla="*/ 0 h 108"/>
              <a:gd name="T14" fmla="*/ 5 w 22"/>
              <a:gd name="T15" fmla="*/ 2 h 108"/>
              <a:gd name="T16" fmla="*/ 2 w 22"/>
              <a:gd name="T17" fmla="*/ 2 h 108"/>
              <a:gd name="T18" fmla="*/ 2 w 22"/>
              <a:gd name="T19" fmla="*/ 5 h 108"/>
              <a:gd name="T20" fmla="*/ 0 w 22"/>
              <a:gd name="T21" fmla="*/ 7 h 108"/>
              <a:gd name="T22" fmla="*/ 0 w 22"/>
              <a:gd name="T23" fmla="*/ 100 h 108"/>
              <a:gd name="T24" fmla="*/ 2 w 22"/>
              <a:gd name="T25" fmla="*/ 103 h 108"/>
              <a:gd name="T26" fmla="*/ 2 w 22"/>
              <a:gd name="T27" fmla="*/ 105 h 108"/>
              <a:gd name="T28" fmla="*/ 5 w 22"/>
              <a:gd name="T29" fmla="*/ 105 h 108"/>
              <a:gd name="T30" fmla="*/ 8 w 22"/>
              <a:gd name="T31" fmla="*/ 108 h 108"/>
              <a:gd name="T32" fmla="*/ 13 w 22"/>
              <a:gd name="T33" fmla="*/ 108 h 108"/>
              <a:gd name="T34" fmla="*/ 16 w 22"/>
              <a:gd name="T35" fmla="*/ 105 h 108"/>
              <a:gd name="T36" fmla="*/ 19 w 22"/>
              <a:gd name="T37" fmla="*/ 105 h 108"/>
              <a:gd name="T38" fmla="*/ 19 w 22"/>
              <a:gd name="T39" fmla="*/ 103 h 108"/>
              <a:gd name="T40" fmla="*/ 22 w 22"/>
              <a:gd name="T41" fmla="*/ 100 h 108"/>
              <a:gd name="T42" fmla="*/ 22 w 22"/>
              <a:gd name="T43" fmla="*/ 98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7"/>
                </a:lnTo>
                <a:lnTo>
                  <a:pt x="19" y="5"/>
                </a:lnTo>
                <a:lnTo>
                  <a:pt x="19" y="2"/>
                </a:lnTo>
                <a:lnTo>
                  <a:pt x="16" y="2"/>
                </a:lnTo>
                <a:lnTo>
                  <a:pt x="13" y="0"/>
                </a:lnTo>
                <a:lnTo>
                  <a:pt x="8" y="0"/>
                </a:lnTo>
                <a:lnTo>
                  <a:pt x="5" y="2"/>
                </a:lnTo>
                <a:lnTo>
                  <a:pt x="2" y="2"/>
                </a:lnTo>
                <a:lnTo>
                  <a:pt x="2" y="5"/>
                </a:lnTo>
                <a:lnTo>
                  <a:pt x="0" y="7"/>
                </a:lnTo>
                <a:lnTo>
                  <a:pt x="0" y="100"/>
                </a:lnTo>
                <a:lnTo>
                  <a:pt x="2" y="103"/>
                </a:lnTo>
                <a:lnTo>
                  <a:pt x="2" y="105"/>
                </a:lnTo>
                <a:lnTo>
                  <a:pt x="5" y="105"/>
                </a:lnTo>
                <a:lnTo>
                  <a:pt x="8" y="108"/>
                </a:lnTo>
                <a:lnTo>
                  <a:pt x="13" y="108"/>
                </a:lnTo>
                <a:lnTo>
                  <a:pt x="16" y="105"/>
                </a:lnTo>
                <a:lnTo>
                  <a:pt x="19" y="105"/>
                </a:lnTo>
                <a:lnTo>
                  <a:pt x="19" y="103"/>
                </a:lnTo>
                <a:lnTo>
                  <a:pt x="22" y="100"/>
                </a:lnTo>
                <a:lnTo>
                  <a:pt x="22" y="98"/>
                </a:lnTo>
                <a:lnTo>
                  <a:pt x="22" y="10"/>
                </a:lnTo>
                <a:close/>
              </a:path>
            </a:pathLst>
          </a:custGeom>
          <a:solidFill>
            <a:srgbClr val="FF6600"/>
          </a:solidFill>
          <a:ln w="9525">
            <a:solidFill>
              <a:srgbClr val="FF6600"/>
            </a:solidFill>
            <a:round/>
            <a:headEnd/>
            <a:tailEnd/>
          </a:ln>
        </p:spPr>
        <p:txBody>
          <a:bodyPr/>
          <a:lstStyle/>
          <a:p>
            <a:endParaRPr lang="en-US"/>
          </a:p>
        </p:txBody>
      </p:sp>
      <p:sp>
        <p:nvSpPr>
          <p:cNvPr id="2358348" name="Freeform 76"/>
          <p:cNvSpPr>
            <a:spLocks/>
          </p:cNvSpPr>
          <p:nvPr/>
        </p:nvSpPr>
        <p:spPr bwMode="auto">
          <a:xfrm>
            <a:off x="5200651" y="4803999"/>
            <a:ext cx="2048608" cy="33337"/>
          </a:xfrm>
          <a:custGeom>
            <a:avLst/>
            <a:gdLst>
              <a:gd name="T0" fmla="*/ 11 w 1397"/>
              <a:gd name="T1" fmla="*/ 0 h 21"/>
              <a:gd name="T2" fmla="*/ 8 w 1397"/>
              <a:gd name="T3" fmla="*/ 0 h 21"/>
              <a:gd name="T4" fmla="*/ 5 w 1397"/>
              <a:gd name="T5" fmla="*/ 3 h 21"/>
              <a:gd name="T6" fmla="*/ 2 w 1397"/>
              <a:gd name="T7" fmla="*/ 3 h 21"/>
              <a:gd name="T8" fmla="*/ 2 w 1397"/>
              <a:gd name="T9" fmla="*/ 6 h 21"/>
              <a:gd name="T10" fmla="*/ 0 w 1397"/>
              <a:gd name="T11" fmla="*/ 8 h 21"/>
              <a:gd name="T12" fmla="*/ 0 w 1397"/>
              <a:gd name="T13" fmla="*/ 13 h 21"/>
              <a:gd name="T14" fmla="*/ 2 w 1397"/>
              <a:gd name="T15" fmla="*/ 16 h 21"/>
              <a:gd name="T16" fmla="*/ 2 w 1397"/>
              <a:gd name="T17" fmla="*/ 18 h 21"/>
              <a:gd name="T18" fmla="*/ 5 w 1397"/>
              <a:gd name="T19" fmla="*/ 18 h 21"/>
              <a:gd name="T20" fmla="*/ 8 w 1397"/>
              <a:gd name="T21" fmla="*/ 21 h 21"/>
              <a:gd name="T22" fmla="*/ 1389 w 1397"/>
              <a:gd name="T23" fmla="*/ 21 h 21"/>
              <a:gd name="T24" fmla="*/ 1392 w 1397"/>
              <a:gd name="T25" fmla="*/ 18 h 21"/>
              <a:gd name="T26" fmla="*/ 1395 w 1397"/>
              <a:gd name="T27" fmla="*/ 18 h 21"/>
              <a:gd name="T28" fmla="*/ 1395 w 1397"/>
              <a:gd name="T29" fmla="*/ 16 h 21"/>
              <a:gd name="T30" fmla="*/ 1397 w 1397"/>
              <a:gd name="T31" fmla="*/ 13 h 21"/>
              <a:gd name="T32" fmla="*/ 1397 w 1397"/>
              <a:gd name="T33" fmla="*/ 8 h 21"/>
              <a:gd name="T34" fmla="*/ 1395 w 1397"/>
              <a:gd name="T35" fmla="*/ 6 h 21"/>
              <a:gd name="T36" fmla="*/ 1395 w 1397"/>
              <a:gd name="T37" fmla="*/ 3 h 21"/>
              <a:gd name="T38" fmla="*/ 1392 w 1397"/>
              <a:gd name="T39" fmla="*/ 3 h 21"/>
              <a:gd name="T40" fmla="*/ 1389 w 1397"/>
              <a:gd name="T41" fmla="*/ 0 h 21"/>
              <a:gd name="T42" fmla="*/ 1387 w 1397"/>
              <a:gd name="T43" fmla="*/ 0 h 21"/>
              <a:gd name="T44" fmla="*/ 11 w 1397"/>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21">
                <a:moveTo>
                  <a:pt x="11" y="0"/>
                </a:moveTo>
                <a:lnTo>
                  <a:pt x="8" y="0"/>
                </a:lnTo>
                <a:lnTo>
                  <a:pt x="5" y="3"/>
                </a:lnTo>
                <a:lnTo>
                  <a:pt x="2" y="3"/>
                </a:lnTo>
                <a:lnTo>
                  <a:pt x="2" y="6"/>
                </a:lnTo>
                <a:lnTo>
                  <a:pt x="0" y="8"/>
                </a:lnTo>
                <a:lnTo>
                  <a:pt x="0" y="13"/>
                </a:lnTo>
                <a:lnTo>
                  <a:pt x="2" y="16"/>
                </a:lnTo>
                <a:lnTo>
                  <a:pt x="2" y="18"/>
                </a:lnTo>
                <a:lnTo>
                  <a:pt x="5" y="18"/>
                </a:lnTo>
                <a:lnTo>
                  <a:pt x="8" y="21"/>
                </a:lnTo>
                <a:lnTo>
                  <a:pt x="1389" y="21"/>
                </a:lnTo>
                <a:lnTo>
                  <a:pt x="1392" y="18"/>
                </a:lnTo>
                <a:lnTo>
                  <a:pt x="1395" y="18"/>
                </a:lnTo>
                <a:lnTo>
                  <a:pt x="1395" y="16"/>
                </a:lnTo>
                <a:lnTo>
                  <a:pt x="1397" y="13"/>
                </a:lnTo>
                <a:lnTo>
                  <a:pt x="1397" y="8"/>
                </a:lnTo>
                <a:lnTo>
                  <a:pt x="1395" y="6"/>
                </a:lnTo>
                <a:lnTo>
                  <a:pt x="1395" y="3"/>
                </a:lnTo>
                <a:lnTo>
                  <a:pt x="1392" y="3"/>
                </a:lnTo>
                <a:lnTo>
                  <a:pt x="1389" y="0"/>
                </a:lnTo>
                <a:lnTo>
                  <a:pt x="1387" y="0"/>
                </a:lnTo>
                <a:lnTo>
                  <a:pt x="11" y="0"/>
                </a:lnTo>
                <a:close/>
              </a:path>
            </a:pathLst>
          </a:custGeom>
          <a:solidFill>
            <a:srgbClr val="FF6600"/>
          </a:solidFill>
          <a:ln w="9525">
            <a:solidFill>
              <a:srgbClr val="FF6600"/>
            </a:solidFill>
            <a:round/>
            <a:headEnd/>
            <a:tailEnd/>
          </a:ln>
        </p:spPr>
        <p:txBody>
          <a:bodyPr/>
          <a:lstStyle/>
          <a:p>
            <a:endParaRPr lang="en-US"/>
          </a:p>
        </p:txBody>
      </p:sp>
      <p:sp>
        <p:nvSpPr>
          <p:cNvPr id="2358349" name="Freeform 77"/>
          <p:cNvSpPr>
            <a:spLocks/>
          </p:cNvSpPr>
          <p:nvPr/>
        </p:nvSpPr>
        <p:spPr bwMode="auto">
          <a:xfrm>
            <a:off x="5216770" y="4751610"/>
            <a:ext cx="131885" cy="139700"/>
          </a:xfrm>
          <a:custGeom>
            <a:avLst/>
            <a:gdLst>
              <a:gd name="T0" fmla="*/ 90 w 90"/>
              <a:gd name="T1" fmla="*/ 0 h 88"/>
              <a:gd name="T2" fmla="*/ 0 w 90"/>
              <a:gd name="T3" fmla="*/ 44 h 88"/>
              <a:gd name="T4" fmla="*/ 90 w 90"/>
              <a:gd name="T5" fmla="*/ 88 h 88"/>
              <a:gd name="T6" fmla="*/ 43 w 90"/>
              <a:gd name="T7" fmla="*/ 44 h 88"/>
              <a:gd name="T8" fmla="*/ 90 w 90"/>
              <a:gd name="T9" fmla="*/ 0 h 88"/>
            </a:gdLst>
            <a:ahLst/>
            <a:cxnLst>
              <a:cxn ang="0">
                <a:pos x="T0" y="T1"/>
              </a:cxn>
              <a:cxn ang="0">
                <a:pos x="T2" y="T3"/>
              </a:cxn>
              <a:cxn ang="0">
                <a:pos x="T4" y="T5"/>
              </a:cxn>
              <a:cxn ang="0">
                <a:pos x="T6" y="T7"/>
              </a:cxn>
              <a:cxn ang="0">
                <a:pos x="T8" y="T9"/>
              </a:cxn>
            </a:cxnLst>
            <a:rect l="0" t="0" r="r" b="b"/>
            <a:pathLst>
              <a:path w="90" h="88">
                <a:moveTo>
                  <a:pt x="90" y="0"/>
                </a:moveTo>
                <a:lnTo>
                  <a:pt x="0" y="44"/>
                </a:lnTo>
                <a:lnTo>
                  <a:pt x="90" y="88"/>
                </a:lnTo>
                <a:lnTo>
                  <a:pt x="43" y="44"/>
                </a:lnTo>
                <a:lnTo>
                  <a:pt x="90" y="0"/>
                </a:lnTo>
                <a:close/>
              </a:path>
            </a:pathLst>
          </a:custGeom>
          <a:solidFill>
            <a:srgbClr val="FF6600"/>
          </a:solidFill>
          <a:ln w="9525">
            <a:solidFill>
              <a:srgbClr val="FF6600"/>
            </a:solidFill>
            <a:round/>
            <a:headEnd/>
            <a:tailEnd/>
          </a:ln>
        </p:spPr>
        <p:txBody>
          <a:bodyPr/>
          <a:lstStyle/>
          <a:p>
            <a:endParaRPr lang="en-US"/>
          </a:p>
        </p:txBody>
      </p:sp>
      <p:sp>
        <p:nvSpPr>
          <p:cNvPr id="2358350" name="Freeform 78"/>
          <p:cNvSpPr>
            <a:spLocks/>
          </p:cNvSpPr>
          <p:nvPr/>
        </p:nvSpPr>
        <p:spPr bwMode="auto">
          <a:xfrm>
            <a:off x="5200651" y="4735735"/>
            <a:ext cx="164123" cy="171450"/>
          </a:xfrm>
          <a:custGeom>
            <a:avLst/>
            <a:gdLst>
              <a:gd name="T0" fmla="*/ 109 w 112"/>
              <a:gd name="T1" fmla="*/ 18 h 108"/>
              <a:gd name="T2" fmla="*/ 109 w 112"/>
              <a:gd name="T3" fmla="*/ 15 h 108"/>
              <a:gd name="T4" fmla="*/ 112 w 112"/>
              <a:gd name="T5" fmla="*/ 13 h 108"/>
              <a:gd name="T6" fmla="*/ 112 w 112"/>
              <a:gd name="T7" fmla="*/ 7 h 108"/>
              <a:gd name="T8" fmla="*/ 109 w 112"/>
              <a:gd name="T9" fmla="*/ 5 h 108"/>
              <a:gd name="T10" fmla="*/ 109 w 112"/>
              <a:gd name="T11" fmla="*/ 2 h 108"/>
              <a:gd name="T12" fmla="*/ 107 w 112"/>
              <a:gd name="T13" fmla="*/ 2 h 108"/>
              <a:gd name="T14" fmla="*/ 104 w 112"/>
              <a:gd name="T15" fmla="*/ 0 h 108"/>
              <a:gd name="T16" fmla="*/ 96 w 112"/>
              <a:gd name="T17" fmla="*/ 0 h 108"/>
              <a:gd name="T18" fmla="*/ 5 w 112"/>
              <a:gd name="T19" fmla="*/ 43 h 108"/>
              <a:gd name="T20" fmla="*/ 2 w 112"/>
              <a:gd name="T21" fmla="*/ 46 h 108"/>
              <a:gd name="T22" fmla="*/ 2 w 112"/>
              <a:gd name="T23" fmla="*/ 49 h 108"/>
              <a:gd name="T24" fmla="*/ 0 w 112"/>
              <a:gd name="T25" fmla="*/ 51 h 108"/>
              <a:gd name="T26" fmla="*/ 0 w 112"/>
              <a:gd name="T27" fmla="*/ 59 h 108"/>
              <a:gd name="T28" fmla="*/ 2 w 112"/>
              <a:gd name="T29" fmla="*/ 61 h 108"/>
              <a:gd name="T30" fmla="*/ 5 w 112"/>
              <a:gd name="T31" fmla="*/ 61 h 108"/>
              <a:gd name="T32" fmla="*/ 5 w 112"/>
              <a:gd name="T33" fmla="*/ 64 h 108"/>
              <a:gd name="T34" fmla="*/ 96 w 112"/>
              <a:gd name="T35" fmla="*/ 108 h 108"/>
              <a:gd name="T36" fmla="*/ 104 w 112"/>
              <a:gd name="T37" fmla="*/ 108 h 108"/>
              <a:gd name="T38" fmla="*/ 107 w 112"/>
              <a:gd name="T39" fmla="*/ 105 h 108"/>
              <a:gd name="T40" fmla="*/ 109 w 112"/>
              <a:gd name="T41" fmla="*/ 105 h 108"/>
              <a:gd name="T42" fmla="*/ 112 w 112"/>
              <a:gd name="T43" fmla="*/ 103 h 108"/>
              <a:gd name="T44" fmla="*/ 112 w 112"/>
              <a:gd name="T45" fmla="*/ 95 h 108"/>
              <a:gd name="T46" fmla="*/ 109 w 112"/>
              <a:gd name="T47" fmla="*/ 92 h 108"/>
              <a:gd name="T48" fmla="*/ 109 w 112"/>
              <a:gd name="T49" fmla="*/ 90 h 108"/>
              <a:gd name="T50" fmla="*/ 71 w 112"/>
              <a:gd name="T51" fmla="*/ 54 h 108"/>
              <a:gd name="T52" fmla="*/ 109 w 112"/>
              <a:gd name="T53" fmla="*/ 18 h 108"/>
              <a:gd name="T54" fmla="*/ 43 w 112"/>
              <a:gd name="T55" fmla="*/ 49 h 108"/>
              <a:gd name="T56" fmla="*/ 46 w 112"/>
              <a:gd name="T57" fmla="*/ 46 h 108"/>
              <a:gd name="T58" fmla="*/ 46 w 112"/>
              <a:gd name="T59" fmla="*/ 49 h 108"/>
              <a:gd name="T60" fmla="*/ 43 w 112"/>
              <a:gd name="T61" fmla="*/ 51 h 108"/>
              <a:gd name="T62" fmla="*/ 43 w 112"/>
              <a:gd name="T63" fmla="*/ 56 h 108"/>
              <a:gd name="T64" fmla="*/ 46 w 112"/>
              <a:gd name="T65" fmla="*/ 59 h 108"/>
              <a:gd name="T66" fmla="*/ 46 w 112"/>
              <a:gd name="T67" fmla="*/ 61 h 108"/>
              <a:gd name="T68" fmla="*/ 43 w 112"/>
              <a:gd name="T69" fmla="*/ 59 h 108"/>
              <a:gd name="T70" fmla="*/ 35 w 112"/>
              <a:gd name="T71" fmla="*/ 54 h 108"/>
              <a:gd name="T72" fmla="*/ 43 w 112"/>
              <a:gd name="T73" fmla="*/ 49 h 108"/>
              <a:gd name="T74" fmla="*/ 109 w 112"/>
              <a:gd name="T75"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08">
                <a:moveTo>
                  <a:pt x="109" y="18"/>
                </a:moveTo>
                <a:lnTo>
                  <a:pt x="109" y="15"/>
                </a:lnTo>
                <a:lnTo>
                  <a:pt x="112" y="13"/>
                </a:lnTo>
                <a:lnTo>
                  <a:pt x="112" y="7"/>
                </a:lnTo>
                <a:lnTo>
                  <a:pt x="109" y="5"/>
                </a:lnTo>
                <a:lnTo>
                  <a:pt x="109" y="2"/>
                </a:lnTo>
                <a:lnTo>
                  <a:pt x="107" y="2"/>
                </a:lnTo>
                <a:lnTo>
                  <a:pt x="104" y="0"/>
                </a:lnTo>
                <a:lnTo>
                  <a:pt x="96" y="0"/>
                </a:lnTo>
                <a:lnTo>
                  <a:pt x="5" y="43"/>
                </a:lnTo>
                <a:lnTo>
                  <a:pt x="2" y="46"/>
                </a:lnTo>
                <a:lnTo>
                  <a:pt x="2" y="49"/>
                </a:lnTo>
                <a:lnTo>
                  <a:pt x="0" y="51"/>
                </a:lnTo>
                <a:lnTo>
                  <a:pt x="0" y="59"/>
                </a:lnTo>
                <a:lnTo>
                  <a:pt x="2" y="61"/>
                </a:lnTo>
                <a:lnTo>
                  <a:pt x="5" y="61"/>
                </a:lnTo>
                <a:lnTo>
                  <a:pt x="5" y="64"/>
                </a:lnTo>
                <a:lnTo>
                  <a:pt x="96" y="108"/>
                </a:lnTo>
                <a:lnTo>
                  <a:pt x="104" y="108"/>
                </a:lnTo>
                <a:lnTo>
                  <a:pt x="107" y="105"/>
                </a:lnTo>
                <a:lnTo>
                  <a:pt x="109" y="105"/>
                </a:lnTo>
                <a:lnTo>
                  <a:pt x="112" y="103"/>
                </a:lnTo>
                <a:lnTo>
                  <a:pt x="112" y="95"/>
                </a:lnTo>
                <a:lnTo>
                  <a:pt x="109" y="92"/>
                </a:lnTo>
                <a:lnTo>
                  <a:pt x="109" y="90"/>
                </a:lnTo>
                <a:lnTo>
                  <a:pt x="71" y="54"/>
                </a:lnTo>
                <a:lnTo>
                  <a:pt x="109" y="18"/>
                </a:lnTo>
                <a:lnTo>
                  <a:pt x="43" y="49"/>
                </a:lnTo>
                <a:lnTo>
                  <a:pt x="46" y="46"/>
                </a:lnTo>
                <a:lnTo>
                  <a:pt x="46" y="49"/>
                </a:lnTo>
                <a:lnTo>
                  <a:pt x="43" y="51"/>
                </a:lnTo>
                <a:lnTo>
                  <a:pt x="43" y="56"/>
                </a:lnTo>
                <a:lnTo>
                  <a:pt x="46" y="59"/>
                </a:lnTo>
                <a:lnTo>
                  <a:pt x="46" y="61"/>
                </a:lnTo>
                <a:lnTo>
                  <a:pt x="43" y="59"/>
                </a:lnTo>
                <a:lnTo>
                  <a:pt x="35" y="54"/>
                </a:lnTo>
                <a:lnTo>
                  <a:pt x="43" y="49"/>
                </a:lnTo>
                <a:lnTo>
                  <a:pt x="109" y="18"/>
                </a:lnTo>
                <a:close/>
              </a:path>
            </a:pathLst>
          </a:custGeom>
          <a:solidFill>
            <a:srgbClr val="FF6600"/>
          </a:solidFill>
          <a:ln w="9525">
            <a:solidFill>
              <a:srgbClr val="FF6600"/>
            </a:solidFill>
            <a:round/>
            <a:headEnd/>
            <a:tailEnd/>
          </a:ln>
        </p:spPr>
        <p:txBody>
          <a:bodyPr/>
          <a:lstStyle/>
          <a:p>
            <a:endParaRPr lang="en-US"/>
          </a:p>
        </p:txBody>
      </p:sp>
      <p:sp>
        <p:nvSpPr>
          <p:cNvPr id="2358351" name="Freeform 79"/>
          <p:cNvSpPr>
            <a:spLocks/>
          </p:cNvSpPr>
          <p:nvPr/>
        </p:nvSpPr>
        <p:spPr bwMode="auto">
          <a:xfrm>
            <a:off x="5200651" y="4735735"/>
            <a:ext cx="32238" cy="171450"/>
          </a:xfrm>
          <a:custGeom>
            <a:avLst/>
            <a:gdLst>
              <a:gd name="T0" fmla="*/ 22 w 22"/>
              <a:gd name="T1" fmla="*/ 10 h 108"/>
              <a:gd name="T2" fmla="*/ 22 w 22"/>
              <a:gd name="T3" fmla="*/ 7 h 108"/>
              <a:gd name="T4" fmla="*/ 19 w 22"/>
              <a:gd name="T5" fmla="*/ 5 h 108"/>
              <a:gd name="T6" fmla="*/ 19 w 22"/>
              <a:gd name="T7" fmla="*/ 2 h 108"/>
              <a:gd name="T8" fmla="*/ 16 w 22"/>
              <a:gd name="T9" fmla="*/ 2 h 108"/>
              <a:gd name="T10" fmla="*/ 13 w 22"/>
              <a:gd name="T11" fmla="*/ 0 h 108"/>
              <a:gd name="T12" fmla="*/ 8 w 22"/>
              <a:gd name="T13" fmla="*/ 0 h 108"/>
              <a:gd name="T14" fmla="*/ 5 w 22"/>
              <a:gd name="T15" fmla="*/ 2 h 108"/>
              <a:gd name="T16" fmla="*/ 2 w 22"/>
              <a:gd name="T17" fmla="*/ 2 h 108"/>
              <a:gd name="T18" fmla="*/ 2 w 22"/>
              <a:gd name="T19" fmla="*/ 5 h 108"/>
              <a:gd name="T20" fmla="*/ 0 w 22"/>
              <a:gd name="T21" fmla="*/ 7 h 108"/>
              <a:gd name="T22" fmla="*/ 0 w 22"/>
              <a:gd name="T23" fmla="*/ 100 h 108"/>
              <a:gd name="T24" fmla="*/ 2 w 22"/>
              <a:gd name="T25" fmla="*/ 103 h 108"/>
              <a:gd name="T26" fmla="*/ 2 w 22"/>
              <a:gd name="T27" fmla="*/ 105 h 108"/>
              <a:gd name="T28" fmla="*/ 5 w 22"/>
              <a:gd name="T29" fmla="*/ 105 h 108"/>
              <a:gd name="T30" fmla="*/ 8 w 22"/>
              <a:gd name="T31" fmla="*/ 108 h 108"/>
              <a:gd name="T32" fmla="*/ 13 w 22"/>
              <a:gd name="T33" fmla="*/ 108 h 108"/>
              <a:gd name="T34" fmla="*/ 16 w 22"/>
              <a:gd name="T35" fmla="*/ 105 h 108"/>
              <a:gd name="T36" fmla="*/ 19 w 22"/>
              <a:gd name="T37" fmla="*/ 105 h 108"/>
              <a:gd name="T38" fmla="*/ 19 w 22"/>
              <a:gd name="T39" fmla="*/ 103 h 108"/>
              <a:gd name="T40" fmla="*/ 22 w 22"/>
              <a:gd name="T41" fmla="*/ 100 h 108"/>
              <a:gd name="T42" fmla="*/ 22 w 22"/>
              <a:gd name="T43" fmla="*/ 98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7"/>
                </a:lnTo>
                <a:lnTo>
                  <a:pt x="19" y="5"/>
                </a:lnTo>
                <a:lnTo>
                  <a:pt x="19" y="2"/>
                </a:lnTo>
                <a:lnTo>
                  <a:pt x="16" y="2"/>
                </a:lnTo>
                <a:lnTo>
                  <a:pt x="13" y="0"/>
                </a:lnTo>
                <a:lnTo>
                  <a:pt x="8" y="0"/>
                </a:lnTo>
                <a:lnTo>
                  <a:pt x="5" y="2"/>
                </a:lnTo>
                <a:lnTo>
                  <a:pt x="2" y="2"/>
                </a:lnTo>
                <a:lnTo>
                  <a:pt x="2" y="5"/>
                </a:lnTo>
                <a:lnTo>
                  <a:pt x="0" y="7"/>
                </a:lnTo>
                <a:lnTo>
                  <a:pt x="0" y="100"/>
                </a:lnTo>
                <a:lnTo>
                  <a:pt x="2" y="103"/>
                </a:lnTo>
                <a:lnTo>
                  <a:pt x="2" y="105"/>
                </a:lnTo>
                <a:lnTo>
                  <a:pt x="5" y="105"/>
                </a:lnTo>
                <a:lnTo>
                  <a:pt x="8" y="108"/>
                </a:lnTo>
                <a:lnTo>
                  <a:pt x="13" y="108"/>
                </a:lnTo>
                <a:lnTo>
                  <a:pt x="16" y="105"/>
                </a:lnTo>
                <a:lnTo>
                  <a:pt x="19" y="105"/>
                </a:lnTo>
                <a:lnTo>
                  <a:pt x="19" y="103"/>
                </a:lnTo>
                <a:lnTo>
                  <a:pt x="22" y="100"/>
                </a:lnTo>
                <a:lnTo>
                  <a:pt x="22" y="98"/>
                </a:lnTo>
                <a:lnTo>
                  <a:pt x="22" y="10"/>
                </a:lnTo>
                <a:close/>
              </a:path>
            </a:pathLst>
          </a:custGeom>
          <a:solidFill>
            <a:srgbClr val="FF6600"/>
          </a:solidFill>
          <a:ln w="9525">
            <a:solidFill>
              <a:srgbClr val="FF6600"/>
            </a:solidFill>
            <a:round/>
            <a:headEnd/>
            <a:tailEnd/>
          </a:ln>
        </p:spPr>
        <p:txBody>
          <a:bodyPr/>
          <a:lstStyle/>
          <a:p>
            <a:endParaRPr lang="en-US"/>
          </a:p>
        </p:txBody>
      </p:sp>
      <p:sp>
        <p:nvSpPr>
          <p:cNvPr id="2358352" name="Freeform 80"/>
          <p:cNvSpPr>
            <a:spLocks/>
          </p:cNvSpPr>
          <p:nvPr/>
        </p:nvSpPr>
        <p:spPr bwMode="auto">
          <a:xfrm>
            <a:off x="7096859" y="4751610"/>
            <a:ext cx="136280" cy="139700"/>
          </a:xfrm>
          <a:custGeom>
            <a:avLst/>
            <a:gdLst>
              <a:gd name="T0" fmla="*/ 0 w 94"/>
              <a:gd name="T1" fmla="*/ 0 h 88"/>
              <a:gd name="T2" fmla="*/ 94 w 94"/>
              <a:gd name="T3" fmla="*/ 44 h 88"/>
              <a:gd name="T4" fmla="*/ 0 w 94"/>
              <a:gd name="T5" fmla="*/ 88 h 88"/>
              <a:gd name="T6" fmla="*/ 47 w 94"/>
              <a:gd name="T7" fmla="*/ 44 h 88"/>
              <a:gd name="T8" fmla="*/ 0 w 94"/>
              <a:gd name="T9" fmla="*/ 0 h 88"/>
            </a:gdLst>
            <a:ahLst/>
            <a:cxnLst>
              <a:cxn ang="0">
                <a:pos x="T0" y="T1"/>
              </a:cxn>
              <a:cxn ang="0">
                <a:pos x="T2" y="T3"/>
              </a:cxn>
              <a:cxn ang="0">
                <a:pos x="T4" y="T5"/>
              </a:cxn>
              <a:cxn ang="0">
                <a:pos x="T6" y="T7"/>
              </a:cxn>
              <a:cxn ang="0">
                <a:pos x="T8" y="T9"/>
              </a:cxn>
            </a:cxnLst>
            <a:rect l="0" t="0" r="r" b="b"/>
            <a:pathLst>
              <a:path w="94" h="88">
                <a:moveTo>
                  <a:pt x="0" y="0"/>
                </a:moveTo>
                <a:lnTo>
                  <a:pt x="94" y="44"/>
                </a:lnTo>
                <a:lnTo>
                  <a:pt x="0" y="88"/>
                </a:lnTo>
                <a:lnTo>
                  <a:pt x="47" y="44"/>
                </a:lnTo>
                <a:lnTo>
                  <a:pt x="0" y="0"/>
                </a:lnTo>
                <a:close/>
              </a:path>
            </a:pathLst>
          </a:custGeom>
          <a:solidFill>
            <a:srgbClr val="FF6600"/>
          </a:solidFill>
          <a:ln w="9525">
            <a:solidFill>
              <a:srgbClr val="FF6600"/>
            </a:solidFill>
            <a:round/>
            <a:headEnd/>
            <a:tailEnd/>
          </a:ln>
        </p:spPr>
        <p:txBody>
          <a:bodyPr/>
          <a:lstStyle/>
          <a:p>
            <a:endParaRPr lang="en-US"/>
          </a:p>
        </p:txBody>
      </p:sp>
      <p:sp>
        <p:nvSpPr>
          <p:cNvPr id="2358353" name="Freeform 81"/>
          <p:cNvSpPr>
            <a:spLocks/>
          </p:cNvSpPr>
          <p:nvPr/>
        </p:nvSpPr>
        <p:spPr bwMode="auto">
          <a:xfrm>
            <a:off x="7079273" y="4735735"/>
            <a:ext cx="169985" cy="171450"/>
          </a:xfrm>
          <a:custGeom>
            <a:avLst/>
            <a:gdLst>
              <a:gd name="T0" fmla="*/ 66 w 115"/>
              <a:gd name="T1" fmla="*/ 49 h 108"/>
              <a:gd name="T2" fmla="*/ 80 w 115"/>
              <a:gd name="T3" fmla="*/ 54 h 108"/>
              <a:gd name="T4" fmla="*/ 66 w 115"/>
              <a:gd name="T5" fmla="*/ 59 h 108"/>
              <a:gd name="T6" fmla="*/ 66 w 115"/>
              <a:gd name="T7" fmla="*/ 61 h 108"/>
              <a:gd name="T8" fmla="*/ 66 w 115"/>
              <a:gd name="T9" fmla="*/ 59 h 108"/>
              <a:gd name="T10" fmla="*/ 69 w 115"/>
              <a:gd name="T11" fmla="*/ 56 h 108"/>
              <a:gd name="T12" fmla="*/ 69 w 115"/>
              <a:gd name="T13" fmla="*/ 51 h 108"/>
              <a:gd name="T14" fmla="*/ 66 w 115"/>
              <a:gd name="T15" fmla="*/ 49 h 108"/>
              <a:gd name="T16" fmla="*/ 66 w 115"/>
              <a:gd name="T17" fmla="*/ 46 h 108"/>
              <a:gd name="T18" fmla="*/ 66 w 115"/>
              <a:gd name="T19" fmla="*/ 49 h 108"/>
              <a:gd name="T20" fmla="*/ 3 w 115"/>
              <a:gd name="T21" fmla="*/ 18 h 108"/>
              <a:gd name="T22" fmla="*/ 41 w 115"/>
              <a:gd name="T23" fmla="*/ 54 h 108"/>
              <a:gd name="T24" fmla="*/ 3 w 115"/>
              <a:gd name="T25" fmla="*/ 90 h 108"/>
              <a:gd name="T26" fmla="*/ 3 w 115"/>
              <a:gd name="T27" fmla="*/ 92 h 108"/>
              <a:gd name="T28" fmla="*/ 0 w 115"/>
              <a:gd name="T29" fmla="*/ 95 h 108"/>
              <a:gd name="T30" fmla="*/ 0 w 115"/>
              <a:gd name="T31" fmla="*/ 103 h 108"/>
              <a:gd name="T32" fmla="*/ 3 w 115"/>
              <a:gd name="T33" fmla="*/ 105 h 108"/>
              <a:gd name="T34" fmla="*/ 6 w 115"/>
              <a:gd name="T35" fmla="*/ 105 h 108"/>
              <a:gd name="T36" fmla="*/ 9 w 115"/>
              <a:gd name="T37" fmla="*/ 108 h 108"/>
              <a:gd name="T38" fmla="*/ 17 w 115"/>
              <a:gd name="T39" fmla="*/ 108 h 108"/>
              <a:gd name="T40" fmla="*/ 110 w 115"/>
              <a:gd name="T41" fmla="*/ 64 h 108"/>
              <a:gd name="T42" fmla="*/ 110 w 115"/>
              <a:gd name="T43" fmla="*/ 61 h 108"/>
              <a:gd name="T44" fmla="*/ 113 w 115"/>
              <a:gd name="T45" fmla="*/ 61 h 108"/>
              <a:gd name="T46" fmla="*/ 115 w 115"/>
              <a:gd name="T47" fmla="*/ 59 h 108"/>
              <a:gd name="T48" fmla="*/ 115 w 115"/>
              <a:gd name="T49" fmla="*/ 51 h 108"/>
              <a:gd name="T50" fmla="*/ 113 w 115"/>
              <a:gd name="T51" fmla="*/ 49 h 108"/>
              <a:gd name="T52" fmla="*/ 113 w 115"/>
              <a:gd name="T53" fmla="*/ 46 h 108"/>
              <a:gd name="T54" fmla="*/ 110 w 115"/>
              <a:gd name="T55" fmla="*/ 43 h 108"/>
              <a:gd name="T56" fmla="*/ 17 w 115"/>
              <a:gd name="T57" fmla="*/ 0 h 108"/>
              <a:gd name="T58" fmla="*/ 9 w 115"/>
              <a:gd name="T59" fmla="*/ 0 h 108"/>
              <a:gd name="T60" fmla="*/ 6 w 115"/>
              <a:gd name="T61" fmla="*/ 2 h 108"/>
              <a:gd name="T62" fmla="*/ 3 w 115"/>
              <a:gd name="T63" fmla="*/ 2 h 108"/>
              <a:gd name="T64" fmla="*/ 3 w 115"/>
              <a:gd name="T65" fmla="*/ 5 h 108"/>
              <a:gd name="T66" fmla="*/ 0 w 115"/>
              <a:gd name="T67" fmla="*/ 7 h 108"/>
              <a:gd name="T68" fmla="*/ 0 w 115"/>
              <a:gd name="T69" fmla="*/ 13 h 108"/>
              <a:gd name="T70" fmla="*/ 3 w 115"/>
              <a:gd name="T71" fmla="*/ 15 h 108"/>
              <a:gd name="T72" fmla="*/ 3 w 115"/>
              <a:gd name="T73" fmla="*/ 18 h 108"/>
              <a:gd name="T74" fmla="*/ 66 w 115"/>
              <a:gd name="T75" fmla="*/ 4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08">
                <a:moveTo>
                  <a:pt x="66" y="49"/>
                </a:moveTo>
                <a:lnTo>
                  <a:pt x="80" y="54"/>
                </a:lnTo>
                <a:lnTo>
                  <a:pt x="66" y="59"/>
                </a:lnTo>
                <a:lnTo>
                  <a:pt x="66" y="61"/>
                </a:lnTo>
                <a:lnTo>
                  <a:pt x="66" y="59"/>
                </a:lnTo>
                <a:lnTo>
                  <a:pt x="69" y="56"/>
                </a:lnTo>
                <a:lnTo>
                  <a:pt x="69" y="51"/>
                </a:lnTo>
                <a:lnTo>
                  <a:pt x="66" y="49"/>
                </a:lnTo>
                <a:lnTo>
                  <a:pt x="66" y="46"/>
                </a:lnTo>
                <a:lnTo>
                  <a:pt x="66" y="49"/>
                </a:lnTo>
                <a:lnTo>
                  <a:pt x="3" y="18"/>
                </a:lnTo>
                <a:lnTo>
                  <a:pt x="41" y="54"/>
                </a:lnTo>
                <a:lnTo>
                  <a:pt x="3" y="90"/>
                </a:lnTo>
                <a:lnTo>
                  <a:pt x="3" y="92"/>
                </a:lnTo>
                <a:lnTo>
                  <a:pt x="0" y="95"/>
                </a:lnTo>
                <a:lnTo>
                  <a:pt x="0" y="103"/>
                </a:lnTo>
                <a:lnTo>
                  <a:pt x="3" y="105"/>
                </a:lnTo>
                <a:lnTo>
                  <a:pt x="6" y="105"/>
                </a:lnTo>
                <a:lnTo>
                  <a:pt x="9" y="108"/>
                </a:lnTo>
                <a:lnTo>
                  <a:pt x="17" y="108"/>
                </a:lnTo>
                <a:lnTo>
                  <a:pt x="110" y="64"/>
                </a:lnTo>
                <a:lnTo>
                  <a:pt x="110" y="61"/>
                </a:lnTo>
                <a:lnTo>
                  <a:pt x="113" y="61"/>
                </a:lnTo>
                <a:lnTo>
                  <a:pt x="115" y="59"/>
                </a:lnTo>
                <a:lnTo>
                  <a:pt x="115" y="51"/>
                </a:lnTo>
                <a:lnTo>
                  <a:pt x="113" y="49"/>
                </a:lnTo>
                <a:lnTo>
                  <a:pt x="113" y="46"/>
                </a:lnTo>
                <a:lnTo>
                  <a:pt x="110" y="43"/>
                </a:lnTo>
                <a:lnTo>
                  <a:pt x="17" y="0"/>
                </a:lnTo>
                <a:lnTo>
                  <a:pt x="9" y="0"/>
                </a:lnTo>
                <a:lnTo>
                  <a:pt x="6" y="2"/>
                </a:lnTo>
                <a:lnTo>
                  <a:pt x="3" y="2"/>
                </a:lnTo>
                <a:lnTo>
                  <a:pt x="3" y="5"/>
                </a:lnTo>
                <a:lnTo>
                  <a:pt x="0" y="7"/>
                </a:lnTo>
                <a:lnTo>
                  <a:pt x="0" y="13"/>
                </a:lnTo>
                <a:lnTo>
                  <a:pt x="3" y="15"/>
                </a:lnTo>
                <a:lnTo>
                  <a:pt x="3" y="18"/>
                </a:lnTo>
                <a:lnTo>
                  <a:pt x="66" y="49"/>
                </a:lnTo>
                <a:close/>
              </a:path>
            </a:pathLst>
          </a:custGeom>
          <a:solidFill>
            <a:srgbClr val="FF6600"/>
          </a:solidFill>
          <a:ln w="9525">
            <a:solidFill>
              <a:srgbClr val="FF6600"/>
            </a:solidFill>
            <a:round/>
            <a:headEnd/>
            <a:tailEnd/>
          </a:ln>
        </p:spPr>
        <p:txBody>
          <a:bodyPr/>
          <a:lstStyle/>
          <a:p>
            <a:endParaRPr lang="en-US"/>
          </a:p>
        </p:txBody>
      </p:sp>
      <p:sp>
        <p:nvSpPr>
          <p:cNvPr id="2358354" name="Freeform 82"/>
          <p:cNvSpPr>
            <a:spLocks/>
          </p:cNvSpPr>
          <p:nvPr/>
        </p:nvSpPr>
        <p:spPr bwMode="auto">
          <a:xfrm>
            <a:off x="7217020" y="4735735"/>
            <a:ext cx="32238" cy="171450"/>
          </a:xfrm>
          <a:custGeom>
            <a:avLst/>
            <a:gdLst>
              <a:gd name="T0" fmla="*/ 21 w 21"/>
              <a:gd name="T1" fmla="*/ 10 h 108"/>
              <a:gd name="T2" fmla="*/ 21 w 21"/>
              <a:gd name="T3" fmla="*/ 7 h 108"/>
              <a:gd name="T4" fmla="*/ 19 w 21"/>
              <a:gd name="T5" fmla="*/ 5 h 108"/>
              <a:gd name="T6" fmla="*/ 19 w 21"/>
              <a:gd name="T7" fmla="*/ 2 h 108"/>
              <a:gd name="T8" fmla="*/ 16 w 21"/>
              <a:gd name="T9" fmla="*/ 2 h 108"/>
              <a:gd name="T10" fmla="*/ 13 w 21"/>
              <a:gd name="T11" fmla="*/ 0 h 108"/>
              <a:gd name="T12" fmla="*/ 8 w 21"/>
              <a:gd name="T13" fmla="*/ 0 h 108"/>
              <a:gd name="T14" fmla="*/ 5 w 21"/>
              <a:gd name="T15" fmla="*/ 2 h 108"/>
              <a:gd name="T16" fmla="*/ 2 w 21"/>
              <a:gd name="T17" fmla="*/ 2 h 108"/>
              <a:gd name="T18" fmla="*/ 2 w 21"/>
              <a:gd name="T19" fmla="*/ 5 h 108"/>
              <a:gd name="T20" fmla="*/ 0 w 21"/>
              <a:gd name="T21" fmla="*/ 7 h 108"/>
              <a:gd name="T22" fmla="*/ 0 w 21"/>
              <a:gd name="T23" fmla="*/ 100 h 108"/>
              <a:gd name="T24" fmla="*/ 2 w 21"/>
              <a:gd name="T25" fmla="*/ 103 h 108"/>
              <a:gd name="T26" fmla="*/ 2 w 21"/>
              <a:gd name="T27" fmla="*/ 105 h 108"/>
              <a:gd name="T28" fmla="*/ 5 w 21"/>
              <a:gd name="T29" fmla="*/ 105 h 108"/>
              <a:gd name="T30" fmla="*/ 8 w 21"/>
              <a:gd name="T31" fmla="*/ 108 h 108"/>
              <a:gd name="T32" fmla="*/ 13 w 21"/>
              <a:gd name="T33" fmla="*/ 108 h 108"/>
              <a:gd name="T34" fmla="*/ 16 w 21"/>
              <a:gd name="T35" fmla="*/ 105 h 108"/>
              <a:gd name="T36" fmla="*/ 19 w 21"/>
              <a:gd name="T37" fmla="*/ 105 h 108"/>
              <a:gd name="T38" fmla="*/ 19 w 21"/>
              <a:gd name="T39" fmla="*/ 103 h 108"/>
              <a:gd name="T40" fmla="*/ 21 w 21"/>
              <a:gd name="T41" fmla="*/ 100 h 108"/>
              <a:gd name="T42" fmla="*/ 21 w 21"/>
              <a:gd name="T43" fmla="*/ 98 h 108"/>
              <a:gd name="T44" fmla="*/ 21 w 21"/>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08">
                <a:moveTo>
                  <a:pt x="21" y="10"/>
                </a:moveTo>
                <a:lnTo>
                  <a:pt x="21" y="7"/>
                </a:lnTo>
                <a:lnTo>
                  <a:pt x="19" y="5"/>
                </a:lnTo>
                <a:lnTo>
                  <a:pt x="19" y="2"/>
                </a:lnTo>
                <a:lnTo>
                  <a:pt x="16" y="2"/>
                </a:lnTo>
                <a:lnTo>
                  <a:pt x="13" y="0"/>
                </a:lnTo>
                <a:lnTo>
                  <a:pt x="8" y="0"/>
                </a:lnTo>
                <a:lnTo>
                  <a:pt x="5" y="2"/>
                </a:lnTo>
                <a:lnTo>
                  <a:pt x="2" y="2"/>
                </a:lnTo>
                <a:lnTo>
                  <a:pt x="2" y="5"/>
                </a:lnTo>
                <a:lnTo>
                  <a:pt x="0" y="7"/>
                </a:lnTo>
                <a:lnTo>
                  <a:pt x="0" y="100"/>
                </a:lnTo>
                <a:lnTo>
                  <a:pt x="2" y="103"/>
                </a:lnTo>
                <a:lnTo>
                  <a:pt x="2" y="105"/>
                </a:lnTo>
                <a:lnTo>
                  <a:pt x="5" y="105"/>
                </a:lnTo>
                <a:lnTo>
                  <a:pt x="8" y="108"/>
                </a:lnTo>
                <a:lnTo>
                  <a:pt x="13" y="108"/>
                </a:lnTo>
                <a:lnTo>
                  <a:pt x="16" y="105"/>
                </a:lnTo>
                <a:lnTo>
                  <a:pt x="19" y="105"/>
                </a:lnTo>
                <a:lnTo>
                  <a:pt x="19" y="103"/>
                </a:lnTo>
                <a:lnTo>
                  <a:pt x="21" y="100"/>
                </a:lnTo>
                <a:lnTo>
                  <a:pt x="21" y="98"/>
                </a:lnTo>
                <a:lnTo>
                  <a:pt x="21" y="10"/>
                </a:lnTo>
                <a:close/>
              </a:path>
            </a:pathLst>
          </a:custGeom>
          <a:solidFill>
            <a:srgbClr val="FF6600"/>
          </a:solidFill>
          <a:ln w="9525">
            <a:solidFill>
              <a:srgbClr val="FF6600"/>
            </a:solidFill>
            <a:round/>
            <a:headEnd/>
            <a:tailEnd/>
          </a:ln>
        </p:spPr>
        <p:txBody>
          <a:bodyPr/>
          <a:lstStyle/>
          <a:p>
            <a:endParaRPr lang="en-US"/>
          </a:p>
        </p:txBody>
      </p:sp>
      <p:sp>
        <p:nvSpPr>
          <p:cNvPr id="2358355" name="Freeform 83"/>
          <p:cNvSpPr>
            <a:spLocks/>
          </p:cNvSpPr>
          <p:nvPr/>
        </p:nvSpPr>
        <p:spPr bwMode="auto">
          <a:xfrm>
            <a:off x="2914651" y="4803999"/>
            <a:ext cx="477715" cy="33337"/>
          </a:xfrm>
          <a:custGeom>
            <a:avLst/>
            <a:gdLst>
              <a:gd name="T0" fmla="*/ 11 w 326"/>
              <a:gd name="T1" fmla="*/ 0 h 21"/>
              <a:gd name="T2" fmla="*/ 8 w 326"/>
              <a:gd name="T3" fmla="*/ 0 h 21"/>
              <a:gd name="T4" fmla="*/ 6 w 326"/>
              <a:gd name="T5" fmla="*/ 3 h 21"/>
              <a:gd name="T6" fmla="*/ 3 w 326"/>
              <a:gd name="T7" fmla="*/ 3 h 21"/>
              <a:gd name="T8" fmla="*/ 3 w 326"/>
              <a:gd name="T9" fmla="*/ 6 h 21"/>
              <a:gd name="T10" fmla="*/ 0 w 326"/>
              <a:gd name="T11" fmla="*/ 8 h 21"/>
              <a:gd name="T12" fmla="*/ 0 w 326"/>
              <a:gd name="T13" fmla="*/ 13 h 21"/>
              <a:gd name="T14" fmla="*/ 3 w 326"/>
              <a:gd name="T15" fmla="*/ 16 h 21"/>
              <a:gd name="T16" fmla="*/ 3 w 326"/>
              <a:gd name="T17" fmla="*/ 18 h 21"/>
              <a:gd name="T18" fmla="*/ 6 w 326"/>
              <a:gd name="T19" fmla="*/ 18 h 21"/>
              <a:gd name="T20" fmla="*/ 8 w 326"/>
              <a:gd name="T21" fmla="*/ 21 h 21"/>
              <a:gd name="T22" fmla="*/ 318 w 326"/>
              <a:gd name="T23" fmla="*/ 21 h 21"/>
              <a:gd name="T24" fmla="*/ 321 w 326"/>
              <a:gd name="T25" fmla="*/ 18 h 21"/>
              <a:gd name="T26" fmla="*/ 324 w 326"/>
              <a:gd name="T27" fmla="*/ 18 h 21"/>
              <a:gd name="T28" fmla="*/ 324 w 326"/>
              <a:gd name="T29" fmla="*/ 16 h 21"/>
              <a:gd name="T30" fmla="*/ 326 w 326"/>
              <a:gd name="T31" fmla="*/ 13 h 21"/>
              <a:gd name="T32" fmla="*/ 326 w 326"/>
              <a:gd name="T33" fmla="*/ 8 h 21"/>
              <a:gd name="T34" fmla="*/ 324 w 326"/>
              <a:gd name="T35" fmla="*/ 6 h 21"/>
              <a:gd name="T36" fmla="*/ 324 w 326"/>
              <a:gd name="T37" fmla="*/ 3 h 21"/>
              <a:gd name="T38" fmla="*/ 321 w 326"/>
              <a:gd name="T39" fmla="*/ 3 h 21"/>
              <a:gd name="T40" fmla="*/ 318 w 326"/>
              <a:gd name="T41" fmla="*/ 0 h 21"/>
              <a:gd name="T42" fmla="*/ 315 w 326"/>
              <a:gd name="T43" fmla="*/ 0 h 21"/>
              <a:gd name="T44" fmla="*/ 11 w 326"/>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6" h="21">
                <a:moveTo>
                  <a:pt x="11" y="0"/>
                </a:moveTo>
                <a:lnTo>
                  <a:pt x="8" y="0"/>
                </a:lnTo>
                <a:lnTo>
                  <a:pt x="6" y="3"/>
                </a:lnTo>
                <a:lnTo>
                  <a:pt x="3" y="3"/>
                </a:lnTo>
                <a:lnTo>
                  <a:pt x="3" y="6"/>
                </a:lnTo>
                <a:lnTo>
                  <a:pt x="0" y="8"/>
                </a:lnTo>
                <a:lnTo>
                  <a:pt x="0" y="13"/>
                </a:lnTo>
                <a:lnTo>
                  <a:pt x="3" y="16"/>
                </a:lnTo>
                <a:lnTo>
                  <a:pt x="3" y="18"/>
                </a:lnTo>
                <a:lnTo>
                  <a:pt x="6" y="18"/>
                </a:lnTo>
                <a:lnTo>
                  <a:pt x="8" y="21"/>
                </a:lnTo>
                <a:lnTo>
                  <a:pt x="318" y="21"/>
                </a:lnTo>
                <a:lnTo>
                  <a:pt x="321" y="18"/>
                </a:lnTo>
                <a:lnTo>
                  <a:pt x="324" y="18"/>
                </a:lnTo>
                <a:lnTo>
                  <a:pt x="324" y="16"/>
                </a:lnTo>
                <a:lnTo>
                  <a:pt x="326" y="13"/>
                </a:lnTo>
                <a:lnTo>
                  <a:pt x="326" y="8"/>
                </a:lnTo>
                <a:lnTo>
                  <a:pt x="324" y="6"/>
                </a:lnTo>
                <a:lnTo>
                  <a:pt x="324" y="3"/>
                </a:lnTo>
                <a:lnTo>
                  <a:pt x="321" y="3"/>
                </a:lnTo>
                <a:lnTo>
                  <a:pt x="318" y="0"/>
                </a:lnTo>
                <a:lnTo>
                  <a:pt x="315" y="0"/>
                </a:lnTo>
                <a:lnTo>
                  <a:pt x="11" y="0"/>
                </a:lnTo>
                <a:close/>
              </a:path>
            </a:pathLst>
          </a:custGeom>
          <a:solidFill>
            <a:srgbClr val="FF6600"/>
          </a:solidFill>
          <a:ln w="9525">
            <a:solidFill>
              <a:srgbClr val="FF6600"/>
            </a:solidFill>
            <a:round/>
            <a:headEnd/>
            <a:tailEnd/>
          </a:ln>
        </p:spPr>
        <p:txBody>
          <a:bodyPr/>
          <a:lstStyle/>
          <a:p>
            <a:endParaRPr lang="en-US"/>
          </a:p>
        </p:txBody>
      </p:sp>
      <p:sp>
        <p:nvSpPr>
          <p:cNvPr id="2358356" name="Freeform 84"/>
          <p:cNvSpPr>
            <a:spLocks/>
          </p:cNvSpPr>
          <p:nvPr/>
        </p:nvSpPr>
        <p:spPr bwMode="auto">
          <a:xfrm>
            <a:off x="2930770" y="4751610"/>
            <a:ext cx="131885" cy="139700"/>
          </a:xfrm>
          <a:custGeom>
            <a:avLst/>
            <a:gdLst>
              <a:gd name="T0" fmla="*/ 90 w 90"/>
              <a:gd name="T1" fmla="*/ 0 h 88"/>
              <a:gd name="T2" fmla="*/ 0 w 90"/>
              <a:gd name="T3" fmla="*/ 44 h 88"/>
              <a:gd name="T4" fmla="*/ 90 w 90"/>
              <a:gd name="T5" fmla="*/ 88 h 88"/>
              <a:gd name="T6" fmla="*/ 47 w 90"/>
              <a:gd name="T7" fmla="*/ 44 h 88"/>
              <a:gd name="T8" fmla="*/ 90 w 90"/>
              <a:gd name="T9" fmla="*/ 0 h 88"/>
            </a:gdLst>
            <a:ahLst/>
            <a:cxnLst>
              <a:cxn ang="0">
                <a:pos x="T0" y="T1"/>
              </a:cxn>
              <a:cxn ang="0">
                <a:pos x="T2" y="T3"/>
              </a:cxn>
              <a:cxn ang="0">
                <a:pos x="T4" y="T5"/>
              </a:cxn>
              <a:cxn ang="0">
                <a:pos x="T6" y="T7"/>
              </a:cxn>
              <a:cxn ang="0">
                <a:pos x="T8" y="T9"/>
              </a:cxn>
            </a:cxnLst>
            <a:rect l="0" t="0" r="r" b="b"/>
            <a:pathLst>
              <a:path w="90" h="88">
                <a:moveTo>
                  <a:pt x="90" y="0"/>
                </a:moveTo>
                <a:lnTo>
                  <a:pt x="0" y="44"/>
                </a:lnTo>
                <a:lnTo>
                  <a:pt x="90" y="88"/>
                </a:lnTo>
                <a:lnTo>
                  <a:pt x="47" y="44"/>
                </a:lnTo>
                <a:lnTo>
                  <a:pt x="90" y="0"/>
                </a:lnTo>
                <a:close/>
              </a:path>
            </a:pathLst>
          </a:custGeom>
          <a:solidFill>
            <a:srgbClr val="FF6600"/>
          </a:solidFill>
          <a:ln w="9525">
            <a:solidFill>
              <a:srgbClr val="FF6600"/>
            </a:solidFill>
            <a:round/>
            <a:headEnd/>
            <a:tailEnd/>
          </a:ln>
        </p:spPr>
        <p:txBody>
          <a:bodyPr/>
          <a:lstStyle/>
          <a:p>
            <a:endParaRPr lang="en-US"/>
          </a:p>
        </p:txBody>
      </p:sp>
      <p:sp>
        <p:nvSpPr>
          <p:cNvPr id="2358357" name="Freeform 85"/>
          <p:cNvSpPr>
            <a:spLocks/>
          </p:cNvSpPr>
          <p:nvPr/>
        </p:nvSpPr>
        <p:spPr bwMode="auto">
          <a:xfrm>
            <a:off x="2914651" y="4735735"/>
            <a:ext cx="164123" cy="171450"/>
          </a:xfrm>
          <a:custGeom>
            <a:avLst/>
            <a:gdLst>
              <a:gd name="T0" fmla="*/ 110 w 112"/>
              <a:gd name="T1" fmla="*/ 18 h 108"/>
              <a:gd name="T2" fmla="*/ 112 w 112"/>
              <a:gd name="T3" fmla="*/ 15 h 108"/>
              <a:gd name="T4" fmla="*/ 112 w 112"/>
              <a:gd name="T5" fmla="*/ 7 h 108"/>
              <a:gd name="T6" fmla="*/ 110 w 112"/>
              <a:gd name="T7" fmla="*/ 5 h 108"/>
              <a:gd name="T8" fmla="*/ 110 w 112"/>
              <a:gd name="T9" fmla="*/ 2 h 108"/>
              <a:gd name="T10" fmla="*/ 107 w 112"/>
              <a:gd name="T11" fmla="*/ 0 h 108"/>
              <a:gd name="T12" fmla="*/ 96 w 112"/>
              <a:gd name="T13" fmla="*/ 0 h 108"/>
              <a:gd name="T14" fmla="*/ 6 w 112"/>
              <a:gd name="T15" fmla="*/ 43 h 108"/>
              <a:gd name="T16" fmla="*/ 3 w 112"/>
              <a:gd name="T17" fmla="*/ 46 h 108"/>
              <a:gd name="T18" fmla="*/ 3 w 112"/>
              <a:gd name="T19" fmla="*/ 49 h 108"/>
              <a:gd name="T20" fmla="*/ 0 w 112"/>
              <a:gd name="T21" fmla="*/ 51 h 108"/>
              <a:gd name="T22" fmla="*/ 0 w 112"/>
              <a:gd name="T23" fmla="*/ 59 h 108"/>
              <a:gd name="T24" fmla="*/ 3 w 112"/>
              <a:gd name="T25" fmla="*/ 61 h 108"/>
              <a:gd name="T26" fmla="*/ 6 w 112"/>
              <a:gd name="T27" fmla="*/ 61 h 108"/>
              <a:gd name="T28" fmla="*/ 6 w 112"/>
              <a:gd name="T29" fmla="*/ 64 h 108"/>
              <a:gd name="T30" fmla="*/ 96 w 112"/>
              <a:gd name="T31" fmla="*/ 108 h 108"/>
              <a:gd name="T32" fmla="*/ 104 w 112"/>
              <a:gd name="T33" fmla="*/ 108 h 108"/>
              <a:gd name="T34" fmla="*/ 107 w 112"/>
              <a:gd name="T35" fmla="*/ 105 h 108"/>
              <a:gd name="T36" fmla="*/ 110 w 112"/>
              <a:gd name="T37" fmla="*/ 105 h 108"/>
              <a:gd name="T38" fmla="*/ 112 w 112"/>
              <a:gd name="T39" fmla="*/ 103 h 108"/>
              <a:gd name="T40" fmla="*/ 112 w 112"/>
              <a:gd name="T41" fmla="*/ 95 h 108"/>
              <a:gd name="T42" fmla="*/ 110 w 112"/>
              <a:gd name="T43" fmla="*/ 92 h 108"/>
              <a:gd name="T44" fmla="*/ 110 w 112"/>
              <a:gd name="T45" fmla="*/ 90 h 108"/>
              <a:gd name="T46" fmla="*/ 71 w 112"/>
              <a:gd name="T47" fmla="*/ 54 h 108"/>
              <a:gd name="T48" fmla="*/ 110 w 112"/>
              <a:gd name="T49" fmla="*/ 18 h 108"/>
              <a:gd name="T50" fmla="*/ 49 w 112"/>
              <a:gd name="T51" fmla="*/ 46 h 108"/>
              <a:gd name="T52" fmla="*/ 49 w 112"/>
              <a:gd name="T53" fmla="*/ 49 h 108"/>
              <a:gd name="T54" fmla="*/ 47 w 112"/>
              <a:gd name="T55" fmla="*/ 51 h 108"/>
              <a:gd name="T56" fmla="*/ 47 w 112"/>
              <a:gd name="T57" fmla="*/ 59 h 108"/>
              <a:gd name="T58" fmla="*/ 49 w 112"/>
              <a:gd name="T59" fmla="*/ 61 h 108"/>
              <a:gd name="T60" fmla="*/ 36 w 112"/>
              <a:gd name="T61" fmla="*/ 54 h 108"/>
              <a:gd name="T62" fmla="*/ 49 w 112"/>
              <a:gd name="T63" fmla="*/ 46 h 108"/>
              <a:gd name="T64" fmla="*/ 110 w 112"/>
              <a:gd name="T65"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8">
                <a:moveTo>
                  <a:pt x="110" y="18"/>
                </a:moveTo>
                <a:lnTo>
                  <a:pt x="112" y="15"/>
                </a:lnTo>
                <a:lnTo>
                  <a:pt x="112" y="7"/>
                </a:lnTo>
                <a:lnTo>
                  <a:pt x="110" y="5"/>
                </a:lnTo>
                <a:lnTo>
                  <a:pt x="110" y="2"/>
                </a:lnTo>
                <a:lnTo>
                  <a:pt x="107" y="0"/>
                </a:lnTo>
                <a:lnTo>
                  <a:pt x="96" y="0"/>
                </a:lnTo>
                <a:lnTo>
                  <a:pt x="6" y="43"/>
                </a:lnTo>
                <a:lnTo>
                  <a:pt x="3" y="46"/>
                </a:lnTo>
                <a:lnTo>
                  <a:pt x="3" y="49"/>
                </a:lnTo>
                <a:lnTo>
                  <a:pt x="0" y="51"/>
                </a:lnTo>
                <a:lnTo>
                  <a:pt x="0" y="59"/>
                </a:lnTo>
                <a:lnTo>
                  <a:pt x="3" y="61"/>
                </a:lnTo>
                <a:lnTo>
                  <a:pt x="6" y="61"/>
                </a:lnTo>
                <a:lnTo>
                  <a:pt x="6" y="64"/>
                </a:lnTo>
                <a:lnTo>
                  <a:pt x="96" y="108"/>
                </a:lnTo>
                <a:lnTo>
                  <a:pt x="104" y="108"/>
                </a:lnTo>
                <a:lnTo>
                  <a:pt x="107" y="105"/>
                </a:lnTo>
                <a:lnTo>
                  <a:pt x="110" y="105"/>
                </a:lnTo>
                <a:lnTo>
                  <a:pt x="112" y="103"/>
                </a:lnTo>
                <a:lnTo>
                  <a:pt x="112" y="95"/>
                </a:lnTo>
                <a:lnTo>
                  <a:pt x="110" y="92"/>
                </a:lnTo>
                <a:lnTo>
                  <a:pt x="110" y="90"/>
                </a:lnTo>
                <a:lnTo>
                  <a:pt x="71" y="54"/>
                </a:lnTo>
                <a:lnTo>
                  <a:pt x="110" y="18"/>
                </a:lnTo>
                <a:lnTo>
                  <a:pt x="49" y="46"/>
                </a:lnTo>
                <a:lnTo>
                  <a:pt x="49" y="49"/>
                </a:lnTo>
                <a:lnTo>
                  <a:pt x="47" y="51"/>
                </a:lnTo>
                <a:lnTo>
                  <a:pt x="47" y="59"/>
                </a:lnTo>
                <a:lnTo>
                  <a:pt x="49" y="61"/>
                </a:lnTo>
                <a:lnTo>
                  <a:pt x="36" y="54"/>
                </a:lnTo>
                <a:lnTo>
                  <a:pt x="49" y="46"/>
                </a:lnTo>
                <a:lnTo>
                  <a:pt x="110" y="18"/>
                </a:lnTo>
                <a:close/>
              </a:path>
            </a:pathLst>
          </a:custGeom>
          <a:solidFill>
            <a:srgbClr val="FF6600"/>
          </a:solidFill>
          <a:ln w="9525">
            <a:solidFill>
              <a:srgbClr val="FF6600"/>
            </a:solidFill>
            <a:round/>
            <a:headEnd/>
            <a:tailEnd/>
          </a:ln>
        </p:spPr>
        <p:txBody>
          <a:bodyPr/>
          <a:lstStyle/>
          <a:p>
            <a:endParaRPr lang="en-US"/>
          </a:p>
        </p:txBody>
      </p:sp>
      <p:sp>
        <p:nvSpPr>
          <p:cNvPr id="2358358" name="Freeform 86"/>
          <p:cNvSpPr>
            <a:spLocks/>
          </p:cNvSpPr>
          <p:nvPr/>
        </p:nvSpPr>
        <p:spPr bwMode="auto">
          <a:xfrm>
            <a:off x="2914651" y="4735735"/>
            <a:ext cx="32238" cy="171450"/>
          </a:xfrm>
          <a:custGeom>
            <a:avLst/>
            <a:gdLst>
              <a:gd name="T0" fmla="*/ 22 w 22"/>
              <a:gd name="T1" fmla="*/ 10 h 108"/>
              <a:gd name="T2" fmla="*/ 22 w 22"/>
              <a:gd name="T3" fmla="*/ 7 h 108"/>
              <a:gd name="T4" fmla="*/ 19 w 22"/>
              <a:gd name="T5" fmla="*/ 5 h 108"/>
              <a:gd name="T6" fmla="*/ 19 w 22"/>
              <a:gd name="T7" fmla="*/ 2 h 108"/>
              <a:gd name="T8" fmla="*/ 17 w 22"/>
              <a:gd name="T9" fmla="*/ 2 h 108"/>
              <a:gd name="T10" fmla="*/ 14 w 22"/>
              <a:gd name="T11" fmla="*/ 0 h 108"/>
              <a:gd name="T12" fmla="*/ 8 w 22"/>
              <a:gd name="T13" fmla="*/ 0 h 108"/>
              <a:gd name="T14" fmla="*/ 6 w 22"/>
              <a:gd name="T15" fmla="*/ 2 h 108"/>
              <a:gd name="T16" fmla="*/ 3 w 22"/>
              <a:gd name="T17" fmla="*/ 2 h 108"/>
              <a:gd name="T18" fmla="*/ 3 w 22"/>
              <a:gd name="T19" fmla="*/ 5 h 108"/>
              <a:gd name="T20" fmla="*/ 0 w 22"/>
              <a:gd name="T21" fmla="*/ 7 h 108"/>
              <a:gd name="T22" fmla="*/ 0 w 22"/>
              <a:gd name="T23" fmla="*/ 100 h 108"/>
              <a:gd name="T24" fmla="*/ 3 w 22"/>
              <a:gd name="T25" fmla="*/ 103 h 108"/>
              <a:gd name="T26" fmla="*/ 3 w 22"/>
              <a:gd name="T27" fmla="*/ 105 h 108"/>
              <a:gd name="T28" fmla="*/ 6 w 22"/>
              <a:gd name="T29" fmla="*/ 105 h 108"/>
              <a:gd name="T30" fmla="*/ 8 w 22"/>
              <a:gd name="T31" fmla="*/ 108 h 108"/>
              <a:gd name="T32" fmla="*/ 14 w 22"/>
              <a:gd name="T33" fmla="*/ 108 h 108"/>
              <a:gd name="T34" fmla="*/ 17 w 22"/>
              <a:gd name="T35" fmla="*/ 105 h 108"/>
              <a:gd name="T36" fmla="*/ 19 w 22"/>
              <a:gd name="T37" fmla="*/ 105 h 108"/>
              <a:gd name="T38" fmla="*/ 19 w 22"/>
              <a:gd name="T39" fmla="*/ 103 h 108"/>
              <a:gd name="T40" fmla="*/ 22 w 22"/>
              <a:gd name="T41" fmla="*/ 100 h 108"/>
              <a:gd name="T42" fmla="*/ 22 w 22"/>
              <a:gd name="T43" fmla="*/ 98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7"/>
                </a:lnTo>
                <a:lnTo>
                  <a:pt x="19" y="5"/>
                </a:lnTo>
                <a:lnTo>
                  <a:pt x="19" y="2"/>
                </a:lnTo>
                <a:lnTo>
                  <a:pt x="17" y="2"/>
                </a:lnTo>
                <a:lnTo>
                  <a:pt x="14" y="0"/>
                </a:lnTo>
                <a:lnTo>
                  <a:pt x="8" y="0"/>
                </a:lnTo>
                <a:lnTo>
                  <a:pt x="6" y="2"/>
                </a:lnTo>
                <a:lnTo>
                  <a:pt x="3" y="2"/>
                </a:lnTo>
                <a:lnTo>
                  <a:pt x="3" y="5"/>
                </a:lnTo>
                <a:lnTo>
                  <a:pt x="0" y="7"/>
                </a:lnTo>
                <a:lnTo>
                  <a:pt x="0" y="100"/>
                </a:lnTo>
                <a:lnTo>
                  <a:pt x="3" y="103"/>
                </a:lnTo>
                <a:lnTo>
                  <a:pt x="3" y="105"/>
                </a:lnTo>
                <a:lnTo>
                  <a:pt x="6" y="105"/>
                </a:lnTo>
                <a:lnTo>
                  <a:pt x="8" y="108"/>
                </a:lnTo>
                <a:lnTo>
                  <a:pt x="14" y="108"/>
                </a:lnTo>
                <a:lnTo>
                  <a:pt x="17" y="105"/>
                </a:lnTo>
                <a:lnTo>
                  <a:pt x="19" y="105"/>
                </a:lnTo>
                <a:lnTo>
                  <a:pt x="19" y="103"/>
                </a:lnTo>
                <a:lnTo>
                  <a:pt x="22" y="100"/>
                </a:lnTo>
                <a:lnTo>
                  <a:pt x="22" y="98"/>
                </a:lnTo>
                <a:lnTo>
                  <a:pt x="22" y="10"/>
                </a:lnTo>
                <a:close/>
              </a:path>
            </a:pathLst>
          </a:custGeom>
          <a:solidFill>
            <a:srgbClr val="FF6600"/>
          </a:solidFill>
          <a:ln w="9525">
            <a:solidFill>
              <a:srgbClr val="FF6600"/>
            </a:solidFill>
            <a:round/>
            <a:headEnd/>
            <a:tailEnd/>
          </a:ln>
        </p:spPr>
        <p:txBody>
          <a:bodyPr/>
          <a:lstStyle/>
          <a:p>
            <a:endParaRPr lang="en-US"/>
          </a:p>
        </p:txBody>
      </p:sp>
      <p:sp>
        <p:nvSpPr>
          <p:cNvPr id="2358359" name="Freeform 87"/>
          <p:cNvSpPr>
            <a:spLocks/>
          </p:cNvSpPr>
          <p:nvPr/>
        </p:nvSpPr>
        <p:spPr bwMode="auto">
          <a:xfrm>
            <a:off x="3244362" y="4751610"/>
            <a:ext cx="131885" cy="139700"/>
          </a:xfrm>
          <a:custGeom>
            <a:avLst/>
            <a:gdLst>
              <a:gd name="T0" fmla="*/ 0 w 90"/>
              <a:gd name="T1" fmla="*/ 0 h 88"/>
              <a:gd name="T2" fmla="*/ 90 w 90"/>
              <a:gd name="T3" fmla="*/ 44 h 88"/>
              <a:gd name="T4" fmla="*/ 0 w 90"/>
              <a:gd name="T5" fmla="*/ 88 h 88"/>
              <a:gd name="T6" fmla="*/ 44 w 90"/>
              <a:gd name="T7" fmla="*/ 44 h 88"/>
              <a:gd name="T8" fmla="*/ 0 w 90"/>
              <a:gd name="T9" fmla="*/ 0 h 88"/>
            </a:gdLst>
            <a:ahLst/>
            <a:cxnLst>
              <a:cxn ang="0">
                <a:pos x="T0" y="T1"/>
              </a:cxn>
              <a:cxn ang="0">
                <a:pos x="T2" y="T3"/>
              </a:cxn>
              <a:cxn ang="0">
                <a:pos x="T4" y="T5"/>
              </a:cxn>
              <a:cxn ang="0">
                <a:pos x="T6" y="T7"/>
              </a:cxn>
              <a:cxn ang="0">
                <a:pos x="T8" y="T9"/>
              </a:cxn>
            </a:cxnLst>
            <a:rect l="0" t="0" r="r" b="b"/>
            <a:pathLst>
              <a:path w="90" h="88">
                <a:moveTo>
                  <a:pt x="0" y="0"/>
                </a:moveTo>
                <a:lnTo>
                  <a:pt x="90" y="44"/>
                </a:lnTo>
                <a:lnTo>
                  <a:pt x="0" y="88"/>
                </a:lnTo>
                <a:lnTo>
                  <a:pt x="44" y="44"/>
                </a:lnTo>
                <a:lnTo>
                  <a:pt x="0" y="0"/>
                </a:lnTo>
                <a:close/>
              </a:path>
            </a:pathLst>
          </a:custGeom>
          <a:solidFill>
            <a:srgbClr val="FF6600"/>
          </a:solidFill>
          <a:ln w="9525">
            <a:solidFill>
              <a:srgbClr val="FF6600"/>
            </a:solidFill>
            <a:round/>
            <a:headEnd/>
            <a:tailEnd/>
          </a:ln>
        </p:spPr>
        <p:txBody>
          <a:bodyPr/>
          <a:lstStyle/>
          <a:p>
            <a:endParaRPr lang="en-US"/>
          </a:p>
        </p:txBody>
      </p:sp>
      <p:sp>
        <p:nvSpPr>
          <p:cNvPr id="2358360" name="Freeform 88"/>
          <p:cNvSpPr>
            <a:spLocks/>
          </p:cNvSpPr>
          <p:nvPr/>
        </p:nvSpPr>
        <p:spPr bwMode="auto">
          <a:xfrm>
            <a:off x="3229708" y="4735735"/>
            <a:ext cx="162658" cy="171450"/>
          </a:xfrm>
          <a:custGeom>
            <a:avLst/>
            <a:gdLst>
              <a:gd name="T0" fmla="*/ 63 w 112"/>
              <a:gd name="T1" fmla="*/ 46 h 108"/>
              <a:gd name="T2" fmla="*/ 77 w 112"/>
              <a:gd name="T3" fmla="*/ 54 h 108"/>
              <a:gd name="T4" fmla="*/ 63 w 112"/>
              <a:gd name="T5" fmla="*/ 61 h 108"/>
              <a:gd name="T6" fmla="*/ 66 w 112"/>
              <a:gd name="T7" fmla="*/ 59 h 108"/>
              <a:gd name="T8" fmla="*/ 66 w 112"/>
              <a:gd name="T9" fmla="*/ 51 h 108"/>
              <a:gd name="T10" fmla="*/ 63 w 112"/>
              <a:gd name="T11" fmla="*/ 49 h 108"/>
              <a:gd name="T12" fmla="*/ 63 w 112"/>
              <a:gd name="T13" fmla="*/ 46 h 108"/>
              <a:gd name="T14" fmla="*/ 3 w 112"/>
              <a:gd name="T15" fmla="*/ 18 h 108"/>
              <a:gd name="T16" fmla="*/ 41 w 112"/>
              <a:gd name="T17" fmla="*/ 54 h 108"/>
              <a:gd name="T18" fmla="*/ 3 w 112"/>
              <a:gd name="T19" fmla="*/ 90 h 108"/>
              <a:gd name="T20" fmla="*/ 3 w 112"/>
              <a:gd name="T21" fmla="*/ 92 h 108"/>
              <a:gd name="T22" fmla="*/ 0 w 112"/>
              <a:gd name="T23" fmla="*/ 95 h 108"/>
              <a:gd name="T24" fmla="*/ 0 w 112"/>
              <a:gd name="T25" fmla="*/ 103 h 108"/>
              <a:gd name="T26" fmla="*/ 3 w 112"/>
              <a:gd name="T27" fmla="*/ 105 h 108"/>
              <a:gd name="T28" fmla="*/ 5 w 112"/>
              <a:gd name="T29" fmla="*/ 105 h 108"/>
              <a:gd name="T30" fmla="*/ 8 w 112"/>
              <a:gd name="T31" fmla="*/ 108 h 108"/>
              <a:gd name="T32" fmla="*/ 16 w 112"/>
              <a:gd name="T33" fmla="*/ 108 h 108"/>
              <a:gd name="T34" fmla="*/ 107 w 112"/>
              <a:gd name="T35" fmla="*/ 64 h 108"/>
              <a:gd name="T36" fmla="*/ 107 w 112"/>
              <a:gd name="T37" fmla="*/ 61 h 108"/>
              <a:gd name="T38" fmla="*/ 110 w 112"/>
              <a:gd name="T39" fmla="*/ 61 h 108"/>
              <a:gd name="T40" fmla="*/ 112 w 112"/>
              <a:gd name="T41" fmla="*/ 59 h 108"/>
              <a:gd name="T42" fmla="*/ 112 w 112"/>
              <a:gd name="T43" fmla="*/ 51 h 108"/>
              <a:gd name="T44" fmla="*/ 110 w 112"/>
              <a:gd name="T45" fmla="*/ 49 h 108"/>
              <a:gd name="T46" fmla="*/ 110 w 112"/>
              <a:gd name="T47" fmla="*/ 46 h 108"/>
              <a:gd name="T48" fmla="*/ 107 w 112"/>
              <a:gd name="T49" fmla="*/ 43 h 108"/>
              <a:gd name="T50" fmla="*/ 16 w 112"/>
              <a:gd name="T51" fmla="*/ 0 h 108"/>
              <a:gd name="T52" fmla="*/ 5 w 112"/>
              <a:gd name="T53" fmla="*/ 0 h 108"/>
              <a:gd name="T54" fmla="*/ 3 w 112"/>
              <a:gd name="T55" fmla="*/ 2 h 108"/>
              <a:gd name="T56" fmla="*/ 3 w 112"/>
              <a:gd name="T57" fmla="*/ 5 h 108"/>
              <a:gd name="T58" fmla="*/ 0 w 112"/>
              <a:gd name="T59" fmla="*/ 7 h 108"/>
              <a:gd name="T60" fmla="*/ 0 w 112"/>
              <a:gd name="T61" fmla="*/ 15 h 108"/>
              <a:gd name="T62" fmla="*/ 3 w 112"/>
              <a:gd name="T63" fmla="*/ 18 h 108"/>
              <a:gd name="T64" fmla="*/ 63 w 112"/>
              <a:gd name="T65"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8">
                <a:moveTo>
                  <a:pt x="63" y="46"/>
                </a:moveTo>
                <a:lnTo>
                  <a:pt x="77" y="54"/>
                </a:lnTo>
                <a:lnTo>
                  <a:pt x="63" y="61"/>
                </a:lnTo>
                <a:lnTo>
                  <a:pt x="66" y="59"/>
                </a:lnTo>
                <a:lnTo>
                  <a:pt x="66" y="51"/>
                </a:lnTo>
                <a:lnTo>
                  <a:pt x="63" y="49"/>
                </a:lnTo>
                <a:lnTo>
                  <a:pt x="63" y="46"/>
                </a:lnTo>
                <a:lnTo>
                  <a:pt x="3" y="18"/>
                </a:lnTo>
                <a:lnTo>
                  <a:pt x="41" y="54"/>
                </a:lnTo>
                <a:lnTo>
                  <a:pt x="3" y="90"/>
                </a:lnTo>
                <a:lnTo>
                  <a:pt x="3" y="92"/>
                </a:lnTo>
                <a:lnTo>
                  <a:pt x="0" y="95"/>
                </a:lnTo>
                <a:lnTo>
                  <a:pt x="0" y="103"/>
                </a:lnTo>
                <a:lnTo>
                  <a:pt x="3" y="105"/>
                </a:lnTo>
                <a:lnTo>
                  <a:pt x="5" y="105"/>
                </a:lnTo>
                <a:lnTo>
                  <a:pt x="8" y="108"/>
                </a:lnTo>
                <a:lnTo>
                  <a:pt x="16" y="108"/>
                </a:lnTo>
                <a:lnTo>
                  <a:pt x="107" y="64"/>
                </a:lnTo>
                <a:lnTo>
                  <a:pt x="107" y="61"/>
                </a:lnTo>
                <a:lnTo>
                  <a:pt x="110" y="61"/>
                </a:lnTo>
                <a:lnTo>
                  <a:pt x="112" y="59"/>
                </a:lnTo>
                <a:lnTo>
                  <a:pt x="112" y="51"/>
                </a:lnTo>
                <a:lnTo>
                  <a:pt x="110" y="49"/>
                </a:lnTo>
                <a:lnTo>
                  <a:pt x="110" y="46"/>
                </a:lnTo>
                <a:lnTo>
                  <a:pt x="107" y="43"/>
                </a:lnTo>
                <a:lnTo>
                  <a:pt x="16" y="0"/>
                </a:lnTo>
                <a:lnTo>
                  <a:pt x="5" y="0"/>
                </a:lnTo>
                <a:lnTo>
                  <a:pt x="3" y="2"/>
                </a:lnTo>
                <a:lnTo>
                  <a:pt x="3" y="5"/>
                </a:lnTo>
                <a:lnTo>
                  <a:pt x="0" y="7"/>
                </a:lnTo>
                <a:lnTo>
                  <a:pt x="0" y="15"/>
                </a:lnTo>
                <a:lnTo>
                  <a:pt x="3" y="18"/>
                </a:lnTo>
                <a:lnTo>
                  <a:pt x="63" y="46"/>
                </a:lnTo>
                <a:close/>
              </a:path>
            </a:pathLst>
          </a:custGeom>
          <a:solidFill>
            <a:srgbClr val="FF6600"/>
          </a:solidFill>
          <a:ln w="9525">
            <a:solidFill>
              <a:srgbClr val="FF6600"/>
            </a:solidFill>
            <a:round/>
            <a:headEnd/>
            <a:tailEnd/>
          </a:ln>
        </p:spPr>
        <p:txBody>
          <a:bodyPr/>
          <a:lstStyle/>
          <a:p>
            <a:endParaRPr lang="en-US"/>
          </a:p>
        </p:txBody>
      </p:sp>
      <p:sp>
        <p:nvSpPr>
          <p:cNvPr id="2358361" name="Freeform 89"/>
          <p:cNvSpPr>
            <a:spLocks/>
          </p:cNvSpPr>
          <p:nvPr/>
        </p:nvSpPr>
        <p:spPr bwMode="auto">
          <a:xfrm>
            <a:off x="3360128" y="4735735"/>
            <a:ext cx="32238" cy="171450"/>
          </a:xfrm>
          <a:custGeom>
            <a:avLst/>
            <a:gdLst>
              <a:gd name="T0" fmla="*/ 22 w 22"/>
              <a:gd name="T1" fmla="*/ 10 h 108"/>
              <a:gd name="T2" fmla="*/ 22 w 22"/>
              <a:gd name="T3" fmla="*/ 7 h 108"/>
              <a:gd name="T4" fmla="*/ 20 w 22"/>
              <a:gd name="T5" fmla="*/ 5 h 108"/>
              <a:gd name="T6" fmla="*/ 20 w 22"/>
              <a:gd name="T7" fmla="*/ 2 h 108"/>
              <a:gd name="T8" fmla="*/ 17 w 22"/>
              <a:gd name="T9" fmla="*/ 2 h 108"/>
              <a:gd name="T10" fmla="*/ 14 w 22"/>
              <a:gd name="T11" fmla="*/ 0 h 108"/>
              <a:gd name="T12" fmla="*/ 9 w 22"/>
              <a:gd name="T13" fmla="*/ 0 h 108"/>
              <a:gd name="T14" fmla="*/ 6 w 22"/>
              <a:gd name="T15" fmla="*/ 2 h 108"/>
              <a:gd name="T16" fmla="*/ 3 w 22"/>
              <a:gd name="T17" fmla="*/ 2 h 108"/>
              <a:gd name="T18" fmla="*/ 3 w 22"/>
              <a:gd name="T19" fmla="*/ 5 h 108"/>
              <a:gd name="T20" fmla="*/ 0 w 22"/>
              <a:gd name="T21" fmla="*/ 7 h 108"/>
              <a:gd name="T22" fmla="*/ 0 w 22"/>
              <a:gd name="T23" fmla="*/ 100 h 108"/>
              <a:gd name="T24" fmla="*/ 3 w 22"/>
              <a:gd name="T25" fmla="*/ 103 h 108"/>
              <a:gd name="T26" fmla="*/ 3 w 22"/>
              <a:gd name="T27" fmla="*/ 105 h 108"/>
              <a:gd name="T28" fmla="*/ 6 w 22"/>
              <a:gd name="T29" fmla="*/ 105 h 108"/>
              <a:gd name="T30" fmla="*/ 9 w 22"/>
              <a:gd name="T31" fmla="*/ 108 h 108"/>
              <a:gd name="T32" fmla="*/ 14 w 22"/>
              <a:gd name="T33" fmla="*/ 108 h 108"/>
              <a:gd name="T34" fmla="*/ 17 w 22"/>
              <a:gd name="T35" fmla="*/ 105 h 108"/>
              <a:gd name="T36" fmla="*/ 20 w 22"/>
              <a:gd name="T37" fmla="*/ 105 h 108"/>
              <a:gd name="T38" fmla="*/ 20 w 22"/>
              <a:gd name="T39" fmla="*/ 103 h 108"/>
              <a:gd name="T40" fmla="*/ 22 w 22"/>
              <a:gd name="T41" fmla="*/ 100 h 108"/>
              <a:gd name="T42" fmla="*/ 22 w 22"/>
              <a:gd name="T43" fmla="*/ 98 h 108"/>
              <a:gd name="T44" fmla="*/ 22 w 22"/>
              <a:gd name="T45"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8">
                <a:moveTo>
                  <a:pt x="22" y="10"/>
                </a:moveTo>
                <a:lnTo>
                  <a:pt x="22" y="7"/>
                </a:lnTo>
                <a:lnTo>
                  <a:pt x="20" y="5"/>
                </a:lnTo>
                <a:lnTo>
                  <a:pt x="20" y="2"/>
                </a:lnTo>
                <a:lnTo>
                  <a:pt x="17" y="2"/>
                </a:lnTo>
                <a:lnTo>
                  <a:pt x="14" y="0"/>
                </a:lnTo>
                <a:lnTo>
                  <a:pt x="9" y="0"/>
                </a:lnTo>
                <a:lnTo>
                  <a:pt x="6" y="2"/>
                </a:lnTo>
                <a:lnTo>
                  <a:pt x="3" y="2"/>
                </a:lnTo>
                <a:lnTo>
                  <a:pt x="3" y="5"/>
                </a:lnTo>
                <a:lnTo>
                  <a:pt x="0" y="7"/>
                </a:lnTo>
                <a:lnTo>
                  <a:pt x="0" y="100"/>
                </a:lnTo>
                <a:lnTo>
                  <a:pt x="3" y="103"/>
                </a:lnTo>
                <a:lnTo>
                  <a:pt x="3" y="105"/>
                </a:lnTo>
                <a:lnTo>
                  <a:pt x="6" y="105"/>
                </a:lnTo>
                <a:lnTo>
                  <a:pt x="9" y="108"/>
                </a:lnTo>
                <a:lnTo>
                  <a:pt x="14" y="108"/>
                </a:lnTo>
                <a:lnTo>
                  <a:pt x="17" y="105"/>
                </a:lnTo>
                <a:lnTo>
                  <a:pt x="20" y="105"/>
                </a:lnTo>
                <a:lnTo>
                  <a:pt x="20" y="103"/>
                </a:lnTo>
                <a:lnTo>
                  <a:pt x="22" y="100"/>
                </a:lnTo>
                <a:lnTo>
                  <a:pt x="22" y="98"/>
                </a:lnTo>
                <a:lnTo>
                  <a:pt x="22" y="10"/>
                </a:lnTo>
                <a:close/>
              </a:path>
            </a:pathLst>
          </a:custGeom>
          <a:solidFill>
            <a:srgbClr val="FF6600"/>
          </a:solidFill>
          <a:ln w="9525">
            <a:solidFill>
              <a:srgbClr val="FF6600"/>
            </a:solidFill>
            <a:round/>
            <a:headEnd/>
            <a:tailEnd/>
          </a:ln>
        </p:spPr>
        <p:txBody>
          <a:bodyPr/>
          <a:lstStyle/>
          <a:p>
            <a:endParaRPr lang="en-US"/>
          </a:p>
        </p:txBody>
      </p:sp>
      <p:sp>
        <p:nvSpPr>
          <p:cNvPr id="2358362" name="Freeform 90"/>
          <p:cNvSpPr>
            <a:spLocks/>
          </p:cNvSpPr>
          <p:nvPr/>
        </p:nvSpPr>
        <p:spPr bwMode="auto">
          <a:xfrm>
            <a:off x="5911362" y="4338860"/>
            <a:ext cx="918797" cy="33338"/>
          </a:xfrm>
          <a:custGeom>
            <a:avLst/>
            <a:gdLst>
              <a:gd name="T0" fmla="*/ 11 w 627"/>
              <a:gd name="T1" fmla="*/ 0 h 21"/>
              <a:gd name="T2" fmla="*/ 8 w 627"/>
              <a:gd name="T3" fmla="*/ 0 h 21"/>
              <a:gd name="T4" fmla="*/ 5 w 627"/>
              <a:gd name="T5" fmla="*/ 3 h 21"/>
              <a:gd name="T6" fmla="*/ 3 w 627"/>
              <a:gd name="T7" fmla="*/ 3 h 21"/>
              <a:gd name="T8" fmla="*/ 3 w 627"/>
              <a:gd name="T9" fmla="*/ 5 h 21"/>
              <a:gd name="T10" fmla="*/ 0 w 627"/>
              <a:gd name="T11" fmla="*/ 8 h 21"/>
              <a:gd name="T12" fmla="*/ 0 w 627"/>
              <a:gd name="T13" fmla="*/ 13 h 21"/>
              <a:gd name="T14" fmla="*/ 3 w 627"/>
              <a:gd name="T15" fmla="*/ 16 h 21"/>
              <a:gd name="T16" fmla="*/ 3 w 627"/>
              <a:gd name="T17" fmla="*/ 18 h 21"/>
              <a:gd name="T18" fmla="*/ 5 w 627"/>
              <a:gd name="T19" fmla="*/ 18 h 21"/>
              <a:gd name="T20" fmla="*/ 8 w 627"/>
              <a:gd name="T21" fmla="*/ 21 h 21"/>
              <a:gd name="T22" fmla="*/ 619 w 627"/>
              <a:gd name="T23" fmla="*/ 21 h 21"/>
              <a:gd name="T24" fmla="*/ 622 w 627"/>
              <a:gd name="T25" fmla="*/ 18 h 21"/>
              <a:gd name="T26" fmla="*/ 625 w 627"/>
              <a:gd name="T27" fmla="*/ 18 h 21"/>
              <a:gd name="T28" fmla="*/ 625 w 627"/>
              <a:gd name="T29" fmla="*/ 16 h 21"/>
              <a:gd name="T30" fmla="*/ 627 w 627"/>
              <a:gd name="T31" fmla="*/ 13 h 21"/>
              <a:gd name="T32" fmla="*/ 627 w 627"/>
              <a:gd name="T33" fmla="*/ 8 h 21"/>
              <a:gd name="T34" fmla="*/ 625 w 627"/>
              <a:gd name="T35" fmla="*/ 5 h 21"/>
              <a:gd name="T36" fmla="*/ 625 w 627"/>
              <a:gd name="T37" fmla="*/ 3 h 21"/>
              <a:gd name="T38" fmla="*/ 622 w 627"/>
              <a:gd name="T39" fmla="*/ 3 h 21"/>
              <a:gd name="T40" fmla="*/ 619 w 627"/>
              <a:gd name="T41" fmla="*/ 0 h 21"/>
              <a:gd name="T42" fmla="*/ 616 w 627"/>
              <a:gd name="T43" fmla="*/ 0 h 21"/>
              <a:gd name="T44" fmla="*/ 11 w 627"/>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7" h="21">
                <a:moveTo>
                  <a:pt x="11" y="0"/>
                </a:moveTo>
                <a:lnTo>
                  <a:pt x="8" y="0"/>
                </a:lnTo>
                <a:lnTo>
                  <a:pt x="5" y="3"/>
                </a:lnTo>
                <a:lnTo>
                  <a:pt x="3" y="3"/>
                </a:lnTo>
                <a:lnTo>
                  <a:pt x="3" y="5"/>
                </a:lnTo>
                <a:lnTo>
                  <a:pt x="0" y="8"/>
                </a:lnTo>
                <a:lnTo>
                  <a:pt x="0" y="13"/>
                </a:lnTo>
                <a:lnTo>
                  <a:pt x="3" y="16"/>
                </a:lnTo>
                <a:lnTo>
                  <a:pt x="3" y="18"/>
                </a:lnTo>
                <a:lnTo>
                  <a:pt x="5" y="18"/>
                </a:lnTo>
                <a:lnTo>
                  <a:pt x="8" y="21"/>
                </a:lnTo>
                <a:lnTo>
                  <a:pt x="619" y="21"/>
                </a:lnTo>
                <a:lnTo>
                  <a:pt x="622" y="18"/>
                </a:lnTo>
                <a:lnTo>
                  <a:pt x="625" y="18"/>
                </a:lnTo>
                <a:lnTo>
                  <a:pt x="625" y="16"/>
                </a:lnTo>
                <a:lnTo>
                  <a:pt x="627" y="13"/>
                </a:lnTo>
                <a:lnTo>
                  <a:pt x="627" y="8"/>
                </a:lnTo>
                <a:lnTo>
                  <a:pt x="625" y="5"/>
                </a:lnTo>
                <a:lnTo>
                  <a:pt x="625" y="3"/>
                </a:lnTo>
                <a:lnTo>
                  <a:pt x="622" y="3"/>
                </a:lnTo>
                <a:lnTo>
                  <a:pt x="619" y="0"/>
                </a:lnTo>
                <a:lnTo>
                  <a:pt x="616" y="0"/>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63" name="Freeform 91"/>
          <p:cNvSpPr>
            <a:spLocks/>
          </p:cNvSpPr>
          <p:nvPr/>
        </p:nvSpPr>
        <p:spPr bwMode="auto">
          <a:xfrm>
            <a:off x="5927482" y="4286473"/>
            <a:ext cx="131885" cy="138112"/>
          </a:xfrm>
          <a:custGeom>
            <a:avLst/>
            <a:gdLst>
              <a:gd name="T0" fmla="*/ 90 w 90"/>
              <a:gd name="T1" fmla="*/ 0 h 87"/>
              <a:gd name="T2" fmla="*/ 0 w 90"/>
              <a:gd name="T3" fmla="*/ 44 h 87"/>
              <a:gd name="T4" fmla="*/ 90 w 90"/>
              <a:gd name="T5" fmla="*/ 87 h 87"/>
              <a:gd name="T6" fmla="*/ 44 w 90"/>
              <a:gd name="T7" fmla="*/ 44 h 87"/>
              <a:gd name="T8" fmla="*/ 90 w 90"/>
              <a:gd name="T9" fmla="*/ 0 h 87"/>
            </a:gdLst>
            <a:ahLst/>
            <a:cxnLst>
              <a:cxn ang="0">
                <a:pos x="T0" y="T1"/>
              </a:cxn>
              <a:cxn ang="0">
                <a:pos x="T2" y="T3"/>
              </a:cxn>
              <a:cxn ang="0">
                <a:pos x="T4" y="T5"/>
              </a:cxn>
              <a:cxn ang="0">
                <a:pos x="T6" y="T7"/>
              </a:cxn>
              <a:cxn ang="0">
                <a:pos x="T8" y="T9"/>
              </a:cxn>
            </a:cxnLst>
            <a:rect l="0" t="0" r="r" b="b"/>
            <a:pathLst>
              <a:path w="90" h="87">
                <a:moveTo>
                  <a:pt x="90" y="0"/>
                </a:moveTo>
                <a:lnTo>
                  <a:pt x="0" y="44"/>
                </a:lnTo>
                <a:lnTo>
                  <a:pt x="90" y="87"/>
                </a:lnTo>
                <a:lnTo>
                  <a:pt x="44" y="44"/>
                </a:lnTo>
                <a:lnTo>
                  <a:pt x="9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64" name="Freeform 92"/>
          <p:cNvSpPr>
            <a:spLocks/>
          </p:cNvSpPr>
          <p:nvPr/>
        </p:nvSpPr>
        <p:spPr bwMode="auto">
          <a:xfrm>
            <a:off x="5911362" y="4269010"/>
            <a:ext cx="164123" cy="173038"/>
          </a:xfrm>
          <a:custGeom>
            <a:avLst/>
            <a:gdLst>
              <a:gd name="T0" fmla="*/ 109 w 112"/>
              <a:gd name="T1" fmla="*/ 19 h 109"/>
              <a:gd name="T2" fmla="*/ 109 w 112"/>
              <a:gd name="T3" fmla="*/ 16 h 109"/>
              <a:gd name="T4" fmla="*/ 112 w 112"/>
              <a:gd name="T5" fmla="*/ 13 h 109"/>
              <a:gd name="T6" fmla="*/ 112 w 112"/>
              <a:gd name="T7" fmla="*/ 8 h 109"/>
              <a:gd name="T8" fmla="*/ 109 w 112"/>
              <a:gd name="T9" fmla="*/ 6 h 109"/>
              <a:gd name="T10" fmla="*/ 109 w 112"/>
              <a:gd name="T11" fmla="*/ 3 h 109"/>
              <a:gd name="T12" fmla="*/ 107 w 112"/>
              <a:gd name="T13" fmla="*/ 3 h 109"/>
              <a:gd name="T14" fmla="*/ 104 w 112"/>
              <a:gd name="T15" fmla="*/ 0 h 109"/>
              <a:gd name="T16" fmla="*/ 96 w 112"/>
              <a:gd name="T17" fmla="*/ 0 h 109"/>
              <a:gd name="T18" fmla="*/ 5 w 112"/>
              <a:gd name="T19" fmla="*/ 44 h 109"/>
              <a:gd name="T20" fmla="*/ 3 w 112"/>
              <a:gd name="T21" fmla="*/ 47 h 109"/>
              <a:gd name="T22" fmla="*/ 3 w 112"/>
              <a:gd name="T23" fmla="*/ 49 h 109"/>
              <a:gd name="T24" fmla="*/ 0 w 112"/>
              <a:gd name="T25" fmla="*/ 52 h 109"/>
              <a:gd name="T26" fmla="*/ 0 w 112"/>
              <a:gd name="T27" fmla="*/ 60 h 109"/>
              <a:gd name="T28" fmla="*/ 3 w 112"/>
              <a:gd name="T29" fmla="*/ 62 h 109"/>
              <a:gd name="T30" fmla="*/ 5 w 112"/>
              <a:gd name="T31" fmla="*/ 62 h 109"/>
              <a:gd name="T32" fmla="*/ 5 w 112"/>
              <a:gd name="T33" fmla="*/ 65 h 109"/>
              <a:gd name="T34" fmla="*/ 96 w 112"/>
              <a:gd name="T35" fmla="*/ 109 h 109"/>
              <a:gd name="T36" fmla="*/ 104 w 112"/>
              <a:gd name="T37" fmla="*/ 109 h 109"/>
              <a:gd name="T38" fmla="*/ 107 w 112"/>
              <a:gd name="T39" fmla="*/ 106 h 109"/>
              <a:gd name="T40" fmla="*/ 109 w 112"/>
              <a:gd name="T41" fmla="*/ 106 h 109"/>
              <a:gd name="T42" fmla="*/ 112 w 112"/>
              <a:gd name="T43" fmla="*/ 103 h 109"/>
              <a:gd name="T44" fmla="*/ 112 w 112"/>
              <a:gd name="T45" fmla="*/ 96 h 109"/>
              <a:gd name="T46" fmla="*/ 109 w 112"/>
              <a:gd name="T47" fmla="*/ 93 h 109"/>
              <a:gd name="T48" fmla="*/ 109 w 112"/>
              <a:gd name="T49" fmla="*/ 91 h 109"/>
              <a:gd name="T50" fmla="*/ 71 w 112"/>
              <a:gd name="T51" fmla="*/ 55 h 109"/>
              <a:gd name="T52" fmla="*/ 109 w 112"/>
              <a:gd name="T53" fmla="*/ 19 h 109"/>
              <a:gd name="T54" fmla="*/ 44 w 112"/>
              <a:gd name="T55" fmla="*/ 49 h 109"/>
              <a:gd name="T56" fmla="*/ 46 w 112"/>
              <a:gd name="T57" fmla="*/ 47 h 109"/>
              <a:gd name="T58" fmla="*/ 46 w 112"/>
              <a:gd name="T59" fmla="*/ 49 h 109"/>
              <a:gd name="T60" fmla="*/ 44 w 112"/>
              <a:gd name="T61" fmla="*/ 52 h 109"/>
              <a:gd name="T62" fmla="*/ 44 w 112"/>
              <a:gd name="T63" fmla="*/ 57 h 109"/>
              <a:gd name="T64" fmla="*/ 46 w 112"/>
              <a:gd name="T65" fmla="*/ 60 h 109"/>
              <a:gd name="T66" fmla="*/ 46 w 112"/>
              <a:gd name="T67" fmla="*/ 62 h 109"/>
              <a:gd name="T68" fmla="*/ 44 w 112"/>
              <a:gd name="T69" fmla="*/ 60 h 109"/>
              <a:gd name="T70" fmla="*/ 35 w 112"/>
              <a:gd name="T71" fmla="*/ 55 h 109"/>
              <a:gd name="T72" fmla="*/ 44 w 112"/>
              <a:gd name="T73" fmla="*/ 49 h 109"/>
              <a:gd name="T74" fmla="*/ 109 w 112"/>
              <a:gd name="T75" fmla="*/ 1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09">
                <a:moveTo>
                  <a:pt x="109" y="19"/>
                </a:moveTo>
                <a:lnTo>
                  <a:pt x="109" y="16"/>
                </a:lnTo>
                <a:lnTo>
                  <a:pt x="112" y="13"/>
                </a:lnTo>
                <a:lnTo>
                  <a:pt x="112" y="8"/>
                </a:lnTo>
                <a:lnTo>
                  <a:pt x="109" y="6"/>
                </a:lnTo>
                <a:lnTo>
                  <a:pt x="109" y="3"/>
                </a:lnTo>
                <a:lnTo>
                  <a:pt x="107" y="3"/>
                </a:lnTo>
                <a:lnTo>
                  <a:pt x="104" y="0"/>
                </a:lnTo>
                <a:lnTo>
                  <a:pt x="96" y="0"/>
                </a:lnTo>
                <a:lnTo>
                  <a:pt x="5" y="44"/>
                </a:lnTo>
                <a:lnTo>
                  <a:pt x="3" y="47"/>
                </a:lnTo>
                <a:lnTo>
                  <a:pt x="3" y="49"/>
                </a:lnTo>
                <a:lnTo>
                  <a:pt x="0" y="52"/>
                </a:lnTo>
                <a:lnTo>
                  <a:pt x="0" y="60"/>
                </a:lnTo>
                <a:lnTo>
                  <a:pt x="3" y="62"/>
                </a:lnTo>
                <a:lnTo>
                  <a:pt x="5" y="62"/>
                </a:lnTo>
                <a:lnTo>
                  <a:pt x="5" y="65"/>
                </a:lnTo>
                <a:lnTo>
                  <a:pt x="96" y="109"/>
                </a:lnTo>
                <a:lnTo>
                  <a:pt x="104" y="109"/>
                </a:lnTo>
                <a:lnTo>
                  <a:pt x="107" y="106"/>
                </a:lnTo>
                <a:lnTo>
                  <a:pt x="109" y="106"/>
                </a:lnTo>
                <a:lnTo>
                  <a:pt x="112" y="103"/>
                </a:lnTo>
                <a:lnTo>
                  <a:pt x="112" y="96"/>
                </a:lnTo>
                <a:lnTo>
                  <a:pt x="109" y="93"/>
                </a:lnTo>
                <a:lnTo>
                  <a:pt x="109" y="91"/>
                </a:lnTo>
                <a:lnTo>
                  <a:pt x="71" y="55"/>
                </a:lnTo>
                <a:lnTo>
                  <a:pt x="109" y="19"/>
                </a:lnTo>
                <a:lnTo>
                  <a:pt x="44" y="49"/>
                </a:lnTo>
                <a:lnTo>
                  <a:pt x="46" y="47"/>
                </a:lnTo>
                <a:lnTo>
                  <a:pt x="46" y="49"/>
                </a:lnTo>
                <a:lnTo>
                  <a:pt x="44" y="52"/>
                </a:lnTo>
                <a:lnTo>
                  <a:pt x="44" y="57"/>
                </a:lnTo>
                <a:lnTo>
                  <a:pt x="46" y="60"/>
                </a:lnTo>
                <a:lnTo>
                  <a:pt x="46" y="62"/>
                </a:lnTo>
                <a:lnTo>
                  <a:pt x="44" y="60"/>
                </a:lnTo>
                <a:lnTo>
                  <a:pt x="35" y="55"/>
                </a:lnTo>
                <a:lnTo>
                  <a:pt x="44" y="49"/>
                </a:lnTo>
                <a:lnTo>
                  <a:pt x="109"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65" name="Freeform 93"/>
          <p:cNvSpPr>
            <a:spLocks/>
          </p:cNvSpPr>
          <p:nvPr/>
        </p:nvSpPr>
        <p:spPr bwMode="auto">
          <a:xfrm>
            <a:off x="5911362" y="4269010"/>
            <a:ext cx="32238" cy="173038"/>
          </a:xfrm>
          <a:custGeom>
            <a:avLst/>
            <a:gdLst>
              <a:gd name="T0" fmla="*/ 22 w 22"/>
              <a:gd name="T1" fmla="*/ 11 h 109"/>
              <a:gd name="T2" fmla="*/ 22 w 22"/>
              <a:gd name="T3" fmla="*/ 8 h 109"/>
              <a:gd name="T4" fmla="*/ 19 w 22"/>
              <a:gd name="T5" fmla="*/ 6 h 109"/>
              <a:gd name="T6" fmla="*/ 19 w 22"/>
              <a:gd name="T7" fmla="*/ 3 h 109"/>
              <a:gd name="T8" fmla="*/ 16 w 22"/>
              <a:gd name="T9" fmla="*/ 3 h 109"/>
              <a:gd name="T10" fmla="*/ 13 w 22"/>
              <a:gd name="T11" fmla="*/ 0 h 109"/>
              <a:gd name="T12" fmla="*/ 8 w 22"/>
              <a:gd name="T13" fmla="*/ 0 h 109"/>
              <a:gd name="T14" fmla="*/ 5 w 22"/>
              <a:gd name="T15" fmla="*/ 3 h 109"/>
              <a:gd name="T16" fmla="*/ 3 w 22"/>
              <a:gd name="T17" fmla="*/ 3 h 109"/>
              <a:gd name="T18" fmla="*/ 3 w 22"/>
              <a:gd name="T19" fmla="*/ 6 h 109"/>
              <a:gd name="T20" fmla="*/ 0 w 22"/>
              <a:gd name="T21" fmla="*/ 8 h 109"/>
              <a:gd name="T22" fmla="*/ 0 w 22"/>
              <a:gd name="T23" fmla="*/ 101 h 109"/>
              <a:gd name="T24" fmla="*/ 3 w 22"/>
              <a:gd name="T25" fmla="*/ 103 h 109"/>
              <a:gd name="T26" fmla="*/ 3 w 22"/>
              <a:gd name="T27" fmla="*/ 106 h 109"/>
              <a:gd name="T28" fmla="*/ 5 w 22"/>
              <a:gd name="T29" fmla="*/ 106 h 109"/>
              <a:gd name="T30" fmla="*/ 8 w 22"/>
              <a:gd name="T31" fmla="*/ 109 h 109"/>
              <a:gd name="T32" fmla="*/ 13 w 22"/>
              <a:gd name="T33" fmla="*/ 109 h 109"/>
              <a:gd name="T34" fmla="*/ 16 w 22"/>
              <a:gd name="T35" fmla="*/ 106 h 109"/>
              <a:gd name="T36" fmla="*/ 19 w 22"/>
              <a:gd name="T37" fmla="*/ 106 h 109"/>
              <a:gd name="T38" fmla="*/ 19 w 22"/>
              <a:gd name="T39" fmla="*/ 103 h 109"/>
              <a:gd name="T40" fmla="*/ 22 w 22"/>
              <a:gd name="T41" fmla="*/ 101 h 109"/>
              <a:gd name="T42" fmla="*/ 22 w 22"/>
              <a:gd name="T43" fmla="*/ 98 h 109"/>
              <a:gd name="T44" fmla="*/ 22 w 22"/>
              <a:gd name="T45" fmla="*/ 1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9">
                <a:moveTo>
                  <a:pt x="22" y="11"/>
                </a:moveTo>
                <a:lnTo>
                  <a:pt x="22" y="8"/>
                </a:lnTo>
                <a:lnTo>
                  <a:pt x="19" y="6"/>
                </a:lnTo>
                <a:lnTo>
                  <a:pt x="19" y="3"/>
                </a:lnTo>
                <a:lnTo>
                  <a:pt x="16" y="3"/>
                </a:lnTo>
                <a:lnTo>
                  <a:pt x="13" y="0"/>
                </a:lnTo>
                <a:lnTo>
                  <a:pt x="8" y="0"/>
                </a:lnTo>
                <a:lnTo>
                  <a:pt x="5" y="3"/>
                </a:lnTo>
                <a:lnTo>
                  <a:pt x="3" y="3"/>
                </a:lnTo>
                <a:lnTo>
                  <a:pt x="3" y="6"/>
                </a:lnTo>
                <a:lnTo>
                  <a:pt x="0" y="8"/>
                </a:lnTo>
                <a:lnTo>
                  <a:pt x="0" y="101"/>
                </a:lnTo>
                <a:lnTo>
                  <a:pt x="3" y="103"/>
                </a:lnTo>
                <a:lnTo>
                  <a:pt x="3" y="106"/>
                </a:lnTo>
                <a:lnTo>
                  <a:pt x="5" y="106"/>
                </a:lnTo>
                <a:lnTo>
                  <a:pt x="8" y="109"/>
                </a:lnTo>
                <a:lnTo>
                  <a:pt x="13" y="109"/>
                </a:lnTo>
                <a:lnTo>
                  <a:pt x="16" y="106"/>
                </a:lnTo>
                <a:lnTo>
                  <a:pt x="19" y="106"/>
                </a:lnTo>
                <a:lnTo>
                  <a:pt x="19" y="103"/>
                </a:lnTo>
                <a:lnTo>
                  <a:pt x="22" y="101"/>
                </a:lnTo>
                <a:lnTo>
                  <a:pt x="22" y="98"/>
                </a:lnTo>
                <a:lnTo>
                  <a:pt x="22"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66" name="Freeform 94"/>
          <p:cNvSpPr>
            <a:spLocks/>
          </p:cNvSpPr>
          <p:nvPr/>
        </p:nvSpPr>
        <p:spPr bwMode="auto">
          <a:xfrm>
            <a:off x="6682154" y="4286473"/>
            <a:ext cx="131885" cy="138112"/>
          </a:xfrm>
          <a:custGeom>
            <a:avLst/>
            <a:gdLst>
              <a:gd name="T0" fmla="*/ 0 w 90"/>
              <a:gd name="T1" fmla="*/ 0 h 87"/>
              <a:gd name="T2" fmla="*/ 90 w 90"/>
              <a:gd name="T3" fmla="*/ 44 h 87"/>
              <a:gd name="T4" fmla="*/ 0 w 90"/>
              <a:gd name="T5" fmla="*/ 87 h 87"/>
              <a:gd name="T6" fmla="*/ 44 w 90"/>
              <a:gd name="T7" fmla="*/ 44 h 87"/>
              <a:gd name="T8" fmla="*/ 0 w 90"/>
              <a:gd name="T9" fmla="*/ 0 h 87"/>
            </a:gdLst>
            <a:ahLst/>
            <a:cxnLst>
              <a:cxn ang="0">
                <a:pos x="T0" y="T1"/>
              </a:cxn>
              <a:cxn ang="0">
                <a:pos x="T2" y="T3"/>
              </a:cxn>
              <a:cxn ang="0">
                <a:pos x="T4" y="T5"/>
              </a:cxn>
              <a:cxn ang="0">
                <a:pos x="T6" y="T7"/>
              </a:cxn>
              <a:cxn ang="0">
                <a:pos x="T8" y="T9"/>
              </a:cxn>
            </a:cxnLst>
            <a:rect l="0" t="0" r="r" b="b"/>
            <a:pathLst>
              <a:path w="90" h="87">
                <a:moveTo>
                  <a:pt x="0" y="0"/>
                </a:moveTo>
                <a:lnTo>
                  <a:pt x="90" y="44"/>
                </a:lnTo>
                <a:lnTo>
                  <a:pt x="0" y="87"/>
                </a:lnTo>
                <a:lnTo>
                  <a:pt x="44" y="4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67" name="Freeform 95"/>
          <p:cNvSpPr>
            <a:spLocks/>
          </p:cNvSpPr>
          <p:nvPr/>
        </p:nvSpPr>
        <p:spPr bwMode="auto">
          <a:xfrm>
            <a:off x="6666035" y="4283299"/>
            <a:ext cx="164123" cy="173037"/>
          </a:xfrm>
          <a:custGeom>
            <a:avLst/>
            <a:gdLst>
              <a:gd name="T0" fmla="*/ 63 w 112"/>
              <a:gd name="T1" fmla="*/ 47 h 109"/>
              <a:gd name="T2" fmla="*/ 77 w 112"/>
              <a:gd name="T3" fmla="*/ 55 h 109"/>
              <a:gd name="T4" fmla="*/ 63 w 112"/>
              <a:gd name="T5" fmla="*/ 62 h 109"/>
              <a:gd name="T6" fmla="*/ 66 w 112"/>
              <a:gd name="T7" fmla="*/ 60 h 109"/>
              <a:gd name="T8" fmla="*/ 66 w 112"/>
              <a:gd name="T9" fmla="*/ 52 h 109"/>
              <a:gd name="T10" fmla="*/ 63 w 112"/>
              <a:gd name="T11" fmla="*/ 49 h 109"/>
              <a:gd name="T12" fmla="*/ 63 w 112"/>
              <a:gd name="T13" fmla="*/ 47 h 109"/>
              <a:gd name="T14" fmla="*/ 3 w 112"/>
              <a:gd name="T15" fmla="*/ 19 h 109"/>
              <a:gd name="T16" fmla="*/ 41 w 112"/>
              <a:gd name="T17" fmla="*/ 55 h 109"/>
              <a:gd name="T18" fmla="*/ 3 w 112"/>
              <a:gd name="T19" fmla="*/ 91 h 109"/>
              <a:gd name="T20" fmla="*/ 3 w 112"/>
              <a:gd name="T21" fmla="*/ 93 h 109"/>
              <a:gd name="T22" fmla="*/ 0 w 112"/>
              <a:gd name="T23" fmla="*/ 96 h 109"/>
              <a:gd name="T24" fmla="*/ 0 w 112"/>
              <a:gd name="T25" fmla="*/ 103 h 109"/>
              <a:gd name="T26" fmla="*/ 3 w 112"/>
              <a:gd name="T27" fmla="*/ 106 h 109"/>
              <a:gd name="T28" fmla="*/ 6 w 112"/>
              <a:gd name="T29" fmla="*/ 106 h 109"/>
              <a:gd name="T30" fmla="*/ 8 w 112"/>
              <a:gd name="T31" fmla="*/ 109 h 109"/>
              <a:gd name="T32" fmla="*/ 16 w 112"/>
              <a:gd name="T33" fmla="*/ 109 h 109"/>
              <a:gd name="T34" fmla="*/ 107 w 112"/>
              <a:gd name="T35" fmla="*/ 65 h 109"/>
              <a:gd name="T36" fmla="*/ 107 w 112"/>
              <a:gd name="T37" fmla="*/ 62 h 109"/>
              <a:gd name="T38" fmla="*/ 110 w 112"/>
              <a:gd name="T39" fmla="*/ 62 h 109"/>
              <a:gd name="T40" fmla="*/ 112 w 112"/>
              <a:gd name="T41" fmla="*/ 60 h 109"/>
              <a:gd name="T42" fmla="*/ 112 w 112"/>
              <a:gd name="T43" fmla="*/ 52 h 109"/>
              <a:gd name="T44" fmla="*/ 110 w 112"/>
              <a:gd name="T45" fmla="*/ 49 h 109"/>
              <a:gd name="T46" fmla="*/ 110 w 112"/>
              <a:gd name="T47" fmla="*/ 47 h 109"/>
              <a:gd name="T48" fmla="*/ 107 w 112"/>
              <a:gd name="T49" fmla="*/ 44 h 109"/>
              <a:gd name="T50" fmla="*/ 16 w 112"/>
              <a:gd name="T51" fmla="*/ 0 h 109"/>
              <a:gd name="T52" fmla="*/ 6 w 112"/>
              <a:gd name="T53" fmla="*/ 0 h 109"/>
              <a:gd name="T54" fmla="*/ 3 w 112"/>
              <a:gd name="T55" fmla="*/ 3 h 109"/>
              <a:gd name="T56" fmla="*/ 3 w 112"/>
              <a:gd name="T57" fmla="*/ 6 h 109"/>
              <a:gd name="T58" fmla="*/ 0 w 112"/>
              <a:gd name="T59" fmla="*/ 8 h 109"/>
              <a:gd name="T60" fmla="*/ 0 w 112"/>
              <a:gd name="T61" fmla="*/ 16 h 109"/>
              <a:gd name="T62" fmla="*/ 3 w 112"/>
              <a:gd name="T63" fmla="*/ 19 h 109"/>
              <a:gd name="T64" fmla="*/ 63 w 112"/>
              <a:gd name="T65"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9">
                <a:moveTo>
                  <a:pt x="63" y="47"/>
                </a:moveTo>
                <a:lnTo>
                  <a:pt x="77" y="55"/>
                </a:lnTo>
                <a:lnTo>
                  <a:pt x="63" y="62"/>
                </a:lnTo>
                <a:lnTo>
                  <a:pt x="66" y="60"/>
                </a:lnTo>
                <a:lnTo>
                  <a:pt x="66" y="52"/>
                </a:lnTo>
                <a:lnTo>
                  <a:pt x="63" y="49"/>
                </a:lnTo>
                <a:lnTo>
                  <a:pt x="63" y="47"/>
                </a:lnTo>
                <a:lnTo>
                  <a:pt x="3" y="19"/>
                </a:lnTo>
                <a:lnTo>
                  <a:pt x="41" y="55"/>
                </a:lnTo>
                <a:lnTo>
                  <a:pt x="3" y="91"/>
                </a:lnTo>
                <a:lnTo>
                  <a:pt x="3" y="93"/>
                </a:lnTo>
                <a:lnTo>
                  <a:pt x="0" y="96"/>
                </a:lnTo>
                <a:lnTo>
                  <a:pt x="0" y="103"/>
                </a:lnTo>
                <a:lnTo>
                  <a:pt x="3" y="106"/>
                </a:lnTo>
                <a:lnTo>
                  <a:pt x="6" y="106"/>
                </a:lnTo>
                <a:lnTo>
                  <a:pt x="8" y="109"/>
                </a:lnTo>
                <a:lnTo>
                  <a:pt x="16" y="109"/>
                </a:lnTo>
                <a:lnTo>
                  <a:pt x="107" y="65"/>
                </a:lnTo>
                <a:lnTo>
                  <a:pt x="107" y="62"/>
                </a:lnTo>
                <a:lnTo>
                  <a:pt x="110" y="62"/>
                </a:lnTo>
                <a:lnTo>
                  <a:pt x="112" y="60"/>
                </a:lnTo>
                <a:lnTo>
                  <a:pt x="112" y="52"/>
                </a:lnTo>
                <a:lnTo>
                  <a:pt x="110" y="49"/>
                </a:lnTo>
                <a:lnTo>
                  <a:pt x="110" y="47"/>
                </a:lnTo>
                <a:lnTo>
                  <a:pt x="107" y="44"/>
                </a:lnTo>
                <a:lnTo>
                  <a:pt x="16" y="0"/>
                </a:lnTo>
                <a:lnTo>
                  <a:pt x="6" y="0"/>
                </a:lnTo>
                <a:lnTo>
                  <a:pt x="3" y="3"/>
                </a:lnTo>
                <a:lnTo>
                  <a:pt x="3" y="6"/>
                </a:lnTo>
                <a:lnTo>
                  <a:pt x="0" y="8"/>
                </a:lnTo>
                <a:lnTo>
                  <a:pt x="0" y="16"/>
                </a:lnTo>
                <a:lnTo>
                  <a:pt x="3" y="19"/>
                </a:lnTo>
                <a:lnTo>
                  <a:pt x="63" y="4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68" name="Freeform 96"/>
          <p:cNvSpPr>
            <a:spLocks/>
          </p:cNvSpPr>
          <p:nvPr/>
        </p:nvSpPr>
        <p:spPr bwMode="auto">
          <a:xfrm>
            <a:off x="6797920" y="4269010"/>
            <a:ext cx="32238" cy="173038"/>
          </a:xfrm>
          <a:custGeom>
            <a:avLst/>
            <a:gdLst>
              <a:gd name="T0" fmla="*/ 22 w 22"/>
              <a:gd name="T1" fmla="*/ 11 h 109"/>
              <a:gd name="T2" fmla="*/ 22 w 22"/>
              <a:gd name="T3" fmla="*/ 8 h 109"/>
              <a:gd name="T4" fmla="*/ 20 w 22"/>
              <a:gd name="T5" fmla="*/ 6 h 109"/>
              <a:gd name="T6" fmla="*/ 20 w 22"/>
              <a:gd name="T7" fmla="*/ 3 h 109"/>
              <a:gd name="T8" fmla="*/ 17 w 22"/>
              <a:gd name="T9" fmla="*/ 3 h 109"/>
              <a:gd name="T10" fmla="*/ 14 w 22"/>
              <a:gd name="T11" fmla="*/ 0 h 109"/>
              <a:gd name="T12" fmla="*/ 9 w 22"/>
              <a:gd name="T13" fmla="*/ 0 h 109"/>
              <a:gd name="T14" fmla="*/ 6 w 22"/>
              <a:gd name="T15" fmla="*/ 3 h 109"/>
              <a:gd name="T16" fmla="*/ 3 w 22"/>
              <a:gd name="T17" fmla="*/ 3 h 109"/>
              <a:gd name="T18" fmla="*/ 3 w 22"/>
              <a:gd name="T19" fmla="*/ 6 h 109"/>
              <a:gd name="T20" fmla="*/ 0 w 22"/>
              <a:gd name="T21" fmla="*/ 8 h 109"/>
              <a:gd name="T22" fmla="*/ 0 w 22"/>
              <a:gd name="T23" fmla="*/ 101 h 109"/>
              <a:gd name="T24" fmla="*/ 3 w 22"/>
              <a:gd name="T25" fmla="*/ 103 h 109"/>
              <a:gd name="T26" fmla="*/ 3 w 22"/>
              <a:gd name="T27" fmla="*/ 106 h 109"/>
              <a:gd name="T28" fmla="*/ 6 w 22"/>
              <a:gd name="T29" fmla="*/ 106 h 109"/>
              <a:gd name="T30" fmla="*/ 9 w 22"/>
              <a:gd name="T31" fmla="*/ 109 h 109"/>
              <a:gd name="T32" fmla="*/ 14 w 22"/>
              <a:gd name="T33" fmla="*/ 109 h 109"/>
              <a:gd name="T34" fmla="*/ 17 w 22"/>
              <a:gd name="T35" fmla="*/ 106 h 109"/>
              <a:gd name="T36" fmla="*/ 20 w 22"/>
              <a:gd name="T37" fmla="*/ 106 h 109"/>
              <a:gd name="T38" fmla="*/ 20 w 22"/>
              <a:gd name="T39" fmla="*/ 103 h 109"/>
              <a:gd name="T40" fmla="*/ 22 w 22"/>
              <a:gd name="T41" fmla="*/ 101 h 109"/>
              <a:gd name="T42" fmla="*/ 22 w 22"/>
              <a:gd name="T43" fmla="*/ 98 h 109"/>
              <a:gd name="T44" fmla="*/ 22 w 22"/>
              <a:gd name="T45" fmla="*/ 1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09">
                <a:moveTo>
                  <a:pt x="22" y="11"/>
                </a:moveTo>
                <a:lnTo>
                  <a:pt x="22" y="8"/>
                </a:lnTo>
                <a:lnTo>
                  <a:pt x="20" y="6"/>
                </a:lnTo>
                <a:lnTo>
                  <a:pt x="20" y="3"/>
                </a:lnTo>
                <a:lnTo>
                  <a:pt x="17" y="3"/>
                </a:lnTo>
                <a:lnTo>
                  <a:pt x="14" y="0"/>
                </a:lnTo>
                <a:lnTo>
                  <a:pt x="9" y="0"/>
                </a:lnTo>
                <a:lnTo>
                  <a:pt x="6" y="3"/>
                </a:lnTo>
                <a:lnTo>
                  <a:pt x="3" y="3"/>
                </a:lnTo>
                <a:lnTo>
                  <a:pt x="3" y="6"/>
                </a:lnTo>
                <a:lnTo>
                  <a:pt x="0" y="8"/>
                </a:lnTo>
                <a:lnTo>
                  <a:pt x="0" y="101"/>
                </a:lnTo>
                <a:lnTo>
                  <a:pt x="3" y="103"/>
                </a:lnTo>
                <a:lnTo>
                  <a:pt x="3" y="106"/>
                </a:lnTo>
                <a:lnTo>
                  <a:pt x="6" y="106"/>
                </a:lnTo>
                <a:lnTo>
                  <a:pt x="9" y="109"/>
                </a:lnTo>
                <a:lnTo>
                  <a:pt x="14" y="109"/>
                </a:lnTo>
                <a:lnTo>
                  <a:pt x="17" y="106"/>
                </a:lnTo>
                <a:lnTo>
                  <a:pt x="20" y="106"/>
                </a:lnTo>
                <a:lnTo>
                  <a:pt x="20" y="103"/>
                </a:lnTo>
                <a:lnTo>
                  <a:pt x="22" y="101"/>
                </a:lnTo>
                <a:lnTo>
                  <a:pt x="22" y="98"/>
                </a:lnTo>
                <a:lnTo>
                  <a:pt x="22"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69" name="Rectangle 97"/>
          <p:cNvSpPr>
            <a:spLocks noChangeArrowheads="1"/>
          </p:cNvSpPr>
          <p:nvPr/>
        </p:nvSpPr>
        <p:spPr bwMode="auto">
          <a:xfrm>
            <a:off x="3404089" y="5851749"/>
            <a:ext cx="304510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end-to-end path supervision (PM)</a:t>
            </a:r>
            <a:endParaRPr lang="en-US"/>
          </a:p>
        </p:txBody>
      </p:sp>
      <p:sp>
        <p:nvSpPr>
          <p:cNvPr id="2358370" name="Rectangle 98"/>
          <p:cNvSpPr>
            <a:spLocks noChangeArrowheads="1"/>
          </p:cNvSpPr>
          <p:nvPr/>
        </p:nvSpPr>
        <p:spPr bwMode="auto">
          <a:xfrm>
            <a:off x="3823189" y="5472336"/>
            <a:ext cx="271378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user QoS supervision (TCM1)</a:t>
            </a:r>
            <a:endParaRPr lang="en-US"/>
          </a:p>
        </p:txBody>
      </p:sp>
      <p:sp>
        <p:nvSpPr>
          <p:cNvPr id="2358371" name="Rectangle 99"/>
          <p:cNvSpPr>
            <a:spLocks noChangeArrowheads="1"/>
          </p:cNvSpPr>
          <p:nvPr/>
        </p:nvSpPr>
        <p:spPr bwMode="auto">
          <a:xfrm>
            <a:off x="3118339" y="4996086"/>
            <a:ext cx="352380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lead operator QoS supervision (TCM2)</a:t>
            </a:r>
            <a:endParaRPr lang="en-US"/>
          </a:p>
        </p:txBody>
      </p:sp>
      <p:sp>
        <p:nvSpPr>
          <p:cNvPr id="2358372" name="Rectangle 100"/>
          <p:cNvSpPr>
            <a:spLocks noChangeArrowheads="1"/>
          </p:cNvSpPr>
          <p:nvPr/>
        </p:nvSpPr>
        <p:spPr bwMode="auto">
          <a:xfrm>
            <a:off x="5051182" y="4005486"/>
            <a:ext cx="274814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protection supervision (TCM4)</a:t>
            </a:r>
            <a:endParaRPr lang="en-US"/>
          </a:p>
        </p:txBody>
      </p:sp>
      <p:sp>
        <p:nvSpPr>
          <p:cNvPr id="2358373" name="Rectangle 101"/>
          <p:cNvSpPr>
            <a:spLocks noChangeArrowheads="1"/>
          </p:cNvSpPr>
          <p:nvPr/>
        </p:nvSpPr>
        <p:spPr bwMode="auto">
          <a:xfrm>
            <a:off x="2328497" y="4456336"/>
            <a:ext cx="48241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domain and domain interconnect supervision (TCM3)</a:t>
            </a:r>
            <a:endParaRPr lang="en-US"/>
          </a:p>
        </p:txBody>
      </p:sp>
      <p:sp>
        <p:nvSpPr>
          <p:cNvPr id="2358374" name="Rectangle 102"/>
          <p:cNvSpPr>
            <a:spLocks noChangeArrowheads="1"/>
          </p:cNvSpPr>
          <p:nvPr/>
        </p:nvSpPr>
        <p:spPr bwMode="auto">
          <a:xfrm>
            <a:off x="7979020" y="1800449"/>
            <a:ext cx="43321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User</a:t>
            </a:r>
            <a:endParaRPr lang="en-US" sz="1600"/>
          </a:p>
        </p:txBody>
      </p:sp>
      <p:sp>
        <p:nvSpPr>
          <p:cNvPr id="2358375" name="Rectangle 103"/>
          <p:cNvSpPr>
            <a:spLocks noChangeArrowheads="1"/>
          </p:cNvSpPr>
          <p:nvPr/>
        </p:nvSpPr>
        <p:spPr bwMode="auto">
          <a:xfrm>
            <a:off x="1915259" y="3826099"/>
            <a:ext cx="149379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Start of the OTN</a:t>
            </a:r>
            <a:endParaRPr lang="en-US" sz="1600"/>
          </a:p>
        </p:txBody>
      </p:sp>
      <p:sp>
        <p:nvSpPr>
          <p:cNvPr id="2358376" name="Rectangle 104"/>
          <p:cNvSpPr>
            <a:spLocks noChangeArrowheads="1"/>
          </p:cNvSpPr>
          <p:nvPr/>
        </p:nvSpPr>
        <p:spPr bwMode="auto">
          <a:xfrm>
            <a:off x="1565031" y="4113436"/>
            <a:ext cx="226945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rPr>
              <a:t>Client mapping into ODU</a:t>
            </a:r>
            <a:endParaRPr lang="en-US" sz="1600"/>
          </a:p>
        </p:txBody>
      </p:sp>
      <p:sp>
        <p:nvSpPr>
          <p:cNvPr id="2358377" name="Rectangle 105"/>
          <p:cNvSpPr>
            <a:spLocks noChangeArrowheads="1"/>
          </p:cNvSpPr>
          <p:nvPr/>
        </p:nvSpPr>
        <p:spPr bwMode="auto">
          <a:xfrm>
            <a:off x="5148064" y="980728"/>
            <a:ext cx="200051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solidFill>
                  <a:srgbClr val="000000"/>
                </a:solidFill>
              </a:rPr>
              <a:t>Border of the OTN</a:t>
            </a:r>
            <a:endParaRPr lang="en-US" dirty="0"/>
          </a:p>
        </p:txBody>
      </p:sp>
      <p:sp>
        <p:nvSpPr>
          <p:cNvPr id="2358378" name="Rectangle 106"/>
          <p:cNvSpPr>
            <a:spLocks noChangeArrowheads="1"/>
          </p:cNvSpPr>
          <p:nvPr/>
        </p:nvSpPr>
        <p:spPr bwMode="auto">
          <a:xfrm>
            <a:off x="4644008" y="1268760"/>
            <a:ext cx="273132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a:solidFill>
                  <a:srgbClr val="000000"/>
                </a:solidFill>
              </a:rPr>
              <a:t>Client mapping into ODU</a:t>
            </a:r>
            <a:endParaRPr lang="en-US"/>
          </a:p>
        </p:txBody>
      </p:sp>
      <p:sp>
        <p:nvSpPr>
          <p:cNvPr id="2358379" name="Freeform 107"/>
          <p:cNvSpPr>
            <a:spLocks/>
          </p:cNvSpPr>
          <p:nvPr/>
        </p:nvSpPr>
        <p:spPr bwMode="auto">
          <a:xfrm>
            <a:off x="1172308" y="4113435"/>
            <a:ext cx="348762" cy="57150"/>
          </a:xfrm>
          <a:custGeom>
            <a:avLst/>
            <a:gdLst>
              <a:gd name="T0" fmla="*/ 230 w 238"/>
              <a:gd name="T1" fmla="*/ 16 h 36"/>
              <a:gd name="T2" fmla="*/ 233 w 238"/>
              <a:gd name="T3" fmla="*/ 16 h 36"/>
              <a:gd name="T4" fmla="*/ 238 w 238"/>
              <a:gd name="T5" fmla="*/ 11 h 36"/>
              <a:gd name="T6" fmla="*/ 238 w 238"/>
              <a:gd name="T7" fmla="*/ 5 h 36"/>
              <a:gd name="T8" fmla="*/ 233 w 238"/>
              <a:gd name="T9" fmla="*/ 0 h 36"/>
              <a:gd name="T10" fmla="*/ 230 w 238"/>
              <a:gd name="T11" fmla="*/ 0 h 36"/>
              <a:gd name="T12" fmla="*/ 8 w 238"/>
              <a:gd name="T13" fmla="*/ 21 h 36"/>
              <a:gd name="T14" fmla="*/ 5 w 238"/>
              <a:gd name="T15" fmla="*/ 21 h 36"/>
              <a:gd name="T16" fmla="*/ 0 w 238"/>
              <a:gd name="T17" fmla="*/ 26 h 36"/>
              <a:gd name="T18" fmla="*/ 0 w 238"/>
              <a:gd name="T19" fmla="*/ 31 h 36"/>
              <a:gd name="T20" fmla="*/ 5 w 238"/>
              <a:gd name="T21" fmla="*/ 36 h 36"/>
              <a:gd name="T22" fmla="*/ 8 w 238"/>
              <a:gd name="T23" fmla="*/ 36 h 36"/>
              <a:gd name="T24" fmla="*/ 230 w 238"/>
              <a:gd name="T25" fmla="*/ 1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 h="36">
                <a:moveTo>
                  <a:pt x="230" y="16"/>
                </a:moveTo>
                <a:lnTo>
                  <a:pt x="233" y="16"/>
                </a:lnTo>
                <a:lnTo>
                  <a:pt x="238" y="11"/>
                </a:lnTo>
                <a:lnTo>
                  <a:pt x="238" y="5"/>
                </a:lnTo>
                <a:lnTo>
                  <a:pt x="233" y="0"/>
                </a:lnTo>
                <a:lnTo>
                  <a:pt x="230" y="0"/>
                </a:lnTo>
                <a:lnTo>
                  <a:pt x="8" y="21"/>
                </a:lnTo>
                <a:lnTo>
                  <a:pt x="5" y="21"/>
                </a:lnTo>
                <a:lnTo>
                  <a:pt x="0" y="26"/>
                </a:lnTo>
                <a:lnTo>
                  <a:pt x="0" y="31"/>
                </a:lnTo>
                <a:lnTo>
                  <a:pt x="5" y="36"/>
                </a:lnTo>
                <a:lnTo>
                  <a:pt x="8" y="36"/>
                </a:lnTo>
                <a:lnTo>
                  <a:pt x="230" y="1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8380" name="Freeform 108"/>
          <p:cNvSpPr>
            <a:spLocks/>
          </p:cNvSpPr>
          <p:nvPr/>
        </p:nvSpPr>
        <p:spPr bwMode="auto">
          <a:xfrm>
            <a:off x="7397262" y="1247998"/>
            <a:ext cx="613997" cy="266700"/>
          </a:xfrm>
          <a:custGeom>
            <a:avLst/>
            <a:gdLst>
              <a:gd name="T0" fmla="*/ 408 w 419"/>
              <a:gd name="T1" fmla="*/ 168 h 168"/>
              <a:gd name="T2" fmla="*/ 414 w 419"/>
              <a:gd name="T3" fmla="*/ 168 h 168"/>
              <a:gd name="T4" fmla="*/ 419 w 419"/>
              <a:gd name="T5" fmla="*/ 162 h 168"/>
              <a:gd name="T6" fmla="*/ 419 w 419"/>
              <a:gd name="T7" fmla="*/ 157 h 168"/>
              <a:gd name="T8" fmla="*/ 414 w 419"/>
              <a:gd name="T9" fmla="*/ 152 h 168"/>
              <a:gd name="T10" fmla="*/ 11 w 419"/>
              <a:gd name="T11" fmla="*/ 0 h 168"/>
              <a:gd name="T12" fmla="*/ 5 w 419"/>
              <a:gd name="T13" fmla="*/ 0 h 168"/>
              <a:gd name="T14" fmla="*/ 0 w 419"/>
              <a:gd name="T15" fmla="*/ 5 h 168"/>
              <a:gd name="T16" fmla="*/ 0 w 419"/>
              <a:gd name="T17" fmla="*/ 11 h 168"/>
              <a:gd name="T18" fmla="*/ 5 w 419"/>
              <a:gd name="T19" fmla="*/ 16 h 168"/>
              <a:gd name="T20" fmla="*/ 408 w 419"/>
              <a:gd name="T21"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9" h="168">
                <a:moveTo>
                  <a:pt x="408" y="168"/>
                </a:moveTo>
                <a:lnTo>
                  <a:pt x="414" y="168"/>
                </a:lnTo>
                <a:lnTo>
                  <a:pt x="419" y="162"/>
                </a:lnTo>
                <a:lnTo>
                  <a:pt x="419" y="157"/>
                </a:lnTo>
                <a:lnTo>
                  <a:pt x="414" y="152"/>
                </a:lnTo>
                <a:lnTo>
                  <a:pt x="11" y="0"/>
                </a:lnTo>
                <a:lnTo>
                  <a:pt x="5" y="0"/>
                </a:lnTo>
                <a:lnTo>
                  <a:pt x="0" y="5"/>
                </a:lnTo>
                <a:lnTo>
                  <a:pt x="0" y="11"/>
                </a:lnTo>
                <a:lnTo>
                  <a:pt x="5" y="16"/>
                </a:lnTo>
                <a:lnTo>
                  <a:pt x="408" y="16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39</a:t>
            </a:fld>
            <a:endParaRPr lang="en-GB"/>
          </a:p>
        </p:txBody>
      </p:sp>
    </p:spTree>
    <p:extLst>
      <p:ext uri="{BB962C8B-B14F-4D97-AF65-F5344CB8AC3E}">
        <p14:creationId xmlns:p14="http://schemas.microsoft.com/office/powerpoint/2010/main" val="215119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965-6529-4DC2-88C2-E0753DB1D25E}"/>
              </a:ext>
            </a:extLst>
          </p:cNvPr>
          <p:cNvSpPr>
            <a:spLocks noGrp="1"/>
          </p:cNvSpPr>
          <p:nvPr>
            <p:ph type="title"/>
          </p:nvPr>
        </p:nvSpPr>
        <p:spPr/>
        <p:txBody>
          <a:bodyPr/>
          <a:lstStyle/>
          <a:p>
            <a:r>
              <a:rPr lang="en-GB" dirty="0"/>
              <a:t>OSI model</a:t>
            </a:r>
          </a:p>
        </p:txBody>
      </p:sp>
      <p:sp>
        <p:nvSpPr>
          <p:cNvPr id="4" name="Footer Placeholder 3">
            <a:extLst>
              <a:ext uri="{FF2B5EF4-FFF2-40B4-BE49-F238E27FC236}">
                <a16:creationId xmlns:a16="http://schemas.microsoft.com/office/drawing/2014/main" id="{BF38E894-7476-44F0-9669-D09216F3F9FE}"/>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85B52BB7-B888-490F-9C28-31B78920B140}"/>
              </a:ext>
            </a:extLst>
          </p:cNvPr>
          <p:cNvSpPr>
            <a:spLocks noGrp="1"/>
          </p:cNvSpPr>
          <p:nvPr>
            <p:ph type="sldNum" sz="quarter" idx="11"/>
          </p:nvPr>
        </p:nvSpPr>
        <p:spPr/>
        <p:txBody>
          <a:bodyPr/>
          <a:lstStyle/>
          <a:p>
            <a:pPr>
              <a:defRPr/>
            </a:pPr>
            <a:fld id="{E27625A9-5E77-CB45-8867-3DD80D097EC7}" type="slidenum">
              <a:rPr lang="en-GB" smtClean="0"/>
              <a:pPr>
                <a:defRPr/>
              </a:pPr>
              <a:t>4</a:t>
            </a:fld>
            <a:endParaRPr lang="en-GB"/>
          </a:p>
        </p:txBody>
      </p:sp>
      <p:pic>
        <p:nvPicPr>
          <p:cNvPr id="9" name="Picture 8">
            <a:extLst>
              <a:ext uri="{FF2B5EF4-FFF2-40B4-BE49-F238E27FC236}">
                <a16:creationId xmlns:a16="http://schemas.microsoft.com/office/drawing/2014/main" id="{98497CD8-3EF8-4BB2-854B-6540F2D0E014}"/>
              </a:ext>
            </a:extLst>
          </p:cNvPr>
          <p:cNvPicPr>
            <a:picLocks noChangeAspect="1"/>
          </p:cNvPicPr>
          <p:nvPr/>
        </p:nvPicPr>
        <p:blipFill>
          <a:blip r:embed="rId2"/>
          <a:stretch>
            <a:fillRect/>
          </a:stretch>
        </p:blipFill>
        <p:spPr>
          <a:xfrm>
            <a:off x="467544" y="1327443"/>
            <a:ext cx="2677065" cy="4536504"/>
          </a:xfrm>
          <a:prstGeom prst="rect">
            <a:avLst/>
          </a:prstGeom>
        </p:spPr>
      </p:pic>
      <p:sp>
        <p:nvSpPr>
          <p:cNvPr id="10" name="TextBox 9">
            <a:extLst>
              <a:ext uri="{FF2B5EF4-FFF2-40B4-BE49-F238E27FC236}">
                <a16:creationId xmlns:a16="http://schemas.microsoft.com/office/drawing/2014/main" id="{F14E689D-E7C8-4176-AFEA-C2EF664ED842}"/>
              </a:ext>
            </a:extLst>
          </p:cNvPr>
          <p:cNvSpPr txBox="1"/>
          <p:nvPr/>
        </p:nvSpPr>
        <p:spPr>
          <a:xfrm>
            <a:off x="2992816" y="5212235"/>
            <a:ext cx="4980915" cy="369332"/>
          </a:xfrm>
          <a:prstGeom prst="rect">
            <a:avLst/>
          </a:prstGeom>
          <a:noFill/>
        </p:spPr>
        <p:txBody>
          <a:bodyPr wrap="none" rtlCol="0">
            <a:spAutoFit/>
          </a:bodyPr>
          <a:lstStyle/>
          <a:p>
            <a:r>
              <a:rPr lang="en-GB" dirty="0"/>
              <a:t>A pipe that provides “</a:t>
            </a:r>
            <a:r>
              <a:rPr lang="en-GB" dirty="0" err="1"/>
              <a:t>bandwidth”to</a:t>
            </a:r>
            <a:r>
              <a:rPr lang="en-GB" dirty="0"/>
              <a:t> the data link</a:t>
            </a:r>
          </a:p>
        </p:txBody>
      </p:sp>
      <p:sp>
        <p:nvSpPr>
          <p:cNvPr id="11" name="TextBox 10">
            <a:extLst>
              <a:ext uri="{FF2B5EF4-FFF2-40B4-BE49-F238E27FC236}">
                <a16:creationId xmlns:a16="http://schemas.microsoft.com/office/drawing/2014/main" id="{3D25079B-5E35-4FC4-9F3B-D341891067A9}"/>
              </a:ext>
            </a:extLst>
          </p:cNvPr>
          <p:cNvSpPr txBox="1"/>
          <p:nvPr/>
        </p:nvSpPr>
        <p:spPr>
          <a:xfrm>
            <a:off x="2995411" y="4511576"/>
            <a:ext cx="3082895" cy="369332"/>
          </a:xfrm>
          <a:prstGeom prst="rect">
            <a:avLst/>
          </a:prstGeom>
          <a:noFill/>
        </p:spPr>
        <p:txBody>
          <a:bodyPr wrap="none" rtlCol="0">
            <a:spAutoFit/>
          </a:bodyPr>
          <a:lstStyle/>
          <a:p>
            <a:r>
              <a:rPr lang="en-GB" dirty="0"/>
              <a:t>Framing/MUX/DEMUX/MAC</a:t>
            </a:r>
          </a:p>
        </p:txBody>
      </p:sp>
      <p:cxnSp>
        <p:nvCxnSpPr>
          <p:cNvPr id="13" name="Straight Arrow Connector 12">
            <a:extLst>
              <a:ext uri="{FF2B5EF4-FFF2-40B4-BE49-F238E27FC236}">
                <a16:creationId xmlns:a16="http://schemas.microsoft.com/office/drawing/2014/main" id="{6B8FF1AD-448B-46C2-AB80-94136A0AB941}"/>
              </a:ext>
            </a:extLst>
          </p:cNvPr>
          <p:cNvCxnSpPr/>
          <p:nvPr/>
        </p:nvCxnSpPr>
        <p:spPr>
          <a:xfrm flipV="1">
            <a:off x="6102609" y="4373433"/>
            <a:ext cx="504056" cy="276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932419C-E90C-4602-9140-148431533ED6}"/>
              </a:ext>
            </a:extLst>
          </p:cNvPr>
          <p:cNvCxnSpPr>
            <a:cxnSpLocks/>
          </p:cNvCxnSpPr>
          <p:nvPr/>
        </p:nvCxnSpPr>
        <p:spPr>
          <a:xfrm>
            <a:off x="6121051" y="4696242"/>
            <a:ext cx="467173"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AAB8EE-FE13-4797-9BB4-927601322FE8}"/>
              </a:ext>
            </a:extLst>
          </p:cNvPr>
          <p:cNvSpPr txBox="1"/>
          <p:nvPr/>
        </p:nvSpPr>
        <p:spPr>
          <a:xfrm>
            <a:off x="6732240" y="4188767"/>
            <a:ext cx="1056700" cy="369332"/>
          </a:xfrm>
          <a:prstGeom prst="rect">
            <a:avLst/>
          </a:prstGeom>
          <a:noFill/>
        </p:spPr>
        <p:txBody>
          <a:bodyPr wrap="none" rtlCol="0">
            <a:spAutoFit/>
          </a:bodyPr>
          <a:lstStyle/>
          <a:p>
            <a:r>
              <a:rPr lang="en-GB" dirty="0"/>
              <a:t>Ethernet</a:t>
            </a:r>
          </a:p>
        </p:txBody>
      </p:sp>
      <p:sp>
        <p:nvSpPr>
          <p:cNvPr id="18" name="TextBox 17">
            <a:extLst>
              <a:ext uri="{FF2B5EF4-FFF2-40B4-BE49-F238E27FC236}">
                <a16:creationId xmlns:a16="http://schemas.microsoft.com/office/drawing/2014/main" id="{BD1A0DCD-AC5E-4119-A1F4-C81E0081E79D}"/>
              </a:ext>
            </a:extLst>
          </p:cNvPr>
          <p:cNvSpPr txBox="1"/>
          <p:nvPr/>
        </p:nvSpPr>
        <p:spPr>
          <a:xfrm>
            <a:off x="6754707" y="4649717"/>
            <a:ext cx="646331" cy="369332"/>
          </a:xfrm>
          <a:prstGeom prst="rect">
            <a:avLst/>
          </a:prstGeom>
          <a:noFill/>
        </p:spPr>
        <p:txBody>
          <a:bodyPr wrap="none" rtlCol="0">
            <a:spAutoFit/>
          </a:bodyPr>
          <a:lstStyle/>
          <a:p>
            <a:r>
              <a:rPr lang="en-GB" dirty="0"/>
              <a:t>PPP</a:t>
            </a:r>
          </a:p>
        </p:txBody>
      </p:sp>
      <p:sp>
        <p:nvSpPr>
          <p:cNvPr id="19" name="TextBox 18">
            <a:extLst>
              <a:ext uri="{FF2B5EF4-FFF2-40B4-BE49-F238E27FC236}">
                <a16:creationId xmlns:a16="http://schemas.microsoft.com/office/drawing/2014/main" id="{E6849986-E60C-4799-B0BB-7F4BA389289C}"/>
              </a:ext>
            </a:extLst>
          </p:cNvPr>
          <p:cNvSpPr txBox="1"/>
          <p:nvPr/>
        </p:nvSpPr>
        <p:spPr>
          <a:xfrm>
            <a:off x="2986915" y="3893481"/>
            <a:ext cx="2095445" cy="369332"/>
          </a:xfrm>
          <a:prstGeom prst="rect">
            <a:avLst/>
          </a:prstGeom>
          <a:noFill/>
        </p:spPr>
        <p:txBody>
          <a:bodyPr wrap="none" rtlCol="0">
            <a:spAutoFit/>
          </a:bodyPr>
          <a:lstStyle/>
          <a:p>
            <a:r>
              <a:rPr lang="en-GB" dirty="0"/>
              <a:t>End-to-end routing</a:t>
            </a:r>
          </a:p>
        </p:txBody>
      </p:sp>
      <p:cxnSp>
        <p:nvCxnSpPr>
          <p:cNvPr id="21" name="Straight Arrow Connector 20">
            <a:extLst>
              <a:ext uri="{FF2B5EF4-FFF2-40B4-BE49-F238E27FC236}">
                <a16:creationId xmlns:a16="http://schemas.microsoft.com/office/drawing/2014/main" id="{CCC22D4D-7B8F-4C99-8976-581614979AE7}"/>
              </a:ext>
            </a:extLst>
          </p:cNvPr>
          <p:cNvCxnSpPr/>
          <p:nvPr/>
        </p:nvCxnSpPr>
        <p:spPr>
          <a:xfrm>
            <a:off x="5082360" y="4087289"/>
            <a:ext cx="360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9764475-6D2B-4F78-A48C-D5F1CBBBE15F}"/>
              </a:ext>
            </a:extLst>
          </p:cNvPr>
          <p:cNvSpPr txBox="1"/>
          <p:nvPr/>
        </p:nvSpPr>
        <p:spPr>
          <a:xfrm>
            <a:off x="5557595" y="3925885"/>
            <a:ext cx="467173" cy="369332"/>
          </a:xfrm>
          <a:prstGeom prst="rect">
            <a:avLst/>
          </a:prstGeom>
          <a:noFill/>
        </p:spPr>
        <p:txBody>
          <a:bodyPr wrap="square" rtlCol="0">
            <a:spAutoFit/>
          </a:bodyPr>
          <a:lstStyle/>
          <a:p>
            <a:r>
              <a:rPr lang="en-GB" dirty="0"/>
              <a:t>IP</a:t>
            </a:r>
          </a:p>
        </p:txBody>
      </p:sp>
      <p:sp>
        <p:nvSpPr>
          <p:cNvPr id="23" name="TextBox 22">
            <a:extLst>
              <a:ext uri="{FF2B5EF4-FFF2-40B4-BE49-F238E27FC236}">
                <a16:creationId xmlns:a16="http://schemas.microsoft.com/office/drawing/2014/main" id="{34BA3127-3B90-44F5-99A1-DA354175D4EC}"/>
              </a:ext>
            </a:extLst>
          </p:cNvPr>
          <p:cNvSpPr txBox="1"/>
          <p:nvPr/>
        </p:nvSpPr>
        <p:spPr>
          <a:xfrm>
            <a:off x="2995411" y="3376268"/>
            <a:ext cx="3647152" cy="369332"/>
          </a:xfrm>
          <a:prstGeom prst="rect">
            <a:avLst/>
          </a:prstGeom>
          <a:noFill/>
        </p:spPr>
        <p:txBody>
          <a:bodyPr wrap="none" rtlCol="0">
            <a:spAutoFit/>
          </a:bodyPr>
          <a:lstStyle/>
          <a:p>
            <a:r>
              <a:rPr lang="en-GB" dirty="0"/>
              <a:t>In-sequence, error free messages</a:t>
            </a:r>
          </a:p>
        </p:txBody>
      </p:sp>
      <p:cxnSp>
        <p:nvCxnSpPr>
          <p:cNvPr id="24" name="Straight Arrow Connector 23">
            <a:extLst>
              <a:ext uri="{FF2B5EF4-FFF2-40B4-BE49-F238E27FC236}">
                <a16:creationId xmlns:a16="http://schemas.microsoft.com/office/drawing/2014/main" id="{A4A83460-AF90-472F-8C8C-2E1ECE5F3F0C}"/>
              </a:ext>
            </a:extLst>
          </p:cNvPr>
          <p:cNvCxnSpPr/>
          <p:nvPr/>
        </p:nvCxnSpPr>
        <p:spPr>
          <a:xfrm>
            <a:off x="6754707" y="3560934"/>
            <a:ext cx="360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80DDBB1-7958-41A6-9682-C8323E432F12}"/>
              </a:ext>
            </a:extLst>
          </p:cNvPr>
          <p:cNvSpPr txBox="1"/>
          <p:nvPr/>
        </p:nvSpPr>
        <p:spPr>
          <a:xfrm>
            <a:off x="7155243" y="3374831"/>
            <a:ext cx="770072" cy="369332"/>
          </a:xfrm>
          <a:prstGeom prst="rect">
            <a:avLst/>
          </a:prstGeom>
          <a:noFill/>
        </p:spPr>
        <p:txBody>
          <a:bodyPr wrap="square" rtlCol="0">
            <a:spAutoFit/>
          </a:bodyPr>
          <a:lstStyle/>
          <a:p>
            <a:r>
              <a:rPr lang="en-GB" dirty="0"/>
              <a:t>TCP</a:t>
            </a:r>
          </a:p>
        </p:txBody>
      </p:sp>
    </p:spTree>
    <p:extLst>
      <p:ext uri="{BB962C8B-B14F-4D97-AF65-F5344CB8AC3E}">
        <p14:creationId xmlns:p14="http://schemas.microsoft.com/office/powerpoint/2010/main" val="3156162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CE66-D78C-49DB-9900-511C548F9CF7}"/>
              </a:ext>
            </a:extLst>
          </p:cNvPr>
          <p:cNvSpPr>
            <a:spLocks noGrp="1"/>
          </p:cNvSpPr>
          <p:nvPr>
            <p:ph type="title"/>
          </p:nvPr>
        </p:nvSpPr>
        <p:spPr/>
        <p:txBody>
          <a:bodyPr/>
          <a:lstStyle/>
          <a:p>
            <a:r>
              <a:rPr lang="en-GB" dirty="0"/>
              <a:t>End of session 8</a:t>
            </a:r>
          </a:p>
        </p:txBody>
      </p:sp>
      <p:sp>
        <p:nvSpPr>
          <p:cNvPr id="3" name="Content Placeholder 2">
            <a:extLst>
              <a:ext uri="{FF2B5EF4-FFF2-40B4-BE49-F238E27FC236}">
                <a16:creationId xmlns:a16="http://schemas.microsoft.com/office/drawing/2014/main" id="{2F885878-9282-4327-94B2-61372AF4E44E}"/>
              </a:ext>
            </a:extLst>
          </p:cNvPr>
          <p:cNvSpPr>
            <a:spLocks noGrp="1"/>
          </p:cNvSpPr>
          <p:nvPr>
            <p:ph idx="1"/>
          </p:nvPr>
        </p:nvSpPr>
        <p:spPr/>
        <p:txBody>
          <a:bodyPr/>
          <a:lstStyle/>
          <a:p>
            <a:r>
              <a:rPr lang="en-GB" dirty="0"/>
              <a:t>Any questions?</a:t>
            </a:r>
          </a:p>
          <a:p>
            <a:endParaRPr lang="en-GB" dirty="0"/>
          </a:p>
        </p:txBody>
      </p:sp>
      <p:sp>
        <p:nvSpPr>
          <p:cNvPr id="4" name="Footer Placeholder 3">
            <a:extLst>
              <a:ext uri="{FF2B5EF4-FFF2-40B4-BE49-F238E27FC236}">
                <a16:creationId xmlns:a16="http://schemas.microsoft.com/office/drawing/2014/main" id="{0CC1A2CD-F5A5-49D5-88CF-D48CE4835ED8}"/>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BCA497F2-FC8B-479D-98F8-89D017A9B03A}"/>
              </a:ext>
            </a:extLst>
          </p:cNvPr>
          <p:cNvSpPr>
            <a:spLocks noGrp="1"/>
          </p:cNvSpPr>
          <p:nvPr>
            <p:ph type="sldNum" sz="quarter" idx="11"/>
          </p:nvPr>
        </p:nvSpPr>
        <p:spPr/>
        <p:txBody>
          <a:bodyPr/>
          <a:lstStyle/>
          <a:p>
            <a:pPr>
              <a:defRPr/>
            </a:pPr>
            <a:fld id="{E27625A9-5E77-CB45-8867-3DD80D097EC7}" type="slidenum">
              <a:rPr lang="en-GB" smtClean="0"/>
              <a:pPr>
                <a:defRPr/>
              </a:pPr>
              <a:t>40</a:t>
            </a:fld>
            <a:endParaRPr lang="en-GB"/>
          </a:p>
        </p:txBody>
      </p:sp>
    </p:spTree>
    <p:extLst>
      <p:ext uri="{BB962C8B-B14F-4D97-AF65-F5344CB8AC3E}">
        <p14:creationId xmlns:p14="http://schemas.microsoft.com/office/powerpoint/2010/main" val="203295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8FB8-47FC-412F-AD84-50ECC0D66BF3}"/>
              </a:ext>
            </a:extLst>
          </p:cNvPr>
          <p:cNvSpPr>
            <a:spLocks noGrp="1"/>
          </p:cNvSpPr>
          <p:nvPr>
            <p:ph type="title"/>
          </p:nvPr>
        </p:nvSpPr>
        <p:spPr/>
        <p:txBody>
          <a:bodyPr/>
          <a:lstStyle/>
          <a:p>
            <a:r>
              <a:rPr lang="en-GB" dirty="0"/>
              <a:t>IP over SONET</a:t>
            </a:r>
          </a:p>
        </p:txBody>
      </p:sp>
      <p:sp>
        <p:nvSpPr>
          <p:cNvPr id="4" name="Footer Placeholder 3">
            <a:extLst>
              <a:ext uri="{FF2B5EF4-FFF2-40B4-BE49-F238E27FC236}">
                <a16:creationId xmlns:a16="http://schemas.microsoft.com/office/drawing/2014/main" id="{4550920C-B099-4EF6-82EA-A3825B564963}"/>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22A2A365-983E-429D-A849-2DCE0398C763}"/>
              </a:ext>
            </a:extLst>
          </p:cNvPr>
          <p:cNvSpPr>
            <a:spLocks noGrp="1"/>
          </p:cNvSpPr>
          <p:nvPr>
            <p:ph type="sldNum" sz="quarter" idx="11"/>
          </p:nvPr>
        </p:nvSpPr>
        <p:spPr/>
        <p:txBody>
          <a:bodyPr/>
          <a:lstStyle/>
          <a:p>
            <a:pPr>
              <a:defRPr/>
            </a:pPr>
            <a:fld id="{E27625A9-5E77-CB45-8867-3DD80D097EC7}" type="slidenum">
              <a:rPr lang="en-GB" smtClean="0"/>
              <a:pPr>
                <a:defRPr/>
              </a:pPr>
              <a:t>5</a:t>
            </a:fld>
            <a:endParaRPr lang="en-GB"/>
          </a:p>
        </p:txBody>
      </p:sp>
      <p:pic>
        <p:nvPicPr>
          <p:cNvPr id="6" name="Picture 5">
            <a:extLst>
              <a:ext uri="{FF2B5EF4-FFF2-40B4-BE49-F238E27FC236}">
                <a16:creationId xmlns:a16="http://schemas.microsoft.com/office/drawing/2014/main" id="{9784E5B6-B985-465D-9607-0212C38961A1}"/>
              </a:ext>
            </a:extLst>
          </p:cNvPr>
          <p:cNvPicPr>
            <a:picLocks noChangeAspect="1"/>
          </p:cNvPicPr>
          <p:nvPr/>
        </p:nvPicPr>
        <p:blipFill>
          <a:blip r:embed="rId2"/>
          <a:stretch>
            <a:fillRect/>
          </a:stretch>
        </p:blipFill>
        <p:spPr>
          <a:xfrm>
            <a:off x="683568" y="1412776"/>
            <a:ext cx="8036719" cy="3672408"/>
          </a:xfrm>
          <a:prstGeom prst="rect">
            <a:avLst/>
          </a:prstGeom>
        </p:spPr>
      </p:pic>
      <p:pic>
        <p:nvPicPr>
          <p:cNvPr id="7" name="Picture 6">
            <a:extLst>
              <a:ext uri="{FF2B5EF4-FFF2-40B4-BE49-F238E27FC236}">
                <a16:creationId xmlns:a16="http://schemas.microsoft.com/office/drawing/2014/main" id="{5461674D-870D-8040-BFA4-79E6DFFC5CEE}"/>
              </a:ext>
            </a:extLst>
          </p:cNvPr>
          <p:cNvPicPr>
            <a:picLocks noChangeAspect="1"/>
          </p:cNvPicPr>
          <p:nvPr/>
        </p:nvPicPr>
        <p:blipFill>
          <a:blip r:embed="rId2"/>
          <a:stretch>
            <a:fillRect/>
          </a:stretch>
        </p:blipFill>
        <p:spPr>
          <a:xfrm>
            <a:off x="553640" y="1592796"/>
            <a:ext cx="8036719" cy="3672408"/>
          </a:xfrm>
          <a:prstGeom prst="rect">
            <a:avLst/>
          </a:prstGeom>
        </p:spPr>
      </p:pic>
    </p:spTree>
    <p:extLst>
      <p:ext uri="{BB962C8B-B14F-4D97-AF65-F5344CB8AC3E}">
        <p14:creationId xmlns:p14="http://schemas.microsoft.com/office/powerpoint/2010/main" val="399748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FB4D-32A7-440C-8FC3-75B69D8DC5CD}"/>
              </a:ext>
            </a:extLst>
          </p:cNvPr>
          <p:cNvSpPr>
            <a:spLocks noGrp="1"/>
          </p:cNvSpPr>
          <p:nvPr>
            <p:ph type="title"/>
          </p:nvPr>
        </p:nvSpPr>
        <p:spPr/>
        <p:txBody>
          <a:bodyPr/>
          <a:lstStyle/>
          <a:p>
            <a:r>
              <a:rPr lang="en-GB" dirty="0"/>
              <a:t>The optical layer</a:t>
            </a:r>
          </a:p>
        </p:txBody>
      </p:sp>
      <p:sp>
        <p:nvSpPr>
          <p:cNvPr id="4" name="Footer Placeholder 3">
            <a:extLst>
              <a:ext uri="{FF2B5EF4-FFF2-40B4-BE49-F238E27FC236}">
                <a16:creationId xmlns:a16="http://schemas.microsoft.com/office/drawing/2014/main" id="{144CB32B-D3DC-4218-8F7E-51E43790B5ED}"/>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6D5A85AA-4E2D-4EDA-8D11-C9001CE236DC}"/>
              </a:ext>
            </a:extLst>
          </p:cNvPr>
          <p:cNvSpPr>
            <a:spLocks noGrp="1"/>
          </p:cNvSpPr>
          <p:nvPr>
            <p:ph type="sldNum" sz="quarter" idx="11"/>
          </p:nvPr>
        </p:nvSpPr>
        <p:spPr/>
        <p:txBody>
          <a:bodyPr/>
          <a:lstStyle/>
          <a:p>
            <a:pPr>
              <a:defRPr/>
            </a:pPr>
            <a:fld id="{E27625A9-5E77-CB45-8867-3DD80D097EC7}" type="slidenum">
              <a:rPr lang="en-GB" smtClean="0"/>
              <a:pPr>
                <a:defRPr/>
              </a:pPr>
              <a:t>6</a:t>
            </a:fld>
            <a:endParaRPr lang="en-GB"/>
          </a:p>
        </p:txBody>
      </p:sp>
      <p:pic>
        <p:nvPicPr>
          <p:cNvPr id="6" name="Picture 5">
            <a:extLst>
              <a:ext uri="{FF2B5EF4-FFF2-40B4-BE49-F238E27FC236}">
                <a16:creationId xmlns:a16="http://schemas.microsoft.com/office/drawing/2014/main" id="{8F5796CB-F37F-4DED-A391-03B8463A0A87}"/>
              </a:ext>
            </a:extLst>
          </p:cNvPr>
          <p:cNvPicPr>
            <a:picLocks noChangeAspect="1"/>
          </p:cNvPicPr>
          <p:nvPr/>
        </p:nvPicPr>
        <p:blipFill>
          <a:blip r:embed="rId2"/>
          <a:stretch>
            <a:fillRect/>
          </a:stretch>
        </p:blipFill>
        <p:spPr>
          <a:xfrm>
            <a:off x="395536" y="908720"/>
            <a:ext cx="8100392" cy="4360556"/>
          </a:xfrm>
          <a:prstGeom prst="rect">
            <a:avLst/>
          </a:prstGeom>
        </p:spPr>
      </p:pic>
      <p:sp>
        <p:nvSpPr>
          <p:cNvPr id="7" name="Rectangle: Rounded Corners 6">
            <a:extLst>
              <a:ext uri="{FF2B5EF4-FFF2-40B4-BE49-F238E27FC236}">
                <a16:creationId xmlns:a16="http://schemas.microsoft.com/office/drawing/2014/main" id="{92545387-BBB8-4255-AF4A-04DA0F6308D7}"/>
              </a:ext>
            </a:extLst>
          </p:cNvPr>
          <p:cNvSpPr/>
          <p:nvPr/>
        </p:nvSpPr>
        <p:spPr>
          <a:xfrm>
            <a:off x="504056" y="1844824"/>
            <a:ext cx="7776864" cy="1782198"/>
          </a:xfrm>
          <a:prstGeom prst="round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2896C18E-7EED-4007-9FCA-71392ACAD9E0}"/>
              </a:ext>
            </a:extLst>
          </p:cNvPr>
          <p:cNvSpPr txBox="1"/>
          <p:nvPr/>
        </p:nvSpPr>
        <p:spPr>
          <a:xfrm>
            <a:off x="5616624" y="1844824"/>
            <a:ext cx="1454244" cy="369332"/>
          </a:xfrm>
          <a:prstGeom prst="rect">
            <a:avLst/>
          </a:prstGeom>
          <a:noFill/>
        </p:spPr>
        <p:txBody>
          <a:bodyPr wrap="none" rtlCol="0">
            <a:spAutoFit/>
          </a:bodyPr>
          <a:lstStyle/>
          <a:p>
            <a:r>
              <a:rPr lang="en-GB" dirty="0"/>
              <a:t>Client layers</a:t>
            </a:r>
          </a:p>
        </p:txBody>
      </p:sp>
      <p:sp>
        <p:nvSpPr>
          <p:cNvPr id="9" name="TextBox 8">
            <a:extLst>
              <a:ext uri="{FF2B5EF4-FFF2-40B4-BE49-F238E27FC236}">
                <a16:creationId xmlns:a16="http://schemas.microsoft.com/office/drawing/2014/main" id="{C1368164-555A-4D18-BBFD-784A0885D62D}"/>
              </a:ext>
            </a:extLst>
          </p:cNvPr>
          <p:cNvSpPr txBox="1"/>
          <p:nvPr/>
        </p:nvSpPr>
        <p:spPr>
          <a:xfrm>
            <a:off x="683568" y="5373216"/>
            <a:ext cx="7566495" cy="369332"/>
          </a:xfrm>
          <a:prstGeom prst="rect">
            <a:avLst/>
          </a:prstGeom>
          <a:noFill/>
        </p:spPr>
        <p:txBody>
          <a:bodyPr wrap="none" rtlCol="0">
            <a:spAutoFit/>
          </a:bodyPr>
          <a:lstStyle/>
          <a:p>
            <a:r>
              <a:rPr lang="en-GB" dirty="0"/>
              <a:t>Second gen. optical networks </a:t>
            </a:r>
            <a:r>
              <a:rPr lang="en-GB" dirty="0">
                <a:sym typeface="Wingdings" panose="05000000000000000000" pitchFamily="2" charset="2"/>
              </a:rPr>
              <a:t> optical layer provides </a:t>
            </a:r>
            <a:r>
              <a:rPr lang="en-GB" dirty="0" err="1">
                <a:sym typeface="Wingdings" panose="05000000000000000000" pitchFamily="2" charset="2"/>
              </a:rPr>
              <a:t>lightpath</a:t>
            </a:r>
            <a:r>
              <a:rPr lang="en-GB" dirty="0">
                <a:sym typeface="Wingdings" panose="05000000000000000000" pitchFamily="2" charset="2"/>
              </a:rPr>
              <a:t> services</a:t>
            </a:r>
            <a:endParaRPr lang="en-GB" dirty="0"/>
          </a:p>
        </p:txBody>
      </p:sp>
    </p:spTree>
    <p:extLst>
      <p:ext uri="{BB962C8B-B14F-4D97-AF65-F5344CB8AC3E}">
        <p14:creationId xmlns:p14="http://schemas.microsoft.com/office/powerpoint/2010/main" val="375156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D6F9-646F-49C4-9BCA-7C30D6248393}"/>
              </a:ext>
            </a:extLst>
          </p:cNvPr>
          <p:cNvSpPr>
            <a:spLocks noGrp="1"/>
          </p:cNvSpPr>
          <p:nvPr>
            <p:ph type="title"/>
          </p:nvPr>
        </p:nvSpPr>
        <p:spPr/>
        <p:txBody>
          <a:bodyPr/>
          <a:lstStyle/>
          <a:p>
            <a:r>
              <a:rPr lang="en-GB" dirty="0"/>
              <a:t>Client layers to be discussed</a:t>
            </a:r>
          </a:p>
        </p:txBody>
      </p:sp>
      <p:sp>
        <p:nvSpPr>
          <p:cNvPr id="4" name="Footer Placeholder 3">
            <a:extLst>
              <a:ext uri="{FF2B5EF4-FFF2-40B4-BE49-F238E27FC236}">
                <a16:creationId xmlns:a16="http://schemas.microsoft.com/office/drawing/2014/main" id="{BC21FE00-6590-4473-A76D-A32D3B7D9762}"/>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a:extLst>
              <a:ext uri="{FF2B5EF4-FFF2-40B4-BE49-F238E27FC236}">
                <a16:creationId xmlns:a16="http://schemas.microsoft.com/office/drawing/2014/main" id="{52D90A4A-13F6-4840-81CE-75DFE9DEA85E}"/>
              </a:ext>
            </a:extLst>
          </p:cNvPr>
          <p:cNvSpPr>
            <a:spLocks noGrp="1"/>
          </p:cNvSpPr>
          <p:nvPr>
            <p:ph type="sldNum" sz="quarter" idx="11"/>
          </p:nvPr>
        </p:nvSpPr>
        <p:spPr/>
        <p:txBody>
          <a:bodyPr/>
          <a:lstStyle/>
          <a:p>
            <a:pPr>
              <a:defRPr/>
            </a:pPr>
            <a:fld id="{E27625A9-5E77-CB45-8867-3DD80D097EC7}" type="slidenum">
              <a:rPr lang="en-GB" smtClean="0"/>
              <a:pPr>
                <a:defRPr/>
              </a:pPr>
              <a:t>7</a:t>
            </a:fld>
            <a:endParaRPr lang="en-GB"/>
          </a:p>
        </p:txBody>
      </p:sp>
      <p:sp>
        <p:nvSpPr>
          <p:cNvPr id="6" name="TextBox 5">
            <a:extLst>
              <a:ext uri="{FF2B5EF4-FFF2-40B4-BE49-F238E27FC236}">
                <a16:creationId xmlns:a16="http://schemas.microsoft.com/office/drawing/2014/main" id="{22ADD309-DEEB-41C0-8F33-7DCB956E4A75}"/>
              </a:ext>
            </a:extLst>
          </p:cNvPr>
          <p:cNvSpPr txBox="1"/>
          <p:nvPr/>
        </p:nvSpPr>
        <p:spPr>
          <a:xfrm>
            <a:off x="611560" y="1166842"/>
            <a:ext cx="7037504" cy="4524315"/>
          </a:xfrm>
          <a:prstGeom prst="rect">
            <a:avLst/>
          </a:prstGeom>
          <a:noFill/>
        </p:spPr>
        <p:txBody>
          <a:bodyPr wrap="none" rtlCol="0">
            <a:spAutoFit/>
          </a:bodyPr>
          <a:lstStyle/>
          <a:p>
            <a:r>
              <a:rPr lang="en-GB" dirty="0"/>
              <a:t>SONET/SDH</a:t>
            </a:r>
          </a:p>
          <a:p>
            <a:r>
              <a:rPr lang="en-GB" dirty="0"/>
              <a:t>- - 1</a:t>
            </a:r>
            <a:r>
              <a:rPr lang="en-GB" baseline="30000" dirty="0"/>
              <a:t>st</a:t>
            </a:r>
            <a:r>
              <a:rPr lang="en-GB" dirty="0"/>
              <a:t> gen backbone optical networks (for low speed voice -51Mb/s)</a:t>
            </a:r>
          </a:p>
          <a:p>
            <a:pPr marL="285750" indent="-285750">
              <a:buFontTx/>
              <a:buChar char="-"/>
            </a:pPr>
            <a:r>
              <a:rPr lang="en-GB" dirty="0"/>
              <a:t>Provides managed, end-to-end circuit switched connections</a:t>
            </a:r>
          </a:p>
          <a:p>
            <a:pPr marL="285750" indent="-285750">
              <a:buFontTx/>
              <a:buChar char="-"/>
            </a:pPr>
            <a:r>
              <a:rPr lang="en-GB" dirty="0"/>
              <a:t>Efficient Time-division multiplexing</a:t>
            </a:r>
          </a:p>
          <a:p>
            <a:pPr marL="285750" indent="-285750">
              <a:buFontTx/>
              <a:buChar char="-"/>
            </a:pPr>
            <a:r>
              <a:rPr lang="en-GB" dirty="0"/>
              <a:t>Supports data network and packet traffic</a:t>
            </a:r>
          </a:p>
          <a:p>
            <a:endParaRPr lang="en-GB" dirty="0"/>
          </a:p>
          <a:p>
            <a:endParaRPr lang="en-GB" dirty="0"/>
          </a:p>
          <a:p>
            <a:r>
              <a:rPr lang="en-GB" dirty="0"/>
              <a:t>Optical Transport Network</a:t>
            </a:r>
          </a:p>
          <a:p>
            <a:pPr marL="285750" indent="-285750">
              <a:buFontTx/>
              <a:buChar char="-"/>
            </a:pPr>
            <a:r>
              <a:rPr lang="en-GB" dirty="0"/>
              <a:t>Builds on SONET/SDH principles</a:t>
            </a:r>
          </a:p>
          <a:p>
            <a:pPr marL="285750" indent="-285750">
              <a:buFontTx/>
              <a:buChar char="-"/>
            </a:pPr>
            <a:r>
              <a:rPr lang="en-GB" dirty="0"/>
              <a:t>Carries all types of data traffic</a:t>
            </a:r>
          </a:p>
          <a:p>
            <a:pPr marL="285750" indent="-285750">
              <a:buFontTx/>
              <a:buChar char="-"/>
            </a:pPr>
            <a:r>
              <a:rPr lang="en-GB" dirty="0"/>
              <a:t>Very high transmission rates</a:t>
            </a:r>
          </a:p>
          <a:p>
            <a:pPr marL="285750" indent="-285750">
              <a:buFontTx/>
              <a:buChar char="-"/>
            </a:pPr>
            <a:r>
              <a:rPr lang="en-GB" dirty="0"/>
              <a:t>Complete set of operation/management features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33131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5"/>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3188" y="1772816"/>
            <a:ext cx="9036050" cy="1512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34" name="Title 1"/>
          <p:cNvSpPr>
            <a:spLocks noGrp="1"/>
          </p:cNvSpPr>
          <p:nvPr>
            <p:ph type="title"/>
          </p:nvPr>
        </p:nvSpPr>
        <p:spPr>
          <a:xfrm>
            <a:off x="250825" y="0"/>
            <a:ext cx="8642350" cy="908050"/>
          </a:xfrm>
        </p:spPr>
        <p:txBody>
          <a:bodyPr/>
          <a:lstStyle/>
          <a:p>
            <a:r>
              <a:rPr lang="en-US">
                <a:latin typeface="Arial" charset="0"/>
                <a:cs typeface="Arial" charset="0"/>
              </a:rPr>
              <a:t>Multiplexing in optical communication [Optical-ETDM]</a:t>
            </a:r>
          </a:p>
        </p:txBody>
      </p:sp>
      <p:sp>
        <p:nvSpPr>
          <p:cNvPr id="44035" name="Content Placeholder 2"/>
          <p:cNvSpPr>
            <a:spLocks noGrp="1"/>
          </p:cNvSpPr>
          <p:nvPr>
            <p:ph idx="1"/>
          </p:nvPr>
        </p:nvSpPr>
        <p:spPr>
          <a:xfrm>
            <a:off x="250825" y="908050"/>
            <a:ext cx="8642350" cy="1800225"/>
          </a:xfrm>
        </p:spPr>
        <p:txBody>
          <a:bodyPr/>
          <a:lstStyle/>
          <a:p>
            <a:r>
              <a:rPr lang="en-US" sz="1800" dirty="0">
                <a:latin typeface="Calibri" charset="0"/>
              </a:rPr>
              <a:t>Number of lower speed (baseband) sub-channels multiplexed in time domain using electronics forming aggregate (total) signal </a:t>
            </a:r>
          </a:p>
          <a:p>
            <a:r>
              <a:rPr lang="en-US" sz="1800" dirty="0">
                <a:latin typeface="Calibri" charset="0"/>
              </a:rPr>
              <a:t>This electrically multiplexed signal then converted into optical form in the transmitter </a:t>
            </a:r>
          </a:p>
          <a:p>
            <a:endParaRPr lang="en-US" sz="1800" dirty="0">
              <a:latin typeface="Calibri" charset="0"/>
            </a:endParaRPr>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pic>
        <p:nvPicPr>
          <p:cNvPr id="44038" name="Picture 7"/>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8313" y="3285009"/>
            <a:ext cx="4175125" cy="150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03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3213001"/>
            <a:ext cx="2514600" cy="157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pPr>
              <a:defRPr/>
            </a:pPr>
            <a:fld id="{E27625A9-5E77-CB45-8867-3DD80D097EC7}" type="slidenum">
              <a:rPr lang="en-GB" smtClean="0"/>
              <a:pPr>
                <a:defRPr/>
              </a:pPr>
              <a:t>8</a:t>
            </a:fld>
            <a:endParaRPr lang="en-GB"/>
          </a:p>
        </p:txBody>
      </p:sp>
      <p:sp>
        <p:nvSpPr>
          <p:cNvPr id="5" name="Rectangle 4"/>
          <p:cNvSpPr/>
          <p:nvPr/>
        </p:nvSpPr>
        <p:spPr>
          <a:xfrm>
            <a:off x="9044" y="4797152"/>
            <a:ext cx="9027451" cy="1569660"/>
          </a:xfrm>
          <a:prstGeom prst="rect">
            <a:avLst/>
          </a:prstGeom>
          <a:noFill/>
          <a:ln>
            <a:noFill/>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 typeface="Arial" charset="0"/>
              <a:buChar char="•"/>
            </a:pPr>
            <a:r>
              <a:rPr lang="en-US" dirty="0" err="1">
                <a:latin typeface="Calibri" charset="0"/>
              </a:rPr>
              <a:t>Bellcore</a:t>
            </a:r>
            <a:r>
              <a:rPr lang="en-US" dirty="0">
                <a:latin typeface="Calibri" charset="0"/>
              </a:rPr>
              <a:t> came up with Synchronous Optical Network (SONET) while ITU in Europe came up with Synchronous Digital Hierarchy (SDH) </a:t>
            </a:r>
          </a:p>
          <a:p>
            <a:pPr marL="742950" lvl="1" indent="-285750" eaLnBrk="0" hangingPunct="0">
              <a:spcBef>
                <a:spcPct val="20000"/>
              </a:spcBef>
              <a:buFont typeface="Arial" charset="0"/>
              <a:buChar char="•"/>
            </a:pPr>
            <a:r>
              <a:rPr lang="en-US" dirty="0">
                <a:latin typeface="+mn-lt"/>
                <a:cs typeface="+mn-cs"/>
              </a:rPr>
              <a:t>SDH based on 155.52Mbit/s </a:t>
            </a:r>
          </a:p>
          <a:p>
            <a:pPr marL="742950" lvl="1" indent="-285750" eaLnBrk="0" hangingPunct="0">
              <a:spcBef>
                <a:spcPct val="20000"/>
              </a:spcBef>
              <a:buFont typeface="Arial" charset="0"/>
              <a:buChar char="•"/>
            </a:pPr>
            <a:r>
              <a:rPr lang="en-US" dirty="0">
                <a:latin typeface="+mn-lt"/>
                <a:cs typeface="+mn-cs"/>
              </a:rPr>
              <a:t>SONET based on 51.84Mbit/s </a:t>
            </a:r>
          </a:p>
        </p:txBody>
      </p:sp>
    </p:spTree>
    <p:extLst>
      <p:ext uri="{BB962C8B-B14F-4D97-AF65-F5344CB8AC3E}">
        <p14:creationId xmlns:p14="http://schemas.microsoft.com/office/powerpoint/2010/main" val="256114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a:noFill/>
          <a:ln>
            <a:noFill/>
          </a:ln>
          <a:effectLst>
            <a:outerShdw blurRad="63500" dist="35921" dir="2700000" algn="ctr" rotWithShape="0">
              <a:srgbClr val="EAEAEA">
                <a:alpha val="50000"/>
              </a:srgbClr>
            </a:outerShdw>
          </a:effectLst>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vert="horz" wrap="square" lIns="91440" tIns="45720" rIns="91440" bIns="45720" numCol="1" anchor="b" anchorCtr="0" compatLnSpc="1">
            <a:prstTxWarp prst="textNoShape">
              <a:avLst/>
            </a:prstTxWarp>
            <a:normAutofit/>
          </a:bodyPr>
          <a:lstStyle/>
          <a:p>
            <a:pPr eaLnBrk="1" hangingPunct="1"/>
            <a:r>
              <a:rPr lang="en-US">
                <a:cs typeface="Arial" charset="0"/>
              </a:rPr>
              <a:t>The SONET/SDH Hierarchy</a:t>
            </a:r>
          </a:p>
        </p:txBody>
      </p:sp>
      <p:sp>
        <p:nvSpPr>
          <p:cNvPr id="1002499" name="Rectangle 3"/>
          <p:cNvSpPr>
            <a:spLocks noGrp="1" noChangeArrowheads="1"/>
          </p:cNvSpPr>
          <p:nvPr>
            <p:ph type="body" idx="1"/>
          </p:nvPr>
        </p:nvSpPr>
        <p:spPr>
          <a:xfrm>
            <a:off x="395536" y="1963837"/>
            <a:ext cx="8686800" cy="3867150"/>
          </a:xfrm>
        </p:spPr>
        <p:txBody>
          <a:bodyPr/>
          <a:lstStyle/>
          <a:p>
            <a:pPr eaLnBrk="1" hangingPunct="1">
              <a:buFontTx/>
              <a:buNone/>
              <a:defRPr/>
            </a:pPr>
            <a:r>
              <a:rPr lang="en-US" sz="1600" dirty="0">
                <a:cs typeface="+mn-cs"/>
              </a:rPr>
              <a:t>	Optical         SONET 	SDH	  Data rate           Overhead rate       Payload rate</a:t>
            </a:r>
          </a:p>
          <a:p>
            <a:pPr eaLnBrk="1" hangingPunct="1">
              <a:buFontTx/>
              <a:buNone/>
              <a:defRPr/>
            </a:pPr>
            <a:r>
              <a:rPr lang="en-US" sz="1600" dirty="0">
                <a:cs typeface="+mn-cs"/>
              </a:rPr>
              <a:t>	 level	            level                   level	    (Mbps)            (Mbps)                      (Mbps)		                	          (electrical)       (electrical)	</a:t>
            </a:r>
          </a:p>
          <a:p>
            <a:pPr eaLnBrk="1" hangingPunct="1">
              <a:buFontTx/>
              <a:buNone/>
              <a:defRPr/>
            </a:pPr>
            <a:endParaRPr lang="en-US" sz="1600" dirty="0">
              <a:cs typeface="+mn-cs"/>
            </a:endParaRPr>
          </a:p>
          <a:p>
            <a:pPr eaLnBrk="1" hangingPunct="1">
              <a:lnSpc>
                <a:spcPct val="150000"/>
              </a:lnSpc>
              <a:buFontTx/>
              <a:buNone/>
              <a:defRPr/>
            </a:pPr>
            <a:r>
              <a:rPr lang="en-US" sz="1600" dirty="0">
                <a:cs typeface="+mn-cs"/>
              </a:rPr>
              <a:t>	OC-1	         STS-1                      ----                   51.84                  1.728                   50.112</a:t>
            </a:r>
            <a:br>
              <a:rPr lang="en-US" sz="1600" dirty="0">
                <a:cs typeface="+mn-cs"/>
              </a:rPr>
            </a:br>
            <a:r>
              <a:rPr lang="en-US" sz="1600" dirty="0">
                <a:cs typeface="+mn-cs"/>
              </a:rPr>
              <a:t>OC-3             STS-3                  STM-1	      155.52            5.184	       150.336</a:t>
            </a:r>
            <a:br>
              <a:rPr lang="en-US" sz="1600" dirty="0">
                <a:cs typeface="+mn-cs"/>
              </a:rPr>
            </a:br>
            <a:r>
              <a:rPr lang="en-US" sz="1600" dirty="0">
                <a:cs typeface="+mn-cs"/>
              </a:rPr>
              <a:t>OC-12           STS-12                STM-4              622.08              20.736                     601.344</a:t>
            </a:r>
          </a:p>
          <a:p>
            <a:pPr eaLnBrk="1" hangingPunct="1">
              <a:lnSpc>
                <a:spcPct val="150000"/>
              </a:lnSpc>
              <a:buFontTx/>
              <a:buNone/>
              <a:defRPr/>
            </a:pPr>
            <a:r>
              <a:rPr lang="en-US" sz="1600" dirty="0">
                <a:cs typeface="+mn-cs"/>
              </a:rPr>
              <a:t>      OC-48             STS-48                STM-16          2488.32            82.944                      2405.376 </a:t>
            </a:r>
          </a:p>
          <a:p>
            <a:pPr eaLnBrk="1" hangingPunct="1">
              <a:lnSpc>
                <a:spcPct val="150000"/>
              </a:lnSpc>
              <a:buFontTx/>
              <a:buNone/>
              <a:defRPr/>
            </a:pPr>
            <a:r>
              <a:rPr lang="en-US" sz="1600" dirty="0">
                <a:cs typeface="+mn-cs"/>
              </a:rPr>
              <a:t>      OC-192           STS-192             STM-64          9953.28            331.776                    9621.504</a:t>
            </a:r>
          </a:p>
          <a:p>
            <a:pPr eaLnBrk="1" hangingPunct="1">
              <a:lnSpc>
                <a:spcPct val="150000"/>
              </a:lnSpc>
              <a:buFontTx/>
              <a:buNone/>
              <a:defRPr/>
            </a:pPr>
            <a:r>
              <a:rPr lang="en-US" sz="1600" dirty="0">
                <a:cs typeface="+mn-cs"/>
              </a:rPr>
              <a:t>      OC-768            STS-768              STM-256     39,814.32           1327.104                 38486.016 </a:t>
            </a:r>
          </a:p>
        </p:txBody>
      </p:sp>
      <p:sp>
        <p:nvSpPr>
          <p:cNvPr id="1002500" name="Line 4"/>
          <p:cNvSpPr>
            <a:spLocks noChangeShapeType="1"/>
          </p:cNvSpPr>
          <p:nvPr/>
        </p:nvSpPr>
        <p:spPr bwMode="auto">
          <a:xfrm>
            <a:off x="611188" y="1917800"/>
            <a:ext cx="787558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2501" name="Line 5"/>
          <p:cNvSpPr>
            <a:spLocks noChangeShapeType="1"/>
          </p:cNvSpPr>
          <p:nvPr/>
        </p:nvSpPr>
        <p:spPr bwMode="auto">
          <a:xfrm>
            <a:off x="1736725" y="1917800"/>
            <a:ext cx="0" cy="36909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2502" name="Line 6"/>
          <p:cNvSpPr>
            <a:spLocks noChangeShapeType="1"/>
          </p:cNvSpPr>
          <p:nvPr/>
        </p:nvSpPr>
        <p:spPr bwMode="auto">
          <a:xfrm>
            <a:off x="2997200" y="1917800"/>
            <a:ext cx="0" cy="36909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2503" name="Line 7"/>
          <p:cNvSpPr>
            <a:spLocks noChangeShapeType="1"/>
          </p:cNvSpPr>
          <p:nvPr/>
        </p:nvSpPr>
        <p:spPr bwMode="auto">
          <a:xfrm flipH="1">
            <a:off x="4076700" y="1917800"/>
            <a:ext cx="0" cy="36909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2504" name="Line 8"/>
          <p:cNvSpPr>
            <a:spLocks noChangeShapeType="1"/>
          </p:cNvSpPr>
          <p:nvPr/>
        </p:nvSpPr>
        <p:spPr bwMode="auto">
          <a:xfrm flipH="1">
            <a:off x="5337175" y="1917800"/>
            <a:ext cx="0" cy="36909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2505" name="Line 9"/>
          <p:cNvSpPr>
            <a:spLocks noChangeShapeType="1"/>
          </p:cNvSpPr>
          <p:nvPr/>
        </p:nvSpPr>
        <p:spPr bwMode="auto">
          <a:xfrm>
            <a:off x="6911975" y="1917800"/>
            <a:ext cx="0" cy="36909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2506" name="Line 10"/>
          <p:cNvSpPr>
            <a:spLocks noChangeShapeType="1"/>
          </p:cNvSpPr>
          <p:nvPr/>
        </p:nvSpPr>
        <p:spPr bwMode="auto">
          <a:xfrm>
            <a:off x="8486775" y="1917800"/>
            <a:ext cx="0" cy="36909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2507" name="Line 11"/>
          <p:cNvSpPr>
            <a:spLocks noChangeShapeType="1"/>
          </p:cNvSpPr>
          <p:nvPr/>
        </p:nvSpPr>
        <p:spPr bwMode="auto">
          <a:xfrm>
            <a:off x="611188" y="1917800"/>
            <a:ext cx="46037" cy="36909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2509" name="Line 13"/>
          <p:cNvSpPr>
            <a:spLocks noChangeShapeType="1"/>
          </p:cNvSpPr>
          <p:nvPr/>
        </p:nvSpPr>
        <p:spPr bwMode="auto">
          <a:xfrm>
            <a:off x="611560" y="2780928"/>
            <a:ext cx="7877175" cy="158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2510" name="Line 14"/>
          <p:cNvSpPr>
            <a:spLocks noChangeShapeType="1"/>
          </p:cNvSpPr>
          <p:nvPr/>
        </p:nvSpPr>
        <p:spPr bwMode="auto">
          <a:xfrm>
            <a:off x="657225" y="5608737"/>
            <a:ext cx="7831138" cy="15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2511" name="Rectangle 15"/>
          <p:cNvSpPr>
            <a:spLocks noChangeArrowheads="1"/>
          </p:cNvSpPr>
          <p:nvPr/>
        </p:nvSpPr>
        <p:spPr bwMode="auto">
          <a:xfrm>
            <a:off x="457200" y="836712"/>
            <a:ext cx="8229600" cy="133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defRPr/>
            </a:pPr>
            <a:r>
              <a:rPr lang="en-US">
                <a:cs typeface="+mn-cs"/>
              </a:rPr>
              <a:t>Electrical side of a SONET signal is a Synchronous Transport Signal (STS)</a:t>
            </a:r>
          </a:p>
          <a:p>
            <a:pPr marL="342900" indent="-342900">
              <a:spcBef>
                <a:spcPct val="20000"/>
              </a:spcBef>
              <a:buFontTx/>
              <a:buChar char="•"/>
              <a:defRPr/>
            </a:pPr>
            <a:r>
              <a:rPr lang="en-US">
                <a:cs typeface="+mn-cs"/>
              </a:rPr>
              <a:t>Electrical side of a SDH signal is a Synchronous Transport Module (STM)</a:t>
            </a:r>
          </a:p>
          <a:p>
            <a:pPr marL="342900" indent="-342900">
              <a:spcBef>
                <a:spcPct val="20000"/>
              </a:spcBef>
              <a:buFontTx/>
              <a:buChar char="•"/>
              <a:defRPr/>
            </a:pPr>
            <a:r>
              <a:rPr lang="en-US">
                <a:cs typeface="+mn-cs"/>
              </a:rPr>
              <a:t>Optical side of a SDH/SONET signal is an Optical Carrier (OC)</a:t>
            </a:r>
          </a:p>
        </p:txBody>
      </p:sp>
      <p:sp>
        <p:nvSpPr>
          <p:cNvPr id="1002512" name="Rectangle 16"/>
          <p:cNvSpPr>
            <a:spLocks noChangeArrowheads="1"/>
          </p:cNvSpPr>
          <p:nvPr/>
        </p:nvSpPr>
        <p:spPr bwMode="auto">
          <a:xfrm>
            <a:off x="792163" y="3579912"/>
            <a:ext cx="7470775" cy="314325"/>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02513" name="Text Box 17"/>
          <p:cNvSpPr txBox="1">
            <a:spLocks noChangeArrowheads="1"/>
          </p:cNvSpPr>
          <p:nvPr/>
        </p:nvSpPr>
        <p:spPr bwMode="auto">
          <a:xfrm>
            <a:off x="611188" y="5832575"/>
            <a:ext cx="8147050" cy="323850"/>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SDH basic rate (higher than SONET) – chosen to accommodate the commonly used PDH signals  </a:t>
            </a:r>
          </a:p>
        </p:txBody>
      </p:sp>
      <p:sp>
        <p:nvSpPr>
          <p:cNvPr id="1002514" name="Arc 18"/>
          <p:cNvSpPr>
            <a:spLocks/>
          </p:cNvSpPr>
          <p:nvPr/>
        </p:nvSpPr>
        <p:spPr bwMode="auto">
          <a:xfrm flipV="1">
            <a:off x="8351838" y="3718025"/>
            <a:ext cx="676275" cy="2070100"/>
          </a:xfrm>
          <a:custGeom>
            <a:avLst/>
            <a:gdLst>
              <a:gd name="G0" fmla="+- 1452 0 0"/>
              <a:gd name="G1" fmla="+- 17276 0 0"/>
              <a:gd name="G2" fmla="+- 21600 0 0"/>
              <a:gd name="T0" fmla="*/ 14418 w 23052"/>
              <a:gd name="T1" fmla="*/ 0 h 38876"/>
              <a:gd name="T2" fmla="*/ 0 w 23052"/>
              <a:gd name="T3" fmla="*/ 38827 h 38876"/>
              <a:gd name="T4" fmla="*/ 1452 w 23052"/>
              <a:gd name="T5" fmla="*/ 17276 h 38876"/>
            </a:gdLst>
            <a:ahLst/>
            <a:cxnLst>
              <a:cxn ang="0">
                <a:pos x="T0" y="T1"/>
              </a:cxn>
              <a:cxn ang="0">
                <a:pos x="T2" y="T3"/>
              </a:cxn>
              <a:cxn ang="0">
                <a:pos x="T4" y="T5"/>
              </a:cxn>
            </a:cxnLst>
            <a:rect l="0" t="0" r="r" b="b"/>
            <a:pathLst>
              <a:path w="23052" h="38876" fill="none" extrusionOk="0">
                <a:moveTo>
                  <a:pt x="14417" y="0"/>
                </a:moveTo>
                <a:cubicBezTo>
                  <a:pt x="19853" y="4079"/>
                  <a:pt x="23052" y="10479"/>
                  <a:pt x="23052" y="17276"/>
                </a:cubicBezTo>
                <a:cubicBezTo>
                  <a:pt x="23052" y="29205"/>
                  <a:pt x="13381" y="38876"/>
                  <a:pt x="1452" y="38876"/>
                </a:cubicBezTo>
                <a:cubicBezTo>
                  <a:pt x="967" y="38875"/>
                  <a:pt x="483" y="38859"/>
                  <a:pt x="-1" y="38827"/>
                </a:cubicBezTo>
              </a:path>
              <a:path w="23052" h="38876" stroke="0" extrusionOk="0">
                <a:moveTo>
                  <a:pt x="14417" y="0"/>
                </a:moveTo>
                <a:cubicBezTo>
                  <a:pt x="19853" y="4079"/>
                  <a:pt x="23052" y="10479"/>
                  <a:pt x="23052" y="17276"/>
                </a:cubicBezTo>
                <a:cubicBezTo>
                  <a:pt x="23052" y="29205"/>
                  <a:pt x="13381" y="38876"/>
                  <a:pt x="1452" y="38876"/>
                </a:cubicBezTo>
                <a:cubicBezTo>
                  <a:pt x="967" y="38875"/>
                  <a:pt x="483" y="38859"/>
                  <a:pt x="-1" y="38827"/>
                </a:cubicBezTo>
                <a:lnTo>
                  <a:pt x="1452" y="17276"/>
                </a:lnTo>
                <a:close/>
              </a:path>
            </a:pathLst>
          </a:custGeom>
          <a:noFill/>
          <a:ln w="19050">
            <a:solidFill>
              <a:schemeClr val="tx1"/>
            </a:solidFill>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9</a:t>
            </a:fld>
            <a:endParaRPr lang="en-GB"/>
          </a:p>
        </p:txBody>
      </p:sp>
    </p:spTree>
    <p:extLst>
      <p:ext uri="{BB962C8B-B14F-4D97-AF65-F5344CB8AC3E}">
        <p14:creationId xmlns:p14="http://schemas.microsoft.com/office/powerpoint/2010/main" val="109415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26087</TotalTime>
  <Words>3005</Words>
  <Application>Microsoft Macintosh PowerPoint</Application>
  <PresentationFormat>On-screen Show (4:3)</PresentationFormat>
  <Paragraphs>666</Paragraphs>
  <Slides>40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Schoolbook</vt:lpstr>
      <vt:lpstr>Monotype Sorts</vt:lpstr>
      <vt:lpstr>Symbol</vt:lpstr>
      <vt:lpstr>Wingdings</vt:lpstr>
      <vt:lpstr>Office Theme</vt:lpstr>
      <vt:lpstr>Optical Networks  [EENGM0003]</vt:lpstr>
      <vt:lpstr>PowerPoint Presentation</vt:lpstr>
      <vt:lpstr>WDM Optical Transport Networking</vt:lpstr>
      <vt:lpstr>OSI model</vt:lpstr>
      <vt:lpstr>IP over SONET</vt:lpstr>
      <vt:lpstr>The optical layer</vt:lpstr>
      <vt:lpstr>Client layers to be discussed</vt:lpstr>
      <vt:lpstr>Multiplexing in optical communication [Optical-ETDM]</vt:lpstr>
      <vt:lpstr>The SONET/SDH Hierarchy</vt:lpstr>
      <vt:lpstr>SDH Frame Structure</vt:lpstr>
      <vt:lpstr>Frame Structure Synchronous Transport Module (STM-1)</vt:lpstr>
      <vt:lpstr>SDH/SONET Network Elements</vt:lpstr>
      <vt:lpstr>Typical SDH/SONET Network</vt:lpstr>
      <vt:lpstr>SDH/SONET Layers Terminology</vt:lpstr>
      <vt:lpstr>SDH/SONET Layers Terminology</vt:lpstr>
      <vt:lpstr>Building SDH Core Networks Increasing capacity in “fibre-rich” networks</vt:lpstr>
      <vt:lpstr>Building SDH Core Networks Increasing capacity in “fibre-poor” networks</vt:lpstr>
      <vt:lpstr>Building SDH Core Networks  Enhancing SDH with WDM</vt:lpstr>
      <vt:lpstr>Building SDH Core Networks  Enhancing SDH with WDM</vt:lpstr>
      <vt:lpstr>Opaque Transport Networks: Separate Switching/Transport systems </vt:lpstr>
      <vt:lpstr>Opaque Transport Networks: Integrated Switching/Transport systems</vt:lpstr>
      <vt:lpstr>End of part 1</vt:lpstr>
      <vt:lpstr>Optical Networks  [EENGM0003]</vt:lpstr>
      <vt:lpstr>Client layers to be discussed</vt:lpstr>
      <vt:lpstr>Transparent (All-Optical) Transport Networks: 1st stage: Ultra-Long-Haul (ULH) systems</vt:lpstr>
      <vt:lpstr>Transparent (All-Optical) Transport Networks: 2nd stage: Optical by-pass of transit traffic</vt:lpstr>
      <vt:lpstr>Agile Transparent Optical Transport Networks</vt:lpstr>
      <vt:lpstr>Optical Cross Connect Integration with Electronic Domain (IP and SDH)</vt:lpstr>
      <vt:lpstr>The Optical Transport Network Digital wrapper (G.709)</vt:lpstr>
      <vt:lpstr>Optical Layers Defined</vt:lpstr>
      <vt:lpstr>Optical Layers Defined</vt:lpstr>
      <vt:lpstr>Physical Significance of Layers</vt:lpstr>
      <vt:lpstr>OTN line rates and key additional features</vt:lpstr>
      <vt:lpstr>OTN hierarchy</vt:lpstr>
      <vt:lpstr>OTN Network Layers OTH Interface Structure</vt:lpstr>
      <vt:lpstr>The Optical Transport Module</vt:lpstr>
      <vt:lpstr>Optical Channel Data Unit (ODU)</vt:lpstr>
      <vt:lpstr>Optical Channel Data Unit (ODU) Frame Format</vt:lpstr>
      <vt:lpstr>Optical Channel Data Unit (ODU) Performance Monitoring/Tandem Connection Monitoring (PM/TCM)</vt:lpstr>
      <vt:lpstr>End of session 8</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George Kanellos</cp:lastModifiedBy>
  <cp:revision>451</cp:revision>
  <cp:lastPrinted>2017-01-19T08:50:44Z</cp:lastPrinted>
  <dcterms:created xsi:type="dcterms:W3CDTF">2013-02-14T16:53:45Z</dcterms:created>
  <dcterms:modified xsi:type="dcterms:W3CDTF">2022-04-26T09:14:56Z</dcterms:modified>
</cp:coreProperties>
</file>