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739" r:id="rId3"/>
    <p:sldId id="933" r:id="rId4"/>
    <p:sldId id="907" r:id="rId5"/>
    <p:sldId id="905" r:id="rId6"/>
    <p:sldId id="906" r:id="rId7"/>
    <p:sldId id="749" r:id="rId8"/>
    <p:sldId id="850" r:id="rId9"/>
    <p:sldId id="857" r:id="rId10"/>
    <p:sldId id="858" r:id="rId11"/>
    <p:sldId id="771" r:id="rId12"/>
    <p:sldId id="1053" r:id="rId13"/>
    <p:sldId id="851" r:id="rId14"/>
    <p:sldId id="852" r:id="rId15"/>
    <p:sldId id="853" r:id="rId16"/>
    <p:sldId id="860" r:id="rId17"/>
    <p:sldId id="859" r:id="rId18"/>
    <p:sldId id="875" r:id="rId19"/>
    <p:sldId id="1054" r:id="rId20"/>
    <p:sldId id="864" r:id="rId21"/>
    <p:sldId id="865" r:id="rId22"/>
    <p:sldId id="1055" r:id="rId23"/>
    <p:sldId id="1059" r:id="rId24"/>
    <p:sldId id="1056" r:id="rId25"/>
    <p:sldId id="1058" r:id="rId26"/>
    <p:sldId id="877" r:id="rId27"/>
    <p:sldId id="878" r:id="rId28"/>
    <p:sldId id="879" r:id="rId29"/>
    <p:sldId id="891" r:id="rId30"/>
    <p:sldId id="862" r:id="rId31"/>
    <p:sldId id="881" r:id="rId32"/>
    <p:sldId id="882" r:id="rId33"/>
    <p:sldId id="883" r:id="rId34"/>
    <p:sldId id="884" r:id="rId35"/>
    <p:sldId id="880" r:id="rId36"/>
    <p:sldId id="885" r:id="rId37"/>
    <p:sldId id="895" r:id="rId38"/>
    <p:sldId id="1062" r:id="rId39"/>
    <p:sldId id="1063" r:id="rId40"/>
    <p:sldId id="901" r:id="rId41"/>
    <p:sldId id="1066" r:id="rId42"/>
    <p:sldId id="1067" r:id="rId43"/>
    <p:sldId id="898" r:id="rId44"/>
    <p:sldId id="899" r:id="rId45"/>
    <p:sldId id="1064" r:id="rId46"/>
    <p:sldId id="908" r:id="rId47"/>
    <p:sldId id="913" r:id="rId48"/>
    <p:sldId id="1065" r:id="rId49"/>
    <p:sldId id="916" r:id="rId50"/>
    <p:sldId id="917" r:id="rId51"/>
    <p:sldId id="918" r:id="rId52"/>
    <p:sldId id="919" r:id="rId53"/>
    <p:sldId id="920" r:id="rId54"/>
    <p:sldId id="921" r:id="rId55"/>
    <p:sldId id="922" r:id="rId56"/>
    <p:sldId id="923" r:id="rId57"/>
    <p:sldId id="924" r:id="rId58"/>
    <p:sldId id="1060" r:id="rId59"/>
  </p:sldIdLst>
  <p:sldSz cx="9144000" cy="6858000" type="screen4x3"/>
  <p:notesSz cx="9872663" cy="674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898989"/>
    <a:srgbClr val="5B5647"/>
    <a:srgbClr val="9A1D2B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F3686-DA07-224A-8DF1-DFBE314C0C6A}" v="3" dt="2021-04-19T13:53:1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5955"/>
  </p:normalViewPr>
  <p:slideViewPr>
    <p:cSldViewPr>
      <p:cViewPr varScale="1">
        <p:scale>
          <a:sx n="129" d="100"/>
          <a:sy n="129" d="100"/>
        </p:scale>
        <p:origin x="26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Kanellos" userId="ea3f8d03-2f9e-4937-865a-032f6210c2b1" providerId="ADAL" clId="{EACF3686-DA07-224A-8DF1-DFBE314C0C6A}"/>
    <pc:docChg chg="custSel addSld delSld modSld sldOrd">
      <pc:chgData name="George Kanellos" userId="ea3f8d03-2f9e-4937-865a-032f6210c2b1" providerId="ADAL" clId="{EACF3686-DA07-224A-8DF1-DFBE314C0C6A}" dt="2021-04-19T13:53:14.961" v="13"/>
      <pc:docMkLst>
        <pc:docMk/>
      </pc:docMkLst>
      <pc:sldChg chg="del">
        <pc:chgData name="George Kanellos" userId="ea3f8d03-2f9e-4937-865a-032f6210c2b1" providerId="ADAL" clId="{EACF3686-DA07-224A-8DF1-DFBE314C0C6A}" dt="2021-04-19T12:49:12.923" v="1" actId="2696"/>
        <pc:sldMkLst>
          <pc:docMk/>
          <pc:sldMk cId="2747397751" sldId="869"/>
        </pc:sldMkLst>
      </pc:sldChg>
      <pc:sldChg chg="del">
        <pc:chgData name="George Kanellos" userId="ea3f8d03-2f9e-4937-865a-032f6210c2b1" providerId="ADAL" clId="{EACF3686-DA07-224A-8DF1-DFBE314C0C6A}" dt="2021-04-19T12:49:14.447" v="2" actId="2696"/>
        <pc:sldMkLst>
          <pc:docMk/>
          <pc:sldMk cId="552931237" sldId="872"/>
        </pc:sldMkLst>
      </pc:sldChg>
      <pc:sldChg chg="ord">
        <pc:chgData name="George Kanellos" userId="ea3f8d03-2f9e-4937-865a-032f6210c2b1" providerId="ADAL" clId="{EACF3686-DA07-224A-8DF1-DFBE314C0C6A}" dt="2021-04-19T12:53:49.249" v="4" actId="20578"/>
        <pc:sldMkLst>
          <pc:docMk/>
          <pc:sldMk cId="2221113258" sldId="880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2673720023" sldId="898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1510393293" sldId="899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1994835850" sldId="908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2063204352" sldId="913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3834451176" sldId="916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4019689470" sldId="917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1723143013" sldId="918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199510511" sldId="919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1402092602" sldId="920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2005984497" sldId="921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1153476036" sldId="922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2278742230" sldId="923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911817187" sldId="924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2317343108" sldId="1064"/>
        </pc:sldMkLst>
      </pc:sldChg>
      <pc:sldChg chg="add">
        <pc:chgData name="George Kanellos" userId="ea3f8d03-2f9e-4937-865a-032f6210c2b1" providerId="ADAL" clId="{EACF3686-DA07-224A-8DF1-DFBE314C0C6A}" dt="2021-04-19T12:25:40.476" v="0"/>
        <pc:sldMkLst>
          <pc:docMk/>
          <pc:sldMk cId="569730656" sldId="1065"/>
        </pc:sldMkLst>
      </pc:sldChg>
      <pc:sldChg chg="modSp add mod">
        <pc:chgData name="George Kanellos" userId="ea3f8d03-2f9e-4937-865a-032f6210c2b1" providerId="ADAL" clId="{EACF3686-DA07-224A-8DF1-DFBE314C0C6A}" dt="2021-04-19T12:57:59.608" v="12" actId="20577"/>
        <pc:sldMkLst>
          <pc:docMk/>
          <pc:sldMk cId="1077892659" sldId="1066"/>
        </pc:sldMkLst>
        <pc:spChg chg="mod">
          <ac:chgData name="George Kanellos" userId="ea3f8d03-2f9e-4937-865a-032f6210c2b1" providerId="ADAL" clId="{EACF3686-DA07-224A-8DF1-DFBE314C0C6A}" dt="2021-04-19T12:57:59.608" v="12" actId="20577"/>
          <ac:spMkLst>
            <pc:docMk/>
            <pc:sldMk cId="1077892659" sldId="1066"/>
            <ac:spMk id="3" creationId="{FDDEA139-2F49-4CEC-B6AC-ED0F7195E0EE}"/>
          </ac:spMkLst>
        </pc:spChg>
      </pc:sldChg>
      <pc:sldChg chg="add">
        <pc:chgData name="George Kanellos" userId="ea3f8d03-2f9e-4937-865a-032f6210c2b1" providerId="ADAL" clId="{EACF3686-DA07-224A-8DF1-DFBE314C0C6A}" dt="2021-04-19T13:53:14.961" v="13"/>
        <pc:sldMkLst>
          <pc:docMk/>
          <pc:sldMk cId="58299400" sldId="10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8CB2DF96-644F-1E45-83CB-888DF2B4A55E}" type="datetimeFigureOut">
              <a:rPr lang="en-GB"/>
              <a:pPr>
                <a:defRPr/>
              </a:pPr>
              <a:t>19/04/2021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03837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C09ED05-ABED-E64B-BDA7-C6902AF498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20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538B12B7-AC03-C244-B38B-70E1AD70D447}" type="datetimeFigureOut">
              <a:rPr lang="en-GB"/>
              <a:pPr>
                <a:defRPr/>
              </a:pPr>
              <a:t>19/04/2021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73437" cy="2530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02505"/>
            <a:ext cx="7898130" cy="30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7"/>
            <a:ext cx="4278154" cy="33710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0CCD751-5339-334F-8237-138F9F4162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8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67EE18-0321-A043-9D41-FA388D4E0B15}" type="slidenum">
              <a:rPr lang="en-GB" sz="1200">
                <a:latin typeface="Calibri" charset="0"/>
              </a:rPr>
              <a:pPr eaLnBrk="1" hangingPunct="1"/>
              <a:t>1</a:t>
            </a:fld>
            <a:endParaRPr lang="en-GB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7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7CE18-141B-48AE-AB05-995D277487F3}" type="slidenum">
              <a:rPr lang="en-US"/>
              <a:pPr/>
              <a:t>32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1650"/>
            <a:ext cx="3368675" cy="2527300"/>
          </a:xfrm>
          <a:ln/>
        </p:spPr>
      </p:sp>
    </p:spTree>
    <p:extLst>
      <p:ext uri="{BB962C8B-B14F-4D97-AF65-F5344CB8AC3E}">
        <p14:creationId xmlns:p14="http://schemas.microsoft.com/office/powerpoint/2010/main" val="3335277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A82DC4-C60A-4572-8D1C-9D58CF86187A}" type="slidenum">
              <a:rPr lang="en-US"/>
              <a:pPr/>
              <a:t>33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1650"/>
            <a:ext cx="3368675" cy="2527300"/>
          </a:xfrm>
          <a:ln/>
        </p:spPr>
      </p:sp>
    </p:spTree>
    <p:extLst>
      <p:ext uri="{BB962C8B-B14F-4D97-AF65-F5344CB8AC3E}">
        <p14:creationId xmlns:p14="http://schemas.microsoft.com/office/powerpoint/2010/main" val="1773861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51397-493B-4A0A-8BD8-601B52F11E32}" type="slidenum">
              <a:rPr lang="en-US"/>
              <a:pPr/>
              <a:t>34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1650"/>
            <a:ext cx="3368675" cy="2527300"/>
          </a:xfrm>
          <a:ln/>
        </p:spPr>
      </p:sp>
    </p:spTree>
    <p:extLst>
      <p:ext uri="{BB962C8B-B14F-4D97-AF65-F5344CB8AC3E}">
        <p14:creationId xmlns:p14="http://schemas.microsoft.com/office/powerpoint/2010/main" val="1842511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67EE18-0321-A043-9D41-FA388D4E0B15}" type="slidenum">
              <a:rPr lang="en-GB" sz="1200">
                <a:latin typeface="Calibri" charset="0"/>
              </a:rPr>
              <a:pPr eaLnBrk="1" hangingPunct="1"/>
              <a:t>42</a:t>
            </a:fld>
            <a:endParaRPr lang="en-GB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62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Optical Network Interoperability, Shukla/Afferton, 9.24.04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D75A0-6697-1647-900C-6C425E2B431B}" type="slidenum">
              <a:rPr lang="en-US"/>
              <a:pPr/>
              <a:t>47</a:t>
            </a:fld>
            <a:endParaRPr lang="en-US"/>
          </a:p>
        </p:txBody>
      </p:sp>
      <p:sp>
        <p:nvSpPr>
          <p:cNvPr id="114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4825"/>
            <a:ext cx="3373438" cy="253047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shows the distribution of the support to four types of CP interfaces. These are the I-NNI for intra-domain, E-NNI for inter-doamin CP, the network side of UNI and client side of UNI. Team C supports full peer model and needs only to implement I-NNI interface. Team B shows a uniform support of all four CP interface types. This will provide a rich set of interoperability test scenarios.</a:t>
            </a:r>
          </a:p>
        </p:txBody>
      </p:sp>
    </p:spTree>
    <p:extLst>
      <p:ext uri="{BB962C8B-B14F-4D97-AF65-F5344CB8AC3E}">
        <p14:creationId xmlns:p14="http://schemas.microsoft.com/office/powerpoint/2010/main" val="98398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D23AC-9646-4443-A8D9-8A72A220EED7}" type="slidenum">
              <a:rPr lang="en-US"/>
              <a:pPr/>
              <a:t>9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10385-C5F3-2B43-82B9-3A872B8D9BA9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Internet Engineering Task Force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4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69802-B9A2-4227-BE81-FCC5C2852F16}" type="slidenum">
              <a:rPr lang="en-US"/>
              <a:pPr/>
              <a:t>15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2788" y="504825"/>
            <a:ext cx="3371850" cy="2530475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356" y="3202505"/>
            <a:ext cx="7239954" cy="3033950"/>
          </a:xfrm>
        </p:spPr>
        <p:txBody>
          <a:bodyPr lIns="89545" tIns="44772" rIns="89545" bIns="4477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716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79BBD-D951-634B-8F8A-35197E877146}" type="slidenum">
              <a:rPr lang="en-US"/>
              <a:pPr/>
              <a:t>17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shortest path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CD751-5339-334F-8237-138F9F4162CF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51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3238" y="180975"/>
            <a:ext cx="3938587" cy="295433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754" y="3242626"/>
            <a:ext cx="8684011" cy="314932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41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8E5C2-B81C-4128-AC6F-B5EC699427F4}" type="slidenum">
              <a:rPr lang="en-US"/>
              <a:pPr/>
              <a:t>30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2788" y="504825"/>
            <a:ext cx="3371850" cy="2530475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356" y="3202505"/>
            <a:ext cx="7239954" cy="3033950"/>
          </a:xfrm>
        </p:spPr>
        <p:txBody>
          <a:bodyPr lIns="89436" tIns="44718" rIns="89436" bIns="44718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680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758A5-7FA3-4993-8A26-22CA77CFBEAF}" type="slidenum">
              <a:rPr lang="en-US"/>
              <a:pPr/>
              <a:t>31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0088" y="501650"/>
            <a:ext cx="3368675" cy="2527300"/>
          </a:xfrm>
          <a:ln/>
        </p:spPr>
      </p:sp>
    </p:spTree>
    <p:extLst>
      <p:ext uri="{BB962C8B-B14F-4D97-AF65-F5344CB8AC3E}">
        <p14:creationId xmlns:p14="http://schemas.microsoft.com/office/powerpoint/2010/main" val="117986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4624"/>
            <a:ext cx="8640960" cy="86409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B1C65-2935-2E48-B142-D14792BE45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90872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1"/>
            <a:ext cx="8640960" cy="5217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625A9-5E77-CB45-8867-3DD80D097E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6FB6-30B6-3741-B920-AD36641950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07ED6-C9FA-7D41-9BDC-B49EA78231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BC00-9022-C149-A90A-3C5E84EE35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7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7BAAC-BC51-B343-B315-A9ACA46898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389" y="1355725"/>
            <a:ext cx="4023946" cy="525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012" y="1355725"/>
            <a:ext cx="4025411" cy="5259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8588" y="6448425"/>
            <a:ext cx="38671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11638" y="6448425"/>
            <a:ext cx="720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DAF6F-ADFD-5D48-994E-4F1E94263D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8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DAF6F-ADFD-5D48-994E-4F1E94263D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75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9075"/>
            <a:ext cx="3810000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89075"/>
            <a:ext cx="3810000" cy="43815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8588" y="6448425"/>
            <a:ext cx="38671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211638" y="6448425"/>
            <a:ext cx="720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DAF6F-ADFD-5D48-994E-4F1E94263D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683149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0825" y="9080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0825" y="6288088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8" y="6448425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Optical Networks                                                 Electrical and Electronic Engineering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638" y="644842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9FBACD15-3C6A-EC4E-9DE3-A3935674EC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2" name="Picture 7" descr="logo-ltr.tif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96025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7" r:id="rId7"/>
    <p:sldLayoutId id="2147483748" r:id="rId8"/>
    <p:sldLayoutId id="2147483749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­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50825" y="1844675"/>
            <a:ext cx="8642350" cy="1470025"/>
          </a:xfrm>
        </p:spPr>
        <p:txBody>
          <a:bodyPr/>
          <a:lstStyle/>
          <a:p>
            <a:pPr algn="ctr" eaLnBrk="1" hangingPunct="1"/>
            <a:r>
              <a:rPr lang="en-GB" sz="3600">
                <a:latin typeface="Arial" charset="0"/>
                <a:cs typeface="Arial" charset="0"/>
              </a:rPr>
              <a:t>Optical Networks</a:t>
            </a:r>
            <a:br>
              <a:rPr lang="en-GB" sz="3600">
                <a:latin typeface="Arial" charset="0"/>
                <a:cs typeface="Arial" charset="0"/>
              </a:rPr>
            </a:br>
            <a:r>
              <a:rPr lang="en-GB" sz="3600">
                <a:latin typeface="Arial" charset="0"/>
                <a:cs typeface="Arial" charset="0"/>
              </a:rPr>
              <a:t> [</a:t>
            </a:r>
            <a:r>
              <a:rPr lang="en-GB" sz="3600">
                <a:latin typeface="Calibri" charset="0"/>
                <a:cs typeface="Arial" charset="0"/>
              </a:rPr>
              <a:t>EENGM0003]</a:t>
            </a:r>
            <a:endParaRPr lang="en-GB" sz="3600">
              <a:latin typeface="Arial" charset="0"/>
              <a:cs typeface="Arial" charset="0"/>
            </a:endParaRPr>
          </a:p>
        </p:txBody>
      </p:sp>
      <p:sp>
        <p:nvSpPr>
          <p:cNvPr id="12292" name="Subtitle 2"/>
          <p:cNvSpPr>
            <a:spLocks noGrp="1"/>
          </p:cNvSpPr>
          <p:nvPr>
            <p:ph type="subTitle" idx="1"/>
          </p:nvPr>
        </p:nvSpPr>
        <p:spPr>
          <a:xfrm>
            <a:off x="250825" y="3836988"/>
            <a:ext cx="8642350" cy="1752600"/>
          </a:xfrm>
        </p:spPr>
        <p:txBody>
          <a:bodyPr/>
          <a:lstStyle/>
          <a:p>
            <a:pPr algn="ctr" eaLnBrk="1" hangingPunct="1"/>
            <a:r>
              <a:rPr lang="en-GB" sz="2000" dirty="0" err="1">
                <a:latin typeface="Calibri" charset="0"/>
              </a:rPr>
              <a:t>Dr.</a:t>
            </a:r>
            <a:r>
              <a:rPr lang="en-GB" sz="2000" dirty="0">
                <a:latin typeface="Calibri" charset="0"/>
              </a:rPr>
              <a:t> George T. Kanellos</a:t>
            </a:r>
          </a:p>
          <a:p>
            <a:pPr algn="ctr" eaLnBrk="1" hangingPunct="1"/>
            <a:r>
              <a:rPr lang="en-GB" sz="2000" dirty="0">
                <a:latin typeface="Calibri" charset="0"/>
              </a:rPr>
              <a:t>[gt.kanellos@bristol.ac.uk]</a:t>
            </a:r>
          </a:p>
          <a:p>
            <a:pPr algn="ctr" eaLnBrk="1" hangingPunct="1"/>
            <a:endParaRPr lang="en-GB" sz="20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1B1C65-2935-2E48-B142-D14792BE4575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Idea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47800"/>
            <a:ext cx="7772400" cy="4114800"/>
          </a:xfrm>
        </p:spPr>
        <p:txBody>
          <a:bodyPr/>
          <a:lstStyle/>
          <a:p>
            <a:r>
              <a:rPr lang="en-US" sz="2000" dirty="0"/>
              <a:t>MPLS is a hybrid model adopted by IETF to incorporate best properties in both packet routing &amp; circuit switching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grpSp>
        <p:nvGrpSpPr>
          <p:cNvPr id="83998" name="Group 30"/>
          <p:cNvGrpSpPr>
            <a:grpSpLocks/>
          </p:cNvGrpSpPr>
          <p:nvPr/>
        </p:nvGrpSpPr>
        <p:grpSpPr bwMode="auto">
          <a:xfrm>
            <a:off x="4370388" y="3657600"/>
            <a:ext cx="3935412" cy="914400"/>
            <a:chOff x="2657" y="2880"/>
            <a:chExt cx="2479" cy="576"/>
          </a:xfrm>
        </p:grpSpPr>
        <p:sp>
          <p:nvSpPr>
            <p:cNvPr id="83999" name="Rectangle 31"/>
            <p:cNvSpPr>
              <a:spLocks noChangeArrowheads="1"/>
            </p:cNvSpPr>
            <p:nvPr/>
          </p:nvSpPr>
          <p:spPr bwMode="auto">
            <a:xfrm>
              <a:off x="4176" y="2880"/>
              <a:ext cx="960" cy="57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0" name="Rectangle 32"/>
            <p:cNvSpPr>
              <a:spLocks noChangeArrowheads="1"/>
            </p:cNvSpPr>
            <p:nvPr/>
          </p:nvSpPr>
          <p:spPr bwMode="auto">
            <a:xfrm>
              <a:off x="2688" y="2880"/>
              <a:ext cx="1008" cy="57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1" name="Text Box 33"/>
            <p:cNvSpPr txBox="1">
              <a:spLocks noChangeArrowheads="1"/>
            </p:cNvSpPr>
            <p:nvPr/>
          </p:nvSpPr>
          <p:spPr bwMode="auto">
            <a:xfrm>
              <a:off x="2657" y="2880"/>
              <a:ext cx="7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Forwarding:</a:t>
              </a:r>
            </a:p>
          </p:txBody>
        </p:sp>
        <p:sp>
          <p:nvSpPr>
            <p:cNvPr id="84002" name="Text Box 34"/>
            <p:cNvSpPr txBox="1">
              <a:spLocks noChangeArrowheads="1"/>
            </p:cNvSpPr>
            <p:nvPr/>
          </p:nvSpPr>
          <p:spPr bwMode="auto">
            <a:xfrm>
              <a:off x="2801" y="3072"/>
              <a:ext cx="8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Label Swapping</a:t>
              </a:r>
            </a:p>
          </p:txBody>
        </p:sp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 flipH="1">
              <a:off x="3648" y="32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04" name="Group 36"/>
          <p:cNvGrpSpPr>
            <a:grpSpLocks/>
          </p:cNvGrpSpPr>
          <p:nvPr/>
        </p:nvGrpSpPr>
        <p:grpSpPr bwMode="auto">
          <a:xfrm>
            <a:off x="2133600" y="2606675"/>
            <a:ext cx="3886200" cy="1050925"/>
            <a:chOff x="1248" y="2218"/>
            <a:chExt cx="2448" cy="662"/>
          </a:xfrm>
        </p:grpSpPr>
        <p:sp>
          <p:nvSpPr>
            <p:cNvPr id="84005" name="Rectangle 37"/>
            <p:cNvSpPr>
              <a:spLocks noChangeArrowheads="1"/>
            </p:cNvSpPr>
            <p:nvPr/>
          </p:nvSpPr>
          <p:spPr bwMode="auto">
            <a:xfrm>
              <a:off x="2688" y="2256"/>
              <a:ext cx="1008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6" name="Rectangle 38"/>
            <p:cNvSpPr>
              <a:spLocks noChangeArrowheads="1"/>
            </p:cNvSpPr>
            <p:nvPr/>
          </p:nvSpPr>
          <p:spPr bwMode="auto">
            <a:xfrm>
              <a:off x="1248" y="2256"/>
              <a:ext cx="960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7" name="Text Box 39"/>
            <p:cNvSpPr txBox="1">
              <a:spLocks noChangeArrowheads="1"/>
            </p:cNvSpPr>
            <p:nvPr/>
          </p:nvSpPr>
          <p:spPr bwMode="auto">
            <a:xfrm>
              <a:off x="2672" y="2218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Control:</a:t>
              </a:r>
            </a:p>
          </p:txBody>
        </p:sp>
        <p:sp>
          <p:nvSpPr>
            <p:cNvPr id="84008" name="Text Box 40"/>
            <p:cNvSpPr txBox="1">
              <a:spLocks noChangeArrowheads="1"/>
            </p:cNvSpPr>
            <p:nvPr/>
          </p:nvSpPr>
          <p:spPr bwMode="auto">
            <a:xfrm>
              <a:off x="2880" y="2458"/>
              <a:ext cx="57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IP Router </a:t>
              </a:r>
            </a:p>
            <a:p>
              <a:r>
                <a:rPr lang="en-US" sz="1400"/>
                <a:t>Software</a:t>
              </a:r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>
              <a:off x="2208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10" name="Group 42"/>
          <p:cNvGrpSpPr>
            <a:grpSpLocks/>
          </p:cNvGrpSpPr>
          <p:nvPr/>
        </p:nvGrpSpPr>
        <p:grpSpPr bwMode="auto">
          <a:xfrm>
            <a:off x="2108200" y="2667000"/>
            <a:ext cx="1625600" cy="1905000"/>
            <a:chOff x="1232" y="2256"/>
            <a:chExt cx="1024" cy="1200"/>
          </a:xfrm>
        </p:grpSpPr>
        <p:sp>
          <p:nvSpPr>
            <p:cNvPr id="84011" name="Rectangle 43"/>
            <p:cNvSpPr>
              <a:spLocks noChangeArrowheads="1"/>
            </p:cNvSpPr>
            <p:nvPr/>
          </p:nvSpPr>
          <p:spPr bwMode="auto">
            <a:xfrm>
              <a:off x="1248" y="2256"/>
              <a:ext cx="96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2" name="Line 44"/>
            <p:cNvSpPr>
              <a:spLocks noChangeShapeType="1"/>
            </p:cNvSpPr>
            <p:nvPr/>
          </p:nvSpPr>
          <p:spPr bwMode="auto">
            <a:xfrm>
              <a:off x="1248" y="288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013" name="Text Box 45"/>
            <p:cNvSpPr txBox="1">
              <a:spLocks noChangeArrowheads="1"/>
            </p:cNvSpPr>
            <p:nvPr/>
          </p:nvSpPr>
          <p:spPr bwMode="auto">
            <a:xfrm>
              <a:off x="1232" y="2256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Control:</a:t>
              </a:r>
            </a:p>
          </p:txBody>
        </p:sp>
        <p:sp>
          <p:nvSpPr>
            <p:cNvPr id="84014" name="Text Box 46"/>
            <p:cNvSpPr txBox="1">
              <a:spLocks noChangeArrowheads="1"/>
            </p:cNvSpPr>
            <p:nvPr/>
          </p:nvSpPr>
          <p:spPr bwMode="auto">
            <a:xfrm>
              <a:off x="1440" y="2496"/>
              <a:ext cx="57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IP Router </a:t>
              </a:r>
            </a:p>
            <a:p>
              <a:r>
                <a:rPr lang="en-US" sz="1400"/>
                <a:t>Software</a:t>
              </a:r>
            </a:p>
          </p:txBody>
        </p:sp>
        <p:sp>
          <p:nvSpPr>
            <p:cNvPr id="84015" name="Text Box 47"/>
            <p:cNvSpPr txBox="1">
              <a:spLocks noChangeArrowheads="1"/>
            </p:cNvSpPr>
            <p:nvPr/>
          </p:nvSpPr>
          <p:spPr bwMode="auto">
            <a:xfrm>
              <a:off x="1232" y="2880"/>
              <a:ext cx="7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Forwarding:</a:t>
              </a:r>
            </a:p>
          </p:txBody>
        </p:sp>
        <p:sp>
          <p:nvSpPr>
            <p:cNvPr id="84016" name="Text Box 48"/>
            <p:cNvSpPr txBox="1">
              <a:spLocks noChangeArrowheads="1"/>
            </p:cNvSpPr>
            <p:nvPr/>
          </p:nvSpPr>
          <p:spPr bwMode="auto">
            <a:xfrm>
              <a:off x="1440" y="3072"/>
              <a:ext cx="8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Longest-match </a:t>
              </a:r>
            </a:p>
            <a:p>
              <a:r>
                <a:rPr lang="en-US" sz="1400"/>
                <a:t>Lookup</a:t>
              </a:r>
            </a:p>
          </p:txBody>
        </p:sp>
      </p:grpSp>
      <p:grpSp>
        <p:nvGrpSpPr>
          <p:cNvPr id="84017" name="Group 49"/>
          <p:cNvGrpSpPr>
            <a:grpSpLocks/>
          </p:cNvGrpSpPr>
          <p:nvPr/>
        </p:nvGrpSpPr>
        <p:grpSpPr bwMode="auto">
          <a:xfrm>
            <a:off x="6756400" y="2667000"/>
            <a:ext cx="1598613" cy="1905000"/>
            <a:chOff x="4160" y="2256"/>
            <a:chExt cx="1007" cy="1200"/>
          </a:xfrm>
        </p:grpSpPr>
        <p:sp>
          <p:nvSpPr>
            <p:cNvPr id="84018" name="Rectangle 50"/>
            <p:cNvSpPr>
              <a:spLocks noChangeArrowheads="1"/>
            </p:cNvSpPr>
            <p:nvPr/>
          </p:nvSpPr>
          <p:spPr bwMode="auto">
            <a:xfrm>
              <a:off x="4176" y="2256"/>
              <a:ext cx="96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9" name="Line 51"/>
            <p:cNvSpPr>
              <a:spLocks noChangeShapeType="1"/>
            </p:cNvSpPr>
            <p:nvPr/>
          </p:nvSpPr>
          <p:spPr bwMode="auto">
            <a:xfrm>
              <a:off x="4176" y="288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020" name="Text Box 52"/>
            <p:cNvSpPr txBox="1">
              <a:spLocks noChangeArrowheads="1"/>
            </p:cNvSpPr>
            <p:nvPr/>
          </p:nvSpPr>
          <p:spPr bwMode="auto">
            <a:xfrm>
              <a:off x="4160" y="2256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Control:</a:t>
              </a:r>
            </a:p>
          </p:txBody>
        </p:sp>
        <p:sp>
          <p:nvSpPr>
            <p:cNvPr id="84021" name="Text Box 53"/>
            <p:cNvSpPr txBox="1">
              <a:spLocks noChangeArrowheads="1"/>
            </p:cNvSpPr>
            <p:nvPr/>
          </p:nvSpPr>
          <p:spPr bwMode="auto">
            <a:xfrm>
              <a:off x="4321" y="2496"/>
              <a:ext cx="7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ATM Forum </a:t>
              </a:r>
            </a:p>
            <a:p>
              <a:r>
                <a:rPr lang="en-US" sz="1400"/>
                <a:t>Software</a:t>
              </a:r>
            </a:p>
          </p:txBody>
        </p:sp>
        <p:sp>
          <p:nvSpPr>
            <p:cNvPr id="84022" name="Text Box 54"/>
            <p:cNvSpPr txBox="1">
              <a:spLocks noChangeArrowheads="1"/>
            </p:cNvSpPr>
            <p:nvPr/>
          </p:nvSpPr>
          <p:spPr bwMode="auto">
            <a:xfrm>
              <a:off x="4176" y="2880"/>
              <a:ext cx="7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Forwarding:</a:t>
              </a:r>
            </a:p>
          </p:txBody>
        </p:sp>
        <p:sp>
          <p:nvSpPr>
            <p:cNvPr id="84023" name="Text Box 55"/>
            <p:cNvSpPr txBox="1">
              <a:spLocks noChangeArrowheads="1"/>
            </p:cNvSpPr>
            <p:nvPr/>
          </p:nvSpPr>
          <p:spPr bwMode="auto">
            <a:xfrm>
              <a:off x="4320" y="3072"/>
              <a:ext cx="8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Label Swapping</a:t>
              </a:r>
            </a:p>
          </p:txBody>
        </p:sp>
      </p:grpSp>
      <p:sp>
        <p:nvSpPr>
          <p:cNvPr id="84024" name="Text Box 56"/>
          <p:cNvSpPr txBox="1">
            <a:spLocks noChangeArrowheads="1"/>
          </p:cNvSpPr>
          <p:nvPr/>
        </p:nvSpPr>
        <p:spPr bwMode="auto">
          <a:xfrm>
            <a:off x="2362200" y="22479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IP Router</a:t>
            </a:r>
          </a:p>
        </p:txBody>
      </p:sp>
      <p:sp>
        <p:nvSpPr>
          <p:cNvPr id="84025" name="Text Box 57"/>
          <p:cNvSpPr txBox="1">
            <a:spLocks noChangeArrowheads="1"/>
          </p:cNvSpPr>
          <p:nvPr/>
        </p:nvSpPr>
        <p:spPr bwMode="auto">
          <a:xfrm>
            <a:off x="4781550" y="22098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MPLS</a:t>
            </a:r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6858000" y="2224088"/>
            <a:ext cx="1384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ATM Switch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4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MPLS</a:t>
            </a:r>
            <a:endParaRPr lang="en-GB" dirty="0"/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312" y="898525"/>
            <a:ext cx="8643159" cy="52593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1600" dirty="0"/>
              <a:t>Initially designed for packet switched electronic networks</a:t>
            </a:r>
          </a:p>
          <a:p>
            <a:pPr>
              <a:lnSpc>
                <a:spcPct val="90000"/>
              </a:lnSpc>
              <a:buSzPct val="60000"/>
            </a:pPr>
            <a:endParaRPr lang="en-US" sz="1600" dirty="0"/>
          </a:p>
          <a:p>
            <a:pPr>
              <a:lnSpc>
                <a:spcPct val="90000"/>
              </a:lnSpc>
              <a:buSzPct val="60000"/>
            </a:pPr>
            <a:r>
              <a:rPr lang="en-US" sz="1600" dirty="0"/>
              <a:t>To improve performance and scalability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Traffic Engineering (put the traffic where the bandwidth is)</a:t>
            </a:r>
          </a:p>
          <a:p>
            <a:pPr>
              <a:lnSpc>
                <a:spcPct val="90000"/>
              </a:lnSpc>
              <a:buSzPct val="60000"/>
            </a:pPr>
            <a:endParaRPr lang="en-US" sz="1600" dirty="0"/>
          </a:p>
          <a:p>
            <a:pPr>
              <a:lnSpc>
                <a:spcPct val="90000"/>
              </a:lnSpc>
              <a:buSzPct val="60000"/>
            </a:pPr>
            <a:r>
              <a:rPr lang="en-US" sz="1600" dirty="0"/>
              <a:t>To be link layer independent</a:t>
            </a:r>
            <a:endParaRPr lang="de-CH" sz="1600" dirty="0"/>
          </a:p>
          <a:p>
            <a:pPr lvl="1">
              <a:lnSpc>
                <a:spcPct val="80000"/>
              </a:lnSpc>
              <a:buSzPct val="60000"/>
            </a:pPr>
            <a:r>
              <a:rPr lang="en-US" sz="1600" dirty="0"/>
              <a:t>To work transparently with existing L2 switching protocols </a:t>
            </a:r>
          </a:p>
          <a:p>
            <a:pPr>
              <a:lnSpc>
                <a:spcPct val="90000"/>
              </a:lnSpc>
              <a:buSzPct val="60000"/>
            </a:pPr>
            <a:endParaRPr lang="en-US" sz="1600" dirty="0"/>
          </a:p>
          <a:p>
            <a:pPr>
              <a:lnSpc>
                <a:spcPct val="90000"/>
              </a:lnSpc>
              <a:buSzPct val="60000"/>
            </a:pPr>
            <a:r>
              <a:rPr lang="en-US" sz="1600" dirty="0"/>
              <a:t>To be network layer independent</a:t>
            </a:r>
          </a:p>
          <a:p>
            <a:pPr lvl="1">
              <a:lnSpc>
                <a:spcPct val="90000"/>
              </a:lnSpc>
              <a:buSzPct val="60000"/>
            </a:pPr>
            <a:r>
              <a:rPr lang="en-US" sz="1600" dirty="0"/>
              <a:t>To coexist with native: routing (IP) and switching (ATM)</a:t>
            </a:r>
          </a:p>
          <a:p>
            <a:pPr>
              <a:lnSpc>
                <a:spcPct val="90000"/>
              </a:lnSpc>
              <a:buSzPct val="60000"/>
            </a:pPr>
            <a:endParaRPr lang="en-US" sz="1600" dirty="0"/>
          </a:p>
          <a:p>
            <a:pPr>
              <a:lnSpc>
                <a:spcPct val="90000"/>
              </a:lnSpc>
              <a:buSzPct val="60000"/>
            </a:pPr>
            <a:r>
              <a:rPr lang="en-US" sz="1600" dirty="0"/>
              <a:t>To support services beyond best-effort</a:t>
            </a:r>
          </a:p>
          <a:p>
            <a:pPr>
              <a:lnSpc>
                <a:spcPct val="90000"/>
              </a:lnSpc>
              <a:buSzPct val="60000"/>
            </a:pPr>
            <a:endParaRPr lang="en-US" sz="1600" dirty="0"/>
          </a:p>
          <a:p>
            <a:pPr>
              <a:lnSpc>
                <a:spcPct val="90000"/>
              </a:lnSpc>
              <a:buSzPct val="60000"/>
            </a:pPr>
            <a:r>
              <a:rPr lang="en-US" sz="1600" dirty="0"/>
              <a:t>To support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aggregate forwarding</a:t>
            </a:r>
            <a:r>
              <a:rPr lang="ja-JP" altLang="en-US" sz="1600" dirty="0">
                <a:latin typeface="Arial"/>
              </a:rPr>
              <a:t>”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streams of data to be forwarded as a single entity between LSR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1600" dirty="0"/>
              <a:t>To support future Applications</a:t>
            </a:r>
          </a:p>
          <a:p>
            <a:pPr lvl="1">
              <a:lnSpc>
                <a:spcPct val="80000"/>
              </a:lnSpc>
            </a:pPr>
            <a:r>
              <a:rPr lang="en-GB" sz="1600" dirty="0"/>
              <a:t>Universal Control Plane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9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Label Switching?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traditional IP network: </a:t>
            </a:r>
          </a:p>
          <a:p>
            <a:pPr lvl="1"/>
            <a:r>
              <a:rPr lang="en-US" dirty="0"/>
              <a:t>Each router performs an IP lookup (“routing”), determines a next-hop based on its routing table, and forwards the packet to that next-hop. </a:t>
            </a:r>
          </a:p>
          <a:p>
            <a:endParaRPr lang="en-US" dirty="0"/>
          </a:p>
          <a:p>
            <a:r>
              <a:rPr lang="en-US" dirty="0"/>
              <a:t>MPLS does “label switching” instead:</a:t>
            </a:r>
          </a:p>
          <a:p>
            <a:pPr lvl="1"/>
            <a:r>
              <a:rPr lang="en-US" dirty="0"/>
              <a:t>The first device does a routing lookup, just like before </a:t>
            </a:r>
          </a:p>
          <a:p>
            <a:pPr lvl="1"/>
            <a:r>
              <a:rPr lang="en-US" dirty="0"/>
              <a:t>But instead of finding a  next-hop, it finds the final destination router.</a:t>
            </a:r>
          </a:p>
          <a:p>
            <a:pPr lvl="1"/>
            <a:r>
              <a:rPr lang="en-US" dirty="0"/>
              <a:t> And it finds a pre-determined path from source to that final router.</a:t>
            </a:r>
          </a:p>
          <a:p>
            <a:pPr lvl="1"/>
            <a:r>
              <a:rPr lang="en-US" dirty="0"/>
              <a:t>The path is called LSP: Label-switched Path</a:t>
            </a:r>
          </a:p>
          <a:p>
            <a:pPr lvl="1"/>
            <a:r>
              <a:rPr lang="en-US" dirty="0"/>
              <a:t> The router applies a “label” based on this information.</a:t>
            </a:r>
          </a:p>
          <a:p>
            <a:pPr lvl="1"/>
            <a:r>
              <a:rPr lang="en-US" dirty="0"/>
              <a:t> Subsequent routers use the label to route the traffic without needing to perform any additional IP lookups.</a:t>
            </a:r>
          </a:p>
          <a:p>
            <a:pPr lvl="1"/>
            <a:r>
              <a:rPr lang="en-US" dirty="0"/>
              <a:t> At the final destination router the label is removed.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4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355600"/>
            <a:ext cx="8648700" cy="1189038"/>
          </a:xfrm>
          <a:noFill/>
          <a:ln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46662" dir="2115817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914400"/>
            <a:r>
              <a:rPr lang="en-US" dirty="0"/>
              <a:t>MPLS Principle: The Label Information Base</a:t>
            </a:r>
            <a:r>
              <a:rPr lang="en-US" sz="1800" i="1" dirty="0">
                <a:solidFill>
                  <a:schemeClr val="hlink"/>
                </a:solidFill>
              </a:rPr>
              <a:t> </a:t>
            </a:r>
            <a:endParaRPr lang="en-US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419600"/>
            <a:ext cx="8340969" cy="1816100"/>
          </a:xfrm>
          <a:noFill/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4163" indent="-284163" defTabSz="914400">
              <a:lnSpc>
                <a:spcPct val="90000"/>
              </a:lnSpc>
            </a:pPr>
            <a:r>
              <a:rPr lang="en-US" dirty="0"/>
              <a:t>Labeled packet arrives at Port 1, with Label value "5“</a:t>
            </a:r>
          </a:p>
          <a:p>
            <a:pPr marL="284163" indent="-284163" defTabSz="914400">
              <a:lnSpc>
                <a:spcPct val="90000"/>
              </a:lnSpc>
            </a:pPr>
            <a:r>
              <a:rPr lang="en-US" dirty="0"/>
              <a:t>LSR extracts label and uses it to index into the forwarding table</a:t>
            </a:r>
          </a:p>
          <a:p>
            <a:pPr marL="284163" indent="-284163" defTabSz="914400">
              <a:lnSpc>
                <a:spcPct val="90000"/>
              </a:lnSpc>
            </a:pPr>
            <a:r>
              <a:rPr lang="en-US" dirty="0"/>
              <a:t>Label entry indicates switch to Port 4</a:t>
            </a:r>
          </a:p>
          <a:p>
            <a:pPr marL="284163" indent="-284163" defTabSz="914400">
              <a:lnSpc>
                <a:spcPct val="90000"/>
              </a:lnSpc>
            </a:pPr>
            <a:r>
              <a:rPr lang="en-US" dirty="0"/>
              <a:t>and swap label to value "7"</a:t>
            </a:r>
            <a:endParaRPr lang="en-US" dirty="0">
              <a:sym typeface="Symbol" charset="0"/>
            </a:endParaRP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278316" y="2590800"/>
            <a:ext cx="3560885" cy="304800"/>
          </a:xfrm>
          <a:prstGeom prst="rect">
            <a:avLst/>
          </a:prstGeom>
          <a:noFill/>
          <a:ln w="28575">
            <a:solidFill>
              <a:srgbClr val="003399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5898174" y="1752600"/>
            <a:ext cx="1922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99"/>
                </a:solidFill>
                <a:latin typeface="Tahoma" charset="0"/>
              </a:rPr>
              <a:t>Connection Table</a:t>
            </a:r>
          </a:p>
        </p:txBody>
      </p:sp>
      <p:sp>
        <p:nvSpPr>
          <p:cNvPr id="716806" name="Text Box 6"/>
          <p:cNvSpPr txBox="1">
            <a:spLocks noChangeArrowheads="1"/>
          </p:cNvSpPr>
          <p:nvPr/>
        </p:nvSpPr>
        <p:spPr bwMode="auto">
          <a:xfrm>
            <a:off x="5404339" y="2046288"/>
            <a:ext cx="10169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Tahoma" charset="0"/>
              </a:rPr>
              <a:t>In</a:t>
            </a:r>
          </a:p>
          <a:p>
            <a:r>
              <a:rPr lang="en-US" sz="1200">
                <a:solidFill>
                  <a:srgbClr val="003399"/>
                </a:solidFill>
                <a:latin typeface="Tahoma" charset="0"/>
              </a:rPr>
              <a:t>(port,Label)</a:t>
            </a:r>
          </a:p>
        </p:txBody>
      </p: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6688016" y="2046288"/>
            <a:ext cx="18449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99"/>
                </a:solidFill>
                <a:latin typeface="Tahoma" charset="0"/>
              </a:rPr>
              <a:t>Out</a:t>
            </a:r>
          </a:p>
          <a:p>
            <a:r>
              <a:rPr lang="en-US" sz="1200">
                <a:solidFill>
                  <a:srgbClr val="003399"/>
                </a:solidFill>
                <a:latin typeface="Tahoma" charset="0"/>
              </a:rPr>
              <a:t>(port, Label, Operation)</a:t>
            </a:r>
          </a:p>
        </p:txBody>
      </p:sp>
      <p:sp>
        <p:nvSpPr>
          <p:cNvPr id="716808" name="Line 8"/>
          <p:cNvSpPr>
            <a:spLocks noChangeShapeType="1"/>
          </p:cNvSpPr>
          <p:nvPr/>
        </p:nvSpPr>
        <p:spPr bwMode="auto">
          <a:xfrm flipH="1" flipV="1">
            <a:off x="6560527" y="2057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09" name="Line 9"/>
          <p:cNvSpPr>
            <a:spLocks noChangeShapeType="1"/>
          </p:cNvSpPr>
          <p:nvPr/>
        </p:nvSpPr>
        <p:spPr bwMode="auto">
          <a:xfrm flipH="1" flipV="1">
            <a:off x="5527431" y="2509838"/>
            <a:ext cx="297912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810" name="Group 10"/>
          <p:cNvGrpSpPr>
            <a:grpSpLocks/>
          </p:cNvGrpSpPr>
          <p:nvPr/>
        </p:nvGrpSpPr>
        <p:grpSpPr bwMode="auto">
          <a:xfrm>
            <a:off x="5458557" y="2552701"/>
            <a:ext cx="881853" cy="1335088"/>
            <a:chOff x="3588" y="1291"/>
            <a:chExt cx="481" cy="841"/>
          </a:xfrm>
        </p:grpSpPr>
        <p:sp>
          <p:nvSpPr>
            <p:cNvPr id="716811" name="Text Box 11"/>
            <p:cNvSpPr txBox="1">
              <a:spLocks noChangeArrowheads="1"/>
            </p:cNvSpPr>
            <p:nvPr/>
          </p:nvSpPr>
          <p:spPr bwMode="auto">
            <a:xfrm>
              <a:off x="3621" y="1291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99"/>
                  </a:solidFill>
                  <a:latin typeface="Tahoma" charset="0"/>
                </a:rPr>
                <a:t>(1, 5)</a:t>
              </a:r>
            </a:p>
          </p:txBody>
        </p:sp>
        <p:sp>
          <p:nvSpPr>
            <p:cNvPr id="716812" name="Text Box 12"/>
            <p:cNvSpPr txBox="1">
              <a:spLocks noChangeArrowheads="1"/>
            </p:cNvSpPr>
            <p:nvPr/>
          </p:nvSpPr>
          <p:spPr bwMode="auto">
            <a:xfrm>
              <a:off x="3621" y="1494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99"/>
                  </a:solidFill>
                  <a:latin typeface="Tahoma" charset="0"/>
                </a:rPr>
                <a:t>(1, 3)</a:t>
              </a:r>
            </a:p>
          </p:txBody>
        </p:sp>
        <p:sp>
          <p:nvSpPr>
            <p:cNvPr id="716813" name="Text Box 13"/>
            <p:cNvSpPr txBox="1">
              <a:spLocks noChangeArrowheads="1"/>
            </p:cNvSpPr>
            <p:nvPr/>
          </p:nvSpPr>
          <p:spPr bwMode="auto">
            <a:xfrm>
              <a:off x="3588" y="1697"/>
              <a:ext cx="4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99"/>
                  </a:solidFill>
                  <a:latin typeface="Tahoma" charset="0"/>
                </a:rPr>
                <a:t>(1, 17)</a:t>
              </a:r>
            </a:p>
          </p:txBody>
        </p:sp>
        <p:sp>
          <p:nvSpPr>
            <p:cNvPr id="716814" name="Text Box 14"/>
            <p:cNvSpPr txBox="1">
              <a:spLocks noChangeArrowheads="1"/>
            </p:cNvSpPr>
            <p:nvPr/>
          </p:nvSpPr>
          <p:spPr bwMode="auto">
            <a:xfrm>
              <a:off x="3622" y="1899"/>
              <a:ext cx="4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99"/>
                  </a:solidFill>
                  <a:latin typeface="Tahoma" charset="0"/>
                </a:rPr>
                <a:t>(2, 3)</a:t>
              </a:r>
            </a:p>
          </p:txBody>
        </p:sp>
      </p:grpSp>
      <p:grpSp>
        <p:nvGrpSpPr>
          <p:cNvPr id="716815" name="Group 15"/>
          <p:cNvGrpSpPr>
            <a:grpSpLocks/>
          </p:cNvGrpSpPr>
          <p:nvPr/>
        </p:nvGrpSpPr>
        <p:grpSpPr bwMode="auto">
          <a:xfrm>
            <a:off x="6762751" y="2552701"/>
            <a:ext cx="1692180" cy="1335088"/>
            <a:chOff x="4141" y="1387"/>
            <a:chExt cx="929" cy="841"/>
          </a:xfrm>
        </p:grpSpPr>
        <p:sp>
          <p:nvSpPr>
            <p:cNvPr id="716816" name="Text Box 16"/>
            <p:cNvSpPr txBox="1">
              <a:spLocks noChangeArrowheads="1"/>
            </p:cNvSpPr>
            <p:nvPr/>
          </p:nvSpPr>
          <p:spPr bwMode="auto">
            <a:xfrm>
              <a:off x="4209" y="1387"/>
              <a:ext cx="7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99"/>
                  </a:solidFill>
                  <a:latin typeface="Tahoma" charset="0"/>
                </a:rPr>
                <a:t>(4, 7, Swap)</a:t>
              </a:r>
            </a:p>
          </p:txBody>
        </p:sp>
        <p:sp>
          <p:nvSpPr>
            <p:cNvPr id="716817" name="Text Box 17"/>
            <p:cNvSpPr txBox="1">
              <a:spLocks noChangeArrowheads="1"/>
            </p:cNvSpPr>
            <p:nvPr/>
          </p:nvSpPr>
          <p:spPr bwMode="auto">
            <a:xfrm>
              <a:off x="4174" y="1590"/>
              <a:ext cx="85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99"/>
                  </a:solidFill>
                  <a:latin typeface="Tahoma" charset="0"/>
                </a:rPr>
                <a:t>(4, 27, Swap)</a:t>
              </a:r>
            </a:p>
          </p:txBody>
        </p:sp>
        <p:sp>
          <p:nvSpPr>
            <p:cNvPr id="716818" name="Text Box 18"/>
            <p:cNvSpPr txBox="1">
              <a:spLocks noChangeArrowheads="1"/>
            </p:cNvSpPr>
            <p:nvPr/>
          </p:nvSpPr>
          <p:spPr bwMode="auto">
            <a:xfrm>
              <a:off x="4141" y="1793"/>
              <a:ext cx="9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99"/>
                  </a:solidFill>
                  <a:latin typeface="Tahoma" charset="0"/>
                </a:rPr>
                <a:t>(4, 123, Swap)</a:t>
              </a:r>
            </a:p>
          </p:txBody>
        </p:sp>
        <p:sp>
          <p:nvSpPr>
            <p:cNvPr id="716819" name="Text Box 19"/>
            <p:cNvSpPr txBox="1">
              <a:spLocks noChangeArrowheads="1"/>
            </p:cNvSpPr>
            <p:nvPr/>
          </p:nvSpPr>
          <p:spPr bwMode="auto">
            <a:xfrm>
              <a:off x="4188" y="1995"/>
              <a:ext cx="8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99"/>
                  </a:solidFill>
                  <a:latin typeface="Tahoma" charset="0"/>
                </a:rPr>
                <a:t>(3, 17, Push)</a:t>
              </a:r>
            </a:p>
          </p:txBody>
        </p:sp>
      </p:grpSp>
      <p:sp>
        <p:nvSpPr>
          <p:cNvPr id="716820" name="Line 20"/>
          <p:cNvSpPr>
            <a:spLocks noChangeShapeType="1"/>
          </p:cNvSpPr>
          <p:nvPr/>
        </p:nvSpPr>
        <p:spPr bwMode="auto">
          <a:xfrm flipV="1">
            <a:off x="8534400" y="2109788"/>
            <a:ext cx="0" cy="193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821" name="Group 21"/>
          <p:cNvGrpSpPr>
            <a:grpSpLocks/>
          </p:cNvGrpSpPr>
          <p:nvPr/>
        </p:nvGrpSpPr>
        <p:grpSpPr bwMode="auto">
          <a:xfrm>
            <a:off x="1535723" y="1841501"/>
            <a:ext cx="2362200" cy="2125663"/>
            <a:chOff x="960" y="1152"/>
            <a:chExt cx="1488" cy="1339"/>
          </a:xfrm>
        </p:grpSpPr>
        <p:sp>
          <p:nvSpPr>
            <p:cNvPr id="716822" name="Rectangle 22"/>
            <p:cNvSpPr>
              <a:spLocks noChangeArrowheads="1"/>
            </p:cNvSpPr>
            <p:nvPr/>
          </p:nvSpPr>
          <p:spPr bwMode="auto">
            <a:xfrm>
              <a:off x="965" y="1300"/>
              <a:ext cx="1309" cy="1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1113">
                  <a:solidFill>
                    <a:srgbClr val="AAE6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23" name="Freeform 23"/>
            <p:cNvSpPr>
              <a:spLocks/>
            </p:cNvSpPr>
            <p:nvPr/>
          </p:nvSpPr>
          <p:spPr bwMode="auto">
            <a:xfrm>
              <a:off x="960" y="1152"/>
              <a:ext cx="1488" cy="143"/>
            </a:xfrm>
            <a:custGeom>
              <a:avLst/>
              <a:gdLst>
                <a:gd name="T0" fmla="*/ 0 w 857"/>
                <a:gd name="T1" fmla="*/ 86 h 86"/>
                <a:gd name="T2" fmla="*/ 97 w 857"/>
                <a:gd name="T3" fmla="*/ 0 h 86"/>
                <a:gd name="T4" fmla="*/ 857 w 857"/>
                <a:gd name="T5" fmla="*/ 0 h 86"/>
                <a:gd name="T6" fmla="*/ 760 w 857"/>
                <a:gd name="T7" fmla="*/ 86 h 86"/>
                <a:gd name="T8" fmla="*/ 0 w 85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86">
                  <a:moveTo>
                    <a:pt x="0" y="86"/>
                  </a:moveTo>
                  <a:lnTo>
                    <a:pt x="97" y="0"/>
                  </a:lnTo>
                  <a:lnTo>
                    <a:pt x="857" y="0"/>
                  </a:lnTo>
                  <a:lnTo>
                    <a:pt x="76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24" name="Freeform 24"/>
            <p:cNvSpPr>
              <a:spLocks/>
            </p:cNvSpPr>
            <p:nvPr/>
          </p:nvSpPr>
          <p:spPr bwMode="auto">
            <a:xfrm>
              <a:off x="960" y="1152"/>
              <a:ext cx="1488" cy="143"/>
            </a:xfrm>
            <a:custGeom>
              <a:avLst/>
              <a:gdLst>
                <a:gd name="T0" fmla="*/ 0 w 857"/>
                <a:gd name="T1" fmla="*/ 86 h 86"/>
                <a:gd name="T2" fmla="*/ 97 w 857"/>
                <a:gd name="T3" fmla="*/ 0 h 86"/>
                <a:gd name="T4" fmla="*/ 857 w 857"/>
                <a:gd name="T5" fmla="*/ 0 h 86"/>
                <a:gd name="T6" fmla="*/ 760 w 857"/>
                <a:gd name="T7" fmla="*/ 86 h 86"/>
                <a:gd name="T8" fmla="*/ 0 w 85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86">
                  <a:moveTo>
                    <a:pt x="0" y="86"/>
                  </a:moveTo>
                  <a:lnTo>
                    <a:pt x="97" y="0"/>
                  </a:lnTo>
                  <a:lnTo>
                    <a:pt x="857" y="0"/>
                  </a:lnTo>
                  <a:lnTo>
                    <a:pt x="76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AAE6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25" name="Freeform 25"/>
            <p:cNvSpPr>
              <a:spLocks/>
            </p:cNvSpPr>
            <p:nvPr/>
          </p:nvSpPr>
          <p:spPr bwMode="auto">
            <a:xfrm>
              <a:off x="2280" y="1152"/>
              <a:ext cx="168" cy="1334"/>
            </a:xfrm>
            <a:custGeom>
              <a:avLst/>
              <a:gdLst>
                <a:gd name="T0" fmla="*/ 0 w 97"/>
                <a:gd name="T1" fmla="*/ 86 h 803"/>
                <a:gd name="T2" fmla="*/ 97 w 97"/>
                <a:gd name="T3" fmla="*/ 0 h 803"/>
                <a:gd name="T4" fmla="*/ 97 w 97"/>
                <a:gd name="T5" fmla="*/ 716 h 803"/>
                <a:gd name="T6" fmla="*/ 0 w 97"/>
                <a:gd name="T7" fmla="*/ 803 h 803"/>
                <a:gd name="T8" fmla="*/ 0 w 97"/>
                <a:gd name="T9" fmla="*/ 8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3">
                  <a:moveTo>
                    <a:pt x="0" y="86"/>
                  </a:moveTo>
                  <a:lnTo>
                    <a:pt x="97" y="0"/>
                  </a:lnTo>
                  <a:lnTo>
                    <a:pt x="97" y="716"/>
                  </a:lnTo>
                  <a:lnTo>
                    <a:pt x="0" y="803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26" name="Freeform 26"/>
            <p:cNvSpPr>
              <a:spLocks/>
            </p:cNvSpPr>
            <p:nvPr/>
          </p:nvSpPr>
          <p:spPr bwMode="auto">
            <a:xfrm>
              <a:off x="2280" y="1152"/>
              <a:ext cx="168" cy="1334"/>
            </a:xfrm>
            <a:custGeom>
              <a:avLst/>
              <a:gdLst>
                <a:gd name="T0" fmla="*/ 0 w 97"/>
                <a:gd name="T1" fmla="*/ 86 h 803"/>
                <a:gd name="T2" fmla="*/ 97 w 97"/>
                <a:gd name="T3" fmla="*/ 0 h 803"/>
                <a:gd name="T4" fmla="*/ 97 w 97"/>
                <a:gd name="T5" fmla="*/ 716 h 803"/>
                <a:gd name="T6" fmla="*/ 0 w 97"/>
                <a:gd name="T7" fmla="*/ 803 h 803"/>
                <a:gd name="T8" fmla="*/ 0 w 97"/>
                <a:gd name="T9" fmla="*/ 8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3">
                  <a:moveTo>
                    <a:pt x="0" y="86"/>
                  </a:moveTo>
                  <a:lnTo>
                    <a:pt x="97" y="0"/>
                  </a:lnTo>
                  <a:lnTo>
                    <a:pt x="97" y="716"/>
                  </a:lnTo>
                  <a:lnTo>
                    <a:pt x="0" y="803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1113">
                  <a:solidFill>
                    <a:srgbClr val="AAE6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6827" name="Group 27"/>
            <p:cNvGrpSpPr>
              <a:grpSpLocks/>
            </p:cNvGrpSpPr>
            <p:nvPr/>
          </p:nvGrpSpPr>
          <p:grpSpPr bwMode="auto">
            <a:xfrm>
              <a:off x="1055" y="1406"/>
              <a:ext cx="1166" cy="1025"/>
              <a:chOff x="3175" y="1353"/>
              <a:chExt cx="671" cy="617"/>
            </a:xfrm>
          </p:grpSpPr>
          <p:sp>
            <p:nvSpPr>
              <p:cNvPr id="716828" name="Freeform 28"/>
              <p:cNvSpPr>
                <a:spLocks/>
              </p:cNvSpPr>
              <p:nvPr/>
            </p:nvSpPr>
            <p:spPr bwMode="auto">
              <a:xfrm>
                <a:off x="3175" y="1353"/>
                <a:ext cx="664" cy="610"/>
              </a:xfrm>
              <a:custGeom>
                <a:avLst/>
                <a:gdLst>
                  <a:gd name="T0" fmla="*/ 97 w 664"/>
                  <a:gd name="T1" fmla="*/ 0 h 610"/>
                  <a:gd name="T2" fmla="*/ 97 w 664"/>
                  <a:gd name="T3" fmla="*/ 73 h 610"/>
                  <a:gd name="T4" fmla="*/ 249 w 664"/>
                  <a:gd name="T5" fmla="*/ 73 h 610"/>
                  <a:gd name="T6" fmla="*/ 332 w 664"/>
                  <a:gd name="T7" fmla="*/ 238 h 610"/>
                  <a:gd name="T8" fmla="*/ 415 w 664"/>
                  <a:gd name="T9" fmla="*/ 73 h 610"/>
                  <a:gd name="T10" fmla="*/ 567 w 664"/>
                  <a:gd name="T11" fmla="*/ 73 h 610"/>
                  <a:gd name="T12" fmla="*/ 567 w 664"/>
                  <a:gd name="T13" fmla="*/ 0 h 610"/>
                  <a:gd name="T14" fmla="*/ 664 w 664"/>
                  <a:gd name="T15" fmla="*/ 92 h 610"/>
                  <a:gd name="T16" fmla="*/ 567 w 664"/>
                  <a:gd name="T17" fmla="*/ 185 h 610"/>
                  <a:gd name="T18" fmla="*/ 567 w 664"/>
                  <a:gd name="T19" fmla="*/ 119 h 610"/>
                  <a:gd name="T20" fmla="*/ 456 w 664"/>
                  <a:gd name="T21" fmla="*/ 119 h 610"/>
                  <a:gd name="T22" fmla="*/ 367 w 664"/>
                  <a:gd name="T23" fmla="*/ 305 h 610"/>
                  <a:gd name="T24" fmla="*/ 456 w 664"/>
                  <a:gd name="T25" fmla="*/ 491 h 610"/>
                  <a:gd name="T26" fmla="*/ 567 w 664"/>
                  <a:gd name="T27" fmla="*/ 491 h 610"/>
                  <a:gd name="T28" fmla="*/ 567 w 664"/>
                  <a:gd name="T29" fmla="*/ 424 h 610"/>
                  <a:gd name="T30" fmla="*/ 664 w 664"/>
                  <a:gd name="T31" fmla="*/ 517 h 610"/>
                  <a:gd name="T32" fmla="*/ 567 w 664"/>
                  <a:gd name="T33" fmla="*/ 610 h 610"/>
                  <a:gd name="T34" fmla="*/ 567 w 664"/>
                  <a:gd name="T35" fmla="*/ 544 h 610"/>
                  <a:gd name="T36" fmla="*/ 415 w 664"/>
                  <a:gd name="T37" fmla="*/ 544 h 610"/>
                  <a:gd name="T38" fmla="*/ 332 w 664"/>
                  <a:gd name="T39" fmla="*/ 371 h 610"/>
                  <a:gd name="T40" fmla="*/ 249 w 664"/>
                  <a:gd name="T41" fmla="*/ 544 h 610"/>
                  <a:gd name="T42" fmla="*/ 97 w 664"/>
                  <a:gd name="T43" fmla="*/ 544 h 610"/>
                  <a:gd name="T44" fmla="*/ 97 w 664"/>
                  <a:gd name="T45" fmla="*/ 610 h 610"/>
                  <a:gd name="T46" fmla="*/ 0 w 664"/>
                  <a:gd name="T47" fmla="*/ 517 h 610"/>
                  <a:gd name="T48" fmla="*/ 97 w 664"/>
                  <a:gd name="T49" fmla="*/ 424 h 610"/>
                  <a:gd name="T50" fmla="*/ 97 w 664"/>
                  <a:gd name="T51" fmla="*/ 491 h 610"/>
                  <a:gd name="T52" fmla="*/ 201 w 664"/>
                  <a:gd name="T53" fmla="*/ 491 h 610"/>
                  <a:gd name="T54" fmla="*/ 298 w 664"/>
                  <a:gd name="T55" fmla="*/ 305 h 610"/>
                  <a:gd name="T56" fmla="*/ 201 w 664"/>
                  <a:gd name="T57" fmla="*/ 119 h 610"/>
                  <a:gd name="T58" fmla="*/ 97 w 664"/>
                  <a:gd name="T59" fmla="*/ 119 h 610"/>
                  <a:gd name="T60" fmla="*/ 97 w 664"/>
                  <a:gd name="T61" fmla="*/ 185 h 610"/>
                  <a:gd name="T62" fmla="*/ 0 w 664"/>
                  <a:gd name="T63" fmla="*/ 92 h 610"/>
                  <a:gd name="T64" fmla="*/ 97 w 664"/>
                  <a:gd name="T65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0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8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2"/>
                    </a:lnTo>
                    <a:lnTo>
                      <a:pt x="567" y="185"/>
                    </a:lnTo>
                    <a:lnTo>
                      <a:pt x="567" y="119"/>
                    </a:lnTo>
                    <a:lnTo>
                      <a:pt x="456" y="119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4"/>
                    </a:lnTo>
                    <a:lnTo>
                      <a:pt x="664" y="517"/>
                    </a:lnTo>
                    <a:lnTo>
                      <a:pt x="567" y="610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1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0"/>
                    </a:lnTo>
                    <a:lnTo>
                      <a:pt x="0" y="517"/>
                    </a:lnTo>
                    <a:lnTo>
                      <a:pt x="97" y="424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8" y="305"/>
                    </a:lnTo>
                    <a:lnTo>
                      <a:pt x="201" y="119"/>
                    </a:lnTo>
                    <a:lnTo>
                      <a:pt x="97" y="119"/>
                    </a:lnTo>
                    <a:lnTo>
                      <a:pt x="97" y="185"/>
                    </a:lnTo>
                    <a:lnTo>
                      <a:pt x="0" y="9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829" name="Freeform 29"/>
              <p:cNvSpPr>
                <a:spLocks/>
              </p:cNvSpPr>
              <p:nvPr/>
            </p:nvSpPr>
            <p:spPr bwMode="auto">
              <a:xfrm>
                <a:off x="3175" y="1353"/>
                <a:ext cx="664" cy="610"/>
              </a:xfrm>
              <a:custGeom>
                <a:avLst/>
                <a:gdLst>
                  <a:gd name="T0" fmla="*/ 97 w 664"/>
                  <a:gd name="T1" fmla="*/ 0 h 610"/>
                  <a:gd name="T2" fmla="*/ 97 w 664"/>
                  <a:gd name="T3" fmla="*/ 73 h 610"/>
                  <a:gd name="T4" fmla="*/ 249 w 664"/>
                  <a:gd name="T5" fmla="*/ 73 h 610"/>
                  <a:gd name="T6" fmla="*/ 332 w 664"/>
                  <a:gd name="T7" fmla="*/ 238 h 610"/>
                  <a:gd name="T8" fmla="*/ 415 w 664"/>
                  <a:gd name="T9" fmla="*/ 73 h 610"/>
                  <a:gd name="T10" fmla="*/ 567 w 664"/>
                  <a:gd name="T11" fmla="*/ 73 h 610"/>
                  <a:gd name="T12" fmla="*/ 567 w 664"/>
                  <a:gd name="T13" fmla="*/ 0 h 610"/>
                  <a:gd name="T14" fmla="*/ 664 w 664"/>
                  <a:gd name="T15" fmla="*/ 92 h 610"/>
                  <a:gd name="T16" fmla="*/ 567 w 664"/>
                  <a:gd name="T17" fmla="*/ 185 h 610"/>
                  <a:gd name="T18" fmla="*/ 567 w 664"/>
                  <a:gd name="T19" fmla="*/ 119 h 610"/>
                  <a:gd name="T20" fmla="*/ 456 w 664"/>
                  <a:gd name="T21" fmla="*/ 119 h 610"/>
                  <a:gd name="T22" fmla="*/ 367 w 664"/>
                  <a:gd name="T23" fmla="*/ 305 h 610"/>
                  <a:gd name="T24" fmla="*/ 456 w 664"/>
                  <a:gd name="T25" fmla="*/ 491 h 610"/>
                  <a:gd name="T26" fmla="*/ 567 w 664"/>
                  <a:gd name="T27" fmla="*/ 491 h 610"/>
                  <a:gd name="T28" fmla="*/ 567 w 664"/>
                  <a:gd name="T29" fmla="*/ 424 h 610"/>
                  <a:gd name="T30" fmla="*/ 664 w 664"/>
                  <a:gd name="T31" fmla="*/ 517 h 610"/>
                  <a:gd name="T32" fmla="*/ 567 w 664"/>
                  <a:gd name="T33" fmla="*/ 610 h 610"/>
                  <a:gd name="T34" fmla="*/ 567 w 664"/>
                  <a:gd name="T35" fmla="*/ 544 h 610"/>
                  <a:gd name="T36" fmla="*/ 415 w 664"/>
                  <a:gd name="T37" fmla="*/ 544 h 610"/>
                  <a:gd name="T38" fmla="*/ 332 w 664"/>
                  <a:gd name="T39" fmla="*/ 371 h 610"/>
                  <a:gd name="T40" fmla="*/ 249 w 664"/>
                  <a:gd name="T41" fmla="*/ 544 h 610"/>
                  <a:gd name="T42" fmla="*/ 97 w 664"/>
                  <a:gd name="T43" fmla="*/ 544 h 610"/>
                  <a:gd name="T44" fmla="*/ 97 w 664"/>
                  <a:gd name="T45" fmla="*/ 610 h 610"/>
                  <a:gd name="T46" fmla="*/ 0 w 664"/>
                  <a:gd name="T47" fmla="*/ 517 h 610"/>
                  <a:gd name="T48" fmla="*/ 97 w 664"/>
                  <a:gd name="T49" fmla="*/ 424 h 610"/>
                  <a:gd name="T50" fmla="*/ 97 w 664"/>
                  <a:gd name="T51" fmla="*/ 491 h 610"/>
                  <a:gd name="T52" fmla="*/ 201 w 664"/>
                  <a:gd name="T53" fmla="*/ 491 h 610"/>
                  <a:gd name="T54" fmla="*/ 298 w 664"/>
                  <a:gd name="T55" fmla="*/ 305 h 610"/>
                  <a:gd name="T56" fmla="*/ 201 w 664"/>
                  <a:gd name="T57" fmla="*/ 119 h 610"/>
                  <a:gd name="T58" fmla="*/ 97 w 664"/>
                  <a:gd name="T59" fmla="*/ 119 h 610"/>
                  <a:gd name="T60" fmla="*/ 97 w 664"/>
                  <a:gd name="T61" fmla="*/ 185 h 610"/>
                  <a:gd name="T62" fmla="*/ 0 w 664"/>
                  <a:gd name="T63" fmla="*/ 92 h 610"/>
                  <a:gd name="T64" fmla="*/ 97 w 664"/>
                  <a:gd name="T65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0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8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2"/>
                    </a:lnTo>
                    <a:lnTo>
                      <a:pt x="567" y="185"/>
                    </a:lnTo>
                    <a:lnTo>
                      <a:pt x="567" y="119"/>
                    </a:lnTo>
                    <a:lnTo>
                      <a:pt x="456" y="119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4"/>
                    </a:lnTo>
                    <a:lnTo>
                      <a:pt x="664" y="517"/>
                    </a:lnTo>
                    <a:lnTo>
                      <a:pt x="567" y="610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1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0"/>
                    </a:lnTo>
                    <a:lnTo>
                      <a:pt x="0" y="517"/>
                    </a:lnTo>
                    <a:lnTo>
                      <a:pt x="97" y="424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8" y="305"/>
                    </a:lnTo>
                    <a:lnTo>
                      <a:pt x="201" y="119"/>
                    </a:lnTo>
                    <a:lnTo>
                      <a:pt x="97" y="119"/>
                    </a:lnTo>
                    <a:lnTo>
                      <a:pt x="97" y="185"/>
                    </a:lnTo>
                    <a:lnTo>
                      <a:pt x="0" y="9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830" name="Freeform 30"/>
              <p:cNvSpPr>
                <a:spLocks/>
              </p:cNvSpPr>
              <p:nvPr/>
            </p:nvSpPr>
            <p:spPr bwMode="auto">
              <a:xfrm>
                <a:off x="3182" y="1359"/>
                <a:ext cx="664" cy="611"/>
              </a:xfrm>
              <a:custGeom>
                <a:avLst/>
                <a:gdLst>
                  <a:gd name="T0" fmla="*/ 97 w 664"/>
                  <a:gd name="T1" fmla="*/ 0 h 611"/>
                  <a:gd name="T2" fmla="*/ 97 w 664"/>
                  <a:gd name="T3" fmla="*/ 73 h 611"/>
                  <a:gd name="T4" fmla="*/ 249 w 664"/>
                  <a:gd name="T5" fmla="*/ 73 h 611"/>
                  <a:gd name="T6" fmla="*/ 332 w 664"/>
                  <a:gd name="T7" fmla="*/ 239 h 611"/>
                  <a:gd name="T8" fmla="*/ 415 w 664"/>
                  <a:gd name="T9" fmla="*/ 73 h 611"/>
                  <a:gd name="T10" fmla="*/ 567 w 664"/>
                  <a:gd name="T11" fmla="*/ 73 h 611"/>
                  <a:gd name="T12" fmla="*/ 567 w 664"/>
                  <a:gd name="T13" fmla="*/ 0 h 611"/>
                  <a:gd name="T14" fmla="*/ 664 w 664"/>
                  <a:gd name="T15" fmla="*/ 93 h 611"/>
                  <a:gd name="T16" fmla="*/ 567 w 664"/>
                  <a:gd name="T17" fmla="*/ 186 h 611"/>
                  <a:gd name="T18" fmla="*/ 567 w 664"/>
                  <a:gd name="T19" fmla="*/ 120 h 611"/>
                  <a:gd name="T20" fmla="*/ 456 w 664"/>
                  <a:gd name="T21" fmla="*/ 120 h 611"/>
                  <a:gd name="T22" fmla="*/ 367 w 664"/>
                  <a:gd name="T23" fmla="*/ 305 h 611"/>
                  <a:gd name="T24" fmla="*/ 456 w 664"/>
                  <a:gd name="T25" fmla="*/ 491 h 611"/>
                  <a:gd name="T26" fmla="*/ 567 w 664"/>
                  <a:gd name="T27" fmla="*/ 491 h 611"/>
                  <a:gd name="T28" fmla="*/ 567 w 664"/>
                  <a:gd name="T29" fmla="*/ 425 h 611"/>
                  <a:gd name="T30" fmla="*/ 664 w 664"/>
                  <a:gd name="T31" fmla="*/ 518 h 611"/>
                  <a:gd name="T32" fmla="*/ 567 w 664"/>
                  <a:gd name="T33" fmla="*/ 611 h 611"/>
                  <a:gd name="T34" fmla="*/ 567 w 664"/>
                  <a:gd name="T35" fmla="*/ 544 h 611"/>
                  <a:gd name="T36" fmla="*/ 415 w 664"/>
                  <a:gd name="T37" fmla="*/ 544 h 611"/>
                  <a:gd name="T38" fmla="*/ 332 w 664"/>
                  <a:gd name="T39" fmla="*/ 372 h 611"/>
                  <a:gd name="T40" fmla="*/ 249 w 664"/>
                  <a:gd name="T41" fmla="*/ 544 h 611"/>
                  <a:gd name="T42" fmla="*/ 97 w 664"/>
                  <a:gd name="T43" fmla="*/ 544 h 611"/>
                  <a:gd name="T44" fmla="*/ 97 w 664"/>
                  <a:gd name="T45" fmla="*/ 611 h 611"/>
                  <a:gd name="T46" fmla="*/ 0 w 664"/>
                  <a:gd name="T47" fmla="*/ 518 h 611"/>
                  <a:gd name="T48" fmla="*/ 97 w 664"/>
                  <a:gd name="T49" fmla="*/ 425 h 611"/>
                  <a:gd name="T50" fmla="*/ 97 w 664"/>
                  <a:gd name="T51" fmla="*/ 491 h 611"/>
                  <a:gd name="T52" fmla="*/ 201 w 664"/>
                  <a:gd name="T53" fmla="*/ 491 h 611"/>
                  <a:gd name="T54" fmla="*/ 297 w 664"/>
                  <a:gd name="T55" fmla="*/ 305 h 611"/>
                  <a:gd name="T56" fmla="*/ 201 w 664"/>
                  <a:gd name="T57" fmla="*/ 120 h 611"/>
                  <a:gd name="T58" fmla="*/ 97 w 664"/>
                  <a:gd name="T59" fmla="*/ 120 h 611"/>
                  <a:gd name="T60" fmla="*/ 97 w 664"/>
                  <a:gd name="T61" fmla="*/ 186 h 611"/>
                  <a:gd name="T62" fmla="*/ 0 w 664"/>
                  <a:gd name="T63" fmla="*/ 93 h 611"/>
                  <a:gd name="T64" fmla="*/ 97 w 664"/>
                  <a:gd name="T65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1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9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3"/>
                    </a:lnTo>
                    <a:lnTo>
                      <a:pt x="567" y="186"/>
                    </a:lnTo>
                    <a:lnTo>
                      <a:pt x="567" y="120"/>
                    </a:lnTo>
                    <a:lnTo>
                      <a:pt x="456" y="120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5"/>
                    </a:lnTo>
                    <a:lnTo>
                      <a:pt x="664" y="518"/>
                    </a:lnTo>
                    <a:lnTo>
                      <a:pt x="567" y="611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2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1"/>
                    </a:lnTo>
                    <a:lnTo>
                      <a:pt x="0" y="518"/>
                    </a:lnTo>
                    <a:lnTo>
                      <a:pt x="97" y="425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7" y="305"/>
                    </a:lnTo>
                    <a:lnTo>
                      <a:pt x="201" y="120"/>
                    </a:lnTo>
                    <a:lnTo>
                      <a:pt x="97" y="120"/>
                    </a:lnTo>
                    <a:lnTo>
                      <a:pt x="97" y="186"/>
                    </a:lnTo>
                    <a:lnTo>
                      <a:pt x="0" y="9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831" name="Freeform 31"/>
              <p:cNvSpPr>
                <a:spLocks/>
              </p:cNvSpPr>
              <p:nvPr/>
            </p:nvSpPr>
            <p:spPr bwMode="auto">
              <a:xfrm>
                <a:off x="3182" y="1359"/>
                <a:ext cx="664" cy="611"/>
              </a:xfrm>
              <a:custGeom>
                <a:avLst/>
                <a:gdLst>
                  <a:gd name="T0" fmla="*/ 97 w 664"/>
                  <a:gd name="T1" fmla="*/ 0 h 611"/>
                  <a:gd name="T2" fmla="*/ 97 w 664"/>
                  <a:gd name="T3" fmla="*/ 73 h 611"/>
                  <a:gd name="T4" fmla="*/ 249 w 664"/>
                  <a:gd name="T5" fmla="*/ 73 h 611"/>
                  <a:gd name="T6" fmla="*/ 332 w 664"/>
                  <a:gd name="T7" fmla="*/ 239 h 611"/>
                  <a:gd name="T8" fmla="*/ 415 w 664"/>
                  <a:gd name="T9" fmla="*/ 73 h 611"/>
                  <a:gd name="T10" fmla="*/ 567 w 664"/>
                  <a:gd name="T11" fmla="*/ 73 h 611"/>
                  <a:gd name="T12" fmla="*/ 567 w 664"/>
                  <a:gd name="T13" fmla="*/ 0 h 611"/>
                  <a:gd name="T14" fmla="*/ 664 w 664"/>
                  <a:gd name="T15" fmla="*/ 93 h 611"/>
                  <a:gd name="T16" fmla="*/ 567 w 664"/>
                  <a:gd name="T17" fmla="*/ 186 h 611"/>
                  <a:gd name="T18" fmla="*/ 567 w 664"/>
                  <a:gd name="T19" fmla="*/ 120 h 611"/>
                  <a:gd name="T20" fmla="*/ 456 w 664"/>
                  <a:gd name="T21" fmla="*/ 120 h 611"/>
                  <a:gd name="T22" fmla="*/ 367 w 664"/>
                  <a:gd name="T23" fmla="*/ 305 h 611"/>
                  <a:gd name="T24" fmla="*/ 456 w 664"/>
                  <a:gd name="T25" fmla="*/ 491 h 611"/>
                  <a:gd name="T26" fmla="*/ 567 w 664"/>
                  <a:gd name="T27" fmla="*/ 491 h 611"/>
                  <a:gd name="T28" fmla="*/ 567 w 664"/>
                  <a:gd name="T29" fmla="*/ 425 h 611"/>
                  <a:gd name="T30" fmla="*/ 664 w 664"/>
                  <a:gd name="T31" fmla="*/ 518 h 611"/>
                  <a:gd name="T32" fmla="*/ 567 w 664"/>
                  <a:gd name="T33" fmla="*/ 611 h 611"/>
                  <a:gd name="T34" fmla="*/ 567 w 664"/>
                  <a:gd name="T35" fmla="*/ 544 h 611"/>
                  <a:gd name="T36" fmla="*/ 415 w 664"/>
                  <a:gd name="T37" fmla="*/ 544 h 611"/>
                  <a:gd name="T38" fmla="*/ 332 w 664"/>
                  <a:gd name="T39" fmla="*/ 372 h 611"/>
                  <a:gd name="T40" fmla="*/ 249 w 664"/>
                  <a:gd name="T41" fmla="*/ 544 h 611"/>
                  <a:gd name="T42" fmla="*/ 97 w 664"/>
                  <a:gd name="T43" fmla="*/ 544 h 611"/>
                  <a:gd name="T44" fmla="*/ 97 w 664"/>
                  <a:gd name="T45" fmla="*/ 611 h 611"/>
                  <a:gd name="T46" fmla="*/ 0 w 664"/>
                  <a:gd name="T47" fmla="*/ 518 h 611"/>
                  <a:gd name="T48" fmla="*/ 97 w 664"/>
                  <a:gd name="T49" fmla="*/ 425 h 611"/>
                  <a:gd name="T50" fmla="*/ 97 w 664"/>
                  <a:gd name="T51" fmla="*/ 491 h 611"/>
                  <a:gd name="T52" fmla="*/ 201 w 664"/>
                  <a:gd name="T53" fmla="*/ 491 h 611"/>
                  <a:gd name="T54" fmla="*/ 297 w 664"/>
                  <a:gd name="T55" fmla="*/ 305 h 611"/>
                  <a:gd name="T56" fmla="*/ 201 w 664"/>
                  <a:gd name="T57" fmla="*/ 120 h 611"/>
                  <a:gd name="T58" fmla="*/ 97 w 664"/>
                  <a:gd name="T59" fmla="*/ 120 h 611"/>
                  <a:gd name="T60" fmla="*/ 97 w 664"/>
                  <a:gd name="T61" fmla="*/ 186 h 611"/>
                  <a:gd name="T62" fmla="*/ 0 w 664"/>
                  <a:gd name="T63" fmla="*/ 93 h 611"/>
                  <a:gd name="T64" fmla="*/ 97 w 664"/>
                  <a:gd name="T65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1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9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3"/>
                    </a:lnTo>
                    <a:lnTo>
                      <a:pt x="567" y="186"/>
                    </a:lnTo>
                    <a:lnTo>
                      <a:pt x="567" y="120"/>
                    </a:lnTo>
                    <a:lnTo>
                      <a:pt x="456" y="120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5"/>
                    </a:lnTo>
                    <a:lnTo>
                      <a:pt x="664" y="518"/>
                    </a:lnTo>
                    <a:lnTo>
                      <a:pt x="567" y="611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2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1"/>
                    </a:lnTo>
                    <a:lnTo>
                      <a:pt x="0" y="518"/>
                    </a:lnTo>
                    <a:lnTo>
                      <a:pt x="97" y="425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7" y="305"/>
                    </a:lnTo>
                    <a:lnTo>
                      <a:pt x="201" y="120"/>
                    </a:lnTo>
                    <a:lnTo>
                      <a:pt x="97" y="120"/>
                    </a:lnTo>
                    <a:lnTo>
                      <a:pt x="97" y="186"/>
                    </a:lnTo>
                    <a:lnTo>
                      <a:pt x="0" y="9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6832" name="Line 32"/>
          <p:cNvSpPr>
            <a:spLocks noChangeShapeType="1"/>
          </p:cNvSpPr>
          <p:nvPr/>
        </p:nvSpPr>
        <p:spPr bwMode="auto">
          <a:xfrm>
            <a:off x="838200" y="2286000"/>
            <a:ext cx="367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3" name="Line 33"/>
          <p:cNvSpPr>
            <a:spLocks noChangeShapeType="1"/>
          </p:cNvSpPr>
          <p:nvPr/>
        </p:nvSpPr>
        <p:spPr bwMode="auto">
          <a:xfrm>
            <a:off x="4889989" y="3581400"/>
            <a:ext cx="3678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4" name="Line 34"/>
          <p:cNvSpPr>
            <a:spLocks noChangeShapeType="1"/>
          </p:cNvSpPr>
          <p:nvPr/>
        </p:nvSpPr>
        <p:spPr bwMode="auto">
          <a:xfrm>
            <a:off x="3657600" y="3581400"/>
            <a:ext cx="10155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5" name="Line 35"/>
          <p:cNvSpPr>
            <a:spLocks noChangeShapeType="1"/>
          </p:cNvSpPr>
          <p:nvPr/>
        </p:nvSpPr>
        <p:spPr bwMode="auto">
          <a:xfrm>
            <a:off x="609600" y="2438400"/>
            <a:ext cx="927589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6" name="Rectangle 36"/>
          <p:cNvSpPr>
            <a:spLocks noChangeArrowheads="1"/>
          </p:cNvSpPr>
          <p:nvPr/>
        </p:nvSpPr>
        <p:spPr bwMode="auto">
          <a:xfrm>
            <a:off x="1647093" y="20447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1</a:t>
            </a:r>
          </a:p>
        </p:txBody>
      </p:sp>
      <p:sp>
        <p:nvSpPr>
          <p:cNvPr id="716837" name="Rectangle 37"/>
          <p:cNvSpPr>
            <a:spLocks noChangeArrowheads="1"/>
          </p:cNvSpPr>
          <p:nvPr/>
        </p:nvSpPr>
        <p:spPr bwMode="auto">
          <a:xfrm>
            <a:off x="1682262" y="3848100"/>
            <a:ext cx="584689" cy="279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2</a:t>
            </a:r>
          </a:p>
        </p:txBody>
      </p:sp>
      <p:sp>
        <p:nvSpPr>
          <p:cNvPr id="716840" name="Line 40"/>
          <p:cNvSpPr>
            <a:spLocks noChangeShapeType="1"/>
          </p:cNvSpPr>
          <p:nvPr/>
        </p:nvSpPr>
        <p:spPr bwMode="auto">
          <a:xfrm>
            <a:off x="2244969" y="2413000"/>
            <a:ext cx="650631" cy="1168400"/>
          </a:xfrm>
          <a:prstGeom prst="line">
            <a:avLst/>
          </a:prstGeom>
          <a:noFill/>
          <a:ln w="7620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2" name="Rectangle 42"/>
          <p:cNvSpPr>
            <a:spLocks noChangeArrowheads="1"/>
          </p:cNvSpPr>
          <p:nvPr/>
        </p:nvSpPr>
        <p:spPr bwMode="auto">
          <a:xfrm>
            <a:off x="152400" y="2362200"/>
            <a:ext cx="7620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800" b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6843" name="Rectangle 43"/>
          <p:cNvSpPr>
            <a:spLocks noChangeArrowheads="1"/>
          </p:cNvSpPr>
          <p:nvPr/>
        </p:nvSpPr>
        <p:spPr bwMode="auto">
          <a:xfrm>
            <a:off x="685800" y="23622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b="0">
                <a:solidFill>
                  <a:schemeClr val="bg1"/>
                </a:solidFill>
                <a:latin typeface="Arial" charset="0"/>
              </a:rPr>
              <a:t>5</a:t>
            </a:r>
          </a:p>
        </p:txBody>
      </p:sp>
      <p:sp>
        <p:nvSpPr>
          <p:cNvPr id="716845" name="Rectangle 45"/>
          <p:cNvSpPr>
            <a:spLocks noChangeArrowheads="1"/>
          </p:cNvSpPr>
          <p:nvPr/>
        </p:nvSpPr>
        <p:spPr bwMode="auto">
          <a:xfrm>
            <a:off x="4114800" y="3429000"/>
            <a:ext cx="762000" cy="2286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800" b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6846" name="Rectangle 46"/>
          <p:cNvSpPr>
            <a:spLocks noChangeArrowheads="1"/>
          </p:cNvSpPr>
          <p:nvPr/>
        </p:nvSpPr>
        <p:spPr bwMode="auto">
          <a:xfrm>
            <a:off x="4648200" y="3429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b="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716847" name="Rectangle 47"/>
          <p:cNvSpPr>
            <a:spLocks noChangeArrowheads="1"/>
          </p:cNvSpPr>
          <p:nvPr/>
        </p:nvSpPr>
        <p:spPr bwMode="auto">
          <a:xfrm>
            <a:off x="2995247" y="20701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3</a:t>
            </a:r>
          </a:p>
        </p:txBody>
      </p:sp>
      <p:sp>
        <p:nvSpPr>
          <p:cNvPr id="716848" name="Rectangle 48"/>
          <p:cNvSpPr>
            <a:spLocks noChangeArrowheads="1"/>
          </p:cNvSpPr>
          <p:nvPr/>
        </p:nvSpPr>
        <p:spPr bwMode="auto">
          <a:xfrm>
            <a:off x="3100754" y="38227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7D592-34CE-47B8-AAA2-FF69CD6C65DB}"/>
              </a:ext>
            </a:extLst>
          </p:cNvPr>
          <p:cNvSpPr txBox="1"/>
          <p:nvPr/>
        </p:nvSpPr>
        <p:spPr>
          <a:xfrm>
            <a:off x="1535723" y="141277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Label switched router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A555C5-CFD0-422A-8A87-2B8F01BA3200}"/>
              </a:ext>
            </a:extLst>
          </p:cNvPr>
          <p:cNvSpPr txBox="1"/>
          <p:nvPr/>
        </p:nvSpPr>
        <p:spPr>
          <a:xfrm>
            <a:off x="5573964" y="142585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Label forwarding table </a:t>
            </a:r>
          </a:p>
        </p:txBody>
      </p:sp>
    </p:spTree>
    <p:extLst>
      <p:ext uri="{BB962C8B-B14F-4D97-AF65-F5344CB8AC3E}">
        <p14:creationId xmlns:p14="http://schemas.microsoft.com/office/powerpoint/2010/main" val="19287808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Text Box 2"/>
          <p:cNvSpPr txBox="1">
            <a:spLocks noChangeArrowheads="1"/>
          </p:cNvSpPr>
          <p:nvPr/>
        </p:nvSpPr>
        <p:spPr bwMode="auto">
          <a:xfrm>
            <a:off x="1503363" y="5005388"/>
            <a:ext cx="61420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Label:  	Label Value, 20 bits  (0-16 reserved)</a:t>
            </a:r>
          </a:p>
          <a:p>
            <a:r>
              <a:rPr lang="en-US" sz="1600" b="1">
                <a:latin typeface="Arial" charset="0"/>
              </a:rPr>
              <a:t>Exp.: 	Experimental, 3 bits (Class of Service is one use)</a:t>
            </a:r>
          </a:p>
          <a:p>
            <a:r>
              <a:rPr lang="en-US" sz="1600" b="1">
                <a:latin typeface="Arial" charset="0"/>
              </a:rPr>
              <a:t>S:	Bottom of Stack,  1 bit   (1 = last entry in label stack)</a:t>
            </a:r>
          </a:p>
          <a:p>
            <a:r>
              <a:rPr lang="en-US" sz="1600" b="1">
                <a:latin typeface="Arial" charset="0"/>
              </a:rPr>
              <a:t>TTL:	Time to Live, 8 bits</a:t>
            </a:r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2347913" y="4279900"/>
            <a:ext cx="56642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424964" name="Line 4"/>
          <p:cNvSpPr>
            <a:spLocks noChangeShapeType="1"/>
          </p:cNvSpPr>
          <p:nvPr/>
        </p:nvSpPr>
        <p:spPr bwMode="auto">
          <a:xfrm>
            <a:off x="5446713" y="42799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3652838" y="4329113"/>
            <a:ext cx="646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Label</a:t>
            </a: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5494338" y="4329113"/>
            <a:ext cx="55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Exp.</a:t>
            </a:r>
            <a:endParaRPr lang="en-US" sz="1400">
              <a:latin typeface="Arial" charset="0"/>
            </a:endParaRPr>
          </a:p>
        </p:txBody>
      </p:sp>
      <p:sp>
        <p:nvSpPr>
          <p:cNvPr id="424967" name="Line 7"/>
          <p:cNvSpPr>
            <a:spLocks noChangeShapeType="1"/>
          </p:cNvSpPr>
          <p:nvPr/>
        </p:nvSpPr>
        <p:spPr bwMode="auto">
          <a:xfrm>
            <a:off x="6196013" y="42799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24968" name="Line 8"/>
          <p:cNvSpPr>
            <a:spLocks noChangeShapeType="1"/>
          </p:cNvSpPr>
          <p:nvPr/>
        </p:nvSpPr>
        <p:spPr bwMode="auto">
          <a:xfrm>
            <a:off x="6577013" y="4292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24969" name="Text Box 9"/>
          <p:cNvSpPr txBox="1">
            <a:spLocks noChangeArrowheads="1"/>
          </p:cNvSpPr>
          <p:nvPr/>
        </p:nvSpPr>
        <p:spPr bwMode="auto">
          <a:xfrm>
            <a:off x="6243638" y="4341813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S</a:t>
            </a:r>
            <a:endParaRPr lang="en-US" sz="1400">
              <a:latin typeface="Arial" charset="0"/>
            </a:endParaRPr>
          </a:p>
        </p:txBody>
      </p:sp>
      <p:sp>
        <p:nvSpPr>
          <p:cNvPr id="424970" name="Text Box 10"/>
          <p:cNvSpPr txBox="1">
            <a:spLocks noChangeArrowheads="1"/>
          </p:cNvSpPr>
          <p:nvPr/>
        </p:nvSpPr>
        <p:spPr bwMode="auto">
          <a:xfrm>
            <a:off x="6942138" y="4316413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</a:rPr>
              <a:t>TTL</a:t>
            </a:r>
            <a:endParaRPr lang="en-US" sz="1400">
              <a:latin typeface="Arial" charset="0"/>
            </a:endParaRPr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1522413" y="2984500"/>
            <a:ext cx="1295400" cy="2159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24972" name="Text Box 12"/>
          <p:cNvSpPr txBox="1">
            <a:spLocks noChangeArrowheads="1"/>
          </p:cNvSpPr>
          <p:nvPr/>
        </p:nvSpPr>
        <p:spPr bwMode="auto">
          <a:xfrm>
            <a:off x="1120775" y="3208338"/>
            <a:ext cx="15541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Arial" charset="0"/>
              </a:rPr>
              <a:t>Layer 2 Header</a:t>
            </a:r>
          </a:p>
          <a:p>
            <a:pPr algn="ctr"/>
            <a:r>
              <a:rPr lang="en-US" sz="1200" b="1" dirty="0">
                <a:latin typeface="Arial" charset="0"/>
              </a:rPr>
              <a:t>(</a:t>
            </a:r>
            <a:r>
              <a:rPr lang="en-US" sz="1200" b="1" dirty="0" err="1">
                <a:latin typeface="Arial" charset="0"/>
              </a:rPr>
              <a:t>eg</a:t>
            </a:r>
            <a:r>
              <a:rPr lang="en-US" sz="1200" b="1" dirty="0">
                <a:latin typeface="Arial" charset="0"/>
              </a:rPr>
              <a:t>. PPP, Ether,</a:t>
            </a:r>
          </a:p>
          <a:p>
            <a:pPr algn="ctr"/>
            <a:r>
              <a:rPr lang="en-US" sz="1200" b="1" dirty="0">
                <a:latin typeface="Arial" charset="0"/>
              </a:rPr>
              <a:t>ATM, Frame Relay)</a:t>
            </a:r>
          </a:p>
        </p:txBody>
      </p:sp>
      <p:sp>
        <p:nvSpPr>
          <p:cNvPr id="424973" name="Rectangle 13"/>
          <p:cNvSpPr>
            <a:spLocks noChangeArrowheads="1"/>
          </p:cNvSpPr>
          <p:nvPr/>
        </p:nvSpPr>
        <p:spPr bwMode="auto">
          <a:xfrm>
            <a:off x="2881313" y="2984500"/>
            <a:ext cx="863600" cy="2159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3716338" y="2917825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•••</a:t>
            </a:r>
          </a:p>
        </p:txBody>
      </p:sp>
      <p:sp>
        <p:nvSpPr>
          <p:cNvPr id="424975" name="Rectangle 15"/>
          <p:cNvSpPr>
            <a:spLocks noChangeArrowheads="1"/>
          </p:cNvSpPr>
          <p:nvPr/>
        </p:nvSpPr>
        <p:spPr bwMode="auto">
          <a:xfrm>
            <a:off x="5014913" y="2997200"/>
            <a:ext cx="2527300" cy="21113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424976" name="Text Box 16"/>
          <p:cNvSpPr txBox="1">
            <a:spLocks noChangeArrowheads="1"/>
          </p:cNvSpPr>
          <p:nvPr/>
        </p:nvSpPr>
        <p:spPr bwMode="auto">
          <a:xfrm>
            <a:off x="5565775" y="3195638"/>
            <a:ext cx="178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Arial" charset="0"/>
              </a:rPr>
              <a:t>Network Layer Header</a:t>
            </a:r>
          </a:p>
          <a:p>
            <a:pPr algn="ctr"/>
            <a:r>
              <a:rPr lang="en-US" sz="1200" b="1">
                <a:latin typeface="Arial" charset="0"/>
              </a:rPr>
              <a:t>and Packet (eg. IP)</a:t>
            </a:r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2360613" y="4216400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4846638" y="3970338"/>
            <a:ext cx="784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Arial" charset="0"/>
              </a:rPr>
              <a:t>4 Octets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 flipH="1">
            <a:off x="2360613" y="3225800"/>
            <a:ext cx="508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24980" name="Line 20"/>
          <p:cNvSpPr>
            <a:spLocks noChangeShapeType="1"/>
          </p:cNvSpPr>
          <p:nvPr/>
        </p:nvSpPr>
        <p:spPr bwMode="auto">
          <a:xfrm>
            <a:off x="3744913" y="3251200"/>
            <a:ext cx="4279900" cy="90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424981" name="Text Box 21"/>
          <p:cNvSpPr txBox="1">
            <a:spLocks noChangeArrowheads="1"/>
          </p:cNvSpPr>
          <p:nvPr/>
        </p:nvSpPr>
        <p:spPr bwMode="auto">
          <a:xfrm>
            <a:off x="3141663" y="2662238"/>
            <a:ext cx="149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Arial" charset="0"/>
              </a:rPr>
              <a:t>MPLS Label Stack</a:t>
            </a:r>
          </a:p>
        </p:txBody>
      </p:sp>
      <p:sp>
        <p:nvSpPr>
          <p:cNvPr id="424982" name="Rectangle 22"/>
          <p:cNvSpPr>
            <a:spLocks noChangeArrowheads="1"/>
          </p:cNvSpPr>
          <p:nvPr/>
        </p:nvSpPr>
        <p:spPr bwMode="auto">
          <a:xfrm>
            <a:off x="4100513" y="2997200"/>
            <a:ext cx="863600" cy="2159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4389438" y="296703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Arial" charset="0"/>
              </a:rPr>
              <a:t>1</a:t>
            </a:r>
            <a:endParaRPr lang="en-US" sz="1600">
              <a:latin typeface="Arial" charset="0"/>
            </a:endParaRP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>
            <a:off x="3182938" y="2954338"/>
            <a:ext cx="2778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Arial" charset="0"/>
              </a:rPr>
              <a:t>n</a:t>
            </a:r>
            <a:endParaRPr lang="en-US" sz="1600">
              <a:latin typeface="Arial" charset="0"/>
            </a:endParaRPr>
          </a:p>
        </p:txBody>
      </p:sp>
      <p:sp>
        <p:nvSpPr>
          <p:cNvPr id="424985" name="Text Box 25"/>
          <p:cNvSpPr txBox="1">
            <a:spLocks noChangeArrowheads="1"/>
          </p:cNvSpPr>
          <p:nvPr/>
        </p:nvSpPr>
        <p:spPr bwMode="auto">
          <a:xfrm>
            <a:off x="1090613" y="4227513"/>
            <a:ext cx="1289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Label Stack</a:t>
            </a:r>
          </a:p>
          <a:p>
            <a:pPr algn="ctr"/>
            <a:r>
              <a:rPr lang="en-US" sz="1400" b="1">
                <a:latin typeface="Arial" charset="0"/>
              </a:rPr>
              <a:t>Entry Format</a:t>
            </a:r>
          </a:p>
        </p:txBody>
      </p:sp>
      <p:sp>
        <p:nvSpPr>
          <p:cNvPr id="4249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MPLS Labels</a:t>
            </a:r>
          </a:p>
        </p:txBody>
      </p:sp>
      <p:sp>
        <p:nvSpPr>
          <p:cNvPr id="42498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6175"/>
            <a:ext cx="7772400" cy="4381500"/>
          </a:xfrm>
        </p:spPr>
        <p:txBody>
          <a:bodyPr/>
          <a:lstStyle/>
          <a:p>
            <a:r>
              <a:rPr lang="en-US" sz="2000" dirty="0"/>
              <a:t>Labels are identifiers used in forwarding</a:t>
            </a:r>
          </a:p>
          <a:p>
            <a:r>
              <a:rPr lang="en-US" sz="2000" dirty="0"/>
              <a:t>Label values have meaning between two nodes NOT end-to-end</a:t>
            </a:r>
          </a:p>
          <a:p>
            <a:r>
              <a:rPr lang="en-US" sz="2000" dirty="0"/>
              <a:t>There may be multiple labels stacked per packet</a:t>
            </a:r>
          </a:p>
          <a:p>
            <a:r>
              <a:rPr lang="en-US" sz="2000" dirty="0"/>
              <a:t>Format: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881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Freeform 2"/>
          <p:cNvSpPr>
            <a:spLocks noChangeAspect="1"/>
          </p:cNvSpPr>
          <p:nvPr/>
        </p:nvSpPr>
        <p:spPr bwMode="auto">
          <a:xfrm>
            <a:off x="1374775" y="1366838"/>
            <a:ext cx="6934200" cy="3182937"/>
          </a:xfrm>
          <a:custGeom>
            <a:avLst/>
            <a:gdLst>
              <a:gd name="T0" fmla="*/ 63 w 978"/>
              <a:gd name="T1" fmla="*/ 181 h 653"/>
              <a:gd name="T2" fmla="*/ 16 w 978"/>
              <a:gd name="T3" fmla="*/ 232 h 653"/>
              <a:gd name="T4" fmla="*/ 0 w 978"/>
              <a:gd name="T5" fmla="*/ 298 h 653"/>
              <a:gd name="T6" fmla="*/ 0 w 978"/>
              <a:gd name="T7" fmla="*/ 316 h 653"/>
              <a:gd name="T8" fmla="*/ 15 w 978"/>
              <a:gd name="T9" fmla="*/ 368 h 653"/>
              <a:gd name="T10" fmla="*/ 26 w 978"/>
              <a:gd name="T11" fmla="*/ 445 h 653"/>
              <a:gd name="T12" fmla="*/ 26 w 978"/>
              <a:gd name="T13" fmla="*/ 467 h 653"/>
              <a:gd name="T14" fmla="*/ 48 w 978"/>
              <a:gd name="T15" fmla="*/ 524 h 653"/>
              <a:gd name="T16" fmla="*/ 107 w 978"/>
              <a:gd name="T17" fmla="*/ 573 h 653"/>
              <a:gd name="T18" fmla="*/ 137 w 978"/>
              <a:gd name="T19" fmla="*/ 579 h 653"/>
              <a:gd name="T20" fmla="*/ 186 w 978"/>
              <a:gd name="T21" fmla="*/ 572 h 653"/>
              <a:gd name="T22" fmla="*/ 249 w 978"/>
              <a:gd name="T23" fmla="*/ 569 h 653"/>
              <a:gd name="T24" fmla="*/ 310 w 978"/>
              <a:gd name="T25" fmla="*/ 600 h 653"/>
              <a:gd name="T26" fmla="*/ 374 w 978"/>
              <a:gd name="T27" fmla="*/ 610 h 653"/>
              <a:gd name="T28" fmla="*/ 408 w 978"/>
              <a:gd name="T29" fmla="*/ 608 h 653"/>
              <a:gd name="T30" fmla="*/ 471 w 978"/>
              <a:gd name="T31" fmla="*/ 587 h 653"/>
              <a:gd name="T32" fmla="*/ 556 w 978"/>
              <a:gd name="T33" fmla="*/ 638 h 653"/>
              <a:gd name="T34" fmla="*/ 626 w 978"/>
              <a:gd name="T35" fmla="*/ 651 h 653"/>
              <a:gd name="T36" fmla="*/ 651 w 978"/>
              <a:gd name="T37" fmla="*/ 651 h 653"/>
              <a:gd name="T38" fmla="*/ 743 w 978"/>
              <a:gd name="T39" fmla="*/ 625 h 653"/>
              <a:gd name="T40" fmla="*/ 823 w 978"/>
              <a:gd name="T41" fmla="*/ 565 h 653"/>
              <a:gd name="T42" fmla="*/ 859 w 978"/>
              <a:gd name="T43" fmla="*/ 567 h 653"/>
              <a:gd name="T44" fmla="*/ 911 w 978"/>
              <a:gd name="T45" fmla="*/ 551 h 653"/>
              <a:gd name="T46" fmla="*/ 966 w 978"/>
              <a:gd name="T47" fmla="*/ 483 h 653"/>
              <a:gd name="T48" fmla="*/ 977 w 978"/>
              <a:gd name="T49" fmla="*/ 428 h 653"/>
              <a:gd name="T50" fmla="*/ 973 w 978"/>
              <a:gd name="T51" fmla="*/ 394 h 653"/>
              <a:gd name="T52" fmla="*/ 942 w 978"/>
              <a:gd name="T53" fmla="*/ 331 h 653"/>
              <a:gd name="T54" fmla="*/ 942 w 978"/>
              <a:gd name="T55" fmla="*/ 290 h 653"/>
              <a:gd name="T56" fmla="*/ 952 w 978"/>
              <a:gd name="T57" fmla="*/ 247 h 653"/>
              <a:gd name="T58" fmla="*/ 941 w 978"/>
              <a:gd name="T59" fmla="*/ 206 h 653"/>
              <a:gd name="T60" fmla="*/ 901 w 978"/>
              <a:gd name="T61" fmla="*/ 168 h 653"/>
              <a:gd name="T62" fmla="*/ 866 w 978"/>
              <a:gd name="T63" fmla="*/ 163 h 653"/>
              <a:gd name="T64" fmla="*/ 844 w 978"/>
              <a:gd name="T65" fmla="*/ 170 h 653"/>
              <a:gd name="T66" fmla="*/ 796 w 978"/>
              <a:gd name="T67" fmla="*/ 123 h 653"/>
              <a:gd name="T68" fmla="*/ 740 w 978"/>
              <a:gd name="T69" fmla="*/ 96 h 653"/>
              <a:gd name="T70" fmla="*/ 693 w 978"/>
              <a:gd name="T71" fmla="*/ 88 h 653"/>
              <a:gd name="T72" fmla="*/ 678 w 978"/>
              <a:gd name="T73" fmla="*/ 88 h 653"/>
              <a:gd name="T74" fmla="*/ 616 w 978"/>
              <a:gd name="T75" fmla="*/ 102 h 653"/>
              <a:gd name="T76" fmla="*/ 549 w 978"/>
              <a:gd name="T77" fmla="*/ 25 h 653"/>
              <a:gd name="T78" fmla="*/ 459 w 978"/>
              <a:gd name="T79" fmla="*/ 0 h 653"/>
              <a:gd name="T80" fmla="*/ 438 w 978"/>
              <a:gd name="T81" fmla="*/ 1 h 653"/>
              <a:gd name="T82" fmla="*/ 372 w 978"/>
              <a:gd name="T83" fmla="*/ 25 h 653"/>
              <a:gd name="T84" fmla="*/ 305 w 978"/>
              <a:gd name="T85" fmla="*/ 102 h 653"/>
              <a:gd name="T86" fmla="*/ 248 w 978"/>
              <a:gd name="T87" fmla="*/ 59 h 653"/>
              <a:gd name="T88" fmla="*/ 206 w 978"/>
              <a:gd name="T89" fmla="*/ 55 h 653"/>
              <a:gd name="T90" fmla="*/ 182 w 978"/>
              <a:gd name="T91" fmla="*/ 59 h 653"/>
              <a:gd name="T92" fmla="*/ 124 w 978"/>
              <a:gd name="T93" fmla="*/ 98 h 653"/>
              <a:gd name="T94" fmla="*/ 96 w 978"/>
              <a:gd name="T95" fmla="*/ 168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78" h="653">
                <a:moveTo>
                  <a:pt x="95" y="168"/>
                </a:moveTo>
                <a:lnTo>
                  <a:pt x="63" y="181"/>
                </a:lnTo>
                <a:lnTo>
                  <a:pt x="35" y="204"/>
                </a:lnTo>
                <a:lnTo>
                  <a:pt x="16" y="232"/>
                </a:lnTo>
                <a:lnTo>
                  <a:pt x="4" y="264"/>
                </a:lnTo>
                <a:lnTo>
                  <a:pt x="0" y="298"/>
                </a:lnTo>
                <a:lnTo>
                  <a:pt x="0" y="307"/>
                </a:lnTo>
                <a:lnTo>
                  <a:pt x="0" y="316"/>
                </a:lnTo>
                <a:lnTo>
                  <a:pt x="2" y="334"/>
                </a:lnTo>
                <a:lnTo>
                  <a:pt x="15" y="368"/>
                </a:lnTo>
                <a:lnTo>
                  <a:pt x="36" y="399"/>
                </a:lnTo>
                <a:lnTo>
                  <a:pt x="26" y="445"/>
                </a:lnTo>
                <a:lnTo>
                  <a:pt x="25" y="456"/>
                </a:lnTo>
                <a:lnTo>
                  <a:pt x="26" y="467"/>
                </a:lnTo>
                <a:lnTo>
                  <a:pt x="30" y="488"/>
                </a:lnTo>
                <a:lnTo>
                  <a:pt x="48" y="524"/>
                </a:lnTo>
                <a:lnTo>
                  <a:pt x="75" y="554"/>
                </a:lnTo>
                <a:lnTo>
                  <a:pt x="107" y="573"/>
                </a:lnTo>
                <a:lnTo>
                  <a:pt x="127" y="578"/>
                </a:lnTo>
                <a:lnTo>
                  <a:pt x="137" y="579"/>
                </a:lnTo>
                <a:lnTo>
                  <a:pt x="146" y="579"/>
                </a:lnTo>
                <a:lnTo>
                  <a:pt x="186" y="572"/>
                </a:lnTo>
                <a:lnTo>
                  <a:pt x="224" y="546"/>
                </a:lnTo>
                <a:lnTo>
                  <a:pt x="249" y="569"/>
                </a:lnTo>
                <a:lnTo>
                  <a:pt x="278" y="587"/>
                </a:lnTo>
                <a:lnTo>
                  <a:pt x="310" y="600"/>
                </a:lnTo>
                <a:lnTo>
                  <a:pt x="341" y="608"/>
                </a:lnTo>
                <a:lnTo>
                  <a:pt x="374" y="610"/>
                </a:lnTo>
                <a:lnTo>
                  <a:pt x="389" y="610"/>
                </a:lnTo>
                <a:lnTo>
                  <a:pt x="408" y="608"/>
                </a:lnTo>
                <a:lnTo>
                  <a:pt x="439" y="600"/>
                </a:lnTo>
                <a:lnTo>
                  <a:pt x="471" y="587"/>
                </a:lnTo>
                <a:lnTo>
                  <a:pt x="512" y="618"/>
                </a:lnTo>
                <a:lnTo>
                  <a:pt x="556" y="638"/>
                </a:lnTo>
                <a:lnTo>
                  <a:pt x="603" y="649"/>
                </a:lnTo>
                <a:lnTo>
                  <a:pt x="626" y="651"/>
                </a:lnTo>
                <a:lnTo>
                  <a:pt x="638" y="652"/>
                </a:lnTo>
                <a:lnTo>
                  <a:pt x="651" y="651"/>
                </a:lnTo>
                <a:lnTo>
                  <a:pt x="696" y="643"/>
                </a:lnTo>
                <a:lnTo>
                  <a:pt x="743" y="625"/>
                </a:lnTo>
                <a:lnTo>
                  <a:pt x="785" y="600"/>
                </a:lnTo>
                <a:lnTo>
                  <a:pt x="823" y="565"/>
                </a:lnTo>
                <a:lnTo>
                  <a:pt x="847" y="567"/>
                </a:lnTo>
                <a:lnTo>
                  <a:pt x="859" y="567"/>
                </a:lnTo>
                <a:lnTo>
                  <a:pt x="871" y="566"/>
                </a:lnTo>
                <a:lnTo>
                  <a:pt x="911" y="551"/>
                </a:lnTo>
                <a:lnTo>
                  <a:pt x="944" y="522"/>
                </a:lnTo>
                <a:lnTo>
                  <a:pt x="966" y="483"/>
                </a:lnTo>
                <a:lnTo>
                  <a:pt x="976" y="440"/>
                </a:lnTo>
                <a:lnTo>
                  <a:pt x="977" y="428"/>
                </a:lnTo>
                <a:lnTo>
                  <a:pt x="977" y="417"/>
                </a:lnTo>
                <a:lnTo>
                  <a:pt x="973" y="394"/>
                </a:lnTo>
                <a:lnTo>
                  <a:pt x="956" y="351"/>
                </a:lnTo>
                <a:lnTo>
                  <a:pt x="942" y="331"/>
                </a:lnTo>
                <a:lnTo>
                  <a:pt x="921" y="314"/>
                </a:lnTo>
                <a:lnTo>
                  <a:pt x="942" y="290"/>
                </a:lnTo>
                <a:lnTo>
                  <a:pt x="950" y="261"/>
                </a:lnTo>
                <a:lnTo>
                  <a:pt x="952" y="247"/>
                </a:lnTo>
                <a:lnTo>
                  <a:pt x="949" y="233"/>
                </a:lnTo>
                <a:lnTo>
                  <a:pt x="941" y="206"/>
                </a:lnTo>
                <a:lnTo>
                  <a:pt x="924" y="184"/>
                </a:lnTo>
                <a:lnTo>
                  <a:pt x="901" y="168"/>
                </a:lnTo>
                <a:lnTo>
                  <a:pt x="874" y="163"/>
                </a:lnTo>
                <a:lnTo>
                  <a:pt x="866" y="163"/>
                </a:lnTo>
                <a:lnTo>
                  <a:pt x="859" y="165"/>
                </a:lnTo>
                <a:lnTo>
                  <a:pt x="844" y="170"/>
                </a:lnTo>
                <a:lnTo>
                  <a:pt x="821" y="144"/>
                </a:lnTo>
                <a:lnTo>
                  <a:pt x="796" y="123"/>
                </a:lnTo>
                <a:lnTo>
                  <a:pt x="770" y="107"/>
                </a:lnTo>
                <a:lnTo>
                  <a:pt x="740" y="96"/>
                </a:lnTo>
                <a:lnTo>
                  <a:pt x="708" y="89"/>
                </a:lnTo>
                <a:lnTo>
                  <a:pt x="693" y="88"/>
                </a:lnTo>
                <a:lnTo>
                  <a:pt x="686" y="88"/>
                </a:lnTo>
                <a:lnTo>
                  <a:pt x="678" y="88"/>
                </a:lnTo>
                <a:lnTo>
                  <a:pt x="646" y="94"/>
                </a:lnTo>
                <a:lnTo>
                  <a:pt x="616" y="102"/>
                </a:lnTo>
                <a:lnTo>
                  <a:pt x="585" y="57"/>
                </a:lnTo>
                <a:lnTo>
                  <a:pt x="549" y="25"/>
                </a:lnTo>
                <a:lnTo>
                  <a:pt x="507" y="7"/>
                </a:lnTo>
                <a:lnTo>
                  <a:pt x="459" y="0"/>
                </a:lnTo>
                <a:lnTo>
                  <a:pt x="449" y="0"/>
                </a:lnTo>
                <a:lnTo>
                  <a:pt x="438" y="1"/>
                </a:lnTo>
                <a:lnTo>
                  <a:pt x="415" y="4"/>
                </a:lnTo>
                <a:lnTo>
                  <a:pt x="372" y="25"/>
                </a:lnTo>
                <a:lnTo>
                  <a:pt x="334" y="57"/>
                </a:lnTo>
                <a:lnTo>
                  <a:pt x="305" y="102"/>
                </a:lnTo>
                <a:lnTo>
                  <a:pt x="280" y="76"/>
                </a:lnTo>
                <a:lnTo>
                  <a:pt x="248" y="59"/>
                </a:lnTo>
                <a:lnTo>
                  <a:pt x="215" y="55"/>
                </a:lnTo>
                <a:lnTo>
                  <a:pt x="206" y="55"/>
                </a:lnTo>
                <a:lnTo>
                  <a:pt x="199" y="56"/>
                </a:lnTo>
                <a:lnTo>
                  <a:pt x="182" y="59"/>
                </a:lnTo>
                <a:lnTo>
                  <a:pt x="151" y="74"/>
                </a:lnTo>
                <a:lnTo>
                  <a:pt x="124" y="98"/>
                </a:lnTo>
                <a:lnTo>
                  <a:pt x="105" y="129"/>
                </a:lnTo>
                <a:lnTo>
                  <a:pt x="96" y="168"/>
                </a:lnTo>
                <a:lnTo>
                  <a:pt x="95" y="168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3366"/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Basics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659313"/>
            <a:ext cx="3810000" cy="1155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MPLS Domains</a:t>
            </a:r>
          </a:p>
          <a:p>
            <a:pPr>
              <a:lnSpc>
                <a:spcPct val="90000"/>
              </a:lnSpc>
            </a:pPr>
            <a:r>
              <a:rPr lang="en-US" sz="2200"/>
              <a:t>MPLS Nodes and </a:t>
            </a:r>
            <a:br>
              <a:rPr lang="en-US" sz="2200"/>
            </a:br>
            <a:r>
              <a:rPr lang="en-US" sz="2200"/>
              <a:t>Label Switch Routers</a:t>
            </a:r>
          </a:p>
          <a:p>
            <a:pPr>
              <a:lnSpc>
                <a:spcPct val="90000"/>
              </a:lnSpc>
            </a:pPr>
            <a:endParaRPr lang="en-US" sz="2200"/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659313"/>
            <a:ext cx="3810000" cy="1123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/>
              <a:t>Label Switch Path </a:t>
            </a:r>
          </a:p>
          <a:p>
            <a:pPr>
              <a:lnSpc>
                <a:spcPct val="90000"/>
              </a:lnSpc>
            </a:pPr>
            <a:r>
              <a:rPr lang="en-US" sz="1800"/>
              <a:t>Label Edge Routers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Ingress, egress </a:t>
            </a:r>
            <a:br>
              <a:rPr lang="en-US" sz="1600"/>
            </a:br>
            <a:r>
              <a:rPr lang="en-US" sz="1600"/>
              <a:t>and transit nodes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5651500" y="1384300"/>
            <a:ext cx="172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3366"/>
                </a:solidFill>
                <a:latin typeface="Tahoma" pitchFamily="34" charset="0"/>
              </a:rPr>
              <a:t>MPLS Domain</a:t>
            </a:r>
            <a:endParaRPr lang="en-US" sz="3600">
              <a:latin typeface="Tahoma" pitchFamily="34" charset="0"/>
            </a:endParaRPr>
          </a:p>
        </p:txBody>
      </p:sp>
      <p:grpSp>
        <p:nvGrpSpPr>
          <p:cNvPr id="425991" name="Group 7"/>
          <p:cNvGrpSpPr>
            <a:grpSpLocks/>
          </p:cNvGrpSpPr>
          <p:nvPr/>
        </p:nvGrpSpPr>
        <p:grpSpPr bwMode="auto">
          <a:xfrm>
            <a:off x="0" y="1379538"/>
            <a:ext cx="8702675" cy="2836862"/>
            <a:chOff x="0" y="1117"/>
            <a:chExt cx="5482" cy="1787"/>
          </a:xfrm>
        </p:grpSpPr>
        <p:grpSp>
          <p:nvGrpSpPr>
            <p:cNvPr id="425992" name="Group 8"/>
            <p:cNvGrpSpPr>
              <a:grpSpLocks/>
            </p:cNvGrpSpPr>
            <p:nvPr/>
          </p:nvGrpSpPr>
          <p:grpSpPr bwMode="auto">
            <a:xfrm>
              <a:off x="818" y="1296"/>
              <a:ext cx="4664" cy="1608"/>
              <a:chOff x="528" y="1296"/>
              <a:chExt cx="4664" cy="1608"/>
            </a:xfrm>
          </p:grpSpPr>
          <p:sp>
            <p:nvSpPr>
              <p:cNvPr id="425993" name="Freeform 9"/>
              <p:cNvSpPr>
                <a:spLocks/>
              </p:cNvSpPr>
              <p:nvPr/>
            </p:nvSpPr>
            <p:spPr bwMode="auto">
              <a:xfrm>
                <a:off x="1010" y="1939"/>
                <a:ext cx="3667" cy="841"/>
              </a:xfrm>
              <a:custGeom>
                <a:avLst/>
                <a:gdLst>
                  <a:gd name="T0" fmla="*/ 0 w 3667"/>
                  <a:gd name="T1" fmla="*/ 584 h 841"/>
                  <a:gd name="T2" fmla="*/ 370 w 3667"/>
                  <a:gd name="T3" fmla="*/ 123 h 841"/>
                  <a:gd name="T4" fmla="*/ 395 w 3667"/>
                  <a:gd name="T5" fmla="*/ 0 h 841"/>
                  <a:gd name="T6" fmla="*/ 708 w 3667"/>
                  <a:gd name="T7" fmla="*/ 0 h 841"/>
                  <a:gd name="T8" fmla="*/ 1067 w 3667"/>
                  <a:gd name="T9" fmla="*/ 697 h 841"/>
                  <a:gd name="T10" fmla="*/ 1472 w 3667"/>
                  <a:gd name="T11" fmla="*/ 841 h 841"/>
                  <a:gd name="T12" fmla="*/ 2129 w 3667"/>
                  <a:gd name="T13" fmla="*/ 841 h 841"/>
                  <a:gd name="T14" fmla="*/ 2621 w 3667"/>
                  <a:gd name="T15" fmla="*/ 779 h 841"/>
                  <a:gd name="T16" fmla="*/ 3072 w 3667"/>
                  <a:gd name="T17" fmla="*/ 282 h 841"/>
                  <a:gd name="T18" fmla="*/ 3395 w 3667"/>
                  <a:gd name="T19" fmla="*/ 277 h 841"/>
                  <a:gd name="T20" fmla="*/ 3667 w 3667"/>
                  <a:gd name="T21" fmla="*/ 712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7" h="841">
                    <a:moveTo>
                      <a:pt x="0" y="584"/>
                    </a:moveTo>
                    <a:lnTo>
                      <a:pt x="370" y="123"/>
                    </a:lnTo>
                    <a:lnTo>
                      <a:pt x="395" y="0"/>
                    </a:lnTo>
                    <a:lnTo>
                      <a:pt x="708" y="0"/>
                    </a:lnTo>
                    <a:lnTo>
                      <a:pt x="1067" y="697"/>
                    </a:lnTo>
                    <a:lnTo>
                      <a:pt x="1472" y="841"/>
                    </a:lnTo>
                    <a:lnTo>
                      <a:pt x="2129" y="841"/>
                    </a:lnTo>
                    <a:lnTo>
                      <a:pt x="2621" y="779"/>
                    </a:lnTo>
                    <a:lnTo>
                      <a:pt x="3072" y="282"/>
                    </a:lnTo>
                    <a:lnTo>
                      <a:pt x="3395" y="277"/>
                    </a:lnTo>
                    <a:lnTo>
                      <a:pt x="3667" y="712"/>
                    </a:lnTo>
                  </a:path>
                </a:pathLst>
              </a:custGeom>
              <a:noFill/>
              <a:ln w="38100" cap="flat" cmpd="sng">
                <a:solidFill>
                  <a:srgbClr val="3399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336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5994" name="Freeform 10"/>
              <p:cNvSpPr>
                <a:spLocks/>
              </p:cNvSpPr>
              <p:nvPr/>
            </p:nvSpPr>
            <p:spPr bwMode="auto">
              <a:xfrm>
                <a:off x="1008" y="1451"/>
                <a:ext cx="3756" cy="703"/>
              </a:xfrm>
              <a:custGeom>
                <a:avLst/>
                <a:gdLst>
                  <a:gd name="T0" fmla="*/ 0 w 3756"/>
                  <a:gd name="T1" fmla="*/ 181 h 703"/>
                  <a:gd name="T2" fmla="*/ 325 w 3756"/>
                  <a:gd name="T3" fmla="*/ 441 h 703"/>
                  <a:gd name="T4" fmla="*/ 823 w 3756"/>
                  <a:gd name="T5" fmla="*/ 431 h 703"/>
                  <a:gd name="T6" fmla="*/ 1664 w 3756"/>
                  <a:gd name="T7" fmla="*/ 0 h 703"/>
                  <a:gd name="T8" fmla="*/ 1972 w 3756"/>
                  <a:gd name="T9" fmla="*/ 6 h 703"/>
                  <a:gd name="T10" fmla="*/ 2992 w 3756"/>
                  <a:gd name="T11" fmla="*/ 703 h 703"/>
                  <a:gd name="T12" fmla="*/ 3408 w 3756"/>
                  <a:gd name="T13" fmla="*/ 647 h 703"/>
                  <a:gd name="T14" fmla="*/ 3756 w 3756"/>
                  <a:gd name="T15" fmla="*/ 288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56" h="703">
                    <a:moveTo>
                      <a:pt x="0" y="181"/>
                    </a:moveTo>
                    <a:lnTo>
                      <a:pt x="325" y="441"/>
                    </a:lnTo>
                    <a:lnTo>
                      <a:pt x="823" y="431"/>
                    </a:lnTo>
                    <a:lnTo>
                      <a:pt x="1664" y="0"/>
                    </a:lnTo>
                    <a:lnTo>
                      <a:pt x="1972" y="6"/>
                    </a:lnTo>
                    <a:lnTo>
                      <a:pt x="2992" y="703"/>
                    </a:lnTo>
                    <a:lnTo>
                      <a:pt x="3408" y="647"/>
                    </a:lnTo>
                    <a:lnTo>
                      <a:pt x="3756" y="288"/>
                    </a:lnTo>
                  </a:path>
                </a:pathLst>
              </a:custGeom>
              <a:noFill/>
              <a:ln w="38100" cap="flat" cmpd="sng">
                <a:solidFill>
                  <a:srgbClr val="3399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336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pic>
            <p:nvPicPr>
              <p:cNvPr id="425995" name="Picture 11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1416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5996" name="Picture 12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" y="2376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5997" name="Picture 13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1776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5998" name="Picture 1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1296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5999" name="Picture 15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" y="2592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6000" name="Picture 16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2064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6001" name="Picture 17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0" y="2592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6002" name="Picture 18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1584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6003" name="Picture 19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544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6004" name="Text Box 20"/>
            <p:cNvSpPr txBox="1">
              <a:spLocks noChangeArrowheads="1"/>
            </p:cNvSpPr>
            <p:nvPr/>
          </p:nvSpPr>
          <p:spPr bwMode="auto">
            <a:xfrm>
              <a:off x="0" y="1117"/>
              <a:ext cx="15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3366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99FF"/>
                  </a:solidFill>
                  <a:latin typeface="Tahoma" pitchFamily="34" charset="0"/>
                </a:rPr>
                <a:t>Label Switch Router</a:t>
              </a:r>
              <a:endParaRPr lang="en-US" sz="3600">
                <a:solidFill>
                  <a:srgbClr val="0099FF"/>
                </a:solidFill>
                <a:latin typeface="Tahoma" pitchFamily="34" charset="0"/>
              </a:endParaRPr>
            </a:p>
          </p:txBody>
        </p:sp>
      </p:grpSp>
      <p:grpSp>
        <p:nvGrpSpPr>
          <p:cNvPr id="426005" name="Group 21"/>
          <p:cNvGrpSpPr>
            <a:grpSpLocks/>
          </p:cNvGrpSpPr>
          <p:nvPr/>
        </p:nvGrpSpPr>
        <p:grpSpPr bwMode="auto">
          <a:xfrm>
            <a:off x="0" y="2547938"/>
            <a:ext cx="7978775" cy="1266825"/>
            <a:chOff x="0" y="1853"/>
            <a:chExt cx="5026" cy="798"/>
          </a:xfrm>
        </p:grpSpPr>
        <p:sp>
          <p:nvSpPr>
            <p:cNvPr id="426006" name="Freeform 22"/>
            <p:cNvSpPr>
              <a:spLocks/>
            </p:cNvSpPr>
            <p:nvPr/>
          </p:nvSpPr>
          <p:spPr bwMode="auto">
            <a:xfrm>
              <a:off x="1272" y="1964"/>
              <a:ext cx="3754" cy="687"/>
            </a:xfrm>
            <a:custGeom>
              <a:avLst/>
              <a:gdLst>
                <a:gd name="T0" fmla="*/ 0 w 3754"/>
                <a:gd name="T1" fmla="*/ 431 h 687"/>
                <a:gd name="T2" fmla="*/ 379 w 3754"/>
                <a:gd name="T3" fmla="*/ 0 h 687"/>
                <a:gd name="T4" fmla="*/ 810 w 3754"/>
                <a:gd name="T5" fmla="*/ 0 h 687"/>
                <a:gd name="T6" fmla="*/ 1195 w 3754"/>
                <a:gd name="T7" fmla="*/ 687 h 687"/>
                <a:gd name="T8" fmla="*/ 2631 w 3754"/>
                <a:gd name="T9" fmla="*/ 687 h 687"/>
                <a:gd name="T10" fmla="*/ 3030 w 3754"/>
                <a:gd name="T11" fmla="*/ 255 h 687"/>
                <a:gd name="T12" fmla="*/ 3542 w 3754"/>
                <a:gd name="T13" fmla="*/ 252 h 687"/>
                <a:gd name="T14" fmla="*/ 3754 w 3754"/>
                <a:gd name="T15" fmla="*/ 61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54" h="687">
                  <a:moveTo>
                    <a:pt x="0" y="431"/>
                  </a:moveTo>
                  <a:lnTo>
                    <a:pt x="379" y="0"/>
                  </a:lnTo>
                  <a:lnTo>
                    <a:pt x="810" y="0"/>
                  </a:lnTo>
                  <a:lnTo>
                    <a:pt x="1195" y="687"/>
                  </a:lnTo>
                  <a:lnTo>
                    <a:pt x="2631" y="687"/>
                  </a:lnTo>
                  <a:lnTo>
                    <a:pt x="3030" y="255"/>
                  </a:lnTo>
                  <a:lnTo>
                    <a:pt x="3542" y="252"/>
                  </a:lnTo>
                  <a:lnTo>
                    <a:pt x="3754" y="616"/>
                  </a:ln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336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0" y="1853"/>
              <a:ext cx="9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accent2"/>
                  </a:solidFill>
                  <a:latin typeface="Tahoma" pitchFamily="34" charset="0"/>
                </a:rPr>
                <a:t>Label </a:t>
              </a:r>
              <a:br>
                <a:rPr lang="en-US" sz="2000">
                  <a:solidFill>
                    <a:schemeClr val="accent2"/>
                  </a:solidFill>
                  <a:latin typeface="Tahoma" pitchFamily="34" charset="0"/>
                </a:rPr>
              </a:br>
              <a:r>
                <a:rPr lang="en-US" sz="2000">
                  <a:solidFill>
                    <a:schemeClr val="accent2"/>
                  </a:solidFill>
                  <a:latin typeface="Tahoma" pitchFamily="34" charset="0"/>
                </a:rPr>
                <a:t>Switch Path</a:t>
              </a:r>
              <a:endParaRPr lang="en-US" sz="3600">
                <a:latin typeface="Tahoma" pitchFamily="34" charset="0"/>
              </a:endParaRPr>
            </a:p>
          </p:txBody>
        </p:sp>
      </p:grpSp>
      <p:grpSp>
        <p:nvGrpSpPr>
          <p:cNvPr id="426008" name="Group 24"/>
          <p:cNvGrpSpPr>
            <a:grpSpLocks/>
          </p:cNvGrpSpPr>
          <p:nvPr/>
        </p:nvGrpSpPr>
        <p:grpSpPr bwMode="auto">
          <a:xfrm>
            <a:off x="501650" y="3233738"/>
            <a:ext cx="8523288" cy="1343025"/>
            <a:chOff x="316" y="2309"/>
            <a:chExt cx="5369" cy="846"/>
          </a:xfrm>
        </p:grpSpPr>
        <p:grpSp>
          <p:nvGrpSpPr>
            <p:cNvPr id="426009" name="Group 25"/>
            <p:cNvGrpSpPr>
              <a:grpSpLocks/>
            </p:cNvGrpSpPr>
            <p:nvPr/>
          </p:nvGrpSpPr>
          <p:grpSpPr bwMode="auto">
            <a:xfrm>
              <a:off x="316" y="2653"/>
              <a:ext cx="5369" cy="502"/>
              <a:chOff x="316" y="2653"/>
              <a:chExt cx="5369" cy="502"/>
            </a:xfrm>
          </p:grpSpPr>
          <p:sp>
            <p:nvSpPr>
              <p:cNvPr id="426010" name="Line 26"/>
              <p:cNvSpPr>
                <a:spLocks noChangeShapeType="1"/>
              </p:cNvSpPr>
              <p:nvPr/>
            </p:nvSpPr>
            <p:spPr bwMode="auto">
              <a:xfrm flipV="1">
                <a:off x="316" y="2653"/>
                <a:ext cx="466" cy="134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6011" name="Text Box 27"/>
              <p:cNvSpPr txBox="1">
                <a:spLocks noChangeArrowheads="1"/>
              </p:cNvSpPr>
              <p:nvPr/>
            </p:nvSpPr>
            <p:spPr bwMode="auto">
              <a:xfrm>
                <a:off x="790" y="2682"/>
                <a:ext cx="637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8080"/>
                    </a:solidFill>
                    <a:latin typeface="Tahoma" pitchFamily="34" charset="0"/>
                  </a:rPr>
                  <a:t>Ingress</a:t>
                </a:r>
                <a:endParaRPr lang="en-US" sz="3600">
                  <a:latin typeface="Tahoma" pitchFamily="34" charset="0"/>
                </a:endParaRPr>
              </a:p>
            </p:txBody>
          </p:sp>
          <p:sp>
            <p:nvSpPr>
              <p:cNvPr id="426012" name="Text Box 28"/>
              <p:cNvSpPr txBox="1">
                <a:spLocks noChangeArrowheads="1"/>
              </p:cNvSpPr>
              <p:nvPr/>
            </p:nvSpPr>
            <p:spPr bwMode="auto">
              <a:xfrm>
                <a:off x="4951" y="2905"/>
                <a:ext cx="578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8080"/>
                    </a:solidFill>
                    <a:latin typeface="Tahoma" pitchFamily="34" charset="0"/>
                  </a:rPr>
                  <a:t>Egress</a:t>
                </a:r>
                <a:endParaRPr lang="en-US" sz="3600">
                  <a:latin typeface="Tahoma" pitchFamily="34" charset="0"/>
                </a:endParaRPr>
              </a:p>
            </p:txBody>
          </p:sp>
          <p:sp>
            <p:nvSpPr>
              <p:cNvPr id="426013" name="Line 29"/>
              <p:cNvSpPr>
                <a:spLocks noChangeShapeType="1"/>
              </p:cNvSpPr>
              <p:nvPr/>
            </p:nvSpPr>
            <p:spPr bwMode="auto">
              <a:xfrm>
                <a:off x="5342" y="2864"/>
                <a:ext cx="343" cy="149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26014" name="Group 30"/>
            <p:cNvGrpSpPr>
              <a:grpSpLocks/>
            </p:cNvGrpSpPr>
            <p:nvPr/>
          </p:nvGrpSpPr>
          <p:grpSpPr bwMode="auto">
            <a:xfrm>
              <a:off x="2771" y="2309"/>
              <a:ext cx="620" cy="282"/>
              <a:chOff x="2679" y="2309"/>
              <a:chExt cx="620" cy="282"/>
            </a:xfrm>
          </p:grpSpPr>
          <p:sp>
            <p:nvSpPr>
              <p:cNvPr id="426015" name="Text Box 31"/>
              <p:cNvSpPr txBox="1">
                <a:spLocks noChangeArrowheads="1"/>
              </p:cNvSpPr>
              <p:nvPr/>
            </p:nvSpPr>
            <p:spPr bwMode="auto">
              <a:xfrm>
                <a:off x="2679" y="2309"/>
                <a:ext cx="602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8080"/>
                    </a:solidFill>
                    <a:latin typeface="Tahoma" pitchFamily="34" charset="0"/>
                  </a:rPr>
                  <a:t>Transit</a:t>
                </a:r>
                <a:endParaRPr lang="en-US" sz="3600">
                  <a:latin typeface="Tahoma" pitchFamily="34" charset="0"/>
                </a:endParaRPr>
              </a:p>
            </p:txBody>
          </p:sp>
          <p:sp>
            <p:nvSpPr>
              <p:cNvPr id="426016" name="Line 32"/>
              <p:cNvSpPr>
                <a:spLocks noChangeShapeType="1"/>
              </p:cNvSpPr>
              <p:nvPr/>
            </p:nvSpPr>
            <p:spPr bwMode="auto">
              <a:xfrm>
                <a:off x="2740" y="2591"/>
                <a:ext cx="559" cy="0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26017" name="Group 33"/>
          <p:cNvGrpSpPr>
            <a:grpSpLocks/>
          </p:cNvGrpSpPr>
          <p:nvPr/>
        </p:nvGrpSpPr>
        <p:grpSpPr bwMode="auto">
          <a:xfrm>
            <a:off x="1295400" y="3338513"/>
            <a:ext cx="7404100" cy="836612"/>
            <a:chOff x="816" y="2375"/>
            <a:chExt cx="4664" cy="527"/>
          </a:xfrm>
        </p:grpSpPr>
        <p:grpSp>
          <p:nvGrpSpPr>
            <p:cNvPr id="426018" name="Group 34"/>
            <p:cNvGrpSpPr>
              <a:grpSpLocks/>
            </p:cNvGrpSpPr>
            <p:nvPr/>
          </p:nvGrpSpPr>
          <p:grpSpPr bwMode="auto">
            <a:xfrm>
              <a:off x="816" y="2375"/>
              <a:ext cx="4664" cy="480"/>
              <a:chOff x="5468" y="1375"/>
              <a:chExt cx="4664" cy="480"/>
            </a:xfrm>
          </p:grpSpPr>
          <p:pic>
            <p:nvPicPr>
              <p:cNvPr id="426019" name="Picture 35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" y="1375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6020" name="Picture 36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6" y="1543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426021" name="Group 37"/>
            <p:cNvGrpSpPr>
              <a:grpSpLocks/>
            </p:cNvGrpSpPr>
            <p:nvPr/>
          </p:nvGrpSpPr>
          <p:grpSpPr bwMode="auto">
            <a:xfrm>
              <a:off x="2259" y="2590"/>
              <a:ext cx="1688" cy="312"/>
              <a:chOff x="5775" y="1475"/>
              <a:chExt cx="1688" cy="312"/>
            </a:xfrm>
          </p:grpSpPr>
          <p:pic>
            <p:nvPicPr>
              <p:cNvPr id="426022" name="Picture 38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5" y="1475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6023" name="Picture 39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7" y="1475"/>
                <a:ext cx="5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2176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6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animBg="1"/>
      <p:bldP spid="42599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Operation</a:t>
            </a:r>
          </a:p>
        </p:txBody>
      </p:sp>
      <p:sp>
        <p:nvSpPr>
          <p:cNvPr id="129" name="Rectangle 3"/>
          <p:cNvSpPr txBox="1">
            <a:spLocks noChangeArrowheads="1"/>
          </p:cNvSpPr>
          <p:nvPr/>
        </p:nvSpPr>
        <p:spPr bwMode="auto">
          <a:xfrm>
            <a:off x="1066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130" name="Line 5"/>
          <p:cNvSpPr>
            <a:spLocks noChangeShapeType="1"/>
          </p:cNvSpPr>
          <p:nvPr/>
        </p:nvSpPr>
        <p:spPr bwMode="auto">
          <a:xfrm>
            <a:off x="7585075" y="3857625"/>
            <a:ext cx="676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1" name="Line 6"/>
          <p:cNvSpPr>
            <a:spLocks noChangeShapeType="1"/>
          </p:cNvSpPr>
          <p:nvPr/>
        </p:nvSpPr>
        <p:spPr bwMode="auto">
          <a:xfrm>
            <a:off x="8261350" y="3179763"/>
            <a:ext cx="0" cy="1185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" name="Line 7"/>
          <p:cNvSpPr>
            <a:spLocks noChangeShapeType="1"/>
          </p:cNvSpPr>
          <p:nvPr/>
        </p:nvSpPr>
        <p:spPr bwMode="auto">
          <a:xfrm>
            <a:off x="8261350" y="4195763"/>
            <a:ext cx="2254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Rectangle 8"/>
          <p:cNvSpPr>
            <a:spLocks noChangeArrowheads="1"/>
          </p:cNvSpPr>
          <p:nvPr/>
        </p:nvSpPr>
        <p:spPr bwMode="auto">
          <a:xfrm>
            <a:off x="8493125" y="4119563"/>
            <a:ext cx="136525" cy="153987"/>
          </a:xfrm>
          <a:prstGeom prst="rect">
            <a:avLst/>
          </a:prstGeom>
          <a:solidFill>
            <a:srgbClr val="E1E1B7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Line 9"/>
          <p:cNvSpPr>
            <a:spLocks noChangeShapeType="1"/>
          </p:cNvSpPr>
          <p:nvPr/>
        </p:nvSpPr>
        <p:spPr bwMode="auto">
          <a:xfrm>
            <a:off x="8261350" y="3771900"/>
            <a:ext cx="2254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5" name="Rectangle 10"/>
          <p:cNvSpPr>
            <a:spLocks noChangeArrowheads="1"/>
          </p:cNvSpPr>
          <p:nvPr/>
        </p:nvSpPr>
        <p:spPr bwMode="auto">
          <a:xfrm>
            <a:off x="8493125" y="3695700"/>
            <a:ext cx="136525" cy="155575"/>
          </a:xfrm>
          <a:prstGeom prst="rect">
            <a:avLst/>
          </a:prstGeom>
          <a:solidFill>
            <a:srgbClr val="E1E1B7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Line 11"/>
          <p:cNvSpPr>
            <a:spLocks noChangeShapeType="1"/>
          </p:cNvSpPr>
          <p:nvPr/>
        </p:nvSpPr>
        <p:spPr bwMode="auto">
          <a:xfrm>
            <a:off x="8261350" y="3349625"/>
            <a:ext cx="2254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8493125" y="3273425"/>
            <a:ext cx="136525" cy="152400"/>
          </a:xfrm>
          <a:prstGeom prst="rect">
            <a:avLst/>
          </a:prstGeom>
          <a:solidFill>
            <a:srgbClr val="E1E1B7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Line 13"/>
          <p:cNvSpPr>
            <a:spLocks noChangeShapeType="1"/>
          </p:cNvSpPr>
          <p:nvPr/>
        </p:nvSpPr>
        <p:spPr bwMode="auto">
          <a:xfrm flipH="1">
            <a:off x="2254250" y="3349625"/>
            <a:ext cx="8270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>
            <a:off x="2254250" y="2673350"/>
            <a:ext cx="0" cy="1184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 flipH="1">
            <a:off x="2030413" y="3689350"/>
            <a:ext cx="223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Rectangle 16"/>
          <p:cNvSpPr>
            <a:spLocks noChangeArrowheads="1"/>
          </p:cNvSpPr>
          <p:nvPr/>
        </p:nvSpPr>
        <p:spPr bwMode="auto">
          <a:xfrm>
            <a:off x="1887538" y="3609975"/>
            <a:ext cx="134937" cy="155575"/>
          </a:xfrm>
          <a:prstGeom prst="rect">
            <a:avLst/>
          </a:prstGeom>
          <a:solidFill>
            <a:srgbClr val="E1E1B7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2" name="Line 17"/>
          <p:cNvSpPr>
            <a:spLocks noChangeShapeType="1"/>
          </p:cNvSpPr>
          <p:nvPr/>
        </p:nvSpPr>
        <p:spPr bwMode="auto">
          <a:xfrm flipH="1">
            <a:off x="2030413" y="3265488"/>
            <a:ext cx="223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Rectangle 18"/>
          <p:cNvSpPr>
            <a:spLocks noChangeArrowheads="1"/>
          </p:cNvSpPr>
          <p:nvPr/>
        </p:nvSpPr>
        <p:spPr bwMode="auto">
          <a:xfrm>
            <a:off x="1887538" y="3187700"/>
            <a:ext cx="134937" cy="155575"/>
          </a:xfrm>
          <a:prstGeom prst="rect">
            <a:avLst/>
          </a:prstGeom>
          <a:solidFill>
            <a:srgbClr val="E1E1B7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 flipH="1">
            <a:off x="2030413" y="2841625"/>
            <a:ext cx="2238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Rectangle 20"/>
          <p:cNvSpPr>
            <a:spLocks noChangeArrowheads="1"/>
          </p:cNvSpPr>
          <p:nvPr/>
        </p:nvSpPr>
        <p:spPr bwMode="auto">
          <a:xfrm>
            <a:off x="1887538" y="2763838"/>
            <a:ext cx="134937" cy="155575"/>
          </a:xfrm>
          <a:prstGeom prst="rect">
            <a:avLst/>
          </a:prstGeom>
          <a:solidFill>
            <a:srgbClr val="E1E1B7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6" name="Group 21"/>
          <p:cNvGrpSpPr>
            <a:grpSpLocks/>
          </p:cNvGrpSpPr>
          <p:nvPr/>
        </p:nvGrpSpPr>
        <p:grpSpPr bwMode="auto">
          <a:xfrm>
            <a:off x="2859088" y="2270125"/>
            <a:ext cx="4546600" cy="3254375"/>
            <a:chOff x="1801" y="1430"/>
            <a:chExt cx="2864" cy="2050"/>
          </a:xfrm>
        </p:grpSpPr>
        <p:grpSp>
          <p:nvGrpSpPr>
            <p:cNvPr id="147" name="Group 22"/>
            <p:cNvGrpSpPr>
              <a:grpSpLocks/>
            </p:cNvGrpSpPr>
            <p:nvPr/>
          </p:nvGrpSpPr>
          <p:grpSpPr bwMode="auto">
            <a:xfrm>
              <a:off x="1822" y="1455"/>
              <a:ext cx="2843" cy="2025"/>
              <a:chOff x="1342" y="1505"/>
              <a:chExt cx="2843" cy="2025"/>
            </a:xfrm>
          </p:grpSpPr>
          <p:grpSp>
            <p:nvGrpSpPr>
              <p:cNvPr id="167" name="Group 23"/>
              <p:cNvGrpSpPr>
                <a:grpSpLocks/>
              </p:cNvGrpSpPr>
              <p:nvPr/>
            </p:nvGrpSpPr>
            <p:grpSpPr bwMode="auto">
              <a:xfrm>
                <a:off x="1342" y="1505"/>
                <a:ext cx="2843" cy="2025"/>
                <a:chOff x="1342" y="1505"/>
                <a:chExt cx="2843" cy="2025"/>
              </a:xfrm>
            </p:grpSpPr>
            <p:sp>
              <p:nvSpPr>
                <p:cNvPr id="177" name="Oval 24"/>
                <p:cNvSpPr>
                  <a:spLocks noChangeArrowheads="1"/>
                </p:cNvSpPr>
                <p:nvPr/>
              </p:nvSpPr>
              <p:spPr bwMode="auto">
                <a:xfrm>
                  <a:off x="2314" y="1505"/>
                  <a:ext cx="1239" cy="83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8" name="Oval 25"/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948" cy="83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9" name="Oval 26"/>
                <p:cNvSpPr>
                  <a:spLocks noChangeArrowheads="1"/>
                </p:cNvSpPr>
                <p:nvPr/>
              </p:nvSpPr>
              <p:spPr bwMode="auto">
                <a:xfrm>
                  <a:off x="1342" y="2231"/>
                  <a:ext cx="641" cy="67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0" name="Oval 27"/>
                <p:cNvSpPr>
                  <a:spLocks noChangeArrowheads="1"/>
                </p:cNvSpPr>
                <p:nvPr/>
              </p:nvSpPr>
              <p:spPr bwMode="auto">
                <a:xfrm>
                  <a:off x="1528" y="2532"/>
                  <a:ext cx="968" cy="73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1" name="Oval 28"/>
                <p:cNvSpPr>
                  <a:spLocks noChangeArrowheads="1"/>
                </p:cNvSpPr>
                <p:nvPr/>
              </p:nvSpPr>
              <p:spPr bwMode="auto">
                <a:xfrm>
                  <a:off x="2211" y="2652"/>
                  <a:ext cx="1444" cy="87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2" name="Oval 29"/>
                <p:cNvSpPr>
                  <a:spLocks noChangeArrowheads="1"/>
                </p:cNvSpPr>
                <p:nvPr/>
              </p:nvSpPr>
              <p:spPr bwMode="auto">
                <a:xfrm>
                  <a:off x="3133" y="1748"/>
                  <a:ext cx="922" cy="65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" name="Oval 30"/>
                <p:cNvSpPr>
                  <a:spLocks noChangeArrowheads="1"/>
                </p:cNvSpPr>
                <p:nvPr/>
              </p:nvSpPr>
              <p:spPr bwMode="auto">
                <a:xfrm>
                  <a:off x="3269" y="2170"/>
                  <a:ext cx="916" cy="65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" name="Oval 31"/>
                <p:cNvSpPr>
                  <a:spLocks noChangeArrowheads="1"/>
                </p:cNvSpPr>
                <p:nvPr/>
              </p:nvSpPr>
              <p:spPr bwMode="auto">
                <a:xfrm>
                  <a:off x="3184" y="2310"/>
                  <a:ext cx="914" cy="108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5" name="Oval 32"/>
                <p:cNvSpPr>
                  <a:spLocks noChangeArrowheads="1"/>
                </p:cNvSpPr>
                <p:nvPr/>
              </p:nvSpPr>
              <p:spPr bwMode="auto">
                <a:xfrm>
                  <a:off x="1852" y="1989"/>
                  <a:ext cx="1855" cy="107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8" name="Group 33"/>
              <p:cNvGrpSpPr>
                <a:grpSpLocks/>
              </p:cNvGrpSpPr>
              <p:nvPr/>
            </p:nvGrpSpPr>
            <p:grpSpPr bwMode="auto">
              <a:xfrm>
                <a:off x="1352" y="1505"/>
                <a:ext cx="2828" cy="2012"/>
                <a:chOff x="1352" y="1505"/>
                <a:chExt cx="2828" cy="2012"/>
              </a:xfrm>
            </p:grpSpPr>
            <p:sp>
              <p:nvSpPr>
                <p:cNvPr id="169" name="Arc 34"/>
                <p:cNvSpPr>
                  <a:spLocks/>
                </p:cNvSpPr>
                <p:nvPr/>
              </p:nvSpPr>
              <p:spPr bwMode="auto">
                <a:xfrm>
                  <a:off x="2346" y="1505"/>
                  <a:ext cx="1166" cy="416"/>
                </a:xfrm>
                <a:custGeom>
                  <a:avLst/>
                  <a:gdLst>
                    <a:gd name="G0" fmla="+- 20645 0 0"/>
                    <a:gd name="G1" fmla="+- 21600 0 0"/>
                    <a:gd name="G2" fmla="+- 21600 0 0"/>
                    <a:gd name="T0" fmla="*/ 0 w 41050"/>
                    <a:gd name="T1" fmla="*/ 15249 h 21600"/>
                    <a:gd name="T2" fmla="*/ 41050 w 41050"/>
                    <a:gd name="T3" fmla="*/ 14514 h 21600"/>
                    <a:gd name="T4" fmla="*/ 20645 w 4105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1050" h="21600" fill="none" extrusionOk="0">
                      <a:moveTo>
                        <a:pt x="-1" y="15248"/>
                      </a:moveTo>
                      <a:cubicBezTo>
                        <a:pt x="2788" y="6185"/>
                        <a:pt x="11162" y="-1"/>
                        <a:pt x="20645" y="-1"/>
                      </a:cubicBezTo>
                      <a:cubicBezTo>
                        <a:pt x="29843" y="-1"/>
                        <a:pt x="38032" y="5825"/>
                        <a:pt x="41049" y="14514"/>
                      </a:cubicBezTo>
                    </a:path>
                    <a:path w="41050" h="21600" stroke="0" extrusionOk="0">
                      <a:moveTo>
                        <a:pt x="-1" y="15248"/>
                      </a:moveTo>
                      <a:cubicBezTo>
                        <a:pt x="2788" y="6185"/>
                        <a:pt x="11162" y="-1"/>
                        <a:pt x="20645" y="-1"/>
                      </a:cubicBezTo>
                      <a:cubicBezTo>
                        <a:pt x="29843" y="-1"/>
                        <a:pt x="38032" y="5825"/>
                        <a:pt x="41049" y="14514"/>
                      </a:cubicBezTo>
                      <a:lnTo>
                        <a:pt x="20645" y="21600"/>
                      </a:lnTo>
                      <a:close/>
                    </a:path>
                  </a:pathLst>
                </a:custGeom>
                <a:noFill/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0" name="Arc 35"/>
                <p:cNvSpPr>
                  <a:spLocks/>
                </p:cNvSpPr>
                <p:nvPr/>
              </p:nvSpPr>
              <p:spPr bwMode="auto">
                <a:xfrm>
                  <a:off x="1642" y="1732"/>
                  <a:ext cx="738" cy="480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954 w 32321"/>
                    <a:gd name="T1" fmla="*/ 27949 h 27949"/>
                    <a:gd name="T2" fmla="*/ 32321 w 32321"/>
                    <a:gd name="T3" fmla="*/ 2849 h 27949"/>
                    <a:gd name="T4" fmla="*/ 21600 w 32321"/>
                    <a:gd name="T5" fmla="*/ 21600 h 279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2321" h="27949" fill="none" extrusionOk="0">
                      <a:moveTo>
                        <a:pt x="954" y="27948"/>
                      </a:moveTo>
                      <a:cubicBezTo>
                        <a:pt x="321" y="25891"/>
                        <a:pt x="0" y="2375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360" y="0"/>
                        <a:pt x="29056" y="981"/>
                        <a:pt x="32321" y="2848"/>
                      </a:cubicBezTo>
                    </a:path>
                    <a:path w="32321" h="27949" stroke="0" extrusionOk="0">
                      <a:moveTo>
                        <a:pt x="954" y="27948"/>
                      </a:moveTo>
                      <a:cubicBezTo>
                        <a:pt x="321" y="25891"/>
                        <a:pt x="0" y="2375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360" y="0"/>
                        <a:pt x="29056" y="981"/>
                        <a:pt x="32321" y="284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Arc 36"/>
                <p:cNvSpPr>
                  <a:spLocks/>
                </p:cNvSpPr>
                <p:nvPr/>
              </p:nvSpPr>
              <p:spPr bwMode="auto">
                <a:xfrm>
                  <a:off x="1352" y="2205"/>
                  <a:ext cx="449" cy="688"/>
                </a:xfrm>
                <a:custGeom>
                  <a:avLst/>
                  <a:gdLst>
                    <a:gd name="G0" fmla="+- 21600 0 0"/>
                    <a:gd name="G1" fmla="+- 20550 0 0"/>
                    <a:gd name="G2" fmla="+- 21600 0 0"/>
                    <a:gd name="T0" fmla="*/ 8894 w 21600"/>
                    <a:gd name="T1" fmla="*/ 38018 h 38018"/>
                    <a:gd name="T2" fmla="*/ 14946 w 21600"/>
                    <a:gd name="T3" fmla="*/ 0 h 38018"/>
                    <a:gd name="T4" fmla="*/ 21600 w 21600"/>
                    <a:gd name="T5" fmla="*/ 20550 h 38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8018" fill="none" extrusionOk="0">
                      <a:moveTo>
                        <a:pt x="8894" y="38017"/>
                      </a:moveTo>
                      <a:cubicBezTo>
                        <a:pt x="3306" y="33953"/>
                        <a:pt x="0" y="27460"/>
                        <a:pt x="0" y="20550"/>
                      </a:cubicBezTo>
                      <a:cubicBezTo>
                        <a:pt x="0" y="11184"/>
                        <a:pt x="6035" y="2885"/>
                        <a:pt x="14946" y="0"/>
                      </a:cubicBezTo>
                    </a:path>
                    <a:path w="21600" h="38018" stroke="0" extrusionOk="0">
                      <a:moveTo>
                        <a:pt x="8894" y="38017"/>
                      </a:moveTo>
                      <a:cubicBezTo>
                        <a:pt x="3306" y="33953"/>
                        <a:pt x="0" y="27460"/>
                        <a:pt x="0" y="20550"/>
                      </a:cubicBezTo>
                      <a:cubicBezTo>
                        <a:pt x="0" y="11184"/>
                        <a:pt x="6035" y="2885"/>
                        <a:pt x="14946" y="0"/>
                      </a:cubicBezTo>
                      <a:lnTo>
                        <a:pt x="21600" y="20550"/>
                      </a:lnTo>
                      <a:close/>
                    </a:path>
                  </a:pathLst>
                </a:custGeom>
                <a:noFill/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Arc 37"/>
                <p:cNvSpPr>
                  <a:spLocks/>
                </p:cNvSpPr>
                <p:nvPr/>
              </p:nvSpPr>
              <p:spPr bwMode="auto">
                <a:xfrm>
                  <a:off x="1532" y="2892"/>
                  <a:ext cx="743" cy="376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31309 w 31309"/>
                    <a:gd name="T1" fmla="*/ 19295 h 21600"/>
                    <a:gd name="T2" fmla="*/ 0 w 31309"/>
                    <a:gd name="T3" fmla="*/ 0 h 21600"/>
                    <a:gd name="T4" fmla="*/ 21600 w 3130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309" h="21600" fill="none" extrusionOk="0">
                      <a:moveTo>
                        <a:pt x="31308" y="19294"/>
                      </a:moveTo>
                      <a:cubicBezTo>
                        <a:pt x="28296" y="20810"/>
                        <a:pt x="24971" y="21599"/>
                        <a:pt x="21600" y="21599"/>
                      </a:cubicBezTo>
                      <a:cubicBezTo>
                        <a:pt x="9670" y="21599"/>
                        <a:pt x="-1" y="11929"/>
                        <a:pt x="-1" y="-1"/>
                      </a:cubicBezTo>
                    </a:path>
                    <a:path w="31309" h="21600" stroke="0" extrusionOk="0">
                      <a:moveTo>
                        <a:pt x="31308" y="19294"/>
                      </a:moveTo>
                      <a:cubicBezTo>
                        <a:pt x="28296" y="20810"/>
                        <a:pt x="24971" y="21599"/>
                        <a:pt x="21600" y="21599"/>
                      </a:cubicBezTo>
                      <a:cubicBezTo>
                        <a:pt x="9670" y="21599"/>
                        <a:pt x="-1" y="11929"/>
                        <a:pt x="-1" y="-1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Arc 38"/>
                <p:cNvSpPr>
                  <a:spLocks/>
                </p:cNvSpPr>
                <p:nvPr/>
              </p:nvSpPr>
              <p:spPr bwMode="auto">
                <a:xfrm>
                  <a:off x="2256" y="3149"/>
                  <a:ext cx="1243" cy="368"/>
                </a:xfrm>
                <a:custGeom>
                  <a:avLst/>
                  <a:gdLst>
                    <a:gd name="G0" fmla="+- 21340 0 0"/>
                    <a:gd name="G1" fmla="+- 0 0 0"/>
                    <a:gd name="G2" fmla="+- 21600 0 0"/>
                    <a:gd name="T0" fmla="*/ 39388 w 39388"/>
                    <a:gd name="T1" fmla="*/ 11867 h 21600"/>
                    <a:gd name="T2" fmla="*/ 0 w 39388"/>
                    <a:gd name="T3" fmla="*/ 3341 h 21600"/>
                    <a:gd name="T4" fmla="*/ 21340 w 39388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388" h="21600" fill="none" extrusionOk="0">
                      <a:moveTo>
                        <a:pt x="39388" y="11867"/>
                      </a:moveTo>
                      <a:cubicBezTo>
                        <a:pt x="35393" y="17942"/>
                        <a:pt x="28610" y="21599"/>
                        <a:pt x="21340" y="21599"/>
                      </a:cubicBezTo>
                      <a:cubicBezTo>
                        <a:pt x="10700" y="21599"/>
                        <a:pt x="1645" y="13852"/>
                        <a:pt x="-1" y="3341"/>
                      </a:cubicBezTo>
                    </a:path>
                    <a:path w="39388" h="21600" stroke="0" extrusionOk="0">
                      <a:moveTo>
                        <a:pt x="39388" y="11867"/>
                      </a:moveTo>
                      <a:cubicBezTo>
                        <a:pt x="35393" y="17942"/>
                        <a:pt x="28610" y="21599"/>
                        <a:pt x="21340" y="21599"/>
                      </a:cubicBezTo>
                      <a:cubicBezTo>
                        <a:pt x="10700" y="21599"/>
                        <a:pt x="1645" y="13852"/>
                        <a:pt x="-1" y="3341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noFill/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4" name="Arc 39"/>
                <p:cNvSpPr>
                  <a:spLocks/>
                </p:cNvSpPr>
                <p:nvPr/>
              </p:nvSpPr>
              <p:spPr bwMode="auto">
                <a:xfrm>
                  <a:off x="3496" y="1756"/>
                  <a:ext cx="552" cy="484"/>
                </a:xfrm>
                <a:custGeom>
                  <a:avLst/>
                  <a:gdLst>
                    <a:gd name="G0" fmla="+- 4428 0 0"/>
                    <a:gd name="G1" fmla="+- 21600 0 0"/>
                    <a:gd name="G2" fmla="+- 21600 0 0"/>
                    <a:gd name="T0" fmla="*/ 0 w 26028"/>
                    <a:gd name="T1" fmla="*/ 459 h 32791"/>
                    <a:gd name="T2" fmla="*/ 22903 w 26028"/>
                    <a:gd name="T3" fmla="*/ 32791 h 32791"/>
                    <a:gd name="T4" fmla="*/ 4428 w 26028"/>
                    <a:gd name="T5" fmla="*/ 21600 h 32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028" h="32791" fill="none" extrusionOk="0">
                      <a:moveTo>
                        <a:pt x="-1" y="458"/>
                      </a:moveTo>
                      <a:cubicBezTo>
                        <a:pt x="1456" y="153"/>
                        <a:pt x="2940" y="-1"/>
                        <a:pt x="4428" y="-1"/>
                      </a:cubicBezTo>
                      <a:cubicBezTo>
                        <a:pt x="16357" y="0"/>
                        <a:pt x="26028" y="9670"/>
                        <a:pt x="26028" y="21600"/>
                      </a:cubicBezTo>
                      <a:cubicBezTo>
                        <a:pt x="26028" y="25545"/>
                        <a:pt x="24947" y="29416"/>
                        <a:pt x="22902" y="32790"/>
                      </a:cubicBezTo>
                    </a:path>
                    <a:path w="26028" h="32791" stroke="0" extrusionOk="0">
                      <a:moveTo>
                        <a:pt x="-1" y="458"/>
                      </a:moveTo>
                      <a:cubicBezTo>
                        <a:pt x="1456" y="153"/>
                        <a:pt x="2940" y="-1"/>
                        <a:pt x="4428" y="-1"/>
                      </a:cubicBezTo>
                      <a:cubicBezTo>
                        <a:pt x="16357" y="0"/>
                        <a:pt x="26028" y="9670"/>
                        <a:pt x="26028" y="21600"/>
                      </a:cubicBezTo>
                      <a:cubicBezTo>
                        <a:pt x="26028" y="25545"/>
                        <a:pt x="24947" y="29416"/>
                        <a:pt x="22902" y="32790"/>
                      </a:cubicBezTo>
                      <a:lnTo>
                        <a:pt x="4428" y="21600"/>
                      </a:lnTo>
                      <a:close/>
                    </a:path>
                  </a:pathLst>
                </a:custGeom>
                <a:noFill/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Arc 40"/>
                <p:cNvSpPr>
                  <a:spLocks/>
                </p:cNvSpPr>
                <p:nvPr/>
              </p:nvSpPr>
              <p:spPr bwMode="auto">
                <a:xfrm>
                  <a:off x="3664" y="2231"/>
                  <a:ext cx="516" cy="483"/>
                </a:xfrm>
                <a:custGeom>
                  <a:avLst/>
                  <a:gdLst>
                    <a:gd name="G0" fmla="+- 0 0 0"/>
                    <a:gd name="G1" fmla="+- 17345 0 0"/>
                    <a:gd name="G2" fmla="+- 21600 0 0"/>
                    <a:gd name="T0" fmla="*/ 12873 w 21600"/>
                    <a:gd name="T1" fmla="*/ 0 h 30100"/>
                    <a:gd name="T2" fmla="*/ 17432 w 21600"/>
                    <a:gd name="T3" fmla="*/ 30100 h 30100"/>
                    <a:gd name="T4" fmla="*/ 0 w 21600"/>
                    <a:gd name="T5" fmla="*/ 17345 h 30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30100" fill="none" extrusionOk="0">
                      <a:moveTo>
                        <a:pt x="12872" y="0"/>
                      </a:moveTo>
                      <a:cubicBezTo>
                        <a:pt x="18363" y="4074"/>
                        <a:pt x="21600" y="10508"/>
                        <a:pt x="21600" y="17345"/>
                      </a:cubicBezTo>
                      <a:cubicBezTo>
                        <a:pt x="21600" y="21931"/>
                        <a:pt x="20140" y="26398"/>
                        <a:pt x="17431" y="30099"/>
                      </a:cubicBezTo>
                    </a:path>
                    <a:path w="21600" h="30100" stroke="0" extrusionOk="0">
                      <a:moveTo>
                        <a:pt x="12872" y="0"/>
                      </a:moveTo>
                      <a:cubicBezTo>
                        <a:pt x="18363" y="4074"/>
                        <a:pt x="21600" y="10508"/>
                        <a:pt x="21600" y="17345"/>
                      </a:cubicBezTo>
                      <a:cubicBezTo>
                        <a:pt x="21600" y="21931"/>
                        <a:pt x="20140" y="26398"/>
                        <a:pt x="17431" y="30099"/>
                      </a:cubicBezTo>
                      <a:lnTo>
                        <a:pt x="0" y="17345"/>
                      </a:lnTo>
                      <a:close/>
                    </a:path>
                  </a:pathLst>
                </a:custGeom>
                <a:noFill/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Arc 41"/>
                <p:cNvSpPr>
                  <a:spLocks/>
                </p:cNvSpPr>
                <p:nvPr/>
              </p:nvSpPr>
              <p:spPr bwMode="auto">
                <a:xfrm>
                  <a:off x="3474" y="2722"/>
                  <a:ext cx="623" cy="664"/>
                </a:xfrm>
                <a:custGeom>
                  <a:avLst/>
                  <a:gdLst>
                    <a:gd name="G0" fmla="+- 6687 0 0"/>
                    <a:gd name="G1" fmla="+- 6665 0 0"/>
                    <a:gd name="G2" fmla="+- 21600 0 0"/>
                    <a:gd name="T0" fmla="*/ 27233 w 28287"/>
                    <a:gd name="T1" fmla="*/ 0 h 28265"/>
                    <a:gd name="T2" fmla="*/ 0 w 28287"/>
                    <a:gd name="T3" fmla="*/ 27204 h 28265"/>
                    <a:gd name="T4" fmla="*/ 6687 w 28287"/>
                    <a:gd name="T5" fmla="*/ 6665 h 28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287" h="28265" fill="none" extrusionOk="0">
                      <a:moveTo>
                        <a:pt x="27232" y="0"/>
                      </a:moveTo>
                      <a:cubicBezTo>
                        <a:pt x="27931" y="2152"/>
                        <a:pt x="28287" y="4401"/>
                        <a:pt x="28287" y="6665"/>
                      </a:cubicBezTo>
                      <a:cubicBezTo>
                        <a:pt x="28287" y="18594"/>
                        <a:pt x="18616" y="28265"/>
                        <a:pt x="6687" y="28265"/>
                      </a:cubicBezTo>
                      <a:cubicBezTo>
                        <a:pt x="4416" y="28264"/>
                        <a:pt x="2159" y="27906"/>
                        <a:pt x="0" y="27203"/>
                      </a:cubicBezTo>
                    </a:path>
                    <a:path w="28287" h="28265" stroke="0" extrusionOk="0">
                      <a:moveTo>
                        <a:pt x="27232" y="0"/>
                      </a:moveTo>
                      <a:cubicBezTo>
                        <a:pt x="27931" y="2152"/>
                        <a:pt x="28287" y="4401"/>
                        <a:pt x="28287" y="6665"/>
                      </a:cubicBezTo>
                      <a:cubicBezTo>
                        <a:pt x="28287" y="18594"/>
                        <a:pt x="18616" y="28265"/>
                        <a:pt x="6687" y="28265"/>
                      </a:cubicBezTo>
                      <a:cubicBezTo>
                        <a:pt x="4416" y="28264"/>
                        <a:pt x="2159" y="27906"/>
                        <a:pt x="0" y="27203"/>
                      </a:cubicBezTo>
                      <a:lnTo>
                        <a:pt x="6687" y="6665"/>
                      </a:lnTo>
                      <a:close/>
                    </a:path>
                  </a:pathLst>
                </a:custGeom>
                <a:noFill/>
                <a:ln w="444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48" name="Group 42"/>
            <p:cNvGrpSpPr>
              <a:grpSpLocks/>
            </p:cNvGrpSpPr>
            <p:nvPr/>
          </p:nvGrpSpPr>
          <p:grpSpPr bwMode="auto">
            <a:xfrm rot="21480000">
              <a:off x="1801" y="1430"/>
              <a:ext cx="2843" cy="2025"/>
              <a:chOff x="1321" y="1480"/>
              <a:chExt cx="2843" cy="2025"/>
            </a:xfrm>
          </p:grpSpPr>
          <p:sp>
            <p:nvSpPr>
              <p:cNvPr id="158" name="Oval 43"/>
              <p:cNvSpPr>
                <a:spLocks noChangeArrowheads="1"/>
              </p:cNvSpPr>
              <p:nvPr/>
            </p:nvSpPr>
            <p:spPr bwMode="auto">
              <a:xfrm>
                <a:off x="2294" y="1480"/>
                <a:ext cx="1239" cy="838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Oval 44"/>
              <p:cNvSpPr>
                <a:spLocks noChangeArrowheads="1"/>
              </p:cNvSpPr>
              <p:nvPr/>
            </p:nvSpPr>
            <p:spPr bwMode="auto">
              <a:xfrm>
                <a:off x="1611" y="1704"/>
                <a:ext cx="948" cy="836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Oval 45"/>
              <p:cNvSpPr>
                <a:spLocks noChangeArrowheads="1"/>
              </p:cNvSpPr>
              <p:nvPr/>
            </p:nvSpPr>
            <p:spPr bwMode="auto">
              <a:xfrm>
                <a:off x="1321" y="2206"/>
                <a:ext cx="642" cy="675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Oval 46"/>
              <p:cNvSpPr>
                <a:spLocks noChangeArrowheads="1"/>
              </p:cNvSpPr>
              <p:nvPr/>
            </p:nvSpPr>
            <p:spPr bwMode="auto">
              <a:xfrm>
                <a:off x="1507" y="2508"/>
                <a:ext cx="968" cy="736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Oval 47"/>
              <p:cNvSpPr>
                <a:spLocks noChangeArrowheads="1"/>
              </p:cNvSpPr>
              <p:nvPr/>
            </p:nvSpPr>
            <p:spPr bwMode="auto">
              <a:xfrm>
                <a:off x="2190" y="2627"/>
                <a:ext cx="1445" cy="878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Oval 48"/>
              <p:cNvSpPr>
                <a:spLocks noChangeArrowheads="1"/>
              </p:cNvSpPr>
              <p:nvPr/>
            </p:nvSpPr>
            <p:spPr bwMode="auto">
              <a:xfrm>
                <a:off x="3112" y="1724"/>
                <a:ext cx="923" cy="655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Oval 49"/>
              <p:cNvSpPr>
                <a:spLocks noChangeArrowheads="1"/>
              </p:cNvSpPr>
              <p:nvPr/>
            </p:nvSpPr>
            <p:spPr bwMode="auto">
              <a:xfrm>
                <a:off x="3248" y="2146"/>
                <a:ext cx="916" cy="656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Oval 50"/>
              <p:cNvSpPr>
                <a:spLocks noChangeArrowheads="1"/>
              </p:cNvSpPr>
              <p:nvPr/>
            </p:nvSpPr>
            <p:spPr bwMode="auto">
              <a:xfrm>
                <a:off x="3164" y="2286"/>
                <a:ext cx="914" cy="1080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Oval 51"/>
              <p:cNvSpPr>
                <a:spLocks noChangeArrowheads="1"/>
              </p:cNvSpPr>
              <p:nvPr/>
            </p:nvSpPr>
            <p:spPr bwMode="auto">
              <a:xfrm>
                <a:off x="1832" y="1965"/>
                <a:ext cx="1854" cy="1078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9" name="Group 52"/>
            <p:cNvGrpSpPr>
              <a:grpSpLocks/>
            </p:cNvGrpSpPr>
            <p:nvPr/>
          </p:nvGrpSpPr>
          <p:grpSpPr bwMode="auto">
            <a:xfrm>
              <a:off x="1812" y="1430"/>
              <a:ext cx="2828" cy="2011"/>
              <a:chOff x="1332" y="1480"/>
              <a:chExt cx="2828" cy="2011"/>
            </a:xfrm>
          </p:grpSpPr>
          <p:sp>
            <p:nvSpPr>
              <p:cNvPr id="150" name="Arc 53"/>
              <p:cNvSpPr>
                <a:spLocks/>
              </p:cNvSpPr>
              <p:nvPr/>
            </p:nvSpPr>
            <p:spPr bwMode="auto">
              <a:xfrm>
                <a:off x="2325" y="1480"/>
                <a:ext cx="1166" cy="416"/>
              </a:xfrm>
              <a:custGeom>
                <a:avLst/>
                <a:gdLst>
                  <a:gd name="G0" fmla="+- 20647 0 0"/>
                  <a:gd name="G1" fmla="+- 21600 0 0"/>
                  <a:gd name="G2" fmla="+- 21600 0 0"/>
                  <a:gd name="T0" fmla="*/ 0 w 41058"/>
                  <a:gd name="T1" fmla="*/ 15256 h 21600"/>
                  <a:gd name="T2" fmla="*/ 41058 w 41058"/>
                  <a:gd name="T3" fmla="*/ 14532 h 21600"/>
                  <a:gd name="T4" fmla="*/ 20647 w 4105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058" h="21600" fill="none" extrusionOk="0">
                    <a:moveTo>
                      <a:pt x="-1" y="15255"/>
                    </a:moveTo>
                    <a:cubicBezTo>
                      <a:pt x="2785" y="6188"/>
                      <a:pt x="11161" y="-1"/>
                      <a:pt x="20647" y="-1"/>
                    </a:cubicBezTo>
                    <a:cubicBezTo>
                      <a:pt x="29852" y="-1"/>
                      <a:pt x="38045" y="5833"/>
                      <a:pt x="41057" y="14532"/>
                    </a:cubicBezTo>
                  </a:path>
                  <a:path w="41058" h="21600" stroke="0" extrusionOk="0">
                    <a:moveTo>
                      <a:pt x="-1" y="15255"/>
                    </a:moveTo>
                    <a:cubicBezTo>
                      <a:pt x="2785" y="6188"/>
                      <a:pt x="11161" y="-1"/>
                      <a:pt x="20647" y="-1"/>
                    </a:cubicBezTo>
                    <a:cubicBezTo>
                      <a:pt x="29852" y="-1"/>
                      <a:pt x="38045" y="5833"/>
                      <a:pt x="41057" y="14532"/>
                    </a:cubicBezTo>
                    <a:lnTo>
                      <a:pt x="20647" y="21600"/>
                    </a:lnTo>
                    <a:close/>
                  </a:path>
                </a:pathLst>
              </a:custGeom>
              <a:noFill/>
              <a:ln w="44450">
                <a:solidFill>
                  <a:srgbClr val="0099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Arc 54"/>
              <p:cNvSpPr>
                <a:spLocks/>
              </p:cNvSpPr>
              <p:nvPr/>
            </p:nvSpPr>
            <p:spPr bwMode="auto">
              <a:xfrm>
                <a:off x="1621" y="1707"/>
                <a:ext cx="738" cy="48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936 w 32332"/>
                  <a:gd name="T1" fmla="*/ 27889 h 27889"/>
                  <a:gd name="T2" fmla="*/ 32332 w 32332"/>
                  <a:gd name="T3" fmla="*/ 2855 h 27889"/>
                  <a:gd name="T4" fmla="*/ 21600 w 32332"/>
                  <a:gd name="T5" fmla="*/ 21600 h 27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332" h="27889" fill="none" extrusionOk="0">
                    <a:moveTo>
                      <a:pt x="935" y="27889"/>
                    </a:moveTo>
                    <a:cubicBezTo>
                      <a:pt x="315" y="25850"/>
                      <a:pt x="0" y="2373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365" y="0"/>
                      <a:pt x="29064" y="984"/>
                      <a:pt x="32332" y="2854"/>
                    </a:cubicBezTo>
                  </a:path>
                  <a:path w="32332" h="27889" stroke="0" extrusionOk="0">
                    <a:moveTo>
                      <a:pt x="935" y="27889"/>
                    </a:moveTo>
                    <a:cubicBezTo>
                      <a:pt x="315" y="25850"/>
                      <a:pt x="0" y="2373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365" y="0"/>
                      <a:pt x="29064" y="984"/>
                      <a:pt x="32332" y="285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44450">
                <a:solidFill>
                  <a:srgbClr val="0099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Arc 55"/>
              <p:cNvSpPr>
                <a:spLocks/>
              </p:cNvSpPr>
              <p:nvPr/>
            </p:nvSpPr>
            <p:spPr bwMode="auto">
              <a:xfrm>
                <a:off x="1332" y="2181"/>
                <a:ext cx="448" cy="688"/>
              </a:xfrm>
              <a:custGeom>
                <a:avLst/>
                <a:gdLst>
                  <a:gd name="G0" fmla="+- 21600 0 0"/>
                  <a:gd name="G1" fmla="+- 20561 0 0"/>
                  <a:gd name="G2" fmla="+- 21600 0 0"/>
                  <a:gd name="T0" fmla="*/ 8885 w 21600"/>
                  <a:gd name="T1" fmla="*/ 38022 h 38022"/>
                  <a:gd name="T2" fmla="*/ 14981 w 21600"/>
                  <a:gd name="T3" fmla="*/ 0 h 38022"/>
                  <a:gd name="T4" fmla="*/ 21600 w 21600"/>
                  <a:gd name="T5" fmla="*/ 20561 h 38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022" fill="none" extrusionOk="0">
                    <a:moveTo>
                      <a:pt x="8884" y="38022"/>
                    </a:moveTo>
                    <a:cubicBezTo>
                      <a:pt x="3302" y="33956"/>
                      <a:pt x="0" y="27467"/>
                      <a:pt x="0" y="20561"/>
                    </a:cubicBezTo>
                    <a:cubicBezTo>
                      <a:pt x="0" y="11181"/>
                      <a:pt x="6052" y="2874"/>
                      <a:pt x="14981" y="0"/>
                    </a:cubicBezTo>
                  </a:path>
                  <a:path w="21600" h="38022" stroke="0" extrusionOk="0">
                    <a:moveTo>
                      <a:pt x="8884" y="38022"/>
                    </a:moveTo>
                    <a:cubicBezTo>
                      <a:pt x="3302" y="33956"/>
                      <a:pt x="0" y="27467"/>
                      <a:pt x="0" y="20561"/>
                    </a:cubicBezTo>
                    <a:cubicBezTo>
                      <a:pt x="0" y="11181"/>
                      <a:pt x="6052" y="2874"/>
                      <a:pt x="14981" y="0"/>
                    </a:cubicBezTo>
                    <a:lnTo>
                      <a:pt x="21600" y="20561"/>
                    </a:lnTo>
                    <a:close/>
                  </a:path>
                </a:pathLst>
              </a:custGeom>
              <a:noFill/>
              <a:ln w="44450">
                <a:solidFill>
                  <a:srgbClr val="0099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Arc 56"/>
              <p:cNvSpPr>
                <a:spLocks/>
              </p:cNvSpPr>
              <p:nvPr/>
            </p:nvSpPr>
            <p:spPr bwMode="auto">
              <a:xfrm>
                <a:off x="1511" y="2868"/>
                <a:ext cx="745" cy="37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31357 w 31357"/>
                  <a:gd name="T1" fmla="*/ 19271 h 21600"/>
                  <a:gd name="T2" fmla="*/ 0 w 31357"/>
                  <a:gd name="T3" fmla="*/ 0 h 21600"/>
                  <a:gd name="T4" fmla="*/ 21600 w 31357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357" h="21600" fill="none" extrusionOk="0">
                    <a:moveTo>
                      <a:pt x="31356" y="19270"/>
                    </a:moveTo>
                    <a:cubicBezTo>
                      <a:pt x="28332" y="20802"/>
                      <a:pt x="24990" y="21599"/>
                      <a:pt x="21600" y="21599"/>
                    </a:cubicBezTo>
                    <a:cubicBezTo>
                      <a:pt x="9670" y="21599"/>
                      <a:pt x="-1" y="11929"/>
                      <a:pt x="-1" y="-1"/>
                    </a:cubicBezTo>
                  </a:path>
                  <a:path w="31357" h="21600" stroke="0" extrusionOk="0">
                    <a:moveTo>
                      <a:pt x="31356" y="19270"/>
                    </a:moveTo>
                    <a:cubicBezTo>
                      <a:pt x="28332" y="20802"/>
                      <a:pt x="24990" y="21599"/>
                      <a:pt x="21600" y="21599"/>
                    </a:cubicBez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44450">
                <a:solidFill>
                  <a:srgbClr val="0099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Arc 57"/>
              <p:cNvSpPr>
                <a:spLocks/>
              </p:cNvSpPr>
              <p:nvPr/>
            </p:nvSpPr>
            <p:spPr bwMode="auto">
              <a:xfrm>
                <a:off x="2235" y="3124"/>
                <a:ext cx="1241" cy="367"/>
              </a:xfrm>
              <a:custGeom>
                <a:avLst/>
                <a:gdLst>
                  <a:gd name="G0" fmla="+- 21331 0 0"/>
                  <a:gd name="G1" fmla="+- 0 0 0"/>
                  <a:gd name="G2" fmla="+- 21600 0 0"/>
                  <a:gd name="T0" fmla="*/ 39359 w 39359"/>
                  <a:gd name="T1" fmla="*/ 11898 h 21600"/>
                  <a:gd name="T2" fmla="*/ 0 w 39359"/>
                  <a:gd name="T3" fmla="*/ 3399 h 21600"/>
                  <a:gd name="T4" fmla="*/ 21331 w 3935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359" h="21600" fill="none" extrusionOk="0">
                    <a:moveTo>
                      <a:pt x="39358" y="11897"/>
                    </a:moveTo>
                    <a:cubicBezTo>
                      <a:pt x="35361" y="17955"/>
                      <a:pt x="28588" y="21599"/>
                      <a:pt x="21331" y="21599"/>
                    </a:cubicBezTo>
                    <a:cubicBezTo>
                      <a:pt x="10713" y="21599"/>
                      <a:pt x="1670" y="13883"/>
                      <a:pt x="0" y="3398"/>
                    </a:cubicBezTo>
                  </a:path>
                  <a:path w="39359" h="21600" stroke="0" extrusionOk="0">
                    <a:moveTo>
                      <a:pt x="39358" y="11897"/>
                    </a:moveTo>
                    <a:cubicBezTo>
                      <a:pt x="35361" y="17955"/>
                      <a:pt x="28588" y="21599"/>
                      <a:pt x="21331" y="21599"/>
                    </a:cubicBezTo>
                    <a:cubicBezTo>
                      <a:pt x="10713" y="21599"/>
                      <a:pt x="1670" y="13883"/>
                      <a:pt x="0" y="3398"/>
                    </a:cubicBezTo>
                    <a:lnTo>
                      <a:pt x="21331" y="0"/>
                    </a:lnTo>
                    <a:close/>
                  </a:path>
                </a:pathLst>
              </a:custGeom>
              <a:noFill/>
              <a:ln w="44450">
                <a:solidFill>
                  <a:srgbClr val="0099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Arc 58"/>
              <p:cNvSpPr>
                <a:spLocks/>
              </p:cNvSpPr>
              <p:nvPr/>
            </p:nvSpPr>
            <p:spPr bwMode="auto">
              <a:xfrm>
                <a:off x="3476" y="1732"/>
                <a:ext cx="552" cy="484"/>
              </a:xfrm>
              <a:custGeom>
                <a:avLst/>
                <a:gdLst>
                  <a:gd name="G0" fmla="+- 4385 0 0"/>
                  <a:gd name="G1" fmla="+- 21600 0 0"/>
                  <a:gd name="G2" fmla="+- 21600 0 0"/>
                  <a:gd name="T0" fmla="*/ 0 w 25985"/>
                  <a:gd name="T1" fmla="*/ 450 h 32791"/>
                  <a:gd name="T2" fmla="*/ 22860 w 25985"/>
                  <a:gd name="T3" fmla="*/ 32791 h 32791"/>
                  <a:gd name="T4" fmla="*/ 4385 w 25985"/>
                  <a:gd name="T5" fmla="*/ 21600 h 32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985" h="32791" fill="none" extrusionOk="0">
                    <a:moveTo>
                      <a:pt x="-1" y="449"/>
                    </a:moveTo>
                    <a:cubicBezTo>
                      <a:pt x="1442" y="150"/>
                      <a:pt x="2911" y="-1"/>
                      <a:pt x="4385" y="-1"/>
                    </a:cubicBezTo>
                    <a:cubicBezTo>
                      <a:pt x="16314" y="0"/>
                      <a:pt x="25985" y="9670"/>
                      <a:pt x="25985" y="21600"/>
                    </a:cubicBezTo>
                    <a:cubicBezTo>
                      <a:pt x="25985" y="25545"/>
                      <a:pt x="24904" y="29416"/>
                      <a:pt x="22859" y="32790"/>
                    </a:cubicBezTo>
                  </a:path>
                  <a:path w="25985" h="32791" stroke="0" extrusionOk="0">
                    <a:moveTo>
                      <a:pt x="-1" y="449"/>
                    </a:moveTo>
                    <a:cubicBezTo>
                      <a:pt x="1442" y="150"/>
                      <a:pt x="2911" y="-1"/>
                      <a:pt x="4385" y="-1"/>
                    </a:cubicBezTo>
                    <a:cubicBezTo>
                      <a:pt x="16314" y="0"/>
                      <a:pt x="25985" y="9670"/>
                      <a:pt x="25985" y="21600"/>
                    </a:cubicBezTo>
                    <a:cubicBezTo>
                      <a:pt x="25985" y="25545"/>
                      <a:pt x="24904" y="29416"/>
                      <a:pt x="22859" y="32790"/>
                    </a:cubicBezTo>
                    <a:lnTo>
                      <a:pt x="4385" y="21600"/>
                    </a:lnTo>
                    <a:close/>
                  </a:path>
                </a:pathLst>
              </a:custGeom>
              <a:noFill/>
              <a:ln w="44450">
                <a:solidFill>
                  <a:srgbClr val="0099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Arc 59"/>
              <p:cNvSpPr>
                <a:spLocks/>
              </p:cNvSpPr>
              <p:nvPr/>
            </p:nvSpPr>
            <p:spPr bwMode="auto">
              <a:xfrm>
                <a:off x="3644" y="2205"/>
                <a:ext cx="516" cy="483"/>
              </a:xfrm>
              <a:custGeom>
                <a:avLst/>
                <a:gdLst>
                  <a:gd name="G0" fmla="+- 0 0 0"/>
                  <a:gd name="G1" fmla="+- 17364 0 0"/>
                  <a:gd name="G2" fmla="+- 21600 0 0"/>
                  <a:gd name="T0" fmla="*/ 12847 w 21600"/>
                  <a:gd name="T1" fmla="*/ 0 h 30119"/>
                  <a:gd name="T2" fmla="*/ 17432 w 21600"/>
                  <a:gd name="T3" fmla="*/ 30119 h 30119"/>
                  <a:gd name="T4" fmla="*/ 0 w 21600"/>
                  <a:gd name="T5" fmla="*/ 17364 h 30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0119" fill="none" extrusionOk="0">
                    <a:moveTo>
                      <a:pt x="12847" y="-1"/>
                    </a:moveTo>
                    <a:cubicBezTo>
                      <a:pt x="18352" y="4073"/>
                      <a:pt x="21600" y="10515"/>
                      <a:pt x="21600" y="17364"/>
                    </a:cubicBezTo>
                    <a:cubicBezTo>
                      <a:pt x="21600" y="21950"/>
                      <a:pt x="20140" y="26417"/>
                      <a:pt x="17431" y="30118"/>
                    </a:cubicBezTo>
                  </a:path>
                  <a:path w="21600" h="30119" stroke="0" extrusionOk="0">
                    <a:moveTo>
                      <a:pt x="12847" y="-1"/>
                    </a:moveTo>
                    <a:cubicBezTo>
                      <a:pt x="18352" y="4073"/>
                      <a:pt x="21600" y="10515"/>
                      <a:pt x="21600" y="17364"/>
                    </a:cubicBezTo>
                    <a:cubicBezTo>
                      <a:pt x="21600" y="21950"/>
                      <a:pt x="20140" y="26417"/>
                      <a:pt x="17431" y="30118"/>
                    </a:cubicBezTo>
                    <a:lnTo>
                      <a:pt x="0" y="17364"/>
                    </a:lnTo>
                    <a:close/>
                  </a:path>
                </a:pathLst>
              </a:custGeom>
              <a:noFill/>
              <a:ln w="44450">
                <a:solidFill>
                  <a:srgbClr val="0099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Arc 60"/>
              <p:cNvSpPr>
                <a:spLocks/>
              </p:cNvSpPr>
              <p:nvPr/>
            </p:nvSpPr>
            <p:spPr bwMode="auto">
              <a:xfrm>
                <a:off x="3453" y="2698"/>
                <a:ext cx="623" cy="664"/>
              </a:xfrm>
              <a:custGeom>
                <a:avLst/>
                <a:gdLst>
                  <a:gd name="G0" fmla="+- 6687 0 0"/>
                  <a:gd name="G1" fmla="+- 6653 0 0"/>
                  <a:gd name="G2" fmla="+- 21600 0 0"/>
                  <a:gd name="T0" fmla="*/ 27237 w 28287"/>
                  <a:gd name="T1" fmla="*/ 0 h 28253"/>
                  <a:gd name="T2" fmla="*/ 0 w 28287"/>
                  <a:gd name="T3" fmla="*/ 27192 h 28253"/>
                  <a:gd name="T4" fmla="*/ 6687 w 28287"/>
                  <a:gd name="T5" fmla="*/ 6653 h 28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287" h="28253" fill="none" extrusionOk="0">
                    <a:moveTo>
                      <a:pt x="27236" y="0"/>
                    </a:moveTo>
                    <a:cubicBezTo>
                      <a:pt x="27932" y="2149"/>
                      <a:pt x="28287" y="4394"/>
                      <a:pt x="28287" y="6653"/>
                    </a:cubicBezTo>
                    <a:cubicBezTo>
                      <a:pt x="28287" y="18582"/>
                      <a:pt x="18616" y="28253"/>
                      <a:pt x="6687" y="28253"/>
                    </a:cubicBezTo>
                    <a:cubicBezTo>
                      <a:pt x="4416" y="28252"/>
                      <a:pt x="2159" y="27894"/>
                      <a:pt x="0" y="27191"/>
                    </a:cubicBezTo>
                  </a:path>
                  <a:path w="28287" h="28253" stroke="0" extrusionOk="0">
                    <a:moveTo>
                      <a:pt x="27236" y="0"/>
                    </a:moveTo>
                    <a:cubicBezTo>
                      <a:pt x="27932" y="2149"/>
                      <a:pt x="28287" y="4394"/>
                      <a:pt x="28287" y="6653"/>
                    </a:cubicBezTo>
                    <a:cubicBezTo>
                      <a:pt x="28287" y="18582"/>
                      <a:pt x="18616" y="28253"/>
                      <a:pt x="6687" y="28253"/>
                    </a:cubicBezTo>
                    <a:cubicBezTo>
                      <a:pt x="4416" y="28252"/>
                      <a:pt x="2159" y="27894"/>
                      <a:pt x="0" y="27191"/>
                    </a:cubicBezTo>
                    <a:lnTo>
                      <a:pt x="6687" y="6653"/>
                    </a:lnTo>
                    <a:close/>
                  </a:path>
                </a:pathLst>
              </a:custGeom>
              <a:noFill/>
              <a:ln w="44450">
                <a:solidFill>
                  <a:srgbClr val="0099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86" name="Line 61"/>
          <p:cNvSpPr>
            <a:spLocks noChangeShapeType="1"/>
          </p:cNvSpPr>
          <p:nvPr/>
        </p:nvSpPr>
        <p:spPr bwMode="auto">
          <a:xfrm flipV="1">
            <a:off x="4767263" y="3422650"/>
            <a:ext cx="1116012" cy="908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Line 62"/>
          <p:cNvSpPr>
            <a:spLocks noChangeShapeType="1"/>
          </p:cNvSpPr>
          <p:nvPr/>
        </p:nvSpPr>
        <p:spPr bwMode="auto">
          <a:xfrm flipV="1">
            <a:off x="4595813" y="3422650"/>
            <a:ext cx="1249362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Line 63"/>
          <p:cNvSpPr>
            <a:spLocks noChangeShapeType="1"/>
          </p:cNvSpPr>
          <p:nvPr/>
        </p:nvSpPr>
        <p:spPr bwMode="auto">
          <a:xfrm>
            <a:off x="3346450" y="3306763"/>
            <a:ext cx="1193800" cy="192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Line 64"/>
          <p:cNvSpPr>
            <a:spLocks noChangeShapeType="1"/>
          </p:cNvSpPr>
          <p:nvPr/>
        </p:nvSpPr>
        <p:spPr bwMode="auto">
          <a:xfrm>
            <a:off x="4595813" y="3627438"/>
            <a:ext cx="112712" cy="641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Line 65"/>
          <p:cNvSpPr>
            <a:spLocks noChangeShapeType="1"/>
          </p:cNvSpPr>
          <p:nvPr/>
        </p:nvSpPr>
        <p:spPr bwMode="auto">
          <a:xfrm flipV="1">
            <a:off x="5959475" y="3370263"/>
            <a:ext cx="0" cy="9604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Line 66"/>
          <p:cNvSpPr>
            <a:spLocks noChangeShapeType="1"/>
          </p:cNvSpPr>
          <p:nvPr/>
        </p:nvSpPr>
        <p:spPr bwMode="auto">
          <a:xfrm>
            <a:off x="5959475" y="3306763"/>
            <a:ext cx="1252538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Line 67"/>
          <p:cNvSpPr>
            <a:spLocks noChangeShapeType="1"/>
          </p:cNvSpPr>
          <p:nvPr/>
        </p:nvSpPr>
        <p:spPr bwMode="auto">
          <a:xfrm>
            <a:off x="5575300" y="2489200"/>
            <a:ext cx="269875" cy="688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3" name="Line 68"/>
          <p:cNvSpPr>
            <a:spLocks noChangeShapeType="1"/>
          </p:cNvSpPr>
          <p:nvPr/>
        </p:nvSpPr>
        <p:spPr bwMode="auto">
          <a:xfrm flipH="1">
            <a:off x="5392738" y="4330700"/>
            <a:ext cx="625475" cy="836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Line 69"/>
          <p:cNvSpPr>
            <a:spLocks noChangeShapeType="1"/>
          </p:cNvSpPr>
          <p:nvPr/>
        </p:nvSpPr>
        <p:spPr bwMode="auto">
          <a:xfrm>
            <a:off x="3081338" y="4111625"/>
            <a:ext cx="1514475" cy="157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5" name="Line 70"/>
          <p:cNvSpPr>
            <a:spLocks noChangeShapeType="1"/>
          </p:cNvSpPr>
          <p:nvPr/>
        </p:nvSpPr>
        <p:spPr bwMode="auto">
          <a:xfrm>
            <a:off x="5972175" y="4219575"/>
            <a:ext cx="1069975" cy="36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Line 71"/>
          <p:cNvSpPr>
            <a:spLocks noChangeShapeType="1"/>
          </p:cNvSpPr>
          <p:nvPr/>
        </p:nvSpPr>
        <p:spPr bwMode="auto">
          <a:xfrm flipH="1">
            <a:off x="4292600" y="4397375"/>
            <a:ext cx="415925" cy="582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7" name="Line 72"/>
          <p:cNvSpPr>
            <a:spLocks noChangeShapeType="1"/>
          </p:cNvSpPr>
          <p:nvPr/>
        </p:nvSpPr>
        <p:spPr bwMode="auto">
          <a:xfrm flipV="1">
            <a:off x="4708525" y="4330700"/>
            <a:ext cx="1250950" cy="66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8" name="Line 73"/>
          <p:cNvSpPr>
            <a:spLocks noChangeShapeType="1"/>
          </p:cNvSpPr>
          <p:nvPr/>
        </p:nvSpPr>
        <p:spPr bwMode="auto">
          <a:xfrm>
            <a:off x="4595813" y="3498850"/>
            <a:ext cx="1249362" cy="769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9" name="Group 74"/>
          <p:cNvGrpSpPr>
            <a:grpSpLocks/>
          </p:cNvGrpSpPr>
          <p:nvPr/>
        </p:nvGrpSpPr>
        <p:grpSpPr bwMode="auto">
          <a:xfrm>
            <a:off x="1085850" y="1066800"/>
            <a:ext cx="6199188" cy="2366963"/>
            <a:chOff x="684" y="672"/>
            <a:chExt cx="3905" cy="1491"/>
          </a:xfrm>
        </p:grpSpPr>
        <p:sp>
          <p:nvSpPr>
            <p:cNvPr id="200" name="Rectangle 75"/>
            <p:cNvSpPr>
              <a:spLocks noChangeArrowheads="1"/>
            </p:cNvSpPr>
            <p:nvPr/>
          </p:nvSpPr>
          <p:spPr bwMode="auto">
            <a:xfrm>
              <a:off x="684" y="672"/>
              <a:ext cx="3014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3548" tIns="51774" rIns="103548" bIns="51774">
              <a:spAutoFit/>
            </a:bodyPr>
            <a:lstStyle/>
            <a:p>
              <a:pPr marL="0" marR="0" lvl="0" indent="0" defTabSz="10287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1a.  Routing protocols (e.g. OSPF-TE, IS-IS-TE) </a:t>
              </a:r>
              <a:b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</a:b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exchange reachability to destination networks</a:t>
              </a:r>
            </a:p>
          </p:txBody>
        </p:sp>
        <p:sp>
          <p:nvSpPr>
            <p:cNvPr id="201" name="Line 76"/>
            <p:cNvSpPr>
              <a:spLocks noChangeShapeType="1"/>
            </p:cNvSpPr>
            <p:nvPr/>
          </p:nvSpPr>
          <p:spPr bwMode="auto">
            <a:xfrm>
              <a:off x="2982" y="1150"/>
              <a:ext cx="283" cy="6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Line 77"/>
            <p:cNvSpPr>
              <a:spLocks noChangeShapeType="1"/>
            </p:cNvSpPr>
            <p:nvPr/>
          </p:nvSpPr>
          <p:spPr bwMode="auto">
            <a:xfrm>
              <a:off x="2286" y="1843"/>
              <a:ext cx="466" cy="80"/>
            </a:xfrm>
            <a:prstGeom prst="line">
              <a:avLst/>
            </a:prstGeom>
            <a:noFill/>
            <a:ln w="12700">
              <a:solidFill>
                <a:srgbClr val="3366CC"/>
              </a:solidFill>
              <a:round/>
              <a:headEnd type="stealth" w="med" len="lg"/>
              <a:tailEnd type="stealth" w="med" len="lg"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78"/>
            <p:cNvSpPr>
              <a:spLocks noChangeShapeType="1"/>
            </p:cNvSpPr>
            <p:nvPr/>
          </p:nvSpPr>
          <p:spPr bwMode="auto">
            <a:xfrm flipV="1">
              <a:off x="3074" y="1882"/>
              <a:ext cx="466" cy="41"/>
            </a:xfrm>
            <a:prstGeom prst="line">
              <a:avLst/>
            </a:prstGeom>
            <a:noFill/>
            <a:ln w="12700">
              <a:solidFill>
                <a:srgbClr val="3366CC"/>
              </a:solidFill>
              <a:round/>
              <a:headEnd type="stealth" w="med" len="lg"/>
              <a:tailEnd type="stealth" w="med" len="lg"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79"/>
            <p:cNvSpPr>
              <a:spLocks noChangeShapeType="1"/>
            </p:cNvSpPr>
            <p:nvPr/>
          </p:nvSpPr>
          <p:spPr bwMode="auto">
            <a:xfrm>
              <a:off x="4069" y="1897"/>
              <a:ext cx="520" cy="266"/>
            </a:xfrm>
            <a:prstGeom prst="line">
              <a:avLst/>
            </a:prstGeom>
            <a:noFill/>
            <a:ln w="12700">
              <a:solidFill>
                <a:srgbClr val="3366CC"/>
              </a:solidFill>
              <a:round/>
              <a:headEnd type="stealth" w="med" len="lg"/>
              <a:tailEnd type="stealth" w="med" len="lg"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5" name="Group 80"/>
          <p:cNvGrpSpPr>
            <a:grpSpLocks/>
          </p:cNvGrpSpPr>
          <p:nvPr/>
        </p:nvGrpSpPr>
        <p:grpSpPr bwMode="auto">
          <a:xfrm>
            <a:off x="1114425" y="1752600"/>
            <a:ext cx="6019800" cy="1851025"/>
            <a:chOff x="702" y="1104"/>
            <a:chExt cx="3792" cy="1166"/>
          </a:xfrm>
        </p:grpSpPr>
        <p:sp>
          <p:nvSpPr>
            <p:cNvPr id="206" name="Line 81"/>
            <p:cNvSpPr>
              <a:spLocks noChangeShapeType="1"/>
            </p:cNvSpPr>
            <p:nvPr/>
          </p:nvSpPr>
          <p:spPr bwMode="auto">
            <a:xfrm>
              <a:off x="2285" y="2002"/>
              <a:ext cx="467" cy="8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stealth" w="med" len="lg"/>
              <a:tailEnd type="stealth" w="med" len="lg"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82"/>
            <p:cNvSpPr>
              <a:spLocks noChangeShapeType="1"/>
            </p:cNvSpPr>
            <p:nvPr/>
          </p:nvSpPr>
          <p:spPr bwMode="auto">
            <a:xfrm flipV="1">
              <a:off x="3074" y="2043"/>
              <a:ext cx="465" cy="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stealth" w="med" len="lg"/>
              <a:tailEnd type="stealth" w="med" len="lg"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Line 83"/>
            <p:cNvSpPr>
              <a:spLocks noChangeShapeType="1"/>
            </p:cNvSpPr>
            <p:nvPr/>
          </p:nvSpPr>
          <p:spPr bwMode="auto">
            <a:xfrm>
              <a:off x="3974" y="2004"/>
              <a:ext cx="520" cy="26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stealth" w="med" len="lg"/>
              <a:tailEnd type="stealth" w="med" len="lg"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Line 84"/>
            <p:cNvSpPr>
              <a:spLocks noChangeShapeType="1"/>
            </p:cNvSpPr>
            <p:nvPr/>
          </p:nvSpPr>
          <p:spPr bwMode="auto">
            <a:xfrm>
              <a:off x="1941" y="1523"/>
              <a:ext cx="331" cy="4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Rectangle 85"/>
            <p:cNvSpPr>
              <a:spLocks noChangeArrowheads="1"/>
            </p:cNvSpPr>
            <p:nvPr/>
          </p:nvSpPr>
          <p:spPr bwMode="auto">
            <a:xfrm>
              <a:off x="702" y="1104"/>
              <a:ext cx="2707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3548" tIns="51774" rIns="103548" bIns="51774">
              <a:spAutoFit/>
            </a:bodyPr>
            <a:lstStyle/>
            <a:p>
              <a:pPr marL="0" marR="0" lvl="0" indent="0" defTabSz="10287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1b. Label Distribution Protocol (LDP) </a:t>
              </a:r>
            </a:p>
            <a:p>
              <a:pPr marL="0" marR="0" lvl="0" indent="0" defTabSz="10287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establishes label mappings to destination </a:t>
              </a:r>
              <a:b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</a:b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network</a:t>
              </a:r>
            </a:p>
          </p:txBody>
        </p:sp>
      </p:grpSp>
      <p:pic>
        <p:nvPicPr>
          <p:cNvPr id="211" name="Picture 86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065713"/>
            <a:ext cx="6127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2" name="Picture 87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4897438"/>
            <a:ext cx="612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3" name="Picture 88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3965575"/>
            <a:ext cx="612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4" name="Picture 89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3203575"/>
            <a:ext cx="611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" name="Picture 90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271713"/>
            <a:ext cx="611188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6" name="Picture 91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3625850"/>
            <a:ext cx="612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7" name="Picture 92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71988"/>
            <a:ext cx="6127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8" name="Picture 93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6111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9" name="Picture 94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4019550"/>
            <a:ext cx="611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20" name="Picture 95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3048000"/>
            <a:ext cx="611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21" name="Picture 96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4095750"/>
            <a:ext cx="611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22" name="Group 97"/>
          <p:cNvGrpSpPr>
            <a:grpSpLocks/>
          </p:cNvGrpSpPr>
          <p:nvPr/>
        </p:nvGrpSpPr>
        <p:grpSpPr bwMode="auto">
          <a:xfrm>
            <a:off x="914400" y="3124200"/>
            <a:ext cx="3505200" cy="2876550"/>
            <a:chOff x="576" y="1968"/>
            <a:chExt cx="2208" cy="1812"/>
          </a:xfrm>
        </p:grpSpPr>
        <p:sp>
          <p:nvSpPr>
            <p:cNvPr id="223" name="Rectangle 98"/>
            <p:cNvSpPr>
              <a:spLocks noChangeArrowheads="1"/>
            </p:cNvSpPr>
            <p:nvPr/>
          </p:nvSpPr>
          <p:spPr bwMode="auto">
            <a:xfrm>
              <a:off x="576" y="3406"/>
              <a:ext cx="2163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marL="0" marR="0" lvl="0" indent="0" defTabSz="10287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2. Ingress LER receives packet and </a:t>
              </a:r>
              <a:r>
                <a:rPr kumimoji="0" lang="ja-JP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“</a:t>
              </a: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label</a:t>
              </a:r>
              <a:r>
                <a:rPr kumimoji="0" lang="ja-JP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rPr>
                <a:t>”</a:t>
              </a: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 packets</a:t>
              </a:r>
            </a:p>
          </p:txBody>
        </p:sp>
        <p:sp>
          <p:nvSpPr>
            <p:cNvPr id="224" name="Line 99"/>
            <p:cNvSpPr>
              <a:spLocks noChangeShapeType="1"/>
            </p:cNvSpPr>
            <p:nvPr/>
          </p:nvSpPr>
          <p:spPr bwMode="auto">
            <a:xfrm>
              <a:off x="1556" y="2217"/>
              <a:ext cx="0" cy="11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Line 100"/>
            <p:cNvSpPr>
              <a:spLocks noChangeShapeType="1"/>
            </p:cNvSpPr>
            <p:nvPr/>
          </p:nvSpPr>
          <p:spPr bwMode="auto">
            <a:xfrm flipH="1">
              <a:off x="1556" y="2431"/>
              <a:ext cx="757" cy="9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6" name="Group 101"/>
            <p:cNvGrpSpPr>
              <a:grpSpLocks/>
            </p:cNvGrpSpPr>
            <p:nvPr/>
          </p:nvGrpSpPr>
          <p:grpSpPr bwMode="auto">
            <a:xfrm>
              <a:off x="1488" y="1968"/>
              <a:ext cx="384" cy="96"/>
              <a:chOff x="624" y="2928"/>
              <a:chExt cx="384" cy="144"/>
            </a:xfrm>
          </p:grpSpPr>
          <p:sp>
            <p:nvSpPr>
              <p:cNvPr id="232" name="Rectangle 102"/>
              <p:cNvSpPr>
                <a:spLocks noChangeArrowheads="1"/>
              </p:cNvSpPr>
              <p:nvPr/>
            </p:nvSpPr>
            <p:spPr bwMode="auto">
              <a:xfrm>
                <a:off x="624" y="2928"/>
                <a:ext cx="240" cy="144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Rectangle 103"/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44" cy="14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IP</a:t>
                </a:r>
              </a:p>
            </p:txBody>
          </p:sp>
        </p:grpSp>
        <p:grpSp>
          <p:nvGrpSpPr>
            <p:cNvPr id="227" name="Group 104"/>
            <p:cNvGrpSpPr>
              <a:grpSpLocks/>
            </p:cNvGrpSpPr>
            <p:nvPr/>
          </p:nvGrpSpPr>
          <p:grpSpPr bwMode="auto">
            <a:xfrm>
              <a:off x="2256" y="2208"/>
              <a:ext cx="528" cy="144"/>
              <a:chOff x="2256" y="2208"/>
              <a:chExt cx="528" cy="144"/>
            </a:xfrm>
          </p:grpSpPr>
          <p:grpSp>
            <p:nvGrpSpPr>
              <p:cNvPr id="228" name="Group 105"/>
              <p:cNvGrpSpPr>
                <a:grpSpLocks/>
              </p:cNvGrpSpPr>
              <p:nvPr/>
            </p:nvGrpSpPr>
            <p:grpSpPr bwMode="auto">
              <a:xfrm rot="600000">
                <a:off x="2256" y="2208"/>
                <a:ext cx="384" cy="96"/>
                <a:chOff x="624" y="2928"/>
                <a:chExt cx="384" cy="144"/>
              </a:xfrm>
            </p:grpSpPr>
            <p:sp>
              <p:nvSpPr>
                <p:cNvPr id="230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" y="2928"/>
                  <a:ext cx="240" cy="144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Rectangle 107"/>
                <p:cNvSpPr>
                  <a:spLocks noChangeArrowheads="1"/>
                </p:cNvSpPr>
                <p:nvPr/>
              </p:nvSpPr>
              <p:spPr bwMode="auto">
                <a:xfrm>
                  <a:off x="864" y="2928"/>
                  <a:ext cx="144" cy="144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IP</a:t>
                  </a:r>
                </a:p>
              </p:txBody>
            </p:sp>
          </p:grpSp>
          <p:sp>
            <p:nvSpPr>
              <p:cNvPr id="229" name="Rectangle 108"/>
              <p:cNvSpPr>
                <a:spLocks noChangeArrowheads="1"/>
              </p:cNvSpPr>
              <p:nvPr/>
            </p:nvSpPr>
            <p:spPr bwMode="auto">
              <a:xfrm rot="600000">
                <a:off x="2640" y="2256"/>
                <a:ext cx="144" cy="9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</p:grpSp>
      </p:grpSp>
      <p:grpSp>
        <p:nvGrpSpPr>
          <p:cNvPr id="234" name="Group 109"/>
          <p:cNvGrpSpPr>
            <a:grpSpLocks/>
          </p:cNvGrpSpPr>
          <p:nvPr/>
        </p:nvGrpSpPr>
        <p:grpSpPr bwMode="auto">
          <a:xfrm>
            <a:off x="5029200" y="3505200"/>
            <a:ext cx="3006725" cy="3065463"/>
            <a:chOff x="3168" y="2208"/>
            <a:chExt cx="1894" cy="1931"/>
          </a:xfrm>
        </p:grpSpPr>
        <p:sp>
          <p:nvSpPr>
            <p:cNvPr id="235" name="Rectangle 110"/>
            <p:cNvSpPr>
              <a:spLocks noChangeArrowheads="1"/>
            </p:cNvSpPr>
            <p:nvPr/>
          </p:nvSpPr>
          <p:spPr bwMode="auto">
            <a:xfrm>
              <a:off x="3596" y="3611"/>
              <a:ext cx="146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marL="0" marR="0" lvl="0" indent="0" defTabSz="10287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3. LSR forwards packets using label swapping</a:t>
              </a:r>
            </a:p>
          </p:txBody>
        </p:sp>
        <p:sp>
          <p:nvSpPr>
            <p:cNvPr id="236" name="Line 111"/>
            <p:cNvSpPr>
              <a:spLocks noChangeShapeType="1"/>
            </p:cNvSpPr>
            <p:nvPr/>
          </p:nvSpPr>
          <p:spPr bwMode="auto">
            <a:xfrm flipH="1" flipV="1">
              <a:off x="3880" y="2376"/>
              <a:ext cx="425" cy="11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7" name="Group 112"/>
            <p:cNvGrpSpPr>
              <a:grpSpLocks/>
            </p:cNvGrpSpPr>
            <p:nvPr/>
          </p:nvGrpSpPr>
          <p:grpSpPr bwMode="auto">
            <a:xfrm rot="20880000">
              <a:off x="3168" y="2208"/>
              <a:ext cx="528" cy="144"/>
              <a:chOff x="2256" y="2208"/>
              <a:chExt cx="528" cy="144"/>
            </a:xfrm>
          </p:grpSpPr>
          <p:grpSp>
            <p:nvGrpSpPr>
              <p:cNvPr id="243" name="Group 113"/>
              <p:cNvGrpSpPr>
                <a:grpSpLocks/>
              </p:cNvGrpSpPr>
              <p:nvPr/>
            </p:nvGrpSpPr>
            <p:grpSpPr bwMode="auto">
              <a:xfrm rot="600000">
                <a:off x="2256" y="2208"/>
                <a:ext cx="384" cy="96"/>
                <a:chOff x="624" y="2928"/>
                <a:chExt cx="384" cy="144"/>
              </a:xfrm>
            </p:grpSpPr>
            <p:sp>
              <p:nvSpPr>
                <p:cNvPr id="245" name="Rectangle 114"/>
                <p:cNvSpPr>
                  <a:spLocks noChangeArrowheads="1"/>
                </p:cNvSpPr>
                <p:nvPr/>
              </p:nvSpPr>
              <p:spPr bwMode="auto">
                <a:xfrm>
                  <a:off x="624" y="2928"/>
                  <a:ext cx="240" cy="144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6" name="Rectangle 115"/>
                <p:cNvSpPr>
                  <a:spLocks noChangeArrowheads="1"/>
                </p:cNvSpPr>
                <p:nvPr/>
              </p:nvSpPr>
              <p:spPr bwMode="auto">
                <a:xfrm>
                  <a:off x="864" y="2928"/>
                  <a:ext cx="144" cy="144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IP</a:t>
                  </a:r>
                </a:p>
              </p:txBody>
            </p:sp>
          </p:grpSp>
          <p:sp>
            <p:nvSpPr>
              <p:cNvPr id="244" name="Rectangle 116"/>
              <p:cNvSpPr>
                <a:spLocks noChangeArrowheads="1"/>
              </p:cNvSpPr>
              <p:nvPr/>
            </p:nvSpPr>
            <p:spPr bwMode="auto">
              <a:xfrm rot="600000">
                <a:off x="2640" y="2256"/>
                <a:ext cx="144" cy="9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20</a:t>
                </a:r>
              </a:p>
            </p:txBody>
          </p:sp>
        </p:grpSp>
        <p:grpSp>
          <p:nvGrpSpPr>
            <p:cNvPr id="238" name="Group 117"/>
            <p:cNvGrpSpPr>
              <a:grpSpLocks/>
            </p:cNvGrpSpPr>
            <p:nvPr/>
          </p:nvGrpSpPr>
          <p:grpSpPr bwMode="auto">
            <a:xfrm rot="900000">
              <a:off x="3888" y="2304"/>
              <a:ext cx="528" cy="144"/>
              <a:chOff x="2256" y="2208"/>
              <a:chExt cx="528" cy="144"/>
            </a:xfrm>
          </p:grpSpPr>
          <p:grpSp>
            <p:nvGrpSpPr>
              <p:cNvPr id="239" name="Group 118"/>
              <p:cNvGrpSpPr>
                <a:grpSpLocks/>
              </p:cNvGrpSpPr>
              <p:nvPr/>
            </p:nvGrpSpPr>
            <p:grpSpPr bwMode="auto">
              <a:xfrm rot="600000">
                <a:off x="2256" y="2208"/>
                <a:ext cx="384" cy="96"/>
                <a:chOff x="624" y="2928"/>
                <a:chExt cx="384" cy="144"/>
              </a:xfrm>
            </p:grpSpPr>
            <p:sp>
              <p:nvSpPr>
                <p:cNvPr id="241" name="Rectangle 119"/>
                <p:cNvSpPr>
                  <a:spLocks noChangeArrowheads="1"/>
                </p:cNvSpPr>
                <p:nvPr/>
              </p:nvSpPr>
              <p:spPr bwMode="auto">
                <a:xfrm>
                  <a:off x="624" y="2928"/>
                  <a:ext cx="240" cy="144"/>
                </a:xfrm>
                <a:prstGeom prst="rect">
                  <a:avLst/>
                </a:prstGeom>
                <a:solidFill>
                  <a:srgbClr val="80808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2" name="Rectangle 120"/>
                <p:cNvSpPr>
                  <a:spLocks noChangeArrowheads="1"/>
                </p:cNvSpPr>
                <p:nvPr/>
              </p:nvSpPr>
              <p:spPr bwMode="auto">
                <a:xfrm>
                  <a:off x="864" y="2928"/>
                  <a:ext cx="144" cy="144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IP</a:t>
                  </a:r>
                </a:p>
              </p:txBody>
            </p:sp>
          </p:grpSp>
          <p:sp>
            <p:nvSpPr>
              <p:cNvPr id="240" name="Rectangle 121"/>
              <p:cNvSpPr>
                <a:spLocks noChangeArrowheads="1"/>
              </p:cNvSpPr>
              <p:nvPr/>
            </p:nvSpPr>
            <p:spPr bwMode="auto">
              <a:xfrm rot="600000">
                <a:off x="2640" y="2256"/>
                <a:ext cx="144" cy="9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40</a:t>
                </a:r>
              </a:p>
            </p:txBody>
          </p:sp>
        </p:grpSp>
      </p:grpSp>
      <p:grpSp>
        <p:nvGrpSpPr>
          <p:cNvPr id="247" name="Group 122"/>
          <p:cNvGrpSpPr>
            <a:grpSpLocks/>
          </p:cNvGrpSpPr>
          <p:nvPr/>
        </p:nvGrpSpPr>
        <p:grpSpPr bwMode="auto">
          <a:xfrm>
            <a:off x="7086600" y="1130300"/>
            <a:ext cx="2019300" cy="2679700"/>
            <a:chOff x="4464" y="712"/>
            <a:chExt cx="1272" cy="1688"/>
          </a:xfrm>
        </p:grpSpPr>
        <p:sp>
          <p:nvSpPr>
            <p:cNvPr id="248" name="Rectangle 123"/>
            <p:cNvSpPr>
              <a:spLocks noChangeArrowheads="1"/>
            </p:cNvSpPr>
            <p:nvPr/>
          </p:nvSpPr>
          <p:spPr bwMode="auto">
            <a:xfrm>
              <a:off x="4464" y="712"/>
              <a:ext cx="127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03548" tIns="51774" rIns="103548" bIns="51774">
              <a:spAutoFit/>
            </a:bodyPr>
            <a:lstStyle/>
            <a:p>
              <a:pPr marL="0" marR="0" lvl="0" indent="0" defTabSz="10287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4. LER at egress removes label and delivers packet</a:t>
              </a:r>
            </a:p>
          </p:txBody>
        </p:sp>
        <p:sp>
          <p:nvSpPr>
            <p:cNvPr id="249" name="Line 124"/>
            <p:cNvSpPr>
              <a:spLocks noChangeShapeType="1"/>
            </p:cNvSpPr>
            <p:nvPr/>
          </p:nvSpPr>
          <p:spPr bwMode="auto">
            <a:xfrm flipH="1">
              <a:off x="4778" y="1256"/>
              <a:ext cx="190" cy="9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50" name="Group 125"/>
            <p:cNvGrpSpPr>
              <a:grpSpLocks/>
            </p:cNvGrpSpPr>
            <p:nvPr/>
          </p:nvGrpSpPr>
          <p:grpSpPr bwMode="auto">
            <a:xfrm>
              <a:off x="4848" y="2304"/>
              <a:ext cx="384" cy="96"/>
              <a:chOff x="624" y="2928"/>
              <a:chExt cx="384" cy="144"/>
            </a:xfrm>
          </p:grpSpPr>
          <p:sp>
            <p:nvSpPr>
              <p:cNvPr id="251" name="Rectangle 126"/>
              <p:cNvSpPr>
                <a:spLocks noChangeArrowheads="1"/>
              </p:cNvSpPr>
              <p:nvPr/>
            </p:nvSpPr>
            <p:spPr bwMode="auto">
              <a:xfrm>
                <a:off x="624" y="2928"/>
                <a:ext cx="240" cy="144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Rectangle 127"/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144" cy="14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55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Operation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95400"/>
            <a:ext cx="7772400" cy="4637088"/>
          </a:xfrm>
        </p:spPr>
        <p:txBody>
          <a:bodyPr/>
          <a:lstStyle/>
          <a:p>
            <a:r>
              <a:rPr lang="en-US" sz="2000" dirty="0"/>
              <a:t>Packets are switched, not routed, based on labels</a:t>
            </a:r>
          </a:p>
          <a:p>
            <a:r>
              <a:rPr lang="en-US" sz="2000" dirty="0"/>
              <a:t>Labels are filled in the packet header</a:t>
            </a:r>
          </a:p>
          <a:p>
            <a:r>
              <a:rPr lang="en-US" sz="2000" dirty="0"/>
              <a:t>Basic operation:</a:t>
            </a:r>
          </a:p>
          <a:p>
            <a:pPr lvl="1"/>
            <a:r>
              <a:rPr lang="en-US" sz="1800" dirty="0"/>
              <a:t>Ingress LER (Label Edge Router) pushes a label in front of the IP header</a:t>
            </a:r>
          </a:p>
          <a:p>
            <a:pPr lvl="1"/>
            <a:r>
              <a:rPr lang="en-US" sz="1800" dirty="0"/>
              <a:t>LSR (Label Switch Router) does label swapping</a:t>
            </a:r>
          </a:p>
          <a:p>
            <a:pPr lvl="1"/>
            <a:r>
              <a:rPr lang="en-US" sz="1800" dirty="0"/>
              <a:t>Egress LER removes the label (POP)</a:t>
            </a:r>
          </a:p>
          <a:p>
            <a:r>
              <a:rPr lang="en-US" sz="2000" dirty="0"/>
              <a:t>The key : to operation of MPLS</a:t>
            </a:r>
          </a:p>
          <a:p>
            <a:pPr lvl="1"/>
            <a:r>
              <a:rPr lang="en-US" sz="1800" dirty="0"/>
              <a:t>Link state routing protocols</a:t>
            </a:r>
          </a:p>
          <a:p>
            <a:pPr lvl="2"/>
            <a:r>
              <a:rPr lang="en-US" sz="1600" dirty="0"/>
              <a:t>Exchange network topology information for path selection</a:t>
            </a:r>
          </a:p>
          <a:p>
            <a:pPr lvl="2"/>
            <a:r>
              <a:rPr lang="en-US" sz="1600" dirty="0"/>
              <a:t>OSPF-TE, IS-IS-TE</a:t>
            </a:r>
          </a:p>
          <a:p>
            <a:pPr lvl="1"/>
            <a:r>
              <a:rPr lang="en-US" sz="1800" dirty="0"/>
              <a:t>Signaling/Label distribution protocols</a:t>
            </a:r>
            <a:r>
              <a:rPr lang="en-US" dirty="0"/>
              <a:t>:</a:t>
            </a:r>
          </a:p>
          <a:p>
            <a:pPr lvl="2"/>
            <a:r>
              <a:rPr lang="en-US" sz="1600" dirty="0"/>
              <a:t>Set up LSPs (Label Switched Path)</a:t>
            </a:r>
          </a:p>
          <a:p>
            <a:pPr lvl="2"/>
            <a:r>
              <a:rPr lang="en-US" sz="1600" dirty="0"/>
              <a:t>LDP, RSVP-TE, CR-LDP</a:t>
            </a:r>
            <a:endParaRPr lang="en-US" sz="1400" dirty="0"/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28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MPLS Routing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compute LSP, LSRs collect network topology and resource information about each link</a:t>
            </a:r>
          </a:p>
          <a:p>
            <a:r>
              <a:rPr lang="en-US" dirty="0"/>
              <a:t>Paths are computed to avoid links that cannot support the service level of an LSP (e.g. link with insufficient bandwidth)</a:t>
            </a:r>
          </a:p>
          <a:p>
            <a:r>
              <a:rPr lang="en-US" dirty="0"/>
              <a:t>OSPF-TE and ISIS-TE Extensions</a:t>
            </a:r>
          </a:p>
          <a:p>
            <a:pPr lvl="1"/>
            <a:r>
              <a:rPr lang="en-US" dirty="0"/>
              <a:t>Provides information for path selection</a:t>
            </a:r>
          </a:p>
          <a:p>
            <a:pPr lvl="2"/>
            <a:r>
              <a:rPr lang="en-US" dirty="0"/>
              <a:t>Aka Shortest Path first - SFP/ Constrained Shortest Path First - CSFP</a:t>
            </a:r>
          </a:p>
          <a:p>
            <a:pPr lvl="1"/>
            <a:r>
              <a:rPr lang="en-US" dirty="0"/>
              <a:t>carry information related to link attributes/states, to be used for explicit route calculation (e.g. available/reserved bandwidth) </a:t>
            </a:r>
          </a:p>
          <a:p>
            <a:pPr lvl="1"/>
            <a:r>
              <a:rPr lang="en-US" dirty="0"/>
              <a:t>Is used for finding/calculating TE path</a:t>
            </a:r>
          </a:p>
          <a:p>
            <a:pPr lvl="1"/>
            <a:r>
              <a:rPr lang="en-US" dirty="0"/>
              <a:t>Traffic engineering metric </a:t>
            </a:r>
          </a:p>
          <a:p>
            <a:pPr lvl="2"/>
            <a:r>
              <a:rPr lang="en-US" dirty="0"/>
              <a:t>Maximum bandwidth </a:t>
            </a:r>
          </a:p>
          <a:p>
            <a:pPr lvl="2"/>
            <a:r>
              <a:rPr lang="en-US" dirty="0"/>
              <a:t>Maximum </a:t>
            </a:r>
            <a:r>
              <a:rPr lang="en-US" dirty="0" err="1"/>
              <a:t>reservable</a:t>
            </a:r>
            <a:r>
              <a:rPr lang="en-US" dirty="0"/>
              <a:t> bandwidth </a:t>
            </a:r>
          </a:p>
          <a:p>
            <a:pPr lvl="2"/>
            <a:r>
              <a:rPr lang="en-US" dirty="0"/>
              <a:t>Unreserved bandwidth </a:t>
            </a:r>
          </a:p>
          <a:p>
            <a:pPr lvl="2"/>
            <a:r>
              <a:rPr lang="en-US" dirty="0"/>
              <a:t>Administrative group </a:t>
            </a:r>
          </a:p>
          <a:p>
            <a:pPr lvl="3"/>
            <a:r>
              <a:rPr lang="en-US" dirty="0"/>
              <a:t>Also called Resource Class/Color</a:t>
            </a:r>
          </a:p>
          <a:p>
            <a:pPr lvl="2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19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MPLS signaling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an LSP, it must be signaled across your routers. </a:t>
            </a:r>
          </a:p>
          <a:p>
            <a:pPr lvl="1"/>
            <a:r>
              <a:rPr lang="en-US" dirty="0"/>
              <a:t> An LSP is a network-wide tunnel, but a label is only a link-local value. </a:t>
            </a:r>
          </a:p>
          <a:p>
            <a:endParaRPr lang="en-US" dirty="0"/>
          </a:p>
          <a:p>
            <a:r>
              <a:rPr lang="en-US" dirty="0"/>
              <a:t>An MPLS signaling protocol maps LSPs to specific label values. </a:t>
            </a:r>
          </a:p>
          <a:p>
            <a:pPr lvl="1"/>
            <a:r>
              <a:rPr lang="en-US" dirty="0"/>
              <a:t>There are two main MPLS routing protocols in use today: </a:t>
            </a:r>
          </a:p>
          <a:p>
            <a:pPr lvl="2"/>
            <a:r>
              <a:rPr lang="en-US" dirty="0"/>
              <a:t>Label Distribution Protocol(“LDP”) : A simple non-constrained (doesn’t support traffic engineering) protocol.</a:t>
            </a:r>
          </a:p>
          <a:p>
            <a:pPr lvl="2"/>
            <a:r>
              <a:rPr lang="en-US" dirty="0"/>
              <a:t>Resource Reservation Protocol with Traffic Engineering (“RSVP-TE”) : A more complex protocol, with more overhead, but which also includes support for traffic-engineering via network resource reservations.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0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250825" y="0"/>
            <a:ext cx="8642350" cy="90805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Session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218113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latin typeface="Calibri" charset="0"/>
              </a:rPr>
              <a:t>Optical network control and management system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Signaling:  LDP (Label Distribution Protocol) Operation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5511800" cy="2592288"/>
          </a:xfrm>
        </p:spPr>
        <p:txBody>
          <a:bodyPr/>
          <a:lstStyle/>
          <a:p>
            <a:r>
              <a:rPr lang="en-US" dirty="0"/>
              <a:t>Peer Discovery</a:t>
            </a:r>
          </a:p>
          <a:p>
            <a:r>
              <a:rPr lang="en-US" dirty="0"/>
              <a:t>Transport connection establishment</a:t>
            </a:r>
          </a:p>
          <a:p>
            <a:r>
              <a:rPr lang="en-US" dirty="0"/>
              <a:t>Session initialization</a:t>
            </a:r>
          </a:p>
          <a:p>
            <a:r>
              <a:rPr lang="en-US" dirty="0"/>
              <a:t>Label exchange </a:t>
            </a:r>
          </a:p>
          <a:p>
            <a:r>
              <a:rPr lang="en-US" dirty="0"/>
              <a:t>Session maintenance </a:t>
            </a:r>
          </a:p>
          <a:p>
            <a:r>
              <a:rPr lang="en-US" dirty="0"/>
              <a:t>Hop-by-Hop operation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965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Signaling: LDP Operation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3963" y="3089275"/>
            <a:ext cx="6926262" cy="765175"/>
          </a:xfrm>
        </p:spPr>
        <p:txBody>
          <a:bodyPr/>
          <a:lstStyle/>
          <a:p>
            <a:pPr marL="174625" indent="-174625">
              <a:lnSpc>
                <a:spcPct val="90000"/>
              </a:lnSpc>
            </a:pPr>
            <a:r>
              <a:rPr lang="en-US" sz="2200" dirty="0"/>
              <a:t>Ingress LSR send Label Request Messages to Egress LSR to setup LSP</a:t>
            </a:r>
          </a:p>
          <a:p>
            <a:pPr marL="630238" lvl="1" indent="-173038">
              <a:lnSpc>
                <a:spcPct val="90000"/>
              </a:lnSpc>
            </a:pPr>
            <a:r>
              <a:rPr lang="en-US" sz="2000" dirty="0"/>
              <a:t>Includes one or more hosts/prefixes</a:t>
            </a:r>
          </a:p>
        </p:txBody>
      </p:sp>
      <p:sp>
        <p:nvSpPr>
          <p:cNvPr id="443396" name="Freeform 4"/>
          <p:cNvSpPr>
            <a:spLocks/>
          </p:cNvSpPr>
          <p:nvPr/>
        </p:nvSpPr>
        <p:spPr bwMode="auto">
          <a:xfrm>
            <a:off x="1212850" y="1706563"/>
            <a:ext cx="5962650" cy="1116012"/>
          </a:xfrm>
          <a:custGeom>
            <a:avLst/>
            <a:gdLst>
              <a:gd name="T0" fmla="*/ 0 w 3756"/>
              <a:gd name="T1" fmla="*/ 181 h 703"/>
              <a:gd name="T2" fmla="*/ 325 w 3756"/>
              <a:gd name="T3" fmla="*/ 441 h 703"/>
              <a:gd name="T4" fmla="*/ 823 w 3756"/>
              <a:gd name="T5" fmla="*/ 431 h 703"/>
              <a:gd name="T6" fmla="*/ 1664 w 3756"/>
              <a:gd name="T7" fmla="*/ 0 h 703"/>
              <a:gd name="T8" fmla="*/ 1972 w 3756"/>
              <a:gd name="T9" fmla="*/ 6 h 703"/>
              <a:gd name="T10" fmla="*/ 2992 w 3756"/>
              <a:gd name="T11" fmla="*/ 703 h 703"/>
              <a:gd name="T12" fmla="*/ 3408 w 3756"/>
              <a:gd name="T13" fmla="*/ 647 h 703"/>
              <a:gd name="T14" fmla="*/ 3756 w 3756"/>
              <a:gd name="T15" fmla="*/ 288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56" h="703">
                <a:moveTo>
                  <a:pt x="0" y="181"/>
                </a:moveTo>
                <a:lnTo>
                  <a:pt x="325" y="441"/>
                </a:lnTo>
                <a:lnTo>
                  <a:pt x="823" y="431"/>
                </a:lnTo>
                <a:lnTo>
                  <a:pt x="1664" y="0"/>
                </a:lnTo>
                <a:lnTo>
                  <a:pt x="1972" y="6"/>
                </a:lnTo>
                <a:lnTo>
                  <a:pt x="2992" y="703"/>
                </a:lnTo>
                <a:lnTo>
                  <a:pt x="3408" y="647"/>
                </a:lnTo>
                <a:lnTo>
                  <a:pt x="3756" y="288"/>
                </a:lnTo>
              </a:path>
            </a:pathLst>
          </a:custGeom>
          <a:noFill/>
          <a:ln w="38100" cap="flat" cmpd="sng">
            <a:solidFill>
              <a:srgbClr val="3399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43397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2222500"/>
            <a:ext cx="850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3398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1460500"/>
            <a:ext cx="850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3399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2679700"/>
            <a:ext cx="850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7112000" y="1916113"/>
            <a:ext cx="10382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/>
          <a:p>
            <a:pPr defTabSz="650875" eaLnBrk="0" hangingPunct="0"/>
            <a:r>
              <a:rPr lang="en-US" sz="1000" b="1">
                <a:solidFill>
                  <a:schemeClr val="tx2"/>
                </a:solidFill>
              </a:rPr>
              <a:t>Routes	</a:t>
            </a:r>
          </a:p>
          <a:p>
            <a:pPr defTabSz="650875" eaLnBrk="0" hangingPunct="0"/>
            <a:r>
              <a:rPr lang="en-US" sz="1000"/>
              <a:t>192.233.197.0/24</a:t>
            </a:r>
          </a:p>
          <a:p>
            <a:pPr defTabSz="650875" eaLnBrk="0" hangingPunct="0"/>
            <a:r>
              <a:rPr lang="en-US" sz="1000"/>
              <a:t>209.80.0.0/18 </a:t>
            </a:r>
            <a:br>
              <a:rPr lang="en-US" sz="1000"/>
            </a:br>
            <a:r>
              <a:rPr lang="en-US" sz="1000"/>
              <a:t>63.74.77.0/24</a:t>
            </a:r>
          </a:p>
          <a:p>
            <a:pPr defTabSz="650875" eaLnBrk="0" hangingPunct="0"/>
            <a:r>
              <a:rPr lang="en-US" sz="1000"/>
              <a:t>198.254.24.0/23</a:t>
            </a:r>
          </a:p>
        </p:txBody>
      </p:sp>
      <p:grpSp>
        <p:nvGrpSpPr>
          <p:cNvPr id="443401" name="Group 9"/>
          <p:cNvGrpSpPr>
            <a:grpSpLocks/>
          </p:cNvGrpSpPr>
          <p:nvPr/>
        </p:nvGrpSpPr>
        <p:grpSpPr bwMode="auto">
          <a:xfrm>
            <a:off x="2498725" y="2193925"/>
            <a:ext cx="1225550" cy="560388"/>
            <a:chOff x="1878" y="1758"/>
            <a:chExt cx="772" cy="353"/>
          </a:xfrm>
        </p:grpSpPr>
        <p:sp>
          <p:nvSpPr>
            <p:cNvPr id="443402" name="Line 10"/>
            <p:cNvSpPr>
              <a:spLocks noChangeShapeType="1"/>
            </p:cNvSpPr>
            <p:nvPr/>
          </p:nvSpPr>
          <p:spPr bwMode="auto">
            <a:xfrm rot="3877096" flipH="1" flipV="1">
              <a:off x="2227" y="1409"/>
              <a:ext cx="62" cy="75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3403" name="Rectangle 11"/>
            <p:cNvSpPr>
              <a:spLocks noChangeArrowheads="1"/>
            </p:cNvSpPr>
            <p:nvPr/>
          </p:nvSpPr>
          <p:spPr bwMode="auto">
            <a:xfrm rot="-1815942">
              <a:off x="2036" y="1777"/>
              <a:ext cx="61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defTabSz="650875" eaLnBrk="0" hangingPunct="0"/>
              <a:r>
                <a:rPr lang="en-US" sz="1000" b="1">
                  <a:solidFill>
                    <a:schemeClr val="tx2"/>
                  </a:solidFill>
                </a:rPr>
                <a:t>Routes	</a:t>
              </a:r>
            </a:p>
            <a:p>
              <a:pPr defTabSz="650875" eaLnBrk="0" hangingPunct="0"/>
              <a:r>
                <a:rPr lang="en-US" sz="1000"/>
                <a:t>63.74.77.0/24</a:t>
              </a:r>
            </a:p>
            <a:p>
              <a:pPr defTabSz="650875" eaLnBrk="0" hangingPunct="0"/>
              <a:r>
                <a:rPr lang="en-US" sz="1000"/>
                <a:t>198.254.24.0/23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443404" name="Group 12"/>
          <p:cNvGrpSpPr>
            <a:grpSpLocks/>
          </p:cNvGrpSpPr>
          <p:nvPr/>
        </p:nvGrpSpPr>
        <p:grpSpPr bwMode="auto">
          <a:xfrm>
            <a:off x="4838700" y="1433513"/>
            <a:ext cx="1441450" cy="1101725"/>
            <a:chOff x="3352" y="1279"/>
            <a:chExt cx="908" cy="694"/>
          </a:xfrm>
        </p:grpSpPr>
        <p:grpSp>
          <p:nvGrpSpPr>
            <p:cNvPr id="443405" name="Group 13"/>
            <p:cNvGrpSpPr>
              <a:grpSpLocks/>
            </p:cNvGrpSpPr>
            <p:nvPr/>
          </p:nvGrpSpPr>
          <p:grpSpPr bwMode="auto">
            <a:xfrm rot="2295440">
              <a:off x="3355" y="1569"/>
              <a:ext cx="559" cy="404"/>
              <a:chOff x="2784" y="2356"/>
              <a:chExt cx="559" cy="404"/>
            </a:xfrm>
          </p:grpSpPr>
          <p:sp>
            <p:nvSpPr>
              <p:cNvPr id="443406" name="Text Box 14"/>
              <p:cNvSpPr txBox="1">
                <a:spLocks noChangeArrowheads="1"/>
              </p:cNvSpPr>
              <p:nvPr/>
            </p:nvSpPr>
            <p:spPr bwMode="auto">
              <a:xfrm>
                <a:off x="2925" y="2356"/>
                <a:ext cx="11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pl-PL" sz="3600"/>
              </a:p>
            </p:txBody>
          </p:sp>
          <p:sp>
            <p:nvSpPr>
              <p:cNvPr id="443407" name="Line 15"/>
              <p:cNvSpPr>
                <a:spLocks noChangeShapeType="1"/>
              </p:cNvSpPr>
              <p:nvPr/>
            </p:nvSpPr>
            <p:spPr bwMode="auto">
              <a:xfrm>
                <a:off x="2784" y="2574"/>
                <a:ext cx="559" cy="0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43408" name="Rectangle 16"/>
            <p:cNvSpPr>
              <a:spLocks noChangeArrowheads="1"/>
            </p:cNvSpPr>
            <p:nvPr/>
          </p:nvSpPr>
          <p:spPr bwMode="auto">
            <a:xfrm rot="2272398">
              <a:off x="3352" y="1279"/>
              <a:ext cx="908" cy="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defTabSz="650875" eaLnBrk="0" hangingPunct="0"/>
              <a:r>
                <a:rPr lang="en-US" sz="1000" b="1">
                  <a:solidFill>
                    <a:schemeClr val="tx2"/>
                  </a:solidFill>
                </a:rPr>
                <a:t>Routes	         Labels</a:t>
              </a:r>
            </a:p>
            <a:p>
              <a:pPr defTabSz="650875" eaLnBrk="0" hangingPunct="0"/>
              <a:r>
                <a:rPr lang="en-US" sz="1000"/>
                <a:t>192.233.197.0/24   28</a:t>
              </a:r>
            </a:p>
            <a:p>
              <a:pPr defTabSz="650875" eaLnBrk="0" hangingPunct="0"/>
              <a:r>
                <a:rPr lang="en-US" sz="1000"/>
                <a:t>209.80.0.0/18         28  </a:t>
              </a:r>
              <a:br>
                <a:rPr lang="en-US" sz="1000"/>
              </a:br>
              <a:r>
                <a:rPr lang="en-US" sz="1000"/>
                <a:t>63.74.77.0/24         65</a:t>
              </a:r>
            </a:p>
            <a:p>
              <a:pPr defTabSz="650875" eaLnBrk="0" hangingPunct="0"/>
              <a:r>
                <a:rPr lang="en-US" sz="1000"/>
                <a:t>198.254.24.0/23     65</a:t>
              </a:r>
              <a:endParaRPr lang="en-US"/>
            </a:p>
          </p:txBody>
        </p:sp>
      </p:grpSp>
      <p:grpSp>
        <p:nvGrpSpPr>
          <p:cNvPr id="443409" name="Group 17"/>
          <p:cNvGrpSpPr>
            <a:grpSpLocks/>
          </p:cNvGrpSpPr>
          <p:nvPr/>
        </p:nvGrpSpPr>
        <p:grpSpPr bwMode="auto">
          <a:xfrm>
            <a:off x="2068513" y="1347788"/>
            <a:ext cx="1446212" cy="615950"/>
            <a:chOff x="1607" y="1225"/>
            <a:chExt cx="911" cy="388"/>
          </a:xfrm>
        </p:grpSpPr>
        <p:sp>
          <p:nvSpPr>
            <p:cNvPr id="443410" name="Line 18"/>
            <p:cNvSpPr>
              <a:spLocks noChangeShapeType="1"/>
            </p:cNvSpPr>
            <p:nvPr/>
          </p:nvSpPr>
          <p:spPr bwMode="auto">
            <a:xfrm rot="-1821750">
              <a:off x="1959" y="1613"/>
              <a:ext cx="559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3411" name="Rectangle 19"/>
            <p:cNvSpPr>
              <a:spLocks noChangeArrowheads="1"/>
            </p:cNvSpPr>
            <p:nvPr/>
          </p:nvSpPr>
          <p:spPr bwMode="auto">
            <a:xfrm rot="-1887395">
              <a:off x="1607" y="1225"/>
              <a:ext cx="9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/>
            <a:p>
              <a:pPr defTabSz="650875" eaLnBrk="0" hangingPunct="0"/>
              <a:r>
                <a:rPr lang="en-US" sz="1000" b="1">
                  <a:solidFill>
                    <a:schemeClr val="tx2"/>
                  </a:solidFill>
                </a:rPr>
                <a:t>Routes	         Labels</a:t>
              </a:r>
            </a:p>
            <a:p>
              <a:pPr defTabSz="650875" eaLnBrk="0" hangingPunct="0"/>
              <a:r>
                <a:rPr lang="en-US" sz="1000"/>
                <a:t>63.74.77.0/24         92</a:t>
              </a:r>
            </a:p>
            <a:p>
              <a:pPr defTabSz="650875" eaLnBrk="0" hangingPunct="0"/>
              <a:r>
                <a:rPr lang="en-US" sz="1000"/>
                <a:t>198.254.24.0/23     92</a:t>
              </a:r>
              <a:endParaRPr lang="en-US"/>
            </a:p>
          </p:txBody>
        </p:sp>
      </p:grpSp>
      <p:sp>
        <p:nvSpPr>
          <p:cNvPr id="443412" name="Rectangle 20"/>
          <p:cNvSpPr>
            <a:spLocks noChangeArrowheads="1"/>
          </p:cNvSpPr>
          <p:nvPr/>
        </p:nvSpPr>
        <p:spPr bwMode="auto">
          <a:xfrm>
            <a:off x="1038333" y="5229200"/>
            <a:ext cx="67452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>
              <a:buSzPct val="150000"/>
              <a:buFont typeface="Wingdings" pitchFamily="2" charset="2"/>
              <a:buChar char="§"/>
            </a:pPr>
            <a:r>
              <a:rPr lang="en-US" sz="2000" dirty="0">
                <a:solidFill>
                  <a:srgbClr val="000066"/>
                </a:solidFill>
                <a:latin typeface="Tahoma" pitchFamily="34" charset="0"/>
              </a:rPr>
              <a:t>Egress LSR send </a:t>
            </a:r>
            <a:r>
              <a:rPr lang="en-US" sz="2000" i="1" dirty="0">
                <a:solidFill>
                  <a:srgbClr val="000066"/>
                </a:solidFill>
                <a:latin typeface="Tahoma" pitchFamily="34" charset="0"/>
              </a:rPr>
              <a:t>Label Mapping Messages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85DCB-30D2-4BB1-9A88-429B7BD6A760}"/>
              </a:ext>
            </a:extLst>
          </p:cNvPr>
          <p:cNvSpPr txBox="1"/>
          <p:nvPr/>
        </p:nvSpPr>
        <p:spPr>
          <a:xfrm>
            <a:off x="1223963" y="4099030"/>
            <a:ext cx="6559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Request and Reply messages follow paths that are limited to IP shortest path routes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LSP are along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791101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 advAuto="1000"/>
      <p:bldP spid="4434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3BEA-435E-4DEA-816E-46EE58C4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MPLS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F3E1-9866-4E60-A2B3-31DD7D3E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b="1" dirty="0"/>
              <a:t>Separation of control and Data plane</a:t>
            </a:r>
          </a:p>
          <a:p>
            <a:r>
              <a:rPr lang="en-GB" dirty="0"/>
              <a:t>packet forwarding in each router decoupled from label switching and LSP taken up and down in the network</a:t>
            </a:r>
          </a:p>
          <a:p>
            <a:r>
              <a:rPr lang="en-GB" dirty="0"/>
              <a:t>Independent network control mechanisms</a:t>
            </a:r>
          </a:p>
          <a:p>
            <a:r>
              <a:rPr lang="en-GB" dirty="0"/>
              <a:t>LSP set up and down based on different criteria using different protocols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2. Packet forwarding processing</a:t>
            </a:r>
          </a:p>
          <a:p>
            <a:r>
              <a:rPr lang="en-GB" dirty="0"/>
              <a:t>LSR can process more packets </a:t>
            </a:r>
          </a:p>
          <a:p>
            <a:r>
              <a:rPr lang="en-GB" dirty="0"/>
              <a:t>Label switching and forwarding is simpler and performed in hardware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300B0-9546-4843-AF46-41CF57A35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B8A04-7B94-4052-A3CA-992A5B2475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41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4C1A-9E92-4D56-91F4-A3B85E2F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MPLS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9621-F11C-44B9-AD1F-436A8F91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Connection Oriented:</a:t>
            </a:r>
          </a:p>
          <a:p>
            <a:pPr lvl="1"/>
            <a:r>
              <a:rPr lang="en-US" dirty="0"/>
              <a:t>IP packets are forwarded based on the destination address</a:t>
            </a:r>
            <a:r>
              <a:rPr lang="en-US" dirty="0">
                <a:sym typeface="Wingdings" panose="05000000000000000000" pitchFamily="2" charset="2"/>
              </a:rPr>
              <a:t> same address means same link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MPLS connection is oriented: Packets are organized in packet streams called </a:t>
            </a:r>
            <a:r>
              <a:rPr lang="en-US" b="1" dirty="0">
                <a:sym typeface="Wingdings" panose="05000000000000000000" pitchFamily="2" charset="2"/>
              </a:rPr>
              <a:t>forward equivalent classes (FEC)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Packets with different service requirements are grouped in different FEC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FEC has an LSP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</a:t>
            </a:r>
            <a:r>
              <a:rPr lang="en-US" b="1" dirty="0">
                <a:sym typeface="Wingdings" panose="05000000000000000000" pitchFamily="2" charset="2"/>
              </a:rPr>
              <a:t>Traffic Engineering (TE) </a:t>
            </a:r>
            <a:r>
              <a:rPr lang="en-US" dirty="0">
                <a:sym typeface="Wingdings" panose="05000000000000000000" pitchFamily="2" charset="2"/>
              </a:rPr>
              <a:t>(load balancing, avoid congestion)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MPLS allows multiple VPN over single IP network</a:t>
            </a:r>
          </a:p>
          <a:p>
            <a:pPr lvl="1"/>
            <a:endParaRPr lang="en-US" b="1" dirty="0"/>
          </a:p>
          <a:p>
            <a:r>
              <a:rPr lang="en-US" b="1" dirty="0"/>
              <a:t>Explicit Routing</a:t>
            </a:r>
          </a:p>
          <a:p>
            <a:pPr lvl="1"/>
            <a:r>
              <a:rPr lang="en-US" dirty="0"/>
              <a:t>IP routing follows shortest path</a:t>
            </a:r>
          </a:p>
          <a:p>
            <a:pPr lvl="1"/>
            <a:r>
              <a:rPr lang="en-US" dirty="0"/>
              <a:t>MPLS allows explicit routing: LSP can be chosen to offer certain QoS assurances (</a:t>
            </a:r>
            <a:r>
              <a:rPr lang="en-US" dirty="0" err="1"/>
              <a:t>e.g</a:t>
            </a:r>
            <a:r>
              <a:rPr lang="en-US" dirty="0"/>
              <a:t> links with sufficient reserved bandwidth)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BD21D-ED1E-427C-86C6-87FA4E958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70CF7-B26D-4005-8EBD-66DF0F922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3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B745-504D-43CB-AE60-5C4B2D21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MPLS tunnelling and label stacking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4735-7362-42B8-9833-11554351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CA13-250E-4765-B40A-7FB5EBAC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18B3B-0640-41CE-9EF0-44E78379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2" y="1120381"/>
            <a:ext cx="7859216" cy="51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97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2955-23B7-4776-B296-B5E71999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as a Label in MPLS (</a:t>
            </a:r>
            <a:r>
              <a:rPr lang="en-US" dirty="0" err="1"/>
              <a:t>MPλS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1663-31F2-465B-BEB3-00405945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Multiprotocol Lambda Switching</a:t>
            </a:r>
            <a:r>
              <a:rPr lang="en-GB" dirty="0"/>
              <a:t> (MP</a:t>
            </a:r>
            <a:r>
              <a:rPr lang="el-GR" dirty="0"/>
              <a:t>λ</a:t>
            </a:r>
            <a:r>
              <a:rPr lang="en-GB" dirty="0"/>
              <a:t>S) is the optical analogy of MPLS. </a:t>
            </a:r>
          </a:p>
          <a:p>
            <a:endParaRPr lang="en-US" dirty="0"/>
          </a:p>
          <a:p>
            <a:r>
              <a:rPr lang="en-US" dirty="0"/>
              <a:t>Wavelength is the new label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Labels in MPLS can be viewed as analogous to optical channels in optical networks. </a:t>
            </a:r>
          </a:p>
          <a:p>
            <a:r>
              <a:rPr lang="en-GB" dirty="0"/>
              <a:t>LSRs are viewed as analogous to OXCs. </a:t>
            </a:r>
          </a:p>
          <a:p>
            <a:r>
              <a:rPr lang="en-GB" dirty="0"/>
              <a:t>The data plane of an LSR uses the label-swapping paradigm to transfer a labelled packet from an input port to an output port.</a:t>
            </a:r>
          </a:p>
          <a:p>
            <a:r>
              <a:rPr lang="en-GB" dirty="0"/>
              <a:t> The data plane of an OXC uses a switching matrix to connect an optical channel (</a:t>
            </a:r>
            <a:r>
              <a:rPr lang="en-GB" dirty="0" err="1"/>
              <a:t>OCh</a:t>
            </a:r>
            <a:r>
              <a:rPr lang="en-GB" dirty="0"/>
              <a:t>) trail from an input port to an output port.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0E02B-3CE9-474A-878C-A812368FF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B9348-9296-474A-A672-8C17D0F605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648700" cy="1189038"/>
          </a:xfrm>
          <a:noFill/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914400"/>
            <a:r>
              <a:rPr lang="en-US" dirty="0"/>
              <a:t>Lambda as a Label in MPLS (</a:t>
            </a:r>
            <a:r>
              <a:rPr lang="en-US" dirty="0" err="1"/>
              <a:t>MPλS</a:t>
            </a:r>
            <a:r>
              <a:rPr lang="en-US" dirty="0"/>
              <a:t>)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419600"/>
            <a:ext cx="8340969" cy="1816100"/>
          </a:xfrm>
          <a:noFill/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4163" indent="-284163" defTabSz="914400">
              <a:lnSpc>
                <a:spcPct val="90000"/>
              </a:lnSpc>
            </a:pPr>
            <a:r>
              <a:rPr lang="en-US"/>
              <a:t>Channel arrives on Port 1 on </a:t>
            </a:r>
            <a:r>
              <a:rPr lang="en-GB">
                <a:sym typeface="Symbol" charset="0"/>
              </a:rPr>
              <a:t>2, the "green" lambda</a:t>
            </a:r>
          </a:p>
          <a:p>
            <a:pPr marL="284163" indent="-284163" defTabSz="914400">
              <a:lnSpc>
                <a:spcPct val="90000"/>
              </a:lnSpc>
            </a:pPr>
            <a:r>
              <a:rPr lang="en-GB">
                <a:sym typeface="Symbol" charset="0"/>
              </a:rPr>
              <a:t>Connection table indicates that this channel should be space-switched to Port 4</a:t>
            </a:r>
          </a:p>
          <a:p>
            <a:pPr marL="284163" indent="-284163" defTabSz="914400">
              <a:lnSpc>
                <a:spcPct val="90000"/>
              </a:lnSpc>
            </a:pPr>
            <a:r>
              <a:rPr lang="en-GB">
                <a:sym typeface="Symbol" charset="0"/>
              </a:rPr>
              <a:t>At Port 4, 2 is available for onward transmission</a:t>
            </a:r>
            <a:endParaRPr lang="en-US">
              <a:sym typeface="Symbol" charset="0"/>
            </a:endParaRP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5956789" y="2590800"/>
            <a:ext cx="2882411" cy="304800"/>
          </a:xfrm>
          <a:prstGeom prst="rect">
            <a:avLst/>
          </a:prstGeom>
          <a:noFill/>
          <a:ln w="28575">
            <a:solidFill>
              <a:srgbClr val="00008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6575182" y="1752600"/>
            <a:ext cx="1922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charset="0"/>
              </a:rPr>
              <a:t>Connection Table</a:t>
            </a: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5991959" y="2046288"/>
            <a:ext cx="11972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Tahoma" charset="0"/>
              </a:rPr>
              <a:t>In</a:t>
            </a:r>
          </a:p>
          <a:p>
            <a:r>
              <a:rPr lang="en-US" sz="1200">
                <a:latin typeface="Tahoma" charset="0"/>
              </a:rPr>
              <a:t>(port,Lambda)</a:t>
            </a: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7321062" y="2046288"/>
            <a:ext cx="123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Tahoma" charset="0"/>
              </a:rPr>
              <a:t>Out</a:t>
            </a:r>
          </a:p>
          <a:p>
            <a:r>
              <a:rPr lang="en-US" sz="1200">
                <a:latin typeface="Tahoma" charset="0"/>
              </a:rPr>
              <a:t>(port, Lambda)</a:t>
            </a:r>
          </a:p>
        </p:txBody>
      </p:sp>
      <p:sp>
        <p:nvSpPr>
          <p:cNvPr id="718856" name="Line 8"/>
          <p:cNvSpPr>
            <a:spLocks noChangeShapeType="1"/>
          </p:cNvSpPr>
          <p:nvPr/>
        </p:nvSpPr>
        <p:spPr bwMode="auto">
          <a:xfrm flipH="1" flipV="1">
            <a:off x="7239000" y="2057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57" name="Line 9"/>
          <p:cNvSpPr>
            <a:spLocks noChangeShapeType="1"/>
          </p:cNvSpPr>
          <p:nvPr/>
        </p:nvSpPr>
        <p:spPr bwMode="auto">
          <a:xfrm flipH="1" flipV="1">
            <a:off x="5631474" y="2509838"/>
            <a:ext cx="2979126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858" name="Group 10"/>
          <p:cNvGrpSpPr>
            <a:grpSpLocks/>
          </p:cNvGrpSpPr>
          <p:nvPr/>
        </p:nvGrpSpPr>
        <p:grpSpPr bwMode="auto">
          <a:xfrm>
            <a:off x="6126771" y="2530476"/>
            <a:ext cx="915865" cy="1335088"/>
            <a:chOff x="3582" y="1277"/>
            <a:chExt cx="500" cy="841"/>
          </a:xfrm>
        </p:grpSpPr>
        <p:sp>
          <p:nvSpPr>
            <p:cNvPr id="718859" name="Text Box 11"/>
            <p:cNvSpPr txBox="1">
              <a:spLocks noChangeArrowheads="1"/>
            </p:cNvSpPr>
            <p:nvPr/>
          </p:nvSpPr>
          <p:spPr bwMode="auto">
            <a:xfrm>
              <a:off x="3583" y="1277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(1,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2)</a:t>
              </a:r>
            </a:p>
          </p:txBody>
        </p:sp>
        <p:sp>
          <p:nvSpPr>
            <p:cNvPr id="718860" name="Text Box 12"/>
            <p:cNvSpPr txBox="1">
              <a:spLocks noChangeArrowheads="1"/>
            </p:cNvSpPr>
            <p:nvPr/>
          </p:nvSpPr>
          <p:spPr bwMode="auto">
            <a:xfrm>
              <a:off x="3582" y="1480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(1,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3)</a:t>
              </a:r>
            </a:p>
          </p:txBody>
        </p:sp>
        <p:sp>
          <p:nvSpPr>
            <p:cNvPr id="718861" name="Text Box 13"/>
            <p:cNvSpPr txBox="1">
              <a:spLocks noChangeArrowheads="1"/>
            </p:cNvSpPr>
            <p:nvPr/>
          </p:nvSpPr>
          <p:spPr bwMode="auto">
            <a:xfrm>
              <a:off x="3582" y="1683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(1,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1)</a:t>
              </a:r>
            </a:p>
          </p:txBody>
        </p:sp>
        <p:sp>
          <p:nvSpPr>
            <p:cNvPr id="718862" name="Text Box 14"/>
            <p:cNvSpPr txBox="1">
              <a:spLocks noChangeArrowheads="1"/>
            </p:cNvSpPr>
            <p:nvPr/>
          </p:nvSpPr>
          <p:spPr bwMode="auto">
            <a:xfrm>
              <a:off x="3582" y="1885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(2,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1)</a:t>
              </a:r>
            </a:p>
          </p:txBody>
        </p:sp>
      </p:grpSp>
      <p:grpSp>
        <p:nvGrpSpPr>
          <p:cNvPr id="718863" name="Group 15"/>
          <p:cNvGrpSpPr>
            <a:grpSpLocks/>
          </p:cNvGrpSpPr>
          <p:nvPr/>
        </p:nvGrpSpPr>
        <p:grpSpPr bwMode="auto">
          <a:xfrm>
            <a:off x="7501300" y="2530476"/>
            <a:ext cx="914033" cy="1335088"/>
            <a:chOff x="4341" y="1373"/>
            <a:chExt cx="499" cy="841"/>
          </a:xfrm>
        </p:grpSpPr>
        <p:sp>
          <p:nvSpPr>
            <p:cNvPr id="718864" name="Text Box 16"/>
            <p:cNvSpPr txBox="1">
              <a:spLocks noChangeArrowheads="1"/>
            </p:cNvSpPr>
            <p:nvPr/>
          </p:nvSpPr>
          <p:spPr bwMode="auto">
            <a:xfrm>
              <a:off x="4342" y="1373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(4,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2)</a:t>
              </a:r>
            </a:p>
          </p:txBody>
        </p:sp>
        <p:sp>
          <p:nvSpPr>
            <p:cNvPr id="718865" name="Text Box 17"/>
            <p:cNvSpPr txBox="1">
              <a:spLocks noChangeArrowheads="1"/>
            </p:cNvSpPr>
            <p:nvPr/>
          </p:nvSpPr>
          <p:spPr bwMode="auto">
            <a:xfrm>
              <a:off x="4341" y="1576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(4,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3)</a:t>
              </a:r>
            </a:p>
          </p:txBody>
        </p:sp>
        <p:sp>
          <p:nvSpPr>
            <p:cNvPr id="718866" name="Text Box 18"/>
            <p:cNvSpPr txBox="1">
              <a:spLocks noChangeArrowheads="1"/>
            </p:cNvSpPr>
            <p:nvPr/>
          </p:nvSpPr>
          <p:spPr bwMode="auto">
            <a:xfrm>
              <a:off x="4341" y="1779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(4,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2)</a:t>
              </a:r>
            </a:p>
          </p:txBody>
        </p:sp>
        <p:sp>
          <p:nvSpPr>
            <p:cNvPr id="718867" name="Text Box 19"/>
            <p:cNvSpPr txBox="1">
              <a:spLocks noChangeArrowheads="1"/>
            </p:cNvSpPr>
            <p:nvPr/>
          </p:nvSpPr>
          <p:spPr bwMode="auto">
            <a:xfrm>
              <a:off x="4341" y="1981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(3,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1)</a:t>
              </a:r>
            </a:p>
          </p:txBody>
        </p:sp>
      </p:grpSp>
      <p:sp>
        <p:nvSpPr>
          <p:cNvPr id="718868" name="Line 20"/>
          <p:cNvSpPr>
            <a:spLocks noChangeShapeType="1"/>
          </p:cNvSpPr>
          <p:nvPr/>
        </p:nvSpPr>
        <p:spPr bwMode="auto">
          <a:xfrm flipV="1">
            <a:off x="8610600" y="2109788"/>
            <a:ext cx="0" cy="193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81" name="Line 33"/>
          <p:cNvSpPr>
            <a:spLocks noChangeShapeType="1"/>
          </p:cNvSpPr>
          <p:nvPr/>
        </p:nvSpPr>
        <p:spPr bwMode="auto">
          <a:xfrm>
            <a:off x="4889989" y="3581400"/>
            <a:ext cx="3678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82" name="Line 34"/>
          <p:cNvSpPr>
            <a:spLocks noChangeShapeType="1"/>
          </p:cNvSpPr>
          <p:nvPr/>
        </p:nvSpPr>
        <p:spPr bwMode="auto">
          <a:xfrm>
            <a:off x="3657600" y="3581400"/>
            <a:ext cx="1015512" cy="0"/>
          </a:xfrm>
          <a:prstGeom prst="line">
            <a:avLst/>
          </a:prstGeom>
          <a:noFill/>
          <a:ln w="57150">
            <a:solidFill>
              <a:srgbClr val="1BFF1B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83" name="Rectangle 35"/>
          <p:cNvSpPr>
            <a:spLocks noChangeArrowheads="1"/>
          </p:cNvSpPr>
          <p:nvPr/>
        </p:nvSpPr>
        <p:spPr bwMode="auto">
          <a:xfrm>
            <a:off x="4204189" y="3467100"/>
            <a:ext cx="773723" cy="2540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prstShdw prst="shdw17" dist="17961" dir="2700000">
              <a:srgbClr val="00FF00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sz="1800" b="0">
                <a:solidFill>
                  <a:schemeClr val="bg1"/>
                </a:solidFill>
                <a:latin typeface="Arial" charset="0"/>
                <a:sym typeface="Symbol" charset="0"/>
              </a:rPr>
              <a:t></a:t>
            </a:r>
            <a:r>
              <a:rPr lang="en-GB" sz="1800" b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718884" name="Line 36"/>
          <p:cNvSpPr>
            <a:spLocks noChangeShapeType="1"/>
          </p:cNvSpPr>
          <p:nvPr/>
        </p:nvSpPr>
        <p:spPr bwMode="auto">
          <a:xfrm>
            <a:off x="609600" y="2438400"/>
            <a:ext cx="927589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85" name="Rectangle 37"/>
          <p:cNvSpPr>
            <a:spLocks noChangeArrowheads="1"/>
          </p:cNvSpPr>
          <p:nvPr/>
        </p:nvSpPr>
        <p:spPr bwMode="auto">
          <a:xfrm>
            <a:off x="152400" y="2311400"/>
            <a:ext cx="775189" cy="25400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prstShdw prst="shdw17" dist="17961" dir="2700000">
              <a:srgbClr val="00FF00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sz="1800" b="0">
                <a:solidFill>
                  <a:schemeClr val="bg1"/>
                </a:solidFill>
                <a:latin typeface="Arial" charset="0"/>
                <a:sym typeface="Symbol" charset="0"/>
              </a:rPr>
              <a:t></a:t>
            </a:r>
            <a:r>
              <a:rPr lang="en-GB" sz="1800" b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grpSp>
        <p:nvGrpSpPr>
          <p:cNvPr id="718891" name="Group 43"/>
          <p:cNvGrpSpPr>
            <a:grpSpLocks/>
          </p:cNvGrpSpPr>
          <p:nvPr/>
        </p:nvGrpSpPr>
        <p:grpSpPr bwMode="auto">
          <a:xfrm>
            <a:off x="1477108" y="1816101"/>
            <a:ext cx="2362200" cy="2125663"/>
            <a:chOff x="960" y="1152"/>
            <a:chExt cx="1488" cy="1339"/>
          </a:xfrm>
        </p:grpSpPr>
        <p:sp>
          <p:nvSpPr>
            <p:cNvPr id="718892" name="Rectangle 44"/>
            <p:cNvSpPr>
              <a:spLocks noChangeArrowheads="1"/>
            </p:cNvSpPr>
            <p:nvPr/>
          </p:nvSpPr>
          <p:spPr bwMode="auto">
            <a:xfrm>
              <a:off x="965" y="1300"/>
              <a:ext cx="1309" cy="1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1113">
                  <a:solidFill>
                    <a:srgbClr val="AAE6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93" name="Freeform 45"/>
            <p:cNvSpPr>
              <a:spLocks/>
            </p:cNvSpPr>
            <p:nvPr/>
          </p:nvSpPr>
          <p:spPr bwMode="auto">
            <a:xfrm>
              <a:off x="960" y="1152"/>
              <a:ext cx="1488" cy="143"/>
            </a:xfrm>
            <a:custGeom>
              <a:avLst/>
              <a:gdLst>
                <a:gd name="T0" fmla="*/ 0 w 857"/>
                <a:gd name="T1" fmla="*/ 86 h 86"/>
                <a:gd name="T2" fmla="*/ 97 w 857"/>
                <a:gd name="T3" fmla="*/ 0 h 86"/>
                <a:gd name="T4" fmla="*/ 857 w 857"/>
                <a:gd name="T5" fmla="*/ 0 h 86"/>
                <a:gd name="T6" fmla="*/ 760 w 857"/>
                <a:gd name="T7" fmla="*/ 86 h 86"/>
                <a:gd name="T8" fmla="*/ 0 w 85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86">
                  <a:moveTo>
                    <a:pt x="0" y="86"/>
                  </a:moveTo>
                  <a:lnTo>
                    <a:pt x="97" y="0"/>
                  </a:lnTo>
                  <a:lnTo>
                    <a:pt x="857" y="0"/>
                  </a:lnTo>
                  <a:lnTo>
                    <a:pt x="76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94" name="Freeform 46"/>
            <p:cNvSpPr>
              <a:spLocks/>
            </p:cNvSpPr>
            <p:nvPr/>
          </p:nvSpPr>
          <p:spPr bwMode="auto">
            <a:xfrm>
              <a:off x="960" y="1152"/>
              <a:ext cx="1488" cy="143"/>
            </a:xfrm>
            <a:custGeom>
              <a:avLst/>
              <a:gdLst>
                <a:gd name="T0" fmla="*/ 0 w 857"/>
                <a:gd name="T1" fmla="*/ 86 h 86"/>
                <a:gd name="T2" fmla="*/ 97 w 857"/>
                <a:gd name="T3" fmla="*/ 0 h 86"/>
                <a:gd name="T4" fmla="*/ 857 w 857"/>
                <a:gd name="T5" fmla="*/ 0 h 86"/>
                <a:gd name="T6" fmla="*/ 760 w 857"/>
                <a:gd name="T7" fmla="*/ 86 h 86"/>
                <a:gd name="T8" fmla="*/ 0 w 85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86">
                  <a:moveTo>
                    <a:pt x="0" y="86"/>
                  </a:moveTo>
                  <a:lnTo>
                    <a:pt x="97" y="0"/>
                  </a:lnTo>
                  <a:lnTo>
                    <a:pt x="857" y="0"/>
                  </a:lnTo>
                  <a:lnTo>
                    <a:pt x="76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AAE6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95" name="Freeform 47"/>
            <p:cNvSpPr>
              <a:spLocks/>
            </p:cNvSpPr>
            <p:nvPr/>
          </p:nvSpPr>
          <p:spPr bwMode="auto">
            <a:xfrm>
              <a:off x="2280" y="1152"/>
              <a:ext cx="168" cy="1334"/>
            </a:xfrm>
            <a:custGeom>
              <a:avLst/>
              <a:gdLst>
                <a:gd name="T0" fmla="*/ 0 w 97"/>
                <a:gd name="T1" fmla="*/ 86 h 803"/>
                <a:gd name="T2" fmla="*/ 97 w 97"/>
                <a:gd name="T3" fmla="*/ 0 h 803"/>
                <a:gd name="T4" fmla="*/ 97 w 97"/>
                <a:gd name="T5" fmla="*/ 716 h 803"/>
                <a:gd name="T6" fmla="*/ 0 w 97"/>
                <a:gd name="T7" fmla="*/ 803 h 803"/>
                <a:gd name="T8" fmla="*/ 0 w 97"/>
                <a:gd name="T9" fmla="*/ 8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3">
                  <a:moveTo>
                    <a:pt x="0" y="86"/>
                  </a:moveTo>
                  <a:lnTo>
                    <a:pt x="97" y="0"/>
                  </a:lnTo>
                  <a:lnTo>
                    <a:pt x="97" y="716"/>
                  </a:lnTo>
                  <a:lnTo>
                    <a:pt x="0" y="803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96" name="Freeform 48"/>
            <p:cNvSpPr>
              <a:spLocks/>
            </p:cNvSpPr>
            <p:nvPr/>
          </p:nvSpPr>
          <p:spPr bwMode="auto">
            <a:xfrm>
              <a:off x="2280" y="1152"/>
              <a:ext cx="168" cy="1334"/>
            </a:xfrm>
            <a:custGeom>
              <a:avLst/>
              <a:gdLst>
                <a:gd name="T0" fmla="*/ 0 w 97"/>
                <a:gd name="T1" fmla="*/ 86 h 803"/>
                <a:gd name="T2" fmla="*/ 97 w 97"/>
                <a:gd name="T3" fmla="*/ 0 h 803"/>
                <a:gd name="T4" fmla="*/ 97 w 97"/>
                <a:gd name="T5" fmla="*/ 716 h 803"/>
                <a:gd name="T6" fmla="*/ 0 w 97"/>
                <a:gd name="T7" fmla="*/ 803 h 803"/>
                <a:gd name="T8" fmla="*/ 0 w 97"/>
                <a:gd name="T9" fmla="*/ 8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3">
                  <a:moveTo>
                    <a:pt x="0" y="86"/>
                  </a:moveTo>
                  <a:lnTo>
                    <a:pt x="97" y="0"/>
                  </a:lnTo>
                  <a:lnTo>
                    <a:pt x="97" y="716"/>
                  </a:lnTo>
                  <a:lnTo>
                    <a:pt x="0" y="803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1113">
                  <a:solidFill>
                    <a:srgbClr val="AAE6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897" name="Group 49"/>
            <p:cNvGrpSpPr>
              <a:grpSpLocks/>
            </p:cNvGrpSpPr>
            <p:nvPr/>
          </p:nvGrpSpPr>
          <p:grpSpPr bwMode="auto">
            <a:xfrm>
              <a:off x="1055" y="1406"/>
              <a:ext cx="1166" cy="1025"/>
              <a:chOff x="3175" y="1353"/>
              <a:chExt cx="671" cy="617"/>
            </a:xfrm>
          </p:grpSpPr>
          <p:sp>
            <p:nvSpPr>
              <p:cNvPr id="718898" name="Freeform 50"/>
              <p:cNvSpPr>
                <a:spLocks/>
              </p:cNvSpPr>
              <p:nvPr/>
            </p:nvSpPr>
            <p:spPr bwMode="auto">
              <a:xfrm>
                <a:off x="3175" y="1353"/>
                <a:ext cx="664" cy="610"/>
              </a:xfrm>
              <a:custGeom>
                <a:avLst/>
                <a:gdLst>
                  <a:gd name="T0" fmla="*/ 97 w 664"/>
                  <a:gd name="T1" fmla="*/ 0 h 610"/>
                  <a:gd name="T2" fmla="*/ 97 w 664"/>
                  <a:gd name="T3" fmla="*/ 73 h 610"/>
                  <a:gd name="T4" fmla="*/ 249 w 664"/>
                  <a:gd name="T5" fmla="*/ 73 h 610"/>
                  <a:gd name="T6" fmla="*/ 332 w 664"/>
                  <a:gd name="T7" fmla="*/ 238 h 610"/>
                  <a:gd name="T8" fmla="*/ 415 w 664"/>
                  <a:gd name="T9" fmla="*/ 73 h 610"/>
                  <a:gd name="T10" fmla="*/ 567 w 664"/>
                  <a:gd name="T11" fmla="*/ 73 h 610"/>
                  <a:gd name="T12" fmla="*/ 567 w 664"/>
                  <a:gd name="T13" fmla="*/ 0 h 610"/>
                  <a:gd name="T14" fmla="*/ 664 w 664"/>
                  <a:gd name="T15" fmla="*/ 92 h 610"/>
                  <a:gd name="T16" fmla="*/ 567 w 664"/>
                  <a:gd name="T17" fmla="*/ 185 h 610"/>
                  <a:gd name="T18" fmla="*/ 567 w 664"/>
                  <a:gd name="T19" fmla="*/ 119 h 610"/>
                  <a:gd name="T20" fmla="*/ 456 w 664"/>
                  <a:gd name="T21" fmla="*/ 119 h 610"/>
                  <a:gd name="T22" fmla="*/ 367 w 664"/>
                  <a:gd name="T23" fmla="*/ 305 h 610"/>
                  <a:gd name="T24" fmla="*/ 456 w 664"/>
                  <a:gd name="T25" fmla="*/ 491 h 610"/>
                  <a:gd name="T26" fmla="*/ 567 w 664"/>
                  <a:gd name="T27" fmla="*/ 491 h 610"/>
                  <a:gd name="T28" fmla="*/ 567 w 664"/>
                  <a:gd name="T29" fmla="*/ 424 h 610"/>
                  <a:gd name="T30" fmla="*/ 664 w 664"/>
                  <a:gd name="T31" fmla="*/ 517 h 610"/>
                  <a:gd name="T32" fmla="*/ 567 w 664"/>
                  <a:gd name="T33" fmla="*/ 610 h 610"/>
                  <a:gd name="T34" fmla="*/ 567 w 664"/>
                  <a:gd name="T35" fmla="*/ 544 h 610"/>
                  <a:gd name="T36" fmla="*/ 415 w 664"/>
                  <a:gd name="T37" fmla="*/ 544 h 610"/>
                  <a:gd name="T38" fmla="*/ 332 w 664"/>
                  <a:gd name="T39" fmla="*/ 371 h 610"/>
                  <a:gd name="T40" fmla="*/ 249 w 664"/>
                  <a:gd name="T41" fmla="*/ 544 h 610"/>
                  <a:gd name="T42" fmla="*/ 97 w 664"/>
                  <a:gd name="T43" fmla="*/ 544 h 610"/>
                  <a:gd name="T44" fmla="*/ 97 w 664"/>
                  <a:gd name="T45" fmla="*/ 610 h 610"/>
                  <a:gd name="T46" fmla="*/ 0 w 664"/>
                  <a:gd name="T47" fmla="*/ 517 h 610"/>
                  <a:gd name="T48" fmla="*/ 97 w 664"/>
                  <a:gd name="T49" fmla="*/ 424 h 610"/>
                  <a:gd name="T50" fmla="*/ 97 w 664"/>
                  <a:gd name="T51" fmla="*/ 491 h 610"/>
                  <a:gd name="T52" fmla="*/ 201 w 664"/>
                  <a:gd name="T53" fmla="*/ 491 h 610"/>
                  <a:gd name="T54" fmla="*/ 298 w 664"/>
                  <a:gd name="T55" fmla="*/ 305 h 610"/>
                  <a:gd name="T56" fmla="*/ 201 w 664"/>
                  <a:gd name="T57" fmla="*/ 119 h 610"/>
                  <a:gd name="T58" fmla="*/ 97 w 664"/>
                  <a:gd name="T59" fmla="*/ 119 h 610"/>
                  <a:gd name="T60" fmla="*/ 97 w 664"/>
                  <a:gd name="T61" fmla="*/ 185 h 610"/>
                  <a:gd name="T62" fmla="*/ 0 w 664"/>
                  <a:gd name="T63" fmla="*/ 92 h 610"/>
                  <a:gd name="T64" fmla="*/ 97 w 664"/>
                  <a:gd name="T65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0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8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2"/>
                    </a:lnTo>
                    <a:lnTo>
                      <a:pt x="567" y="185"/>
                    </a:lnTo>
                    <a:lnTo>
                      <a:pt x="567" y="119"/>
                    </a:lnTo>
                    <a:lnTo>
                      <a:pt x="456" y="119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4"/>
                    </a:lnTo>
                    <a:lnTo>
                      <a:pt x="664" y="517"/>
                    </a:lnTo>
                    <a:lnTo>
                      <a:pt x="567" y="610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1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0"/>
                    </a:lnTo>
                    <a:lnTo>
                      <a:pt x="0" y="517"/>
                    </a:lnTo>
                    <a:lnTo>
                      <a:pt x="97" y="424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8" y="305"/>
                    </a:lnTo>
                    <a:lnTo>
                      <a:pt x="201" y="119"/>
                    </a:lnTo>
                    <a:lnTo>
                      <a:pt x="97" y="119"/>
                    </a:lnTo>
                    <a:lnTo>
                      <a:pt x="97" y="185"/>
                    </a:lnTo>
                    <a:lnTo>
                      <a:pt x="0" y="9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899" name="Freeform 51"/>
              <p:cNvSpPr>
                <a:spLocks/>
              </p:cNvSpPr>
              <p:nvPr/>
            </p:nvSpPr>
            <p:spPr bwMode="auto">
              <a:xfrm>
                <a:off x="3175" y="1353"/>
                <a:ext cx="664" cy="610"/>
              </a:xfrm>
              <a:custGeom>
                <a:avLst/>
                <a:gdLst>
                  <a:gd name="T0" fmla="*/ 97 w 664"/>
                  <a:gd name="T1" fmla="*/ 0 h 610"/>
                  <a:gd name="T2" fmla="*/ 97 w 664"/>
                  <a:gd name="T3" fmla="*/ 73 h 610"/>
                  <a:gd name="T4" fmla="*/ 249 w 664"/>
                  <a:gd name="T5" fmla="*/ 73 h 610"/>
                  <a:gd name="T6" fmla="*/ 332 w 664"/>
                  <a:gd name="T7" fmla="*/ 238 h 610"/>
                  <a:gd name="T8" fmla="*/ 415 w 664"/>
                  <a:gd name="T9" fmla="*/ 73 h 610"/>
                  <a:gd name="T10" fmla="*/ 567 w 664"/>
                  <a:gd name="T11" fmla="*/ 73 h 610"/>
                  <a:gd name="T12" fmla="*/ 567 w 664"/>
                  <a:gd name="T13" fmla="*/ 0 h 610"/>
                  <a:gd name="T14" fmla="*/ 664 w 664"/>
                  <a:gd name="T15" fmla="*/ 92 h 610"/>
                  <a:gd name="T16" fmla="*/ 567 w 664"/>
                  <a:gd name="T17" fmla="*/ 185 h 610"/>
                  <a:gd name="T18" fmla="*/ 567 w 664"/>
                  <a:gd name="T19" fmla="*/ 119 h 610"/>
                  <a:gd name="T20" fmla="*/ 456 w 664"/>
                  <a:gd name="T21" fmla="*/ 119 h 610"/>
                  <a:gd name="T22" fmla="*/ 367 w 664"/>
                  <a:gd name="T23" fmla="*/ 305 h 610"/>
                  <a:gd name="T24" fmla="*/ 456 w 664"/>
                  <a:gd name="T25" fmla="*/ 491 h 610"/>
                  <a:gd name="T26" fmla="*/ 567 w 664"/>
                  <a:gd name="T27" fmla="*/ 491 h 610"/>
                  <a:gd name="T28" fmla="*/ 567 w 664"/>
                  <a:gd name="T29" fmla="*/ 424 h 610"/>
                  <a:gd name="T30" fmla="*/ 664 w 664"/>
                  <a:gd name="T31" fmla="*/ 517 h 610"/>
                  <a:gd name="T32" fmla="*/ 567 w 664"/>
                  <a:gd name="T33" fmla="*/ 610 h 610"/>
                  <a:gd name="T34" fmla="*/ 567 w 664"/>
                  <a:gd name="T35" fmla="*/ 544 h 610"/>
                  <a:gd name="T36" fmla="*/ 415 w 664"/>
                  <a:gd name="T37" fmla="*/ 544 h 610"/>
                  <a:gd name="T38" fmla="*/ 332 w 664"/>
                  <a:gd name="T39" fmla="*/ 371 h 610"/>
                  <a:gd name="T40" fmla="*/ 249 w 664"/>
                  <a:gd name="T41" fmla="*/ 544 h 610"/>
                  <a:gd name="T42" fmla="*/ 97 w 664"/>
                  <a:gd name="T43" fmla="*/ 544 h 610"/>
                  <a:gd name="T44" fmla="*/ 97 w 664"/>
                  <a:gd name="T45" fmla="*/ 610 h 610"/>
                  <a:gd name="T46" fmla="*/ 0 w 664"/>
                  <a:gd name="T47" fmla="*/ 517 h 610"/>
                  <a:gd name="T48" fmla="*/ 97 w 664"/>
                  <a:gd name="T49" fmla="*/ 424 h 610"/>
                  <a:gd name="T50" fmla="*/ 97 w 664"/>
                  <a:gd name="T51" fmla="*/ 491 h 610"/>
                  <a:gd name="T52" fmla="*/ 201 w 664"/>
                  <a:gd name="T53" fmla="*/ 491 h 610"/>
                  <a:gd name="T54" fmla="*/ 298 w 664"/>
                  <a:gd name="T55" fmla="*/ 305 h 610"/>
                  <a:gd name="T56" fmla="*/ 201 w 664"/>
                  <a:gd name="T57" fmla="*/ 119 h 610"/>
                  <a:gd name="T58" fmla="*/ 97 w 664"/>
                  <a:gd name="T59" fmla="*/ 119 h 610"/>
                  <a:gd name="T60" fmla="*/ 97 w 664"/>
                  <a:gd name="T61" fmla="*/ 185 h 610"/>
                  <a:gd name="T62" fmla="*/ 0 w 664"/>
                  <a:gd name="T63" fmla="*/ 92 h 610"/>
                  <a:gd name="T64" fmla="*/ 97 w 664"/>
                  <a:gd name="T65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0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8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2"/>
                    </a:lnTo>
                    <a:lnTo>
                      <a:pt x="567" y="185"/>
                    </a:lnTo>
                    <a:lnTo>
                      <a:pt x="567" y="119"/>
                    </a:lnTo>
                    <a:lnTo>
                      <a:pt x="456" y="119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4"/>
                    </a:lnTo>
                    <a:lnTo>
                      <a:pt x="664" y="517"/>
                    </a:lnTo>
                    <a:lnTo>
                      <a:pt x="567" y="610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1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0"/>
                    </a:lnTo>
                    <a:lnTo>
                      <a:pt x="0" y="517"/>
                    </a:lnTo>
                    <a:lnTo>
                      <a:pt x="97" y="424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8" y="305"/>
                    </a:lnTo>
                    <a:lnTo>
                      <a:pt x="201" y="119"/>
                    </a:lnTo>
                    <a:lnTo>
                      <a:pt x="97" y="119"/>
                    </a:lnTo>
                    <a:lnTo>
                      <a:pt x="97" y="185"/>
                    </a:lnTo>
                    <a:lnTo>
                      <a:pt x="0" y="9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900" name="Freeform 52"/>
              <p:cNvSpPr>
                <a:spLocks/>
              </p:cNvSpPr>
              <p:nvPr/>
            </p:nvSpPr>
            <p:spPr bwMode="auto">
              <a:xfrm>
                <a:off x="3182" y="1359"/>
                <a:ext cx="664" cy="611"/>
              </a:xfrm>
              <a:custGeom>
                <a:avLst/>
                <a:gdLst>
                  <a:gd name="T0" fmla="*/ 97 w 664"/>
                  <a:gd name="T1" fmla="*/ 0 h 611"/>
                  <a:gd name="T2" fmla="*/ 97 w 664"/>
                  <a:gd name="T3" fmla="*/ 73 h 611"/>
                  <a:gd name="T4" fmla="*/ 249 w 664"/>
                  <a:gd name="T5" fmla="*/ 73 h 611"/>
                  <a:gd name="T6" fmla="*/ 332 w 664"/>
                  <a:gd name="T7" fmla="*/ 239 h 611"/>
                  <a:gd name="T8" fmla="*/ 415 w 664"/>
                  <a:gd name="T9" fmla="*/ 73 h 611"/>
                  <a:gd name="T10" fmla="*/ 567 w 664"/>
                  <a:gd name="T11" fmla="*/ 73 h 611"/>
                  <a:gd name="T12" fmla="*/ 567 w 664"/>
                  <a:gd name="T13" fmla="*/ 0 h 611"/>
                  <a:gd name="T14" fmla="*/ 664 w 664"/>
                  <a:gd name="T15" fmla="*/ 93 h 611"/>
                  <a:gd name="T16" fmla="*/ 567 w 664"/>
                  <a:gd name="T17" fmla="*/ 186 h 611"/>
                  <a:gd name="T18" fmla="*/ 567 w 664"/>
                  <a:gd name="T19" fmla="*/ 120 h 611"/>
                  <a:gd name="T20" fmla="*/ 456 w 664"/>
                  <a:gd name="T21" fmla="*/ 120 h 611"/>
                  <a:gd name="T22" fmla="*/ 367 w 664"/>
                  <a:gd name="T23" fmla="*/ 305 h 611"/>
                  <a:gd name="T24" fmla="*/ 456 w 664"/>
                  <a:gd name="T25" fmla="*/ 491 h 611"/>
                  <a:gd name="T26" fmla="*/ 567 w 664"/>
                  <a:gd name="T27" fmla="*/ 491 h 611"/>
                  <a:gd name="T28" fmla="*/ 567 w 664"/>
                  <a:gd name="T29" fmla="*/ 425 h 611"/>
                  <a:gd name="T30" fmla="*/ 664 w 664"/>
                  <a:gd name="T31" fmla="*/ 518 h 611"/>
                  <a:gd name="T32" fmla="*/ 567 w 664"/>
                  <a:gd name="T33" fmla="*/ 611 h 611"/>
                  <a:gd name="T34" fmla="*/ 567 w 664"/>
                  <a:gd name="T35" fmla="*/ 544 h 611"/>
                  <a:gd name="T36" fmla="*/ 415 w 664"/>
                  <a:gd name="T37" fmla="*/ 544 h 611"/>
                  <a:gd name="T38" fmla="*/ 332 w 664"/>
                  <a:gd name="T39" fmla="*/ 372 h 611"/>
                  <a:gd name="T40" fmla="*/ 249 w 664"/>
                  <a:gd name="T41" fmla="*/ 544 h 611"/>
                  <a:gd name="T42" fmla="*/ 97 w 664"/>
                  <a:gd name="T43" fmla="*/ 544 h 611"/>
                  <a:gd name="T44" fmla="*/ 97 w 664"/>
                  <a:gd name="T45" fmla="*/ 611 h 611"/>
                  <a:gd name="T46" fmla="*/ 0 w 664"/>
                  <a:gd name="T47" fmla="*/ 518 h 611"/>
                  <a:gd name="T48" fmla="*/ 97 w 664"/>
                  <a:gd name="T49" fmla="*/ 425 h 611"/>
                  <a:gd name="T50" fmla="*/ 97 w 664"/>
                  <a:gd name="T51" fmla="*/ 491 h 611"/>
                  <a:gd name="T52" fmla="*/ 201 w 664"/>
                  <a:gd name="T53" fmla="*/ 491 h 611"/>
                  <a:gd name="T54" fmla="*/ 297 w 664"/>
                  <a:gd name="T55" fmla="*/ 305 h 611"/>
                  <a:gd name="T56" fmla="*/ 201 w 664"/>
                  <a:gd name="T57" fmla="*/ 120 h 611"/>
                  <a:gd name="T58" fmla="*/ 97 w 664"/>
                  <a:gd name="T59" fmla="*/ 120 h 611"/>
                  <a:gd name="T60" fmla="*/ 97 w 664"/>
                  <a:gd name="T61" fmla="*/ 186 h 611"/>
                  <a:gd name="T62" fmla="*/ 0 w 664"/>
                  <a:gd name="T63" fmla="*/ 93 h 611"/>
                  <a:gd name="T64" fmla="*/ 97 w 664"/>
                  <a:gd name="T65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1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9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3"/>
                    </a:lnTo>
                    <a:lnTo>
                      <a:pt x="567" y="186"/>
                    </a:lnTo>
                    <a:lnTo>
                      <a:pt x="567" y="120"/>
                    </a:lnTo>
                    <a:lnTo>
                      <a:pt x="456" y="120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5"/>
                    </a:lnTo>
                    <a:lnTo>
                      <a:pt x="664" y="518"/>
                    </a:lnTo>
                    <a:lnTo>
                      <a:pt x="567" y="611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2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1"/>
                    </a:lnTo>
                    <a:lnTo>
                      <a:pt x="0" y="518"/>
                    </a:lnTo>
                    <a:lnTo>
                      <a:pt x="97" y="425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7" y="305"/>
                    </a:lnTo>
                    <a:lnTo>
                      <a:pt x="201" y="120"/>
                    </a:lnTo>
                    <a:lnTo>
                      <a:pt x="97" y="120"/>
                    </a:lnTo>
                    <a:lnTo>
                      <a:pt x="97" y="186"/>
                    </a:lnTo>
                    <a:lnTo>
                      <a:pt x="0" y="9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901" name="Freeform 53"/>
              <p:cNvSpPr>
                <a:spLocks/>
              </p:cNvSpPr>
              <p:nvPr/>
            </p:nvSpPr>
            <p:spPr bwMode="auto">
              <a:xfrm>
                <a:off x="3182" y="1359"/>
                <a:ext cx="664" cy="611"/>
              </a:xfrm>
              <a:custGeom>
                <a:avLst/>
                <a:gdLst>
                  <a:gd name="T0" fmla="*/ 97 w 664"/>
                  <a:gd name="T1" fmla="*/ 0 h 611"/>
                  <a:gd name="T2" fmla="*/ 97 w 664"/>
                  <a:gd name="T3" fmla="*/ 73 h 611"/>
                  <a:gd name="T4" fmla="*/ 249 w 664"/>
                  <a:gd name="T5" fmla="*/ 73 h 611"/>
                  <a:gd name="T6" fmla="*/ 332 w 664"/>
                  <a:gd name="T7" fmla="*/ 239 h 611"/>
                  <a:gd name="T8" fmla="*/ 415 w 664"/>
                  <a:gd name="T9" fmla="*/ 73 h 611"/>
                  <a:gd name="T10" fmla="*/ 567 w 664"/>
                  <a:gd name="T11" fmla="*/ 73 h 611"/>
                  <a:gd name="T12" fmla="*/ 567 w 664"/>
                  <a:gd name="T13" fmla="*/ 0 h 611"/>
                  <a:gd name="T14" fmla="*/ 664 w 664"/>
                  <a:gd name="T15" fmla="*/ 93 h 611"/>
                  <a:gd name="T16" fmla="*/ 567 w 664"/>
                  <a:gd name="T17" fmla="*/ 186 h 611"/>
                  <a:gd name="T18" fmla="*/ 567 w 664"/>
                  <a:gd name="T19" fmla="*/ 120 h 611"/>
                  <a:gd name="T20" fmla="*/ 456 w 664"/>
                  <a:gd name="T21" fmla="*/ 120 h 611"/>
                  <a:gd name="T22" fmla="*/ 367 w 664"/>
                  <a:gd name="T23" fmla="*/ 305 h 611"/>
                  <a:gd name="T24" fmla="*/ 456 w 664"/>
                  <a:gd name="T25" fmla="*/ 491 h 611"/>
                  <a:gd name="T26" fmla="*/ 567 w 664"/>
                  <a:gd name="T27" fmla="*/ 491 h 611"/>
                  <a:gd name="T28" fmla="*/ 567 w 664"/>
                  <a:gd name="T29" fmla="*/ 425 h 611"/>
                  <a:gd name="T30" fmla="*/ 664 w 664"/>
                  <a:gd name="T31" fmla="*/ 518 h 611"/>
                  <a:gd name="T32" fmla="*/ 567 w 664"/>
                  <a:gd name="T33" fmla="*/ 611 h 611"/>
                  <a:gd name="T34" fmla="*/ 567 w 664"/>
                  <a:gd name="T35" fmla="*/ 544 h 611"/>
                  <a:gd name="T36" fmla="*/ 415 w 664"/>
                  <a:gd name="T37" fmla="*/ 544 h 611"/>
                  <a:gd name="T38" fmla="*/ 332 w 664"/>
                  <a:gd name="T39" fmla="*/ 372 h 611"/>
                  <a:gd name="T40" fmla="*/ 249 w 664"/>
                  <a:gd name="T41" fmla="*/ 544 h 611"/>
                  <a:gd name="T42" fmla="*/ 97 w 664"/>
                  <a:gd name="T43" fmla="*/ 544 h 611"/>
                  <a:gd name="T44" fmla="*/ 97 w 664"/>
                  <a:gd name="T45" fmla="*/ 611 h 611"/>
                  <a:gd name="T46" fmla="*/ 0 w 664"/>
                  <a:gd name="T47" fmla="*/ 518 h 611"/>
                  <a:gd name="T48" fmla="*/ 97 w 664"/>
                  <a:gd name="T49" fmla="*/ 425 h 611"/>
                  <a:gd name="T50" fmla="*/ 97 w 664"/>
                  <a:gd name="T51" fmla="*/ 491 h 611"/>
                  <a:gd name="T52" fmla="*/ 201 w 664"/>
                  <a:gd name="T53" fmla="*/ 491 h 611"/>
                  <a:gd name="T54" fmla="*/ 297 w 664"/>
                  <a:gd name="T55" fmla="*/ 305 h 611"/>
                  <a:gd name="T56" fmla="*/ 201 w 664"/>
                  <a:gd name="T57" fmla="*/ 120 h 611"/>
                  <a:gd name="T58" fmla="*/ 97 w 664"/>
                  <a:gd name="T59" fmla="*/ 120 h 611"/>
                  <a:gd name="T60" fmla="*/ 97 w 664"/>
                  <a:gd name="T61" fmla="*/ 186 h 611"/>
                  <a:gd name="T62" fmla="*/ 0 w 664"/>
                  <a:gd name="T63" fmla="*/ 93 h 611"/>
                  <a:gd name="T64" fmla="*/ 97 w 664"/>
                  <a:gd name="T65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1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9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3"/>
                    </a:lnTo>
                    <a:lnTo>
                      <a:pt x="567" y="186"/>
                    </a:lnTo>
                    <a:lnTo>
                      <a:pt x="567" y="120"/>
                    </a:lnTo>
                    <a:lnTo>
                      <a:pt x="456" y="120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5"/>
                    </a:lnTo>
                    <a:lnTo>
                      <a:pt x="664" y="518"/>
                    </a:lnTo>
                    <a:lnTo>
                      <a:pt x="567" y="611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2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1"/>
                    </a:lnTo>
                    <a:lnTo>
                      <a:pt x="0" y="518"/>
                    </a:lnTo>
                    <a:lnTo>
                      <a:pt x="97" y="425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7" y="305"/>
                    </a:lnTo>
                    <a:lnTo>
                      <a:pt x="201" y="120"/>
                    </a:lnTo>
                    <a:lnTo>
                      <a:pt x="97" y="120"/>
                    </a:lnTo>
                    <a:lnTo>
                      <a:pt x="97" y="186"/>
                    </a:lnTo>
                    <a:lnTo>
                      <a:pt x="0" y="9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8902" name="Rectangle 54"/>
          <p:cNvSpPr>
            <a:spLocks noChangeArrowheads="1"/>
          </p:cNvSpPr>
          <p:nvPr/>
        </p:nvSpPr>
        <p:spPr bwMode="auto">
          <a:xfrm>
            <a:off x="1588477" y="20193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1</a:t>
            </a:r>
          </a:p>
        </p:txBody>
      </p:sp>
      <p:sp>
        <p:nvSpPr>
          <p:cNvPr id="718903" name="Rectangle 55"/>
          <p:cNvSpPr>
            <a:spLocks noChangeArrowheads="1"/>
          </p:cNvSpPr>
          <p:nvPr/>
        </p:nvSpPr>
        <p:spPr bwMode="auto">
          <a:xfrm>
            <a:off x="1623647" y="3822700"/>
            <a:ext cx="584689" cy="279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2</a:t>
            </a:r>
          </a:p>
        </p:txBody>
      </p:sp>
      <p:sp>
        <p:nvSpPr>
          <p:cNvPr id="718904" name="Line 56"/>
          <p:cNvSpPr>
            <a:spLocks noChangeShapeType="1"/>
          </p:cNvSpPr>
          <p:nvPr/>
        </p:nvSpPr>
        <p:spPr bwMode="auto">
          <a:xfrm>
            <a:off x="2186354" y="2387600"/>
            <a:ext cx="650631" cy="1168400"/>
          </a:xfrm>
          <a:prstGeom prst="line">
            <a:avLst/>
          </a:prstGeom>
          <a:noFill/>
          <a:ln w="7620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05" name="Rectangle 57"/>
          <p:cNvSpPr>
            <a:spLocks noChangeArrowheads="1"/>
          </p:cNvSpPr>
          <p:nvPr/>
        </p:nvSpPr>
        <p:spPr bwMode="auto">
          <a:xfrm>
            <a:off x="2936631" y="20447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3</a:t>
            </a:r>
          </a:p>
        </p:txBody>
      </p:sp>
      <p:sp>
        <p:nvSpPr>
          <p:cNvPr id="718906" name="Rectangle 58"/>
          <p:cNvSpPr>
            <a:spLocks noChangeArrowheads="1"/>
          </p:cNvSpPr>
          <p:nvPr/>
        </p:nvSpPr>
        <p:spPr bwMode="auto">
          <a:xfrm>
            <a:off x="3042139" y="37973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4</a:t>
            </a:r>
          </a:p>
        </p:txBody>
      </p:sp>
      <p:sp>
        <p:nvSpPr>
          <p:cNvPr id="718907" name="Rectangle 59"/>
          <p:cNvSpPr>
            <a:spLocks noChangeArrowheads="1"/>
          </p:cNvSpPr>
          <p:nvPr/>
        </p:nvSpPr>
        <p:spPr bwMode="auto">
          <a:xfrm>
            <a:off x="2222989" y="1095127"/>
            <a:ext cx="5119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i="1" dirty="0">
                <a:solidFill>
                  <a:srgbClr val="FF0000"/>
                </a:solidFill>
              </a:rPr>
              <a:t>Case 1a: No wavelength translation</a:t>
            </a:r>
            <a:endParaRPr lang="en-GB" sz="2400" b="0" i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243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63" name="Line 91"/>
          <p:cNvSpPr>
            <a:spLocks noChangeShapeType="1"/>
          </p:cNvSpPr>
          <p:nvPr/>
        </p:nvSpPr>
        <p:spPr bwMode="auto">
          <a:xfrm>
            <a:off x="3692769" y="3670300"/>
            <a:ext cx="927589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61" name="Line 89"/>
          <p:cNvSpPr>
            <a:spLocks noChangeShapeType="1"/>
          </p:cNvSpPr>
          <p:nvPr/>
        </p:nvSpPr>
        <p:spPr bwMode="auto">
          <a:xfrm>
            <a:off x="621323" y="2501900"/>
            <a:ext cx="927589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60" name="Line 88"/>
          <p:cNvSpPr>
            <a:spLocks noChangeShapeType="1"/>
          </p:cNvSpPr>
          <p:nvPr/>
        </p:nvSpPr>
        <p:spPr bwMode="auto">
          <a:xfrm>
            <a:off x="3821723" y="3556000"/>
            <a:ext cx="1015512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85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203200"/>
            <a:ext cx="8648700" cy="1189038"/>
          </a:xfrm>
          <a:noFill/>
          <a:ln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46662" dir="2115817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914400"/>
            <a:r>
              <a:rPr lang="en-US" dirty="0"/>
              <a:t>Lambda as a Label in MPLS (</a:t>
            </a:r>
            <a:r>
              <a:rPr lang="en-US" dirty="0" err="1"/>
              <a:t>MPλS</a:t>
            </a:r>
            <a:r>
              <a:rPr lang="en-US" dirty="0"/>
              <a:t>)</a:t>
            </a:r>
          </a:p>
        </p:txBody>
      </p:sp>
      <p:sp>
        <p:nvSpPr>
          <p:cNvPr id="71988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33400" y="4419600"/>
            <a:ext cx="8340969" cy="1816100"/>
          </a:xfrm>
          <a:noFill/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4163" indent="-284163" defTabSz="914400">
              <a:lnSpc>
                <a:spcPct val="90000"/>
              </a:lnSpc>
            </a:pPr>
            <a:r>
              <a:rPr lang="en-US"/>
              <a:t>Channel arrives on Port 1 on </a:t>
            </a:r>
            <a:r>
              <a:rPr lang="en-GB">
                <a:sym typeface="Symbol" charset="0"/>
              </a:rPr>
              <a:t>3, the “grey" lambda</a:t>
            </a:r>
          </a:p>
          <a:p>
            <a:pPr marL="284163" indent="-284163" defTabSz="914400">
              <a:lnSpc>
                <a:spcPct val="90000"/>
              </a:lnSpc>
            </a:pPr>
            <a:r>
              <a:rPr lang="en-GB">
                <a:sym typeface="Symbol" charset="0"/>
              </a:rPr>
              <a:t>Connection table indicates that this channel should be space-switched to Port 4</a:t>
            </a:r>
          </a:p>
          <a:p>
            <a:pPr marL="284163" indent="-284163" defTabSz="914400">
              <a:lnSpc>
                <a:spcPct val="90000"/>
              </a:lnSpc>
            </a:pPr>
            <a:r>
              <a:rPr lang="en-GB">
                <a:sym typeface="Symbol" charset="0"/>
              </a:rPr>
              <a:t>At Port 4, 3 is available for onward transmission</a:t>
            </a:r>
            <a:endParaRPr lang="en-US">
              <a:sym typeface="Symbol" charset="0"/>
            </a:endParaRPr>
          </a:p>
        </p:txBody>
      </p:sp>
      <p:sp>
        <p:nvSpPr>
          <p:cNvPr id="719888" name="Rectangle 16"/>
          <p:cNvSpPr>
            <a:spLocks noChangeArrowheads="1"/>
          </p:cNvSpPr>
          <p:nvPr/>
        </p:nvSpPr>
        <p:spPr bwMode="auto">
          <a:xfrm>
            <a:off x="5956789" y="2895600"/>
            <a:ext cx="2882411" cy="304800"/>
          </a:xfrm>
          <a:prstGeom prst="rect">
            <a:avLst/>
          </a:prstGeom>
          <a:noFill/>
          <a:ln w="28575">
            <a:solidFill>
              <a:srgbClr val="003399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89" name="Text Box 17"/>
          <p:cNvSpPr txBox="1">
            <a:spLocks noChangeArrowheads="1"/>
          </p:cNvSpPr>
          <p:nvPr/>
        </p:nvSpPr>
        <p:spPr bwMode="auto">
          <a:xfrm>
            <a:off x="6575182" y="1752600"/>
            <a:ext cx="1922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charset="0"/>
              </a:rPr>
              <a:t>Connection Table</a:t>
            </a:r>
          </a:p>
        </p:txBody>
      </p:sp>
      <p:sp>
        <p:nvSpPr>
          <p:cNvPr id="719890" name="Text Box 18"/>
          <p:cNvSpPr txBox="1">
            <a:spLocks noChangeArrowheads="1"/>
          </p:cNvSpPr>
          <p:nvPr/>
        </p:nvSpPr>
        <p:spPr bwMode="auto">
          <a:xfrm>
            <a:off x="5991959" y="2046288"/>
            <a:ext cx="11972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Tahoma" charset="0"/>
              </a:rPr>
              <a:t>In</a:t>
            </a:r>
          </a:p>
          <a:p>
            <a:r>
              <a:rPr lang="en-US" sz="1200">
                <a:latin typeface="Tahoma" charset="0"/>
              </a:rPr>
              <a:t>(port,Lambda)</a:t>
            </a:r>
          </a:p>
        </p:txBody>
      </p:sp>
      <p:sp>
        <p:nvSpPr>
          <p:cNvPr id="719891" name="Text Box 19"/>
          <p:cNvSpPr txBox="1">
            <a:spLocks noChangeArrowheads="1"/>
          </p:cNvSpPr>
          <p:nvPr/>
        </p:nvSpPr>
        <p:spPr bwMode="auto">
          <a:xfrm>
            <a:off x="7321062" y="2046288"/>
            <a:ext cx="123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Tahoma" charset="0"/>
              </a:rPr>
              <a:t>Out</a:t>
            </a:r>
          </a:p>
          <a:p>
            <a:r>
              <a:rPr lang="en-US" sz="1200">
                <a:latin typeface="Tahoma" charset="0"/>
              </a:rPr>
              <a:t>(port, Lambda)</a:t>
            </a:r>
          </a:p>
        </p:txBody>
      </p:sp>
      <p:sp>
        <p:nvSpPr>
          <p:cNvPr id="719892" name="Line 20"/>
          <p:cNvSpPr>
            <a:spLocks noChangeShapeType="1"/>
          </p:cNvSpPr>
          <p:nvPr/>
        </p:nvSpPr>
        <p:spPr bwMode="auto">
          <a:xfrm flipH="1" flipV="1">
            <a:off x="7239000" y="2057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93" name="Line 21"/>
          <p:cNvSpPr>
            <a:spLocks noChangeShapeType="1"/>
          </p:cNvSpPr>
          <p:nvPr/>
        </p:nvSpPr>
        <p:spPr bwMode="auto">
          <a:xfrm flipH="1" flipV="1">
            <a:off x="5631474" y="2509838"/>
            <a:ext cx="2979126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9894" name="Group 22"/>
          <p:cNvGrpSpPr>
            <a:grpSpLocks/>
          </p:cNvGrpSpPr>
          <p:nvPr/>
        </p:nvGrpSpPr>
        <p:grpSpPr bwMode="auto">
          <a:xfrm>
            <a:off x="6126771" y="2530476"/>
            <a:ext cx="915865" cy="1335088"/>
            <a:chOff x="3582" y="1277"/>
            <a:chExt cx="500" cy="841"/>
          </a:xfrm>
        </p:grpSpPr>
        <p:sp>
          <p:nvSpPr>
            <p:cNvPr id="719895" name="Text Box 23"/>
            <p:cNvSpPr txBox="1">
              <a:spLocks noChangeArrowheads="1"/>
            </p:cNvSpPr>
            <p:nvPr/>
          </p:nvSpPr>
          <p:spPr bwMode="auto">
            <a:xfrm>
              <a:off x="3583" y="1277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(1,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2)</a:t>
              </a:r>
            </a:p>
          </p:txBody>
        </p:sp>
        <p:sp>
          <p:nvSpPr>
            <p:cNvPr id="719896" name="Text Box 24"/>
            <p:cNvSpPr txBox="1">
              <a:spLocks noChangeArrowheads="1"/>
            </p:cNvSpPr>
            <p:nvPr/>
          </p:nvSpPr>
          <p:spPr bwMode="auto">
            <a:xfrm>
              <a:off x="3582" y="1480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(1,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3)</a:t>
              </a:r>
            </a:p>
          </p:txBody>
        </p:sp>
        <p:sp>
          <p:nvSpPr>
            <p:cNvPr id="719897" name="Text Box 25"/>
            <p:cNvSpPr txBox="1">
              <a:spLocks noChangeArrowheads="1"/>
            </p:cNvSpPr>
            <p:nvPr/>
          </p:nvSpPr>
          <p:spPr bwMode="auto">
            <a:xfrm>
              <a:off x="3582" y="1683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(2,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3)</a:t>
              </a:r>
            </a:p>
          </p:txBody>
        </p:sp>
        <p:sp>
          <p:nvSpPr>
            <p:cNvPr id="719898" name="Text Box 26"/>
            <p:cNvSpPr txBox="1">
              <a:spLocks noChangeArrowheads="1"/>
            </p:cNvSpPr>
            <p:nvPr/>
          </p:nvSpPr>
          <p:spPr bwMode="auto">
            <a:xfrm>
              <a:off x="3582" y="1885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(2,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1)</a:t>
              </a:r>
            </a:p>
          </p:txBody>
        </p:sp>
      </p:grpSp>
      <p:grpSp>
        <p:nvGrpSpPr>
          <p:cNvPr id="719899" name="Group 27"/>
          <p:cNvGrpSpPr>
            <a:grpSpLocks/>
          </p:cNvGrpSpPr>
          <p:nvPr/>
        </p:nvGrpSpPr>
        <p:grpSpPr bwMode="auto">
          <a:xfrm>
            <a:off x="7501300" y="2530476"/>
            <a:ext cx="914033" cy="1335088"/>
            <a:chOff x="4341" y="1373"/>
            <a:chExt cx="499" cy="841"/>
          </a:xfrm>
        </p:grpSpPr>
        <p:sp>
          <p:nvSpPr>
            <p:cNvPr id="719900" name="Text Box 28"/>
            <p:cNvSpPr txBox="1">
              <a:spLocks noChangeArrowheads="1"/>
            </p:cNvSpPr>
            <p:nvPr/>
          </p:nvSpPr>
          <p:spPr bwMode="auto">
            <a:xfrm>
              <a:off x="4342" y="1373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(4,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2)</a:t>
              </a:r>
            </a:p>
          </p:txBody>
        </p:sp>
        <p:sp>
          <p:nvSpPr>
            <p:cNvPr id="719901" name="Text Box 29"/>
            <p:cNvSpPr txBox="1">
              <a:spLocks noChangeArrowheads="1"/>
            </p:cNvSpPr>
            <p:nvPr/>
          </p:nvSpPr>
          <p:spPr bwMode="auto">
            <a:xfrm>
              <a:off x="4341" y="1576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(4,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3)</a:t>
              </a:r>
            </a:p>
          </p:txBody>
        </p:sp>
        <p:sp>
          <p:nvSpPr>
            <p:cNvPr id="719902" name="Text Box 30"/>
            <p:cNvSpPr txBox="1">
              <a:spLocks noChangeArrowheads="1"/>
            </p:cNvSpPr>
            <p:nvPr/>
          </p:nvSpPr>
          <p:spPr bwMode="auto">
            <a:xfrm>
              <a:off x="4341" y="1779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(4,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1)</a:t>
              </a:r>
            </a:p>
          </p:txBody>
        </p:sp>
        <p:sp>
          <p:nvSpPr>
            <p:cNvPr id="719903" name="Text Box 31"/>
            <p:cNvSpPr txBox="1">
              <a:spLocks noChangeArrowheads="1"/>
            </p:cNvSpPr>
            <p:nvPr/>
          </p:nvSpPr>
          <p:spPr bwMode="auto">
            <a:xfrm>
              <a:off x="4341" y="1981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(3,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1)</a:t>
              </a:r>
            </a:p>
          </p:txBody>
        </p:sp>
      </p:grpSp>
      <p:sp>
        <p:nvSpPr>
          <p:cNvPr id="719904" name="Line 32"/>
          <p:cNvSpPr>
            <a:spLocks noChangeShapeType="1"/>
          </p:cNvSpPr>
          <p:nvPr/>
        </p:nvSpPr>
        <p:spPr bwMode="auto">
          <a:xfrm flipV="1">
            <a:off x="8610600" y="2109788"/>
            <a:ext cx="0" cy="193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38" name="Line 66"/>
          <p:cNvSpPr>
            <a:spLocks noChangeShapeType="1"/>
          </p:cNvSpPr>
          <p:nvPr/>
        </p:nvSpPr>
        <p:spPr bwMode="auto">
          <a:xfrm>
            <a:off x="4889989" y="3581400"/>
            <a:ext cx="3678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41" name="Line 69"/>
          <p:cNvSpPr>
            <a:spLocks noChangeShapeType="1"/>
          </p:cNvSpPr>
          <p:nvPr/>
        </p:nvSpPr>
        <p:spPr bwMode="auto">
          <a:xfrm>
            <a:off x="609600" y="2413000"/>
            <a:ext cx="927589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42" name="Rectangle 70"/>
          <p:cNvSpPr>
            <a:spLocks noChangeArrowheads="1"/>
          </p:cNvSpPr>
          <p:nvPr/>
        </p:nvSpPr>
        <p:spPr bwMode="auto">
          <a:xfrm>
            <a:off x="152400" y="2311400"/>
            <a:ext cx="775189" cy="25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  <a:alpha val="74998"/>
              </a:scheme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sz="1800" b="0" dirty="0">
                <a:solidFill>
                  <a:srgbClr val="000000"/>
                </a:solidFill>
                <a:latin typeface="Arial" charset="0"/>
                <a:sym typeface="Symbol" charset="0"/>
              </a:rPr>
              <a:t></a:t>
            </a:r>
            <a:r>
              <a:rPr lang="en-GB" sz="1800" b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grpSp>
        <p:nvGrpSpPr>
          <p:cNvPr id="719943" name="Group 71"/>
          <p:cNvGrpSpPr>
            <a:grpSpLocks/>
          </p:cNvGrpSpPr>
          <p:nvPr/>
        </p:nvGrpSpPr>
        <p:grpSpPr bwMode="auto">
          <a:xfrm>
            <a:off x="1477108" y="1816101"/>
            <a:ext cx="2362200" cy="2125663"/>
            <a:chOff x="960" y="1152"/>
            <a:chExt cx="1488" cy="1339"/>
          </a:xfrm>
        </p:grpSpPr>
        <p:sp>
          <p:nvSpPr>
            <p:cNvPr id="719944" name="Rectangle 72"/>
            <p:cNvSpPr>
              <a:spLocks noChangeArrowheads="1"/>
            </p:cNvSpPr>
            <p:nvPr/>
          </p:nvSpPr>
          <p:spPr bwMode="auto">
            <a:xfrm>
              <a:off x="965" y="1300"/>
              <a:ext cx="1309" cy="1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1113">
                  <a:solidFill>
                    <a:srgbClr val="AAE6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45" name="Freeform 73"/>
            <p:cNvSpPr>
              <a:spLocks/>
            </p:cNvSpPr>
            <p:nvPr/>
          </p:nvSpPr>
          <p:spPr bwMode="auto">
            <a:xfrm>
              <a:off x="960" y="1152"/>
              <a:ext cx="1488" cy="143"/>
            </a:xfrm>
            <a:custGeom>
              <a:avLst/>
              <a:gdLst>
                <a:gd name="T0" fmla="*/ 0 w 857"/>
                <a:gd name="T1" fmla="*/ 86 h 86"/>
                <a:gd name="T2" fmla="*/ 97 w 857"/>
                <a:gd name="T3" fmla="*/ 0 h 86"/>
                <a:gd name="T4" fmla="*/ 857 w 857"/>
                <a:gd name="T5" fmla="*/ 0 h 86"/>
                <a:gd name="T6" fmla="*/ 760 w 857"/>
                <a:gd name="T7" fmla="*/ 86 h 86"/>
                <a:gd name="T8" fmla="*/ 0 w 85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86">
                  <a:moveTo>
                    <a:pt x="0" y="86"/>
                  </a:moveTo>
                  <a:lnTo>
                    <a:pt x="97" y="0"/>
                  </a:lnTo>
                  <a:lnTo>
                    <a:pt x="857" y="0"/>
                  </a:lnTo>
                  <a:lnTo>
                    <a:pt x="76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46" name="Freeform 74"/>
            <p:cNvSpPr>
              <a:spLocks/>
            </p:cNvSpPr>
            <p:nvPr/>
          </p:nvSpPr>
          <p:spPr bwMode="auto">
            <a:xfrm>
              <a:off x="960" y="1152"/>
              <a:ext cx="1488" cy="143"/>
            </a:xfrm>
            <a:custGeom>
              <a:avLst/>
              <a:gdLst>
                <a:gd name="T0" fmla="*/ 0 w 857"/>
                <a:gd name="T1" fmla="*/ 86 h 86"/>
                <a:gd name="T2" fmla="*/ 97 w 857"/>
                <a:gd name="T3" fmla="*/ 0 h 86"/>
                <a:gd name="T4" fmla="*/ 857 w 857"/>
                <a:gd name="T5" fmla="*/ 0 h 86"/>
                <a:gd name="T6" fmla="*/ 760 w 857"/>
                <a:gd name="T7" fmla="*/ 86 h 86"/>
                <a:gd name="T8" fmla="*/ 0 w 85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86">
                  <a:moveTo>
                    <a:pt x="0" y="86"/>
                  </a:moveTo>
                  <a:lnTo>
                    <a:pt x="97" y="0"/>
                  </a:lnTo>
                  <a:lnTo>
                    <a:pt x="857" y="0"/>
                  </a:lnTo>
                  <a:lnTo>
                    <a:pt x="76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AAE6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47" name="Freeform 75"/>
            <p:cNvSpPr>
              <a:spLocks/>
            </p:cNvSpPr>
            <p:nvPr/>
          </p:nvSpPr>
          <p:spPr bwMode="auto">
            <a:xfrm>
              <a:off x="2280" y="1152"/>
              <a:ext cx="168" cy="1334"/>
            </a:xfrm>
            <a:custGeom>
              <a:avLst/>
              <a:gdLst>
                <a:gd name="T0" fmla="*/ 0 w 97"/>
                <a:gd name="T1" fmla="*/ 86 h 803"/>
                <a:gd name="T2" fmla="*/ 97 w 97"/>
                <a:gd name="T3" fmla="*/ 0 h 803"/>
                <a:gd name="T4" fmla="*/ 97 w 97"/>
                <a:gd name="T5" fmla="*/ 716 h 803"/>
                <a:gd name="T6" fmla="*/ 0 w 97"/>
                <a:gd name="T7" fmla="*/ 803 h 803"/>
                <a:gd name="T8" fmla="*/ 0 w 97"/>
                <a:gd name="T9" fmla="*/ 8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3">
                  <a:moveTo>
                    <a:pt x="0" y="86"/>
                  </a:moveTo>
                  <a:lnTo>
                    <a:pt x="97" y="0"/>
                  </a:lnTo>
                  <a:lnTo>
                    <a:pt x="97" y="716"/>
                  </a:lnTo>
                  <a:lnTo>
                    <a:pt x="0" y="803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48" name="Freeform 76"/>
            <p:cNvSpPr>
              <a:spLocks/>
            </p:cNvSpPr>
            <p:nvPr/>
          </p:nvSpPr>
          <p:spPr bwMode="auto">
            <a:xfrm>
              <a:off x="2280" y="1152"/>
              <a:ext cx="168" cy="1334"/>
            </a:xfrm>
            <a:custGeom>
              <a:avLst/>
              <a:gdLst>
                <a:gd name="T0" fmla="*/ 0 w 97"/>
                <a:gd name="T1" fmla="*/ 86 h 803"/>
                <a:gd name="T2" fmla="*/ 97 w 97"/>
                <a:gd name="T3" fmla="*/ 0 h 803"/>
                <a:gd name="T4" fmla="*/ 97 w 97"/>
                <a:gd name="T5" fmla="*/ 716 h 803"/>
                <a:gd name="T6" fmla="*/ 0 w 97"/>
                <a:gd name="T7" fmla="*/ 803 h 803"/>
                <a:gd name="T8" fmla="*/ 0 w 97"/>
                <a:gd name="T9" fmla="*/ 8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3">
                  <a:moveTo>
                    <a:pt x="0" y="86"/>
                  </a:moveTo>
                  <a:lnTo>
                    <a:pt x="97" y="0"/>
                  </a:lnTo>
                  <a:lnTo>
                    <a:pt x="97" y="716"/>
                  </a:lnTo>
                  <a:lnTo>
                    <a:pt x="0" y="803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1113">
                  <a:solidFill>
                    <a:srgbClr val="AAE6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9949" name="Group 77"/>
            <p:cNvGrpSpPr>
              <a:grpSpLocks/>
            </p:cNvGrpSpPr>
            <p:nvPr/>
          </p:nvGrpSpPr>
          <p:grpSpPr bwMode="auto">
            <a:xfrm>
              <a:off x="1055" y="1406"/>
              <a:ext cx="1166" cy="1025"/>
              <a:chOff x="3175" y="1353"/>
              <a:chExt cx="671" cy="617"/>
            </a:xfrm>
          </p:grpSpPr>
          <p:sp>
            <p:nvSpPr>
              <p:cNvPr id="719950" name="Freeform 78"/>
              <p:cNvSpPr>
                <a:spLocks/>
              </p:cNvSpPr>
              <p:nvPr/>
            </p:nvSpPr>
            <p:spPr bwMode="auto">
              <a:xfrm>
                <a:off x="3175" y="1353"/>
                <a:ext cx="664" cy="610"/>
              </a:xfrm>
              <a:custGeom>
                <a:avLst/>
                <a:gdLst>
                  <a:gd name="T0" fmla="*/ 97 w 664"/>
                  <a:gd name="T1" fmla="*/ 0 h 610"/>
                  <a:gd name="T2" fmla="*/ 97 w 664"/>
                  <a:gd name="T3" fmla="*/ 73 h 610"/>
                  <a:gd name="T4" fmla="*/ 249 w 664"/>
                  <a:gd name="T5" fmla="*/ 73 h 610"/>
                  <a:gd name="T6" fmla="*/ 332 w 664"/>
                  <a:gd name="T7" fmla="*/ 238 h 610"/>
                  <a:gd name="T8" fmla="*/ 415 w 664"/>
                  <a:gd name="T9" fmla="*/ 73 h 610"/>
                  <a:gd name="T10" fmla="*/ 567 w 664"/>
                  <a:gd name="T11" fmla="*/ 73 h 610"/>
                  <a:gd name="T12" fmla="*/ 567 w 664"/>
                  <a:gd name="T13" fmla="*/ 0 h 610"/>
                  <a:gd name="T14" fmla="*/ 664 w 664"/>
                  <a:gd name="T15" fmla="*/ 92 h 610"/>
                  <a:gd name="T16" fmla="*/ 567 w 664"/>
                  <a:gd name="T17" fmla="*/ 185 h 610"/>
                  <a:gd name="T18" fmla="*/ 567 w 664"/>
                  <a:gd name="T19" fmla="*/ 119 h 610"/>
                  <a:gd name="T20" fmla="*/ 456 w 664"/>
                  <a:gd name="T21" fmla="*/ 119 h 610"/>
                  <a:gd name="T22" fmla="*/ 367 w 664"/>
                  <a:gd name="T23" fmla="*/ 305 h 610"/>
                  <a:gd name="T24" fmla="*/ 456 w 664"/>
                  <a:gd name="T25" fmla="*/ 491 h 610"/>
                  <a:gd name="T26" fmla="*/ 567 w 664"/>
                  <a:gd name="T27" fmla="*/ 491 h 610"/>
                  <a:gd name="T28" fmla="*/ 567 w 664"/>
                  <a:gd name="T29" fmla="*/ 424 h 610"/>
                  <a:gd name="T30" fmla="*/ 664 w 664"/>
                  <a:gd name="T31" fmla="*/ 517 h 610"/>
                  <a:gd name="T32" fmla="*/ 567 w 664"/>
                  <a:gd name="T33" fmla="*/ 610 h 610"/>
                  <a:gd name="T34" fmla="*/ 567 w 664"/>
                  <a:gd name="T35" fmla="*/ 544 h 610"/>
                  <a:gd name="T36" fmla="*/ 415 w 664"/>
                  <a:gd name="T37" fmla="*/ 544 h 610"/>
                  <a:gd name="T38" fmla="*/ 332 w 664"/>
                  <a:gd name="T39" fmla="*/ 371 h 610"/>
                  <a:gd name="T40" fmla="*/ 249 w 664"/>
                  <a:gd name="T41" fmla="*/ 544 h 610"/>
                  <a:gd name="T42" fmla="*/ 97 w 664"/>
                  <a:gd name="T43" fmla="*/ 544 h 610"/>
                  <a:gd name="T44" fmla="*/ 97 w 664"/>
                  <a:gd name="T45" fmla="*/ 610 h 610"/>
                  <a:gd name="T46" fmla="*/ 0 w 664"/>
                  <a:gd name="T47" fmla="*/ 517 h 610"/>
                  <a:gd name="T48" fmla="*/ 97 w 664"/>
                  <a:gd name="T49" fmla="*/ 424 h 610"/>
                  <a:gd name="T50" fmla="*/ 97 w 664"/>
                  <a:gd name="T51" fmla="*/ 491 h 610"/>
                  <a:gd name="T52" fmla="*/ 201 w 664"/>
                  <a:gd name="T53" fmla="*/ 491 h 610"/>
                  <a:gd name="T54" fmla="*/ 298 w 664"/>
                  <a:gd name="T55" fmla="*/ 305 h 610"/>
                  <a:gd name="T56" fmla="*/ 201 w 664"/>
                  <a:gd name="T57" fmla="*/ 119 h 610"/>
                  <a:gd name="T58" fmla="*/ 97 w 664"/>
                  <a:gd name="T59" fmla="*/ 119 h 610"/>
                  <a:gd name="T60" fmla="*/ 97 w 664"/>
                  <a:gd name="T61" fmla="*/ 185 h 610"/>
                  <a:gd name="T62" fmla="*/ 0 w 664"/>
                  <a:gd name="T63" fmla="*/ 92 h 610"/>
                  <a:gd name="T64" fmla="*/ 97 w 664"/>
                  <a:gd name="T65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0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8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2"/>
                    </a:lnTo>
                    <a:lnTo>
                      <a:pt x="567" y="185"/>
                    </a:lnTo>
                    <a:lnTo>
                      <a:pt x="567" y="119"/>
                    </a:lnTo>
                    <a:lnTo>
                      <a:pt x="456" y="119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4"/>
                    </a:lnTo>
                    <a:lnTo>
                      <a:pt x="664" y="517"/>
                    </a:lnTo>
                    <a:lnTo>
                      <a:pt x="567" y="610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1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0"/>
                    </a:lnTo>
                    <a:lnTo>
                      <a:pt x="0" y="517"/>
                    </a:lnTo>
                    <a:lnTo>
                      <a:pt x="97" y="424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8" y="305"/>
                    </a:lnTo>
                    <a:lnTo>
                      <a:pt x="201" y="119"/>
                    </a:lnTo>
                    <a:lnTo>
                      <a:pt x="97" y="119"/>
                    </a:lnTo>
                    <a:lnTo>
                      <a:pt x="97" y="185"/>
                    </a:lnTo>
                    <a:lnTo>
                      <a:pt x="0" y="9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51" name="Freeform 79"/>
              <p:cNvSpPr>
                <a:spLocks/>
              </p:cNvSpPr>
              <p:nvPr/>
            </p:nvSpPr>
            <p:spPr bwMode="auto">
              <a:xfrm>
                <a:off x="3175" y="1353"/>
                <a:ext cx="664" cy="610"/>
              </a:xfrm>
              <a:custGeom>
                <a:avLst/>
                <a:gdLst>
                  <a:gd name="T0" fmla="*/ 97 w 664"/>
                  <a:gd name="T1" fmla="*/ 0 h 610"/>
                  <a:gd name="T2" fmla="*/ 97 w 664"/>
                  <a:gd name="T3" fmla="*/ 73 h 610"/>
                  <a:gd name="T4" fmla="*/ 249 w 664"/>
                  <a:gd name="T5" fmla="*/ 73 h 610"/>
                  <a:gd name="T6" fmla="*/ 332 w 664"/>
                  <a:gd name="T7" fmla="*/ 238 h 610"/>
                  <a:gd name="T8" fmla="*/ 415 w 664"/>
                  <a:gd name="T9" fmla="*/ 73 h 610"/>
                  <a:gd name="T10" fmla="*/ 567 w 664"/>
                  <a:gd name="T11" fmla="*/ 73 h 610"/>
                  <a:gd name="T12" fmla="*/ 567 w 664"/>
                  <a:gd name="T13" fmla="*/ 0 h 610"/>
                  <a:gd name="T14" fmla="*/ 664 w 664"/>
                  <a:gd name="T15" fmla="*/ 92 h 610"/>
                  <a:gd name="T16" fmla="*/ 567 w 664"/>
                  <a:gd name="T17" fmla="*/ 185 h 610"/>
                  <a:gd name="T18" fmla="*/ 567 w 664"/>
                  <a:gd name="T19" fmla="*/ 119 h 610"/>
                  <a:gd name="T20" fmla="*/ 456 w 664"/>
                  <a:gd name="T21" fmla="*/ 119 h 610"/>
                  <a:gd name="T22" fmla="*/ 367 w 664"/>
                  <a:gd name="T23" fmla="*/ 305 h 610"/>
                  <a:gd name="T24" fmla="*/ 456 w 664"/>
                  <a:gd name="T25" fmla="*/ 491 h 610"/>
                  <a:gd name="T26" fmla="*/ 567 w 664"/>
                  <a:gd name="T27" fmla="*/ 491 h 610"/>
                  <a:gd name="T28" fmla="*/ 567 w 664"/>
                  <a:gd name="T29" fmla="*/ 424 h 610"/>
                  <a:gd name="T30" fmla="*/ 664 w 664"/>
                  <a:gd name="T31" fmla="*/ 517 h 610"/>
                  <a:gd name="T32" fmla="*/ 567 w 664"/>
                  <a:gd name="T33" fmla="*/ 610 h 610"/>
                  <a:gd name="T34" fmla="*/ 567 w 664"/>
                  <a:gd name="T35" fmla="*/ 544 h 610"/>
                  <a:gd name="T36" fmla="*/ 415 w 664"/>
                  <a:gd name="T37" fmla="*/ 544 h 610"/>
                  <a:gd name="T38" fmla="*/ 332 w 664"/>
                  <a:gd name="T39" fmla="*/ 371 h 610"/>
                  <a:gd name="T40" fmla="*/ 249 w 664"/>
                  <a:gd name="T41" fmla="*/ 544 h 610"/>
                  <a:gd name="T42" fmla="*/ 97 w 664"/>
                  <a:gd name="T43" fmla="*/ 544 h 610"/>
                  <a:gd name="T44" fmla="*/ 97 w 664"/>
                  <a:gd name="T45" fmla="*/ 610 h 610"/>
                  <a:gd name="T46" fmla="*/ 0 w 664"/>
                  <a:gd name="T47" fmla="*/ 517 h 610"/>
                  <a:gd name="T48" fmla="*/ 97 w 664"/>
                  <a:gd name="T49" fmla="*/ 424 h 610"/>
                  <a:gd name="T50" fmla="*/ 97 w 664"/>
                  <a:gd name="T51" fmla="*/ 491 h 610"/>
                  <a:gd name="T52" fmla="*/ 201 w 664"/>
                  <a:gd name="T53" fmla="*/ 491 h 610"/>
                  <a:gd name="T54" fmla="*/ 298 w 664"/>
                  <a:gd name="T55" fmla="*/ 305 h 610"/>
                  <a:gd name="T56" fmla="*/ 201 w 664"/>
                  <a:gd name="T57" fmla="*/ 119 h 610"/>
                  <a:gd name="T58" fmla="*/ 97 w 664"/>
                  <a:gd name="T59" fmla="*/ 119 h 610"/>
                  <a:gd name="T60" fmla="*/ 97 w 664"/>
                  <a:gd name="T61" fmla="*/ 185 h 610"/>
                  <a:gd name="T62" fmla="*/ 0 w 664"/>
                  <a:gd name="T63" fmla="*/ 92 h 610"/>
                  <a:gd name="T64" fmla="*/ 97 w 664"/>
                  <a:gd name="T65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0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8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2"/>
                    </a:lnTo>
                    <a:lnTo>
                      <a:pt x="567" y="185"/>
                    </a:lnTo>
                    <a:lnTo>
                      <a:pt x="567" y="119"/>
                    </a:lnTo>
                    <a:lnTo>
                      <a:pt x="456" y="119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4"/>
                    </a:lnTo>
                    <a:lnTo>
                      <a:pt x="664" y="517"/>
                    </a:lnTo>
                    <a:lnTo>
                      <a:pt x="567" y="610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1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0"/>
                    </a:lnTo>
                    <a:lnTo>
                      <a:pt x="0" y="517"/>
                    </a:lnTo>
                    <a:lnTo>
                      <a:pt x="97" y="424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8" y="305"/>
                    </a:lnTo>
                    <a:lnTo>
                      <a:pt x="201" y="119"/>
                    </a:lnTo>
                    <a:lnTo>
                      <a:pt x="97" y="119"/>
                    </a:lnTo>
                    <a:lnTo>
                      <a:pt x="97" y="185"/>
                    </a:lnTo>
                    <a:lnTo>
                      <a:pt x="0" y="9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52" name="Freeform 80"/>
              <p:cNvSpPr>
                <a:spLocks/>
              </p:cNvSpPr>
              <p:nvPr/>
            </p:nvSpPr>
            <p:spPr bwMode="auto">
              <a:xfrm>
                <a:off x="3182" y="1359"/>
                <a:ext cx="664" cy="611"/>
              </a:xfrm>
              <a:custGeom>
                <a:avLst/>
                <a:gdLst>
                  <a:gd name="T0" fmla="*/ 97 w 664"/>
                  <a:gd name="T1" fmla="*/ 0 h 611"/>
                  <a:gd name="T2" fmla="*/ 97 w 664"/>
                  <a:gd name="T3" fmla="*/ 73 h 611"/>
                  <a:gd name="T4" fmla="*/ 249 w 664"/>
                  <a:gd name="T5" fmla="*/ 73 h 611"/>
                  <a:gd name="T6" fmla="*/ 332 w 664"/>
                  <a:gd name="T7" fmla="*/ 239 h 611"/>
                  <a:gd name="T8" fmla="*/ 415 w 664"/>
                  <a:gd name="T9" fmla="*/ 73 h 611"/>
                  <a:gd name="T10" fmla="*/ 567 w 664"/>
                  <a:gd name="T11" fmla="*/ 73 h 611"/>
                  <a:gd name="T12" fmla="*/ 567 w 664"/>
                  <a:gd name="T13" fmla="*/ 0 h 611"/>
                  <a:gd name="T14" fmla="*/ 664 w 664"/>
                  <a:gd name="T15" fmla="*/ 93 h 611"/>
                  <a:gd name="T16" fmla="*/ 567 w 664"/>
                  <a:gd name="T17" fmla="*/ 186 h 611"/>
                  <a:gd name="T18" fmla="*/ 567 w 664"/>
                  <a:gd name="T19" fmla="*/ 120 h 611"/>
                  <a:gd name="T20" fmla="*/ 456 w 664"/>
                  <a:gd name="T21" fmla="*/ 120 h 611"/>
                  <a:gd name="T22" fmla="*/ 367 w 664"/>
                  <a:gd name="T23" fmla="*/ 305 h 611"/>
                  <a:gd name="T24" fmla="*/ 456 w 664"/>
                  <a:gd name="T25" fmla="*/ 491 h 611"/>
                  <a:gd name="T26" fmla="*/ 567 w 664"/>
                  <a:gd name="T27" fmla="*/ 491 h 611"/>
                  <a:gd name="T28" fmla="*/ 567 w 664"/>
                  <a:gd name="T29" fmla="*/ 425 h 611"/>
                  <a:gd name="T30" fmla="*/ 664 w 664"/>
                  <a:gd name="T31" fmla="*/ 518 h 611"/>
                  <a:gd name="T32" fmla="*/ 567 w 664"/>
                  <a:gd name="T33" fmla="*/ 611 h 611"/>
                  <a:gd name="T34" fmla="*/ 567 w 664"/>
                  <a:gd name="T35" fmla="*/ 544 h 611"/>
                  <a:gd name="T36" fmla="*/ 415 w 664"/>
                  <a:gd name="T37" fmla="*/ 544 h 611"/>
                  <a:gd name="T38" fmla="*/ 332 w 664"/>
                  <a:gd name="T39" fmla="*/ 372 h 611"/>
                  <a:gd name="T40" fmla="*/ 249 w 664"/>
                  <a:gd name="T41" fmla="*/ 544 h 611"/>
                  <a:gd name="T42" fmla="*/ 97 w 664"/>
                  <a:gd name="T43" fmla="*/ 544 h 611"/>
                  <a:gd name="T44" fmla="*/ 97 w 664"/>
                  <a:gd name="T45" fmla="*/ 611 h 611"/>
                  <a:gd name="T46" fmla="*/ 0 w 664"/>
                  <a:gd name="T47" fmla="*/ 518 h 611"/>
                  <a:gd name="T48" fmla="*/ 97 w 664"/>
                  <a:gd name="T49" fmla="*/ 425 h 611"/>
                  <a:gd name="T50" fmla="*/ 97 w 664"/>
                  <a:gd name="T51" fmla="*/ 491 h 611"/>
                  <a:gd name="T52" fmla="*/ 201 w 664"/>
                  <a:gd name="T53" fmla="*/ 491 h 611"/>
                  <a:gd name="T54" fmla="*/ 297 w 664"/>
                  <a:gd name="T55" fmla="*/ 305 h 611"/>
                  <a:gd name="T56" fmla="*/ 201 w 664"/>
                  <a:gd name="T57" fmla="*/ 120 h 611"/>
                  <a:gd name="T58" fmla="*/ 97 w 664"/>
                  <a:gd name="T59" fmla="*/ 120 h 611"/>
                  <a:gd name="T60" fmla="*/ 97 w 664"/>
                  <a:gd name="T61" fmla="*/ 186 h 611"/>
                  <a:gd name="T62" fmla="*/ 0 w 664"/>
                  <a:gd name="T63" fmla="*/ 93 h 611"/>
                  <a:gd name="T64" fmla="*/ 97 w 664"/>
                  <a:gd name="T65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1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9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3"/>
                    </a:lnTo>
                    <a:lnTo>
                      <a:pt x="567" y="186"/>
                    </a:lnTo>
                    <a:lnTo>
                      <a:pt x="567" y="120"/>
                    </a:lnTo>
                    <a:lnTo>
                      <a:pt x="456" y="120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5"/>
                    </a:lnTo>
                    <a:lnTo>
                      <a:pt x="664" y="518"/>
                    </a:lnTo>
                    <a:lnTo>
                      <a:pt x="567" y="611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2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1"/>
                    </a:lnTo>
                    <a:lnTo>
                      <a:pt x="0" y="518"/>
                    </a:lnTo>
                    <a:lnTo>
                      <a:pt x="97" y="425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7" y="305"/>
                    </a:lnTo>
                    <a:lnTo>
                      <a:pt x="201" y="120"/>
                    </a:lnTo>
                    <a:lnTo>
                      <a:pt x="97" y="120"/>
                    </a:lnTo>
                    <a:lnTo>
                      <a:pt x="97" y="186"/>
                    </a:lnTo>
                    <a:lnTo>
                      <a:pt x="0" y="9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53" name="Freeform 81"/>
              <p:cNvSpPr>
                <a:spLocks/>
              </p:cNvSpPr>
              <p:nvPr/>
            </p:nvSpPr>
            <p:spPr bwMode="auto">
              <a:xfrm>
                <a:off x="3182" y="1359"/>
                <a:ext cx="664" cy="611"/>
              </a:xfrm>
              <a:custGeom>
                <a:avLst/>
                <a:gdLst>
                  <a:gd name="T0" fmla="*/ 97 w 664"/>
                  <a:gd name="T1" fmla="*/ 0 h 611"/>
                  <a:gd name="T2" fmla="*/ 97 w 664"/>
                  <a:gd name="T3" fmla="*/ 73 h 611"/>
                  <a:gd name="T4" fmla="*/ 249 w 664"/>
                  <a:gd name="T5" fmla="*/ 73 h 611"/>
                  <a:gd name="T6" fmla="*/ 332 w 664"/>
                  <a:gd name="T7" fmla="*/ 239 h 611"/>
                  <a:gd name="T8" fmla="*/ 415 w 664"/>
                  <a:gd name="T9" fmla="*/ 73 h 611"/>
                  <a:gd name="T10" fmla="*/ 567 w 664"/>
                  <a:gd name="T11" fmla="*/ 73 h 611"/>
                  <a:gd name="T12" fmla="*/ 567 w 664"/>
                  <a:gd name="T13" fmla="*/ 0 h 611"/>
                  <a:gd name="T14" fmla="*/ 664 w 664"/>
                  <a:gd name="T15" fmla="*/ 93 h 611"/>
                  <a:gd name="T16" fmla="*/ 567 w 664"/>
                  <a:gd name="T17" fmla="*/ 186 h 611"/>
                  <a:gd name="T18" fmla="*/ 567 w 664"/>
                  <a:gd name="T19" fmla="*/ 120 h 611"/>
                  <a:gd name="T20" fmla="*/ 456 w 664"/>
                  <a:gd name="T21" fmla="*/ 120 h 611"/>
                  <a:gd name="T22" fmla="*/ 367 w 664"/>
                  <a:gd name="T23" fmla="*/ 305 h 611"/>
                  <a:gd name="T24" fmla="*/ 456 w 664"/>
                  <a:gd name="T25" fmla="*/ 491 h 611"/>
                  <a:gd name="T26" fmla="*/ 567 w 664"/>
                  <a:gd name="T27" fmla="*/ 491 h 611"/>
                  <a:gd name="T28" fmla="*/ 567 w 664"/>
                  <a:gd name="T29" fmla="*/ 425 h 611"/>
                  <a:gd name="T30" fmla="*/ 664 w 664"/>
                  <a:gd name="T31" fmla="*/ 518 h 611"/>
                  <a:gd name="T32" fmla="*/ 567 w 664"/>
                  <a:gd name="T33" fmla="*/ 611 h 611"/>
                  <a:gd name="T34" fmla="*/ 567 w 664"/>
                  <a:gd name="T35" fmla="*/ 544 h 611"/>
                  <a:gd name="T36" fmla="*/ 415 w 664"/>
                  <a:gd name="T37" fmla="*/ 544 h 611"/>
                  <a:gd name="T38" fmla="*/ 332 w 664"/>
                  <a:gd name="T39" fmla="*/ 372 h 611"/>
                  <a:gd name="T40" fmla="*/ 249 w 664"/>
                  <a:gd name="T41" fmla="*/ 544 h 611"/>
                  <a:gd name="T42" fmla="*/ 97 w 664"/>
                  <a:gd name="T43" fmla="*/ 544 h 611"/>
                  <a:gd name="T44" fmla="*/ 97 w 664"/>
                  <a:gd name="T45" fmla="*/ 611 h 611"/>
                  <a:gd name="T46" fmla="*/ 0 w 664"/>
                  <a:gd name="T47" fmla="*/ 518 h 611"/>
                  <a:gd name="T48" fmla="*/ 97 w 664"/>
                  <a:gd name="T49" fmla="*/ 425 h 611"/>
                  <a:gd name="T50" fmla="*/ 97 w 664"/>
                  <a:gd name="T51" fmla="*/ 491 h 611"/>
                  <a:gd name="T52" fmla="*/ 201 w 664"/>
                  <a:gd name="T53" fmla="*/ 491 h 611"/>
                  <a:gd name="T54" fmla="*/ 297 w 664"/>
                  <a:gd name="T55" fmla="*/ 305 h 611"/>
                  <a:gd name="T56" fmla="*/ 201 w 664"/>
                  <a:gd name="T57" fmla="*/ 120 h 611"/>
                  <a:gd name="T58" fmla="*/ 97 w 664"/>
                  <a:gd name="T59" fmla="*/ 120 h 611"/>
                  <a:gd name="T60" fmla="*/ 97 w 664"/>
                  <a:gd name="T61" fmla="*/ 186 h 611"/>
                  <a:gd name="T62" fmla="*/ 0 w 664"/>
                  <a:gd name="T63" fmla="*/ 93 h 611"/>
                  <a:gd name="T64" fmla="*/ 97 w 664"/>
                  <a:gd name="T65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1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9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3"/>
                    </a:lnTo>
                    <a:lnTo>
                      <a:pt x="567" y="186"/>
                    </a:lnTo>
                    <a:lnTo>
                      <a:pt x="567" y="120"/>
                    </a:lnTo>
                    <a:lnTo>
                      <a:pt x="456" y="120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5"/>
                    </a:lnTo>
                    <a:lnTo>
                      <a:pt x="664" y="518"/>
                    </a:lnTo>
                    <a:lnTo>
                      <a:pt x="567" y="611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2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1"/>
                    </a:lnTo>
                    <a:lnTo>
                      <a:pt x="0" y="518"/>
                    </a:lnTo>
                    <a:lnTo>
                      <a:pt x="97" y="425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7" y="305"/>
                    </a:lnTo>
                    <a:lnTo>
                      <a:pt x="201" y="120"/>
                    </a:lnTo>
                    <a:lnTo>
                      <a:pt x="97" y="120"/>
                    </a:lnTo>
                    <a:lnTo>
                      <a:pt x="97" y="186"/>
                    </a:lnTo>
                    <a:lnTo>
                      <a:pt x="0" y="9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9954" name="Rectangle 82"/>
          <p:cNvSpPr>
            <a:spLocks noChangeArrowheads="1"/>
          </p:cNvSpPr>
          <p:nvPr/>
        </p:nvSpPr>
        <p:spPr bwMode="auto">
          <a:xfrm>
            <a:off x="1588477" y="20193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1</a:t>
            </a:r>
          </a:p>
        </p:txBody>
      </p:sp>
      <p:sp>
        <p:nvSpPr>
          <p:cNvPr id="719955" name="Rectangle 83"/>
          <p:cNvSpPr>
            <a:spLocks noChangeArrowheads="1"/>
          </p:cNvSpPr>
          <p:nvPr/>
        </p:nvSpPr>
        <p:spPr bwMode="auto">
          <a:xfrm>
            <a:off x="1623647" y="3822700"/>
            <a:ext cx="584689" cy="279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2</a:t>
            </a:r>
          </a:p>
        </p:txBody>
      </p:sp>
      <p:sp>
        <p:nvSpPr>
          <p:cNvPr id="719956" name="Line 84"/>
          <p:cNvSpPr>
            <a:spLocks noChangeShapeType="1"/>
          </p:cNvSpPr>
          <p:nvPr/>
        </p:nvSpPr>
        <p:spPr bwMode="auto">
          <a:xfrm>
            <a:off x="2186354" y="2387600"/>
            <a:ext cx="650631" cy="1168400"/>
          </a:xfrm>
          <a:prstGeom prst="line">
            <a:avLst/>
          </a:prstGeom>
          <a:noFill/>
          <a:ln w="7620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57" name="Rectangle 85"/>
          <p:cNvSpPr>
            <a:spLocks noChangeArrowheads="1"/>
          </p:cNvSpPr>
          <p:nvPr/>
        </p:nvSpPr>
        <p:spPr bwMode="auto">
          <a:xfrm>
            <a:off x="2936631" y="20447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3</a:t>
            </a:r>
          </a:p>
        </p:txBody>
      </p:sp>
      <p:sp>
        <p:nvSpPr>
          <p:cNvPr id="719958" name="Rectangle 86"/>
          <p:cNvSpPr>
            <a:spLocks noChangeArrowheads="1"/>
          </p:cNvSpPr>
          <p:nvPr/>
        </p:nvSpPr>
        <p:spPr bwMode="auto">
          <a:xfrm>
            <a:off x="3042139" y="37973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4</a:t>
            </a:r>
          </a:p>
        </p:txBody>
      </p:sp>
      <p:sp>
        <p:nvSpPr>
          <p:cNvPr id="719959" name="Rectangle 87"/>
          <p:cNvSpPr>
            <a:spLocks noChangeArrowheads="1"/>
          </p:cNvSpPr>
          <p:nvPr/>
        </p:nvSpPr>
        <p:spPr bwMode="auto">
          <a:xfrm>
            <a:off x="2340220" y="877888"/>
            <a:ext cx="5119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i="1">
                <a:solidFill>
                  <a:srgbClr val="FF0000"/>
                </a:solidFill>
              </a:rPr>
              <a:t>Case 1b: No wavelength translation</a:t>
            </a:r>
            <a:endParaRPr lang="en-GB" sz="2400" b="0" i="1">
              <a:solidFill>
                <a:srgbClr val="FF0000"/>
              </a:solidFill>
            </a:endParaRPr>
          </a:p>
        </p:txBody>
      </p:sp>
      <p:sp>
        <p:nvSpPr>
          <p:cNvPr id="719962" name="Rectangle 90"/>
          <p:cNvSpPr>
            <a:spLocks noChangeArrowheads="1"/>
          </p:cNvSpPr>
          <p:nvPr/>
        </p:nvSpPr>
        <p:spPr bwMode="auto">
          <a:xfrm>
            <a:off x="4255477" y="3467100"/>
            <a:ext cx="775189" cy="25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  <a:alpha val="74998"/>
              </a:scheme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sz="1800" b="0" dirty="0">
                <a:solidFill>
                  <a:srgbClr val="000000"/>
                </a:solidFill>
                <a:latin typeface="Arial" charset="0"/>
                <a:sym typeface="Symbol" charset="0"/>
              </a:rPr>
              <a:t></a:t>
            </a:r>
            <a:r>
              <a:rPr lang="en-GB" sz="1800" b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770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9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241300"/>
            <a:ext cx="8648700" cy="1189038"/>
          </a:xfrm>
          <a:noFill/>
          <a:ln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46662" dir="2115817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defTabSz="914400"/>
            <a:r>
              <a:rPr lang="en-US" dirty="0"/>
              <a:t>Lambda as a Label in MPLS (</a:t>
            </a:r>
            <a:r>
              <a:rPr lang="en-US" dirty="0" err="1"/>
              <a:t>MPλS</a:t>
            </a:r>
            <a:r>
              <a:rPr lang="en-US" dirty="0"/>
              <a:t>)</a:t>
            </a:r>
          </a:p>
        </p:txBody>
      </p:sp>
      <p:sp>
        <p:nvSpPr>
          <p:cNvPr id="72091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33400" y="4419600"/>
            <a:ext cx="8340969" cy="1816100"/>
          </a:xfrm>
          <a:noFill/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4163" indent="-284163" defTabSz="914400">
              <a:lnSpc>
                <a:spcPct val="90000"/>
              </a:lnSpc>
            </a:pPr>
            <a:r>
              <a:rPr lang="en-US"/>
              <a:t>Channel arrives on Port 2 on </a:t>
            </a:r>
            <a:r>
              <a:rPr lang="en-GB">
                <a:sym typeface="Symbol" charset="0"/>
              </a:rPr>
              <a:t>3, the “grey" lambda</a:t>
            </a:r>
          </a:p>
          <a:p>
            <a:pPr marL="284163" indent="-284163" defTabSz="914400">
              <a:lnSpc>
                <a:spcPct val="90000"/>
              </a:lnSpc>
            </a:pPr>
            <a:r>
              <a:rPr lang="en-GB">
                <a:sym typeface="Symbol" charset="0"/>
              </a:rPr>
              <a:t>Connection table indicates that this channel should be space-switched to Port 4</a:t>
            </a:r>
          </a:p>
          <a:p>
            <a:pPr marL="284163" indent="-284163" defTabSz="914400">
              <a:lnSpc>
                <a:spcPct val="90000"/>
              </a:lnSpc>
            </a:pPr>
            <a:r>
              <a:rPr lang="en-GB">
                <a:sym typeface="Symbol" charset="0"/>
              </a:rPr>
              <a:t>At Port 4, 3 is already in use, so lambda is translated to 1, the "red" lambda </a:t>
            </a:r>
            <a:endParaRPr lang="en-US">
              <a:sym typeface="Symbol" charset="0"/>
            </a:endParaRPr>
          </a:p>
        </p:txBody>
      </p:sp>
      <p:sp>
        <p:nvSpPr>
          <p:cNvPr id="720911" name="Line 15"/>
          <p:cNvSpPr>
            <a:spLocks noChangeShapeType="1"/>
          </p:cNvSpPr>
          <p:nvPr/>
        </p:nvSpPr>
        <p:spPr bwMode="auto">
          <a:xfrm>
            <a:off x="609600" y="2514600"/>
            <a:ext cx="927589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12" name="Rectangle 16"/>
          <p:cNvSpPr>
            <a:spLocks noChangeArrowheads="1"/>
          </p:cNvSpPr>
          <p:nvPr/>
        </p:nvSpPr>
        <p:spPr bwMode="auto">
          <a:xfrm>
            <a:off x="5956789" y="3200400"/>
            <a:ext cx="2882411" cy="304800"/>
          </a:xfrm>
          <a:prstGeom prst="rect">
            <a:avLst/>
          </a:prstGeom>
          <a:noFill/>
          <a:ln w="28575">
            <a:solidFill>
              <a:srgbClr val="003399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13" name="Text Box 17"/>
          <p:cNvSpPr txBox="1">
            <a:spLocks noChangeArrowheads="1"/>
          </p:cNvSpPr>
          <p:nvPr/>
        </p:nvSpPr>
        <p:spPr bwMode="auto">
          <a:xfrm>
            <a:off x="6575182" y="1752600"/>
            <a:ext cx="1922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ahoma" charset="0"/>
              </a:rPr>
              <a:t>Connection Table</a:t>
            </a:r>
          </a:p>
        </p:txBody>
      </p:sp>
      <p:sp>
        <p:nvSpPr>
          <p:cNvPr id="720914" name="Text Box 18"/>
          <p:cNvSpPr txBox="1">
            <a:spLocks noChangeArrowheads="1"/>
          </p:cNvSpPr>
          <p:nvPr/>
        </p:nvSpPr>
        <p:spPr bwMode="auto">
          <a:xfrm>
            <a:off x="5991959" y="2046288"/>
            <a:ext cx="11972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Tahoma" charset="0"/>
              </a:rPr>
              <a:t>In</a:t>
            </a:r>
          </a:p>
          <a:p>
            <a:r>
              <a:rPr lang="en-US" sz="1200">
                <a:latin typeface="Tahoma" charset="0"/>
              </a:rPr>
              <a:t>(port,Lambda)</a:t>
            </a:r>
          </a:p>
        </p:txBody>
      </p:sp>
      <p:sp>
        <p:nvSpPr>
          <p:cNvPr id="720915" name="Text Box 19"/>
          <p:cNvSpPr txBox="1">
            <a:spLocks noChangeArrowheads="1"/>
          </p:cNvSpPr>
          <p:nvPr/>
        </p:nvSpPr>
        <p:spPr bwMode="auto">
          <a:xfrm>
            <a:off x="7321062" y="2046288"/>
            <a:ext cx="123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Tahoma" charset="0"/>
              </a:rPr>
              <a:t>Out</a:t>
            </a:r>
          </a:p>
          <a:p>
            <a:r>
              <a:rPr lang="en-US" sz="1200">
                <a:latin typeface="Tahoma" charset="0"/>
              </a:rPr>
              <a:t>(port, Lambda)</a:t>
            </a:r>
          </a:p>
        </p:txBody>
      </p:sp>
      <p:sp>
        <p:nvSpPr>
          <p:cNvPr id="720916" name="Line 20"/>
          <p:cNvSpPr>
            <a:spLocks noChangeShapeType="1"/>
          </p:cNvSpPr>
          <p:nvPr/>
        </p:nvSpPr>
        <p:spPr bwMode="auto">
          <a:xfrm flipH="1" flipV="1">
            <a:off x="7239000" y="2057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17" name="Line 21"/>
          <p:cNvSpPr>
            <a:spLocks noChangeShapeType="1"/>
          </p:cNvSpPr>
          <p:nvPr/>
        </p:nvSpPr>
        <p:spPr bwMode="auto">
          <a:xfrm flipH="1" flipV="1">
            <a:off x="5631474" y="2509838"/>
            <a:ext cx="2979126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0918" name="Group 22"/>
          <p:cNvGrpSpPr>
            <a:grpSpLocks/>
          </p:cNvGrpSpPr>
          <p:nvPr/>
        </p:nvGrpSpPr>
        <p:grpSpPr bwMode="auto">
          <a:xfrm>
            <a:off x="6126771" y="2530476"/>
            <a:ext cx="915865" cy="1335088"/>
            <a:chOff x="3582" y="1277"/>
            <a:chExt cx="500" cy="841"/>
          </a:xfrm>
        </p:grpSpPr>
        <p:sp>
          <p:nvSpPr>
            <p:cNvPr id="720919" name="Text Box 23"/>
            <p:cNvSpPr txBox="1">
              <a:spLocks noChangeArrowheads="1"/>
            </p:cNvSpPr>
            <p:nvPr/>
          </p:nvSpPr>
          <p:spPr bwMode="auto">
            <a:xfrm>
              <a:off x="3583" y="1277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(1,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2)</a:t>
              </a:r>
            </a:p>
          </p:txBody>
        </p:sp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3582" y="1480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(1,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3)</a:t>
              </a: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3582" y="1683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(2,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3)</a:t>
              </a:r>
            </a:p>
          </p:txBody>
        </p:sp>
        <p:sp>
          <p:nvSpPr>
            <p:cNvPr id="720922" name="Text Box 26"/>
            <p:cNvSpPr txBox="1">
              <a:spLocks noChangeArrowheads="1"/>
            </p:cNvSpPr>
            <p:nvPr/>
          </p:nvSpPr>
          <p:spPr bwMode="auto">
            <a:xfrm>
              <a:off x="3582" y="1885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(2,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1)</a:t>
              </a:r>
            </a:p>
          </p:txBody>
        </p:sp>
      </p:grpSp>
      <p:grpSp>
        <p:nvGrpSpPr>
          <p:cNvPr id="720923" name="Group 27"/>
          <p:cNvGrpSpPr>
            <a:grpSpLocks/>
          </p:cNvGrpSpPr>
          <p:nvPr/>
        </p:nvGrpSpPr>
        <p:grpSpPr bwMode="auto">
          <a:xfrm>
            <a:off x="7501300" y="2530476"/>
            <a:ext cx="914033" cy="1335088"/>
            <a:chOff x="4341" y="1373"/>
            <a:chExt cx="499" cy="841"/>
          </a:xfrm>
        </p:grpSpPr>
        <p:sp>
          <p:nvSpPr>
            <p:cNvPr id="720924" name="Text Box 28"/>
            <p:cNvSpPr txBox="1">
              <a:spLocks noChangeArrowheads="1"/>
            </p:cNvSpPr>
            <p:nvPr/>
          </p:nvSpPr>
          <p:spPr bwMode="auto">
            <a:xfrm>
              <a:off x="4342" y="1373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(4,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2)</a:t>
              </a:r>
            </a:p>
          </p:txBody>
        </p:sp>
        <p:sp>
          <p:nvSpPr>
            <p:cNvPr id="720925" name="Text Box 29"/>
            <p:cNvSpPr txBox="1">
              <a:spLocks noChangeArrowheads="1"/>
            </p:cNvSpPr>
            <p:nvPr/>
          </p:nvSpPr>
          <p:spPr bwMode="auto">
            <a:xfrm>
              <a:off x="4341" y="1576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(4,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3)</a:t>
              </a:r>
            </a:p>
          </p:txBody>
        </p:sp>
        <p:sp>
          <p:nvSpPr>
            <p:cNvPr id="720926" name="Text Box 30"/>
            <p:cNvSpPr txBox="1">
              <a:spLocks noChangeArrowheads="1"/>
            </p:cNvSpPr>
            <p:nvPr/>
          </p:nvSpPr>
          <p:spPr bwMode="auto">
            <a:xfrm>
              <a:off x="4341" y="1779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(4,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1)</a:t>
              </a:r>
            </a:p>
          </p:txBody>
        </p:sp>
        <p:sp>
          <p:nvSpPr>
            <p:cNvPr id="720927" name="Text Box 31"/>
            <p:cNvSpPr txBox="1">
              <a:spLocks noChangeArrowheads="1"/>
            </p:cNvSpPr>
            <p:nvPr/>
          </p:nvSpPr>
          <p:spPr bwMode="auto">
            <a:xfrm>
              <a:off x="4341" y="1981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charset="0"/>
                </a:rPr>
                <a:t>(3, </a:t>
              </a:r>
              <a:r>
                <a:rPr lang="en-GB" sz="1800" b="0">
                  <a:latin typeface="Arial" charset="0"/>
                  <a:sym typeface="Symbol" charset="0"/>
                </a:rPr>
                <a:t></a:t>
              </a:r>
              <a:r>
                <a:rPr lang="en-US">
                  <a:latin typeface="Tahoma" charset="0"/>
                </a:rPr>
                <a:t>1)</a:t>
              </a:r>
            </a:p>
          </p:txBody>
        </p:sp>
      </p:grpSp>
      <p:sp>
        <p:nvSpPr>
          <p:cNvPr id="720928" name="Line 32"/>
          <p:cNvSpPr>
            <a:spLocks noChangeShapeType="1"/>
          </p:cNvSpPr>
          <p:nvPr/>
        </p:nvSpPr>
        <p:spPr bwMode="auto">
          <a:xfrm flipV="1">
            <a:off x="8610600" y="2109788"/>
            <a:ext cx="0" cy="193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30" name="Line 34"/>
          <p:cNvSpPr>
            <a:spLocks noChangeShapeType="1"/>
          </p:cNvSpPr>
          <p:nvPr/>
        </p:nvSpPr>
        <p:spPr bwMode="auto">
          <a:xfrm>
            <a:off x="3657600" y="3657600"/>
            <a:ext cx="101551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31" name="Line 35"/>
          <p:cNvSpPr>
            <a:spLocks noChangeShapeType="1"/>
          </p:cNvSpPr>
          <p:nvPr/>
        </p:nvSpPr>
        <p:spPr bwMode="auto">
          <a:xfrm>
            <a:off x="4889989" y="3670300"/>
            <a:ext cx="36781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32" name="Line 36"/>
          <p:cNvSpPr>
            <a:spLocks noChangeShapeType="1"/>
          </p:cNvSpPr>
          <p:nvPr/>
        </p:nvSpPr>
        <p:spPr bwMode="auto">
          <a:xfrm>
            <a:off x="3657600" y="3581400"/>
            <a:ext cx="1015512" cy="0"/>
          </a:xfrm>
          <a:prstGeom prst="line">
            <a:avLst/>
          </a:prstGeom>
          <a:noFill/>
          <a:ln w="57150">
            <a:solidFill>
              <a:srgbClr val="1BFF1B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33" name="Line 37"/>
          <p:cNvSpPr>
            <a:spLocks noChangeShapeType="1"/>
          </p:cNvSpPr>
          <p:nvPr/>
        </p:nvSpPr>
        <p:spPr bwMode="auto">
          <a:xfrm>
            <a:off x="609600" y="2438400"/>
            <a:ext cx="927589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34" name="Rectangle 38"/>
          <p:cNvSpPr>
            <a:spLocks noChangeArrowheads="1"/>
          </p:cNvSpPr>
          <p:nvPr/>
        </p:nvSpPr>
        <p:spPr bwMode="auto">
          <a:xfrm>
            <a:off x="152400" y="3479800"/>
            <a:ext cx="775189" cy="25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  <a:alpha val="74998"/>
              </a:scheme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sz="1800" b="0" dirty="0">
                <a:solidFill>
                  <a:srgbClr val="000000"/>
                </a:solidFill>
                <a:latin typeface="Arial" charset="0"/>
                <a:sym typeface="Symbol" charset="0"/>
              </a:rPr>
              <a:t></a:t>
            </a:r>
            <a:r>
              <a:rPr lang="en-GB" sz="1800" b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20940" name="Line 44"/>
          <p:cNvSpPr>
            <a:spLocks noChangeShapeType="1"/>
          </p:cNvSpPr>
          <p:nvPr/>
        </p:nvSpPr>
        <p:spPr bwMode="auto">
          <a:xfrm>
            <a:off x="914400" y="3581400"/>
            <a:ext cx="533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41" name="Line 45"/>
          <p:cNvSpPr>
            <a:spLocks noChangeShapeType="1"/>
          </p:cNvSpPr>
          <p:nvPr/>
        </p:nvSpPr>
        <p:spPr bwMode="auto">
          <a:xfrm>
            <a:off x="3657600" y="3746500"/>
            <a:ext cx="10155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42" name="Rectangle 46"/>
          <p:cNvSpPr>
            <a:spLocks noChangeArrowheads="1"/>
          </p:cNvSpPr>
          <p:nvPr/>
        </p:nvSpPr>
        <p:spPr bwMode="auto">
          <a:xfrm>
            <a:off x="4204189" y="3556000"/>
            <a:ext cx="773723" cy="254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FF0000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sz="1800" b="0">
                <a:solidFill>
                  <a:schemeClr val="bg1"/>
                </a:solidFill>
                <a:latin typeface="Arial" charset="0"/>
                <a:sym typeface="Symbol" charset="0"/>
              </a:rPr>
              <a:t></a:t>
            </a:r>
            <a:r>
              <a:rPr lang="en-GB" sz="1800" b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grpSp>
        <p:nvGrpSpPr>
          <p:cNvPr id="720943" name="Group 47"/>
          <p:cNvGrpSpPr>
            <a:grpSpLocks/>
          </p:cNvGrpSpPr>
          <p:nvPr/>
        </p:nvGrpSpPr>
        <p:grpSpPr bwMode="auto">
          <a:xfrm>
            <a:off x="1453662" y="1854201"/>
            <a:ext cx="2362200" cy="2125663"/>
            <a:chOff x="960" y="1152"/>
            <a:chExt cx="1488" cy="1339"/>
          </a:xfrm>
        </p:grpSpPr>
        <p:sp>
          <p:nvSpPr>
            <p:cNvPr id="720944" name="Rectangle 48"/>
            <p:cNvSpPr>
              <a:spLocks noChangeArrowheads="1"/>
            </p:cNvSpPr>
            <p:nvPr/>
          </p:nvSpPr>
          <p:spPr bwMode="auto">
            <a:xfrm>
              <a:off x="965" y="1300"/>
              <a:ext cx="1309" cy="119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1113">
                  <a:solidFill>
                    <a:srgbClr val="AAE6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45" name="Freeform 49"/>
            <p:cNvSpPr>
              <a:spLocks/>
            </p:cNvSpPr>
            <p:nvPr/>
          </p:nvSpPr>
          <p:spPr bwMode="auto">
            <a:xfrm>
              <a:off x="960" y="1152"/>
              <a:ext cx="1488" cy="143"/>
            </a:xfrm>
            <a:custGeom>
              <a:avLst/>
              <a:gdLst>
                <a:gd name="T0" fmla="*/ 0 w 857"/>
                <a:gd name="T1" fmla="*/ 86 h 86"/>
                <a:gd name="T2" fmla="*/ 97 w 857"/>
                <a:gd name="T3" fmla="*/ 0 h 86"/>
                <a:gd name="T4" fmla="*/ 857 w 857"/>
                <a:gd name="T5" fmla="*/ 0 h 86"/>
                <a:gd name="T6" fmla="*/ 760 w 857"/>
                <a:gd name="T7" fmla="*/ 86 h 86"/>
                <a:gd name="T8" fmla="*/ 0 w 85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86">
                  <a:moveTo>
                    <a:pt x="0" y="86"/>
                  </a:moveTo>
                  <a:lnTo>
                    <a:pt x="97" y="0"/>
                  </a:lnTo>
                  <a:lnTo>
                    <a:pt x="857" y="0"/>
                  </a:lnTo>
                  <a:lnTo>
                    <a:pt x="76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46" name="Freeform 50"/>
            <p:cNvSpPr>
              <a:spLocks/>
            </p:cNvSpPr>
            <p:nvPr/>
          </p:nvSpPr>
          <p:spPr bwMode="auto">
            <a:xfrm>
              <a:off x="960" y="1152"/>
              <a:ext cx="1488" cy="143"/>
            </a:xfrm>
            <a:custGeom>
              <a:avLst/>
              <a:gdLst>
                <a:gd name="T0" fmla="*/ 0 w 857"/>
                <a:gd name="T1" fmla="*/ 86 h 86"/>
                <a:gd name="T2" fmla="*/ 97 w 857"/>
                <a:gd name="T3" fmla="*/ 0 h 86"/>
                <a:gd name="T4" fmla="*/ 857 w 857"/>
                <a:gd name="T5" fmla="*/ 0 h 86"/>
                <a:gd name="T6" fmla="*/ 760 w 857"/>
                <a:gd name="T7" fmla="*/ 86 h 86"/>
                <a:gd name="T8" fmla="*/ 0 w 85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" h="86">
                  <a:moveTo>
                    <a:pt x="0" y="86"/>
                  </a:moveTo>
                  <a:lnTo>
                    <a:pt x="97" y="0"/>
                  </a:lnTo>
                  <a:lnTo>
                    <a:pt x="857" y="0"/>
                  </a:lnTo>
                  <a:lnTo>
                    <a:pt x="76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AAE6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47" name="Freeform 51"/>
            <p:cNvSpPr>
              <a:spLocks/>
            </p:cNvSpPr>
            <p:nvPr/>
          </p:nvSpPr>
          <p:spPr bwMode="auto">
            <a:xfrm>
              <a:off x="2280" y="1152"/>
              <a:ext cx="168" cy="1334"/>
            </a:xfrm>
            <a:custGeom>
              <a:avLst/>
              <a:gdLst>
                <a:gd name="T0" fmla="*/ 0 w 97"/>
                <a:gd name="T1" fmla="*/ 86 h 803"/>
                <a:gd name="T2" fmla="*/ 97 w 97"/>
                <a:gd name="T3" fmla="*/ 0 h 803"/>
                <a:gd name="T4" fmla="*/ 97 w 97"/>
                <a:gd name="T5" fmla="*/ 716 h 803"/>
                <a:gd name="T6" fmla="*/ 0 w 97"/>
                <a:gd name="T7" fmla="*/ 803 h 803"/>
                <a:gd name="T8" fmla="*/ 0 w 97"/>
                <a:gd name="T9" fmla="*/ 8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3">
                  <a:moveTo>
                    <a:pt x="0" y="86"/>
                  </a:moveTo>
                  <a:lnTo>
                    <a:pt x="97" y="0"/>
                  </a:lnTo>
                  <a:lnTo>
                    <a:pt x="97" y="716"/>
                  </a:lnTo>
                  <a:lnTo>
                    <a:pt x="0" y="803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48" name="Freeform 52"/>
            <p:cNvSpPr>
              <a:spLocks/>
            </p:cNvSpPr>
            <p:nvPr/>
          </p:nvSpPr>
          <p:spPr bwMode="auto">
            <a:xfrm>
              <a:off x="2280" y="1152"/>
              <a:ext cx="168" cy="1334"/>
            </a:xfrm>
            <a:custGeom>
              <a:avLst/>
              <a:gdLst>
                <a:gd name="T0" fmla="*/ 0 w 97"/>
                <a:gd name="T1" fmla="*/ 86 h 803"/>
                <a:gd name="T2" fmla="*/ 97 w 97"/>
                <a:gd name="T3" fmla="*/ 0 h 803"/>
                <a:gd name="T4" fmla="*/ 97 w 97"/>
                <a:gd name="T5" fmla="*/ 716 h 803"/>
                <a:gd name="T6" fmla="*/ 0 w 97"/>
                <a:gd name="T7" fmla="*/ 803 h 803"/>
                <a:gd name="T8" fmla="*/ 0 w 97"/>
                <a:gd name="T9" fmla="*/ 86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03">
                  <a:moveTo>
                    <a:pt x="0" y="86"/>
                  </a:moveTo>
                  <a:lnTo>
                    <a:pt x="97" y="0"/>
                  </a:lnTo>
                  <a:lnTo>
                    <a:pt x="97" y="716"/>
                  </a:lnTo>
                  <a:lnTo>
                    <a:pt x="0" y="803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1113">
                  <a:solidFill>
                    <a:srgbClr val="AAE6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0949" name="Group 53"/>
            <p:cNvGrpSpPr>
              <a:grpSpLocks/>
            </p:cNvGrpSpPr>
            <p:nvPr/>
          </p:nvGrpSpPr>
          <p:grpSpPr bwMode="auto">
            <a:xfrm>
              <a:off x="1055" y="1406"/>
              <a:ext cx="1166" cy="1025"/>
              <a:chOff x="3175" y="1353"/>
              <a:chExt cx="671" cy="617"/>
            </a:xfrm>
          </p:grpSpPr>
          <p:sp>
            <p:nvSpPr>
              <p:cNvPr id="720950" name="Freeform 54"/>
              <p:cNvSpPr>
                <a:spLocks/>
              </p:cNvSpPr>
              <p:nvPr/>
            </p:nvSpPr>
            <p:spPr bwMode="auto">
              <a:xfrm>
                <a:off x="3175" y="1353"/>
                <a:ext cx="664" cy="610"/>
              </a:xfrm>
              <a:custGeom>
                <a:avLst/>
                <a:gdLst>
                  <a:gd name="T0" fmla="*/ 97 w 664"/>
                  <a:gd name="T1" fmla="*/ 0 h 610"/>
                  <a:gd name="T2" fmla="*/ 97 w 664"/>
                  <a:gd name="T3" fmla="*/ 73 h 610"/>
                  <a:gd name="T4" fmla="*/ 249 w 664"/>
                  <a:gd name="T5" fmla="*/ 73 h 610"/>
                  <a:gd name="T6" fmla="*/ 332 w 664"/>
                  <a:gd name="T7" fmla="*/ 238 h 610"/>
                  <a:gd name="T8" fmla="*/ 415 w 664"/>
                  <a:gd name="T9" fmla="*/ 73 h 610"/>
                  <a:gd name="T10" fmla="*/ 567 w 664"/>
                  <a:gd name="T11" fmla="*/ 73 h 610"/>
                  <a:gd name="T12" fmla="*/ 567 w 664"/>
                  <a:gd name="T13" fmla="*/ 0 h 610"/>
                  <a:gd name="T14" fmla="*/ 664 w 664"/>
                  <a:gd name="T15" fmla="*/ 92 h 610"/>
                  <a:gd name="T16" fmla="*/ 567 w 664"/>
                  <a:gd name="T17" fmla="*/ 185 h 610"/>
                  <a:gd name="T18" fmla="*/ 567 w 664"/>
                  <a:gd name="T19" fmla="*/ 119 h 610"/>
                  <a:gd name="T20" fmla="*/ 456 w 664"/>
                  <a:gd name="T21" fmla="*/ 119 h 610"/>
                  <a:gd name="T22" fmla="*/ 367 w 664"/>
                  <a:gd name="T23" fmla="*/ 305 h 610"/>
                  <a:gd name="T24" fmla="*/ 456 w 664"/>
                  <a:gd name="T25" fmla="*/ 491 h 610"/>
                  <a:gd name="T26" fmla="*/ 567 w 664"/>
                  <a:gd name="T27" fmla="*/ 491 h 610"/>
                  <a:gd name="T28" fmla="*/ 567 w 664"/>
                  <a:gd name="T29" fmla="*/ 424 h 610"/>
                  <a:gd name="T30" fmla="*/ 664 w 664"/>
                  <a:gd name="T31" fmla="*/ 517 h 610"/>
                  <a:gd name="T32" fmla="*/ 567 w 664"/>
                  <a:gd name="T33" fmla="*/ 610 h 610"/>
                  <a:gd name="T34" fmla="*/ 567 w 664"/>
                  <a:gd name="T35" fmla="*/ 544 h 610"/>
                  <a:gd name="T36" fmla="*/ 415 w 664"/>
                  <a:gd name="T37" fmla="*/ 544 h 610"/>
                  <a:gd name="T38" fmla="*/ 332 w 664"/>
                  <a:gd name="T39" fmla="*/ 371 h 610"/>
                  <a:gd name="T40" fmla="*/ 249 w 664"/>
                  <a:gd name="T41" fmla="*/ 544 h 610"/>
                  <a:gd name="T42" fmla="*/ 97 w 664"/>
                  <a:gd name="T43" fmla="*/ 544 h 610"/>
                  <a:gd name="T44" fmla="*/ 97 w 664"/>
                  <a:gd name="T45" fmla="*/ 610 h 610"/>
                  <a:gd name="T46" fmla="*/ 0 w 664"/>
                  <a:gd name="T47" fmla="*/ 517 h 610"/>
                  <a:gd name="T48" fmla="*/ 97 w 664"/>
                  <a:gd name="T49" fmla="*/ 424 h 610"/>
                  <a:gd name="T50" fmla="*/ 97 w 664"/>
                  <a:gd name="T51" fmla="*/ 491 h 610"/>
                  <a:gd name="T52" fmla="*/ 201 w 664"/>
                  <a:gd name="T53" fmla="*/ 491 h 610"/>
                  <a:gd name="T54" fmla="*/ 298 w 664"/>
                  <a:gd name="T55" fmla="*/ 305 h 610"/>
                  <a:gd name="T56" fmla="*/ 201 w 664"/>
                  <a:gd name="T57" fmla="*/ 119 h 610"/>
                  <a:gd name="T58" fmla="*/ 97 w 664"/>
                  <a:gd name="T59" fmla="*/ 119 h 610"/>
                  <a:gd name="T60" fmla="*/ 97 w 664"/>
                  <a:gd name="T61" fmla="*/ 185 h 610"/>
                  <a:gd name="T62" fmla="*/ 0 w 664"/>
                  <a:gd name="T63" fmla="*/ 92 h 610"/>
                  <a:gd name="T64" fmla="*/ 97 w 664"/>
                  <a:gd name="T65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0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8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2"/>
                    </a:lnTo>
                    <a:lnTo>
                      <a:pt x="567" y="185"/>
                    </a:lnTo>
                    <a:lnTo>
                      <a:pt x="567" y="119"/>
                    </a:lnTo>
                    <a:lnTo>
                      <a:pt x="456" y="119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4"/>
                    </a:lnTo>
                    <a:lnTo>
                      <a:pt x="664" y="517"/>
                    </a:lnTo>
                    <a:lnTo>
                      <a:pt x="567" y="610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1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0"/>
                    </a:lnTo>
                    <a:lnTo>
                      <a:pt x="0" y="517"/>
                    </a:lnTo>
                    <a:lnTo>
                      <a:pt x="97" y="424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8" y="305"/>
                    </a:lnTo>
                    <a:lnTo>
                      <a:pt x="201" y="119"/>
                    </a:lnTo>
                    <a:lnTo>
                      <a:pt x="97" y="119"/>
                    </a:lnTo>
                    <a:lnTo>
                      <a:pt x="97" y="185"/>
                    </a:lnTo>
                    <a:lnTo>
                      <a:pt x="0" y="9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951" name="Freeform 55"/>
              <p:cNvSpPr>
                <a:spLocks/>
              </p:cNvSpPr>
              <p:nvPr/>
            </p:nvSpPr>
            <p:spPr bwMode="auto">
              <a:xfrm>
                <a:off x="3175" y="1353"/>
                <a:ext cx="664" cy="610"/>
              </a:xfrm>
              <a:custGeom>
                <a:avLst/>
                <a:gdLst>
                  <a:gd name="T0" fmla="*/ 97 w 664"/>
                  <a:gd name="T1" fmla="*/ 0 h 610"/>
                  <a:gd name="T2" fmla="*/ 97 w 664"/>
                  <a:gd name="T3" fmla="*/ 73 h 610"/>
                  <a:gd name="T4" fmla="*/ 249 w 664"/>
                  <a:gd name="T5" fmla="*/ 73 h 610"/>
                  <a:gd name="T6" fmla="*/ 332 w 664"/>
                  <a:gd name="T7" fmla="*/ 238 h 610"/>
                  <a:gd name="T8" fmla="*/ 415 w 664"/>
                  <a:gd name="T9" fmla="*/ 73 h 610"/>
                  <a:gd name="T10" fmla="*/ 567 w 664"/>
                  <a:gd name="T11" fmla="*/ 73 h 610"/>
                  <a:gd name="T12" fmla="*/ 567 w 664"/>
                  <a:gd name="T13" fmla="*/ 0 h 610"/>
                  <a:gd name="T14" fmla="*/ 664 w 664"/>
                  <a:gd name="T15" fmla="*/ 92 h 610"/>
                  <a:gd name="T16" fmla="*/ 567 w 664"/>
                  <a:gd name="T17" fmla="*/ 185 h 610"/>
                  <a:gd name="T18" fmla="*/ 567 w 664"/>
                  <a:gd name="T19" fmla="*/ 119 h 610"/>
                  <a:gd name="T20" fmla="*/ 456 w 664"/>
                  <a:gd name="T21" fmla="*/ 119 h 610"/>
                  <a:gd name="T22" fmla="*/ 367 w 664"/>
                  <a:gd name="T23" fmla="*/ 305 h 610"/>
                  <a:gd name="T24" fmla="*/ 456 w 664"/>
                  <a:gd name="T25" fmla="*/ 491 h 610"/>
                  <a:gd name="T26" fmla="*/ 567 w 664"/>
                  <a:gd name="T27" fmla="*/ 491 h 610"/>
                  <a:gd name="T28" fmla="*/ 567 w 664"/>
                  <a:gd name="T29" fmla="*/ 424 h 610"/>
                  <a:gd name="T30" fmla="*/ 664 w 664"/>
                  <a:gd name="T31" fmla="*/ 517 h 610"/>
                  <a:gd name="T32" fmla="*/ 567 w 664"/>
                  <a:gd name="T33" fmla="*/ 610 h 610"/>
                  <a:gd name="T34" fmla="*/ 567 w 664"/>
                  <a:gd name="T35" fmla="*/ 544 h 610"/>
                  <a:gd name="T36" fmla="*/ 415 w 664"/>
                  <a:gd name="T37" fmla="*/ 544 h 610"/>
                  <a:gd name="T38" fmla="*/ 332 w 664"/>
                  <a:gd name="T39" fmla="*/ 371 h 610"/>
                  <a:gd name="T40" fmla="*/ 249 w 664"/>
                  <a:gd name="T41" fmla="*/ 544 h 610"/>
                  <a:gd name="T42" fmla="*/ 97 w 664"/>
                  <a:gd name="T43" fmla="*/ 544 h 610"/>
                  <a:gd name="T44" fmla="*/ 97 w 664"/>
                  <a:gd name="T45" fmla="*/ 610 h 610"/>
                  <a:gd name="T46" fmla="*/ 0 w 664"/>
                  <a:gd name="T47" fmla="*/ 517 h 610"/>
                  <a:gd name="T48" fmla="*/ 97 w 664"/>
                  <a:gd name="T49" fmla="*/ 424 h 610"/>
                  <a:gd name="T50" fmla="*/ 97 w 664"/>
                  <a:gd name="T51" fmla="*/ 491 h 610"/>
                  <a:gd name="T52" fmla="*/ 201 w 664"/>
                  <a:gd name="T53" fmla="*/ 491 h 610"/>
                  <a:gd name="T54" fmla="*/ 298 w 664"/>
                  <a:gd name="T55" fmla="*/ 305 h 610"/>
                  <a:gd name="T56" fmla="*/ 201 w 664"/>
                  <a:gd name="T57" fmla="*/ 119 h 610"/>
                  <a:gd name="T58" fmla="*/ 97 w 664"/>
                  <a:gd name="T59" fmla="*/ 119 h 610"/>
                  <a:gd name="T60" fmla="*/ 97 w 664"/>
                  <a:gd name="T61" fmla="*/ 185 h 610"/>
                  <a:gd name="T62" fmla="*/ 0 w 664"/>
                  <a:gd name="T63" fmla="*/ 92 h 610"/>
                  <a:gd name="T64" fmla="*/ 97 w 664"/>
                  <a:gd name="T65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0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8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2"/>
                    </a:lnTo>
                    <a:lnTo>
                      <a:pt x="567" y="185"/>
                    </a:lnTo>
                    <a:lnTo>
                      <a:pt x="567" y="119"/>
                    </a:lnTo>
                    <a:lnTo>
                      <a:pt x="456" y="119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4"/>
                    </a:lnTo>
                    <a:lnTo>
                      <a:pt x="664" y="517"/>
                    </a:lnTo>
                    <a:lnTo>
                      <a:pt x="567" y="610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1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0"/>
                    </a:lnTo>
                    <a:lnTo>
                      <a:pt x="0" y="517"/>
                    </a:lnTo>
                    <a:lnTo>
                      <a:pt x="97" y="424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8" y="305"/>
                    </a:lnTo>
                    <a:lnTo>
                      <a:pt x="201" y="119"/>
                    </a:lnTo>
                    <a:lnTo>
                      <a:pt x="97" y="119"/>
                    </a:lnTo>
                    <a:lnTo>
                      <a:pt x="97" y="185"/>
                    </a:lnTo>
                    <a:lnTo>
                      <a:pt x="0" y="9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952" name="Freeform 56"/>
              <p:cNvSpPr>
                <a:spLocks/>
              </p:cNvSpPr>
              <p:nvPr/>
            </p:nvSpPr>
            <p:spPr bwMode="auto">
              <a:xfrm>
                <a:off x="3182" y="1359"/>
                <a:ext cx="664" cy="611"/>
              </a:xfrm>
              <a:custGeom>
                <a:avLst/>
                <a:gdLst>
                  <a:gd name="T0" fmla="*/ 97 w 664"/>
                  <a:gd name="T1" fmla="*/ 0 h 611"/>
                  <a:gd name="T2" fmla="*/ 97 w 664"/>
                  <a:gd name="T3" fmla="*/ 73 h 611"/>
                  <a:gd name="T4" fmla="*/ 249 w 664"/>
                  <a:gd name="T5" fmla="*/ 73 h 611"/>
                  <a:gd name="T6" fmla="*/ 332 w 664"/>
                  <a:gd name="T7" fmla="*/ 239 h 611"/>
                  <a:gd name="T8" fmla="*/ 415 w 664"/>
                  <a:gd name="T9" fmla="*/ 73 h 611"/>
                  <a:gd name="T10" fmla="*/ 567 w 664"/>
                  <a:gd name="T11" fmla="*/ 73 h 611"/>
                  <a:gd name="T12" fmla="*/ 567 w 664"/>
                  <a:gd name="T13" fmla="*/ 0 h 611"/>
                  <a:gd name="T14" fmla="*/ 664 w 664"/>
                  <a:gd name="T15" fmla="*/ 93 h 611"/>
                  <a:gd name="T16" fmla="*/ 567 w 664"/>
                  <a:gd name="T17" fmla="*/ 186 h 611"/>
                  <a:gd name="T18" fmla="*/ 567 w 664"/>
                  <a:gd name="T19" fmla="*/ 120 h 611"/>
                  <a:gd name="T20" fmla="*/ 456 w 664"/>
                  <a:gd name="T21" fmla="*/ 120 h 611"/>
                  <a:gd name="T22" fmla="*/ 367 w 664"/>
                  <a:gd name="T23" fmla="*/ 305 h 611"/>
                  <a:gd name="T24" fmla="*/ 456 w 664"/>
                  <a:gd name="T25" fmla="*/ 491 h 611"/>
                  <a:gd name="T26" fmla="*/ 567 w 664"/>
                  <a:gd name="T27" fmla="*/ 491 h 611"/>
                  <a:gd name="T28" fmla="*/ 567 w 664"/>
                  <a:gd name="T29" fmla="*/ 425 h 611"/>
                  <a:gd name="T30" fmla="*/ 664 w 664"/>
                  <a:gd name="T31" fmla="*/ 518 h 611"/>
                  <a:gd name="T32" fmla="*/ 567 w 664"/>
                  <a:gd name="T33" fmla="*/ 611 h 611"/>
                  <a:gd name="T34" fmla="*/ 567 w 664"/>
                  <a:gd name="T35" fmla="*/ 544 h 611"/>
                  <a:gd name="T36" fmla="*/ 415 w 664"/>
                  <a:gd name="T37" fmla="*/ 544 h 611"/>
                  <a:gd name="T38" fmla="*/ 332 w 664"/>
                  <a:gd name="T39" fmla="*/ 372 h 611"/>
                  <a:gd name="T40" fmla="*/ 249 w 664"/>
                  <a:gd name="T41" fmla="*/ 544 h 611"/>
                  <a:gd name="T42" fmla="*/ 97 w 664"/>
                  <a:gd name="T43" fmla="*/ 544 h 611"/>
                  <a:gd name="T44" fmla="*/ 97 w 664"/>
                  <a:gd name="T45" fmla="*/ 611 h 611"/>
                  <a:gd name="T46" fmla="*/ 0 w 664"/>
                  <a:gd name="T47" fmla="*/ 518 h 611"/>
                  <a:gd name="T48" fmla="*/ 97 w 664"/>
                  <a:gd name="T49" fmla="*/ 425 h 611"/>
                  <a:gd name="T50" fmla="*/ 97 w 664"/>
                  <a:gd name="T51" fmla="*/ 491 h 611"/>
                  <a:gd name="T52" fmla="*/ 201 w 664"/>
                  <a:gd name="T53" fmla="*/ 491 h 611"/>
                  <a:gd name="T54" fmla="*/ 297 w 664"/>
                  <a:gd name="T55" fmla="*/ 305 h 611"/>
                  <a:gd name="T56" fmla="*/ 201 w 664"/>
                  <a:gd name="T57" fmla="*/ 120 h 611"/>
                  <a:gd name="T58" fmla="*/ 97 w 664"/>
                  <a:gd name="T59" fmla="*/ 120 h 611"/>
                  <a:gd name="T60" fmla="*/ 97 w 664"/>
                  <a:gd name="T61" fmla="*/ 186 h 611"/>
                  <a:gd name="T62" fmla="*/ 0 w 664"/>
                  <a:gd name="T63" fmla="*/ 93 h 611"/>
                  <a:gd name="T64" fmla="*/ 97 w 664"/>
                  <a:gd name="T65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1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9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3"/>
                    </a:lnTo>
                    <a:lnTo>
                      <a:pt x="567" y="186"/>
                    </a:lnTo>
                    <a:lnTo>
                      <a:pt x="567" y="120"/>
                    </a:lnTo>
                    <a:lnTo>
                      <a:pt x="456" y="120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5"/>
                    </a:lnTo>
                    <a:lnTo>
                      <a:pt x="664" y="518"/>
                    </a:lnTo>
                    <a:lnTo>
                      <a:pt x="567" y="611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2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1"/>
                    </a:lnTo>
                    <a:lnTo>
                      <a:pt x="0" y="518"/>
                    </a:lnTo>
                    <a:lnTo>
                      <a:pt x="97" y="425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7" y="305"/>
                    </a:lnTo>
                    <a:lnTo>
                      <a:pt x="201" y="120"/>
                    </a:lnTo>
                    <a:lnTo>
                      <a:pt x="97" y="120"/>
                    </a:lnTo>
                    <a:lnTo>
                      <a:pt x="97" y="186"/>
                    </a:lnTo>
                    <a:lnTo>
                      <a:pt x="0" y="9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953" name="Freeform 57"/>
              <p:cNvSpPr>
                <a:spLocks/>
              </p:cNvSpPr>
              <p:nvPr/>
            </p:nvSpPr>
            <p:spPr bwMode="auto">
              <a:xfrm>
                <a:off x="3182" y="1359"/>
                <a:ext cx="664" cy="611"/>
              </a:xfrm>
              <a:custGeom>
                <a:avLst/>
                <a:gdLst>
                  <a:gd name="T0" fmla="*/ 97 w 664"/>
                  <a:gd name="T1" fmla="*/ 0 h 611"/>
                  <a:gd name="T2" fmla="*/ 97 w 664"/>
                  <a:gd name="T3" fmla="*/ 73 h 611"/>
                  <a:gd name="T4" fmla="*/ 249 w 664"/>
                  <a:gd name="T5" fmla="*/ 73 h 611"/>
                  <a:gd name="T6" fmla="*/ 332 w 664"/>
                  <a:gd name="T7" fmla="*/ 239 h 611"/>
                  <a:gd name="T8" fmla="*/ 415 w 664"/>
                  <a:gd name="T9" fmla="*/ 73 h 611"/>
                  <a:gd name="T10" fmla="*/ 567 w 664"/>
                  <a:gd name="T11" fmla="*/ 73 h 611"/>
                  <a:gd name="T12" fmla="*/ 567 w 664"/>
                  <a:gd name="T13" fmla="*/ 0 h 611"/>
                  <a:gd name="T14" fmla="*/ 664 w 664"/>
                  <a:gd name="T15" fmla="*/ 93 h 611"/>
                  <a:gd name="T16" fmla="*/ 567 w 664"/>
                  <a:gd name="T17" fmla="*/ 186 h 611"/>
                  <a:gd name="T18" fmla="*/ 567 w 664"/>
                  <a:gd name="T19" fmla="*/ 120 h 611"/>
                  <a:gd name="T20" fmla="*/ 456 w 664"/>
                  <a:gd name="T21" fmla="*/ 120 h 611"/>
                  <a:gd name="T22" fmla="*/ 367 w 664"/>
                  <a:gd name="T23" fmla="*/ 305 h 611"/>
                  <a:gd name="T24" fmla="*/ 456 w 664"/>
                  <a:gd name="T25" fmla="*/ 491 h 611"/>
                  <a:gd name="T26" fmla="*/ 567 w 664"/>
                  <a:gd name="T27" fmla="*/ 491 h 611"/>
                  <a:gd name="T28" fmla="*/ 567 w 664"/>
                  <a:gd name="T29" fmla="*/ 425 h 611"/>
                  <a:gd name="T30" fmla="*/ 664 w 664"/>
                  <a:gd name="T31" fmla="*/ 518 h 611"/>
                  <a:gd name="T32" fmla="*/ 567 w 664"/>
                  <a:gd name="T33" fmla="*/ 611 h 611"/>
                  <a:gd name="T34" fmla="*/ 567 w 664"/>
                  <a:gd name="T35" fmla="*/ 544 h 611"/>
                  <a:gd name="T36" fmla="*/ 415 w 664"/>
                  <a:gd name="T37" fmla="*/ 544 h 611"/>
                  <a:gd name="T38" fmla="*/ 332 w 664"/>
                  <a:gd name="T39" fmla="*/ 372 h 611"/>
                  <a:gd name="T40" fmla="*/ 249 w 664"/>
                  <a:gd name="T41" fmla="*/ 544 h 611"/>
                  <a:gd name="T42" fmla="*/ 97 w 664"/>
                  <a:gd name="T43" fmla="*/ 544 h 611"/>
                  <a:gd name="T44" fmla="*/ 97 w 664"/>
                  <a:gd name="T45" fmla="*/ 611 h 611"/>
                  <a:gd name="T46" fmla="*/ 0 w 664"/>
                  <a:gd name="T47" fmla="*/ 518 h 611"/>
                  <a:gd name="T48" fmla="*/ 97 w 664"/>
                  <a:gd name="T49" fmla="*/ 425 h 611"/>
                  <a:gd name="T50" fmla="*/ 97 w 664"/>
                  <a:gd name="T51" fmla="*/ 491 h 611"/>
                  <a:gd name="T52" fmla="*/ 201 w 664"/>
                  <a:gd name="T53" fmla="*/ 491 h 611"/>
                  <a:gd name="T54" fmla="*/ 297 w 664"/>
                  <a:gd name="T55" fmla="*/ 305 h 611"/>
                  <a:gd name="T56" fmla="*/ 201 w 664"/>
                  <a:gd name="T57" fmla="*/ 120 h 611"/>
                  <a:gd name="T58" fmla="*/ 97 w 664"/>
                  <a:gd name="T59" fmla="*/ 120 h 611"/>
                  <a:gd name="T60" fmla="*/ 97 w 664"/>
                  <a:gd name="T61" fmla="*/ 186 h 611"/>
                  <a:gd name="T62" fmla="*/ 0 w 664"/>
                  <a:gd name="T63" fmla="*/ 93 h 611"/>
                  <a:gd name="T64" fmla="*/ 97 w 664"/>
                  <a:gd name="T65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4" h="611">
                    <a:moveTo>
                      <a:pt x="97" y="0"/>
                    </a:moveTo>
                    <a:lnTo>
                      <a:pt x="97" y="73"/>
                    </a:lnTo>
                    <a:lnTo>
                      <a:pt x="249" y="73"/>
                    </a:lnTo>
                    <a:lnTo>
                      <a:pt x="332" y="239"/>
                    </a:lnTo>
                    <a:lnTo>
                      <a:pt x="415" y="73"/>
                    </a:lnTo>
                    <a:lnTo>
                      <a:pt x="567" y="73"/>
                    </a:lnTo>
                    <a:lnTo>
                      <a:pt x="567" y="0"/>
                    </a:lnTo>
                    <a:lnTo>
                      <a:pt x="664" y="93"/>
                    </a:lnTo>
                    <a:lnTo>
                      <a:pt x="567" y="186"/>
                    </a:lnTo>
                    <a:lnTo>
                      <a:pt x="567" y="120"/>
                    </a:lnTo>
                    <a:lnTo>
                      <a:pt x="456" y="120"/>
                    </a:lnTo>
                    <a:lnTo>
                      <a:pt x="367" y="305"/>
                    </a:lnTo>
                    <a:lnTo>
                      <a:pt x="456" y="491"/>
                    </a:lnTo>
                    <a:lnTo>
                      <a:pt x="567" y="491"/>
                    </a:lnTo>
                    <a:lnTo>
                      <a:pt x="567" y="425"/>
                    </a:lnTo>
                    <a:lnTo>
                      <a:pt x="664" y="518"/>
                    </a:lnTo>
                    <a:lnTo>
                      <a:pt x="567" y="611"/>
                    </a:lnTo>
                    <a:lnTo>
                      <a:pt x="567" y="544"/>
                    </a:lnTo>
                    <a:lnTo>
                      <a:pt x="415" y="544"/>
                    </a:lnTo>
                    <a:lnTo>
                      <a:pt x="332" y="372"/>
                    </a:lnTo>
                    <a:lnTo>
                      <a:pt x="249" y="544"/>
                    </a:lnTo>
                    <a:lnTo>
                      <a:pt x="97" y="544"/>
                    </a:lnTo>
                    <a:lnTo>
                      <a:pt x="97" y="611"/>
                    </a:lnTo>
                    <a:lnTo>
                      <a:pt x="0" y="518"/>
                    </a:lnTo>
                    <a:lnTo>
                      <a:pt x="97" y="425"/>
                    </a:lnTo>
                    <a:lnTo>
                      <a:pt x="97" y="491"/>
                    </a:lnTo>
                    <a:lnTo>
                      <a:pt x="201" y="491"/>
                    </a:lnTo>
                    <a:lnTo>
                      <a:pt x="297" y="305"/>
                    </a:lnTo>
                    <a:lnTo>
                      <a:pt x="201" y="120"/>
                    </a:lnTo>
                    <a:lnTo>
                      <a:pt x="97" y="120"/>
                    </a:lnTo>
                    <a:lnTo>
                      <a:pt x="97" y="186"/>
                    </a:lnTo>
                    <a:lnTo>
                      <a:pt x="0" y="93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20954" name="Rectangle 58"/>
          <p:cNvSpPr>
            <a:spLocks noChangeArrowheads="1"/>
          </p:cNvSpPr>
          <p:nvPr/>
        </p:nvSpPr>
        <p:spPr bwMode="auto">
          <a:xfrm>
            <a:off x="1565031" y="20574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1</a:t>
            </a:r>
          </a:p>
        </p:txBody>
      </p:sp>
      <p:sp>
        <p:nvSpPr>
          <p:cNvPr id="720955" name="Rectangle 59"/>
          <p:cNvSpPr>
            <a:spLocks noChangeArrowheads="1"/>
          </p:cNvSpPr>
          <p:nvPr/>
        </p:nvSpPr>
        <p:spPr bwMode="auto">
          <a:xfrm>
            <a:off x="1600200" y="3860800"/>
            <a:ext cx="584689" cy="279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2</a:t>
            </a:r>
          </a:p>
        </p:txBody>
      </p:sp>
      <p:sp>
        <p:nvSpPr>
          <p:cNvPr id="720957" name="Rectangle 61"/>
          <p:cNvSpPr>
            <a:spLocks noChangeArrowheads="1"/>
          </p:cNvSpPr>
          <p:nvPr/>
        </p:nvSpPr>
        <p:spPr bwMode="auto">
          <a:xfrm>
            <a:off x="2913185" y="20828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3</a:t>
            </a:r>
          </a:p>
        </p:txBody>
      </p:sp>
      <p:sp>
        <p:nvSpPr>
          <p:cNvPr id="720958" name="Rectangle 62"/>
          <p:cNvSpPr>
            <a:spLocks noChangeArrowheads="1"/>
          </p:cNvSpPr>
          <p:nvPr/>
        </p:nvSpPr>
        <p:spPr bwMode="auto">
          <a:xfrm>
            <a:off x="3018693" y="3835400"/>
            <a:ext cx="584689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 b="0">
                <a:latin typeface="Arial" charset="0"/>
              </a:rPr>
              <a:t>Port 4</a:t>
            </a:r>
          </a:p>
        </p:txBody>
      </p:sp>
      <p:sp>
        <p:nvSpPr>
          <p:cNvPr id="720959" name="Line 63"/>
          <p:cNvSpPr>
            <a:spLocks noChangeShapeType="1"/>
          </p:cNvSpPr>
          <p:nvPr/>
        </p:nvSpPr>
        <p:spPr bwMode="auto">
          <a:xfrm>
            <a:off x="2180492" y="3581400"/>
            <a:ext cx="773723" cy="0"/>
          </a:xfrm>
          <a:prstGeom prst="line">
            <a:avLst/>
          </a:prstGeom>
          <a:noFill/>
          <a:ln w="7620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60" name="Rectangle 64"/>
          <p:cNvSpPr>
            <a:spLocks noChangeArrowheads="1"/>
          </p:cNvSpPr>
          <p:nvPr/>
        </p:nvSpPr>
        <p:spPr bwMode="auto">
          <a:xfrm>
            <a:off x="2552700" y="941388"/>
            <a:ext cx="45322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i="1">
                <a:solidFill>
                  <a:srgbClr val="FF0000"/>
                </a:solidFill>
              </a:rPr>
              <a:t>Case 2: Wavelength translation</a:t>
            </a:r>
            <a:endParaRPr lang="en-GB" sz="2400" b="0" i="1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285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MPLS(GMPLS)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712"/>
            <a:ext cx="8839200" cy="3962400"/>
          </a:xfrm>
        </p:spPr>
        <p:txBody>
          <a:bodyPr/>
          <a:lstStyle/>
          <a:p>
            <a:r>
              <a:rPr lang="en-US" sz="2000" dirty="0"/>
              <a:t>Very active area within the IETF - Generalized MPLS (GMPLS)</a:t>
            </a:r>
          </a:p>
          <a:p>
            <a:r>
              <a:rPr lang="en-US" sz="2000" dirty="0">
                <a:cs typeface="Times New Roman" charset="0"/>
              </a:rPr>
              <a:t>Developed from MPLS</a:t>
            </a:r>
            <a:r>
              <a:rPr lang="en-US" sz="2000" dirty="0"/>
              <a:t> </a:t>
            </a:r>
          </a:p>
          <a:p>
            <a:r>
              <a:rPr lang="en-US" sz="2000" dirty="0"/>
              <a:t>generalize the concept of a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label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r>
              <a:rPr lang="en-US" sz="2000" dirty="0"/>
              <a:t>A previous version is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Multi-Protocol Lambda Switching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r>
              <a:rPr lang="en-US" sz="2000" dirty="0"/>
              <a:t>Extend the MPLS to support more interfaces other than packet switch</a:t>
            </a:r>
          </a:p>
          <a:p>
            <a:pPr lvl="1"/>
            <a:r>
              <a:rPr lang="en-US" dirty="0"/>
              <a:t>Packet Switch Capable (PSC)</a:t>
            </a:r>
          </a:p>
          <a:p>
            <a:pPr lvl="2"/>
            <a:r>
              <a:rPr lang="en-US" sz="2000" dirty="0"/>
              <a:t> Router/ATM Switch/Frame Reply Switch</a:t>
            </a:r>
          </a:p>
          <a:p>
            <a:pPr lvl="1"/>
            <a:r>
              <a:rPr lang="en-US" dirty="0"/>
              <a:t>Time Division Multiplexing Capable (TDMC)</a:t>
            </a:r>
          </a:p>
          <a:p>
            <a:pPr lvl="2"/>
            <a:r>
              <a:rPr lang="en-US" sz="2000" dirty="0"/>
              <a:t>SONET/SDH ADM/Digital Cross connects</a:t>
            </a:r>
          </a:p>
          <a:p>
            <a:pPr lvl="1"/>
            <a:r>
              <a:rPr lang="en-US" dirty="0"/>
              <a:t>Lambda Switch Capable (LSC)</a:t>
            </a:r>
          </a:p>
          <a:p>
            <a:pPr lvl="2"/>
            <a:r>
              <a:rPr lang="en-US" sz="2000" dirty="0"/>
              <a:t>All Optical ADM or Optical Cross connects (OXC)</a:t>
            </a:r>
          </a:p>
          <a:p>
            <a:pPr lvl="1"/>
            <a:r>
              <a:rPr lang="en-US" dirty="0"/>
              <a:t>Fiber-Switch Capable (FSC)</a:t>
            </a:r>
          </a:p>
          <a:p>
            <a:pPr lvl="1"/>
            <a:r>
              <a:rPr lang="en-US" dirty="0"/>
              <a:t>LSPs of different interfaces can be nested inside another</a:t>
            </a:r>
            <a:endParaRPr lang="en-US" dirty="0">
              <a:cs typeface="Times New Roman" charset="0"/>
            </a:endParaRPr>
          </a:p>
          <a:p>
            <a:pPr lvl="1"/>
            <a:r>
              <a:rPr lang="en-US" dirty="0"/>
              <a:t>consistent path establishment across variety of technologies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8005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250825" y="0"/>
            <a:ext cx="8642350" cy="90805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Optical network control and management system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5218113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latin typeface="Calibri" charset="0"/>
              </a:rPr>
              <a:t>Optical Network Control Plane</a:t>
            </a:r>
          </a:p>
          <a:p>
            <a:pPr>
              <a:defRPr/>
            </a:pPr>
            <a:endParaRPr lang="en-US" dirty="0"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</a:rPr>
              <a:t>MPLS</a:t>
            </a:r>
          </a:p>
          <a:p>
            <a:pPr>
              <a:defRPr/>
            </a:pPr>
            <a:endParaRPr lang="en-US" dirty="0"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</a:rPr>
              <a:t>GMPLS</a:t>
            </a:r>
          </a:p>
          <a:p>
            <a:pPr>
              <a:defRPr/>
            </a:pPr>
            <a:endParaRPr lang="en-US" dirty="0"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</a:rPr>
              <a:t>Optical Network Management</a:t>
            </a:r>
          </a:p>
          <a:p>
            <a:pPr>
              <a:defRPr/>
            </a:pPr>
            <a:endParaRPr lang="en-US" dirty="0"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</a:rPr>
              <a:t>Routing and Wavelength Assignment</a:t>
            </a:r>
          </a:p>
          <a:p>
            <a:pPr>
              <a:defRPr/>
            </a:pPr>
            <a:endParaRPr lang="en-US" dirty="0">
              <a:latin typeface="Calibri" charset="0"/>
            </a:endParaRPr>
          </a:p>
          <a:p>
            <a:pPr>
              <a:defRPr/>
            </a:pPr>
            <a:r>
              <a:rPr lang="en-US" dirty="0">
                <a:latin typeface="Calibri" charset="0"/>
              </a:rPr>
              <a:t>Optical Network Survivability  </a:t>
            </a:r>
          </a:p>
          <a:p>
            <a:pPr>
              <a:defRPr/>
            </a:pPr>
            <a:endParaRPr lang="en-US" dirty="0">
              <a:latin typeface="Calibri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Freeform 2"/>
          <p:cNvSpPr>
            <a:spLocks/>
          </p:cNvSpPr>
          <p:nvPr/>
        </p:nvSpPr>
        <p:spPr bwMode="auto">
          <a:xfrm>
            <a:off x="2063750" y="2695575"/>
            <a:ext cx="5821363" cy="1335088"/>
          </a:xfrm>
          <a:custGeom>
            <a:avLst/>
            <a:gdLst>
              <a:gd name="T0" fmla="*/ 0 w 3667"/>
              <a:gd name="T1" fmla="*/ 584 h 841"/>
              <a:gd name="T2" fmla="*/ 370 w 3667"/>
              <a:gd name="T3" fmla="*/ 123 h 841"/>
              <a:gd name="T4" fmla="*/ 395 w 3667"/>
              <a:gd name="T5" fmla="*/ 0 h 841"/>
              <a:gd name="T6" fmla="*/ 708 w 3667"/>
              <a:gd name="T7" fmla="*/ 0 h 841"/>
              <a:gd name="T8" fmla="*/ 1067 w 3667"/>
              <a:gd name="T9" fmla="*/ 697 h 841"/>
              <a:gd name="T10" fmla="*/ 1472 w 3667"/>
              <a:gd name="T11" fmla="*/ 841 h 841"/>
              <a:gd name="T12" fmla="*/ 2129 w 3667"/>
              <a:gd name="T13" fmla="*/ 841 h 841"/>
              <a:gd name="T14" fmla="*/ 2621 w 3667"/>
              <a:gd name="T15" fmla="*/ 779 h 841"/>
              <a:gd name="T16" fmla="*/ 3072 w 3667"/>
              <a:gd name="T17" fmla="*/ 282 h 841"/>
              <a:gd name="T18" fmla="*/ 3395 w 3667"/>
              <a:gd name="T19" fmla="*/ 277 h 841"/>
              <a:gd name="T20" fmla="*/ 3667 w 3667"/>
              <a:gd name="T21" fmla="*/ 712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7" h="841">
                <a:moveTo>
                  <a:pt x="0" y="584"/>
                </a:moveTo>
                <a:lnTo>
                  <a:pt x="370" y="123"/>
                </a:lnTo>
                <a:lnTo>
                  <a:pt x="395" y="0"/>
                </a:lnTo>
                <a:lnTo>
                  <a:pt x="708" y="0"/>
                </a:lnTo>
                <a:lnTo>
                  <a:pt x="1067" y="697"/>
                </a:lnTo>
                <a:lnTo>
                  <a:pt x="1472" y="841"/>
                </a:lnTo>
                <a:lnTo>
                  <a:pt x="2129" y="841"/>
                </a:lnTo>
                <a:lnTo>
                  <a:pt x="2621" y="779"/>
                </a:lnTo>
                <a:lnTo>
                  <a:pt x="3072" y="282"/>
                </a:lnTo>
                <a:lnTo>
                  <a:pt x="3395" y="277"/>
                </a:lnTo>
                <a:lnTo>
                  <a:pt x="3667" y="712"/>
                </a:lnTo>
              </a:path>
            </a:pathLst>
          </a:custGeom>
          <a:noFill/>
          <a:ln w="38100" cap="flat" cmpd="sng">
            <a:solidFill>
              <a:srgbClr val="3399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3366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4179" name="Freeform 3"/>
          <p:cNvSpPr>
            <a:spLocks/>
          </p:cNvSpPr>
          <p:nvPr/>
        </p:nvSpPr>
        <p:spPr bwMode="auto">
          <a:xfrm>
            <a:off x="2060575" y="1920875"/>
            <a:ext cx="5962650" cy="1116013"/>
          </a:xfrm>
          <a:custGeom>
            <a:avLst/>
            <a:gdLst>
              <a:gd name="T0" fmla="*/ 0 w 3756"/>
              <a:gd name="T1" fmla="*/ 181 h 703"/>
              <a:gd name="T2" fmla="*/ 325 w 3756"/>
              <a:gd name="T3" fmla="*/ 441 h 703"/>
              <a:gd name="T4" fmla="*/ 823 w 3756"/>
              <a:gd name="T5" fmla="*/ 431 h 703"/>
              <a:gd name="T6" fmla="*/ 1664 w 3756"/>
              <a:gd name="T7" fmla="*/ 0 h 703"/>
              <a:gd name="T8" fmla="*/ 1972 w 3756"/>
              <a:gd name="T9" fmla="*/ 6 h 703"/>
              <a:gd name="T10" fmla="*/ 2992 w 3756"/>
              <a:gd name="T11" fmla="*/ 703 h 703"/>
              <a:gd name="T12" fmla="*/ 3408 w 3756"/>
              <a:gd name="T13" fmla="*/ 647 h 703"/>
              <a:gd name="T14" fmla="*/ 3756 w 3756"/>
              <a:gd name="T15" fmla="*/ 288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56" h="703">
                <a:moveTo>
                  <a:pt x="0" y="181"/>
                </a:moveTo>
                <a:lnTo>
                  <a:pt x="325" y="441"/>
                </a:lnTo>
                <a:lnTo>
                  <a:pt x="823" y="431"/>
                </a:lnTo>
                <a:lnTo>
                  <a:pt x="1664" y="0"/>
                </a:lnTo>
                <a:lnTo>
                  <a:pt x="1972" y="6"/>
                </a:lnTo>
                <a:lnTo>
                  <a:pt x="2992" y="703"/>
                </a:lnTo>
                <a:lnTo>
                  <a:pt x="3408" y="647"/>
                </a:lnTo>
                <a:lnTo>
                  <a:pt x="3756" y="288"/>
                </a:lnTo>
              </a:path>
            </a:pathLst>
          </a:custGeom>
          <a:noFill/>
          <a:ln w="38100" cap="flat" cmpd="sng">
            <a:solidFill>
              <a:srgbClr val="3399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3366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34180" name="Group 4"/>
          <p:cNvGrpSpPr>
            <a:grpSpLocks/>
          </p:cNvGrpSpPr>
          <p:nvPr/>
        </p:nvGrpSpPr>
        <p:grpSpPr bwMode="auto">
          <a:xfrm>
            <a:off x="1298575" y="1866900"/>
            <a:ext cx="849313" cy="492125"/>
            <a:chOff x="818" y="1384"/>
            <a:chExt cx="535" cy="310"/>
          </a:xfrm>
        </p:grpSpPr>
        <p:sp>
          <p:nvSpPr>
            <p:cNvPr id="434181" name="Oval 5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182" name="Rectangle 6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183" name="Rectangle 7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184" name="Oval 8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185" name="Line 9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186" name="Line 10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34187" name="Group 11"/>
          <p:cNvGrpSpPr>
            <a:grpSpLocks/>
          </p:cNvGrpSpPr>
          <p:nvPr/>
        </p:nvGrpSpPr>
        <p:grpSpPr bwMode="auto">
          <a:xfrm>
            <a:off x="4495800" y="1651000"/>
            <a:ext cx="849313" cy="492125"/>
            <a:chOff x="818" y="1384"/>
            <a:chExt cx="535" cy="310"/>
          </a:xfrm>
        </p:grpSpPr>
        <p:sp>
          <p:nvSpPr>
            <p:cNvPr id="434188" name="Oval 12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189" name="Rectangle 13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190" name="Rectangle 14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191" name="Oval 15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192" name="Line 16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193" name="Line 17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34194" name="Group 18"/>
          <p:cNvGrpSpPr>
            <a:grpSpLocks/>
          </p:cNvGrpSpPr>
          <p:nvPr/>
        </p:nvGrpSpPr>
        <p:grpSpPr bwMode="auto">
          <a:xfrm>
            <a:off x="7837488" y="2108200"/>
            <a:ext cx="849312" cy="492125"/>
            <a:chOff x="818" y="1384"/>
            <a:chExt cx="535" cy="310"/>
          </a:xfrm>
        </p:grpSpPr>
        <p:sp>
          <p:nvSpPr>
            <p:cNvPr id="434195" name="Oval 19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196" name="Rectangle 20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197" name="Rectangle 21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198" name="Oval 22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199" name="Line 23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00" name="Line 24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34201" name="Group 25"/>
          <p:cNvGrpSpPr>
            <a:grpSpLocks/>
          </p:cNvGrpSpPr>
          <p:nvPr/>
        </p:nvGrpSpPr>
        <p:grpSpPr bwMode="auto">
          <a:xfrm>
            <a:off x="6781800" y="2870200"/>
            <a:ext cx="849313" cy="492125"/>
            <a:chOff x="818" y="1384"/>
            <a:chExt cx="535" cy="310"/>
          </a:xfrm>
        </p:grpSpPr>
        <p:sp>
          <p:nvSpPr>
            <p:cNvPr id="434202" name="Oval 26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03" name="Rectangle 27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04" name="Rectangle 28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05" name="Oval 29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06" name="Line 30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07" name="Line 31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34208" name="Group 32"/>
          <p:cNvGrpSpPr>
            <a:grpSpLocks/>
          </p:cNvGrpSpPr>
          <p:nvPr/>
        </p:nvGrpSpPr>
        <p:grpSpPr bwMode="auto">
          <a:xfrm>
            <a:off x="3570288" y="3708400"/>
            <a:ext cx="849312" cy="492125"/>
            <a:chOff x="818" y="1384"/>
            <a:chExt cx="535" cy="310"/>
          </a:xfrm>
        </p:grpSpPr>
        <p:sp>
          <p:nvSpPr>
            <p:cNvPr id="434209" name="Oval 33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10" name="Rectangle 34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11" name="Rectangle 35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12" name="Oval 36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13" name="Line 37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14" name="Line 38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34215" name="Group 39"/>
          <p:cNvGrpSpPr>
            <a:grpSpLocks/>
          </p:cNvGrpSpPr>
          <p:nvPr/>
        </p:nvGrpSpPr>
        <p:grpSpPr bwMode="auto">
          <a:xfrm>
            <a:off x="2514600" y="2413000"/>
            <a:ext cx="849313" cy="492125"/>
            <a:chOff x="818" y="1384"/>
            <a:chExt cx="535" cy="310"/>
          </a:xfrm>
        </p:grpSpPr>
        <p:sp>
          <p:nvSpPr>
            <p:cNvPr id="434216" name="Oval 40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17" name="Rectangle 41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18" name="Rectangle 42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19" name="Oval 43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20" name="Line 44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21" name="Line 45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34222" name="Group 46"/>
          <p:cNvGrpSpPr>
            <a:grpSpLocks/>
          </p:cNvGrpSpPr>
          <p:nvPr/>
        </p:nvGrpSpPr>
        <p:grpSpPr bwMode="auto">
          <a:xfrm>
            <a:off x="5410200" y="3708400"/>
            <a:ext cx="849313" cy="492125"/>
            <a:chOff x="818" y="1384"/>
            <a:chExt cx="535" cy="310"/>
          </a:xfrm>
        </p:grpSpPr>
        <p:sp>
          <p:nvSpPr>
            <p:cNvPr id="434223" name="Oval 47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24" name="Rectangle 48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25" name="Rectangle 49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26" name="Oval 50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27" name="Line 51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28" name="Line 52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34229" name="Group 53"/>
          <p:cNvGrpSpPr>
            <a:grpSpLocks/>
          </p:cNvGrpSpPr>
          <p:nvPr/>
        </p:nvGrpSpPr>
        <p:grpSpPr bwMode="auto">
          <a:xfrm>
            <a:off x="1295400" y="3368675"/>
            <a:ext cx="849313" cy="492125"/>
            <a:chOff x="818" y="1384"/>
            <a:chExt cx="535" cy="310"/>
          </a:xfrm>
        </p:grpSpPr>
        <p:sp>
          <p:nvSpPr>
            <p:cNvPr id="434230" name="Oval 54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31" name="Rectangle 55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32" name="Rectangle 56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33" name="Oval 57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34" name="Line 58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35" name="Line 59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4236" name="Rectangle 60"/>
          <p:cNvSpPr>
            <a:spLocks noChangeArrowheads="1"/>
          </p:cNvSpPr>
          <p:nvPr/>
        </p:nvSpPr>
        <p:spPr bwMode="auto">
          <a:xfrm>
            <a:off x="1190625" y="4833938"/>
            <a:ext cx="56308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742950" lvl="1" indent="-285750">
              <a:spcBef>
                <a:spcPct val="20000"/>
              </a:spcBef>
              <a:buClr>
                <a:srgbClr val="E8AF10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66"/>
                </a:solidFill>
                <a:latin typeface="Tahoma" pitchFamily="34" charset="0"/>
              </a:rPr>
              <a:t>Request propagated to egress</a:t>
            </a:r>
          </a:p>
        </p:txBody>
      </p:sp>
      <p:sp>
        <p:nvSpPr>
          <p:cNvPr id="434237" name="Rectangle 61"/>
          <p:cNvSpPr>
            <a:spLocks noChangeArrowheads="1"/>
          </p:cNvSpPr>
          <p:nvPr/>
        </p:nvSpPr>
        <p:spPr bwMode="auto">
          <a:xfrm>
            <a:off x="1190625" y="5222875"/>
            <a:ext cx="56308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742950" lvl="1" indent="-285750">
              <a:spcBef>
                <a:spcPct val="20000"/>
              </a:spcBef>
              <a:buClr>
                <a:srgbClr val="E8AF10"/>
              </a:buClr>
              <a:buSzPct val="65000"/>
              <a:buFont typeface="Wingdings" pitchFamily="2" charset="2"/>
              <a:buChar char="n"/>
            </a:pPr>
            <a:r>
              <a:rPr lang="en-US" sz="2000">
                <a:solidFill>
                  <a:srgbClr val="000066"/>
                </a:solidFill>
                <a:latin typeface="Tahoma" pitchFamily="34" charset="0"/>
              </a:rPr>
              <a:t>Egress responds with lambda</a:t>
            </a:r>
          </a:p>
        </p:txBody>
      </p:sp>
      <p:sp>
        <p:nvSpPr>
          <p:cNvPr id="434238" name="Rectangle 62"/>
          <p:cNvSpPr>
            <a:spLocks noChangeArrowheads="1"/>
          </p:cNvSpPr>
          <p:nvPr/>
        </p:nvSpPr>
        <p:spPr bwMode="auto">
          <a:xfrm>
            <a:off x="1190625" y="5613400"/>
            <a:ext cx="6705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742950" lvl="1" indent="-285750">
              <a:spcBef>
                <a:spcPct val="20000"/>
              </a:spcBef>
              <a:buClr>
                <a:srgbClr val="E8AF10"/>
              </a:buClr>
              <a:buSzPct val="65000"/>
              <a:buFont typeface="Wingdings" pitchFamily="2" charset="2"/>
              <a:buChar char="n"/>
            </a:pPr>
            <a:r>
              <a:rPr lang="en-US" sz="2000">
                <a:solidFill>
                  <a:srgbClr val="000066"/>
                </a:solidFill>
                <a:latin typeface="Tahoma" pitchFamily="34" charset="0"/>
              </a:rPr>
              <a:t>Response propagated upstream to ingress</a:t>
            </a:r>
          </a:p>
        </p:txBody>
      </p:sp>
      <p:grpSp>
        <p:nvGrpSpPr>
          <p:cNvPr id="434239" name="Group 63"/>
          <p:cNvGrpSpPr>
            <a:grpSpLocks/>
          </p:cNvGrpSpPr>
          <p:nvPr/>
        </p:nvGrpSpPr>
        <p:grpSpPr bwMode="auto">
          <a:xfrm>
            <a:off x="0" y="2735263"/>
            <a:ext cx="7978775" cy="1090612"/>
            <a:chOff x="0" y="1964"/>
            <a:chExt cx="5026" cy="687"/>
          </a:xfrm>
        </p:grpSpPr>
        <p:sp>
          <p:nvSpPr>
            <p:cNvPr id="434240" name="Line 64"/>
            <p:cNvSpPr>
              <a:spLocks noChangeShapeType="1"/>
            </p:cNvSpPr>
            <p:nvPr/>
          </p:nvSpPr>
          <p:spPr bwMode="auto">
            <a:xfrm>
              <a:off x="66" y="2475"/>
              <a:ext cx="614" cy="0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prstDash val="sysDot"/>
              <a:round/>
              <a:headEnd type="none" w="lg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4241" name="Text Box 65"/>
            <p:cNvSpPr txBox="1">
              <a:spLocks noChangeArrowheads="1"/>
            </p:cNvSpPr>
            <p:nvPr/>
          </p:nvSpPr>
          <p:spPr bwMode="auto">
            <a:xfrm>
              <a:off x="0" y="2207"/>
              <a:ext cx="6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accent2"/>
                  </a:solidFill>
                  <a:latin typeface="Tahoma" pitchFamily="34" charset="0"/>
                </a:rPr>
                <a:t>Data flow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434242" name="Freeform 66"/>
            <p:cNvSpPr>
              <a:spLocks/>
            </p:cNvSpPr>
            <p:nvPr/>
          </p:nvSpPr>
          <p:spPr bwMode="auto">
            <a:xfrm>
              <a:off x="1272" y="1964"/>
              <a:ext cx="3754" cy="687"/>
            </a:xfrm>
            <a:custGeom>
              <a:avLst/>
              <a:gdLst>
                <a:gd name="T0" fmla="*/ 0 w 3754"/>
                <a:gd name="T1" fmla="*/ 431 h 687"/>
                <a:gd name="T2" fmla="*/ 379 w 3754"/>
                <a:gd name="T3" fmla="*/ 0 h 687"/>
                <a:gd name="T4" fmla="*/ 810 w 3754"/>
                <a:gd name="T5" fmla="*/ 0 h 687"/>
                <a:gd name="T6" fmla="*/ 1195 w 3754"/>
                <a:gd name="T7" fmla="*/ 687 h 687"/>
                <a:gd name="T8" fmla="*/ 2631 w 3754"/>
                <a:gd name="T9" fmla="*/ 687 h 687"/>
                <a:gd name="T10" fmla="*/ 3030 w 3754"/>
                <a:gd name="T11" fmla="*/ 255 h 687"/>
                <a:gd name="T12" fmla="*/ 3542 w 3754"/>
                <a:gd name="T13" fmla="*/ 252 h 687"/>
                <a:gd name="T14" fmla="*/ 3754 w 3754"/>
                <a:gd name="T15" fmla="*/ 61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54" h="687">
                  <a:moveTo>
                    <a:pt x="0" y="431"/>
                  </a:moveTo>
                  <a:lnTo>
                    <a:pt x="379" y="0"/>
                  </a:lnTo>
                  <a:lnTo>
                    <a:pt x="810" y="0"/>
                  </a:lnTo>
                  <a:lnTo>
                    <a:pt x="1195" y="687"/>
                  </a:lnTo>
                  <a:lnTo>
                    <a:pt x="2631" y="687"/>
                  </a:lnTo>
                  <a:lnTo>
                    <a:pt x="3030" y="255"/>
                  </a:lnTo>
                  <a:lnTo>
                    <a:pt x="3542" y="252"/>
                  </a:lnTo>
                  <a:lnTo>
                    <a:pt x="3754" y="616"/>
                  </a:ln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3366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34243" name="Group 67"/>
          <p:cNvGrpSpPr>
            <a:grpSpLocks/>
          </p:cNvGrpSpPr>
          <p:nvPr/>
        </p:nvGrpSpPr>
        <p:grpSpPr bwMode="auto">
          <a:xfrm>
            <a:off x="1860550" y="2446338"/>
            <a:ext cx="4632325" cy="1343025"/>
            <a:chOff x="1172" y="1782"/>
            <a:chExt cx="2918" cy="846"/>
          </a:xfrm>
        </p:grpSpPr>
        <p:grpSp>
          <p:nvGrpSpPr>
            <p:cNvPr id="434244" name="Group 68"/>
            <p:cNvGrpSpPr>
              <a:grpSpLocks/>
            </p:cNvGrpSpPr>
            <p:nvPr/>
          </p:nvGrpSpPr>
          <p:grpSpPr bwMode="auto">
            <a:xfrm rot="-2855804">
              <a:off x="3685" y="2208"/>
              <a:ext cx="559" cy="250"/>
              <a:chOff x="2831" y="2370"/>
              <a:chExt cx="559" cy="250"/>
            </a:xfrm>
          </p:grpSpPr>
          <p:sp>
            <p:nvSpPr>
              <p:cNvPr id="434245" name="Text Box 69"/>
              <p:cNvSpPr txBox="1">
                <a:spLocks noChangeArrowheads="1"/>
              </p:cNvSpPr>
              <p:nvPr/>
            </p:nvSpPr>
            <p:spPr bwMode="auto">
              <a:xfrm>
                <a:off x="2975" y="2370"/>
                <a:ext cx="2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8080"/>
                    </a:solidFill>
                    <a:latin typeface="Tahoma" pitchFamily="34" charset="0"/>
                  </a:rPr>
                  <a:t>λ</a:t>
                </a:r>
                <a:r>
                  <a:rPr lang="en-US" sz="2000" baseline="30000">
                    <a:solidFill>
                      <a:srgbClr val="008080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434246" name="Line 70"/>
              <p:cNvSpPr>
                <a:spLocks noChangeShapeType="1"/>
              </p:cNvSpPr>
              <p:nvPr/>
            </p:nvSpPr>
            <p:spPr bwMode="auto">
              <a:xfrm>
                <a:off x="2831" y="2592"/>
                <a:ext cx="559" cy="0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4247" name="Group 71"/>
            <p:cNvGrpSpPr>
              <a:grpSpLocks/>
            </p:cNvGrpSpPr>
            <p:nvPr/>
          </p:nvGrpSpPr>
          <p:grpSpPr bwMode="auto">
            <a:xfrm>
              <a:off x="2827" y="2378"/>
              <a:ext cx="559" cy="250"/>
              <a:chOff x="2832" y="2373"/>
              <a:chExt cx="559" cy="250"/>
            </a:xfrm>
          </p:grpSpPr>
          <p:sp>
            <p:nvSpPr>
              <p:cNvPr id="434248" name="Text Box 72"/>
              <p:cNvSpPr txBox="1">
                <a:spLocks noChangeArrowheads="1"/>
              </p:cNvSpPr>
              <p:nvPr/>
            </p:nvSpPr>
            <p:spPr bwMode="auto">
              <a:xfrm>
                <a:off x="2973" y="2373"/>
                <a:ext cx="2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8080"/>
                    </a:solidFill>
                    <a:latin typeface="Tahoma" pitchFamily="34" charset="0"/>
                  </a:rPr>
                  <a:t>λ</a:t>
                </a:r>
                <a:r>
                  <a:rPr lang="en-US" sz="2000" baseline="30000">
                    <a:solidFill>
                      <a:srgbClr val="008080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434249" name="Line 73"/>
              <p:cNvSpPr>
                <a:spLocks noChangeShapeType="1"/>
              </p:cNvSpPr>
              <p:nvPr/>
            </p:nvSpPr>
            <p:spPr bwMode="auto">
              <a:xfrm>
                <a:off x="2832" y="2591"/>
                <a:ext cx="559" cy="0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4250" name="Group 74"/>
            <p:cNvGrpSpPr>
              <a:grpSpLocks/>
            </p:cNvGrpSpPr>
            <p:nvPr/>
          </p:nvGrpSpPr>
          <p:grpSpPr bwMode="auto">
            <a:xfrm rot="-3134355">
              <a:off x="1017" y="1937"/>
              <a:ext cx="559" cy="250"/>
              <a:chOff x="2834" y="2363"/>
              <a:chExt cx="559" cy="250"/>
            </a:xfrm>
          </p:grpSpPr>
          <p:sp>
            <p:nvSpPr>
              <p:cNvPr id="434251" name="Text Box 75"/>
              <p:cNvSpPr txBox="1">
                <a:spLocks noChangeArrowheads="1"/>
              </p:cNvSpPr>
              <p:nvPr/>
            </p:nvSpPr>
            <p:spPr bwMode="auto">
              <a:xfrm>
                <a:off x="2969" y="2363"/>
                <a:ext cx="2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8080"/>
                    </a:solidFill>
                    <a:latin typeface="Tahoma" pitchFamily="34" charset="0"/>
                  </a:rPr>
                  <a:t>λ</a:t>
                </a:r>
                <a:r>
                  <a:rPr lang="en-US" sz="2000" baseline="30000">
                    <a:solidFill>
                      <a:srgbClr val="008080"/>
                    </a:solidFill>
                    <a:latin typeface="Tahoma" pitchFamily="34" charset="0"/>
                  </a:rPr>
                  <a:t>5</a:t>
                </a:r>
                <a:endParaRPr lang="en-US" sz="3600">
                  <a:latin typeface="Tahoma" pitchFamily="34" charset="0"/>
                </a:endParaRPr>
              </a:p>
            </p:txBody>
          </p:sp>
          <p:sp>
            <p:nvSpPr>
              <p:cNvPr id="434252" name="Line 76"/>
              <p:cNvSpPr>
                <a:spLocks noChangeShapeType="1"/>
              </p:cNvSpPr>
              <p:nvPr/>
            </p:nvSpPr>
            <p:spPr bwMode="auto">
              <a:xfrm>
                <a:off x="2834" y="2581"/>
                <a:ext cx="559" cy="0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34253" name="Group 77"/>
            <p:cNvGrpSpPr>
              <a:grpSpLocks/>
            </p:cNvGrpSpPr>
            <p:nvPr/>
          </p:nvGrpSpPr>
          <p:grpSpPr bwMode="auto">
            <a:xfrm rot="3496685">
              <a:off x="2154" y="2086"/>
              <a:ext cx="559" cy="250"/>
              <a:chOff x="2823" y="2365"/>
              <a:chExt cx="559" cy="250"/>
            </a:xfrm>
          </p:grpSpPr>
          <p:sp>
            <p:nvSpPr>
              <p:cNvPr id="434254" name="Text Box 78"/>
              <p:cNvSpPr txBox="1">
                <a:spLocks noChangeArrowheads="1"/>
              </p:cNvSpPr>
              <p:nvPr/>
            </p:nvSpPr>
            <p:spPr bwMode="auto">
              <a:xfrm>
                <a:off x="2974" y="2365"/>
                <a:ext cx="2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rgbClr val="008080"/>
                    </a:solidFill>
                    <a:latin typeface="Tahoma" pitchFamily="34" charset="0"/>
                  </a:rPr>
                  <a:t>λ</a:t>
                </a:r>
                <a:r>
                  <a:rPr lang="en-US" sz="2000" baseline="30000">
                    <a:solidFill>
                      <a:srgbClr val="008080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434255" name="Line 79"/>
              <p:cNvSpPr>
                <a:spLocks noChangeShapeType="1"/>
              </p:cNvSpPr>
              <p:nvPr/>
            </p:nvSpPr>
            <p:spPr bwMode="auto">
              <a:xfrm>
                <a:off x="2823" y="2572"/>
                <a:ext cx="559" cy="0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4256" name="Group 80"/>
          <p:cNvGrpSpPr>
            <a:grpSpLocks/>
          </p:cNvGrpSpPr>
          <p:nvPr/>
        </p:nvGrpSpPr>
        <p:grpSpPr bwMode="auto">
          <a:xfrm rot="3253679">
            <a:off x="7596982" y="3044031"/>
            <a:ext cx="887412" cy="396875"/>
            <a:chOff x="2821" y="2365"/>
            <a:chExt cx="559" cy="250"/>
          </a:xfrm>
        </p:grpSpPr>
        <p:sp>
          <p:nvSpPr>
            <p:cNvPr id="434257" name="Text Box 81"/>
            <p:cNvSpPr txBox="1">
              <a:spLocks noChangeArrowheads="1"/>
            </p:cNvSpPr>
            <p:nvPr/>
          </p:nvSpPr>
          <p:spPr bwMode="auto">
            <a:xfrm>
              <a:off x="2970" y="2365"/>
              <a:ext cx="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8080"/>
                  </a:solidFill>
                  <a:latin typeface="Tahoma" pitchFamily="34" charset="0"/>
                </a:rPr>
                <a:t>λ</a:t>
              </a:r>
              <a:r>
                <a:rPr lang="en-US" sz="2000" baseline="30000">
                  <a:solidFill>
                    <a:srgbClr val="008080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434258" name="Line 82"/>
            <p:cNvSpPr>
              <a:spLocks noChangeShapeType="1"/>
            </p:cNvSpPr>
            <p:nvPr/>
          </p:nvSpPr>
          <p:spPr bwMode="auto">
            <a:xfrm>
              <a:off x="2821" y="2574"/>
              <a:ext cx="559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34259" name="Line 83"/>
          <p:cNvSpPr>
            <a:spLocks noChangeShapeType="1"/>
          </p:cNvSpPr>
          <p:nvPr/>
        </p:nvSpPr>
        <p:spPr bwMode="auto">
          <a:xfrm rot="3877096" flipH="1" flipV="1">
            <a:off x="2348707" y="2978944"/>
            <a:ext cx="287337" cy="600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34260" name="Group 84"/>
          <p:cNvGrpSpPr>
            <a:grpSpLocks/>
          </p:cNvGrpSpPr>
          <p:nvPr/>
        </p:nvGrpSpPr>
        <p:grpSpPr bwMode="auto">
          <a:xfrm>
            <a:off x="3336925" y="2887663"/>
            <a:ext cx="4324350" cy="1430337"/>
            <a:chOff x="2102" y="2060"/>
            <a:chExt cx="2724" cy="901"/>
          </a:xfrm>
        </p:grpSpPr>
        <p:sp>
          <p:nvSpPr>
            <p:cNvPr id="434261" name="Line 85"/>
            <p:cNvSpPr>
              <a:spLocks noChangeShapeType="1"/>
            </p:cNvSpPr>
            <p:nvPr/>
          </p:nvSpPr>
          <p:spPr bwMode="auto">
            <a:xfrm rot="3877096">
              <a:off x="1823" y="2339"/>
              <a:ext cx="559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4262" name="Line 86"/>
            <p:cNvSpPr>
              <a:spLocks noChangeShapeType="1"/>
            </p:cNvSpPr>
            <p:nvPr/>
          </p:nvSpPr>
          <p:spPr bwMode="auto">
            <a:xfrm rot="3877096" flipH="1" flipV="1">
              <a:off x="4092" y="2333"/>
              <a:ext cx="167" cy="4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4263" name="Line 87"/>
            <p:cNvSpPr>
              <a:spLocks noChangeShapeType="1"/>
            </p:cNvSpPr>
            <p:nvPr/>
          </p:nvSpPr>
          <p:spPr bwMode="auto">
            <a:xfrm rot="3877096" flipH="1">
              <a:off x="4628" y="2509"/>
              <a:ext cx="345" cy="5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4264" name="Line 88"/>
            <p:cNvSpPr>
              <a:spLocks noChangeShapeType="1"/>
            </p:cNvSpPr>
            <p:nvPr/>
          </p:nvSpPr>
          <p:spPr bwMode="auto">
            <a:xfrm rot="-3877096">
              <a:off x="2990" y="2614"/>
              <a:ext cx="222" cy="4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34265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GMPLS Controlled Lightpath</a:t>
            </a:r>
          </a:p>
        </p:txBody>
      </p:sp>
      <p:sp>
        <p:nvSpPr>
          <p:cNvPr id="434266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55700"/>
            <a:ext cx="7239000" cy="457200"/>
          </a:xfrm>
        </p:spPr>
        <p:txBody>
          <a:bodyPr/>
          <a:lstStyle/>
          <a:p>
            <a:r>
              <a:rPr lang="en-US" sz="2200"/>
              <a:t>Reuse of MPLS and IP Control</a:t>
            </a:r>
          </a:p>
        </p:txBody>
      </p:sp>
      <p:sp>
        <p:nvSpPr>
          <p:cNvPr id="434267" name="Rectangle 91"/>
          <p:cNvSpPr>
            <a:spLocks noGrp="1" noChangeArrowheads="1"/>
          </p:cNvSpPr>
          <p:nvPr>
            <p:ph type="body" sz="half" idx="2"/>
          </p:nvPr>
        </p:nvSpPr>
        <p:spPr>
          <a:xfrm>
            <a:off x="1092200" y="4357688"/>
            <a:ext cx="5307013" cy="400050"/>
          </a:xfrm>
        </p:spPr>
        <p:txBody>
          <a:bodyPr/>
          <a:lstStyle/>
          <a:p>
            <a:pPr lvl="1"/>
            <a:r>
              <a:rPr lang="en-US" sz="2000" dirty="0"/>
              <a:t>Ingress initiates </a:t>
            </a:r>
            <a:r>
              <a:rPr lang="en-US" sz="2000" dirty="0" err="1"/>
              <a:t>lightpath</a:t>
            </a:r>
            <a:r>
              <a:rPr lang="en-US" sz="2000" dirty="0"/>
              <a:t> setup </a:t>
            </a:r>
          </a:p>
        </p:txBody>
      </p:sp>
      <p:grpSp>
        <p:nvGrpSpPr>
          <p:cNvPr id="434268" name="Group 92"/>
          <p:cNvGrpSpPr>
            <a:grpSpLocks/>
          </p:cNvGrpSpPr>
          <p:nvPr/>
        </p:nvGrpSpPr>
        <p:grpSpPr bwMode="auto">
          <a:xfrm>
            <a:off x="7848600" y="3673475"/>
            <a:ext cx="849313" cy="492125"/>
            <a:chOff x="818" y="1384"/>
            <a:chExt cx="535" cy="310"/>
          </a:xfrm>
        </p:grpSpPr>
        <p:sp>
          <p:nvSpPr>
            <p:cNvPr id="434269" name="Oval 93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70" name="Rectangle 94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71" name="Rectangle 95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72" name="Oval 96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4273" name="Line 97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274" name="Line 98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B943ACA-D647-4A7C-81A0-0F79194B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" y="991120"/>
            <a:ext cx="8797955" cy="49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25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4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4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2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4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2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4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2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4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2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34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2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4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2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4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36" grpId="0" autoUpdateAnimBg="0"/>
      <p:bldP spid="434237" grpId="0" autoUpdateAnimBg="0"/>
      <p:bldP spid="434238" grpId="0" autoUpdateAnimBg="0"/>
      <p:bldP spid="434259" grpId="0" animBg="1"/>
      <p:bldP spid="434267" grpId="0" build="p" autoUpdateAnimBg="0" advAuto="100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3725863" y="2057400"/>
            <a:ext cx="1692275" cy="4154488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1827" name="Line 3"/>
          <p:cNvSpPr>
            <a:spLocks noChangeShapeType="1"/>
          </p:cNvSpPr>
          <p:nvPr/>
        </p:nvSpPr>
        <p:spPr bwMode="auto">
          <a:xfrm>
            <a:off x="3505200" y="2971800"/>
            <a:ext cx="213360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1828" name="Line 4"/>
          <p:cNvSpPr>
            <a:spLocks noChangeShapeType="1"/>
          </p:cNvSpPr>
          <p:nvPr/>
        </p:nvSpPr>
        <p:spPr bwMode="auto">
          <a:xfrm>
            <a:off x="3829050" y="3500438"/>
            <a:ext cx="3651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1829" name="Line 5"/>
          <p:cNvSpPr>
            <a:spLocks noChangeShapeType="1"/>
          </p:cNvSpPr>
          <p:nvPr/>
        </p:nvSpPr>
        <p:spPr bwMode="auto">
          <a:xfrm flipV="1">
            <a:off x="3505200" y="2949575"/>
            <a:ext cx="2133600" cy="22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1830" name="Line 6"/>
          <p:cNvSpPr>
            <a:spLocks noChangeShapeType="1"/>
          </p:cNvSpPr>
          <p:nvPr/>
        </p:nvSpPr>
        <p:spPr bwMode="auto">
          <a:xfrm flipV="1">
            <a:off x="3505200" y="5159375"/>
            <a:ext cx="2133600" cy="22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grpSp>
        <p:nvGrpSpPr>
          <p:cNvPr id="461831" name="Group 7"/>
          <p:cNvGrpSpPr>
            <a:grpSpLocks/>
          </p:cNvGrpSpPr>
          <p:nvPr/>
        </p:nvGrpSpPr>
        <p:grpSpPr bwMode="auto">
          <a:xfrm>
            <a:off x="6858000" y="4479925"/>
            <a:ext cx="1655763" cy="1387475"/>
            <a:chOff x="2614" y="2614"/>
            <a:chExt cx="834" cy="874"/>
          </a:xfrm>
        </p:grpSpPr>
        <p:sp>
          <p:nvSpPr>
            <p:cNvPr id="461832" name="Rectangle 8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33" name="Oval 9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34" name="Oval 10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1835" name="Group 11"/>
          <p:cNvGrpSpPr>
            <a:grpSpLocks/>
          </p:cNvGrpSpPr>
          <p:nvPr/>
        </p:nvGrpSpPr>
        <p:grpSpPr bwMode="auto">
          <a:xfrm flipH="1">
            <a:off x="609600" y="4479925"/>
            <a:ext cx="1655763" cy="1387475"/>
            <a:chOff x="2614" y="2614"/>
            <a:chExt cx="834" cy="874"/>
          </a:xfrm>
        </p:grpSpPr>
        <p:sp>
          <p:nvSpPr>
            <p:cNvPr id="461836" name="Rectangle 12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37" name="Oval 13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38" name="Oval 14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6183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and Cell Switching</a:t>
            </a:r>
          </a:p>
        </p:txBody>
      </p:sp>
      <p:sp>
        <p:nvSpPr>
          <p:cNvPr id="461840" name="Line 16"/>
          <p:cNvSpPr>
            <a:spLocks noChangeShapeType="1"/>
          </p:cNvSpPr>
          <p:nvPr/>
        </p:nvSpPr>
        <p:spPr bwMode="auto">
          <a:xfrm flipV="1">
            <a:off x="3505200" y="2971800"/>
            <a:ext cx="213360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1841" name="Oval 17"/>
          <p:cNvSpPr>
            <a:spLocks noChangeArrowheads="1"/>
          </p:cNvSpPr>
          <p:nvPr/>
        </p:nvSpPr>
        <p:spPr bwMode="auto">
          <a:xfrm>
            <a:off x="4114800" y="2873375"/>
            <a:ext cx="914400" cy="259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MPLS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61842" name="Text Box 18"/>
          <p:cNvSpPr txBox="1">
            <a:spLocks noChangeArrowheads="1"/>
          </p:cNvSpPr>
          <p:nvPr/>
        </p:nvSpPr>
        <p:spPr bwMode="auto">
          <a:xfrm>
            <a:off x="2841625" y="1143000"/>
            <a:ext cx="323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“label” == shim header</a:t>
            </a:r>
          </a:p>
        </p:txBody>
      </p:sp>
      <p:sp>
        <p:nvSpPr>
          <p:cNvPr id="461843" name="Text Box 19"/>
          <p:cNvSpPr txBox="1">
            <a:spLocks noChangeArrowheads="1"/>
          </p:cNvSpPr>
          <p:nvPr/>
        </p:nvSpPr>
        <p:spPr bwMode="auto">
          <a:xfrm>
            <a:off x="1168400" y="1752600"/>
            <a:ext cx="55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latin typeface="Garamond" pitchFamily="18" charset="0"/>
              </a:rPr>
              <a:t>if0</a:t>
            </a:r>
          </a:p>
        </p:txBody>
      </p:sp>
      <p:sp>
        <p:nvSpPr>
          <p:cNvPr id="461844" name="Text Box 20"/>
          <p:cNvSpPr txBox="1">
            <a:spLocks noChangeArrowheads="1"/>
          </p:cNvSpPr>
          <p:nvPr/>
        </p:nvSpPr>
        <p:spPr bwMode="auto">
          <a:xfrm>
            <a:off x="1016000" y="3962400"/>
            <a:ext cx="866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latin typeface="Garamond" pitchFamily="18" charset="0"/>
              </a:rPr>
              <a:t>if100</a:t>
            </a:r>
          </a:p>
        </p:txBody>
      </p:sp>
      <p:sp>
        <p:nvSpPr>
          <p:cNvPr id="461845" name="Text Box 21"/>
          <p:cNvSpPr txBox="1">
            <a:spLocks noChangeArrowheads="1"/>
          </p:cNvSpPr>
          <p:nvPr/>
        </p:nvSpPr>
        <p:spPr bwMode="auto">
          <a:xfrm>
            <a:off x="7275513" y="3962400"/>
            <a:ext cx="84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latin typeface="Garamond" pitchFamily="18" charset="0"/>
              </a:rPr>
              <a:t>if101</a:t>
            </a:r>
          </a:p>
        </p:txBody>
      </p:sp>
      <p:sp>
        <p:nvSpPr>
          <p:cNvPr id="461846" name="Text Box 22"/>
          <p:cNvSpPr txBox="1">
            <a:spLocks noChangeArrowheads="1"/>
          </p:cNvSpPr>
          <p:nvPr/>
        </p:nvSpPr>
        <p:spPr bwMode="auto">
          <a:xfrm>
            <a:off x="7429500" y="17526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latin typeface="Garamond" pitchFamily="18" charset="0"/>
              </a:rPr>
              <a:t>if1</a:t>
            </a:r>
          </a:p>
        </p:txBody>
      </p:sp>
      <p:grpSp>
        <p:nvGrpSpPr>
          <p:cNvPr id="461847" name="Group 23"/>
          <p:cNvGrpSpPr>
            <a:grpSpLocks/>
          </p:cNvGrpSpPr>
          <p:nvPr/>
        </p:nvGrpSpPr>
        <p:grpSpPr bwMode="auto">
          <a:xfrm>
            <a:off x="2286000" y="2895600"/>
            <a:ext cx="1401763" cy="461963"/>
            <a:chOff x="1440" y="1824"/>
            <a:chExt cx="883" cy="291"/>
          </a:xfrm>
        </p:grpSpPr>
        <p:sp>
          <p:nvSpPr>
            <p:cNvPr id="461848" name="Text Box 24"/>
            <p:cNvSpPr txBox="1">
              <a:spLocks noChangeArrowheads="1"/>
            </p:cNvSpPr>
            <p:nvPr/>
          </p:nvSpPr>
          <p:spPr bwMode="auto">
            <a:xfrm>
              <a:off x="1440" y="1903"/>
              <a:ext cx="3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Garamond" pitchFamily="18" charset="0"/>
                </a:rPr>
                <a:t>pkt0</a:t>
              </a:r>
            </a:p>
          </p:txBody>
        </p:sp>
        <p:sp>
          <p:nvSpPr>
            <p:cNvPr id="461849" name="Rectangle 25"/>
            <p:cNvSpPr>
              <a:spLocks noChangeArrowheads="1"/>
            </p:cNvSpPr>
            <p:nvPr/>
          </p:nvSpPr>
          <p:spPr bwMode="auto">
            <a:xfrm>
              <a:off x="1485" y="1824"/>
              <a:ext cx="483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50" name="Rectangle 26"/>
            <p:cNvSpPr>
              <a:spLocks noChangeArrowheads="1"/>
            </p:cNvSpPr>
            <p:nvPr/>
          </p:nvSpPr>
          <p:spPr bwMode="auto">
            <a:xfrm>
              <a:off x="2026" y="1824"/>
              <a:ext cx="236" cy="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51" name="Text Box 27"/>
            <p:cNvSpPr txBox="1">
              <a:spLocks noChangeArrowheads="1"/>
            </p:cNvSpPr>
            <p:nvPr/>
          </p:nvSpPr>
          <p:spPr bwMode="auto">
            <a:xfrm>
              <a:off x="1968" y="1903"/>
              <a:ext cx="3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Garamond" pitchFamily="18" charset="0"/>
                </a:rPr>
                <a:t>pkt2</a:t>
              </a:r>
            </a:p>
          </p:txBody>
        </p:sp>
      </p:grpSp>
      <p:grpSp>
        <p:nvGrpSpPr>
          <p:cNvPr id="461852" name="Group 28"/>
          <p:cNvGrpSpPr>
            <a:grpSpLocks/>
          </p:cNvGrpSpPr>
          <p:nvPr/>
        </p:nvGrpSpPr>
        <p:grpSpPr bwMode="auto">
          <a:xfrm flipH="1">
            <a:off x="609600" y="2270125"/>
            <a:ext cx="1655763" cy="1387475"/>
            <a:chOff x="2614" y="2614"/>
            <a:chExt cx="834" cy="874"/>
          </a:xfrm>
        </p:grpSpPr>
        <p:sp>
          <p:nvSpPr>
            <p:cNvPr id="461853" name="Rectangle 29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54" name="Oval 30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55" name="Oval 31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1856" name="Group 32"/>
          <p:cNvGrpSpPr>
            <a:grpSpLocks/>
          </p:cNvGrpSpPr>
          <p:nvPr/>
        </p:nvGrpSpPr>
        <p:grpSpPr bwMode="auto">
          <a:xfrm>
            <a:off x="5486400" y="2895600"/>
            <a:ext cx="1401763" cy="461963"/>
            <a:chOff x="3456" y="1824"/>
            <a:chExt cx="883" cy="291"/>
          </a:xfrm>
        </p:grpSpPr>
        <p:sp>
          <p:nvSpPr>
            <p:cNvPr id="461857" name="Rectangle 33"/>
            <p:cNvSpPr>
              <a:spLocks noChangeArrowheads="1"/>
            </p:cNvSpPr>
            <p:nvPr/>
          </p:nvSpPr>
          <p:spPr bwMode="auto">
            <a:xfrm>
              <a:off x="3501" y="1824"/>
              <a:ext cx="236" cy="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58" name="Rectangle 34"/>
            <p:cNvSpPr>
              <a:spLocks noChangeArrowheads="1"/>
            </p:cNvSpPr>
            <p:nvPr/>
          </p:nvSpPr>
          <p:spPr bwMode="auto">
            <a:xfrm>
              <a:off x="3792" y="1824"/>
              <a:ext cx="48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59" name="Text Box 35"/>
            <p:cNvSpPr txBox="1">
              <a:spLocks noChangeArrowheads="1"/>
            </p:cNvSpPr>
            <p:nvPr/>
          </p:nvSpPr>
          <p:spPr bwMode="auto">
            <a:xfrm>
              <a:off x="3456" y="1903"/>
              <a:ext cx="3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Garamond" pitchFamily="18" charset="0"/>
                </a:rPr>
                <a:t>pkt0</a:t>
              </a:r>
            </a:p>
          </p:txBody>
        </p:sp>
        <p:sp>
          <p:nvSpPr>
            <p:cNvPr id="461860" name="Text Box 36"/>
            <p:cNvSpPr txBox="1">
              <a:spLocks noChangeArrowheads="1"/>
            </p:cNvSpPr>
            <p:nvPr/>
          </p:nvSpPr>
          <p:spPr bwMode="auto">
            <a:xfrm>
              <a:off x="3984" y="1903"/>
              <a:ext cx="3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Garamond" pitchFamily="18" charset="0"/>
                </a:rPr>
                <a:t>pkt2</a:t>
              </a:r>
            </a:p>
          </p:txBody>
        </p:sp>
      </p:grpSp>
      <p:grpSp>
        <p:nvGrpSpPr>
          <p:cNvPr id="461861" name="Group 37"/>
          <p:cNvGrpSpPr>
            <a:grpSpLocks/>
          </p:cNvGrpSpPr>
          <p:nvPr/>
        </p:nvGrpSpPr>
        <p:grpSpPr bwMode="auto">
          <a:xfrm>
            <a:off x="6858000" y="2286000"/>
            <a:ext cx="1655763" cy="1387475"/>
            <a:chOff x="2614" y="2614"/>
            <a:chExt cx="834" cy="874"/>
          </a:xfrm>
        </p:grpSpPr>
        <p:sp>
          <p:nvSpPr>
            <p:cNvPr id="461862" name="Rectangle 38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63" name="Oval 39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64" name="Oval 40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1865" name="Group 41"/>
          <p:cNvGrpSpPr>
            <a:grpSpLocks/>
          </p:cNvGrpSpPr>
          <p:nvPr/>
        </p:nvGrpSpPr>
        <p:grpSpPr bwMode="auto">
          <a:xfrm>
            <a:off x="5486400" y="5105400"/>
            <a:ext cx="1401763" cy="461963"/>
            <a:chOff x="1440" y="1824"/>
            <a:chExt cx="883" cy="291"/>
          </a:xfrm>
        </p:grpSpPr>
        <p:sp>
          <p:nvSpPr>
            <p:cNvPr id="461866" name="Text Box 42"/>
            <p:cNvSpPr txBox="1">
              <a:spLocks noChangeArrowheads="1"/>
            </p:cNvSpPr>
            <p:nvPr/>
          </p:nvSpPr>
          <p:spPr bwMode="auto">
            <a:xfrm>
              <a:off x="1440" y="1903"/>
              <a:ext cx="3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Garamond" pitchFamily="18" charset="0"/>
                </a:rPr>
                <a:t>pkt0</a:t>
              </a:r>
            </a:p>
          </p:txBody>
        </p:sp>
        <p:sp>
          <p:nvSpPr>
            <p:cNvPr id="461867" name="Rectangle 43"/>
            <p:cNvSpPr>
              <a:spLocks noChangeArrowheads="1"/>
            </p:cNvSpPr>
            <p:nvPr/>
          </p:nvSpPr>
          <p:spPr bwMode="auto">
            <a:xfrm>
              <a:off x="1485" y="1824"/>
              <a:ext cx="483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68" name="Rectangle 44"/>
            <p:cNvSpPr>
              <a:spLocks noChangeArrowheads="1"/>
            </p:cNvSpPr>
            <p:nvPr/>
          </p:nvSpPr>
          <p:spPr bwMode="auto">
            <a:xfrm>
              <a:off x="2026" y="1824"/>
              <a:ext cx="236" cy="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69" name="Text Box 45"/>
            <p:cNvSpPr txBox="1">
              <a:spLocks noChangeArrowheads="1"/>
            </p:cNvSpPr>
            <p:nvPr/>
          </p:nvSpPr>
          <p:spPr bwMode="auto">
            <a:xfrm>
              <a:off x="1968" y="1903"/>
              <a:ext cx="3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Garamond" pitchFamily="18" charset="0"/>
                </a:rPr>
                <a:t>pkt2</a:t>
              </a:r>
            </a:p>
          </p:txBody>
        </p:sp>
      </p:grpSp>
      <p:grpSp>
        <p:nvGrpSpPr>
          <p:cNvPr id="461870" name="Group 46"/>
          <p:cNvGrpSpPr>
            <a:grpSpLocks/>
          </p:cNvGrpSpPr>
          <p:nvPr/>
        </p:nvGrpSpPr>
        <p:grpSpPr bwMode="auto">
          <a:xfrm>
            <a:off x="2286000" y="5105400"/>
            <a:ext cx="1401763" cy="461963"/>
            <a:chOff x="3456" y="1824"/>
            <a:chExt cx="883" cy="291"/>
          </a:xfrm>
        </p:grpSpPr>
        <p:sp>
          <p:nvSpPr>
            <p:cNvPr id="461871" name="Rectangle 47"/>
            <p:cNvSpPr>
              <a:spLocks noChangeArrowheads="1"/>
            </p:cNvSpPr>
            <p:nvPr/>
          </p:nvSpPr>
          <p:spPr bwMode="auto">
            <a:xfrm>
              <a:off x="3501" y="1824"/>
              <a:ext cx="236" cy="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72" name="Rectangle 48"/>
            <p:cNvSpPr>
              <a:spLocks noChangeArrowheads="1"/>
            </p:cNvSpPr>
            <p:nvPr/>
          </p:nvSpPr>
          <p:spPr bwMode="auto">
            <a:xfrm>
              <a:off x="3792" y="1824"/>
              <a:ext cx="48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1873" name="Text Box 49"/>
            <p:cNvSpPr txBox="1">
              <a:spLocks noChangeArrowheads="1"/>
            </p:cNvSpPr>
            <p:nvPr/>
          </p:nvSpPr>
          <p:spPr bwMode="auto">
            <a:xfrm>
              <a:off x="3456" y="1903"/>
              <a:ext cx="3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Garamond" pitchFamily="18" charset="0"/>
                </a:rPr>
                <a:t>pkt0</a:t>
              </a:r>
            </a:p>
          </p:txBody>
        </p:sp>
        <p:sp>
          <p:nvSpPr>
            <p:cNvPr id="461874" name="Text Box 50"/>
            <p:cNvSpPr txBox="1">
              <a:spLocks noChangeArrowheads="1"/>
            </p:cNvSpPr>
            <p:nvPr/>
          </p:nvSpPr>
          <p:spPr bwMode="auto">
            <a:xfrm>
              <a:off x="3984" y="1903"/>
              <a:ext cx="3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Garamond" pitchFamily="18" charset="0"/>
                </a:rPr>
                <a:t>pkt2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2788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ChangeArrowheads="1"/>
          </p:cNvSpPr>
          <p:nvPr/>
        </p:nvSpPr>
        <p:spPr bwMode="auto">
          <a:xfrm>
            <a:off x="3651250" y="2093913"/>
            <a:ext cx="1692275" cy="415448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3875" name="Line 3"/>
          <p:cNvSpPr>
            <a:spLocks noChangeShapeType="1"/>
          </p:cNvSpPr>
          <p:nvPr/>
        </p:nvSpPr>
        <p:spPr bwMode="auto">
          <a:xfrm>
            <a:off x="3449638" y="2986088"/>
            <a:ext cx="2265362" cy="20970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3829050" y="3500438"/>
            <a:ext cx="3651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3877" name="Line 5"/>
          <p:cNvSpPr>
            <a:spLocks noChangeShapeType="1"/>
          </p:cNvSpPr>
          <p:nvPr/>
        </p:nvSpPr>
        <p:spPr bwMode="auto">
          <a:xfrm flipV="1">
            <a:off x="3557588" y="2949575"/>
            <a:ext cx="2081212" cy="158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 flipV="1">
            <a:off x="3408363" y="5159375"/>
            <a:ext cx="2230437" cy="396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grpSp>
        <p:nvGrpSpPr>
          <p:cNvPr id="463879" name="Group 7"/>
          <p:cNvGrpSpPr>
            <a:grpSpLocks/>
          </p:cNvGrpSpPr>
          <p:nvPr/>
        </p:nvGrpSpPr>
        <p:grpSpPr bwMode="auto">
          <a:xfrm>
            <a:off x="6584950" y="4495800"/>
            <a:ext cx="1655763" cy="1387475"/>
            <a:chOff x="2614" y="2614"/>
            <a:chExt cx="834" cy="874"/>
          </a:xfrm>
        </p:grpSpPr>
        <p:sp>
          <p:nvSpPr>
            <p:cNvPr id="463880" name="Rectangle 8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3881" name="Oval 9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3882" name="Oval 10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3883" name="Group 11"/>
          <p:cNvGrpSpPr>
            <a:grpSpLocks/>
          </p:cNvGrpSpPr>
          <p:nvPr/>
        </p:nvGrpSpPr>
        <p:grpSpPr bwMode="auto">
          <a:xfrm>
            <a:off x="6499225" y="2320925"/>
            <a:ext cx="1760538" cy="1387475"/>
            <a:chOff x="2614" y="2614"/>
            <a:chExt cx="834" cy="874"/>
          </a:xfrm>
        </p:grpSpPr>
        <p:sp>
          <p:nvSpPr>
            <p:cNvPr id="463884" name="Rectangle 12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3885" name="Oval 13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3886" name="Oval 14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3887" name="Group 15"/>
          <p:cNvGrpSpPr>
            <a:grpSpLocks/>
          </p:cNvGrpSpPr>
          <p:nvPr/>
        </p:nvGrpSpPr>
        <p:grpSpPr bwMode="auto">
          <a:xfrm flipH="1">
            <a:off x="747713" y="4495800"/>
            <a:ext cx="1655762" cy="1387475"/>
            <a:chOff x="2614" y="2614"/>
            <a:chExt cx="834" cy="874"/>
          </a:xfrm>
        </p:grpSpPr>
        <p:sp>
          <p:nvSpPr>
            <p:cNvPr id="463888" name="Rectangle 16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3889" name="Oval 17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3890" name="Oval 18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3891" name="Group 19"/>
          <p:cNvGrpSpPr>
            <a:grpSpLocks/>
          </p:cNvGrpSpPr>
          <p:nvPr/>
        </p:nvGrpSpPr>
        <p:grpSpPr bwMode="auto">
          <a:xfrm flipH="1">
            <a:off x="728663" y="2320925"/>
            <a:ext cx="1760537" cy="1387475"/>
            <a:chOff x="2614" y="2614"/>
            <a:chExt cx="834" cy="874"/>
          </a:xfrm>
        </p:grpSpPr>
        <p:sp>
          <p:nvSpPr>
            <p:cNvPr id="463892" name="Rectangle 20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3893" name="Oval 21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3894" name="Oval 22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63895" name="Rectangle 23"/>
          <p:cNvSpPr>
            <a:spLocks noChangeArrowheads="1"/>
          </p:cNvSpPr>
          <p:nvPr/>
        </p:nvSpPr>
        <p:spPr bwMode="auto">
          <a:xfrm>
            <a:off x="6842125" y="1736725"/>
            <a:ext cx="52228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r>
              <a:rPr lang="en-US" sz="3200" b="1">
                <a:latin typeface="Symbol" pitchFamily="18" charset="2"/>
              </a:rPr>
              <a:t>l</a:t>
            </a:r>
            <a:r>
              <a:rPr lang="en-US" sz="3200" b="1" baseline="-25000">
                <a:latin typeface="Symbol" pitchFamily="18" charset="2"/>
              </a:rPr>
              <a:t>1</a:t>
            </a:r>
          </a:p>
        </p:txBody>
      </p:sp>
      <p:sp>
        <p:nvSpPr>
          <p:cNvPr id="463896" name="Rectangle 24"/>
          <p:cNvSpPr>
            <a:spLocks noChangeArrowheads="1"/>
          </p:cNvSpPr>
          <p:nvPr/>
        </p:nvSpPr>
        <p:spPr bwMode="auto">
          <a:xfrm flipH="1">
            <a:off x="7058025" y="3895725"/>
            <a:ext cx="78898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pPr algn="ctr"/>
            <a:r>
              <a:rPr lang="en-US" sz="3200" b="1">
                <a:latin typeface="Symbol" pitchFamily="18" charset="2"/>
              </a:rPr>
              <a:t>l</a:t>
            </a:r>
            <a:r>
              <a:rPr lang="en-US" sz="3200" b="1" baseline="-25000">
                <a:latin typeface="Symbol" pitchFamily="18" charset="2"/>
              </a:rPr>
              <a:t>100</a:t>
            </a:r>
            <a:endParaRPr lang="en-US" sz="4800" b="1" baseline="-25000">
              <a:latin typeface="Symbol" pitchFamily="18" charset="2"/>
            </a:endParaRPr>
          </a:p>
        </p:txBody>
      </p:sp>
      <p:sp>
        <p:nvSpPr>
          <p:cNvPr id="463897" name="Rectangle 25"/>
          <p:cNvSpPr>
            <a:spLocks noChangeArrowheads="1"/>
          </p:cNvSpPr>
          <p:nvPr/>
        </p:nvSpPr>
        <p:spPr bwMode="auto">
          <a:xfrm>
            <a:off x="908050" y="1730375"/>
            <a:ext cx="52228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r>
              <a:rPr lang="en-US" sz="3200" b="1">
                <a:latin typeface="Symbol" pitchFamily="18" charset="2"/>
              </a:rPr>
              <a:t>l</a:t>
            </a:r>
            <a:r>
              <a:rPr lang="en-US" sz="3200" b="1" baseline="-25000">
                <a:latin typeface="Symbol" pitchFamily="18" charset="2"/>
              </a:rPr>
              <a:t>1</a:t>
            </a:r>
          </a:p>
        </p:txBody>
      </p:sp>
      <p:sp>
        <p:nvSpPr>
          <p:cNvPr id="463898" name="Rectangle 26"/>
          <p:cNvSpPr>
            <a:spLocks noChangeArrowheads="1"/>
          </p:cNvSpPr>
          <p:nvPr/>
        </p:nvSpPr>
        <p:spPr bwMode="auto">
          <a:xfrm flipH="1">
            <a:off x="1123950" y="3889375"/>
            <a:ext cx="788988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pPr algn="ctr"/>
            <a:r>
              <a:rPr lang="en-US" sz="3200" b="1">
                <a:latin typeface="Symbol" pitchFamily="18" charset="2"/>
              </a:rPr>
              <a:t>l</a:t>
            </a:r>
            <a:r>
              <a:rPr lang="en-US" sz="3200" b="1" baseline="-25000">
                <a:latin typeface="Symbol" pitchFamily="18" charset="2"/>
              </a:rPr>
              <a:t>100</a:t>
            </a:r>
            <a:endParaRPr lang="en-US" sz="4800" b="1" baseline="-25000">
              <a:latin typeface="Symbol" pitchFamily="18" charset="2"/>
            </a:endParaRPr>
          </a:p>
        </p:txBody>
      </p:sp>
      <p:grpSp>
        <p:nvGrpSpPr>
          <p:cNvPr id="463899" name="Group 27"/>
          <p:cNvGrpSpPr>
            <a:grpSpLocks/>
          </p:cNvGrpSpPr>
          <p:nvPr/>
        </p:nvGrpSpPr>
        <p:grpSpPr bwMode="auto">
          <a:xfrm>
            <a:off x="2357438" y="5132388"/>
            <a:ext cx="1300162" cy="531812"/>
            <a:chOff x="1268" y="3023"/>
            <a:chExt cx="819" cy="335"/>
          </a:xfrm>
        </p:grpSpPr>
        <p:sp>
          <p:nvSpPr>
            <p:cNvPr id="463900" name="Rectangle 28"/>
            <p:cNvSpPr>
              <a:spLocks noChangeArrowheads="1"/>
            </p:cNvSpPr>
            <p:nvPr/>
          </p:nvSpPr>
          <p:spPr bwMode="auto">
            <a:xfrm>
              <a:off x="1274" y="3037"/>
              <a:ext cx="27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/>
              <a:r>
                <a:rPr lang="en-US" sz="2800" b="1">
                  <a:latin typeface="Symbol" pitchFamily="18" charset="2"/>
                </a:rPr>
                <a:t>t</a:t>
              </a:r>
              <a:r>
                <a:rPr lang="en-US" sz="2800" b="1" baseline="-25000">
                  <a:latin typeface="Symbol" pitchFamily="18" charset="2"/>
                </a:rPr>
                <a:t>0</a:t>
              </a:r>
            </a:p>
          </p:txBody>
        </p:sp>
        <p:grpSp>
          <p:nvGrpSpPr>
            <p:cNvPr id="463901" name="Group 29"/>
            <p:cNvGrpSpPr>
              <a:grpSpLocks/>
            </p:cNvGrpSpPr>
            <p:nvPr/>
          </p:nvGrpSpPr>
          <p:grpSpPr bwMode="auto">
            <a:xfrm>
              <a:off x="1268" y="3023"/>
              <a:ext cx="777" cy="92"/>
              <a:chOff x="700" y="1533"/>
              <a:chExt cx="1017" cy="100"/>
            </a:xfrm>
          </p:grpSpPr>
          <p:sp>
            <p:nvSpPr>
              <p:cNvPr id="463902" name="Rectangle 30"/>
              <p:cNvSpPr>
                <a:spLocks noChangeArrowheads="1"/>
              </p:cNvSpPr>
              <p:nvPr/>
            </p:nvSpPr>
            <p:spPr bwMode="auto">
              <a:xfrm>
                <a:off x="700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3903" name="Rectangle 31"/>
              <p:cNvSpPr>
                <a:spLocks noChangeArrowheads="1"/>
              </p:cNvSpPr>
              <p:nvPr/>
            </p:nvSpPr>
            <p:spPr bwMode="auto">
              <a:xfrm>
                <a:off x="1054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3904" name="Rectangle 32"/>
              <p:cNvSpPr>
                <a:spLocks noChangeArrowheads="1"/>
              </p:cNvSpPr>
              <p:nvPr/>
            </p:nvSpPr>
            <p:spPr bwMode="auto">
              <a:xfrm>
                <a:off x="1408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463905" name="Rectangle 33"/>
            <p:cNvSpPr>
              <a:spLocks noChangeArrowheads="1"/>
            </p:cNvSpPr>
            <p:nvPr/>
          </p:nvSpPr>
          <p:spPr bwMode="auto">
            <a:xfrm>
              <a:off x="1808" y="3037"/>
              <a:ext cx="27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/>
              <a:r>
                <a:rPr lang="en-US" sz="2800" b="1">
                  <a:latin typeface="Symbol" pitchFamily="18" charset="2"/>
                </a:rPr>
                <a:t>t</a:t>
              </a:r>
              <a:r>
                <a:rPr lang="en-US" sz="2800" b="1" baseline="-25000">
                  <a:latin typeface="Symbol" pitchFamily="18" charset="2"/>
                </a:rPr>
                <a:t>2</a:t>
              </a:r>
            </a:p>
          </p:txBody>
        </p:sp>
      </p:grpSp>
      <p:grpSp>
        <p:nvGrpSpPr>
          <p:cNvPr id="463906" name="Group 34"/>
          <p:cNvGrpSpPr>
            <a:grpSpLocks/>
          </p:cNvGrpSpPr>
          <p:nvPr/>
        </p:nvGrpSpPr>
        <p:grpSpPr bwMode="auto">
          <a:xfrm>
            <a:off x="5386388" y="2936875"/>
            <a:ext cx="1300162" cy="531813"/>
            <a:chOff x="3276" y="1591"/>
            <a:chExt cx="819" cy="335"/>
          </a:xfrm>
        </p:grpSpPr>
        <p:sp>
          <p:nvSpPr>
            <p:cNvPr id="463907" name="Rectangle 35"/>
            <p:cNvSpPr>
              <a:spLocks noChangeArrowheads="1"/>
            </p:cNvSpPr>
            <p:nvPr/>
          </p:nvSpPr>
          <p:spPr bwMode="auto">
            <a:xfrm>
              <a:off x="3282" y="1605"/>
              <a:ext cx="27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/>
              <a:r>
                <a:rPr lang="en-US" sz="2800" b="1">
                  <a:latin typeface="Symbol" pitchFamily="18" charset="2"/>
                </a:rPr>
                <a:t>t</a:t>
              </a:r>
              <a:r>
                <a:rPr lang="en-US" sz="2800" b="1" baseline="-25000">
                  <a:latin typeface="Symbol" pitchFamily="18" charset="2"/>
                </a:rPr>
                <a:t>0</a:t>
              </a:r>
            </a:p>
          </p:txBody>
        </p:sp>
        <p:grpSp>
          <p:nvGrpSpPr>
            <p:cNvPr id="463908" name="Group 36"/>
            <p:cNvGrpSpPr>
              <a:grpSpLocks/>
            </p:cNvGrpSpPr>
            <p:nvPr/>
          </p:nvGrpSpPr>
          <p:grpSpPr bwMode="auto">
            <a:xfrm>
              <a:off x="3276" y="1591"/>
              <a:ext cx="777" cy="92"/>
              <a:chOff x="700" y="1533"/>
              <a:chExt cx="1017" cy="100"/>
            </a:xfrm>
          </p:grpSpPr>
          <p:sp>
            <p:nvSpPr>
              <p:cNvPr id="463909" name="Rectangle 37"/>
              <p:cNvSpPr>
                <a:spLocks noChangeArrowheads="1"/>
              </p:cNvSpPr>
              <p:nvPr/>
            </p:nvSpPr>
            <p:spPr bwMode="auto">
              <a:xfrm>
                <a:off x="700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3910" name="Rectangle 38"/>
              <p:cNvSpPr>
                <a:spLocks noChangeArrowheads="1"/>
              </p:cNvSpPr>
              <p:nvPr/>
            </p:nvSpPr>
            <p:spPr bwMode="auto">
              <a:xfrm>
                <a:off x="1054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3911" name="Rectangle 39"/>
              <p:cNvSpPr>
                <a:spLocks noChangeArrowheads="1"/>
              </p:cNvSpPr>
              <p:nvPr/>
            </p:nvSpPr>
            <p:spPr bwMode="auto">
              <a:xfrm>
                <a:off x="1408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463912" name="Rectangle 40"/>
            <p:cNvSpPr>
              <a:spLocks noChangeArrowheads="1"/>
            </p:cNvSpPr>
            <p:nvPr/>
          </p:nvSpPr>
          <p:spPr bwMode="auto">
            <a:xfrm>
              <a:off x="3816" y="1605"/>
              <a:ext cx="27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/>
              <a:r>
                <a:rPr lang="en-US" sz="2800" b="1">
                  <a:latin typeface="Symbol" pitchFamily="18" charset="2"/>
                </a:rPr>
                <a:t>t</a:t>
              </a:r>
              <a:r>
                <a:rPr lang="en-US" sz="2800" b="1" baseline="-25000">
                  <a:latin typeface="Symbol" pitchFamily="18" charset="2"/>
                </a:rPr>
                <a:t>2</a:t>
              </a:r>
            </a:p>
          </p:txBody>
        </p:sp>
      </p:grpSp>
      <p:grpSp>
        <p:nvGrpSpPr>
          <p:cNvPr id="463913" name="Group 41"/>
          <p:cNvGrpSpPr>
            <a:grpSpLocks/>
          </p:cNvGrpSpPr>
          <p:nvPr/>
        </p:nvGrpSpPr>
        <p:grpSpPr bwMode="auto">
          <a:xfrm>
            <a:off x="5386388" y="5145088"/>
            <a:ext cx="1300162" cy="531812"/>
            <a:chOff x="3326" y="2948"/>
            <a:chExt cx="819" cy="335"/>
          </a:xfrm>
        </p:grpSpPr>
        <p:sp>
          <p:nvSpPr>
            <p:cNvPr id="463914" name="Rectangle 42"/>
            <p:cNvSpPr>
              <a:spLocks noChangeArrowheads="1"/>
            </p:cNvSpPr>
            <p:nvPr/>
          </p:nvSpPr>
          <p:spPr bwMode="auto">
            <a:xfrm>
              <a:off x="3332" y="2962"/>
              <a:ext cx="27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/>
              <a:r>
                <a:rPr lang="en-US" sz="2800" b="1">
                  <a:latin typeface="Symbol" pitchFamily="18" charset="2"/>
                </a:rPr>
                <a:t>t</a:t>
              </a:r>
              <a:r>
                <a:rPr lang="en-US" sz="2800" b="1" baseline="-25000">
                  <a:latin typeface="Symbol" pitchFamily="18" charset="2"/>
                </a:rPr>
                <a:t>0</a:t>
              </a:r>
            </a:p>
          </p:txBody>
        </p:sp>
        <p:grpSp>
          <p:nvGrpSpPr>
            <p:cNvPr id="463915" name="Group 43"/>
            <p:cNvGrpSpPr>
              <a:grpSpLocks/>
            </p:cNvGrpSpPr>
            <p:nvPr/>
          </p:nvGrpSpPr>
          <p:grpSpPr bwMode="auto">
            <a:xfrm>
              <a:off x="3326" y="2948"/>
              <a:ext cx="777" cy="92"/>
              <a:chOff x="700" y="1533"/>
              <a:chExt cx="1017" cy="100"/>
            </a:xfrm>
          </p:grpSpPr>
          <p:sp>
            <p:nvSpPr>
              <p:cNvPr id="463916" name="Rectangle 44"/>
              <p:cNvSpPr>
                <a:spLocks noChangeArrowheads="1"/>
              </p:cNvSpPr>
              <p:nvPr/>
            </p:nvSpPr>
            <p:spPr bwMode="auto">
              <a:xfrm>
                <a:off x="700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3917" name="Rectangle 45"/>
              <p:cNvSpPr>
                <a:spLocks noChangeArrowheads="1"/>
              </p:cNvSpPr>
              <p:nvPr/>
            </p:nvSpPr>
            <p:spPr bwMode="auto">
              <a:xfrm>
                <a:off x="1054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3918" name="Rectangle 46"/>
              <p:cNvSpPr>
                <a:spLocks noChangeArrowheads="1"/>
              </p:cNvSpPr>
              <p:nvPr/>
            </p:nvSpPr>
            <p:spPr bwMode="auto">
              <a:xfrm>
                <a:off x="1408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463919" name="Rectangle 47"/>
            <p:cNvSpPr>
              <a:spLocks noChangeArrowheads="1"/>
            </p:cNvSpPr>
            <p:nvPr/>
          </p:nvSpPr>
          <p:spPr bwMode="auto">
            <a:xfrm>
              <a:off x="3866" y="2962"/>
              <a:ext cx="27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/>
              <a:r>
                <a:rPr lang="en-US" sz="2800" b="1">
                  <a:latin typeface="Symbol" pitchFamily="18" charset="2"/>
                </a:rPr>
                <a:t>t</a:t>
              </a:r>
              <a:r>
                <a:rPr lang="en-US" sz="2800" b="1" baseline="-25000">
                  <a:latin typeface="Symbol" pitchFamily="18" charset="2"/>
                </a:rPr>
                <a:t>2</a:t>
              </a:r>
            </a:p>
          </p:txBody>
        </p:sp>
      </p:grpSp>
      <p:sp>
        <p:nvSpPr>
          <p:cNvPr id="463920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TDM (SONET/SDH) Switching</a:t>
            </a:r>
          </a:p>
        </p:txBody>
      </p:sp>
      <p:sp>
        <p:nvSpPr>
          <p:cNvPr id="463921" name="Line 49"/>
          <p:cNvSpPr>
            <a:spLocks noChangeShapeType="1"/>
          </p:cNvSpPr>
          <p:nvPr/>
        </p:nvSpPr>
        <p:spPr bwMode="auto">
          <a:xfrm flipV="1">
            <a:off x="3429000" y="3101975"/>
            <a:ext cx="2286000" cy="213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grpSp>
        <p:nvGrpSpPr>
          <p:cNvPr id="463922" name="Group 50"/>
          <p:cNvGrpSpPr>
            <a:grpSpLocks/>
          </p:cNvGrpSpPr>
          <p:nvPr/>
        </p:nvGrpSpPr>
        <p:grpSpPr bwMode="auto">
          <a:xfrm>
            <a:off x="2357438" y="2890838"/>
            <a:ext cx="1300162" cy="531812"/>
            <a:chOff x="1288" y="1544"/>
            <a:chExt cx="819" cy="335"/>
          </a:xfrm>
        </p:grpSpPr>
        <p:sp>
          <p:nvSpPr>
            <p:cNvPr id="463923" name="Rectangle 51"/>
            <p:cNvSpPr>
              <a:spLocks noChangeArrowheads="1"/>
            </p:cNvSpPr>
            <p:nvPr/>
          </p:nvSpPr>
          <p:spPr bwMode="auto">
            <a:xfrm>
              <a:off x="1294" y="1558"/>
              <a:ext cx="27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/>
              <a:r>
                <a:rPr lang="en-US" sz="2800" b="1">
                  <a:latin typeface="Symbol" pitchFamily="18" charset="2"/>
                </a:rPr>
                <a:t>t</a:t>
              </a:r>
              <a:r>
                <a:rPr lang="en-US" sz="2800" b="1" baseline="-25000">
                  <a:latin typeface="Symbol" pitchFamily="18" charset="2"/>
                </a:rPr>
                <a:t>0</a:t>
              </a:r>
            </a:p>
          </p:txBody>
        </p:sp>
        <p:grpSp>
          <p:nvGrpSpPr>
            <p:cNvPr id="463924" name="Group 52"/>
            <p:cNvGrpSpPr>
              <a:grpSpLocks/>
            </p:cNvGrpSpPr>
            <p:nvPr/>
          </p:nvGrpSpPr>
          <p:grpSpPr bwMode="auto">
            <a:xfrm>
              <a:off x="1288" y="1544"/>
              <a:ext cx="777" cy="92"/>
              <a:chOff x="700" y="1533"/>
              <a:chExt cx="1017" cy="100"/>
            </a:xfrm>
          </p:grpSpPr>
          <p:sp>
            <p:nvSpPr>
              <p:cNvPr id="463925" name="Rectangle 53"/>
              <p:cNvSpPr>
                <a:spLocks noChangeArrowheads="1"/>
              </p:cNvSpPr>
              <p:nvPr/>
            </p:nvSpPr>
            <p:spPr bwMode="auto">
              <a:xfrm>
                <a:off x="700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3926" name="Rectangle 54"/>
              <p:cNvSpPr>
                <a:spLocks noChangeArrowheads="1"/>
              </p:cNvSpPr>
              <p:nvPr/>
            </p:nvSpPr>
            <p:spPr bwMode="auto">
              <a:xfrm>
                <a:off x="1054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3927" name="Rectangle 55"/>
              <p:cNvSpPr>
                <a:spLocks noChangeArrowheads="1"/>
              </p:cNvSpPr>
              <p:nvPr/>
            </p:nvSpPr>
            <p:spPr bwMode="auto">
              <a:xfrm>
                <a:off x="1408" y="1533"/>
                <a:ext cx="309" cy="1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2550" tIns="41275" rIns="82550" bIns="41275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463928" name="Rectangle 56"/>
            <p:cNvSpPr>
              <a:spLocks noChangeArrowheads="1"/>
            </p:cNvSpPr>
            <p:nvPr/>
          </p:nvSpPr>
          <p:spPr bwMode="auto">
            <a:xfrm>
              <a:off x="1828" y="1558"/>
              <a:ext cx="27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/>
              <a:r>
                <a:rPr lang="en-US" sz="2800" b="1">
                  <a:latin typeface="Symbol" pitchFamily="18" charset="2"/>
                </a:rPr>
                <a:t>t</a:t>
              </a:r>
              <a:r>
                <a:rPr lang="en-US" sz="2800" b="1" baseline="-25000">
                  <a:latin typeface="Symbol" pitchFamily="18" charset="2"/>
                </a:rPr>
                <a:t>2</a:t>
              </a:r>
            </a:p>
          </p:txBody>
        </p:sp>
      </p:grpSp>
      <p:sp>
        <p:nvSpPr>
          <p:cNvPr id="463929" name="Oval 57"/>
          <p:cNvSpPr>
            <a:spLocks noChangeArrowheads="1"/>
          </p:cNvSpPr>
          <p:nvPr/>
        </p:nvSpPr>
        <p:spPr bwMode="auto">
          <a:xfrm>
            <a:off x="4114800" y="2873375"/>
            <a:ext cx="914400" cy="259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TDM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63930" name="Text Box 58"/>
          <p:cNvSpPr txBox="1">
            <a:spLocks noChangeArrowheads="1"/>
          </p:cNvSpPr>
          <p:nvPr/>
        </p:nvSpPr>
        <p:spPr bwMode="auto">
          <a:xfrm>
            <a:off x="2743200" y="1143000"/>
            <a:ext cx="343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“label” == TDM time slot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241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Line 2"/>
          <p:cNvSpPr>
            <a:spLocks noChangeShapeType="1"/>
          </p:cNvSpPr>
          <p:nvPr/>
        </p:nvSpPr>
        <p:spPr bwMode="auto">
          <a:xfrm>
            <a:off x="3829050" y="3500438"/>
            <a:ext cx="3651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3725863" y="2017713"/>
            <a:ext cx="1692275" cy="4154487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6692900" y="1787525"/>
            <a:ext cx="1651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endParaRPr lang="pl-PL" sz="2000" b="1">
              <a:latin typeface="Arial" charset="0"/>
            </a:endParaRPr>
          </a:p>
        </p:txBody>
      </p:sp>
      <p:grpSp>
        <p:nvGrpSpPr>
          <p:cNvPr id="465925" name="Group 5"/>
          <p:cNvGrpSpPr>
            <a:grpSpLocks/>
          </p:cNvGrpSpPr>
          <p:nvPr/>
        </p:nvGrpSpPr>
        <p:grpSpPr bwMode="auto">
          <a:xfrm>
            <a:off x="6618288" y="4441825"/>
            <a:ext cx="1655762" cy="1387475"/>
            <a:chOff x="2614" y="2614"/>
            <a:chExt cx="834" cy="874"/>
          </a:xfrm>
        </p:grpSpPr>
        <p:sp>
          <p:nvSpPr>
            <p:cNvPr id="465926" name="Rectangle 6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27" name="Oval 7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28" name="Oval 8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5929" name="Group 9"/>
          <p:cNvGrpSpPr>
            <a:grpSpLocks/>
          </p:cNvGrpSpPr>
          <p:nvPr/>
        </p:nvGrpSpPr>
        <p:grpSpPr bwMode="auto">
          <a:xfrm>
            <a:off x="6532563" y="2266950"/>
            <a:ext cx="1760537" cy="1387475"/>
            <a:chOff x="2614" y="2614"/>
            <a:chExt cx="834" cy="874"/>
          </a:xfrm>
        </p:grpSpPr>
        <p:sp>
          <p:nvSpPr>
            <p:cNvPr id="465930" name="Rectangle 10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31" name="Oval 11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32" name="Oval 12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5933" name="Group 13"/>
          <p:cNvGrpSpPr>
            <a:grpSpLocks/>
          </p:cNvGrpSpPr>
          <p:nvPr/>
        </p:nvGrpSpPr>
        <p:grpSpPr bwMode="auto">
          <a:xfrm>
            <a:off x="5411788" y="2419350"/>
            <a:ext cx="1536700" cy="525463"/>
            <a:chOff x="2614" y="2614"/>
            <a:chExt cx="834" cy="874"/>
          </a:xfrm>
        </p:grpSpPr>
        <p:sp>
          <p:nvSpPr>
            <p:cNvPr id="465934" name="Rectangle 14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35" name="Oval 15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36" name="Oval 16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5937" name="Group 17"/>
          <p:cNvGrpSpPr>
            <a:grpSpLocks/>
          </p:cNvGrpSpPr>
          <p:nvPr/>
        </p:nvGrpSpPr>
        <p:grpSpPr bwMode="auto">
          <a:xfrm>
            <a:off x="5457825" y="4529138"/>
            <a:ext cx="1550988" cy="579437"/>
            <a:chOff x="2614" y="2614"/>
            <a:chExt cx="834" cy="874"/>
          </a:xfrm>
        </p:grpSpPr>
        <p:sp>
          <p:nvSpPr>
            <p:cNvPr id="465938" name="Rectangle 18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39" name="Oval 19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40" name="Oval 20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5941" name="Group 21"/>
          <p:cNvGrpSpPr>
            <a:grpSpLocks/>
          </p:cNvGrpSpPr>
          <p:nvPr/>
        </p:nvGrpSpPr>
        <p:grpSpPr bwMode="auto">
          <a:xfrm>
            <a:off x="5419725" y="3033713"/>
            <a:ext cx="1497013" cy="579437"/>
            <a:chOff x="2614" y="2614"/>
            <a:chExt cx="834" cy="874"/>
          </a:xfrm>
        </p:grpSpPr>
        <p:sp>
          <p:nvSpPr>
            <p:cNvPr id="465942" name="Rectangle 22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43" name="Oval 23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44" name="Oval 24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5945" name="Group 25"/>
          <p:cNvGrpSpPr>
            <a:grpSpLocks/>
          </p:cNvGrpSpPr>
          <p:nvPr/>
        </p:nvGrpSpPr>
        <p:grpSpPr bwMode="auto">
          <a:xfrm>
            <a:off x="5426075" y="5197475"/>
            <a:ext cx="1563688" cy="579438"/>
            <a:chOff x="2614" y="2614"/>
            <a:chExt cx="834" cy="874"/>
          </a:xfrm>
        </p:grpSpPr>
        <p:sp>
          <p:nvSpPr>
            <p:cNvPr id="465946" name="Rectangle 26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47" name="Oval 27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48" name="Oval 28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65949" name="Rectangle 29"/>
          <p:cNvSpPr>
            <a:spLocks noChangeArrowheads="1"/>
          </p:cNvSpPr>
          <p:nvPr/>
        </p:nvSpPr>
        <p:spPr bwMode="auto">
          <a:xfrm>
            <a:off x="5819775" y="1776413"/>
            <a:ext cx="388938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pPr algn="ctr"/>
            <a:r>
              <a:rPr lang="en-US" sz="3200" b="1">
                <a:latin typeface="Symbol" pitchFamily="18" charset="2"/>
              </a:rPr>
              <a:t>l</a:t>
            </a:r>
            <a:endParaRPr lang="en-US" sz="3200" b="1" baseline="-25000">
              <a:latin typeface="Symbol" pitchFamily="18" charset="2"/>
            </a:endParaRPr>
          </a:p>
        </p:txBody>
      </p:sp>
      <p:sp>
        <p:nvSpPr>
          <p:cNvPr id="465950" name="Rectangle 30"/>
          <p:cNvSpPr>
            <a:spLocks noChangeArrowheads="1"/>
          </p:cNvSpPr>
          <p:nvPr/>
        </p:nvSpPr>
        <p:spPr bwMode="auto">
          <a:xfrm>
            <a:off x="5405438" y="3556000"/>
            <a:ext cx="1336675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pPr algn="ctr"/>
            <a:r>
              <a:rPr lang="en-US" sz="3200" b="1">
                <a:latin typeface="Symbol" pitchFamily="18" charset="2"/>
              </a:rPr>
              <a:t>l</a:t>
            </a:r>
            <a:r>
              <a:rPr lang="en-US" sz="3200" b="1" baseline="-25000">
                <a:latin typeface="Arial" charset="0"/>
              </a:rPr>
              <a:t>p</a:t>
            </a:r>
            <a:r>
              <a:rPr lang="en-US" sz="3200" b="1">
                <a:latin typeface="Symbol" pitchFamily="18" charset="2"/>
              </a:rPr>
              <a:t> - l</a:t>
            </a:r>
            <a:r>
              <a:rPr lang="en-US" sz="3200" b="1" baseline="-25000">
                <a:latin typeface="Symbol" pitchFamily="18" charset="2"/>
              </a:rPr>
              <a:t>1</a:t>
            </a:r>
          </a:p>
        </p:txBody>
      </p:sp>
      <p:sp>
        <p:nvSpPr>
          <p:cNvPr id="465951" name="Rectangle 31"/>
          <p:cNvSpPr>
            <a:spLocks noChangeArrowheads="1"/>
          </p:cNvSpPr>
          <p:nvPr/>
        </p:nvSpPr>
        <p:spPr bwMode="auto">
          <a:xfrm>
            <a:off x="5751513" y="5692775"/>
            <a:ext cx="788987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pPr algn="ctr"/>
            <a:r>
              <a:rPr lang="en-US" sz="3200" b="1">
                <a:latin typeface="Symbol" pitchFamily="18" charset="2"/>
              </a:rPr>
              <a:t>l</a:t>
            </a:r>
            <a:r>
              <a:rPr lang="en-US" sz="3200" b="1" baseline="-25000">
                <a:latin typeface="Symbol" pitchFamily="18" charset="2"/>
              </a:rPr>
              <a:t>100</a:t>
            </a:r>
            <a:endParaRPr lang="en-US" sz="4800" b="1" baseline="-25000">
              <a:latin typeface="Symbol" pitchFamily="18" charset="2"/>
            </a:endParaRPr>
          </a:p>
        </p:txBody>
      </p:sp>
      <p:grpSp>
        <p:nvGrpSpPr>
          <p:cNvPr id="465952" name="Group 32"/>
          <p:cNvGrpSpPr>
            <a:grpSpLocks/>
          </p:cNvGrpSpPr>
          <p:nvPr/>
        </p:nvGrpSpPr>
        <p:grpSpPr bwMode="auto">
          <a:xfrm flipH="1">
            <a:off x="857250" y="4460875"/>
            <a:ext cx="1655763" cy="1387475"/>
            <a:chOff x="2614" y="2614"/>
            <a:chExt cx="834" cy="874"/>
          </a:xfrm>
        </p:grpSpPr>
        <p:sp>
          <p:nvSpPr>
            <p:cNvPr id="465953" name="Rectangle 33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54" name="Oval 34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55" name="Oval 35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5956" name="Group 36"/>
          <p:cNvGrpSpPr>
            <a:grpSpLocks/>
          </p:cNvGrpSpPr>
          <p:nvPr/>
        </p:nvGrpSpPr>
        <p:grpSpPr bwMode="auto">
          <a:xfrm flipH="1">
            <a:off x="838200" y="2286000"/>
            <a:ext cx="1760538" cy="1387475"/>
            <a:chOff x="2614" y="2614"/>
            <a:chExt cx="834" cy="874"/>
          </a:xfrm>
        </p:grpSpPr>
        <p:sp>
          <p:nvSpPr>
            <p:cNvPr id="465957" name="Rectangle 37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58" name="Oval 38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59" name="Oval 39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5960" name="Group 40"/>
          <p:cNvGrpSpPr>
            <a:grpSpLocks/>
          </p:cNvGrpSpPr>
          <p:nvPr/>
        </p:nvGrpSpPr>
        <p:grpSpPr bwMode="auto">
          <a:xfrm flipH="1">
            <a:off x="2182813" y="2438400"/>
            <a:ext cx="1536700" cy="525463"/>
            <a:chOff x="2614" y="2614"/>
            <a:chExt cx="834" cy="874"/>
          </a:xfrm>
        </p:grpSpPr>
        <p:sp>
          <p:nvSpPr>
            <p:cNvPr id="465961" name="Rectangle 41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62" name="Oval 42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63" name="Oval 43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5964" name="Group 44"/>
          <p:cNvGrpSpPr>
            <a:grpSpLocks/>
          </p:cNvGrpSpPr>
          <p:nvPr/>
        </p:nvGrpSpPr>
        <p:grpSpPr bwMode="auto">
          <a:xfrm flipH="1">
            <a:off x="2122488" y="4548188"/>
            <a:ext cx="1550987" cy="579437"/>
            <a:chOff x="2614" y="2614"/>
            <a:chExt cx="834" cy="874"/>
          </a:xfrm>
        </p:grpSpPr>
        <p:sp>
          <p:nvSpPr>
            <p:cNvPr id="465965" name="Rectangle 45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66" name="Oval 46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67" name="Oval 47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5968" name="Group 48"/>
          <p:cNvGrpSpPr>
            <a:grpSpLocks/>
          </p:cNvGrpSpPr>
          <p:nvPr/>
        </p:nvGrpSpPr>
        <p:grpSpPr bwMode="auto">
          <a:xfrm flipH="1">
            <a:off x="2214563" y="3052763"/>
            <a:ext cx="1497012" cy="579437"/>
            <a:chOff x="2614" y="2614"/>
            <a:chExt cx="834" cy="874"/>
          </a:xfrm>
        </p:grpSpPr>
        <p:sp>
          <p:nvSpPr>
            <p:cNvPr id="465969" name="Rectangle 49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70" name="Oval 50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71" name="Oval 51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5972" name="Group 52"/>
          <p:cNvGrpSpPr>
            <a:grpSpLocks/>
          </p:cNvGrpSpPr>
          <p:nvPr/>
        </p:nvGrpSpPr>
        <p:grpSpPr bwMode="auto">
          <a:xfrm flipH="1">
            <a:off x="2141538" y="5216525"/>
            <a:ext cx="1563687" cy="579438"/>
            <a:chOff x="2614" y="2614"/>
            <a:chExt cx="834" cy="874"/>
          </a:xfrm>
        </p:grpSpPr>
        <p:sp>
          <p:nvSpPr>
            <p:cNvPr id="465973" name="Rectangle 53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74" name="Oval 54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5975" name="Oval 55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65976" name="Rectangle 56"/>
          <p:cNvSpPr>
            <a:spLocks noChangeArrowheads="1"/>
          </p:cNvSpPr>
          <p:nvPr/>
        </p:nvSpPr>
        <p:spPr bwMode="auto">
          <a:xfrm flipH="1">
            <a:off x="2854325" y="1795463"/>
            <a:ext cx="522288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pPr algn="ctr"/>
            <a:r>
              <a:rPr lang="en-US" sz="3200" b="1">
                <a:latin typeface="Symbol" pitchFamily="18" charset="2"/>
              </a:rPr>
              <a:t>l</a:t>
            </a:r>
            <a:r>
              <a:rPr lang="en-US" sz="3200" b="1" baseline="-25000">
                <a:latin typeface="Symbol" pitchFamily="18" charset="2"/>
              </a:rPr>
              <a:t>1</a:t>
            </a:r>
          </a:p>
        </p:txBody>
      </p:sp>
      <p:sp>
        <p:nvSpPr>
          <p:cNvPr id="465977" name="Rectangle 57"/>
          <p:cNvSpPr>
            <a:spLocks noChangeArrowheads="1"/>
          </p:cNvSpPr>
          <p:nvPr/>
        </p:nvSpPr>
        <p:spPr bwMode="auto">
          <a:xfrm flipH="1">
            <a:off x="2662238" y="3575050"/>
            <a:ext cx="788987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pPr algn="ctr"/>
            <a:r>
              <a:rPr lang="en-US" sz="3200" b="1">
                <a:latin typeface="Symbol" pitchFamily="18" charset="2"/>
              </a:rPr>
              <a:t>l</a:t>
            </a:r>
            <a:r>
              <a:rPr lang="en-US" sz="3200" b="1" baseline="-25000">
                <a:latin typeface="Symbol" pitchFamily="18" charset="2"/>
              </a:rPr>
              <a:t>100</a:t>
            </a:r>
            <a:endParaRPr lang="en-US" sz="4800" b="1" baseline="-25000">
              <a:latin typeface="Symbol" pitchFamily="18" charset="2"/>
            </a:endParaRPr>
          </a:p>
        </p:txBody>
      </p:sp>
      <p:sp>
        <p:nvSpPr>
          <p:cNvPr id="465978" name="Rectangle 58"/>
          <p:cNvSpPr>
            <a:spLocks noChangeArrowheads="1"/>
          </p:cNvSpPr>
          <p:nvPr/>
        </p:nvSpPr>
        <p:spPr bwMode="auto">
          <a:xfrm flipH="1">
            <a:off x="2589213" y="5711825"/>
            <a:ext cx="788987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pPr algn="ctr"/>
            <a:r>
              <a:rPr lang="en-US" sz="3200" b="1">
                <a:latin typeface="Symbol" pitchFamily="18" charset="2"/>
              </a:rPr>
              <a:t>l</a:t>
            </a:r>
            <a:r>
              <a:rPr lang="en-US" sz="3200" b="1" baseline="-25000">
                <a:latin typeface="Symbol" pitchFamily="18" charset="2"/>
              </a:rPr>
              <a:t>100</a:t>
            </a:r>
            <a:endParaRPr lang="en-US" sz="4800" b="1" baseline="-25000">
              <a:latin typeface="Symbol" pitchFamily="18" charset="2"/>
            </a:endParaRPr>
          </a:p>
        </p:txBody>
      </p:sp>
      <p:sp>
        <p:nvSpPr>
          <p:cNvPr id="465979" name="Rectangle 59"/>
          <p:cNvSpPr>
            <a:spLocks noChangeArrowheads="1"/>
          </p:cNvSpPr>
          <p:nvPr/>
        </p:nvSpPr>
        <p:spPr bwMode="auto">
          <a:xfrm>
            <a:off x="6875463" y="1682750"/>
            <a:ext cx="13398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r>
              <a:rPr lang="en-US" sz="3200" b="1">
                <a:latin typeface="Symbol" pitchFamily="18" charset="2"/>
              </a:rPr>
              <a:t>{l..l}</a:t>
            </a:r>
            <a:r>
              <a:rPr lang="en-US" sz="3200" b="1" baseline="-25000">
                <a:latin typeface="Symbol" pitchFamily="18" charset="2"/>
              </a:rPr>
              <a:t>1</a:t>
            </a:r>
          </a:p>
        </p:txBody>
      </p:sp>
      <p:sp>
        <p:nvSpPr>
          <p:cNvPr id="465980" name="Rectangle 60"/>
          <p:cNvSpPr>
            <a:spLocks noChangeArrowheads="1"/>
          </p:cNvSpPr>
          <p:nvPr/>
        </p:nvSpPr>
        <p:spPr bwMode="auto">
          <a:xfrm flipH="1">
            <a:off x="6751638" y="3841750"/>
            <a:ext cx="147320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pPr algn="ctr"/>
            <a:r>
              <a:rPr lang="en-US" sz="3200" b="1">
                <a:latin typeface="Symbol" pitchFamily="18" charset="2"/>
              </a:rPr>
              <a:t>{l..l}</a:t>
            </a:r>
            <a:r>
              <a:rPr lang="en-US" sz="3200" b="1" baseline="-25000">
                <a:latin typeface="Symbol" pitchFamily="18" charset="2"/>
              </a:rPr>
              <a:t>10</a:t>
            </a:r>
          </a:p>
        </p:txBody>
      </p:sp>
      <p:sp>
        <p:nvSpPr>
          <p:cNvPr id="465981" name="Rectangle 61"/>
          <p:cNvSpPr>
            <a:spLocks noChangeArrowheads="1"/>
          </p:cNvSpPr>
          <p:nvPr/>
        </p:nvSpPr>
        <p:spPr bwMode="auto">
          <a:xfrm>
            <a:off x="1017588" y="1695450"/>
            <a:ext cx="133985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/>
          <a:p>
            <a:r>
              <a:rPr lang="en-US" sz="3200" b="1">
                <a:latin typeface="Symbol" pitchFamily="18" charset="2"/>
              </a:rPr>
              <a:t>{l..l}</a:t>
            </a:r>
            <a:r>
              <a:rPr lang="en-US" sz="3200" b="1" baseline="-25000">
                <a:latin typeface="Symbol" pitchFamily="18" charset="2"/>
              </a:rPr>
              <a:t>1</a:t>
            </a:r>
          </a:p>
        </p:txBody>
      </p:sp>
      <p:sp>
        <p:nvSpPr>
          <p:cNvPr id="465982" name="Rectangle 62"/>
          <p:cNvSpPr>
            <a:spLocks noChangeArrowheads="1"/>
          </p:cNvSpPr>
          <p:nvPr/>
        </p:nvSpPr>
        <p:spPr bwMode="auto">
          <a:xfrm flipH="1">
            <a:off x="893763" y="3854450"/>
            <a:ext cx="147320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pPr algn="ctr"/>
            <a:r>
              <a:rPr lang="en-US" sz="3200" b="1">
                <a:latin typeface="Symbol" pitchFamily="18" charset="2"/>
              </a:rPr>
              <a:t>{l..l}</a:t>
            </a:r>
            <a:r>
              <a:rPr lang="en-US" sz="3200" b="1" baseline="-25000">
                <a:latin typeface="Symbol" pitchFamily="18" charset="2"/>
              </a:rPr>
              <a:t>10</a:t>
            </a:r>
          </a:p>
        </p:txBody>
      </p:sp>
      <p:sp>
        <p:nvSpPr>
          <p:cNvPr id="465983" name="Line 63"/>
          <p:cNvSpPr>
            <a:spLocks noChangeShapeType="1"/>
          </p:cNvSpPr>
          <p:nvPr/>
        </p:nvSpPr>
        <p:spPr bwMode="auto">
          <a:xfrm>
            <a:off x="3733800" y="2743200"/>
            <a:ext cx="16764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5984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Switching</a:t>
            </a:r>
          </a:p>
        </p:txBody>
      </p:sp>
      <p:sp>
        <p:nvSpPr>
          <p:cNvPr id="465985" name="Line 65"/>
          <p:cNvSpPr>
            <a:spLocks noChangeShapeType="1"/>
          </p:cNvSpPr>
          <p:nvPr/>
        </p:nvSpPr>
        <p:spPr bwMode="auto">
          <a:xfrm>
            <a:off x="3733800" y="3352800"/>
            <a:ext cx="1676400" cy="213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5986" name="Oval 66"/>
          <p:cNvSpPr>
            <a:spLocks noChangeArrowheads="1"/>
          </p:cNvSpPr>
          <p:nvPr/>
        </p:nvSpPr>
        <p:spPr bwMode="auto">
          <a:xfrm>
            <a:off x="4114800" y="2514600"/>
            <a:ext cx="914400" cy="936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OEO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65987" name="Text Box 67"/>
          <p:cNvSpPr txBox="1">
            <a:spLocks noChangeArrowheads="1"/>
          </p:cNvSpPr>
          <p:nvPr/>
        </p:nvSpPr>
        <p:spPr bwMode="auto">
          <a:xfrm>
            <a:off x="2478088" y="1143000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“label” == lambda frequency</a:t>
            </a:r>
          </a:p>
        </p:txBody>
      </p:sp>
      <p:sp>
        <p:nvSpPr>
          <p:cNvPr id="465988" name="Oval 68"/>
          <p:cNvSpPr>
            <a:spLocks noChangeArrowheads="1"/>
          </p:cNvSpPr>
          <p:nvPr/>
        </p:nvSpPr>
        <p:spPr bwMode="auto">
          <a:xfrm>
            <a:off x="4114800" y="3962400"/>
            <a:ext cx="914400" cy="936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OOO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94677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Line 2"/>
          <p:cNvSpPr>
            <a:spLocks noChangeShapeType="1"/>
          </p:cNvSpPr>
          <p:nvPr/>
        </p:nvSpPr>
        <p:spPr bwMode="auto">
          <a:xfrm>
            <a:off x="3829050" y="3500438"/>
            <a:ext cx="3651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7971" name="Text Box 3"/>
          <p:cNvSpPr txBox="1">
            <a:spLocks noChangeArrowheads="1"/>
          </p:cNvSpPr>
          <p:nvPr/>
        </p:nvSpPr>
        <p:spPr bwMode="auto">
          <a:xfrm>
            <a:off x="5351463" y="1709738"/>
            <a:ext cx="1073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r>
              <a:rPr lang="en-US" sz="1800" b="1">
                <a:latin typeface="Arial" charset="0"/>
              </a:rPr>
              <a:t>Fiber #1</a:t>
            </a:r>
          </a:p>
        </p:txBody>
      </p:sp>
      <p:grpSp>
        <p:nvGrpSpPr>
          <p:cNvPr id="467972" name="Group 4"/>
          <p:cNvGrpSpPr>
            <a:grpSpLocks/>
          </p:cNvGrpSpPr>
          <p:nvPr/>
        </p:nvGrpSpPr>
        <p:grpSpPr bwMode="auto">
          <a:xfrm>
            <a:off x="6510338" y="1970088"/>
            <a:ext cx="2633662" cy="1757362"/>
            <a:chOff x="3885" y="1159"/>
            <a:chExt cx="1875" cy="2551"/>
          </a:xfrm>
        </p:grpSpPr>
        <p:sp>
          <p:nvSpPr>
            <p:cNvPr id="467973" name="Rectangle 5"/>
            <p:cNvSpPr>
              <a:spLocks noChangeArrowheads="1"/>
            </p:cNvSpPr>
            <p:nvPr/>
          </p:nvSpPr>
          <p:spPr bwMode="auto">
            <a:xfrm>
              <a:off x="4025" y="1167"/>
              <a:ext cx="1735" cy="2542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7974" name="Oval 6"/>
            <p:cNvSpPr>
              <a:spLocks noChangeArrowheads="1"/>
            </p:cNvSpPr>
            <p:nvPr/>
          </p:nvSpPr>
          <p:spPr bwMode="auto">
            <a:xfrm>
              <a:off x="3885" y="1159"/>
              <a:ext cx="283" cy="2551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7975" name="Group 7"/>
          <p:cNvGrpSpPr>
            <a:grpSpLocks/>
          </p:cNvGrpSpPr>
          <p:nvPr/>
        </p:nvGrpSpPr>
        <p:grpSpPr bwMode="auto">
          <a:xfrm>
            <a:off x="5281613" y="3035300"/>
            <a:ext cx="1562100" cy="603250"/>
            <a:chOff x="2614" y="2614"/>
            <a:chExt cx="834" cy="874"/>
          </a:xfrm>
        </p:grpSpPr>
        <p:sp>
          <p:nvSpPr>
            <p:cNvPr id="467976" name="Rectangle 8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7977" name="Oval 9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7978" name="Oval 10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7979" name="Group 11"/>
          <p:cNvGrpSpPr>
            <a:grpSpLocks/>
          </p:cNvGrpSpPr>
          <p:nvPr/>
        </p:nvGrpSpPr>
        <p:grpSpPr bwMode="auto">
          <a:xfrm>
            <a:off x="5200650" y="2090738"/>
            <a:ext cx="1662113" cy="603250"/>
            <a:chOff x="2614" y="2614"/>
            <a:chExt cx="834" cy="874"/>
          </a:xfrm>
        </p:grpSpPr>
        <p:sp>
          <p:nvSpPr>
            <p:cNvPr id="467980" name="Rectangle 12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7981" name="Oval 13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7982" name="Oval 14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67983" name="Text Box 15"/>
          <p:cNvSpPr txBox="1">
            <a:spLocks noChangeArrowheads="1"/>
          </p:cNvSpPr>
          <p:nvPr/>
        </p:nvSpPr>
        <p:spPr bwMode="auto">
          <a:xfrm>
            <a:off x="5351463" y="2676525"/>
            <a:ext cx="11144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r>
              <a:rPr lang="en-US" sz="1800" b="1">
                <a:latin typeface="Arial" charset="0"/>
              </a:rPr>
              <a:t>Fiber #N</a:t>
            </a:r>
          </a:p>
        </p:txBody>
      </p:sp>
      <p:sp>
        <p:nvSpPr>
          <p:cNvPr id="467984" name="Text Box 16"/>
          <p:cNvSpPr txBox="1">
            <a:spLocks noChangeArrowheads="1"/>
          </p:cNvSpPr>
          <p:nvPr/>
        </p:nvSpPr>
        <p:spPr bwMode="auto">
          <a:xfrm>
            <a:off x="7604125" y="2838450"/>
            <a:ext cx="12922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endParaRPr lang="pl-PL" sz="1800" b="1">
              <a:latin typeface="Arial" charset="0"/>
            </a:endParaRPr>
          </a:p>
        </p:txBody>
      </p:sp>
      <p:sp>
        <p:nvSpPr>
          <p:cNvPr id="467985" name="Text Box 17"/>
          <p:cNvSpPr txBox="1">
            <a:spLocks noChangeArrowheads="1"/>
          </p:cNvSpPr>
          <p:nvPr/>
        </p:nvSpPr>
        <p:spPr bwMode="auto">
          <a:xfrm>
            <a:off x="5351463" y="3765550"/>
            <a:ext cx="10731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r>
              <a:rPr lang="en-US" sz="1800" b="1">
                <a:latin typeface="Arial" charset="0"/>
              </a:rPr>
              <a:t>Fiber #1</a:t>
            </a:r>
          </a:p>
        </p:txBody>
      </p:sp>
      <p:grpSp>
        <p:nvGrpSpPr>
          <p:cNvPr id="467986" name="Group 18"/>
          <p:cNvGrpSpPr>
            <a:grpSpLocks/>
          </p:cNvGrpSpPr>
          <p:nvPr/>
        </p:nvGrpSpPr>
        <p:grpSpPr bwMode="auto">
          <a:xfrm>
            <a:off x="6510338" y="4025900"/>
            <a:ext cx="2633662" cy="1757363"/>
            <a:chOff x="3885" y="1159"/>
            <a:chExt cx="1875" cy="2551"/>
          </a:xfrm>
        </p:grpSpPr>
        <p:sp>
          <p:nvSpPr>
            <p:cNvPr id="467987" name="Rectangle 19"/>
            <p:cNvSpPr>
              <a:spLocks noChangeArrowheads="1"/>
            </p:cNvSpPr>
            <p:nvPr/>
          </p:nvSpPr>
          <p:spPr bwMode="auto">
            <a:xfrm>
              <a:off x="4025" y="1167"/>
              <a:ext cx="1735" cy="2542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7988" name="Oval 20"/>
            <p:cNvSpPr>
              <a:spLocks noChangeArrowheads="1"/>
            </p:cNvSpPr>
            <p:nvPr/>
          </p:nvSpPr>
          <p:spPr bwMode="auto">
            <a:xfrm>
              <a:off x="3885" y="1159"/>
              <a:ext cx="283" cy="2551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7989" name="Group 21"/>
          <p:cNvGrpSpPr>
            <a:grpSpLocks/>
          </p:cNvGrpSpPr>
          <p:nvPr/>
        </p:nvGrpSpPr>
        <p:grpSpPr bwMode="auto">
          <a:xfrm>
            <a:off x="5281613" y="5091113"/>
            <a:ext cx="1562100" cy="603250"/>
            <a:chOff x="2614" y="2614"/>
            <a:chExt cx="834" cy="874"/>
          </a:xfrm>
        </p:grpSpPr>
        <p:sp>
          <p:nvSpPr>
            <p:cNvPr id="467990" name="Rectangle 22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7991" name="Oval 23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7992" name="Oval 24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7993" name="Group 25"/>
          <p:cNvGrpSpPr>
            <a:grpSpLocks/>
          </p:cNvGrpSpPr>
          <p:nvPr/>
        </p:nvGrpSpPr>
        <p:grpSpPr bwMode="auto">
          <a:xfrm>
            <a:off x="5200650" y="4146550"/>
            <a:ext cx="1662113" cy="603250"/>
            <a:chOff x="2614" y="2614"/>
            <a:chExt cx="834" cy="874"/>
          </a:xfrm>
        </p:grpSpPr>
        <p:sp>
          <p:nvSpPr>
            <p:cNvPr id="467994" name="Rectangle 26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7995" name="Oval 27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7996" name="Oval 28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67997" name="Text Box 29"/>
          <p:cNvSpPr txBox="1">
            <a:spLocks noChangeArrowheads="1"/>
          </p:cNvSpPr>
          <p:nvPr/>
        </p:nvSpPr>
        <p:spPr bwMode="auto">
          <a:xfrm>
            <a:off x="5351463" y="4732338"/>
            <a:ext cx="11144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r>
              <a:rPr lang="en-US" sz="1800" b="1">
                <a:latin typeface="Arial" charset="0"/>
              </a:rPr>
              <a:t>Fiber #N</a:t>
            </a:r>
          </a:p>
        </p:txBody>
      </p:sp>
      <p:sp>
        <p:nvSpPr>
          <p:cNvPr id="467998" name="Text Box 30"/>
          <p:cNvSpPr txBox="1">
            <a:spLocks noChangeArrowheads="1"/>
          </p:cNvSpPr>
          <p:nvPr/>
        </p:nvSpPr>
        <p:spPr bwMode="auto">
          <a:xfrm>
            <a:off x="7604125" y="4894263"/>
            <a:ext cx="12922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endParaRPr lang="pl-PL" sz="1800" b="1">
              <a:latin typeface="Arial" charset="0"/>
            </a:endParaRPr>
          </a:p>
        </p:txBody>
      </p:sp>
      <p:sp>
        <p:nvSpPr>
          <p:cNvPr id="467999" name="Text Box 31"/>
          <p:cNvSpPr txBox="1">
            <a:spLocks noChangeArrowheads="1"/>
          </p:cNvSpPr>
          <p:nvPr/>
        </p:nvSpPr>
        <p:spPr bwMode="auto">
          <a:xfrm flipH="1">
            <a:off x="127000" y="1908175"/>
            <a:ext cx="9112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r>
              <a:rPr lang="en-US" sz="1800" b="1">
                <a:latin typeface="Arial" charset="0"/>
              </a:rPr>
              <a:t>Fiber #1</a:t>
            </a:r>
          </a:p>
        </p:txBody>
      </p:sp>
      <p:grpSp>
        <p:nvGrpSpPr>
          <p:cNvPr id="468000" name="Group 32"/>
          <p:cNvGrpSpPr>
            <a:grpSpLocks/>
          </p:cNvGrpSpPr>
          <p:nvPr/>
        </p:nvGrpSpPr>
        <p:grpSpPr bwMode="auto">
          <a:xfrm flipH="1">
            <a:off x="0" y="1970088"/>
            <a:ext cx="2235200" cy="1757362"/>
            <a:chOff x="3885" y="1159"/>
            <a:chExt cx="1875" cy="2551"/>
          </a:xfrm>
        </p:grpSpPr>
        <p:sp>
          <p:nvSpPr>
            <p:cNvPr id="468001" name="Rectangle 33"/>
            <p:cNvSpPr>
              <a:spLocks noChangeArrowheads="1"/>
            </p:cNvSpPr>
            <p:nvPr/>
          </p:nvSpPr>
          <p:spPr bwMode="auto">
            <a:xfrm>
              <a:off x="4025" y="1167"/>
              <a:ext cx="1735" cy="2542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8002" name="Oval 34"/>
            <p:cNvSpPr>
              <a:spLocks noChangeArrowheads="1"/>
            </p:cNvSpPr>
            <p:nvPr/>
          </p:nvSpPr>
          <p:spPr bwMode="auto">
            <a:xfrm>
              <a:off x="3885" y="1159"/>
              <a:ext cx="283" cy="2551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8003" name="Group 35"/>
          <p:cNvGrpSpPr>
            <a:grpSpLocks/>
          </p:cNvGrpSpPr>
          <p:nvPr/>
        </p:nvGrpSpPr>
        <p:grpSpPr bwMode="auto">
          <a:xfrm flipH="1">
            <a:off x="1952625" y="3036888"/>
            <a:ext cx="1327150" cy="601662"/>
            <a:chOff x="2614" y="2614"/>
            <a:chExt cx="834" cy="874"/>
          </a:xfrm>
        </p:grpSpPr>
        <p:sp>
          <p:nvSpPr>
            <p:cNvPr id="468004" name="Rectangle 36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8005" name="Oval 37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8006" name="Oval 38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8007" name="Group 39"/>
          <p:cNvGrpSpPr>
            <a:grpSpLocks/>
          </p:cNvGrpSpPr>
          <p:nvPr/>
        </p:nvGrpSpPr>
        <p:grpSpPr bwMode="auto">
          <a:xfrm flipH="1">
            <a:off x="1936750" y="2092325"/>
            <a:ext cx="1411288" cy="601663"/>
            <a:chOff x="2614" y="2614"/>
            <a:chExt cx="834" cy="874"/>
          </a:xfrm>
        </p:grpSpPr>
        <p:sp>
          <p:nvSpPr>
            <p:cNvPr id="468008" name="Rectangle 40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8009" name="Oval 41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8010" name="Oval 42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68011" name="Text Box 43"/>
          <p:cNvSpPr txBox="1">
            <a:spLocks noChangeArrowheads="1"/>
          </p:cNvSpPr>
          <p:nvPr/>
        </p:nvSpPr>
        <p:spPr bwMode="auto">
          <a:xfrm flipH="1">
            <a:off x="2039938" y="2838450"/>
            <a:ext cx="10985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endParaRPr lang="pl-PL" sz="1800" b="1">
              <a:latin typeface="Arial" charset="0"/>
            </a:endParaRPr>
          </a:p>
        </p:txBody>
      </p:sp>
      <p:sp>
        <p:nvSpPr>
          <p:cNvPr id="468012" name="Text Box 44"/>
          <p:cNvSpPr txBox="1">
            <a:spLocks noChangeArrowheads="1"/>
          </p:cNvSpPr>
          <p:nvPr/>
        </p:nvSpPr>
        <p:spPr bwMode="auto">
          <a:xfrm flipH="1">
            <a:off x="127000" y="3963988"/>
            <a:ext cx="9112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r>
              <a:rPr lang="en-US" sz="1800" b="1">
                <a:latin typeface="Arial" charset="0"/>
              </a:rPr>
              <a:t>Fiber #1</a:t>
            </a:r>
          </a:p>
        </p:txBody>
      </p:sp>
      <p:grpSp>
        <p:nvGrpSpPr>
          <p:cNvPr id="468013" name="Group 45"/>
          <p:cNvGrpSpPr>
            <a:grpSpLocks/>
          </p:cNvGrpSpPr>
          <p:nvPr/>
        </p:nvGrpSpPr>
        <p:grpSpPr bwMode="auto">
          <a:xfrm flipH="1">
            <a:off x="0" y="4025900"/>
            <a:ext cx="2235200" cy="1757363"/>
            <a:chOff x="3885" y="1159"/>
            <a:chExt cx="1875" cy="2551"/>
          </a:xfrm>
        </p:grpSpPr>
        <p:sp>
          <p:nvSpPr>
            <p:cNvPr id="468014" name="Rectangle 46"/>
            <p:cNvSpPr>
              <a:spLocks noChangeArrowheads="1"/>
            </p:cNvSpPr>
            <p:nvPr/>
          </p:nvSpPr>
          <p:spPr bwMode="auto">
            <a:xfrm>
              <a:off x="4025" y="1167"/>
              <a:ext cx="1735" cy="2542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8015" name="Oval 47"/>
            <p:cNvSpPr>
              <a:spLocks noChangeArrowheads="1"/>
            </p:cNvSpPr>
            <p:nvPr/>
          </p:nvSpPr>
          <p:spPr bwMode="auto">
            <a:xfrm>
              <a:off x="3885" y="1159"/>
              <a:ext cx="283" cy="2551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8016" name="Group 48"/>
          <p:cNvGrpSpPr>
            <a:grpSpLocks/>
          </p:cNvGrpSpPr>
          <p:nvPr/>
        </p:nvGrpSpPr>
        <p:grpSpPr bwMode="auto">
          <a:xfrm flipH="1">
            <a:off x="1952625" y="5091113"/>
            <a:ext cx="1327150" cy="603250"/>
            <a:chOff x="2614" y="2614"/>
            <a:chExt cx="834" cy="874"/>
          </a:xfrm>
        </p:grpSpPr>
        <p:sp>
          <p:nvSpPr>
            <p:cNvPr id="468017" name="Rectangle 49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8018" name="Oval 50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8019" name="Oval 51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468020" name="Group 52"/>
          <p:cNvGrpSpPr>
            <a:grpSpLocks/>
          </p:cNvGrpSpPr>
          <p:nvPr/>
        </p:nvGrpSpPr>
        <p:grpSpPr bwMode="auto">
          <a:xfrm flipH="1">
            <a:off x="1936750" y="4146550"/>
            <a:ext cx="1411288" cy="603250"/>
            <a:chOff x="2614" y="2614"/>
            <a:chExt cx="834" cy="874"/>
          </a:xfrm>
        </p:grpSpPr>
        <p:sp>
          <p:nvSpPr>
            <p:cNvPr id="468021" name="Rectangle 53"/>
            <p:cNvSpPr>
              <a:spLocks noChangeArrowheads="1"/>
            </p:cNvSpPr>
            <p:nvPr/>
          </p:nvSpPr>
          <p:spPr bwMode="auto">
            <a:xfrm>
              <a:off x="2725" y="2621"/>
              <a:ext cx="633" cy="867"/>
            </a:xfrm>
            <a:prstGeom prst="rect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8022" name="Oval 54"/>
            <p:cNvSpPr>
              <a:spLocks noChangeArrowheads="1"/>
            </p:cNvSpPr>
            <p:nvPr/>
          </p:nvSpPr>
          <p:spPr bwMode="auto">
            <a:xfrm>
              <a:off x="2614" y="2614"/>
              <a:ext cx="216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  <p:sp>
          <p:nvSpPr>
            <p:cNvPr id="468023" name="Oval 55"/>
            <p:cNvSpPr>
              <a:spLocks noChangeArrowheads="1"/>
            </p:cNvSpPr>
            <p:nvPr/>
          </p:nvSpPr>
          <p:spPr bwMode="auto">
            <a:xfrm flipH="1">
              <a:off x="3250" y="2619"/>
              <a:ext cx="198" cy="866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68024" name="Text Box 56"/>
          <p:cNvSpPr txBox="1">
            <a:spLocks noChangeArrowheads="1"/>
          </p:cNvSpPr>
          <p:nvPr/>
        </p:nvSpPr>
        <p:spPr bwMode="auto">
          <a:xfrm flipH="1">
            <a:off x="2039938" y="4894263"/>
            <a:ext cx="10985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endParaRPr lang="pl-PL" sz="1800" b="1">
              <a:latin typeface="Arial" charset="0"/>
            </a:endParaRPr>
          </a:p>
        </p:txBody>
      </p:sp>
      <p:sp>
        <p:nvSpPr>
          <p:cNvPr id="468025" name="Text Box 57"/>
          <p:cNvSpPr txBox="1">
            <a:spLocks noChangeArrowheads="1"/>
          </p:cNvSpPr>
          <p:nvPr/>
        </p:nvSpPr>
        <p:spPr bwMode="auto">
          <a:xfrm>
            <a:off x="2262188" y="1676400"/>
            <a:ext cx="10731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r>
              <a:rPr lang="en-US" sz="1800" b="1">
                <a:latin typeface="Arial" charset="0"/>
              </a:rPr>
              <a:t>Fiber #1</a:t>
            </a:r>
          </a:p>
        </p:txBody>
      </p:sp>
      <p:sp>
        <p:nvSpPr>
          <p:cNvPr id="468026" name="Text Box 58"/>
          <p:cNvSpPr txBox="1">
            <a:spLocks noChangeArrowheads="1"/>
          </p:cNvSpPr>
          <p:nvPr/>
        </p:nvSpPr>
        <p:spPr bwMode="auto">
          <a:xfrm>
            <a:off x="2262188" y="2643188"/>
            <a:ext cx="11144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r>
              <a:rPr lang="en-US" sz="1800" b="1">
                <a:latin typeface="Arial" charset="0"/>
              </a:rPr>
              <a:t>Fiber #N</a:t>
            </a:r>
          </a:p>
        </p:txBody>
      </p:sp>
      <p:sp>
        <p:nvSpPr>
          <p:cNvPr id="468027" name="Text Box 59"/>
          <p:cNvSpPr txBox="1">
            <a:spLocks noChangeArrowheads="1"/>
          </p:cNvSpPr>
          <p:nvPr/>
        </p:nvSpPr>
        <p:spPr bwMode="auto">
          <a:xfrm>
            <a:off x="2262188" y="3732213"/>
            <a:ext cx="1073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r>
              <a:rPr lang="en-US" sz="1800" b="1">
                <a:latin typeface="Arial" charset="0"/>
              </a:rPr>
              <a:t>Fiber #1</a:t>
            </a:r>
          </a:p>
        </p:txBody>
      </p:sp>
      <p:sp>
        <p:nvSpPr>
          <p:cNvPr id="468028" name="Text Box 60"/>
          <p:cNvSpPr txBox="1">
            <a:spLocks noChangeArrowheads="1"/>
          </p:cNvSpPr>
          <p:nvPr/>
        </p:nvSpPr>
        <p:spPr bwMode="auto">
          <a:xfrm>
            <a:off x="2262188" y="4699000"/>
            <a:ext cx="11144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/>
          <a:p>
            <a:r>
              <a:rPr lang="en-US" sz="1800" b="1">
                <a:latin typeface="Arial" charset="0"/>
              </a:rPr>
              <a:t>Fiber #N</a:t>
            </a:r>
          </a:p>
        </p:txBody>
      </p:sp>
      <p:sp>
        <p:nvSpPr>
          <p:cNvPr id="468029" name="Rectangle 61"/>
          <p:cNvSpPr>
            <a:spLocks noChangeArrowheads="1"/>
          </p:cNvSpPr>
          <p:nvPr/>
        </p:nvSpPr>
        <p:spPr bwMode="auto">
          <a:xfrm>
            <a:off x="3413125" y="1790700"/>
            <a:ext cx="1692275" cy="4154488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30" name="Line 62"/>
          <p:cNvSpPr>
            <a:spLocks noChangeShapeType="1"/>
          </p:cNvSpPr>
          <p:nvPr/>
        </p:nvSpPr>
        <p:spPr bwMode="auto">
          <a:xfrm>
            <a:off x="2157413" y="2360613"/>
            <a:ext cx="2154237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31" name="Line 63"/>
          <p:cNvSpPr>
            <a:spLocks noChangeShapeType="1"/>
          </p:cNvSpPr>
          <p:nvPr/>
        </p:nvSpPr>
        <p:spPr bwMode="auto">
          <a:xfrm>
            <a:off x="4319588" y="3371850"/>
            <a:ext cx="23685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32" name="Oval 64"/>
          <p:cNvSpPr>
            <a:spLocks noChangeArrowheads="1"/>
          </p:cNvSpPr>
          <p:nvPr/>
        </p:nvSpPr>
        <p:spPr bwMode="auto">
          <a:xfrm rot="-2141510">
            <a:off x="4144963" y="3159125"/>
            <a:ext cx="225425" cy="569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33" name="Line 65"/>
          <p:cNvSpPr>
            <a:spLocks noChangeShapeType="1"/>
          </p:cNvSpPr>
          <p:nvPr/>
        </p:nvSpPr>
        <p:spPr bwMode="auto">
          <a:xfrm>
            <a:off x="4286250" y="2400300"/>
            <a:ext cx="0" cy="9255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34" name="Oval 66"/>
          <p:cNvSpPr>
            <a:spLocks noChangeArrowheads="1"/>
          </p:cNvSpPr>
          <p:nvPr/>
        </p:nvSpPr>
        <p:spPr bwMode="auto">
          <a:xfrm rot="-2141510">
            <a:off x="4232275" y="2066925"/>
            <a:ext cx="225425" cy="569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35" name="Line 67"/>
          <p:cNvSpPr>
            <a:spLocks noChangeShapeType="1"/>
          </p:cNvSpPr>
          <p:nvPr/>
        </p:nvSpPr>
        <p:spPr bwMode="auto">
          <a:xfrm>
            <a:off x="2284413" y="4430713"/>
            <a:ext cx="2154237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36" name="Line 68"/>
          <p:cNvSpPr>
            <a:spLocks noChangeShapeType="1"/>
          </p:cNvSpPr>
          <p:nvPr/>
        </p:nvSpPr>
        <p:spPr bwMode="auto">
          <a:xfrm>
            <a:off x="4446588" y="5441950"/>
            <a:ext cx="23685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37" name="Oval 69"/>
          <p:cNvSpPr>
            <a:spLocks noChangeArrowheads="1"/>
          </p:cNvSpPr>
          <p:nvPr/>
        </p:nvSpPr>
        <p:spPr bwMode="auto">
          <a:xfrm rot="-2141510">
            <a:off x="4271963" y="5229225"/>
            <a:ext cx="225425" cy="569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38" name="Line 70"/>
          <p:cNvSpPr>
            <a:spLocks noChangeShapeType="1"/>
          </p:cNvSpPr>
          <p:nvPr/>
        </p:nvSpPr>
        <p:spPr bwMode="auto">
          <a:xfrm>
            <a:off x="4413250" y="4470400"/>
            <a:ext cx="0" cy="9255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39" name="Oval 71"/>
          <p:cNvSpPr>
            <a:spLocks noChangeArrowheads="1"/>
          </p:cNvSpPr>
          <p:nvPr/>
        </p:nvSpPr>
        <p:spPr bwMode="auto">
          <a:xfrm rot="-2141510">
            <a:off x="4359275" y="4137025"/>
            <a:ext cx="225425" cy="569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en-GB"/>
          </a:p>
        </p:txBody>
      </p:sp>
      <p:sp>
        <p:nvSpPr>
          <p:cNvPr id="468040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Switching</a:t>
            </a:r>
          </a:p>
        </p:txBody>
      </p:sp>
      <p:sp>
        <p:nvSpPr>
          <p:cNvPr id="468041" name="Text Box 73"/>
          <p:cNvSpPr txBox="1">
            <a:spLocks noChangeArrowheads="1"/>
          </p:cNvSpPr>
          <p:nvPr/>
        </p:nvSpPr>
        <p:spPr bwMode="auto">
          <a:xfrm>
            <a:off x="3086100" y="1143000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“label” == fiber port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DAF6F-ADFD-5D48-994E-4F1E94263D72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4402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MPLS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1700"/>
            <a:ext cx="7772400" cy="106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GMPLS is a superset of MPLS and MP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dirty="0"/>
              <a:t>S </a:t>
            </a:r>
          </a:p>
          <a:p>
            <a:pPr lvl="1"/>
            <a:r>
              <a:rPr lang="en-US" altLang="en-US" sz="1800" dirty="0"/>
              <a:t>Apply MPLS control plane techniques to optical switches and IP routing algorithms to manage </a:t>
            </a:r>
            <a:r>
              <a:rPr lang="en-US" altLang="en-US" sz="1800" dirty="0" err="1"/>
              <a:t>lightpaths</a:t>
            </a:r>
            <a:r>
              <a:rPr lang="en-US" altLang="en-US" sz="1800" dirty="0"/>
              <a:t> in an optical network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482533" y="3140968"/>
            <a:ext cx="8007300" cy="3090863"/>
            <a:chOff x="96" y="1680"/>
            <a:chExt cx="5552" cy="2448"/>
          </a:xfrm>
        </p:grpSpPr>
        <p:sp>
          <p:nvSpPr>
            <p:cNvPr id="460805" name="Rectangle 5"/>
            <p:cNvSpPr>
              <a:spLocks noChangeArrowheads="1"/>
            </p:cNvSpPr>
            <p:nvPr/>
          </p:nvSpPr>
          <p:spPr bwMode="auto">
            <a:xfrm>
              <a:off x="96" y="1680"/>
              <a:ext cx="5552" cy="2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pl-PL" sz="2000">
                <a:latin typeface="Arial" charset="0"/>
              </a:endParaRPr>
            </a:p>
          </p:txBody>
        </p:sp>
        <p:sp>
          <p:nvSpPr>
            <p:cNvPr id="460806" name="Text Box 6"/>
            <p:cNvSpPr txBox="1">
              <a:spLocks noChangeArrowheads="1"/>
            </p:cNvSpPr>
            <p:nvPr/>
          </p:nvSpPr>
          <p:spPr bwMode="auto">
            <a:xfrm>
              <a:off x="96" y="3216"/>
              <a:ext cx="1360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6699"/>
                  </a:solidFill>
                  <a:latin typeface="Arial" charset="0"/>
                </a:rPr>
                <a:t>Data Plane</a:t>
              </a:r>
            </a:p>
            <a:p>
              <a:pPr eaLnBrk="0" hangingPunct="0"/>
              <a:r>
                <a:rPr lang="en-US" sz="1600" b="1">
                  <a:latin typeface="Arial" charset="0"/>
                </a:rPr>
                <a:t>MPLS, SONET/SDH, </a:t>
              </a:r>
              <a:br>
                <a:rPr lang="en-US" sz="1600" b="1">
                  <a:latin typeface="Arial" charset="0"/>
                </a:rPr>
              </a:br>
              <a:r>
                <a:rPr lang="en-US" sz="1600" b="1">
                  <a:latin typeface="Arial" charset="0"/>
                </a:rPr>
                <a:t> </a:t>
              </a:r>
              <a:r>
                <a:rPr lang="en-US" sz="1600" b="1">
                  <a:latin typeface="Arial" charset="0"/>
                  <a:sym typeface="Symbol" pitchFamily="18" charset="2"/>
                </a:rPr>
                <a:t>s/WDM,</a:t>
              </a:r>
              <a:r>
                <a:rPr lang="en-US" sz="1600">
                  <a:latin typeface="Arial" charset="0"/>
                  <a:sym typeface="Symbol" pitchFamily="18" charset="2"/>
                </a:rPr>
                <a:t> </a:t>
              </a:r>
              <a:r>
                <a:rPr lang="en-US" sz="1600" b="1">
                  <a:latin typeface="Arial" charset="0"/>
                </a:rPr>
                <a:t>Ports</a:t>
              </a:r>
            </a:p>
          </p:txBody>
        </p:sp>
        <p:sp>
          <p:nvSpPr>
            <p:cNvPr id="460807" name="Text Box 7"/>
            <p:cNvSpPr txBox="1">
              <a:spLocks noChangeArrowheads="1"/>
            </p:cNvSpPr>
            <p:nvPr/>
          </p:nvSpPr>
          <p:spPr bwMode="auto">
            <a:xfrm>
              <a:off x="96" y="1824"/>
              <a:ext cx="1769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6699"/>
                  </a:solidFill>
                  <a:latin typeface="Arial" charset="0"/>
                </a:rPr>
                <a:t>GMPLS Control Plane</a:t>
              </a:r>
            </a:p>
            <a:p>
              <a:pPr eaLnBrk="0" hangingPunct="0"/>
              <a:r>
                <a:rPr lang="en-US" sz="1600" b="1">
                  <a:latin typeface="Arial" charset="0"/>
                </a:rPr>
                <a:t>RSVP-TE, CR-LDP</a:t>
              </a:r>
              <a:br>
                <a:rPr lang="en-US" sz="1600" b="1">
                  <a:latin typeface="Arial" charset="0"/>
                </a:rPr>
              </a:br>
              <a:r>
                <a:rPr lang="en-US" sz="1600" b="1">
                  <a:latin typeface="Arial" charset="0"/>
                </a:rPr>
                <a:t>OSPF, IS-IS</a:t>
              </a:r>
            </a:p>
          </p:txBody>
        </p:sp>
        <p:pic>
          <p:nvPicPr>
            <p:cNvPr id="460808" name="Picture 8" descr="clou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723"/>
              <a:ext cx="3735" cy="1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809" name="Picture 9" descr="clou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" y="2778"/>
              <a:ext cx="3735" cy="1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810" name="AutoShape 10"/>
            <p:cNvSpPr>
              <a:spLocks noChangeArrowheads="1"/>
            </p:cNvSpPr>
            <p:nvPr/>
          </p:nvSpPr>
          <p:spPr bwMode="auto">
            <a:xfrm>
              <a:off x="3421" y="2421"/>
              <a:ext cx="602" cy="310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pl-PL" sz="12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60811" name="AutoShape 11"/>
            <p:cNvSpPr>
              <a:spLocks noChangeArrowheads="1"/>
            </p:cNvSpPr>
            <p:nvPr/>
          </p:nvSpPr>
          <p:spPr bwMode="auto">
            <a:xfrm>
              <a:off x="1963" y="3089"/>
              <a:ext cx="500" cy="354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pl-PL" sz="12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60812" name="AutoShape 12"/>
            <p:cNvSpPr>
              <a:spLocks noChangeArrowheads="1"/>
            </p:cNvSpPr>
            <p:nvPr/>
          </p:nvSpPr>
          <p:spPr bwMode="auto">
            <a:xfrm>
              <a:off x="3087" y="2893"/>
              <a:ext cx="500" cy="354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pl-PL" sz="12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60813" name="AutoShape 13"/>
            <p:cNvSpPr>
              <a:spLocks noChangeArrowheads="1"/>
            </p:cNvSpPr>
            <p:nvPr/>
          </p:nvSpPr>
          <p:spPr bwMode="auto">
            <a:xfrm>
              <a:off x="2921" y="3443"/>
              <a:ext cx="500" cy="354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pl-PL" sz="12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60814" name="AutoShape 14"/>
            <p:cNvSpPr>
              <a:spLocks noChangeArrowheads="1"/>
            </p:cNvSpPr>
            <p:nvPr/>
          </p:nvSpPr>
          <p:spPr bwMode="auto">
            <a:xfrm>
              <a:off x="4254" y="2854"/>
              <a:ext cx="499" cy="353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pl-PL" sz="12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60815" name="AutoShape 15"/>
            <p:cNvSpPr>
              <a:spLocks noChangeArrowheads="1"/>
            </p:cNvSpPr>
            <p:nvPr/>
          </p:nvSpPr>
          <p:spPr bwMode="auto">
            <a:xfrm>
              <a:off x="4462" y="3443"/>
              <a:ext cx="500" cy="354"/>
            </a:xfrm>
            <a:prstGeom prst="cube">
              <a:avLst>
                <a:gd name="adj" fmla="val 25000"/>
              </a:avLst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pl-PL" sz="12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60816" name="Line 16"/>
            <p:cNvSpPr>
              <a:spLocks noChangeShapeType="1"/>
            </p:cNvSpPr>
            <p:nvPr/>
          </p:nvSpPr>
          <p:spPr bwMode="auto">
            <a:xfrm>
              <a:off x="2421" y="3286"/>
              <a:ext cx="50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17" name="Line 17"/>
            <p:cNvSpPr>
              <a:spLocks noChangeShapeType="1"/>
            </p:cNvSpPr>
            <p:nvPr/>
          </p:nvSpPr>
          <p:spPr bwMode="auto">
            <a:xfrm flipV="1">
              <a:off x="2463" y="3089"/>
              <a:ext cx="624" cy="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18" name="Line 18"/>
            <p:cNvSpPr>
              <a:spLocks noChangeShapeType="1"/>
            </p:cNvSpPr>
            <p:nvPr/>
          </p:nvSpPr>
          <p:spPr bwMode="auto">
            <a:xfrm flipH="1">
              <a:off x="3212" y="3247"/>
              <a:ext cx="125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19" name="Line 19"/>
            <p:cNvSpPr>
              <a:spLocks noChangeShapeType="1"/>
            </p:cNvSpPr>
            <p:nvPr/>
          </p:nvSpPr>
          <p:spPr bwMode="auto">
            <a:xfrm flipV="1">
              <a:off x="3587" y="3011"/>
              <a:ext cx="667" cy="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20" name="Line 20"/>
            <p:cNvSpPr>
              <a:spLocks noChangeShapeType="1"/>
            </p:cNvSpPr>
            <p:nvPr/>
          </p:nvSpPr>
          <p:spPr bwMode="auto">
            <a:xfrm>
              <a:off x="1588" y="3247"/>
              <a:ext cx="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21" name="Line 21"/>
            <p:cNvSpPr>
              <a:spLocks noChangeShapeType="1"/>
            </p:cNvSpPr>
            <p:nvPr/>
          </p:nvSpPr>
          <p:spPr bwMode="auto">
            <a:xfrm flipH="1">
              <a:off x="1588" y="3325"/>
              <a:ext cx="375" cy="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22" name="Line 22"/>
            <p:cNvSpPr>
              <a:spLocks noChangeShapeType="1"/>
            </p:cNvSpPr>
            <p:nvPr/>
          </p:nvSpPr>
          <p:spPr bwMode="auto">
            <a:xfrm flipV="1">
              <a:off x="2629" y="3797"/>
              <a:ext cx="334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23" name="Line 23"/>
            <p:cNvSpPr>
              <a:spLocks noChangeShapeType="1"/>
            </p:cNvSpPr>
            <p:nvPr/>
          </p:nvSpPr>
          <p:spPr bwMode="auto">
            <a:xfrm flipV="1">
              <a:off x="2796" y="3797"/>
              <a:ext cx="250" cy="1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24" name="Line 24"/>
            <p:cNvSpPr>
              <a:spLocks noChangeShapeType="1"/>
            </p:cNvSpPr>
            <p:nvPr/>
          </p:nvSpPr>
          <p:spPr bwMode="auto">
            <a:xfrm flipV="1">
              <a:off x="3087" y="3797"/>
              <a:ext cx="42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25" name="Line 25"/>
            <p:cNvSpPr>
              <a:spLocks noChangeShapeType="1"/>
            </p:cNvSpPr>
            <p:nvPr/>
          </p:nvSpPr>
          <p:spPr bwMode="auto">
            <a:xfrm flipV="1">
              <a:off x="4462" y="3797"/>
              <a:ext cx="125" cy="2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26" name="Line 26"/>
            <p:cNvSpPr>
              <a:spLocks noChangeShapeType="1"/>
            </p:cNvSpPr>
            <p:nvPr/>
          </p:nvSpPr>
          <p:spPr bwMode="auto">
            <a:xfrm flipV="1">
              <a:off x="4587" y="3797"/>
              <a:ext cx="125" cy="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27" name="Line 27"/>
            <p:cNvSpPr>
              <a:spLocks noChangeShapeType="1"/>
            </p:cNvSpPr>
            <p:nvPr/>
          </p:nvSpPr>
          <p:spPr bwMode="auto">
            <a:xfrm flipV="1">
              <a:off x="4753" y="3797"/>
              <a:ext cx="0" cy="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28" name="Line 28"/>
            <p:cNvSpPr>
              <a:spLocks noChangeShapeType="1"/>
            </p:cNvSpPr>
            <p:nvPr/>
          </p:nvSpPr>
          <p:spPr bwMode="auto">
            <a:xfrm flipH="1">
              <a:off x="4753" y="2814"/>
              <a:ext cx="292" cy="1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29" name="Line 29"/>
            <p:cNvSpPr>
              <a:spLocks noChangeShapeType="1"/>
            </p:cNvSpPr>
            <p:nvPr/>
          </p:nvSpPr>
          <p:spPr bwMode="auto">
            <a:xfrm flipH="1">
              <a:off x="4753" y="2972"/>
              <a:ext cx="334" cy="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30" name="Line 30"/>
            <p:cNvSpPr>
              <a:spLocks noChangeShapeType="1"/>
            </p:cNvSpPr>
            <p:nvPr/>
          </p:nvSpPr>
          <p:spPr bwMode="auto">
            <a:xfrm>
              <a:off x="2754" y="2972"/>
              <a:ext cx="333" cy="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31" name="Line 31"/>
            <p:cNvSpPr>
              <a:spLocks noChangeShapeType="1"/>
            </p:cNvSpPr>
            <p:nvPr/>
          </p:nvSpPr>
          <p:spPr bwMode="auto">
            <a:xfrm>
              <a:off x="4504" y="3207"/>
              <a:ext cx="124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32" name="Line 32"/>
            <p:cNvSpPr>
              <a:spLocks noChangeShapeType="1"/>
            </p:cNvSpPr>
            <p:nvPr/>
          </p:nvSpPr>
          <p:spPr bwMode="auto">
            <a:xfrm>
              <a:off x="3421" y="3600"/>
              <a:ext cx="10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33" name="AutoShape 33"/>
            <p:cNvSpPr>
              <a:spLocks noChangeArrowheads="1"/>
            </p:cNvSpPr>
            <p:nvPr/>
          </p:nvSpPr>
          <p:spPr bwMode="auto">
            <a:xfrm>
              <a:off x="1796" y="2107"/>
              <a:ext cx="602" cy="309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pl-PL" sz="12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60834" name="AutoShape 34"/>
            <p:cNvSpPr>
              <a:spLocks noChangeArrowheads="1"/>
            </p:cNvSpPr>
            <p:nvPr/>
          </p:nvSpPr>
          <p:spPr bwMode="auto">
            <a:xfrm>
              <a:off x="2879" y="1832"/>
              <a:ext cx="602" cy="309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pl-PL" sz="12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60835" name="AutoShape 35"/>
            <p:cNvSpPr>
              <a:spLocks noChangeArrowheads="1"/>
            </p:cNvSpPr>
            <p:nvPr/>
          </p:nvSpPr>
          <p:spPr bwMode="auto">
            <a:xfrm>
              <a:off x="4504" y="1950"/>
              <a:ext cx="602" cy="309"/>
            </a:xfrm>
            <a:prstGeom prst="cube">
              <a:avLst>
                <a:gd name="adj" fmla="val 25000"/>
              </a:avLst>
            </a:prstGeom>
            <a:solidFill>
              <a:schemeClr val="folHlink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pl-PL" sz="12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60836" name="Line 36"/>
            <p:cNvSpPr>
              <a:spLocks noChangeShapeType="1"/>
            </p:cNvSpPr>
            <p:nvPr/>
          </p:nvSpPr>
          <p:spPr bwMode="auto">
            <a:xfrm>
              <a:off x="2088" y="2421"/>
              <a:ext cx="125" cy="7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37" name="Line 37"/>
            <p:cNvSpPr>
              <a:spLocks noChangeShapeType="1"/>
            </p:cNvSpPr>
            <p:nvPr/>
          </p:nvSpPr>
          <p:spPr bwMode="auto">
            <a:xfrm>
              <a:off x="3171" y="2146"/>
              <a:ext cx="166" cy="7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38" name="Line 38"/>
            <p:cNvSpPr>
              <a:spLocks noChangeShapeType="1"/>
            </p:cNvSpPr>
            <p:nvPr/>
          </p:nvSpPr>
          <p:spPr bwMode="auto">
            <a:xfrm flipH="1">
              <a:off x="4504" y="2264"/>
              <a:ext cx="249" cy="6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39" name="Line 39"/>
            <p:cNvSpPr>
              <a:spLocks noChangeShapeType="1"/>
            </p:cNvSpPr>
            <p:nvPr/>
          </p:nvSpPr>
          <p:spPr bwMode="auto">
            <a:xfrm>
              <a:off x="3712" y="2736"/>
              <a:ext cx="958" cy="7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40" name="Line 40"/>
            <p:cNvSpPr>
              <a:spLocks noChangeShapeType="1"/>
            </p:cNvSpPr>
            <p:nvPr/>
          </p:nvSpPr>
          <p:spPr bwMode="auto">
            <a:xfrm flipV="1">
              <a:off x="2349" y="2028"/>
              <a:ext cx="53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41" name="Line 41"/>
            <p:cNvSpPr>
              <a:spLocks noChangeShapeType="1"/>
            </p:cNvSpPr>
            <p:nvPr/>
          </p:nvSpPr>
          <p:spPr bwMode="auto">
            <a:xfrm>
              <a:off x="2379" y="2343"/>
              <a:ext cx="1083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42" name="Line 42"/>
            <p:cNvSpPr>
              <a:spLocks noChangeShapeType="1"/>
            </p:cNvSpPr>
            <p:nvPr/>
          </p:nvSpPr>
          <p:spPr bwMode="auto">
            <a:xfrm>
              <a:off x="3462" y="2028"/>
              <a:ext cx="292" cy="3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43" name="Line 43"/>
            <p:cNvSpPr>
              <a:spLocks noChangeShapeType="1"/>
            </p:cNvSpPr>
            <p:nvPr/>
          </p:nvSpPr>
          <p:spPr bwMode="auto">
            <a:xfrm flipV="1">
              <a:off x="3879" y="2146"/>
              <a:ext cx="625" cy="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44" name="Line 44"/>
            <p:cNvSpPr>
              <a:spLocks noChangeShapeType="1"/>
            </p:cNvSpPr>
            <p:nvPr/>
          </p:nvSpPr>
          <p:spPr bwMode="auto">
            <a:xfrm>
              <a:off x="3504" y="1989"/>
              <a:ext cx="1000" cy="1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45" name="Line 45"/>
            <p:cNvSpPr>
              <a:spLocks noChangeShapeType="1"/>
            </p:cNvSpPr>
            <p:nvPr/>
          </p:nvSpPr>
          <p:spPr bwMode="auto">
            <a:xfrm flipV="1">
              <a:off x="1588" y="3325"/>
              <a:ext cx="583" cy="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46" name="Line 46"/>
            <p:cNvSpPr>
              <a:spLocks noChangeShapeType="1"/>
            </p:cNvSpPr>
            <p:nvPr/>
          </p:nvSpPr>
          <p:spPr bwMode="auto">
            <a:xfrm>
              <a:off x="2171" y="3325"/>
              <a:ext cx="958" cy="3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47" name="Line 47"/>
            <p:cNvSpPr>
              <a:spLocks noChangeShapeType="1"/>
            </p:cNvSpPr>
            <p:nvPr/>
          </p:nvSpPr>
          <p:spPr bwMode="auto">
            <a:xfrm>
              <a:off x="3129" y="3679"/>
              <a:ext cx="15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48" name="Line 48"/>
            <p:cNvSpPr>
              <a:spLocks noChangeShapeType="1"/>
            </p:cNvSpPr>
            <p:nvPr/>
          </p:nvSpPr>
          <p:spPr bwMode="auto">
            <a:xfrm>
              <a:off x="4670" y="3679"/>
              <a:ext cx="83" cy="3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849" name="Line 49"/>
            <p:cNvSpPr>
              <a:spLocks noChangeShapeType="1"/>
            </p:cNvSpPr>
            <p:nvPr/>
          </p:nvSpPr>
          <p:spPr bwMode="auto">
            <a:xfrm flipV="1">
              <a:off x="2171" y="1950"/>
              <a:ext cx="667" cy="11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B4BC4-C631-4D5D-A67E-6111257ECC1D}"/>
              </a:ext>
            </a:extLst>
          </p:cNvPr>
          <p:cNvSpPr/>
          <p:nvPr/>
        </p:nvSpPr>
        <p:spPr>
          <a:xfrm>
            <a:off x="1008147" y="2006511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en-US" dirty="0"/>
              <a:t>GMPLS made some modifications on MPLS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altLang="en-US" sz="1400" dirty="0"/>
              <a:t>Separation of signaling and data channel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altLang="en-US" sz="1400" dirty="0"/>
              <a:t>Support more types of control interface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altLang="en-US" sz="1400" dirty="0"/>
              <a:t>Other enhancement</a:t>
            </a:r>
          </a:p>
        </p:txBody>
      </p:sp>
    </p:spTree>
    <p:extLst>
      <p:ext uri="{BB962C8B-B14F-4D97-AF65-F5344CB8AC3E}">
        <p14:creationId xmlns:p14="http://schemas.microsoft.com/office/powerpoint/2010/main" val="222111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Labels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MPLS labels are a simple 32 bit quantities</a:t>
            </a:r>
          </a:p>
          <a:p>
            <a:r>
              <a:rPr lang="en-US" altLang="en-US" sz="1800" dirty="0"/>
              <a:t>Extend the MPLS to support more interfaces other than packet switch</a:t>
            </a:r>
          </a:p>
          <a:p>
            <a:pPr lvl="1"/>
            <a:r>
              <a:rPr lang="en-US" altLang="en-US" sz="1600" dirty="0"/>
              <a:t>Packet Switch Capable (PSC)</a:t>
            </a:r>
          </a:p>
          <a:p>
            <a:pPr lvl="2"/>
            <a:r>
              <a:rPr lang="en-US" altLang="en-US" sz="1600" dirty="0"/>
              <a:t> </a:t>
            </a:r>
            <a:r>
              <a:rPr lang="en-US" altLang="en-US" sz="1400" dirty="0"/>
              <a:t>Router/ATM Switch/Frame Reply Switch</a:t>
            </a:r>
          </a:p>
          <a:p>
            <a:pPr lvl="1"/>
            <a:r>
              <a:rPr lang="en-US" altLang="en-US" sz="1600" dirty="0"/>
              <a:t>Time Division Multiplexing Capable (TDMC)</a:t>
            </a:r>
          </a:p>
          <a:p>
            <a:pPr lvl="2"/>
            <a:r>
              <a:rPr lang="en-US" altLang="en-US" sz="1400" dirty="0"/>
              <a:t>SONET/SDH ADM/Digital </a:t>
            </a:r>
            <a:r>
              <a:rPr lang="en-US" altLang="en-US" sz="1400" dirty="0" err="1"/>
              <a:t>Crossconnects</a:t>
            </a:r>
            <a:endParaRPr lang="en-US" altLang="en-US" sz="1400" dirty="0"/>
          </a:p>
          <a:p>
            <a:pPr lvl="1"/>
            <a:r>
              <a:rPr lang="en-US" altLang="en-US" sz="1600" dirty="0"/>
              <a:t>Lambda Switch Capable (LSC)</a:t>
            </a:r>
          </a:p>
          <a:p>
            <a:pPr lvl="2"/>
            <a:r>
              <a:rPr lang="en-US" altLang="en-US" sz="1400" dirty="0"/>
              <a:t>All Optical ADM or Optical </a:t>
            </a:r>
            <a:r>
              <a:rPr lang="en-US" altLang="en-US" sz="1400" dirty="0" err="1"/>
              <a:t>Crossconnects</a:t>
            </a:r>
            <a:r>
              <a:rPr lang="en-US" altLang="en-US" sz="1400" dirty="0"/>
              <a:t> (OXC)</a:t>
            </a:r>
          </a:p>
          <a:p>
            <a:pPr lvl="1"/>
            <a:r>
              <a:rPr lang="en-US" altLang="en-US" sz="1600" dirty="0"/>
              <a:t>Fiber-Switch Capable (FSC)</a:t>
            </a:r>
          </a:p>
          <a:p>
            <a:r>
              <a:rPr lang="en-US" altLang="en-US" sz="1800" dirty="0"/>
              <a:t>LSPs of different interfaces can be nested inside another</a:t>
            </a:r>
          </a:p>
          <a:p>
            <a:r>
              <a:rPr lang="en-US" altLang="en-US" sz="1800" dirty="0"/>
              <a:t>Natural hierarchy is established </a:t>
            </a:r>
          </a:p>
          <a:p>
            <a:pPr lvl="1"/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Optical Networks                                                 Electrical and Electronic Engineering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88B59E98-4EE9-4DF9-9A16-808E6F782DA8}"/>
              </a:ext>
            </a:extLst>
          </p:cNvPr>
          <p:cNvGrpSpPr>
            <a:grpSpLocks/>
          </p:cNvGrpSpPr>
          <p:nvPr/>
        </p:nvGrpSpPr>
        <p:grpSpPr bwMode="auto">
          <a:xfrm>
            <a:off x="5379658" y="1741995"/>
            <a:ext cx="3456384" cy="2070154"/>
            <a:chOff x="2873" y="2592"/>
            <a:chExt cx="2071" cy="1536"/>
          </a:xfrm>
        </p:grpSpPr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0BD3AEDC-5D96-45FD-8B92-27113BFC47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6" y="2880"/>
              <a:ext cx="1536" cy="960"/>
            </a:xfrm>
            <a:prstGeom prst="can">
              <a:avLst>
                <a:gd name="adj" fmla="val 40884"/>
              </a:avLst>
            </a:prstGeom>
            <a:gradFill rotWithShape="0">
              <a:gsLst>
                <a:gs pos="0">
                  <a:srgbClr val="5F5F5F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FAC24B7F-9A04-4968-97B1-649F7F2739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32" y="2856"/>
              <a:ext cx="912" cy="768"/>
            </a:xfrm>
            <a:prstGeom prst="can">
              <a:avLst>
                <a:gd name="adj" fmla="val 40884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AD2552B7-2F1E-46FE-B985-8B4677C262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64" y="2880"/>
              <a:ext cx="432" cy="528"/>
            </a:xfrm>
            <a:prstGeom prst="can">
              <a:avLst>
                <a:gd name="adj" fmla="val 30556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8431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144390DC-6497-4AAF-A554-83DDF4AE4A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84" y="3288"/>
              <a:ext cx="240" cy="480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8431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6031AAD6-6C24-4159-94E0-2F44E97AC1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744" y="3552"/>
              <a:ext cx="288" cy="672"/>
            </a:xfrm>
            <a:prstGeom prst="can">
              <a:avLst>
                <a:gd name="adj" fmla="val 95397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3EB5C474-8961-4BE8-8CCF-FD7828876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3245"/>
              <a:ext cx="295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FSC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E770CD8B-7AED-48C7-BACE-2AF4402A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72"/>
              <a:ext cx="301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LSC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8E097A59-1382-4FA7-BECE-C3C949F0E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92"/>
              <a:ext cx="301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LSC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5D6AFBD-6B20-40D6-86BE-C35246595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53"/>
              <a:ext cx="41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TDMC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1353105-F16C-4B5B-AE4D-AEA91E8F2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437"/>
              <a:ext cx="41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TDMC</a:t>
              </a: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389C6823-8FA1-40E6-97B1-8D44E51D4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3" y="3024"/>
              <a:ext cx="432" cy="271"/>
              <a:chOff x="3072" y="3024"/>
              <a:chExt cx="432" cy="271"/>
            </a:xfrm>
          </p:grpSpPr>
          <p:sp>
            <p:nvSpPr>
              <p:cNvPr id="18" name="AutoShape 4">
                <a:extLst>
                  <a:ext uri="{FF2B5EF4-FFF2-40B4-BE49-F238E27FC236}">
                    <a16:creationId xmlns:a16="http://schemas.microsoft.com/office/drawing/2014/main" id="{8D649DA8-BDF5-4B64-8C98-64C17E178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168" y="2928"/>
                <a:ext cx="240" cy="432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92B9F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B0743C48-FB6E-4352-ACFF-1B141A6B4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3053"/>
                <a:ext cx="295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PSC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DB8761-55B9-4DF8-B5FA-DB62017EA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9"/>
          <a:stretch/>
        </p:blipFill>
        <p:spPr>
          <a:xfrm>
            <a:off x="156738" y="4210313"/>
            <a:ext cx="6795776" cy="246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77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Hierarchy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617913" y="6300788"/>
            <a:ext cx="1905000" cy="457200"/>
          </a:xfrm>
        </p:spPr>
        <p:txBody>
          <a:bodyPr/>
          <a:lstStyle/>
          <a:p>
            <a:fld id="{EE9BAFAA-04B6-41C5-8254-D610F13EF74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236EB-A9CD-446A-A530-356EB354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28486"/>
            <a:ext cx="8957766" cy="50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6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741A-AC07-45A7-9746-7B75755D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LSP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50FB9-938E-4FE3-A0EC-CA3A3FAAF9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E0A5-0E2B-499E-9800-F9377902AB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A4F15-1B8C-44F0-9C6A-7679B1A7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8028384" cy="57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67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A9C2-9AE6-4CDC-B446-B2A6E7BB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GMPLS LSP formation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1E5A7-70AB-4A44-A317-14F48E0176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098A9-5E23-41E2-8F64-25824C151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FBA1F-2B79-44E4-8D27-FFFD7905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08720"/>
            <a:ext cx="5753241" cy="2961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2E1D8A-23C0-4B05-9482-B79B8542EA79}"/>
              </a:ext>
            </a:extLst>
          </p:cNvPr>
          <p:cNvSpPr/>
          <p:nvPr/>
        </p:nvSpPr>
        <p:spPr>
          <a:xfrm>
            <a:off x="251520" y="3870027"/>
            <a:ext cx="8316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Path request (Path 1) is generated at R0 that is sent to R1.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At node R1 (a boundary node) this arrival triggers a requirement for a new LSP (LSP2) from R1 to R9.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These dynamic LSP creation requests are triggered until Path 4 is generated at O3.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Following successful establishment of LSP4, the Path 3 message is </a:t>
            </a:r>
            <a:r>
              <a:rPr lang="en-GB" sz="1600" dirty="0" err="1"/>
              <a:t>tunneled</a:t>
            </a:r>
            <a:r>
              <a:rPr lang="en-GB" sz="1600" dirty="0"/>
              <a:t> through LSP4.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lower-level LSP creation request being </a:t>
            </a:r>
            <a:r>
              <a:rPr lang="en-GB" sz="1600" dirty="0" err="1"/>
              <a:t>tunneled</a:t>
            </a:r>
            <a:r>
              <a:rPr lang="en-GB" sz="1600" dirty="0"/>
              <a:t> through the higher-level LSP so formed, continues until the initial LSP (LSP1) is successfully created, thus forming a hierarchy.</a:t>
            </a:r>
          </a:p>
        </p:txBody>
      </p:sp>
    </p:spTree>
    <p:extLst>
      <p:ext uri="{BB962C8B-B14F-4D97-AF65-F5344CB8AC3E}">
        <p14:creationId xmlns:p14="http://schemas.microsoft.com/office/powerpoint/2010/main" val="140862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</a:rPr>
              <a:t>Control Plane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b="1" u="sng" dirty="0">
                <a:latin typeface="Times New Roman" charset="0"/>
              </a:rPr>
              <a:t>Routing</a:t>
            </a:r>
            <a:r>
              <a:rPr lang="en-US" b="1" dirty="0">
                <a:latin typeface="Times New Roman" charset="0"/>
              </a:rPr>
              <a:t> - Intra-domain and Inter-domain</a:t>
            </a:r>
          </a:p>
          <a:p>
            <a:pPr marL="635000" lvl="1" indent="-177800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imes New Roman" charset="0"/>
              </a:rPr>
              <a:t>1) automatic topology and resource discovery </a:t>
            </a:r>
          </a:p>
          <a:p>
            <a:pPr marL="635000" lvl="1" indent="-177800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imes New Roman" charset="0"/>
              </a:rPr>
              <a:t>2) path computation (</a:t>
            </a:r>
            <a:r>
              <a:rPr lang="en-US" sz="2400" i="1" dirty="0">
                <a:latin typeface="Times New Roman" charset="0"/>
              </a:rPr>
              <a:t>How do we use the infrastructure</a:t>
            </a:r>
            <a:r>
              <a:rPr lang="en-US" sz="2400" b="1" dirty="0">
                <a:latin typeface="Times New Roman" charset="0"/>
              </a:rPr>
              <a:t>)</a:t>
            </a:r>
          </a:p>
          <a:p>
            <a:pPr marL="635000" lvl="1" indent="-177800">
              <a:lnSpc>
                <a:spcPct val="90000"/>
              </a:lnSpc>
            </a:pPr>
            <a:endParaRPr lang="en-US" sz="2400" b="1" dirty="0">
              <a:latin typeface="Times New Roman" charset="0"/>
            </a:endParaRPr>
          </a:p>
          <a:p>
            <a:pPr marL="228600" indent="-228600">
              <a:lnSpc>
                <a:spcPct val="90000"/>
              </a:lnSpc>
            </a:pPr>
            <a:r>
              <a:rPr lang="en-US" b="1" u="sng" dirty="0">
                <a:latin typeface="Times New Roman" charset="0"/>
              </a:rPr>
              <a:t>Signaling</a:t>
            </a:r>
            <a:r>
              <a:rPr lang="en-US" b="1" dirty="0">
                <a:latin typeface="Times New Roman" charset="0"/>
              </a:rPr>
              <a:t> - standard communications protocols between network elements for the establishment and  maintenance of connections</a:t>
            </a:r>
          </a:p>
          <a:p>
            <a:pPr marL="228600" indent="-228600">
              <a:lnSpc>
                <a:spcPct val="90000"/>
              </a:lnSpc>
            </a:pPr>
            <a:endParaRPr lang="en-US" b="1" dirty="0">
              <a:latin typeface="Times New Roman" charset="0"/>
            </a:endParaRPr>
          </a:p>
          <a:p>
            <a:pPr marL="228600" indent="-228600">
              <a:lnSpc>
                <a:spcPct val="90000"/>
              </a:lnSpc>
            </a:pPr>
            <a:r>
              <a:rPr lang="en-US" b="1" u="sng" dirty="0">
                <a:latin typeface="Times New Roman" charset="0"/>
              </a:rPr>
              <a:t>Neighbor discovery</a:t>
            </a:r>
            <a:r>
              <a:rPr lang="en-US" b="1" dirty="0">
                <a:latin typeface="Times New Roman" charset="0"/>
              </a:rPr>
              <a:t> - NE sharing of details of connectivity to all its neighbors (</a:t>
            </a:r>
            <a:r>
              <a:rPr lang="en-US" i="1" dirty="0">
                <a:latin typeface="Times New Roman" charset="0"/>
              </a:rPr>
              <a:t>very powerful tool</a:t>
            </a:r>
            <a:r>
              <a:rPr lang="en-US" b="1" dirty="0">
                <a:latin typeface="Times New Roman" charset="0"/>
              </a:rPr>
              <a:t>)</a:t>
            </a:r>
          </a:p>
          <a:p>
            <a:pPr marL="228600" indent="-228600">
              <a:lnSpc>
                <a:spcPct val="90000"/>
              </a:lnSpc>
            </a:pPr>
            <a:endParaRPr lang="en-US" b="1" dirty="0">
              <a:latin typeface="Times New Roman" charset="0"/>
            </a:endParaRPr>
          </a:p>
          <a:p>
            <a:pPr marL="228600" indent="-228600">
              <a:lnSpc>
                <a:spcPct val="90000"/>
              </a:lnSpc>
            </a:pPr>
            <a:r>
              <a:rPr lang="en-US" b="1" u="sng" dirty="0">
                <a:latin typeface="Times New Roman" charset="0"/>
              </a:rPr>
              <a:t>Local resource management</a:t>
            </a:r>
            <a:r>
              <a:rPr lang="en-US" b="1" dirty="0">
                <a:latin typeface="Times New Roman" charset="0"/>
              </a:rPr>
              <a:t> - accounting of local available resources</a:t>
            </a:r>
            <a:endParaRPr lang="en-US" sz="1600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618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GMPLS and MPLS Differences (Routing Extension) 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9675"/>
            <a:ext cx="7772400" cy="438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Extensions to routing (Mainly OSFP) to support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Routing and wavelength/time slot assignment 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Interface Switching Capability 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Identifies type of switching supported and </a:t>
            </a:r>
            <a:br>
              <a:rPr lang="en-US" sz="2400" dirty="0"/>
            </a:br>
            <a:r>
              <a:rPr lang="en-US" sz="2400" dirty="0"/>
              <a:t>Maximum LSP bandwidth per priority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97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0AC8-CD53-4B6F-ABF2-B3E6B86E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session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A139-2F49-4CEC-B6AC-ED0F7195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04684-F4D4-48BA-B1CE-5AC8291B2E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6CCA6-D325-4FF6-9B02-080BC2AE9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92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50825" y="1844675"/>
            <a:ext cx="8642350" cy="1470025"/>
          </a:xfrm>
        </p:spPr>
        <p:txBody>
          <a:bodyPr/>
          <a:lstStyle/>
          <a:p>
            <a:pPr algn="ctr" eaLnBrk="1" hangingPunct="1"/>
            <a:r>
              <a:rPr lang="en-GB" sz="3600">
                <a:latin typeface="Arial" charset="0"/>
                <a:cs typeface="Arial" charset="0"/>
              </a:rPr>
              <a:t>Optical Networks</a:t>
            </a:r>
            <a:br>
              <a:rPr lang="en-GB" sz="3600">
                <a:latin typeface="Arial" charset="0"/>
                <a:cs typeface="Arial" charset="0"/>
              </a:rPr>
            </a:br>
            <a:r>
              <a:rPr lang="en-GB" sz="3600">
                <a:latin typeface="Arial" charset="0"/>
                <a:cs typeface="Arial" charset="0"/>
              </a:rPr>
              <a:t> [</a:t>
            </a:r>
            <a:r>
              <a:rPr lang="en-GB" sz="3600">
                <a:latin typeface="Calibri" charset="0"/>
                <a:cs typeface="Arial" charset="0"/>
              </a:rPr>
              <a:t>EENGM0003]</a:t>
            </a:r>
            <a:endParaRPr lang="en-GB" sz="3600">
              <a:latin typeface="Arial" charset="0"/>
              <a:cs typeface="Arial" charset="0"/>
            </a:endParaRPr>
          </a:p>
        </p:txBody>
      </p:sp>
      <p:sp>
        <p:nvSpPr>
          <p:cNvPr id="12292" name="Subtitle 2"/>
          <p:cNvSpPr>
            <a:spLocks noGrp="1"/>
          </p:cNvSpPr>
          <p:nvPr>
            <p:ph type="subTitle" idx="1"/>
          </p:nvPr>
        </p:nvSpPr>
        <p:spPr>
          <a:xfrm>
            <a:off x="250825" y="3836988"/>
            <a:ext cx="8642350" cy="1752600"/>
          </a:xfrm>
        </p:spPr>
        <p:txBody>
          <a:bodyPr/>
          <a:lstStyle/>
          <a:p>
            <a:pPr algn="ctr" eaLnBrk="1" hangingPunct="1"/>
            <a:r>
              <a:rPr lang="en-GB" sz="2000" dirty="0" err="1">
                <a:latin typeface="Calibri" charset="0"/>
              </a:rPr>
              <a:t>Dr.</a:t>
            </a:r>
            <a:r>
              <a:rPr lang="en-GB" sz="2000" dirty="0">
                <a:latin typeface="Calibri" charset="0"/>
              </a:rPr>
              <a:t> George T. Kanellos</a:t>
            </a:r>
          </a:p>
          <a:p>
            <a:pPr algn="ctr" eaLnBrk="1" hangingPunct="1"/>
            <a:r>
              <a:rPr lang="en-GB" sz="2000" dirty="0">
                <a:latin typeface="Calibri" charset="0"/>
              </a:rPr>
              <a:t>[gt.kanellos@bristol.ac.uk]</a:t>
            </a:r>
          </a:p>
          <a:p>
            <a:pPr algn="ctr" eaLnBrk="1" hangingPunct="1"/>
            <a:endParaRPr lang="en-GB" sz="20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1B1C65-2935-2E48-B142-D14792BE4575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99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Management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721"/>
            <a:ext cx="8640960" cy="521744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Need to manage and maintain the health of the control and data planes between neighboring nodes: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Need to address a common set of issues</a:t>
            </a:r>
          </a:p>
          <a:p>
            <a:pPr lvl="1"/>
            <a:r>
              <a:rPr lang="en-US" sz="2000" dirty="0"/>
              <a:t>Isolation of faults transparent networks</a:t>
            </a:r>
          </a:p>
          <a:p>
            <a:pPr lvl="1"/>
            <a:r>
              <a:rPr lang="en-US" sz="2000" dirty="0"/>
              <a:t>Scale the number of links without increasing configuration</a:t>
            </a:r>
          </a:p>
          <a:p>
            <a:pPr lvl="1"/>
            <a:r>
              <a:rPr lang="en-US" sz="2200" dirty="0"/>
              <a:t>Handle case where transmission (e.g., WDM) and switching are separated = very large number of component / per-lambda links </a:t>
            </a:r>
          </a:p>
          <a:p>
            <a:r>
              <a:rPr lang="en-US" sz="2200" dirty="0"/>
              <a:t>New protocol needed to resolve these issues, e.g. LMP (Link Management Protocol)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20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LMP - Link Management Protocol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Channel Management</a:t>
            </a:r>
          </a:p>
          <a:p>
            <a:pPr lvl="1"/>
            <a:r>
              <a:rPr lang="en-US" dirty="0"/>
              <a:t>Negotiate link parameters (keep-alive messages) and ensure health of a link (hello protocol)</a:t>
            </a:r>
          </a:p>
          <a:p>
            <a:r>
              <a:rPr lang="en-US" dirty="0"/>
              <a:t>Link Property Correlation</a:t>
            </a:r>
          </a:p>
          <a:p>
            <a:pPr lvl="1"/>
            <a:r>
              <a:rPr lang="en-US" dirty="0"/>
              <a:t>Discover and agree data link properties of </a:t>
            </a:r>
            <a:r>
              <a:rPr lang="en-US" dirty="0" err="1"/>
              <a:t>adjancent</a:t>
            </a:r>
            <a:r>
              <a:rPr lang="en-US" dirty="0"/>
              <a:t> nodes</a:t>
            </a:r>
          </a:p>
          <a:p>
            <a:r>
              <a:rPr lang="en-US" dirty="0"/>
              <a:t>Link Verification</a:t>
            </a:r>
          </a:p>
          <a:p>
            <a:pPr lvl="1"/>
            <a:r>
              <a:rPr lang="en-US" dirty="0"/>
              <a:t>Map interface IDs and verify data connectivity (PING-like test message)</a:t>
            </a:r>
          </a:p>
          <a:p>
            <a:r>
              <a:rPr lang="en-US" dirty="0"/>
              <a:t>Fault Management</a:t>
            </a:r>
          </a:p>
          <a:p>
            <a:pPr lvl="1"/>
            <a:r>
              <a:rPr lang="en-US" dirty="0"/>
              <a:t>Detect and isolate faults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FFE37-D62E-4288-9171-5A0D53C9B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84" y="4037838"/>
            <a:ext cx="5245596" cy="20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93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161C-8309-4C03-8F80-FF3DE6F9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Management functions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B709F-5B95-4123-998E-C52248DC68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945CF-4B03-4FFC-803D-7BB5C409C9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4BF26-46FA-41E6-88DC-C8F30D81423B}"/>
              </a:ext>
            </a:extLst>
          </p:cNvPr>
          <p:cNvSpPr/>
          <p:nvPr/>
        </p:nvSpPr>
        <p:spPr>
          <a:xfrm>
            <a:off x="319515" y="1000916"/>
            <a:ext cx="77842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</a:rPr>
              <a:t>Performance Management</a:t>
            </a:r>
          </a:p>
          <a:p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</a:rPr>
              <a:t>Monitor and Measure the performance of the network (QoS)</a:t>
            </a:r>
          </a:p>
          <a:p>
            <a:endParaRPr lang="en-GB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GB" b="1" dirty="0">
                <a:solidFill>
                  <a:srgbClr val="555555"/>
                </a:solidFill>
                <a:latin typeface="Arial" panose="020B0604020202020204" pitchFamily="34" charset="0"/>
              </a:rPr>
              <a:t>Fault management </a:t>
            </a:r>
          </a:p>
          <a:p>
            <a:r>
              <a:rPr lang="en-GB" dirty="0">
                <a:solidFill>
                  <a:srgbClr val="555555"/>
                </a:solidFill>
                <a:latin typeface="Arial" panose="020B0604020202020204" pitchFamily="34" charset="0"/>
              </a:rPr>
              <a:t>is the function responsible for detecting failures when they happen and isolating the failed component. </a:t>
            </a:r>
          </a:p>
          <a:p>
            <a:endParaRPr 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GB" b="1" dirty="0">
                <a:solidFill>
                  <a:srgbClr val="555555"/>
                </a:solidFill>
                <a:latin typeface="Arial" panose="020B0604020202020204" pitchFamily="34" charset="0"/>
              </a:rPr>
              <a:t>Conﬁguration management</a:t>
            </a:r>
          </a:p>
          <a:p>
            <a:r>
              <a:rPr lang="en-GB" dirty="0">
                <a:solidFill>
                  <a:srgbClr val="555555"/>
                </a:solidFill>
                <a:latin typeface="Arial" panose="020B0604020202020204" pitchFamily="34" charset="0"/>
              </a:rPr>
              <a:t>Resource management (managing the equipment, routing)</a:t>
            </a:r>
          </a:p>
          <a:p>
            <a:r>
              <a:rPr lang="en-GB" dirty="0">
                <a:solidFill>
                  <a:srgbClr val="555555"/>
                </a:solidFill>
                <a:latin typeface="Arial" panose="020B0604020202020204" pitchFamily="34" charset="0"/>
              </a:rPr>
              <a:t>connection management (setting up, taking down, and keeping track of connections)</a:t>
            </a:r>
          </a:p>
          <a:p>
            <a:r>
              <a:rPr lang="en-GB" dirty="0">
                <a:solidFill>
                  <a:srgbClr val="555555"/>
                </a:solidFill>
                <a:latin typeface="Arial" panose="020B0604020202020204" pitchFamily="34" charset="0"/>
              </a:rPr>
              <a:t>adaptation management: convert external client signals into appropriate signals inside the optical layer. </a:t>
            </a:r>
          </a:p>
          <a:p>
            <a:endParaRPr lang="en-GB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endParaRPr lang="en-GB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GB" b="1" dirty="0">
                <a:solidFill>
                  <a:srgbClr val="555555"/>
                </a:solidFill>
                <a:latin typeface="Arial" panose="020B0604020202020204" pitchFamily="34" charset="0"/>
              </a:rPr>
              <a:t>Security management </a:t>
            </a:r>
          </a:p>
          <a:p>
            <a:r>
              <a:rPr lang="en-GB" dirty="0">
                <a:solidFill>
                  <a:srgbClr val="555555"/>
                </a:solidFill>
                <a:latin typeface="Arial" panose="020B0604020202020204" pitchFamily="34" charset="0"/>
              </a:rPr>
              <a:t>administrative functions such as authenticating users and setting attributes such as read and write permissions on a per-user basis.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343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Optical Networks                                                 Electrical and Electronic Engineering</a:t>
            </a:r>
          </a:p>
        </p:txBody>
      </p:sp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Network Management 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5112568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Multiple layers of management</a:t>
            </a:r>
          </a:p>
          <a:p>
            <a:pPr marL="452438" lvl="1" indent="-365125"/>
            <a:r>
              <a:rPr lang="en-US" dirty="0"/>
              <a:t>Management functionality in each network element and support on each communications link</a:t>
            </a:r>
          </a:p>
          <a:p>
            <a:pPr marL="452438" lvl="1" indent="-365125"/>
            <a:r>
              <a:rPr lang="en-US" dirty="0"/>
              <a:t>Element management system (EMS): Manages a </a:t>
            </a:r>
            <a:r>
              <a:rPr lang="en-US" dirty="0" err="1"/>
              <a:t>subnetwork</a:t>
            </a:r>
            <a:r>
              <a:rPr lang="en-US" dirty="0"/>
              <a:t> of the network elements</a:t>
            </a:r>
          </a:p>
          <a:p>
            <a:pPr marL="452438" lvl="1" indent="-365125"/>
            <a:r>
              <a:rPr lang="en-US" dirty="0"/>
              <a:t>Network management system (NMS): talks to the EMSs to get the overall view of the network.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D0862-2B78-4386-A729-B2CB77D1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628800"/>
            <a:ext cx="4924284" cy="42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5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E9C47-DD47-BB4A-9C88-331D640E5D84}" type="slidenum">
              <a:rPr lang="en-US"/>
              <a:pPr/>
              <a:t>47</a:t>
            </a:fld>
            <a:endParaRPr lang="en-US"/>
          </a:p>
        </p:txBody>
      </p:sp>
      <p:sp>
        <p:nvSpPr>
          <p:cNvPr id="1146882" name="Rectangle 2"/>
          <p:cNvSpPr>
            <a:spLocks noChangeArrowheads="1"/>
          </p:cNvSpPr>
          <p:nvPr/>
        </p:nvSpPr>
        <p:spPr bwMode="auto">
          <a:xfrm>
            <a:off x="292100" y="190500"/>
            <a:ext cx="7772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sz="2400" dirty="0">
                <a:solidFill>
                  <a:srgbClr val="9A1D2B"/>
                </a:solidFill>
                <a:latin typeface="Arial" pitchFamily="34" charset="0"/>
                <a:cs typeface="Arial" pitchFamily="34" charset="0"/>
              </a:rPr>
              <a:t>Optical Network Management </a:t>
            </a:r>
          </a:p>
        </p:txBody>
      </p:sp>
      <p:sp>
        <p:nvSpPr>
          <p:cNvPr id="1146883" name="Oval 3"/>
          <p:cNvSpPr>
            <a:spLocks noChangeArrowheads="1"/>
          </p:cNvSpPr>
          <p:nvPr/>
        </p:nvSpPr>
        <p:spPr bwMode="auto">
          <a:xfrm>
            <a:off x="930275" y="4168775"/>
            <a:ext cx="3598863" cy="2252663"/>
          </a:xfrm>
          <a:prstGeom prst="ellipse">
            <a:avLst/>
          </a:prstGeom>
          <a:solidFill>
            <a:srgbClr val="E9F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5" name="Text Box 5"/>
          <p:cNvSpPr txBox="1">
            <a:spLocks noChangeArrowheads="1"/>
          </p:cNvSpPr>
          <p:nvPr/>
        </p:nvSpPr>
        <p:spPr bwMode="auto">
          <a:xfrm>
            <a:off x="903288" y="1320800"/>
            <a:ext cx="15319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598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48748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05898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63048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0876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5448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0020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4592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400">
                <a:solidFill>
                  <a:schemeClr val="tx2"/>
                </a:solidFill>
                <a:latin typeface="Verdana" charset="0"/>
              </a:rPr>
              <a:t>Management Plane</a:t>
            </a:r>
          </a:p>
        </p:txBody>
      </p:sp>
      <p:sp>
        <p:nvSpPr>
          <p:cNvPr id="1146886" name="Oval 6"/>
          <p:cNvSpPr>
            <a:spLocks noChangeArrowheads="1"/>
          </p:cNvSpPr>
          <p:nvPr/>
        </p:nvSpPr>
        <p:spPr bwMode="auto">
          <a:xfrm>
            <a:off x="1612900" y="2562225"/>
            <a:ext cx="2166938" cy="1204913"/>
          </a:xfrm>
          <a:prstGeom prst="ellipse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7" name="Line 7"/>
          <p:cNvSpPr>
            <a:spLocks noChangeShapeType="1"/>
          </p:cNvSpPr>
          <p:nvPr/>
        </p:nvSpPr>
        <p:spPr bwMode="auto">
          <a:xfrm>
            <a:off x="2871788" y="2817813"/>
            <a:ext cx="503237" cy="2651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6888" name="Group 8"/>
          <p:cNvGrpSpPr>
            <a:grpSpLocks/>
          </p:cNvGrpSpPr>
          <p:nvPr/>
        </p:nvGrpSpPr>
        <p:grpSpPr bwMode="auto">
          <a:xfrm>
            <a:off x="2679700" y="3400425"/>
            <a:ext cx="152400" cy="303213"/>
            <a:chOff x="2179" y="1984"/>
            <a:chExt cx="219" cy="355"/>
          </a:xfrm>
        </p:grpSpPr>
        <p:sp>
          <p:nvSpPr>
            <p:cNvPr id="1146889" name="Freeform 9"/>
            <p:cNvSpPr>
              <a:spLocks/>
            </p:cNvSpPr>
            <p:nvPr/>
          </p:nvSpPr>
          <p:spPr bwMode="auto">
            <a:xfrm>
              <a:off x="2213" y="2010"/>
              <a:ext cx="185" cy="329"/>
            </a:xfrm>
            <a:custGeom>
              <a:avLst/>
              <a:gdLst>
                <a:gd name="T0" fmla="*/ 305 w 305"/>
                <a:gd name="T1" fmla="*/ 0 h 541"/>
                <a:gd name="T2" fmla="*/ 1 w 305"/>
                <a:gd name="T3" fmla="*/ 0 h 541"/>
                <a:gd name="T4" fmla="*/ 0 w 305"/>
                <a:gd name="T5" fmla="*/ 541 h 541"/>
                <a:gd name="T6" fmla="*/ 305 w 305"/>
                <a:gd name="T7" fmla="*/ 541 h 541"/>
                <a:gd name="T8" fmla="*/ 305 w 305"/>
                <a:gd name="T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541">
                  <a:moveTo>
                    <a:pt x="305" y="0"/>
                  </a:moveTo>
                  <a:lnTo>
                    <a:pt x="1" y="0"/>
                  </a:lnTo>
                  <a:lnTo>
                    <a:pt x="0" y="541"/>
                  </a:lnTo>
                  <a:lnTo>
                    <a:pt x="305" y="541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90" name="Freeform 10"/>
            <p:cNvSpPr>
              <a:spLocks/>
            </p:cNvSpPr>
            <p:nvPr/>
          </p:nvSpPr>
          <p:spPr bwMode="auto">
            <a:xfrm>
              <a:off x="2179" y="1984"/>
              <a:ext cx="219" cy="26"/>
            </a:xfrm>
            <a:custGeom>
              <a:avLst/>
              <a:gdLst>
                <a:gd name="T0" fmla="*/ 364 w 364"/>
                <a:gd name="T1" fmla="*/ 41 h 41"/>
                <a:gd name="T2" fmla="*/ 305 w 364"/>
                <a:gd name="T3" fmla="*/ 0 h 41"/>
                <a:gd name="T4" fmla="*/ 0 w 364"/>
                <a:gd name="T5" fmla="*/ 0 h 41"/>
                <a:gd name="T6" fmla="*/ 59 w 364"/>
                <a:gd name="T7" fmla="*/ 40 h 41"/>
                <a:gd name="T8" fmla="*/ 364 w 364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">
                  <a:moveTo>
                    <a:pt x="364" y="41"/>
                  </a:moveTo>
                  <a:lnTo>
                    <a:pt x="305" y="0"/>
                  </a:lnTo>
                  <a:lnTo>
                    <a:pt x="0" y="0"/>
                  </a:lnTo>
                  <a:lnTo>
                    <a:pt x="59" y="40"/>
                  </a:lnTo>
                  <a:lnTo>
                    <a:pt x="364" y="41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91" name="Freeform 11"/>
            <p:cNvSpPr>
              <a:spLocks/>
            </p:cNvSpPr>
            <p:nvPr/>
          </p:nvSpPr>
          <p:spPr bwMode="auto">
            <a:xfrm>
              <a:off x="2179" y="1986"/>
              <a:ext cx="36" cy="353"/>
            </a:xfrm>
            <a:custGeom>
              <a:avLst/>
              <a:gdLst>
                <a:gd name="T0" fmla="*/ 59 w 60"/>
                <a:gd name="T1" fmla="*/ 40 h 581"/>
                <a:gd name="T2" fmla="*/ 0 w 60"/>
                <a:gd name="T3" fmla="*/ 0 h 581"/>
                <a:gd name="T4" fmla="*/ 0 w 60"/>
                <a:gd name="T5" fmla="*/ 539 h 581"/>
                <a:gd name="T6" fmla="*/ 60 w 60"/>
                <a:gd name="T7" fmla="*/ 581 h 581"/>
                <a:gd name="T8" fmla="*/ 59 w 60"/>
                <a:gd name="T9" fmla="*/ 4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1">
                  <a:moveTo>
                    <a:pt x="59" y="40"/>
                  </a:moveTo>
                  <a:lnTo>
                    <a:pt x="0" y="0"/>
                  </a:lnTo>
                  <a:lnTo>
                    <a:pt x="0" y="539"/>
                  </a:lnTo>
                  <a:lnTo>
                    <a:pt x="60" y="581"/>
                  </a:lnTo>
                  <a:lnTo>
                    <a:pt x="59" y="4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92" name="Freeform 12"/>
            <p:cNvSpPr>
              <a:spLocks/>
            </p:cNvSpPr>
            <p:nvPr/>
          </p:nvSpPr>
          <p:spPr bwMode="auto">
            <a:xfrm>
              <a:off x="2231" y="2297"/>
              <a:ext cx="149" cy="29"/>
            </a:xfrm>
            <a:custGeom>
              <a:avLst/>
              <a:gdLst>
                <a:gd name="T0" fmla="*/ 245 w 245"/>
                <a:gd name="T1" fmla="*/ 0 h 47"/>
                <a:gd name="T2" fmla="*/ 0 w 245"/>
                <a:gd name="T3" fmla="*/ 2 h 47"/>
                <a:gd name="T4" fmla="*/ 0 w 245"/>
                <a:gd name="T5" fmla="*/ 46 h 47"/>
                <a:gd name="T6" fmla="*/ 244 w 245"/>
                <a:gd name="T7" fmla="*/ 47 h 47"/>
                <a:gd name="T8" fmla="*/ 245 w 24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47">
                  <a:moveTo>
                    <a:pt x="245" y="0"/>
                  </a:moveTo>
                  <a:lnTo>
                    <a:pt x="0" y="2"/>
                  </a:lnTo>
                  <a:lnTo>
                    <a:pt x="0" y="46"/>
                  </a:lnTo>
                  <a:lnTo>
                    <a:pt x="244" y="47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93" name="Freeform 13"/>
            <p:cNvSpPr>
              <a:spLocks/>
            </p:cNvSpPr>
            <p:nvPr/>
          </p:nvSpPr>
          <p:spPr bwMode="auto">
            <a:xfrm>
              <a:off x="2231" y="2072"/>
              <a:ext cx="149" cy="16"/>
            </a:xfrm>
            <a:custGeom>
              <a:avLst/>
              <a:gdLst>
                <a:gd name="T0" fmla="*/ 245 w 245"/>
                <a:gd name="T1" fmla="*/ 0 h 28"/>
                <a:gd name="T2" fmla="*/ 0 w 245"/>
                <a:gd name="T3" fmla="*/ 0 h 28"/>
                <a:gd name="T4" fmla="*/ 0 w 245"/>
                <a:gd name="T5" fmla="*/ 28 h 28"/>
                <a:gd name="T6" fmla="*/ 244 w 245"/>
                <a:gd name="T7" fmla="*/ 28 h 28"/>
                <a:gd name="T8" fmla="*/ 245 w 24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8">
                  <a:moveTo>
                    <a:pt x="245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44" y="28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94" name="Freeform 14"/>
            <p:cNvSpPr>
              <a:spLocks/>
            </p:cNvSpPr>
            <p:nvPr/>
          </p:nvSpPr>
          <p:spPr bwMode="auto">
            <a:xfrm>
              <a:off x="2346" y="2024"/>
              <a:ext cx="10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95" name="Freeform 15"/>
            <p:cNvSpPr>
              <a:spLocks/>
            </p:cNvSpPr>
            <p:nvPr/>
          </p:nvSpPr>
          <p:spPr bwMode="auto">
            <a:xfrm>
              <a:off x="2346" y="2068"/>
              <a:ext cx="10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96" name="Rectangle 16"/>
            <p:cNvSpPr>
              <a:spLocks noChangeArrowheads="1"/>
            </p:cNvSpPr>
            <p:nvPr/>
          </p:nvSpPr>
          <p:spPr bwMode="auto">
            <a:xfrm>
              <a:off x="2346" y="2024"/>
              <a:ext cx="10" cy="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97" name="Freeform 17"/>
            <p:cNvSpPr>
              <a:spLocks/>
            </p:cNvSpPr>
            <p:nvPr/>
          </p:nvSpPr>
          <p:spPr bwMode="auto">
            <a:xfrm>
              <a:off x="2371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98" name="Freeform 18"/>
            <p:cNvSpPr>
              <a:spLocks/>
            </p:cNvSpPr>
            <p:nvPr/>
          </p:nvSpPr>
          <p:spPr bwMode="auto">
            <a:xfrm>
              <a:off x="2371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99" name="Freeform 19"/>
            <p:cNvSpPr>
              <a:spLocks/>
            </p:cNvSpPr>
            <p:nvPr/>
          </p:nvSpPr>
          <p:spPr bwMode="auto">
            <a:xfrm>
              <a:off x="2233" y="2282"/>
              <a:ext cx="2" cy="4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00" name="Freeform 20"/>
            <p:cNvSpPr>
              <a:spLocks/>
            </p:cNvSpPr>
            <p:nvPr/>
          </p:nvSpPr>
          <p:spPr bwMode="auto">
            <a:xfrm>
              <a:off x="2231" y="2282"/>
              <a:ext cx="4" cy="2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01" name="Freeform 21"/>
            <p:cNvSpPr>
              <a:spLocks/>
            </p:cNvSpPr>
            <p:nvPr/>
          </p:nvSpPr>
          <p:spPr bwMode="auto">
            <a:xfrm>
              <a:off x="2231" y="2099"/>
              <a:ext cx="149" cy="4"/>
            </a:xfrm>
            <a:custGeom>
              <a:avLst/>
              <a:gdLst>
                <a:gd name="T0" fmla="*/ 246 w 246"/>
                <a:gd name="T1" fmla="*/ 0 h 5"/>
                <a:gd name="T2" fmla="*/ 246 w 246"/>
                <a:gd name="T3" fmla="*/ 5 h 5"/>
                <a:gd name="T4" fmla="*/ 6 w 246"/>
                <a:gd name="T5" fmla="*/ 5 h 5"/>
                <a:gd name="T6" fmla="*/ 6 w 246"/>
                <a:gd name="T7" fmla="*/ 2 h 5"/>
                <a:gd name="T8" fmla="*/ 0 w 246"/>
                <a:gd name="T9" fmla="*/ 2 h 5"/>
                <a:gd name="T10" fmla="*/ 0 w 246"/>
                <a:gd name="T11" fmla="*/ 0 h 5"/>
                <a:gd name="T12" fmla="*/ 246 w 24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5">
                  <a:moveTo>
                    <a:pt x="246" y="0"/>
                  </a:moveTo>
                  <a:lnTo>
                    <a:pt x="24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02" name="Freeform 22"/>
            <p:cNvSpPr>
              <a:spLocks/>
            </p:cNvSpPr>
            <p:nvPr/>
          </p:nvSpPr>
          <p:spPr bwMode="auto">
            <a:xfrm>
              <a:off x="2380" y="2125"/>
              <a:ext cx="2" cy="2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03" name="Freeform 23"/>
            <p:cNvSpPr>
              <a:spLocks/>
            </p:cNvSpPr>
            <p:nvPr/>
          </p:nvSpPr>
          <p:spPr bwMode="auto">
            <a:xfrm>
              <a:off x="2233" y="2125"/>
              <a:ext cx="2" cy="2"/>
            </a:xfrm>
            <a:custGeom>
              <a:avLst/>
              <a:gdLst>
                <a:gd name="T0" fmla="*/ 4 h 4"/>
                <a:gd name="T1" fmla="*/ 0 h 4"/>
                <a:gd name="T2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04" name="Rectangle 24"/>
            <p:cNvSpPr>
              <a:spLocks noChangeArrowheads="1"/>
            </p:cNvSpPr>
            <p:nvPr/>
          </p:nvSpPr>
          <p:spPr bwMode="auto">
            <a:xfrm>
              <a:off x="2233" y="2125"/>
              <a:ext cx="147" cy="2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05" name="Freeform 25"/>
            <p:cNvSpPr>
              <a:spLocks/>
            </p:cNvSpPr>
            <p:nvPr/>
          </p:nvSpPr>
          <p:spPr bwMode="auto">
            <a:xfrm>
              <a:off x="2248" y="2258"/>
              <a:ext cx="11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06" name="Freeform 26"/>
            <p:cNvSpPr>
              <a:spLocks/>
            </p:cNvSpPr>
            <p:nvPr/>
          </p:nvSpPr>
          <p:spPr bwMode="auto">
            <a:xfrm>
              <a:off x="2248" y="2282"/>
              <a:ext cx="11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07" name="Freeform 27"/>
            <p:cNvSpPr>
              <a:spLocks/>
            </p:cNvSpPr>
            <p:nvPr/>
          </p:nvSpPr>
          <p:spPr bwMode="auto">
            <a:xfrm>
              <a:off x="2273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08" name="Freeform 28"/>
            <p:cNvSpPr>
              <a:spLocks/>
            </p:cNvSpPr>
            <p:nvPr/>
          </p:nvSpPr>
          <p:spPr bwMode="auto">
            <a:xfrm>
              <a:off x="2273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09" name="Freeform 29"/>
            <p:cNvSpPr>
              <a:spLocks/>
            </p:cNvSpPr>
            <p:nvPr/>
          </p:nvSpPr>
          <p:spPr bwMode="auto">
            <a:xfrm>
              <a:off x="2298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10" name="Freeform 30"/>
            <p:cNvSpPr>
              <a:spLocks/>
            </p:cNvSpPr>
            <p:nvPr/>
          </p:nvSpPr>
          <p:spPr bwMode="auto">
            <a:xfrm>
              <a:off x="2298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11" name="Freeform 31"/>
            <p:cNvSpPr>
              <a:spLocks/>
            </p:cNvSpPr>
            <p:nvPr/>
          </p:nvSpPr>
          <p:spPr bwMode="auto">
            <a:xfrm>
              <a:off x="2346" y="2258"/>
              <a:ext cx="10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12" name="Freeform 32"/>
            <p:cNvSpPr>
              <a:spLocks/>
            </p:cNvSpPr>
            <p:nvPr/>
          </p:nvSpPr>
          <p:spPr bwMode="auto">
            <a:xfrm>
              <a:off x="2346" y="2282"/>
              <a:ext cx="10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13" name="Freeform 33"/>
            <p:cNvSpPr>
              <a:spLocks/>
            </p:cNvSpPr>
            <p:nvPr/>
          </p:nvSpPr>
          <p:spPr bwMode="auto">
            <a:xfrm>
              <a:off x="2322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14" name="Freeform 34"/>
            <p:cNvSpPr>
              <a:spLocks/>
            </p:cNvSpPr>
            <p:nvPr/>
          </p:nvSpPr>
          <p:spPr bwMode="auto">
            <a:xfrm>
              <a:off x="2322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15" name="Freeform 35"/>
            <p:cNvSpPr>
              <a:spLocks/>
            </p:cNvSpPr>
            <p:nvPr/>
          </p:nvSpPr>
          <p:spPr bwMode="auto">
            <a:xfrm>
              <a:off x="2255" y="2103"/>
              <a:ext cx="4" cy="2"/>
            </a:xfrm>
            <a:custGeom>
              <a:avLst/>
              <a:gdLst>
                <a:gd name="T0" fmla="*/ 0 w 6"/>
                <a:gd name="T1" fmla="*/ 6 w 6"/>
                <a:gd name="T2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16" name="Freeform 36"/>
            <p:cNvSpPr>
              <a:spLocks/>
            </p:cNvSpPr>
            <p:nvPr/>
          </p:nvSpPr>
          <p:spPr bwMode="auto">
            <a:xfrm>
              <a:off x="2255" y="2284"/>
              <a:ext cx="4" cy="2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17" name="Freeform 37"/>
            <p:cNvSpPr>
              <a:spLocks/>
            </p:cNvSpPr>
            <p:nvPr/>
          </p:nvSpPr>
          <p:spPr bwMode="auto">
            <a:xfrm>
              <a:off x="2306" y="2282"/>
              <a:ext cx="3" cy="2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18" name="Freeform 38"/>
            <p:cNvSpPr>
              <a:spLocks/>
            </p:cNvSpPr>
            <p:nvPr/>
          </p:nvSpPr>
          <p:spPr bwMode="auto">
            <a:xfrm>
              <a:off x="2282" y="2101"/>
              <a:ext cx="2" cy="2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19" name="Freeform 39"/>
            <p:cNvSpPr>
              <a:spLocks/>
            </p:cNvSpPr>
            <p:nvPr/>
          </p:nvSpPr>
          <p:spPr bwMode="auto">
            <a:xfrm>
              <a:off x="2355" y="2101"/>
              <a:ext cx="1" cy="2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20" name="Freeform 40"/>
            <p:cNvSpPr>
              <a:spLocks/>
            </p:cNvSpPr>
            <p:nvPr/>
          </p:nvSpPr>
          <p:spPr bwMode="auto">
            <a:xfrm>
              <a:off x="2355" y="2282"/>
              <a:ext cx="1" cy="2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21" name="Freeform 41"/>
            <p:cNvSpPr>
              <a:spLocks/>
            </p:cNvSpPr>
            <p:nvPr/>
          </p:nvSpPr>
          <p:spPr bwMode="auto">
            <a:xfrm>
              <a:off x="2331" y="2103"/>
              <a:ext cx="2" cy="2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22" name="Freeform 42"/>
            <p:cNvSpPr>
              <a:spLocks/>
            </p:cNvSpPr>
            <p:nvPr/>
          </p:nvSpPr>
          <p:spPr bwMode="auto">
            <a:xfrm>
              <a:off x="2331" y="2282"/>
              <a:ext cx="2" cy="2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23" name="Freeform 43"/>
            <p:cNvSpPr>
              <a:spLocks/>
            </p:cNvSpPr>
            <p:nvPr/>
          </p:nvSpPr>
          <p:spPr bwMode="auto">
            <a:xfrm>
              <a:off x="2371" y="2101"/>
              <a:ext cx="9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24" name="Freeform 44"/>
            <p:cNvSpPr>
              <a:spLocks/>
            </p:cNvSpPr>
            <p:nvPr/>
          </p:nvSpPr>
          <p:spPr bwMode="auto">
            <a:xfrm>
              <a:off x="2248" y="2101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25" name="Freeform 45"/>
            <p:cNvSpPr>
              <a:spLocks/>
            </p:cNvSpPr>
            <p:nvPr/>
          </p:nvSpPr>
          <p:spPr bwMode="auto">
            <a:xfrm>
              <a:off x="2248" y="2125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26" name="Freeform 46"/>
            <p:cNvSpPr>
              <a:spLocks/>
            </p:cNvSpPr>
            <p:nvPr/>
          </p:nvSpPr>
          <p:spPr bwMode="auto">
            <a:xfrm>
              <a:off x="2273" y="2101"/>
              <a:ext cx="11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27" name="Freeform 47"/>
            <p:cNvSpPr>
              <a:spLocks/>
            </p:cNvSpPr>
            <p:nvPr/>
          </p:nvSpPr>
          <p:spPr bwMode="auto">
            <a:xfrm>
              <a:off x="2273" y="2125"/>
              <a:ext cx="11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28" name="Freeform 48"/>
            <p:cNvSpPr>
              <a:spLocks/>
            </p:cNvSpPr>
            <p:nvPr/>
          </p:nvSpPr>
          <p:spPr bwMode="auto">
            <a:xfrm>
              <a:off x="2298" y="2101"/>
              <a:ext cx="11" cy="2"/>
            </a:xfrm>
            <a:custGeom>
              <a:avLst/>
              <a:gdLst>
                <a:gd name="T0" fmla="*/ 0 w 19"/>
                <a:gd name="T1" fmla="*/ 19 w 19"/>
                <a:gd name="T2" fmla="*/ 0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">
                  <a:moveTo>
                    <a:pt x="0" y="0"/>
                  </a:move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29" name="Freeform 49"/>
            <p:cNvSpPr>
              <a:spLocks/>
            </p:cNvSpPr>
            <p:nvPr/>
          </p:nvSpPr>
          <p:spPr bwMode="auto">
            <a:xfrm>
              <a:off x="2298" y="2125"/>
              <a:ext cx="11" cy="2"/>
            </a:xfrm>
            <a:custGeom>
              <a:avLst/>
              <a:gdLst>
                <a:gd name="T0" fmla="*/ 19 w 19"/>
                <a:gd name="T1" fmla="*/ 0 w 19"/>
                <a:gd name="T2" fmla="*/ 19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">
                  <a:moveTo>
                    <a:pt x="19" y="0"/>
                  </a:move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30" name="Freeform 50"/>
            <p:cNvSpPr>
              <a:spLocks/>
            </p:cNvSpPr>
            <p:nvPr/>
          </p:nvSpPr>
          <p:spPr bwMode="auto">
            <a:xfrm>
              <a:off x="2346" y="2101"/>
              <a:ext cx="10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31" name="Freeform 51"/>
            <p:cNvSpPr>
              <a:spLocks/>
            </p:cNvSpPr>
            <p:nvPr/>
          </p:nvSpPr>
          <p:spPr bwMode="auto">
            <a:xfrm>
              <a:off x="2346" y="2125"/>
              <a:ext cx="10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32" name="Freeform 52"/>
            <p:cNvSpPr>
              <a:spLocks/>
            </p:cNvSpPr>
            <p:nvPr/>
          </p:nvSpPr>
          <p:spPr bwMode="auto">
            <a:xfrm>
              <a:off x="2322" y="2101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33" name="Freeform 53"/>
            <p:cNvSpPr>
              <a:spLocks/>
            </p:cNvSpPr>
            <p:nvPr/>
          </p:nvSpPr>
          <p:spPr bwMode="auto">
            <a:xfrm>
              <a:off x="2322" y="2125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34" name="Rectangle 54"/>
            <p:cNvSpPr>
              <a:spLocks noChangeArrowheads="1"/>
            </p:cNvSpPr>
            <p:nvPr/>
          </p:nvSpPr>
          <p:spPr bwMode="auto">
            <a:xfrm>
              <a:off x="2233" y="2024"/>
              <a:ext cx="8" cy="15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35" name="Freeform 55"/>
            <p:cNvSpPr>
              <a:spLocks/>
            </p:cNvSpPr>
            <p:nvPr/>
          </p:nvSpPr>
          <p:spPr bwMode="auto">
            <a:xfrm>
              <a:off x="2233" y="2026"/>
              <a:ext cx="8" cy="9"/>
            </a:xfrm>
            <a:custGeom>
              <a:avLst/>
              <a:gdLst>
                <a:gd name="T0" fmla="*/ 0 w 11"/>
                <a:gd name="T1" fmla="*/ 13 h 13"/>
                <a:gd name="T2" fmla="*/ 6 w 11"/>
                <a:gd name="T3" fmla="*/ 0 h 13"/>
                <a:gd name="T4" fmla="*/ 11 w 11"/>
                <a:gd name="T5" fmla="*/ 13 h 13"/>
                <a:gd name="T6" fmla="*/ 0 w 11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lnTo>
                    <a:pt x="6" y="0"/>
                  </a:lnTo>
                  <a:lnTo>
                    <a:pt x="11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36" name="Freeform 56"/>
            <p:cNvSpPr>
              <a:spLocks/>
            </p:cNvSpPr>
            <p:nvPr/>
          </p:nvSpPr>
          <p:spPr bwMode="auto">
            <a:xfrm>
              <a:off x="2235" y="2032"/>
              <a:ext cx="4" cy="3"/>
            </a:xfrm>
            <a:custGeom>
              <a:avLst/>
              <a:gdLst>
                <a:gd name="T0" fmla="*/ 3 w 5"/>
                <a:gd name="T1" fmla="*/ 6 h 6"/>
                <a:gd name="T2" fmla="*/ 4 w 5"/>
                <a:gd name="T3" fmla="*/ 4 h 6"/>
                <a:gd name="T4" fmla="*/ 5 w 5"/>
                <a:gd name="T5" fmla="*/ 3 h 6"/>
                <a:gd name="T6" fmla="*/ 5 w 5"/>
                <a:gd name="T7" fmla="*/ 2 h 6"/>
                <a:gd name="T8" fmla="*/ 5 w 5"/>
                <a:gd name="T9" fmla="*/ 1 h 6"/>
                <a:gd name="T10" fmla="*/ 4 w 5"/>
                <a:gd name="T11" fmla="*/ 1 h 6"/>
                <a:gd name="T12" fmla="*/ 3 w 5"/>
                <a:gd name="T13" fmla="*/ 0 h 6"/>
                <a:gd name="T14" fmla="*/ 1 w 5"/>
                <a:gd name="T15" fmla="*/ 1 h 6"/>
                <a:gd name="T16" fmla="*/ 0 w 5"/>
                <a:gd name="T17" fmla="*/ 1 h 6"/>
                <a:gd name="T18" fmla="*/ 0 w 5"/>
                <a:gd name="T19" fmla="*/ 2 h 6"/>
                <a:gd name="T20" fmla="*/ 0 w 5"/>
                <a:gd name="T21" fmla="*/ 3 h 6"/>
                <a:gd name="T22" fmla="*/ 1 w 5"/>
                <a:gd name="T23" fmla="*/ 4 h 6"/>
                <a:gd name="T24" fmla="*/ 3 w 5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37" name="Group 57"/>
          <p:cNvGrpSpPr>
            <a:grpSpLocks/>
          </p:cNvGrpSpPr>
          <p:nvPr/>
        </p:nvGrpSpPr>
        <p:grpSpPr bwMode="auto">
          <a:xfrm>
            <a:off x="1911350" y="2943225"/>
            <a:ext cx="158750" cy="328613"/>
            <a:chOff x="2179" y="1984"/>
            <a:chExt cx="219" cy="355"/>
          </a:xfrm>
        </p:grpSpPr>
        <p:sp>
          <p:nvSpPr>
            <p:cNvPr id="1146938" name="Freeform 58"/>
            <p:cNvSpPr>
              <a:spLocks/>
            </p:cNvSpPr>
            <p:nvPr/>
          </p:nvSpPr>
          <p:spPr bwMode="auto">
            <a:xfrm>
              <a:off x="2213" y="2010"/>
              <a:ext cx="185" cy="329"/>
            </a:xfrm>
            <a:custGeom>
              <a:avLst/>
              <a:gdLst>
                <a:gd name="T0" fmla="*/ 305 w 305"/>
                <a:gd name="T1" fmla="*/ 0 h 541"/>
                <a:gd name="T2" fmla="*/ 1 w 305"/>
                <a:gd name="T3" fmla="*/ 0 h 541"/>
                <a:gd name="T4" fmla="*/ 0 w 305"/>
                <a:gd name="T5" fmla="*/ 541 h 541"/>
                <a:gd name="T6" fmla="*/ 305 w 305"/>
                <a:gd name="T7" fmla="*/ 541 h 541"/>
                <a:gd name="T8" fmla="*/ 305 w 305"/>
                <a:gd name="T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541">
                  <a:moveTo>
                    <a:pt x="305" y="0"/>
                  </a:moveTo>
                  <a:lnTo>
                    <a:pt x="1" y="0"/>
                  </a:lnTo>
                  <a:lnTo>
                    <a:pt x="0" y="541"/>
                  </a:lnTo>
                  <a:lnTo>
                    <a:pt x="305" y="541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39" name="Freeform 59"/>
            <p:cNvSpPr>
              <a:spLocks/>
            </p:cNvSpPr>
            <p:nvPr/>
          </p:nvSpPr>
          <p:spPr bwMode="auto">
            <a:xfrm>
              <a:off x="2179" y="1984"/>
              <a:ext cx="219" cy="26"/>
            </a:xfrm>
            <a:custGeom>
              <a:avLst/>
              <a:gdLst>
                <a:gd name="T0" fmla="*/ 364 w 364"/>
                <a:gd name="T1" fmla="*/ 41 h 41"/>
                <a:gd name="T2" fmla="*/ 305 w 364"/>
                <a:gd name="T3" fmla="*/ 0 h 41"/>
                <a:gd name="T4" fmla="*/ 0 w 364"/>
                <a:gd name="T5" fmla="*/ 0 h 41"/>
                <a:gd name="T6" fmla="*/ 59 w 364"/>
                <a:gd name="T7" fmla="*/ 40 h 41"/>
                <a:gd name="T8" fmla="*/ 364 w 364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">
                  <a:moveTo>
                    <a:pt x="364" y="41"/>
                  </a:moveTo>
                  <a:lnTo>
                    <a:pt x="305" y="0"/>
                  </a:lnTo>
                  <a:lnTo>
                    <a:pt x="0" y="0"/>
                  </a:lnTo>
                  <a:lnTo>
                    <a:pt x="59" y="40"/>
                  </a:lnTo>
                  <a:lnTo>
                    <a:pt x="364" y="41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40" name="Freeform 60"/>
            <p:cNvSpPr>
              <a:spLocks/>
            </p:cNvSpPr>
            <p:nvPr/>
          </p:nvSpPr>
          <p:spPr bwMode="auto">
            <a:xfrm>
              <a:off x="2179" y="1986"/>
              <a:ext cx="36" cy="353"/>
            </a:xfrm>
            <a:custGeom>
              <a:avLst/>
              <a:gdLst>
                <a:gd name="T0" fmla="*/ 59 w 60"/>
                <a:gd name="T1" fmla="*/ 40 h 581"/>
                <a:gd name="T2" fmla="*/ 0 w 60"/>
                <a:gd name="T3" fmla="*/ 0 h 581"/>
                <a:gd name="T4" fmla="*/ 0 w 60"/>
                <a:gd name="T5" fmla="*/ 539 h 581"/>
                <a:gd name="T6" fmla="*/ 60 w 60"/>
                <a:gd name="T7" fmla="*/ 581 h 581"/>
                <a:gd name="T8" fmla="*/ 59 w 60"/>
                <a:gd name="T9" fmla="*/ 4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1">
                  <a:moveTo>
                    <a:pt x="59" y="40"/>
                  </a:moveTo>
                  <a:lnTo>
                    <a:pt x="0" y="0"/>
                  </a:lnTo>
                  <a:lnTo>
                    <a:pt x="0" y="539"/>
                  </a:lnTo>
                  <a:lnTo>
                    <a:pt x="60" y="581"/>
                  </a:lnTo>
                  <a:lnTo>
                    <a:pt x="59" y="4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41" name="Freeform 61"/>
            <p:cNvSpPr>
              <a:spLocks/>
            </p:cNvSpPr>
            <p:nvPr/>
          </p:nvSpPr>
          <p:spPr bwMode="auto">
            <a:xfrm>
              <a:off x="2231" y="2297"/>
              <a:ext cx="149" cy="29"/>
            </a:xfrm>
            <a:custGeom>
              <a:avLst/>
              <a:gdLst>
                <a:gd name="T0" fmla="*/ 245 w 245"/>
                <a:gd name="T1" fmla="*/ 0 h 47"/>
                <a:gd name="T2" fmla="*/ 0 w 245"/>
                <a:gd name="T3" fmla="*/ 2 h 47"/>
                <a:gd name="T4" fmla="*/ 0 w 245"/>
                <a:gd name="T5" fmla="*/ 46 h 47"/>
                <a:gd name="T6" fmla="*/ 244 w 245"/>
                <a:gd name="T7" fmla="*/ 47 h 47"/>
                <a:gd name="T8" fmla="*/ 245 w 24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47">
                  <a:moveTo>
                    <a:pt x="245" y="0"/>
                  </a:moveTo>
                  <a:lnTo>
                    <a:pt x="0" y="2"/>
                  </a:lnTo>
                  <a:lnTo>
                    <a:pt x="0" y="46"/>
                  </a:lnTo>
                  <a:lnTo>
                    <a:pt x="244" y="47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42" name="Freeform 62"/>
            <p:cNvSpPr>
              <a:spLocks/>
            </p:cNvSpPr>
            <p:nvPr/>
          </p:nvSpPr>
          <p:spPr bwMode="auto">
            <a:xfrm>
              <a:off x="2231" y="2072"/>
              <a:ext cx="149" cy="16"/>
            </a:xfrm>
            <a:custGeom>
              <a:avLst/>
              <a:gdLst>
                <a:gd name="T0" fmla="*/ 245 w 245"/>
                <a:gd name="T1" fmla="*/ 0 h 28"/>
                <a:gd name="T2" fmla="*/ 0 w 245"/>
                <a:gd name="T3" fmla="*/ 0 h 28"/>
                <a:gd name="T4" fmla="*/ 0 w 245"/>
                <a:gd name="T5" fmla="*/ 28 h 28"/>
                <a:gd name="T6" fmla="*/ 244 w 245"/>
                <a:gd name="T7" fmla="*/ 28 h 28"/>
                <a:gd name="T8" fmla="*/ 245 w 24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8">
                  <a:moveTo>
                    <a:pt x="245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44" y="28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43" name="Freeform 63"/>
            <p:cNvSpPr>
              <a:spLocks/>
            </p:cNvSpPr>
            <p:nvPr/>
          </p:nvSpPr>
          <p:spPr bwMode="auto">
            <a:xfrm>
              <a:off x="2346" y="2024"/>
              <a:ext cx="10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44" name="Freeform 64"/>
            <p:cNvSpPr>
              <a:spLocks/>
            </p:cNvSpPr>
            <p:nvPr/>
          </p:nvSpPr>
          <p:spPr bwMode="auto">
            <a:xfrm>
              <a:off x="2346" y="2068"/>
              <a:ext cx="10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45" name="Rectangle 65"/>
            <p:cNvSpPr>
              <a:spLocks noChangeArrowheads="1"/>
            </p:cNvSpPr>
            <p:nvPr/>
          </p:nvSpPr>
          <p:spPr bwMode="auto">
            <a:xfrm>
              <a:off x="2346" y="2024"/>
              <a:ext cx="10" cy="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46" name="Freeform 66"/>
            <p:cNvSpPr>
              <a:spLocks/>
            </p:cNvSpPr>
            <p:nvPr/>
          </p:nvSpPr>
          <p:spPr bwMode="auto">
            <a:xfrm>
              <a:off x="2371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47" name="Freeform 67"/>
            <p:cNvSpPr>
              <a:spLocks/>
            </p:cNvSpPr>
            <p:nvPr/>
          </p:nvSpPr>
          <p:spPr bwMode="auto">
            <a:xfrm>
              <a:off x="2371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48" name="Freeform 68"/>
            <p:cNvSpPr>
              <a:spLocks/>
            </p:cNvSpPr>
            <p:nvPr/>
          </p:nvSpPr>
          <p:spPr bwMode="auto">
            <a:xfrm>
              <a:off x="2233" y="2282"/>
              <a:ext cx="2" cy="4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49" name="Freeform 69"/>
            <p:cNvSpPr>
              <a:spLocks/>
            </p:cNvSpPr>
            <p:nvPr/>
          </p:nvSpPr>
          <p:spPr bwMode="auto">
            <a:xfrm>
              <a:off x="2231" y="2282"/>
              <a:ext cx="4" cy="2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0" name="Freeform 70"/>
            <p:cNvSpPr>
              <a:spLocks/>
            </p:cNvSpPr>
            <p:nvPr/>
          </p:nvSpPr>
          <p:spPr bwMode="auto">
            <a:xfrm>
              <a:off x="2231" y="2099"/>
              <a:ext cx="149" cy="4"/>
            </a:xfrm>
            <a:custGeom>
              <a:avLst/>
              <a:gdLst>
                <a:gd name="T0" fmla="*/ 246 w 246"/>
                <a:gd name="T1" fmla="*/ 0 h 5"/>
                <a:gd name="T2" fmla="*/ 246 w 246"/>
                <a:gd name="T3" fmla="*/ 5 h 5"/>
                <a:gd name="T4" fmla="*/ 6 w 246"/>
                <a:gd name="T5" fmla="*/ 5 h 5"/>
                <a:gd name="T6" fmla="*/ 6 w 246"/>
                <a:gd name="T7" fmla="*/ 2 h 5"/>
                <a:gd name="T8" fmla="*/ 0 w 246"/>
                <a:gd name="T9" fmla="*/ 2 h 5"/>
                <a:gd name="T10" fmla="*/ 0 w 246"/>
                <a:gd name="T11" fmla="*/ 0 h 5"/>
                <a:gd name="T12" fmla="*/ 246 w 24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5">
                  <a:moveTo>
                    <a:pt x="246" y="0"/>
                  </a:moveTo>
                  <a:lnTo>
                    <a:pt x="24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1" name="Freeform 71"/>
            <p:cNvSpPr>
              <a:spLocks/>
            </p:cNvSpPr>
            <p:nvPr/>
          </p:nvSpPr>
          <p:spPr bwMode="auto">
            <a:xfrm>
              <a:off x="2380" y="2125"/>
              <a:ext cx="2" cy="2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2" name="Freeform 72"/>
            <p:cNvSpPr>
              <a:spLocks/>
            </p:cNvSpPr>
            <p:nvPr/>
          </p:nvSpPr>
          <p:spPr bwMode="auto">
            <a:xfrm>
              <a:off x="2233" y="2125"/>
              <a:ext cx="2" cy="2"/>
            </a:xfrm>
            <a:custGeom>
              <a:avLst/>
              <a:gdLst>
                <a:gd name="T0" fmla="*/ 4 h 4"/>
                <a:gd name="T1" fmla="*/ 0 h 4"/>
                <a:gd name="T2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3" name="Rectangle 73"/>
            <p:cNvSpPr>
              <a:spLocks noChangeArrowheads="1"/>
            </p:cNvSpPr>
            <p:nvPr/>
          </p:nvSpPr>
          <p:spPr bwMode="auto">
            <a:xfrm>
              <a:off x="2233" y="2125"/>
              <a:ext cx="147" cy="2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4" name="Freeform 74"/>
            <p:cNvSpPr>
              <a:spLocks/>
            </p:cNvSpPr>
            <p:nvPr/>
          </p:nvSpPr>
          <p:spPr bwMode="auto">
            <a:xfrm>
              <a:off x="2248" y="2258"/>
              <a:ext cx="11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5" name="Freeform 75"/>
            <p:cNvSpPr>
              <a:spLocks/>
            </p:cNvSpPr>
            <p:nvPr/>
          </p:nvSpPr>
          <p:spPr bwMode="auto">
            <a:xfrm>
              <a:off x="2248" y="2282"/>
              <a:ext cx="11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6" name="Freeform 76"/>
            <p:cNvSpPr>
              <a:spLocks/>
            </p:cNvSpPr>
            <p:nvPr/>
          </p:nvSpPr>
          <p:spPr bwMode="auto">
            <a:xfrm>
              <a:off x="2273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7" name="Freeform 77"/>
            <p:cNvSpPr>
              <a:spLocks/>
            </p:cNvSpPr>
            <p:nvPr/>
          </p:nvSpPr>
          <p:spPr bwMode="auto">
            <a:xfrm>
              <a:off x="2273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8" name="Freeform 78"/>
            <p:cNvSpPr>
              <a:spLocks/>
            </p:cNvSpPr>
            <p:nvPr/>
          </p:nvSpPr>
          <p:spPr bwMode="auto">
            <a:xfrm>
              <a:off x="2298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59" name="Freeform 79"/>
            <p:cNvSpPr>
              <a:spLocks/>
            </p:cNvSpPr>
            <p:nvPr/>
          </p:nvSpPr>
          <p:spPr bwMode="auto">
            <a:xfrm>
              <a:off x="2298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60" name="Freeform 80"/>
            <p:cNvSpPr>
              <a:spLocks/>
            </p:cNvSpPr>
            <p:nvPr/>
          </p:nvSpPr>
          <p:spPr bwMode="auto">
            <a:xfrm>
              <a:off x="2346" y="2258"/>
              <a:ext cx="10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61" name="Freeform 81"/>
            <p:cNvSpPr>
              <a:spLocks/>
            </p:cNvSpPr>
            <p:nvPr/>
          </p:nvSpPr>
          <p:spPr bwMode="auto">
            <a:xfrm>
              <a:off x="2346" y="2282"/>
              <a:ext cx="10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62" name="Freeform 82"/>
            <p:cNvSpPr>
              <a:spLocks/>
            </p:cNvSpPr>
            <p:nvPr/>
          </p:nvSpPr>
          <p:spPr bwMode="auto">
            <a:xfrm>
              <a:off x="2322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63" name="Freeform 83"/>
            <p:cNvSpPr>
              <a:spLocks/>
            </p:cNvSpPr>
            <p:nvPr/>
          </p:nvSpPr>
          <p:spPr bwMode="auto">
            <a:xfrm>
              <a:off x="2322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64" name="Freeform 84"/>
            <p:cNvSpPr>
              <a:spLocks/>
            </p:cNvSpPr>
            <p:nvPr/>
          </p:nvSpPr>
          <p:spPr bwMode="auto">
            <a:xfrm>
              <a:off x="2255" y="2103"/>
              <a:ext cx="4" cy="2"/>
            </a:xfrm>
            <a:custGeom>
              <a:avLst/>
              <a:gdLst>
                <a:gd name="T0" fmla="*/ 0 w 6"/>
                <a:gd name="T1" fmla="*/ 6 w 6"/>
                <a:gd name="T2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65" name="Freeform 85"/>
            <p:cNvSpPr>
              <a:spLocks/>
            </p:cNvSpPr>
            <p:nvPr/>
          </p:nvSpPr>
          <p:spPr bwMode="auto">
            <a:xfrm>
              <a:off x="2255" y="2284"/>
              <a:ext cx="4" cy="2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66" name="Freeform 86"/>
            <p:cNvSpPr>
              <a:spLocks/>
            </p:cNvSpPr>
            <p:nvPr/>
          </p:nvSpPr>
          <p:spPr bwMode="auto">
            <a:xfrm>
              <a:off x="2306" y="2282"/>
              <a:ext cx="3" cy="2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67" name="Freeform 87"/>
            <p:cNvSpPr>
              <a:spLocks/>
            </p:cNvSpPr>
            <p:nvPr/>
          </p:nvSpPr>
          <p:spPr bwMode="auto">
            <a:xfrm>
              <a:off x="2282" y="2101"/>
              <a:ext cx="2" cy="2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68" name="Freeform 88"/>
            <p:cNvSpPr>
              <a:spLocks/>
            </p:cNvSpPr>
            <p:nvPr/>
          </p:nvSpPr>
          <p:spPr bwMode="auto">
            <a:xfrm>
              <a:off x="2355" y="2101"/>
              <a:ext cx="1" cy="2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69" name="Freeform 89"/>
            <p:cNvSpPr>
              <a:spLocks/>
            </p:cNvSpPr>
            <p:nvPr/>
          </p:nvSpPr>
          <p:spPr bwMode="auto">
            <a:xfrm>
              <a:off x="2355" y="2282"/>
              <a:ext cx="1" cy="2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0" name="Freeform 90"/>
            <p:cNvSpPr>
              <a:spLocks/>
            </p:cNvSpPr>
            <p:nvPr/>
          </p:nvSpPr>
          <p:spPr bwMode="auto">
            <a:xfrm>
              <a:off x="2331" y="2103"/>
              <a:ext cx="2" cy="2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1" name="Freeform 91"/>
            <p:cNvSpPr>
              <a:spLocks/>
            </p:cNvSpPr>
            <p:nvPr/>
          </p:nvSpPr>
          <p:spPr bwMode="auto">
            <a:xfrm>
              <a:off x="2331" y="2282"/>
              <a:ext cx="2" cy="2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2" name="Freeform 92"/>
            <p:cNvSpPr>
              <a:spLocks/>
            </p:cNvSpPr>
            <p:nvPr/>
          </p:nvSpPr>
          <p:spPr bwMode="auto">
            <a:xfrm>
              <a:off x="2371" y="2101"/>
              <a:ext cx="9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3" name="Freeform 93"/>
            <p:cNvSpPr>
              <a:spLocks/>
            </p:cNvSpPr>
            <p:nvPr/>
          </p:nvSpPr>
          <p:spPr bwMode="auto">
            <a:xfrm>
              <a:off x="2248" y="2101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4" name="Freeform 94"/>
            <p:cNvSpPr>
              <a:spLocks/>
            </p:cNvSpPr>
            <p:nvPr/>
          </p:nvSpPr>
          <p:spPr bwMode="auto">
            <a:xfrm>
              <a:off x="2248" y="2125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5" name="Freeform 95"/>
            <p:cNvSpPr>
              <a:spLocks/>
            </p:cNvSpPr>
            <p:nvPr/>
          </p:nvSpPr>
          <p:spPr bwMode="auto">
            <a:xfrm>
              <a:off x="2273" y="2101"/>
              <a:ext cx="11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6" name="Freeform 96"/>
            <p:cNvSpPr>
              <a:spLocks/>
            </p:cNvSpPr>
            <p:nvPr/>
          </p:nvSpPr>
          <p:spPr bwMode="auto">
            <a:xfrm>
              <a:off x="2273" y="2125"/>
              <a:ext cx="11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7" name="Freeform 97"/>
            <p:cNvSpPr>
              <a:spLocks/>
            </p:cNvSpPr>
            <p:nvPr/>
          </p:nvSpPr>
          <p:spPr bwMode="auto">
            <a:xfrm>
              <a:off x="2298" y="2101"/>
              <a:ext cx="11" cy="2"/>
            </a:xfrm>
            <a:custGeom>
              <a:avLst/>
              <a:gdLst>
                <a:gd name="T0" fmla="*/ 0 w 19"/>
                <a:gd name="T1" fmla="*/ 19 w 19"/>
                <a:gd name="T2" fmla="*/ 0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">
                  <a:moveTo>
                    <a:pt x="0" y="0"/>
                  </a:move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8" name="Freeform 98"/>
            <p:cNvSpPr>
              <a:spLocks/>
            </p:cNvSpPr>
            <p:nvPr/>
          </p:nvSpPr>
          <p:spPr bwMode="auto">
            <a:xfrm>
              <a:off x="2298" y="2125"/>
              <a:ext cx="11" cy="2"/>
            </a:xfrm>
            <a:custGeom>
              <a:avLst/>
              <a:gdLst>
                <a:gd name="T0" fmla="*/ 19 w 19"/>
                <a:gd name="T1" fmla="*/ 0 w 19"/>
                <a:gd name="T2" fmla="*/ 19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">
                  <a:moveTo>
                    <a:pt x="19" y="0"/>
                  </a:move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79" name="Freeform 99"/>
            <p:cNvSpPr>
              <a:spLocks/>
            </p:cNvSpPr>
            <p:nvPr/>
          </p:nvSpPr>
          <p:spPr bwMode="auto">
            <a:xfrm>
              <a:off x="2346" y="2101"/>
              <a:ext cx="10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80" name="Freeform 100"/>
            <p:cNvSpPr>
              <a:spLocks/>
            </p:cNvSpPr>
            <p:nvPr/>
          </p:nvSpPr>
          <p:spPr bwMode="auto">
            <a:xfrm>
              <a:off x="2346" y="2125"/>
              <a:ext cx="10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81" name="Freeform 101"/>
            <p:cNvSpPr>
              <a:spLocks/>
            </p:cNvSpPr>
            <p:nvPr/>
          </p:nvSpPr>
          <p:spPr bwMode="auto">
            <a:xfrm>
              <a:off x="2322" y="2101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82" name="Freeform 102"/>
            <p:cNvSpPr>
              <a:spLocks/>
            </p:cNvSpPr>
            <p:nvPr/>
          </p:nvSpPr>
          <p:spPr bwMode="auto">
            <a:xfrm>
              <a:off x="2322" y="2125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83" name="Rectangle 103"/>
            <p:cNvSpPr>
              <a:spLocks noChangeArrowheads="1"/>
            </p:cNvSpPr>
            <p:nvPr/>
          </p:nvSpPr>
          <p:spPr bwMode="auto">
            <a:xfrm>
              <a:off x="2233" y="2024"/>
              <a:ext cx="8" cy="15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84" name="Freeform 104"/>
            <p:cNvSpPr>
              <a:spLocks/>
            </p:cNvSpPr>
            <p:nvPr/>
          </p:nvSpPr>
          <p:spPr bwMode="auto">
            <a:xfrm>
              <a:off x="2233" y="2026"/>
              <a:ext cx="8" cy="9"/>
            </a:xfrm>
            <a:custGeom>
              <a:avLst/>
              <a:gdLst>
                <a:gd name="T0" fmla="*/ 0 w 11"/>
                <a:gd name="T1" fmla="*/ 13 h 13"/>
                <a:gd name="T2" fmla="*/ 6 w 11"/>
                <a:gd name="T3" fmla="*/ 0 h 13"/>
                <a:gd name="T4" fmla="*/ 11 w 11"/>
                <a:gd name="T5" fmla="*/ 13 h 13"/>
                <a:gd name="T6" fmla="*/ 0 w 11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lnTo>
                    <a:pt x="6" y="0"/>
                  </a:lnTo>
                  <a:lnTo>
                    <a:pt x="11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85" name="Freeform 105"/>
            <p:cNvSpPr>
              <a:spLocks/>
            </p:cNvSpPr>
            <p:nvPr/>
          </p:nvSpPr>
          <p:spPr bwMode="auto">
            <a:xfrm>
              <a:off x="2235" y="2032"/>
              <a:ext cx="4" cy="3"/>
            </a:xfrm>
            <a:custGeom>
              <a:avLst/>
              <a:gdLst>
                <a:gd name="T0" fmla="*/ 3 w 5"/>
                <a:gd name="T1" fmla="*/ 6 h 6"/>
                <a:gd name="T2" fmla="*/ 4 w 5"/>
                <a:gd name="T3" fmla="*/ 4 h 6"/>
                <a:gd name="T4" fmla="*/ 5 w 5"/>
                <a:gd name="T5" fmla="*/ 3 h 6"/>
                <a:gd name="T6" fmla="*/ 5 w 5"/>
                <a:gd name="T7" fmla="*/ 2 h 6"/>
                <a:gd name="T8" fmla="*/ 5 w 5"/>
                <a:gd name="T9" fmla="*/ 1 h 6"/>
                <a:gd name="T10" fmla="*/ 4 w 5"/>
                <a:gd name="T11" fmla="*/ 1 h 6"/>
                <a:gd name="T12" fmla="*/ 3 w 5"/>
                <a:gd name="T13" fmla="*/ 0 h 6"/>
                <a:gd name="T14" fmla="*/ 1 w 5"/>
                <a:gd name="T15" fmla="*/ 1 h 6"/>
                <a:gd name="T16" fmla="*/ 0 w 5"/>
                <a:gd name="T17" fmla="*/ 1 h 6"/>
                <a:gd name="T18" fmla="*/ 0 w 5"/>
                <a:gd name="T19" fmla="*/ 2 h 6"/>
                <a:gd name="T20" fmla="*/ 0 w 5"/>
                <a:gd name="T21" fmla="*/ 3 h 6"/>
                <a:gd name="T22" fmla="*/ 1 w 5"/>
                <a:gd name="T23" fmla="*/ 4 h 6"/>
                <a:gd name="T24" fmla="*/ 3 w 5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6986" name="Line 106"/>
          <p:cNvSpPr>
            <a:spLocks noChangeShapeType="1"/>
          </p:cNvSpPr>
          <p:nvPr/>
        </p:nvSpPr>
        <p:spPr bwMode="auto">
          <a:xfrm>
            <a:off x="2109788" y="3194050"/>
            <a:ext cx="503237" cy="265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7" name="Line 107"/>
          <p:cNvSpPr>
            <a:spLocks noChangeShapeType="1"/>
          </p:cNvSpPr>
          <p:nvPr/>
        </p:nvSpPr>
        <p:spPr bwMode="auto">
          <a:xfrm flipV="1">
            <a:off x="2865438" y="3262313"/>
            <a:ext cx="503237" cy="2651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8" name="Line 108"/>
          <p:cNvSpPr>
            <a:spLocks noChangeShapeType="1"/>
          </p:cNvSpPr>
          <p:nvPr/>
        </p:nvSpPr>
        <p:spPr bwMode="auto">
          <a:xfrm flipV="1">
            <a:off x="2103438" y="2740025"/>
            <a:ext cx="503237" cy="265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9" name="Line 109"/>
          <p:cNvSpPr>
            <a:spLocks noChangeShapeType="1"/>
          </p:cNvSpPr>
          <p:nvPr/>
        </p:nvSpPr>
        <p:spPr bwMode="auto">
          <a:xfrm>
            <a:off x="2863850" y="1897063"/>
            <a:ext cx="403225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90" name="Line 110"/>
          <p:cNvSpPr>
            <a:spLocks noChangeShapeType="1"/>
          </p:cNvSpPr>
          <p:nvPr/>
        </p:nvSpPr>
        <p:spPr bwMode="auto">
          <a:xfrm flipH="1">
            <a:off x="2268538" y="1941513"/>
            <a:ext cx="327025" cy="80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6991" name="Group 111"/>
          <p:cNvGrpSpPr>
            <a:grpSpLocks/>
          </p:cNvGrpSpPr>
          <p:nvPr/>
        </p:nvGrpSpPr>
        <p:grpSpPr bwMode="auto">
          <a:xfrm>
            <a:off x="2374900" y="1343025"/>
            <a:ext cx="592138" cy="566738"/>
            <a:chOff x="354" y="795"/>
            <a:chExt cx="466" cy="623"/>
          </a:xfrm>
        </p:grpSpPr>
        <p:sp>
          <p:nvSpPr>
            <p:cNvPr id="1146992" name="Freeform 112"/>
            <p:cNvSpPr>
              <a:spLocks/>
            </p:cNvSpPr>
            <p:nvPr/>
          </p:nvSpPr>
          <p:spPr bwMode="auto">
            <a:xfrm>
              <a:off x="354" y="795"/>
              <a:ext cx="466" cy="623"/>
            </a:xfrm>
            <a:custGeom>
              <a:avLst/>
              <a:gdLst>
                <a:gd name="T0" fmla="*/ 0 w 466"/>
                <a:gd name="T1" fmla="*/ 623 h 623"/>
                <a:gd name="T2" fmla="*/ 0 w 466"/>
                <a:gd name="T3" fmla="*/ 603 h 623"/>
                <a:gd name="T4" fmla="*/ 117 w 466"/>
                <a:gd name="T5" fmla="*/ 564 h 623"/>
                <a:gd name="T6" fmla="*/ 117 w 466"/>
                <a:gd name="T7" fmla="*/ 0 h 623"/>
                <a:gd name="T8" fmla="*/ 350 w 466"/>
                <a:gd name="T9" fmla="*/ 0 h 623"/>
                <a:gd name="T10" fmla="*/ 350 w 466"/>
                <a:gd name="T11" fmla="*/ 564 h 623"/>
                <a:gd name="T12" fmla="*/ 466 w 466"/>
                <a:gd name="T13" fmla="*/ 603 h 623"/>
                <a:gd name="T14" fmla="*/ 466 w 466"/>
                <a:gd name="T15" fmla="*/ 623 h 623"/>
                <a:gd name="T16" fmla="*/ 0 w 466"/>
                <a:gd name="T1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6" h="623">
                  <a:moveTo>
                    <a:pt x="0" y="623"/>
                  </a:moveTo>
                  <a:lnTo>
                    <a:pt x="0" y="603"/>
                  </a:lnTo>
                  <a:lnTo>
                    <a:pt x="117" y="564"/>
                  </a:lnTo>
                  <a:lnTo>
                    <a:pt x="117" y="0"/>
                  </a:lnTo>
                  <a:lnTo>
                    <a:pt x="350" y="0"/>
                  </a:lnTo>
                  <a:lnTo>
                    <a:pt x="350" y="564"/>
                  </a:lnTo>
                  <a:lnTo>
                    <a:pt x="466" y="603"/>
                  </a:lnTo>
                  <a:lnTo>
                    <a:pt x="466" y="623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FFFF66"/>
            </a:solidFill>
            <a:ln w="11113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93" name="Freeform 113"/>
            <p:cNvSpPr>
              <a:spLocks noEditPoints="1"/>
            </p:cNvSpPr>
            <p:nvPr/>
          </p:nvSpPr>
          <p:spPr bwMode="auto">
            <a:xfrm>
              <a:off x="471" y="824"/>
              <a:ext cx="233" cy="594"/>
            </a:xfrm>
            <a:custGeom>
              <a:avLst/>
              <a:gdLst>
                <a:gd name="T0" fmla="*/ 0 w 233"/>
                <a:gd name="T1" fmla="*/ 535 h 594"/>
                <a:gd name="T2" fmla="*/ 0 w 233"/>
                <a:gd name="T3" fmla="*/ 594 h 594"/>
                <a:gd name="T4" fmla="*/ 233 w 233"/>
                <a:gd name="T5" fmla="*/ 535 h 594"/>
                <a:gd name="T6" fmla="*/ 233 w 233"/>
                <a:gd name="T7" fmla="*/ 594 h 594"/>
                <a:gd name="T8" fmla="*/ 77 w 233"/>
                <a:gd name="T9" fmla="*/ 166 h 594"/>
                <a:gd name="T10" fmla="*/ 155 w 233"/>
                <a:gd name="T11" fmla="*/ 166 h 594"/>
                <a:gd name="T12" fmla="*/ 64 w 233"/>
                <a:gd name="T13" fmla="*/ 101 h 594"/>
                <a:gd name="T14" fmla="*/ 168 w 233"/>
                <a:gd name="T15" fmla="*/ 101 h 594"/>
                <a:gd name="T16" fmla="*/ 29 w 233"/>
                <a:gd name="T17" fmla="*/ 0 h 594"/>
                <a:gd name="T18" fmla="*/ 203 w 233"/>
                <a:gd name="T19" fmla="*/ 0 h 594"/>
                <a:gd name="T20" fmla="*/ 203 w 233"/>
                <a:gd name="T21" fmla="*/ 361 h 594"/>
                <a:gd name="T22" fmla="*/ 29 w 233"/>
                <a:gd name="T23" fmla="*/ 361 h 594"/>
                <a:gd name="T24" fmla="*/ 29 w 233"/>
                <a:gd name="T25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594">
                  <a:moveTo>
                    <a:pt x="0" y="535"/>
                  </a:moveTo>
                  <a:lnTo>
                    <a:pt x="0" y="594"/>
                  </a:lnTo>
                  <a:moveTo>
                    <a:pt x="233" y="535"/>
                  </a:moveTo>
                  <a:lnTo>
                    <a:pt x="233" y="594"/>
                  </a:lnTo>
                  <a:moveTo>
                    <a:pt x="77" y="166"/>
                  </a:moveTo>
                  <a:lnTo>
                    <a:pt x="155" y="166"/>
                  </a:lnTo>
                  <a:moveTo>
                    <a:pt x="64" y="101"/>
                  </a:moveTo>
                  <a:lnTo>
                    <a:pt x="168" y="101"/>
                  </a:lnTo>
                  <a:moveTo>
                    <a:pt x="29" y="0"/>
                  </a:moveTo>
                  <a:lnTo>
                    <a:pt x="203" y="0"/>
                  </a:lnTo>
                  <a:lnTo>
                    <a:pt x="203" y="361"/>
                  </a:lnTo>
                  <a:lnTo>
                    <a:pt x="29" y="361"/>
                  </a:lnTo>
                  <a:lnTo>
                    <a:pt x="29" y="0"/>
                  </a:lnTo>
                </a:path>
              </a:pathLst>
            </a:custGeom>
            <a:solidFill>
              <a:srgbClr val="FFFF66"/>
            </a:solidFill>
            <a:ln w="11113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94" name="Rectangle 114"/>
            <p:cNvSpPr>
              <a:spLocks noChangeArrowheads="1"/>
            </p:cNvSpPr>
            <p:nvPr/>
          </p:nvSpPr>
          <p:spPr bwMode="auto">
            <a:xfrm>
              <a:off x="568" y="983"/>
              <a:ext cx="39" cy="14"/>
            </a:xfrm>
            <a:prstGeom prst="rect">
              <a:avLst/>
            </a:prstGeom>
            <a:solidFill>
              <a:srgbClr val="FFFF66"/>
            </a:solidFill>
            <a:ln w="31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95" name="Freeform 115"/>
            <p:cNvSpPr>
              <a:spLocks noEditPoints="1"/>
            </p:cNvSpPr>
            <p:nvPr/>
          </p:nvSpPr>
          <p:spPr bwMode="auto">
            <a:xfrm>
              <a:off x="490" y="1210"/>
              <a:ext cx="194" cy="168"/>
            </a:xfrm>
            <a:custGeom>
              <a:avLst/>
              <a:gdLst>
                <a:gd name="T0" fmla="*/ 15 w 194"/>
                <a:gd name="T1" fmla="*/ 104 h 168"/>
                <a:gd name="T2" fmla="*/ 0 w 194"/>
                <a:gd name="T3" fmla="*/ 0 h 168"/>
                <a:gd name="T4" fmla="*/ 30 w 194"/>
                <a:gd name="T5" fmla="*/ 104 h 168"/>
                <a:gd name="T6" fmla="*/ 45 w 194"/>
                <a:gd name="T7" fmla="*/ 0 h 168"/>
                <a:gd name="T8" fmla="*/ 30 w 194"/>
                <a:gd name="T9" fmla="*/ 104 h 168"/>
                <a:gd name="T10" fmla="*/ 75 w 194"/>
                <a:gd name="T11" fmla="*/ 104 h 168"/>
                <a:gd name="T12" fmla="*/ 60 w 194"/>
                <a:gd name="T13" fmla="*/ 0 h 168"/>
                <a:gd name="T14" fmla="*/ 90 w 194"/>
                <a:gd name="T15" fmla="*/ 104 h 168"/>
                <a:gd name="T16" fmla="*/ 105 w 194"/>
                <a:gd name="T17" fmla="*/ 0 h 168"/>
                <a:gd name="T18" fmla="*/ 90 w 194"/>
                <a:gd name="T19" fmla="*/ 104 h 168"/>
                <a:gd name="T20" fmla="*/ 134 w 194"/>
                <a:gd name="T21" fmla="*/ 104 h 168"/>
                <a:gd name="T22" fmla="*/ 120 w 194"/>
                <a:gd name="T23" fmla="*/ 0 h 168"/>
                <a:gd name="T24" fmla="*/ 150 w 194"/>
                <a:gd name="T25" fmla="*/ 104 h 168"/>
                <a:gd name="T26" fmla="*/ 164 w 194"/>
                <a:gd name="T27" fmla="*/ 0 h 168"/>
                <a:gd name="T28" fmla="*/ 150 w 194"/>
                <a:gd name="T29" fmla="*/ 104 h 168"/>
                <a:gd name="T30" fmla="*/ 194 w 194"/>
                <a:gd name="T31" fmla="*/ 104 h 168"/>
                <a:gd name="T32" fmla="*/ 180 w 194"/>
                <a:gd name="T33" fmla="*/ 0 h 168"/>
                <a:gd name="T34" fmla="*/ 180 w 194"/>
                <a:gd name="T35" fmla="*/ 168 h 168"/>
                <a:gd name="T36" fmla="*/ 194 w 194"/>
                <a:gd name="T37" fmla="*/ 116 h 168"/>
                <a:gd name="T38" fmla="*/ 180 w 194"/>
                <a:gd name="T39" fmla="*/ 168 h 168"/>
                <a:gd name="T40" fmla="*/ 164 w 194"/>
                <a:gd name="T41" fmla="*/ 168 h 168"/>
                <a:gd name="T42" fmla="*/ 150 w 194"/>
                <a:gd name="T43" fmla="*/ 116 h 168"/>
                <a:gd name="T44" fmla="*/ 120 w 194"/>
                <a:gd name="T45" fmla="*/ 168 h 168"/>
                <a:gd name="T46" fmla="*/ 134 w 194"/>
                <a:gd name="T47" fmla="*/ 116 h 168"/>
                <a:gd name="T48" fmla="*/ 120 w 194"/>
                <a:gd name="T49" fmla="*/ 168 h 168"/>
                <a:gd name="T50" fmla="*/ 105 w 194"/>
                <a:gd name="T51" fmla="*/ 168 h 168"/>
                <a:gd name="T52" fmla="*/ 90 w 194"/>
                <a:gd name="T53" fmla="*/ 116 h 168"/>
                <a:gd name="T54" fmla="*/ 60 w 194"/>
                <a:gd name="T55" fmla="*/ 168 h 168"/>
                <a:gd name="T56" fmla="*/ 75 w 194"/>
                <a:gd name="T57" fmla="*/ 116 h 168"/>
                <a:gd name="T58" fmla="*/ 60 w 194"/>
                <a:gd name="T59" fmla="*/ 168 h 168"/>
                <a:gd name="T60" fmla="*/ 45 w 194"/>
                <a:gd name="T61" fmla="*/ 168 h 168"/>
                <a:gd name="T62" fmla="*/ 30 w 194"/>
                <a:gd name="T63" fmla="*/ 116 h 168"/>
                <a:gd name="T64" fmla="*/ 0 w 194"/>
                <a:gd name="T65" fmla="*/ 168 h 168"/>
                <a:gd name="T66" fmla="*/ 15 w 194"/>
                <a:gd name="T67" fmla="*/ 116 h 168"/>
                <a:gd name="T68" fmla="*/ 0 w 194"/>
                <a:gd name="T6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" h="168">
                  <a:moveTo>
                    <a:pt x="0" y="104"/>
                  </a:moveTo>
                  <a:lnTo>
                    <a:pt x="15" y="104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04"/>
                  </a:lnTo>
                  <a:close/>
                  <a:moveTo>
                    <a:pt x="30" y="104"/>
                  </a:moveTo>
                  <a:lnTo>
                    <a:pt x="45" y="104"/>
                  </a:lnTo>
                  <a:lnTo>
                    <a:pt x="45" y="0"/>
                  </a:lnTo>
                  <a:lnTo>
                    <a:pt x="30" y="0"/>
                  </a:lnTo>
                  <a:lnTo>
                    <a:pt x="30" y="104"/>
                  </a:lnTo>
                  <a:close/>
                  <a:moveTo>
                    <a:pt x="60" y="104"/>
                  </a:moveTo>
                  <a:lnTo>
                    <a:pt x="75" y="104"/>
                  </a:lnTo>
                  <a:lnTo>
                    <a:pt x="75" y="0"/>
                  </a:lnTo>
                  <a:lnTo>
                    <a:pt x="60" y="0"/>
                  </a:lnTo>
                  <a:lnTo>
                    <a:pt x="60" y="104"/>
                  </a:lnTo>
                  <a:close/>
                  <a:moveTo>
                    <a:pt x="90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90" y="0"/>
                  </a:lnTo>
                  <a:lnTo>
                    <a:pt x="90" y="104"/>
                  </a:lnTo>
                  <a:close/>
                  <a:moveTo>
                    <a:pt x="120" y="104"/>
                  </a:moveTo>
                  <a:lnTo>
                    <a:pt x="134" y="104"/>
                  </a:lnTo>
                  <a:lnTo>
                    <a:pt x="134" y="0"/>
                  </a:lnTo>
                  <a:lnTo>
                    <a:pt x="120" y="0"/>
                  </a:lnTo>
                  <a:lnTo>
                    <a:pt x="120" y="104"/>
                  </a:lnTo>
                  <a:close/>
                  <a:moveTo>
                    <a:pt x="150" y="104"/>
                  </a:moveTo>
                  <a:lnTo>
                    <a:pt x="164" y="10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50" y="104"/>
                  </a:lnTo>
                  <a:close/>
                  <a:moveTo>
                    <a:pt x="180" y="104"/>
                  </a:moveTo>
                  <a:lnTo>
                    <a:pt x="194" y="104"/>
                  </a:lnTo>
                  <a:lnTo>
                    <a:pt x="194" y="0"/>
                  </a:lnTo>
                  <a:lnTo>
                    <a:pt x="180" y="0"/>
                  </a:lnTo>
                  <a:lnTo>
                    <a:pt x="180" y="104"/>
                  </a:lnTo>
                  <a:close/>
                  <a:moveTo>
                    <a:pt x="180" y="168"/>
                  </a:moveTo>
                  <a:lnTo>
                    <a:pt x="194" y="168"/>
                  </a:lnTo>
                  <a:lnTo>
                    <a:pt x="194" y="116"/>
                  </a:lnTo>
                  <a:lnTo>
                    <a:pt x="180" y="116"/>
                  </a:lnTo>
                  <a:lnTo>
                    <a:pt x="180" y="168"/>
                  </a:lnTo>
                  <a:close/>
                  <a:moveTo>
                    <a:pt x="150" y="168"/>
                  </a:moveTo>
                  <a:lnTo>
                    <a:pt x="164" y="168"/>
                  </a:lnTo>
                  <a:lnTo>
                    <a:pt x="164" y="116"/>
                  </a:lnTo>
                  <a:lnTo>
                    <a:pt x="150" y="116"/>
                  </a:lnTo>
                  <a:lnTo>
                    <a:pt x="150" y="168"/>
                  </a:lnTo>
                  <a:close/>
                  <a:moveTo>
                    <a:pt x="120" y="168"/>
                  </a:moveTo>
                  <a:lnTo>
                    <a:pt x="134" y="168"/>
                  </a:lnTo>
                  <a:lnTo>
                    <a:pt x="134" y="116"/>
                  </a:lnTo>
                  <a:lnTo>
                    <a:pt x="120" y="116"/>
                  </a:lnTo>
                  <a:lnTo>
                    <a:pt x="120" y="168"/>
                  </a:lnTo>
                  <a:close/>
                  <a:moveTo>
                    <a:pt x="90" y="168"/>
                  </a:moveTo>
                  <a:lnTo>
                    <a:pt x="105" y="168"/>
                  </a:lnTo>
                  <a:lnTo>
                    <a:pt x="105" y="116"/>
                  </a:lnTo>
                  <a:lnTo>
                    <a:pt x="90" y="116"/>
                  </a:lnTo>
                  <a:lnTo>
                    <a:pt x="90" y="168"/>
                  </a:lnTo>
                  <a:close/>
                  <a:moveTo>
                    <a:pt x="60" y="168"/>
                  </a:moveTo>
                  <a:lnTo>
                    <a:pt x="75" y="168"/>
                  </a:lnTo>
                  <a:lnTo>
                    <a:pt x="75" y="116"/>
                  </a:lnTo>
                  <a:lnTo>
                    <a:pt x="60" y="116"/>
                  </a:lnTo>
                  <a:lnTo>
                    <a:pt x="60" y="168"/>
                  </a:lnTo>
                  <a:close/>
                  <a:moveTo>
                    <a:pt x="30" y="168"/>
                  </a:moveTo>
                  <a:lnTo>
                    <a:pt x="45" y="168"/>
                  </a:lnTo>
                  <a:lnTo>
                    <a:pt x="45" y="116"/>
                  </a:lnTo>
                  <a:lnTo>
                    <a:pt x="30" y="116"/>
                  </a:lnTo>
                  <a:lnTo>
                    <a:pt x="30" y="168"/>
                  </a:lnTo>
                  <a:close/>
                  <a:moveTo>
                    <a:pt x="0" y="168"/>
                  </a:moveTo>
                  <a:lnTo>
                    <a:pt x="15" y="168"/>
                  </a:lnTo>
                  <a:lnTo>
                    <a:pt x="15" y="116"/>
                  </a:lnTo>
                  <a:lnTo>
                    <a:pt x="0" y="11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66"/>
            </a:solidFill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96" name="Freeform 116"/>
            <p:cNvSpPr>
              <a:spLocks noEditPoints="1"/>
            </p:cNvSpPr>
            <p:nvPr/>
          </p:nvSpPr>
          <p:spPr bwMode="auto">
            <a:xfrm>
              <a:off x="513" y="834"/>
              <a:ext cx="149" cy="311"/>
            </a:xfrm>
            <a:custGeom>
              <a:avLst/>
              <a:gdLst>
                <a:gd name="T0" fmla="*/ 0 w 149"/>
                <a:gd name="T1" fmla="*/ 0 h 311"/>
                <a:gd name="T2" fmla="*/ 0 w 149"/>
                <a:gd name="T3" fmla="*/ 52 h 311"/>
                <a:gd name="T4" fmla="*/ 149 w 149"/>
                <a:gd name="T5" fmla="*/ 52 h 311"/>
                <a:gd name="T6" fmla="*/ 149 w 149"/>
                <a:gd name="T7" fmla="*/ 0 h 311"/>
                <a:gd name="T8" fmla="*/ 0 w 149"/>
                <a:gd name="T9" fmla="*/ 0 h 311"/>
                <a:gd name="T10" fmla="*/ 0 w 149"/>
                <a:gd name="T11" fmla="*/ 0 h 311"/>
                <a:gd name="T12" fmla="*/ 14 w 149"/>
                <a:gd name="T13" fmla="*/ 13 h 311"/>
                <a:gd name="T14" fmla="*/ 134 w 149"/>
                <a:gd name="T15" fmla="*/ 13 h 311"/>
                <a:gd name="T16" fmla="*/ 149 w 149"/>
                <a:gd name="T17" fmla="*/ 0 h 311"/>
                <a:gd name="T18" fmla="*/ 0 w 149"/>
                <a:gd name="T19" fmla="*/ 117 h 311"/>
                <a:gd name="T20" fmla="*/ 149 w 149"/>
                <a:gd name="T21" fmla="*/ 117 h 311"/>
                <a:gd name="T22" fmla="*/ 149 w 149"/>
                <a:gd name="T23" fmla="*/ 65 h 311"/>
                <a:gd name="T24" fmla="*/ 0 w 149"/>
                <a:gd name="T25" fmla="*/ 65 h 311"/>
                <a:gd name="T26" fmla="*/ 0 w 149"/>
                <a:gd name="T27" fmla="*/ 117 h 311"/>
                <a:gd name="T28" fmla="*/ 0 w 149"/>
                <a:gd name="T29" fmla="*/ 181 h 311"/>
                <a:gd name="T30" fmla="*/ 149 w 149"/>
                <a:gd name="T31" fmla="*/ 181 h 311"/>
                <a:gd name="T32" fmla="*/ 149 w 149"/>
                <a:gd name="T33" fmla="*/ 129 h 311"/>
                <a:gd name="T34" fmla="*/ 0 w 149"/>
                <a:gd name="T35" fmla="*/ 129 h 311"/>
                <a:gd name="T36" fmla="*/ 0 w 149"/>
                <a:gd name="T37" fmla="*/ 181 h 311"/>
                <a:gd name="T38" fmla="*/ 0 w 149"/>
                <a:gd name="T39" fmla="*/ 247 h 311"/>
                <a:gd name="T40" fmla="*/ 149 w 149"/>
                <a:gd name="T41" fmla="*/ 247 h 311"/>
                <a:gd name="T42" fmla="*/ 149 w 149"/>
                <a:gd name="T43" fmla="*/ 195 h 311"/>
                <a:gd name="T44" fmla="*/ 0 w 149"/>
                <a:gd name="T45" fmla="*/ 195 h 311"/>
                <a:gd name="T46" fmla="*/ 0 w 149"/>
                <a:gd name="T47" fmla="*/ 247 h 311"/>
                <a:gd name="T48" fmla="*/ 0 w 149"/>
                <a:gd name="T49" fmla="*/ 311 h 311"/>
                <a:gd name="T50" fmla="*/ 149 w 149"/>
                <a:gd name="T51" fmla="*/ 311 h 311"/>
                <a:gd name="T52" fmla="*/ 149 w 149"/>
                <a:gd name="T53" fmla="*/ 260 h 311"/>
                <a:gd name="T54" fmla="*/ 0 w 149"/>
                <a:gd name="T55" fmla="*/ 260 h 311"/>
                <a:gd name="T56" fmla="*/ 0 w 149"/>
                <a:gd name="T57" fmla="*/ 311 h 311"/>
                <a:gd name="T58" fmla="*/ 0 w 149"/>
                <a:gd name="T59" fmla="*/ 52 h 311"/>
                <a:gd name="T60" fmla="*/ 14 w 149"/>
                <a:gd name="T61" fmla="*/ 13 h 311"/>
                <a:gd name="T62" fmla="*/ 134 w 149"/>
                <a:gd name="T63" fmla="*/ 13 h 311"/>
                <a:gd name="T64" fmla="*/ 149 w 149"/>
                <a:gd name="T65" fmla="*/ 52 h 311"/>
                <a:gd name="T66" fmla="*/ 7 w 149"/>
                <a:gd name="T67" fmla="*/ 240 h 311"/>
                <a:gd name="T68" fmla="*/ 104 w 149"/>
                <a:gd name="T69" fmla="*/ 240 h 311"/>
                <a:gd name="T70" fmla="*/ 7 w 149"/>
                <a:gd name="T71" fmla="*/ 230 h 311"/>
                <a:gd name="T72" fmla="*/ 104 w 149"/>
                <a:gd name="T73" fmla="*/ 230 h 311"/>
                <a:gd name="T74" fmla="*/ 7 w 149"/>
                <a:gd name="T75" fmla="*/ 220 h 311"/>
                <a:gd name="T76" fmla="*/ 104 w 149"/>
                <a:gd name="T77" fmla="*/ 220 h 311"/>
                <a:gd name="T78" fmla="*/ 7 w 149"/>
                <a:gd name="T79" fmla="*/ 211 h 311"/>
                <a:gd name="T80" fmla="*/ 104 w 149"/>
                <a:gd name="T81" fmla="*/ 211 h 311"/>
                <a:gd name="T82" fmla="*/ 7 w 149"/>
                <a:gd name="T83" fmla="*/ 201 h 311"/>
                <a:gd name="T84" fmla="*/ 104 w 149"/>
                <a:gd name="T85" fmla="*/ 201 h 311"/>
                <a:gd name="T86" fmla="*/ 74 w 149"/>
                <a:gd name="T87" fmla="*/ 104 h 311"/>
                <a:gd name="T88" fmla="*/ 119 w 149"/>
                <a:gd name="T89" fmla="*/ 104 h 311"/>
                <a:gd name="T90" fmla="*/ 119 w 149"/>
                <a:gd name="T91" fmla="*/ 77 h 311"/>
                <a:gd name="T92" fmla="*/ 74 w 149"/>
                <a:gd name="T93" fmla="*/ 77 h 311"/>
                <a:gd name="T94" fmla="*/ 74 w 149"/>
                <a:gd name="T95" fmla="*/ 104 h 311"/>
                <a:gd name="T96" fmla="*/ 116 w 149"/>
                <a:gd name="T97" fmla="*/ 171 h 311"/>
                <a:gd name="T98" fmla="*/ 138 w 149"/>
                <a:gd name="T99" fmla="*/ 171 h 311"/>
                <a:gd name="T100" fmla="*/ 138 w 149"/>
                <a:gd name="T101" fmla="*/ 166 h 311"/>
                <a:gd name="T102" fmla="*/ 116 w 149"/>
                <a:gd name="T103" fmla="*/ 166 h 311"/>
                <a:gd name="T104" fmla="*/ 116 w 149"/>
                <a:gd name="T105" fmla="*/ 171 h 311"/>
                <a:gd name="T106" fmla="*/ 116 w 149"/>
                <a:gd name="T107" fmla="*/ 208 h 311"/>
                <a:gd name="T108" fmla="*/ 138 w 149"/>
                <a:gd name="T109" fmla="*/ 208 h 311"/>
                <a:gd name="T110" fmla="*/ 138 w 149"/>
                <a:gd name="T111" fmla="*/ 201 h 311"/>
                <a:gd name="T112" fmla="*/ 116 w 149"/>
                <a:gd name="T113" fmla="*/ 201 h 311"/>
                <a:gd name="T114" fmla="*/ 116 w 149"/>
                <a:gd name="T115" fmla="*/ 208 h 311"/>
                <a:gd name="T116" fmla="*/ 116 w 149"/>
                <a:gd name="T117" fmla="*/ 221 h 311"/>
                <a:gd name="T118" fmla="*/ 138 w 149"/>
                <a:gd name="T119" fmla="*/ 221 h 311"/>
                <a:gd name="T120" fmla="*/ 138 w 149"/>
                <a:gd name="T121" fmla="*/ 215 h 311"/>
                <a:gd name="T122" fmla="*/ 116 w 149"/>
                <a:gd name="T123" fmla="*/ 215 h 311"/>
                <a:gd name="T124" fmla="*/ 116 w 149"/>
                <a:gd name="T125" fmla="*/ 22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9" h="311">
                  <a:moveTo>
                    <a:pt x="0" y="0"/>
                  </a:moveTo>
                  <a:lnTo>
                    <a:pt x="0" y="52"/>
                  </a:lnTo>
                  <a:lnTo>
                    <a:pt x="149" y="52"/>
                  </a:lnTo>
                  <a:lnTo>
                    <a:pt x="149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14" y="13"/>
                  </a:lnTo>
                  <a:lnTo>
                    <a:pt x="134" y="13"/>
                  </a:lnTo>
                  <a:lnTo>
                    <a:pt x="149" y="0"/>
                  </a:lnTo>
                  <a:moveTo>
                    <a:pt x="0" y="117"/>
                  </a:moveTo>
                  <a:lnTo>
                    <a:pt x="149" y="117"/>
                  </a:lnTo>
                  <a:lnTo>
                    <a:pt x="149" y="65"/>
                  </a:lnTo>
                  <a:lnTo>
                    <a:pt x="0" y="65"/>
                  </a:lnTo>
                  <a:lnTo>
                    <a:pt x="0" y="117"/>
                  </a:lnTo>
                  <a:moveTo>
                    <a:pt x="0" y="181"/>
                  </a:moveTo>
                  <a:lnTo>
                    <a:pt x="149" y="181"/>
                  </a:lnTo>
                  <a:lnTo>
                    <a:pt x="149" y="129"/>
                  </a:lnTo>
                  <a:lnTo>
                    <a:pt x="0" y="129"/>
                  </a:lnTo>
                  <a:lnTo>
                    <a:pt x="0" y="181"/>
                  </a:lnTo>
                  <a:moveTo>
                    <a:pt x="0" y="247"/>
                  </a:moveTo>
                  <a:lnTo>
                    <a:pt x="149" y="247"/>
                  </a:lnTo>
                  <a:lnTo>
                    <a:pt x="149" y="195"/>
                  </a:lnTo>
                  <a:lnTo>
                    <a:pt x="0" y="195"/>
                  </a:lnTo>
                  <a:lnTo>
                    <a:pt x="0" y="247"/>
                  </a:lnTo>
                  <a:moveTo>
                    <a:pt x="0" y="311"/>
                  </a:moveTo>
                  <a:lnTo>
                    <a:pt x="149" y="311"/>
                  </a:lnTo>
                  <a:lnTo>
                    <a:pt x="149" y="260"/>
                  </a:lnTo>
                  <a:lnTo>
                    <a:pt x="0" y="260"/>
                  </a:lnTo>
                  <a:lnTo>
                    <a:pt x="0" y="311"/>
                  </a:lnTo>
                  <a:moveTo>
                    <a:pt x="0" y="52"/>
                  </a:moveTo>
                  <a:lnTo>
                    <a:pt x="14" y="13"/>
                  </a:lnTo>
                  <a:moveTo>
                    <a:pt x="134" y="13"/>
                  </a:moveTo>
                  <a:lnTo>
                    <a:pt x="149" y="52"/>
                  </a:lnTo>
                  <a:moveTo>
                    <a:pt x="7" y="240"/>
                  </a:moveTo>
                  <a:lnTo>
                    <a:pt x="104" y="240"/>
                  </a:lnTo>
                  <a:moveTo>
                    <a:pt x="7" y="230"/>
                  </a:moveTo>
                  <a:lnTo>
                    <a:pt x="104" y="230"/>
                  </a:lnTo>
                  <a:moveTo>
                    <a:pt x="7" y="220"/>
                  </a:moveTo>
                  <a:lnTo>
                    <a:pt x="104" y="220"/>
                  </a:lnTo>
                  <a:moveTo>
                    <a:pt x="7" y="211"/>
                  </a:moveTo>
                  <a:lnTo>
                    <a:pt x="104" y="211"/>
                  </a:lnTo>
                  <a:moveTo>
                    <a:pt x="7" y="201"/>
                  </a:moveTo>
                  <a:lnTo>
                    <a:pt x="104" y="201"/>
                  </a:lnTo>
                  <a:moveTo>
                    <a:pt x="74" y="104"/>
                  </a:moveTo>
                  <a:lnTo>
                    <a:pt x="119" y="104"/>
                  </a:lnTo>
                  <a:lnTo>
                    <a:pt x="119" y="77"/>
                  </a:lnTo>
                  <a:lnTo>
                    <a:pt x="74" y="77"/>
                  </a:lnTo>
                  <a:lnTo>
                    <a:pt x="74" y="104"/>
                  </a:lnTo>
                  <a:moveTo>
                    <a:pt x="116" y="171"/>
                  </a:moveTo>
                  <a:lnTo>
                    <a:pt x="138" y="171"/>
                  </a:lnTo>
                  <a:lnTo>
                    <a:pt x="138" y="166"/>
                  </a:lnTo>
                  <a:lnTo>
                    <a:pt x="116" y="166"/>
                  </a:lnTo>
                  <a:lnTo>
                    <a:pt x="116" y="171"/>
                  </a:lnTo>
                  <a:moveTo>
                    <a:pt x="116" y="208"/>
                  </a:moveTo>
                  <a:lnTo>
                    <a:pt x="138" y="208"/>
                  </a:lnTo>
                  <a:lnTo>
                    <a:pt x="138" y="201"/>
                  </a:lnTo>
                  <a:lnTo>
                    <a:pt x="116" y="201"/>
                  </a:lnTo>
                  <a:lnTo>
                    <a:pt x="116" y="208"/>
                  </a:lnTo>
                  <a:moveTo>
                    <a:pt x="116" y="221"/>
                  </a:moveTo>
                  <a:lnTo>
                    <a:pt x="138" y="221"/>
                  </a:lnTo>
                  <a:lnTo>
                    <a:pt x="138" y="215"/>
                  </a:lnTo>
                  <a:lnTo>
                    <a:pt x="116" y="215"/>
                  </a:lnTo>
                  <a:lnTo>
                    <a:pt x="116" y="221"/>
                  </a:lnTo>
                </a:path>
              </a:pathLst>
            </a:custGeom>
            <a:solidFill>
              <a:srgbClr val="FFFF66"/>
            </a:solidFill>
            <a:ln w="3175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6997" name="Oval 117"/>
          <p:cNvSpPr>
            <a:spLocks noChangeArrowheads="1"/>
          </p:cNvSpPr>
          <p:nvPr/>
        </p:nvSpPr>
        <p:spPr bwMode="auto">
          <a:xfrm>
            <a:off x="1071563" y="3990975"/>
            <a:ext cx="3101975" cy="1911350"/>
          </a:xfrm>
          <a:prstGeom prst="ellipse">
            <a:avLst/>
          </a:prstGeom>
          <a:solidFill>
            <a:srgbClr val="D5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98" name="Oval 118"/>
          <p:cNvSpPr>
            <a:spLocks noChangeArrowheads="1"/>
          </p:cNvSpPr>
          <p:nvPr/>
        </p:nvSpPr>
        <p:spPr bwMode="auto">
          <a:xfrm>
            <a:off x="1968500" y="4529138"/>
            <a:ext cx="1320800" cy="923925"/>
          </a:xfrm>
          <a:prstGeom prst="ellipse">
            <a:avLst/>
          </a:prstGeom>
          <a:solidFill>
            <a:srgbClr val="B3E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99" name="Rectangle 119"/>
          <p:cNvSpPr>
            <a:spLocks noChangeArrowheads="1"/>
          </p:cNvSpPr>
          <p:nvPr/>
        </p:nvSpPr>
        <p:spPr bwMode="auto">
          <a:xfrm>
            <a:off x="2346325" y="4767263"/>
            <a:ext cx="503238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1" hangingPunct="1"/>
            <a:r>
              <a:rPr lang="en-US" sz="1200">
                <a:solidFill>
                  <a:srgbClr val="000099"/>
                </a:solidFill>
                <a:latin typeface="Arial" charset="0"/>
              </a:rPr>
              <a:t>OTN</a:t>
            </a:r>
          </a:p>
        </p:txBody>
      </p:sp>
      <p:sp>
        <p:nvSpPr>
          <p:cNvPr id="1147000" name="Line 120"/>
          <p:cNvSpPr>
            <a:spLocks noChangeShapeType="1"/>
          </p:cNvSpPr>
          <p:nvPr/>
        </p:nvSpPr>
        <p:spPr bwMode="auto">
          <a:xfrm flipH="1">
            <a:off x="1825625" y="4271963"/>
            <a:ext cx="396875" cy="3524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01" name="Line 121"/>
          <p:cNvSpPr>
            <a:spLocks noChangeShapeType="1"/>
          </p:cNvSpPr>
          <p:nvPr/>
        </p:nvSpPr>
        <p:spPr bwMode="auto">
          <a:xfrm>
            <a:off x="2867025" y="4276725"/>
            <a:ext cx="487363" cy="3286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02" name="Line 122"/>
          <p:cNvSpPr>
            <a:spLocks noChangeShapeType="1"/>
          </p:cNvSpPr>
          <p:nvPr/>
        </p:nvSpPr>
        <p:spPr bwMode="auto">
          <a:xfrm>
            <a:off x="1816100" y="5205413"/>
            <a:ext cx="409575" cy="280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03" name="Line 123"/>
          <p:cNvSpPr>
            <a:spLocks noChangeShapeType="1"/>
          </p:cNvSpPr>
          <p:nvPr/>
        </p:nvSpPr>
        <p:spPr bwMode="auto">
          <a:xfrm flipH="1">
            <a:off x="2884488" y="5129213"/>
            <a:ext cx="474662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04" name="Line 124"/>
          <p:cNvSpPr>
            <a:spLocks noChangeShapeType="1"/>
          </p:cNvSpPr>
          <p:nvPr/>
        </p:nvSpPr>
        <p:spPr bwMode="auto">
          <a:xfrm flipH="1">
            <a:off x="1793875" y="3448050"/>
            <a:ext cx="177800" cy="89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5" name="Line 125"/>
          <p:cNvSpPr>
            <a:spLocks noChangeShapeType="1"/>
          </p:cNvSpPr>
          <p:nvPr/>
        </p:nvSpPr>
        <p:spPr bwMode="auto">
          <a:xfrm>
            <a:off x="3217863" y="3527425"/>
            <a:ext cx="25400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6" name="Text Box 126"/>
          <p:cNvSpPr txBox="1">
            <a:spLocks noChangeArrowheads="1"/>
          </p:cNvSpPr>
          <p:nvPr/>
        </p:nvSpPr>
        <p:spPr bwMode="auto">
          <a:xfrm>
            <a:off x="0" y="4530725"/>
            <a:ext cx="13350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Verdana" charset="0"/>
              </a:rPr>
              <a:t>Transport Plane</a:t>
            </a:r>
          </a:p>
        </p:txBody>
      </p:sp>
      <p:sp>
        <p:nvSpPr>
          <p:cNvPr id="1147007" name="Arc 127"/>
          <p:cNvSpPr>
            <a:spLocks/>
          </p:cNvSpPr>
          <p:nvPr/>
        </p:nvSpPr>
        <p:spPr bwMode="auto">
          <a:xfrm>
            <a:off x="2940050" y="1733550"/>
            <a:ext cx="1200150" cy="2647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47008" name="Arc 128"/>
          <p:cNvSpPr>
            <a:spLocks/>
          </p:cNvSpPr>
          <p:nvPr/>
        </p:nvSpPr>
        <p:spPr bwMode="auto">
          <a:xfrm flipH="1">
            <a:off x="1225550" y="1733550"/>
            <a:ext cx="1200150" cy="2647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47009" name="Line 129"/>
          <p:cNvSpPr>
            <a:spLocks noChangeShapeType="1"/>
          </p:cNvSpPr>
          <p:nvPr/>
        </p:nvSpPr>
        <p:spPr bwMode="auto">
          <a:xfrm flipV="1">
            <a:off x="1079500" y="3857625"/>
            <a:ext cx="31242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10" name="Line 130"/>
          <p:cNvSpPr>
            <a:spLocks noChangeShapeType="1"/>
          </p:cNvSpPr>
          <p:nvPr/>
        </p:nvSpPr>
        <p:spPr bwMode="auto">
          <a:xfrm flipV="1">
            <a:off x="1231900" y="2257425"/>
            <a:ext cx="28194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7023" name="Group 143"/>
          <p:cNvGrpSpPr>
            <a:grpSpLocks/>
          </p:cNvGrpSpPr>
          <p:nvPr/>
        </p:nvGrpSpPr>
        <p:grpSpPr bwMode="auto">
          <a:xfrm>
            <a:off x="3365500" y="3019425"/>
            <a:ext cx="152400" cy="303213"/>
            <a:chOff x="2179" y="1984"/>
            <a:chExt cx="219" cy="355"/>
          </a:xfrm>
        </p:grpSpPr>
        <p:sp>
          <p:nvSpPr>
            <p:cNvPr id="1147024" name="Freeform 144"/>
            <p:cNvSpPr>
              <a:spLocks/>
            </p:cNvSpPr>
            <p:nvPr/>
          </p:nvSpPr>
          <p:spPr bwMode="auto">
            <a:xfrm>
              <a:off x="2213" y="2010"/>
              <a:ext cx="185" cy="329"/>
            </a:xfrm>
            <a:custGeom>
              <a:avLst/>
              <a:gdLst>
                <a:gd name="T0" fmla="*/ 305 w 305"/>
                <a:gd name="T1" fmla="*/ 0 h 541"/>
                <a:gd name="T2" fmla="*/ 1 w 305"/>
                <a:gd name="T3" fmla="*/ 0 h 541"/>
                <a:gd name="T4" fmla="*/ 0 w 305"/>
                <a:gd name="T5" fmla="*/ 541 h 541"/>
                <a:gd name="T6" fmla="*/ 305 w 305"/>
                <a:gd name="T7" fmla="*/ 541 h 541"/>
                <a:gd name="T8" fmla="*/ 305 w 305"/>
                <a:gd name="T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541">
                  <a:moveTo>
                    <a:pt x="305" y="0"/>
                  </a:moveTo>
                  <a:lnTo>
                    <a:pt x="1" y="0"/>
                  </a:lnTo>
                  <a:lnTo>
                    <a:pt x="0" y="541"/>
                  </a:lnTo>
                  <a:lnTo>
                    <a:pt x="305" y="541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25" name="Freeform 145"/>
            <p:cNvSpPr>
              <a:spLocks/>
            </p:cNvSpPr>
            <p:nvPr/>
          </p:nvSpPr>
          <p:spPr bwMode="auto">
            <a:xfrm>
              <a:off x="2179" y="1984"/>
              <a:ext cx="219" cy="26"/>
            </a:xfrm>
            <a:custGeom>
              <a:avLst/>
              <a:gdLst>
                <a:gd name="T0" fmla="*/ 364 w 364"/>
                <a:gd name="T1" fmla="*/ 41 h 41"/>
                <a:gd name="T2" fmla="*/ 305 w 364"/>
                <a:gd name="T3" fmla="*/ 0 h 41"/>
                <a:gd name="T4" fmla="*/ 0 w 364"/>
                <a:gd name="T5" fmla="*/ 0 h 41"/>
                <a:gd name="T6" fmla="*/ 59 w 364"/>
                <a:gd name="T7" fmla="*/ 40 h 41"/>
                <a:gd name="T8" fmla="*/ 364 w 364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">
                  <a:moveTo>
                    <a:pt x="364" y="41"/>
                  </a:moveTo>
                  <a:lnTo>
                    <a:pt x="305" y="0"/>
                  </a:lnTo>
                  <a:lnTo>
                    <a:pt x="0" y="0"/>
                  </a:lnTo>
                  <a:lnTo>
                    <a:pt x="59" y="40"/>
                  </a:lnTo>
                  <a:lnTo>
                    <a:pt x="364" y="41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26" name="Freeform 146"/>
            <p:cNvSpPr>
              <a:spLocks/>
            </p:cNvSpPr>
            <p:nvPr/>
          </p:nvSpPr>
          <p:spPr bwMode="auto">
            <a:xfrm>
              <a:off x="2179" y="1986"/>
              <a:ext cx="36" cy="353"/>
            </a:xfrm>
            <a:custGeom>
              <a:avLst/>
              <a:gdLst>
                <a:gd name="T0" fmla="*/ 59 w 60"/>
                <a:gd name="T1" fmla="*/ 40 h 581"/>
                <a:gd name="T2" fmla="*/ 0 w 60"/>
                <a:gd name="T3" fmla="*/ 0 h 581"/>
                <a:gd name="T4" fmla="*/ 0 w 60"/>
                <a:gd name="T5" fmla="*/ 539 h 581"/>
                <a:gd name="T6" fmla="*/ 60 w 60"/>
                <a:gd name="T7" fmla="*/ 581 h 581"/>
                <a:gd name="T8" fmla="*/ 59 w 60"/>
                <a:gd name="T9" fmla="*/ 4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1">
                  <a:moveTo>
                    <a:pt x="59" y="40"/>
                  </a:moveTo>
                  <a:lnTo>
                    <a:pt x="0" y="0"/>
                  </a:lnTo>
                  <a:lnTo>
                    <a:pt x="0" y="539"/>
                  </a:lnTo>
                  <a:lnTo>
                    <a:pt x="60" y="581"/>
                  </a:lnTo>
                  <a:lnTo>
                    <a:pt x="59" y="4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27" name="Freeform 147"/>
            <p:cNvSpPr>
              <a:spLocks/>
            </p:cNvSpPr>
            <p:nvPr/>
          </p:nvSpPr>
          <p:spPr bwMode="auto">
            <a:xfrm>
              <a:off x="2231" y="2297"/>
              <a:ext cx="149" cy="29"/>
            </a:xfrm>
            <a:custGeom>
              <a:avLst/>
              <a:gdLst>
                <a:gd name="T0" fmla="*/ 245 w 245"/>
                <a:gd name="T1" fmla="*/ 0 h 47"/>
                <a:gd name="T2" fmla="*/ 0 w 245"/>
                <a:gd name="T3" fmla="*/ 2 h 47"/>
                <a:gd name="T4" fmla="*/ 0 w 245"/>
                <a:gd name="T5" fmla="*/ 46 h 47"/>
                <a:gd name="T6" fmla="*/ 244 w 245"/>
                <a:gd name="T7" fmla="*/ 47 h 47"/>
                <a:gd name="T8" fmla="*/ 245 w 24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47">
                  <a:moveTo>
                    <a:pt x="245" y="0"/>
                  </a:moveTo>
                  <a:lnTo>
                    <a:pt x="0" y="2"/>
                  </a:lnTo>
                  <a:lnTo>
                    <a:pt x="0" y="46"/>
                  </a:lnTo>
                  <a:lnTo>
                    <a:pt x="244" y="47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28" name="Freeform 148"/>
            <p:cNvSpPr>
              <a:spLocks/>
            </p:cNvSpPr>
            <p:nvPr/>
          </p:nvSpPr>
          <p:spPr bwMode="auto">
            <a:xfrm>
              <a:off x="2231" y="2072"/>
              <a:ext cx="149" cy="16"/>
            </a:xfrm>
            <a:custGeom>
              <a:avLst/>
              <a:gdLst>
                <a:gd name="T0" fmla="*/ 245 w 245"/>
                <a:gd name="T1" fmla="*/ 0 h 28"/>
                <a:gd name="T2" fmla="*/ 0 w 245"/>
                <a:gd name="T3" fmla="*/ 0 h 28"/>
                <a:gd name="T4" fmla="*/ 0 w 245"/>
                <a:gd name="T5" fmla="*/ 28 h 28"/>
                <a:gd name="T6" fmla="*/ 244 w 245"/>
                <a:gd name="T7" fmla="*/ 28 h 28"/>
                <a:gd name="T8" fmla="*/ 245 w 24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8">
                  <a:moveTo>
                    <a:pt x="245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44" y="28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29" name="Freeform 149"/>
            <p:cNvSpPr>
              <a:spLocks/>
            </p:cNvSpPr>
            <p:nvPr/>
          </p:nvSpPr>
          <p:spPr bwMode="auto">
            <a:xfrm>
              <a:off x="2346" y="2024"/>
              <a:ext cx="10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0" name="Freeform 150"/>
            <p:cNvSpPr>
              <a:spLocks/>
            </p:cNvSpPr>
            <p:nvPr/>
          </p:nvSpPr>
          <p:spPr bwMode="auto">
            <a:xfrm>
              <a:off x="2346" y="2068"/>
              <a:ext cx="10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1" name="Rectangle 151"/>
            <p:cNvSpPr>
              <a:spLocks noChangeArrowheads="1"/>
            </p:cNvSpPr>
            <p:nvPr/>
          </p:nvSpPr>
          <p:spPr bwMode="auto">
            <a:xfrm>
              <a:off x="2346" y="2024"/>
              <a:ext cx="10" cy="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2" name="Freeform 152"/>
            <p:cNvSpPr>
              <a:spLocks/>
            </p:cNvSpPr>
            <p:nvPr/>
          </p:nvSpPr>
          <p:spPr bwMode="auto">
            <a:xfrm>
              <a:off x="2371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3" name="Freeform 153"/>
            <p:cNvSpPr>
              <a:spLocks/>
            </p:cNvSpPr>
            <p:nvPr/>
          </p:nvSpPr>
          <p:spPr bwMode="auto">
            <a:xfrm>
              <a:off x="2371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4" name="Freeform 154"/>
            <p:cNvSpPr>
              <a:spLocks/>
            </p:cNvSpPr>
            <p:nvPr/>
          </p:nvSpPr>
          <p:spPr bwMode="auto">
            <a:xfrm>
              <a:off x="2233" y="2282"/>
              <a:ext cx="2" cy="4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5" name="Freeform 155"/>
            <p:cNvSpPr>
              <a:spLocks/>
            </p:cNvSpPr>
            <p:nvPr/>
          </p:nvSpPr>
          <p:spPr bwMode="auto">
            <a:xfrm>
              <a:off x="2231" y="2282"/>
              <a:ext cx="4" cy="2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6" name="Freeform 156"/>
            <p:cNvSpPr>
              <a:spLocks/>
            </p:cNvSpPr>
            <p:nvPr/>
          </p:nvSpPr>
          <p:spPr bwMode="auto">
            <a:xfrm>
              <a:off x="2231" y="2099"/>
              <a:ext cx="149" cy="4"/>
            </a:xfrm>
            <a:custGeom>
              <a:avLst/>
              <a:gdLst>
                <a:gd name="T0" fmla="*/ 246 w 246"/>
                <a:gd name="T1" fmla="*/ 0 h 5"/>
                <a:gd name="T2" fmla="*/ 246 w 246"/>
                <a:gd name="T3" fmla="*/ 5 h 5"/>
                <a:gd name="T4" fmla="*/ 6 w 246"/>
                <a:gd name="T5" fmla="*/ 5 h 5"/>
                <a:gd name="T6" fmla="*/ 6 w 246"/>
                <a:gd name="T7" fmla="*/ 2 h 5"/>
                <a:gd name="T8" fmla="*/ 0 w 246"/>
                <a:gd name="T9" fmla="*/ 2 h 5"/>
                <a:gd name="T10" fmla="*/ 0 w 246"/>
                <a:gd name="T11" fmla="*/ 0 h 5"/>
                <a:gd name="T12" fmla="*/ 246 w 24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5">
                  <a:moveTo>
                    <a:pt x="246" y="0"/>
                  </a:moveTo>
                  <a:lnTo>
                    <a:pt x="24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7" name="Freeform 157"/>
            <p:cNvSpPr>
              <a:spLocks/>
            </p:cNvSpPr>
            <p:nvPr/>
          </p:nvSpPr>
          <p:spPr bwMode="auto">
            <a:xfrm>
              <a:off x="2380" y="2125"/>
              <a:ext cx="2" cy="2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8" name="Freeform 158"/>
            <p:cNvSpPr>
              <a:spLocks/>
            </p:cNvSpPr>
            <p:nvPr/>
          </p:nvSpPr>
          <p:spPr bwMode="auto">
            <a:xfrm>
              <a:off x="2233" y="2125"/>
              <a:ext cx="2" cy="2"/>
            </a:xfrm>
            <a:custGeom>
              <a:avLst/>
              <a:gdLst>
                <a:gd name="T0" fmla="*/ 4 h 4"/>
                <a:gd name="T1" fmla="*/ 0 h 4"/>
                <a:gd name="T2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39" name="Rectangle 159"/>
            <p:cNvSpPr>
              <a:spLocks noChangeArrowheads="1"/>
            </p:cNvSpPr>
            <p:nvPr/>
          </p:nvSpPr>
          <p:spPr bwMode="auto">
            <a:xfrm>
              <a:off x="2233" y="2125"/>
              <a:ext cx="147" cy="2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0" name="Freeform 160"/>
            <p:cNvSpPr>
              <a:spLocks/>
            </p:cNvSpPr>
            <p:nvPr/>
          </p:nvSpPr>
          <p:spPr bwMode="auto">
            <a:xfrm>
              <a:off x="2248" y="2258"/>
              <a:ext cx="11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1" name="Freeform 161"/>
            <p:cNvSpPr>
              <a:spLocks/>
            </p:cNvSpPr>
            <p:nvPr/>
          </p:nvSpPr>
          <p:spPr bwMode="auto">
            <a:xfrm>
              <a:off x="2248" y="2282"/>
              <a:ext cx="11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2" name="Freeform 162"/>
            <p:cNvSpPr>
              <a:spLocks/>
            </p:cNvSpPr>
            <p:nvPr/>
          </p:nvSpPr>
          <p:spPr bwMode="auto">
            <a:xfrm>
              <a:off x="2273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3" name="Freeform 163"/>
            <p:cNvSpPr>
              <a:spLocks/>
            </p:cNvSpPr>
            <p:nvPr/>
          </p:nvSpPr>
          <p:spPr bwMode="auto">
            <a:xfrm>
              <a:off x="2273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4" name="Freeform 164"/>
            <p:cNvSpPr>
              <a:spLocks/>
            </p:cNvSpPr>
            <p:nvPr/>
          </p:nvSpPr>
          <p:spPr bwMode="auto">
            <a:xfrm>
              <a:off x="2298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5" name="Freeform 165"/>
            <p:cNvSpPr>
              <a:spLocks/>
            </p:cNvSpPr>
            <p:nvPr/>
          </p:nvSpPr>
          <p:spPr bwMode="auto">
            <a:xfrm>
              <a:off x="2298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6" name="Freeform 166"/>
            <p:cNvSpPr>
              <a:spLocks/>
            </p:cNvSpPr>
            <p:nvPr/>
          </p:nvSpPr>
          <p:spPr bwMode="auto">
            <a:xfrm>
              <a:off x="2346" y="2258"/>
              <a:ext cx="10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7" name="Freeform 167"/>
            <p:cNvSpPr>
              <a:spLocks/>
            </p:cNvSpPr>
            <p:nvPr/>
          </p:nvSpPr>
          <p:spPr bwMode="auto">
            <a:xfrm>
              <a:off x="2346" y="2282"/>
              <a:ext cx="10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8" name="Freeform 168"/>
            <p:cNvSpPr>
              <a:spLocks/>
            </p:cNvSpPr>
            <p:nvPr/>
          </p:nvSpPr>
          <p:spPr bwMode="auto">
            <a:xfrm>
              <a:off x="2322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49" name="Freeform 169"/>
            <p:cNvSpPr>
              <a:spLocks/>
            </p:cNvSpPr>
            <p:nvPr/>
          </p:nvSpPr>
          <p:spPr bwMode="auto">
            <a:xfrm>
              <a:off x="2322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0" name="Freeform 170"/>
            <p:cNvSpPr>
              <a:spLocks/>
            </p:cNvSpPr>
            <p:nvPr/>
          </p:nvSpPr>
          <p:spPr bwMode="auto">
            <a:xfrm>
              <a:off x="2255" y="2103"/>
              <a:ext cx="4" cy="2"/>
            </a:xfrm>
            <a:custGeom>
              <a:avLst/>
              <a:gdLst>
                <a:gd name="T0" fmla="*/ 0 w 6"/>
                <a:gd name="T1" fmla="*/ 6 w 6"/>
                <a:gd name="T2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1" name="Freeform 171"/>
            <p:cNvSpPr>
              <a:spLocks/>
            </p:cNvSpPr>
            <p:nvPr/>
          </p:nvSpPr>
          <p:spPr bwMode="auto">
            <a:xfrm>
              <a:off x="2255" y="2284"/>
              <a:ext cx="4" cy="2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2" name="Freeform 172"/>
            <p:cNvSpPr>
              <a:spLocks/>
            </p:cNvSpPr>
            <p:nvPr/>
          </p:nvSpPr>
          <p:spPr bwMode="auto">
            <a:xfrm>
              <a:off x="2306" y="2282"/>
              <a:ext cx="3" cy="2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3" name="Freeform 173"/>
            <p:cNvSpPr>
              <a:spLocks/>
            </p:cNvSpPr>
            <p:nvPr/>
          </p:nvSpPr>
          <p:spPr bwMode="auto">
            <a:xfrm>
              <a:off x="2282" y="2101"/>
              <a:ext cx="2" cy="2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4" name="Freeform 174"/>
            <p:cNvSpPr>
              <a:spLocks/>
            </p:cNvSpPr>
            <p:nvPr/>
          </p:nvSpPr>
          <p:spPr bwMode="auto">
            <a:xfrm>
              <a:off x="2355" y="2101"/>
              <a:ext cx="1" cy="2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5" name="Freeform 175"/>
            <p:cNvSpPr>
              <a:spLocks/>
            </p:cNvSpPr>
            <p:nvPr/>
          </p:nvSpPr>
          <p:spPr bwMode="auto">
            <a:xfrm>
              <a:off x="2355" y="2282"/>
              <a:ext cx="1" cy="2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6" name="Freeform 176"/>
            <p:cNvSpPr>
              <a:spLocks/>
            </p:cNvSpPr>
            <p:nvPr/>
          </p:nvSpPr>
          <p:spPr bwMode="auto">
            <a:xfrm>
              <a:off x="2331" y="2103"/>
              <a:ext cx="2" cy="2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7" name="Freeform 177"/>
            <p:cNvSpPr>
              <a:spLocks/>
            </p:cNvSpPr>
            <p:nvPr/>
          </p:nvSpPr>
          <p:spPr bwMode="auto">
            <a:xfrm>
              <a:off x="2331" y="2282"/>
              <a:ext cx="2" cy="2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8" name="Freeform 178"/>
            <p:cNvSpPr>
              <a:spLocks/>
            </p:cNvSpPr>
            <p:nvPr/>
          </p:nvSpPr>
          <p:spPr bwMode="auto">
            <a:xfrm>
              <a:off x="2371" y="2101"/>
              <a:ext cx="9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59" name="Freeform 179"/>
            <p:cNvSpPr>
              <a:spLocks/>
            </p:cNvSpPr>
            <p:nvPr/>
          </p:nvSpPr>
          <p:spPr bwMode="auto">
            <a:xfrm>
              <a:off x="2248" y="2101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60" name="Freeform 180"/>
            <p:cNvSpPr>
              <a:spLocks/>
            </p:cNvSpPr>
            <p:nvPr/>
          </p:nvSpPr>
          <p:spPr bwMode="auto">
            <a:xfrm>
              <a:off x="2248" y="2125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61" name="Freeform 181"/>
            <p:cNvSpPr>
              <a:spLocks/>
            </p:cNvSpPr>
            <p:nvPr/>
          </p:nvSpPr>
          <p:spPr bwMode="auto">
            <a:xfrm>
              <a:off x="2273" y="2101"/>
              <a:ext cx="11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62" name="Freeform 182"/>
            <p:cNvSpPr>
              <a:spLocks/>
            </p:cNvSpPr>
            <p:nvPr/>
          </p:nvSpPr>
          <p:spPr bwMode="auto">
            <a:xfrm>
              <a:off x="2273" y="2125"/>
              <a:ext cx="11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63" name="Freeform 183"/>
            <p:cNvSpPr>
              <a:spLocks/>
            </p:cNvSpPr>
            <p:nvPr/>
          </p:nvSpPr>
          <p:spPr bwMode="auto">
            <a:xfrm>
              <a:off x="2298" y="2101"/>
              <a:ext cx="11" cy="2"/>
            </a:xfrm>
            <a:custGeom>
              <a:avLst/>
              <a:gdLst>
                <a:gd name="T0" fmla="*/ 0 w 19"/>
                <a:gd name="T1" fmla="*/ 19 w 19"/>
                <a:gd name="T2" fmla="*/ 0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">
                  <a:moveTo>
                    <a:pt x="0" y="0"/>
                  </a:move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64" name="Freeform 184"/>
            <p:cNvSpPr>
              <a:spLocks/>
            </p:cNvSpPr>
            <p:nvPr/>
          </p:nvSpPr>
          <p:spPr bwMode="auto">
            <a:xfrm>
              <a:off x="2298" y="2125"/>
              <a:ext cx="11" cy="2"/>
            </a:xfrm>
            <a:custGeom>
              <a:avLst/>
              <a:gdLst>
                <a:gd name="T0" fmla="*/ 19 w 19"/>
                <a:gd name="T1" fmla="*/ 0 w 19"/>
                <a:gd name="T2" fmla="*/ 19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">
                  <a:moveTo>
                    <a:pt x="19" y="0"/>
                  </a:move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65" name="Freeform 185"/>
            <p:cNvSpPr>
              <a:spLocks/>
            </p:cNvSpPr>
            <p:nvPr/>
          </p:nvSpPr>
          <p:spPr bwMode="auto">
            <a:xfrm>
              <a:off x="2346" y="2101"/>
              <a:ext cx="10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66" name="Freeform 186"/>
            <p:cNvSpPr>
              <a:spLocks/>
            </p:cNvSpPr>
            <p:nvPr/>
          </p:nvSpPr>
          <p:spPr bwMode="auto">
            <a:xfrm>
              <a:off x="2346" y="2125"/>
              <a:ext cx="10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67" name="Freeform 187"/>
            <p:cNvSpPr>
              <a:spLocks/>
            </p:cNvSpPr>
            <p:nvPr/>
          </p:nvSpPr>
          <p:spPr bwMode="auto">
            <a:xfrm>
              <a:off x="2322" y="2101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68" name="Freeform 188"/>
            <p:cNvSpPr>
              <a:spLocks/>
            </p:cNvSpPr>
            <p:nvPr/>
          </p:nvSpPr>
          <p:spPr bwMode="auto">
            <a:xfrm>
              <a:off x="2322" y="2125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69" name="Rectangle 189"/>
            <p:cNvSpPr>
              <a:spLocks noChangeArrowheads="1"/>
            </p:cNvSpPr>
            <p:nvPr/>
          </p:nvSpPr>
          <p:spPr bwMode="auto">
            <a:xfrm>
              <a:off x="2233" y="2024"/>
              <a:ext cx="8" cy="15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70" name="Freeform 190"/>
            <p:cNvSpPr>
              <a:spLocks/>
            </p:cNvSpPr>
            <p:nvPr/>
          </p:nvSpPr>
          <p:spPr bwMode="auto">
            <a:xfrm>
              <a:off x="2233" y="2026"/>
              <a:ext cx="8" cy="9"/>
            </a:xfrm>
            <a:custGeom>
              <a:avLst/>
              <a:gdLst>
                <a:gd name="T0" fmla="*/ 0 w 11"/>
                <a:gd name="T1" fmla="*/ 13 h 13"/>
                <a:gd name="T2" fmla="*/ 6 w 11"/>
                <a:gd name="T3" fmla="*/ 0 h 13"/>
                <a:gd name="T4" fmla="*/ 11 w 11"/>
                <a:gd name="T5" fmla="*/ 13 h 13"/>
                <a:gd name="T6" fmla="*/ 0 w 11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lnTo>
                    <a:pt x="6" y="0"/>
                  </a:lnTo>
                  <a:lnTo>
                    <a:pt x="11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71" name="Freeform 191"/>
            <p:cNvSpPr>
              <a:spLocks/>
            </p:cNvSpPr>
            <p:nvPr/>
          </p:nvSpPr>
          <p:spPr bwMode="auto">
            <a:xfrm>
              <a:off x="2235" y="2032"/>
              <a:ext cx="4" cy="3"/>
            </a:xfrm>
            <a:custGeom>
              <a:avLst/>
              <a:gdLst>
                <a:gd name="T0" fmla="*/ 3 w 5"/>
                <a:gd name="T1" fmla="*/ 6 h 6"/>
                <a:gd name="T2" fmla="*/ 4 w 5"/>
                <a:gd name="T3" fmla="*/ 4 h 6"/>
                <a:gd name="T4" fmla="*/ 5 w 5"/>
                <a:gd name="T5" fmla="*/ 3 h 6"/>
                <a:gd name="T6" fmla="*/ 5 w 5"/>
                <a:gd name="T7" fmla="*/ 2 h 6"/>
                <a:gd name="T8" fmla="*/ 5 w 5"/>
                <a:gd name="T9" fmla="*/ 1 h 6"/>
                <a:gd name="T10" fmla="*/ 4 w 5"/>
                <a:gd name="T11" fmla="*/ 1 h 6"/>
                <a:gd name="T12" fmla="*/ 3 w 5"/>
                <a:gd name="T13" fmla="*/ 0 h 6"/>
                <a:gd name="T14" fmla="*/ 1 w 5"/>
                <a:gd name="T15" fmla="*/ 1 h 6"/>
                <a:gd name="T16" fmla="*/ 0 w 5"/>
                <a:gd name="T17" fmla="*/ 1 h 6"/>
                <a:gd name="T18" fmla="*/ 0 w 5"/>
                <a:gd name="T19" fmla="*/ 2 h 6"/>
                <a:gd name="T20" fmla="*/ 0 w 5"/>
                <a:gd name="T21" fmla="*/ 3 h 6"/>
                <a:gd name="T22" fmla="*/ 1 w 5"/>
                <a:gd name="T23" fmla="*/ 4 h 6"/>
                <a:gd name="T24" fmla="*/ 3 w 5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7072" name="Group 192"/>
          <p:cNvGrpSpPr>
            <a:grpSpLocks/>
          </p:cNvGrpSpPr>
          <p:nvPr/>
        </p:nvGrpSpPr>
        <p:grpSpPr bwMode="auto">
          <a:xfrm>
            <a:off x="2679700" y="2638425"/>
            <a:ext cx="152400" cy="303213"/>
            <a:chOff x="2179" y="1984"/>
            <a:chExt cx="219" cy="355"/>
          </a:xfrm>
        </p:grpSpPr>
        <p:sp>
          <p:nvSpPr>
            <p:cNvPr id="1147073" name="Freeform 193"/>
            <p:cNvSpPr>
              <a:spLocks/>
            </p:cNvSpPr>
            <p:nvPr/>
          </p:nvSpPr>
          <p:spPr bwMode="auto">
            <a:xfrm>
              <a:off x="2213" y="2010"/>
              <a:ext cx="185" cy="329"/>
            </a:xfrm>
            <a:custGeom>
              <a:avLst/>
              <a:gdLst>
                <a:gd name="T0" fmla="*/ 305 w 305"/>
                <a:gd name="T1" fmla="*/ 0 h 541"/>
                <a:gd name="T2" fmla="*/ 1 w 305"/>
                <a:gd name="T3" fmla="*/ 0 h 541"/>
                <a:gd name="T4" fmla="*/ 0 w 305"/>
                <a:gd name="T5" fmla="*/ 541 h 541"/>
                <a:gd name="T6" fmla="*/ 305 w 305"/>
                <a:gd name="T7" fmla="*/ 541 h 541"/>
                <a:gd name="T8" fmla="*/ 305 w 305"/>
                <a:gd name="T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541">
                  <a:moveTo>
                    <a:pt x="305" y="0"/>
                  </a:moveTo>
                  <a:lnTo>
                    <a:pt x="1" y="0"/>
                  </a:lnTo>
                  <a:lnTo>
                    <a:pt x="0" y="541"/>
                  </a:lnTo>
                  <a:lnTo>
                    <a:pt x="305" y="541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74" name="Freeform 194"/>
            <p:cNvSpPr>
              <a:spLocks/>
            </p:cNvSpPr>
            <p:nvPr/>
          </p:nvSpPr>
          <p:spPr bwMode="auto">
            <a:xfrm>
              <a:off x="2179" y="1984"/>
              <a:ext cx="219" cy="26"/>
            </a:xfrm>
            <a:custGeom>
              <a:avLst/>
              <a:gdLst>
                <a:gd name="T0" fmla="*/ 364 w 364"/>
                <a:gd name="T1" fmla="*/ 41 h 41"/>
                <a:gd name="T2" fmla="*/ 305 w 364"/>
                <a:gd name="T3" fmla="*/ 0 h 41"/>
                <a:gd name="T4" fmla="*/ 0 w 364"/>
                <a:gd name="T5" fmla="*/ 0 h 41"/>
                <a:gd name="T6" fmla="*/ 59 w 364"/>
                <a:gd name="T7" fmla="*/ 40 h 41"/>
                <a:gd name="T8" fmla="*/ 364 w 364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1">
                  <a:moveTo>
                    <a:pt x="364" y="41"/>
                  </a:moveTo>
                  <a:lnTo>
                    <a:pt x="305" y="0"/>
                  </a:lnTo>
                  <a:lnTo>
                    <a:pt x="0" y="0"/>
                  </a:lnTo>
                  <a:lnTo>
                    <a:pt x="59" y="40"/>
                  </a:lnTo>
                  <a:lnTo>
                    <a:pt x="364" y="41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75" name="Freeform 195"/>
            <p:cNvSpPr>
              <a:spLocks/>
            </p:cNvSpPr>
            <p:nvPr/>
          </p:nvSpPr>
          <p:spPr bwMode="auto">
            <a:xfrm>
              <a:off x="2179" y="1986"/>
              <a:ext cx="36" cy="353"/>
            </a:xfrm>
            <a:custGeom>
              <a:avLst/>
              <a:gdLst>
                <a:gd name="T0" fmla="*/ 59 w 60"/>
                <a:gd name="T1" fmla="*/ 40 h 581"/>
                <a:gd name="T2" fmla="*/ 0 w 60"/>
                <a:gd name="T3" fmla="*/ 0 h 581"/>
                <a:gd name="T4" fmla="*/ 0 w 60"/>
                <a:gd name="T5" fmla="*/ 539 h 581"/>
                <a:gd name="T6" fmla="*/ 60 w 60"/>
                <a:gd name="T7" fmla="*/ 581 h 581"/>
                <a:gd name="T8" fmla="*/ 59 w 60"/>
                <a:gd name="T9" fmla="*/ 4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1">
                  <a:moveTo>
                    <a:pt x="59" y="40"/>
                  </a:moveTo>
                  <a:lnTo>
                    <a:pt x="0" y="0"/>
                  </a:lnTo>
                  <a:lnTo>
                    <a:pt x="0" y="539"/>
                  </a:lnTo>
                  <a:lnTo>
                    <a:pt x="60" y="581"/>
                  </a:lnTo>
                  <a:lnTo>
                    <a:pt x="59" y="4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76" name="Freeform 196"/>
            <p:cNvSpPr>
              <a:spLocks/>
            </p:cNvSpPr>
            <p:nvPr/>
          </p:nvSpPr>
          <p:spPr bwMode="auto">
            <a:xfrm>
              <a:off x="2231" y="2297"/>
              <a:ext cx="149" cy="29"/>
            </a:xfrm>
            <a:custGeom>
              <a:avLst/>
              <a:gdLst>
                <a:gd name="T0" fmla="*/ 245 w 245"/>
                <a:gd name="T1" fmla="*/ 0 h 47"/>
                <a:gd name="T2" fmla="*/ 0 w 245"/>
                <a:gd name="T3" fmla="*/ 2 h 47"/>
                <a:gd name="T4" fmla="*/ 0 w 245"/>
                <a:gd name="T5" fmla="*/ 46 h 47"/>
                <a:gd name="T6" fmla="*/ 244 w 245"/>
                <a:gd name="T7" fmla="*/ 47 h 47"/>
                <a:gd name="T8" fmla="*/ 245 w 24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47">
                  <a:moveTo>
                    <a:pt x="245" y="0"/>
                  </a:moveTo>
                  <a:lnTo>
                    <a:pt x="0" y="2"/>
                  </a:lnTo>
                  <a:lnTo>
                    <a:pt x="0" y="46"/>
                  </a:lnTo>
                  <a:lnTo>
                    <a:pt x="244" y="47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77" name="Freeform 197"/>
            <p:cNvSpPr>
              <a:spLocks/>
            </p:cNvSpPr>
            <p:nvPr/>
          </p:nvSpPr>
          <p:spPr bwMode="auto">
            <a:xfrm>
              <a:off x="2231" y="2072"/>
              <a:ext cx="149" cy="16"/>
            </a:xfrm>
            <a:custGeom>
              <a:avLst/>
              <a:gdLst>
                <a:gd name="T0" fmla="*/ 245 w 245"/>
                <a:gd name="T1" fmla="*/ 0 h 28"/>
                <a:gd name="T2" fmla="*/ 0 w 245"/>
                <a:gd name="T3" fmla="*/ 0 h 28"/>
                <a:gd name="T4" fmla="*/ 0 w 245"/>
                <a:gd name="T5" fmla="*/ 28 h 28"/>
                <a:gd name="T6" fmla="*/ 244 w 245"/>
                <a:gd name="T7" fmla="*/ 28 h 28"/>
                <a:gd name="T8" fmla="*/ 245 w 24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8">
                  <a:moveTo>
                    <a:pt x="245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44" y="28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78" name="Freeform 198"/>
            <p:cNvSpPr>
              <a:spLocks/>
            </p:cNvSpPr>
            <p:nvPr/>
          </p:nvSpPr>
          <p:spPr bwMode="auto">
            <a:xfrm>
              <a:off x="2346" y="2024"/>
              <a:ext cx="10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79" name="Freeform 199"/>
            <p:cNvSpPr>
              <a:spLocks/>
            </p:cNvSpPr>
            <p:nvPr/>
          </p:nvSpPr>
          <p:spPr bwMode="auto">
            <a:xfrm>
              <a:off x="2346" y="2068"/>
              <a:ext cx="10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80" name="Rectangle 200"/>
            <p:cNvSpPr>
              <a:spLocks noChangeArrowheads="1"/>
            </p:cNvSpPr>
            <p:nvPr/>
          </p:nvSpPr>
          <p:spPr bwMode="auto">
            <a:xfrm>
              <a:off x="2346" y="2024"/>
              <a:ext cx="10" cy="44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81" name="Freeform 201"/>
            <p:cNvSpPr>
              <a:spLocks/>
            </p:cNvSpPr>
            <p:nvPr/>
          </p:nvSpPr>
          <p:spPr bwMode="auto">
            <a:xfrm>
              <a:off x="2371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82" name="Freeform 202"/>
            <p:cNvSpPr>
              <a:spLocks/>
            </p:cNvSpPr>
            <p:nvPr/>
          </p:nvSpPr>
          <p:spPr bwMode="auto">
            <a:xfrm>
              <a:off x="2371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83" name="Freeform 203"/>
            <p:cNvSpPr>
              <a:spLocks/>
            </p:cNvSpPr>
            <p:nvPr/>
          </p:nvSpPr>
          <p:spPr bwMode="auto">
            <a:xfrm>
              <a:off x="2233" y="2282"/>
              <a:ext cx="2" cy="4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84" name="Freeform 204"/>
            <p:cNvSpPr>
              <a:spLocks/>
            </p:cNvSpPr>
            <p:nvPr/>
          </p:nvSpPr>
          <p:spPr bwMode="auto">
            <a:xfrm>
              <a:off x="2231" y="2282"/>
              <a:ext cx="4" cy="2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85" name="Freeform 205"/>
            <p:cNvSpPr>
              <a:spLocks/>
            </p:cNvSpPr>
            <p:nvPr/>
          </p:nvSpPr>
          <p:spPr bwMode="auto">
            <a:xfrm>
              <a:off x="2231" y="2099"/>
              <a:ext cx="149" cy="4"/>
            </a:xfrm>
            <a:custGeom>
              <a:avLst/>
              <a:gdLst>
                <a:gd name="T0" fmla="*/ 246 w 246"/>
                <a:gd name="T1" fmla="*/ 0 h 5"/>
                <a:gd name="T2" fmla="*/ 246 w 246"/>
                <a:gd name="T3" fmla="*/ 5 h 5"/>
                <a:gd name="T4" fmla="*/ 6 w 246"/>
                <a:gd name="T5" fmla="*/ 5 h 5"/>
                <a:gd name="T6" fmla="*/ 6 w 246"/>
                <a:gd name="T7" fmla="*/ 2 h 5"/>
                <a:gd name="T8" fmla="*/ 0 w 246"/>
                <a:gd name="T9" fmla="*/ 2 h 5"/>
                <a:gd name="T10" fmla="*/ 0 w 246"/>
                <a:gd name="T11" fmla="*/ 0 h 5"/>
                <a:gd name="T12" fmla="*/ 246 w 24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5">
                  <a:moveTo>
                    <a:pt x="246" y="0"/>
                  </a:moveTo>
                  <a:lnTo>
                    <a:pt x="246" y="5"/>
                  </a:lnTo>
                  <a:lnTo>
                    <a:pt x="6" y="5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86" name="Freeform 206"/>
            <p:cNvSpPr>
              <a:spLocks/>
            </p:cNvSpPr>
            <p:nvPr/>
          </p:nvSpPr>
          <p:spPr bwMode="auto">
            <a:xfrm>
              <a:off x="2380" y="2125"/>
              <a:ext cx="2" cy="2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87" name="Freeform 207"/>
            <p:cNvSpPr>
              <a:spLocks/>
            </p:cNvSpPr>
            <p:nvPr/>
          </p:nvSpPr>
          <p:spPr bwMode="auto">
            <a:xfrm>
              <a:off x="2233" y="2125"/>
              <a:ext cx="2" cy="2"/>
            </a:xfrm>
            <a:custGeom>
              <a:avLst/>
              <a:gdLst>
                <a:gd name="T0" fmla="*/ 4 h 4"/>
                <a:gd name="T1" fmla="*/ 0 h 4"/>
                <a:gd name="T2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88" name="Rectangle 208"/>
            <p:cNvSpPr>
              <a:spLocks noChangeArrowheads="1"/>
            </p:cNvSpPr>
            <p:nvPr/>
          </p:nvSpPr>
          <p:spPr bwMode="auto">
            <a:xfrm>
              <a:off x="2233" y="2125"/>
              <a:ext cx="147" cy="2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89" name="Freeform 209"/>
            <p:cNvSpPr>
              <a:spLocks/>
            </p:cNvSpPr>
            <p:nvPr/>
          </p:nvSpPr>
          <p:spPr bwMode="auto">
            <a:xfrm>
              <a:off x="2248" y="2258"/>
              <a:ext cx="11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90" name="Freeform 210"/>
            <p:cNvSpPr>
              <a:spLocks/>
            </p:cNvSpPr>
            <p:nvPr/>
          </p:nvSpPr>
          <p:spPr bwMode="auto">
            <a:xfrm>
              <a:off x="2248" y="2282"/>
              <a:ext cx="11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91" name="Freeform 211"/>
            <p:cNvSpPr>
              <a:spLocks/>
            </p:cNvSpPr>
            <p:nvPr/>
          </p:nvSpPr>
          <p:spPr bwMode="auto">
            <a:xfrm>
              <a:off x="2273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92" name="Freeform 212"/>
            <p:cNvSpPr>
              <a:spLocks/>
            </p:cNvSpPr>
            <p:nvPr/>
          </p:nvSpPr>
          <p:spPr bwMode="auto">
            <a:xfrm>
              <a:off x="2273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93" name="Freeform 213"/>
            <p:cNvSpPr>
              <a:spLocks/>
            </p:cNvSpPr>
            <p:nvPr/>
          </p:nvSpPr>
          <p:spPr bwMode="auto">
            <a:xfrm>
              <a:off x="2298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94" name="Freeform 214"/>
            <p:cNvSpPr>
              <a:spLocks/>
            </p:cNvSpPr>
            <p:nvPr/>
          </p:nvSpPr>
          <p:spPr bwMode="auto">
            <a:xfrm>
              <a:off x="2298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95" name="Freeform 215"/>
            <p:cNvSpPr>
              <a:spLocks/>
            </p:cNvSpPr>
            <p:nvPr/>
          </p:nvSpPr>
          <p:spPr bwMode="auto">
            <a:xfrm>
              <a:off x="2346" y="2258"/>
              <a:ext cx="10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96" name="Freeform 216"/>
            <p:cNvSpPr>
              <a:spLocks/>
            </p:cNvSpPr>
            <p:nvPr/>
          </p:nvSpPr>
          <p:spPr bwMode="auto">
            <a:xfrm>
              <a:off x="2346" y="2282"/>
              <a:ext cx="10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97" name="Freeform 217"/>
            <p:cNvSpPr>
              <a:spLocks/>
            </p:cNvSpPr>
            <p:nvPr/>
          </p:nvSpPr>
          <p:spPr bwMode="auto">
            <a:xfrm>
              <a:off x="2322" y="2258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98" name="Freeform 218"/>
            <p:cNvSpPr>
              <a:spLocks/>
            </p:cNvSpPr>
            <p:nvPr/>
          </p:nvSpPr>
          <p:spPr bwMode="auto">
            <a:xfrm>
              <a:off x="2322" y="2282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99" name="Freeform 219"/>
            <p:cNvSpPr>
              <a:spLocks/>
            </p:cNvSpPr>
            <p:nvPr/>
          </p:nvSpPr>
          <p:spPr bwMode="auto">
            <a:xfrm>
              <a:off x="2255" y="2103"/>
              <a:ext cx="4" cy="2"/>
            </a:xfrm>
            <a:custGeom>
              <a:avLst/>
              <a:gdLst>
                <a:gd name="T0" fmla="*/ 0 w 6"/>
                <a:gd name="T1" fmla="*/ 6 w 6"/>
                <a:gd name="T2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00" name="Freeform 220"/>
            <p:cNvSpPr>
              <a:spLocks/>
            </p:cNvSpPr>
            <p:nvPr/>
          </p:nvSpPr>
          <p:spPr bwMode="auto">
            <a:xfrm>
              <a:off x="2255" y="2284"/>
              <a:ext cx="4" cy="2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01" name="Freeform 221"/>
            <p:cNvSpPr>
              <a:spLocks/>
            </p:cNvSpPr>
            <p:nvPr/>
          </p:nvSpPr>
          <p:spPr bwMode="auto">
            <a:xfrm>
              <a:off x="2306" y="2282"/>
              <a:ext cx="3" cy="2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02" name="Freeform 222"/>
            <p:cNvSpPr>
              <a:spLocks/>
            </p:cNvSpPr>
            <p:nvPr/>
          </p:nvSpPr>
          <p:spPr bwMode="auto">
            <a:xfrm>
              <a:off x="2282" y="2101"/>
              <a:ext cx="2" cy="2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03" name="Freeform 223"/>
            <p:cNvSpPr>
              <a:spLocks/>
            </p:cNvSpPr>
            <p:nvPr/>
          </p:nvSpPr>
          <p:spPr bwMode="auto">
            <a:xfrm>
              <a:off x="2355" y="2101"/>
              <a:ext cx="1" cy="2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04" name="Freeform 224"/>
            <p:cNvSpPr>
              <a:spLocks/>
            </p:cNvSpPr>
            <p:nvPr/>
          </p:nvSpPr>
          <p:spPr bwMode="auto">
            <a:xfrm>
              <a:off x="2355" y="2282"/>
              <a:ext cx="1" cy="2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05" name="Freeform 225"/>
            <p:cNvSpPr>
              <a:spLocks/>
            </p:cNvSpPr>
            <p:nvPr/>
          </p:nvSpPr>
          <p:spPr bwMode="auto">
            <a:xfrm>
              <a:off x="2331" y="2103"/>
              <a:ext cx="2" cy="2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06" name="Freeform 226"/>
            <p:cNvSpPr>
              <a:spLocks/>
            </p:cNvSpPr>
            <p:nvPr/>
          </p:nvSpPr>
          <p:spPr bwMode="auto">
            <a:xfrm>
              <a:off x="2331" y="2282"/>
              <a:ext cx="2" cy="2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07" name="Freeform 227"/>
            <p:cNvSpPr>
              <a:spLocks/>
            </p:cNvSpPr>
            <p:nvPr/>
          </p:nvSpPr>
          <p:spPr bwMode="auto">
            <a:xfrm>
              <a:off x="2371" y="2101"/>
              <a:ext cx="9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08" name="Freeform 228"/>
            <p:cNvSpPr>
              <a:spLocks/>
            </p:cNvSpPr>
            <p:nvPr/>
          </p:nvSpPr>
          <p:spPr bwMode="auto">
            <a:xfrm>
              <a:off x="2248" y="2101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09" name="Freeform 229"/>
            <p:cNvSpPr>
              <a:spLocks/>
            </p:cNvSpPr>
            <p:nvPr/>
          </p:nvSpPr>
          <p:spPr bwMode="auto">
            <a:xfrm>
              <a:off x="2248" y="2125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0" name="Freeform 230"/>
            <p:cNvSpPr>
              <a:spLocks/>
            </p:cNvSpPr>
            <p:nvPr/>
          </p:nvSpPr>
          <p:spPr bwMode="auto">
            <a:xfrm>
              <a:off x="2273" y="2101"/>
              <a:ext cx="11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1" name="Freeform 231"/>
            <p:cNvSpPr>
              <a:spLocks/>
            </p:cNvSpPr>
            <p:nvPr/>
          </p:nvSpPr>
          <p:spPr bwMode="auto">
            <a:xfrm>
              <a:off x="2273" y="2125"/>
              <a:ext cx="11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2" name="Freeform 232"/>
            <p:cNvSpPr>
              <a:spLocks/>
            </p:cNvSpPr>
            <p:nvPr/>
          </p:nvSpPr>
          <p:spPr bwMode="auto">
            <a:xfrm>
              <a:off x="2298" y="2101"/>
              <a:ext cx="11" cy="2"/>
            </a:xfrm>
            <a:custGeom>
              <a:avLst/>
              <a:gdLst>
                <a:gd name="T0" fmla="*/ 0 w 19"/>
                <a:gd name="T1" fmla="*/ 19 w 19"/>
                <a:gd name="T2" fmla="*/ 0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">
                  <a:moveTo>
                    <a:pt x="0" y="0"/>
                  </a:move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3" name="Freeform 233"/>
            <p:cNvSpPr>
              <a:spLocks/>
            </p:cNvSpPr>
            <p:nvPr/>
          </p:nvSpPr>
          <p:spPr bwMode="auto">
            <a:xfrm>
              <a:off x="2298" y="2125"/>
              <a:ext cx="11" cy="2"/>
            </a:xfrm>
            <a:custGeom>
              <a:avLst/>
              <a:gdLst>
                <a:gd name="T0" fmla="*/ 19 w 19"/>
                <a:gd name="T1" fmla="*/ 0 w 19"/>
                <a:gd name="T2" fmla="*/ 19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">
                  <a:moveTo>
                    <a:pt x="19" y="0"/>
                  </a:move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4" name="Freeform 234"/>
            <p:cNvSpPr>
              <a:spLocks/>
            </p:cNvSpPr>
            <p:nvPr/>
          </p:nvSpPr>
          <p:spPr bwMode="auto">
            <a:xfrm>
              <a:off x="2346" y="2101"/>
              <a:ext cx="10" cy="2"/>
            </a:xfrm>
            <a:custGeom>
              <a:avLst/>
              <a:gdLst>
                <a:gd name="T0" fmla="*/ 0 w 17"/>
                <a:gd name="T1" fmla="*/ 17 w 17"/>
                <a:gd name="T2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5" name="Freeform 235"/>
            <p:cNvSpPr>
              <a:spLocks/>
            </p:cNvSpPr>
            <p:nvPr/>
          </p:nvSpPr>
          <p:spPr bwMode="auto">
            <a:xfrm>
              <a:off x="2346" y="2125"/>
              <a:ext cx="10" cy="2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6" name="Freeform 236"/>
            <p:cNvSpPr>
              <a:spLocks/>
            </p:cNvSpPr>
            <p:nvPr/>
          </p:nvSpPr>
          <p:spPr bwMode="auto">
            <a:xfrm>
              <a:off x="2322" y="2101"/>
              <a:ext cx="11" cy="2"/>
            </a:xfrm>
            <a:custGeom>
              <a:avLst/>
              <a:gdLst>
                <a:gd name="T0" fmla="*/ 0 w 18"/>
                <a:gd name="T1" fmla="*/ 18 w 18"/>
                <a:gd name="T2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7" name="Freeform 237"/>
            <p:cNvSpPr>
              <a:spLocks/>
            </p:cNvSpPr>
            <p:nvPr/>
          </p:nvSpPr>
          <p:spPr bwMode="auto">
            <a:xfrm>
              <a:off x="2322" y="2125"/>
              <a:ext cx="11" cy="2"/>
            </a:xfrm>
            <a:custGeom>
              <a:avLst/>
              <a:gdLst>
                <a:gd name="T0" fmla="*/ 18 w 18"/>
                <a:gd name="T1" fmla="*/ 0 w 18"/>
                <a:gd name="T2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8" name="Rectangle 238"/>
            <p:cNvSpPr>
              <a:spLocks noChangeArrowheads="1"/>
            </p:cNvSpPr>
            <p:nvPr/>
          </p:nvSpPr>
          <p:spPr bwMode="auto">
            <a:xfrm>
              <a:off x="2233" y="2024"/>
              <a:ext cx="8" cy="15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19" name="Freeform 239"/>
            <p:cNvSpPr>
              <a:spLocks/>
            </p:cNvSpPr>
            <p:nvPr/>
          </p:nvSpPr>
          <p:spPr bwMode="auto">
            <a:xfrm>
              <a:off x="2233" y="2026"/>
              <a:ext cx="8" cy="9"/>
            </a:xfrm>
            <a:custGeom>
              <a:avLst/>
              <a:gdLst>
                <a:gd name="T0" fmla="*/ 0 w 11"/>
                <a:gd name="T1" fmla="*/ 13 h 13"/>
                <a:gd name="T2" fmla="*/ 6 w 11"/>
                <a:gd name="T3" fmla="*/ 0 h 13"/>
                <a:gd name="T4" fmla="*/ 11 w 11"/>
                <a:gd name="T5" fmla="*/ 13 h 13"/>
                <a:gd name="T6" fmla="*/ 0 w 11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lnTo>
                    <a:pt x="6" y="0"/>
                  </a:lnTo>
                  <a:lnTo>
                    <a:pt x="11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20" name="Freeform 240"/>
            <p:cNvSpPr>
              <a:spLocks/>
            </p:cNvSpPr>
            <p:nvPr/>
          </p:nvSpPr>
          <p:spPr bwMode="auto">
            <a:xfrm>
              <a:off x="2235" y="2032"/>
              <a:ext cx="4" cy="3"/>
            </a:xfrm>
            <a:custGeom>
              <a:avLst/>
              <a:gdLst>
                <a:gd name="T0" fmla="*/ 3 w 5"/>
                <a:gd name="T1" fmla="*/ 6 h 6"/>
                <a:gd name="T2" fmla="*/ 4 w 5"/>
                <a:gd name="T3" fmla="*/ 4 h 6"/>
                <a:gd name="T4" fmla="*/ 5 w 5"/>
                <a:gd name="T5" fmla="*/ 3 h 6"/>
                <a:gd name="T6" fmla="*/ 5 w 5"/>
                <a:gd name="T7" fmla="*/ 2 h 6"/>
                <a:gd name="T8" fmla="*/ 5 w 5"/>
                <a:gd name="T9" fmla="*/ 1 h 6"/>
                <a:gd name="T10" fmla="*/ 4 w 5"/>
                <a:gd name="T11" fmla="*/ 1 h 6"/>
                <a:gd name="T12" fmla="*/ 3 w 5"/>
                <a:gd name="T13" fmla="*/ 0 h 6"/>
                <a:gd name="T14" fmla="*/ 1 w 5"/>
                <a:gd name="T15" fmla="*/ 1 h 6"/>
                <a:gd name="T16" fmla="*/ 0 w 5"/>
                <a:gd name="T17" fmla="*/ 1 h 6"/>
                <a:gd name="T18" fmla="*/ 0 w 5"/>
                <a:gd name="T19" fmla="*/ 2 h 6"/>
                <a:gd name="T20" fmla="*/ 0 w 5"/>
                <a:gd name="T21" fmla="*/ 3 h 6"/>
                <a:gd name="T22" fmla="*/ 1 w 5"/>
                <a:gd name="T23" fmla="*/ 4 h 6"/>
                <a:gd name="T24" fmla="*/ 3 w 5"/>
                <a:gd name="T2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4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EAEAEA"/>
            </a:solidFill>
            <a:ln w="3175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7121" name="Text Box 241"/>
          <p:cNvSpPr txBox="1">
            <a:spLocks noChangeArrowheads="1"/>
          </p:cNvSpPr>
          <p:nvPr/>
        </p:nvSpPr>
        <p:spPr bwMode="auto">
          <a:xfrm>
            <a:off x="0" y="2641600"/>
            <a:ext cx="1468438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598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48748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05898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630488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0876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5448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0020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45928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>
                <a:solidFill>
                  <a:schemeClr val="tx2"/>
                </a:solidFill>
                <a:latin typeface="Verdana" charset="0"/>
              </a:rPr>
              <a:t>Control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>
                <a:solidFill>
                  <a:schemeClr val="tx2"/>
                </a:solidFill>
                <a:latin typeface="Verdana" charset="0"/>
              </a:rPr>
              <a:t> Plane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200">
                <a:solidFill>
                  <a:schemeClr val="tx2"/>
                </a:solidFill>
                <a:latin typeface="Verdana" charset="0"/>
              </a:rPr>
              <a:t>(Embedded Controller)</a:t>
            </a:r>
          </a:p>
        </p:txBody>
      </p:sp>
      <p:grpSp>
        <p:nvGrpSpPr>
          <p:cNvPr id="243" name="Group 53"/>
          <p:cNvGrpSpPr>
            <a:grpSpLocks/>
          </p:cNvGrpSpPr>
          <p:nvPr/>
        </p:nvGrpSpPr>
        <p:grpSpPr bwMode="auto">
          <a:xfrm>
            <a:off x="1259632" y="4725144"/>
            <a:ext cx="849313" cy="492125"/>
            <a:chOff x="818" y="1384"/>
            <a:chExt cx="535" cy="310"/>
          </a:xfrm>
        </p:grpSpPr>
        <p:sp>
          <p:nvSpPr>
            <p:cNvPr id="244" name="Oval 54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5" name="Rectangle 55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" name="Rectangle 56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7" name="Oval 57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8" name="Line 58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9" name="Line 59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0" name="Group 53"/>
          <p:cNvGrpSpPr>
            <a:grpSpLocks/>
          </p:cNvGrpSpPr>
          <p:nvPr/>
        </p:nvGrpSpPr>
        <p:grpSpPr bwMode="auto">
          <a:xfrm>
            <a:off x="2123728" y="4077072"/>
            <a:ext cx="849313" cy="492125"/>
            <a:chOff x="818" y="1384"/>
            <a:chExt cx="535" cy="310"/>
          </a:xfrm>
        </p:grpSpPr>
        <p:sp>
          <p:nvSpPr>
            <p:cNvPr id="251" name="Oval 54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2" name="Rectangle 55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3" name="Rectangle 56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4" name="Oval 57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5" name="Line 58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" name="Line 59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7" name="Group 53"/>
          <p:cNvGrpSpPr>
            <a:grpSpLocks/>
          </p:cNvGrpSpPr>
          <p:nvPr/>
        </p:nvGrpSpPr>
        <p:grpSpPr bwMode="auto">
          <a:xfrm>
            <a:off x="3059832" y="4725144"/>
            <a:ext cx="849313" cy="492125"/>
            <a:chOff x="818" y="1384"/>
            <a:chExt cx="535" cy="310"/>
          </a:xfrm>
        </p:grpSpPr>
        <p:sp>
          <p:nvSpPr>
            <p:cNvPr id="258" name="Oval 54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9" name="Rectangle 55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0" name="Rectangle 56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1" name="Oval 57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2" name="Line 58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3" name="Line 59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4" name="Group 53"/>
          <p:cNvGrpSpPr>
            <a:grpSpLocks/>
          </p:cNvGrpSpPr>
          <p:nvPr/>
        </p:nvGrpSpPr>
        <p:grpSpPr bwMode="auto">
          <a:xfrm>
            <a:off x="2051720" y="5229200"/>
            <a:ext cx="849313" cy="492125"/>
            <a:chOff x="818" y="1384"/>
            <a:chExt cx="535" cy="310"/>
          </a:xfrm>
        </p:grpSpPr>
        <p:sp>
          <p:nvSpPr>
            <p:cNvPr id="265" name="Oval 54"/>
            <p:cNvSpPr>
              <a:spLocks noChangeArrowheads="1"/>
            </p:cNvSpPr>
            <p:nvPr/>
          </p:nvSpPr>
          <p:spPr bwMode="auto">
            <a:xfrm>
              <a:off x="819" y="1513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" name="Rectangle 55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" name="Rectangle 56"/>
            <p:cNvSpPr>
              <a:spLocks noChangeArrowheads="1"/>
            </p:cNvSpPr>
            <p:nvPr/>
          </p:nvSpPr>
          <p:spPr bwMode="auto">
            <a:xfrm>
              <a:off x="818" y="1476"/>
              <a:ext cx="533" cy="129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8" name="Oval 57"/>
            <p:cNvSpPr>
              <a:spLocks noChangeArrowheads="1"/>
            </p:cNvSpPr>
            <p:nvPr/>
          </p:nvSpPr>
          <p:spPr bwMode="auto">
            <a:xfrm>
              <a:off x="819" y="1384"/>
              <a:ext cx="534" cy="181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000099"/>
                </a:gs>
              </a:gsLst>
              <a:lin ang="0" scaled="1"/>
            </a:gradFill>
            <a:ln w="4826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9" name="Line 58"/>
            <p:cNvSpPr>
              <a:spLocks noChangeShapeType="1"/>
            </p:cNvSpPr>
            <p:nvPr/>
          </p:nvSpPr>
          <p:spPr bwMode="auto">
            <a:xfrm>
              <a:off x="818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0" name="Line 59"/>
            <p:cNvSpPr>
              <a:spLocks noChangeShapeType="1"/>
            </p:cNvSpPr>
            <p:nvPr/>
          </p:nvSpPr>
          <p:spPr bwMode="auto">
            <a:xfrm>
              <a:off x="1351" y="1473"/>
              <a:ext cx="1" cy="12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5DE5B-04E4-4B5A-84F4-77596C05F249}"/>
              </a:ext>
            </a:extLst>
          </p:cNvPr>
          <p:cNvSpPr txBox="1"/>
          <p:nvPr/>
        </p:nvSpPr>
        <p:spPr>
          <a:xfrm>
            <a:off x="4025021" y="1199545"/>
            <a:ext cx="510846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/>
              <a:t>Control  plane  is positioned between transport and management planes.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1600" dirty="0"/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/>
              <a:t>NEs are controlled either by control  plane or by both management plane and CP.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1600" dirty="0"/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/>
              <a:t>Management plane, configures and supervises the Control  plane .</a:t>
            </a:r>
          </a:p>
          <a:p>
            <a:pPr marL="1200150" lvl="2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/>
              <a:t>Routing constraints, policy </a:t>
            </a:r>
          </a:p>
          <a:p>
            <a:pPr marL="1200150" lvl="2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/>
              <a:t>Performance monitoring</a:t>
            </a:r>
          </a:p>
          <a:p>
            <a:pPr marL="1200150" lvl="2" indent="-28575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1600" dirty="0"/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/>
              <a:t>Management plane has ultimate control over all transport plane and control plane entities.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1600" dirty="0"/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/>
              <a:t>Management plane is also manage/control inter domain networking and connection establishment 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63204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DAD8-251D-4CFE-B4CB-F4DA679E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Network Management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FA7A2-6964-44B7-BE1A-B5422C84E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856CA-EED7-4F35-8C5E-BB812B4B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97B8B-6F74-4B61-9995-4AB3AF6A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3" y="961643"/>
            <a:ext cx="8258476" cy="55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0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Network Optimization (WDM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Optimization Objective</a:t>
            </a:r>
          </a:p>
          <a:p>
            <a:pPr lvl="1"/>
            <a:r>
              <a:rPr lang="en-US" dirty="0"/>
              <a:t>Route all the </a:t>
            </a:r>
            <a:r>
              <a:rPr lang="en-US" dirty="0" err="1"/>
              <a:t>lightpaths</a:t>
            </a:r>
            <a:r>
              <a:rPr lang="en-US" dirty="0"/>
              <a:t> using the minimum number of wavelengths </a:t>
            </a:r>
          </a:p>
          <a:p>
            <a:pPr lvl="1"/>
            <a:r>
              <a:rPr lang="en-US" dirty="0">
                <a:latin typeface="Wingdings"/>
              </a:rPr>
              <a:t> </a:t>
            </a:r>
            <a:r>
              <a:rPr lang="en-US" dirty="0"/>
              <a:t>Route all the </a:t>
            </a:r>
            <a:r>
              <a:rPr lang="en-US" dirty="0" err="1"/>
              <a:t>lightpaths</a:t>
            </a:r>
            <a:r>
              <a:rPr lang="en-US" dirty="0"/>
              <a:t> using the minimum number of fibers </a:t>
            </a:r>
          </a:p>
          <a:p>
            <a:pPr lvl="1"/>
            <a:r>
              <a:rPr lang="en-US" dirty="0">
                <a:latin typeface="Wingdings"/>
              </a:rPr>
              <a:t> </a:t>
            </a:r>
            <a:r>
              <a:rPr lang="en-US" dirty="0"/>
              <a:t>Route all the </a:t>
            </a:r>
            <a:r>
              <a:rPr lang="en-US" dirty="0" err="1"/>
              <a:t>lightpaths</a:t>
            </a:r>
            <a:r>
              <a:rPr lang="en-US" dirty="0"/>
              <a:t> minimizing the total network cost, taking into account also switching systems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This can be achieved by appropriate Routing and Wavelength Assignment (RWA) algorithms </a:t>
            </a:r>
          </a:p>
          <a:p>
            <a:pPr lvl="1"/>
            <a:r>
              <a:rPr lang="en-US" dirty="0"/>
              <a:t>Offline</a:t>
            </a:r>
          </a:p>
          <a:p>
            <a:pPr lvl="2"/>
            <a:r>
              <a:rPr lang="en-US" sz="2000" dirty="0"/>
              <a:t>For all light paths in advance</a:t>
            </a:r>
          </a:p>
          <a:p>
            <a:pPr lvl="2"/>
            <a:r>
              <a:rPr lang="en-US" sz="2000" dirty="0"/>
              <a:t>Requires knowledge of all connectivity request in advance</a:t>
            </a:r>
          </a:p>
          <a:p>
            <a:pPr lvl="1"/>
            <a:r>
              <a:rPr lang="en-US" dirty="0"/>
              <a:t>Online</a:t>
            </a:r>
          </a:p>
          <a:p>
            <a:pPr lvl="2"/>
            <a:r>
              <a:rPr lang="en-US" sz="2000" dirty="0"/>
              <a:t>For light path connectivity demands coming during operation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5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</a:rPr>
              <a:t>Control Plane : Distributed VS Centralized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Control:</a:t>
            </a:r>
          </a:p>
          <a:p>
            <a:pPr lvl="1"/>
            <a:r>
              <a:rPr lang="en-US" sz="2400" dirty="0">
                <a:cs typeface="ＭＳ Ｐゴシック" charset="0"/>
              </a:rPr>
              <a:t>Distributed control infrastructure and intelligence that controls the establishment and maintenance of connections in the network, including protocols and mechanisms to disseminate this information; and algorithms for engineering an optimal path between end points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Centralized Control:</a:t>
            </a:r>
          </a:p>
          <a:p>
            <a:pPr lvl="1" eaLnBrk="1" hangingPunct="1">
              <a:lnSpc>
                <a:spcPct val="90000"/>
              </a:lnSpc>
              <a:buFont typeface="Times" charset="0"/>
              <a:buChar char="•"/>
            </a:pPr>
            <a:r>
              <a:rPr lang="en-US" sz="2400" dirty="0">
                <a:cs typeface="ＭＳ Ｐゴシック" charset="0"/>
              </a:rPr>
              <a:t>Centralized control plane mechanisms supporting the above functionalities in a centralized way relying on client/ server model, usually involving one or more management applications (structured hierarchically) communicating to each network element in its domain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311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Wavelength Assignment (RWA)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 parameters: </a:t>
            </a:r>
          </a:p>
          <a:p>
            <a:pPr lvl="1"/>
            <a:r>
              <a:rPr lang="en-US" b="1" dirty="0"/>
              <a:t>a set of </a:t>
            </a:r>
            <a:r>
              <a:rPr lang="en-US" b="1" dirty="0" err="1"/>
              <a:t>lightpaths</a:t>
            </a:r>
            <a:r>
              <a:rPr lang="en-US" b="1" dirty="0"/>
              <a:t> </a:t>
            </a:r>
            <a:r>
              <a:rPr lang="en-US" dirty="0"/>
              <a:t>that need to be established in the network </a:t>
            </a:r>
          </a:p>
          <a:p>
            <a:pPr lvl="1"/>
            <a:r>
              <a:rPr lang="en-US" b="1" dirty="0"/>
              <a:t>physical topology 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fibers</a:t>
            </a:r>
            <a:r>
              <a:rPr lang="en-US" dirty="0"/>
              <a:t> and number of </a:t>
            </a:r>
            <a:r>
              <a:rPr lang="en-US" b="1" dirty="0"/>
              <a:t>wavelengths</a:t>
            </a:r>
            <a:r>
              <a:rPr lang="en-US" dirty="0"/>
              <a:t> on fiber </a:t>
            </a:r>
          </a:p>
          <a:p>
            <a:pPr lvl="1"/>
            <a:r>
              <a:rPr lang="en-US" dirty="0"/>
              <a:t>constraints: e.g., wavelength continuity, physical impairments, survivability,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Objective :</a:t>
            </a:r>
          </a:p>
          <a:p>
            <a:pPr lvl="1"/>
            <a:r>
              <a:rPr lang="en-US" b="1" dirty="0"/>
              <a:t>Find the routes </a:t>
            </a:r>
            <a:r>
              <a:rPr lang="en-US" dirty="0"/>
              <a:t>over which these </a:t>
            </a:r>
            <a:r>
              <a:rPr lang="en-US" dirty="0" err="1"/>
              <a:t>lightpaths</a:t>
            </a:r>
            <a:r>
              <a:rPr lang="en-US" dirty="0"/>
              <a:t> should be set up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wavelengths</a:t>
            </a:r>
            <a:r>
              <a:rPr lang="en-US" dirty="0"/>
              <a:t> which should be assigned to these </a:t>
            </a:r>
            <a:r>
              <a:rPr lang="en-US" dirty="0" err="1"/>
              <a:t>lightpaths</a:t>
            </a:r>
            <a:r>
              <a:rPr lang="en-US" dirty="0"/>
              <a:t> </a:t>
            </a:r>
            <a:r>
              <a:rPr lang="en-US" b="1" dirty="0"/>
              <a:t>meet all constraints </a:t>
            </a:r>
          </a:p>
          <a:p>
            <a:pPr lvl="1"/>
            <a:r>
              <a:rPr lang="en-US" b="1" dirty="0" err="1"/>
              <a:t>Lightpath</a:t>
            </a:r>
            <a:r>
              <a:rPr lang="en-US" b="1" dirty="0"/>
              <a:t> is blocked </a:t>
            </a:r>
            <a:r>
              <a:rPr lang="en-US" dirty="0"/>
              <a:t>when it can not be setup due to </a:t>
            </a:r>
            <a:r>
              <a:rPr lang="en-US" b="1" dirty="0"/>
              <a:t>lack of resources </a:t>
            </a:r>
            <a:r>
              <a:rPr lang="en-US" dirty="0"/>
              <a:t>(routes and/or wavelengths) or due to other constraints </a:t>
            </a:r>
          </a:p>
          <a:p>
            <a:pPr lvl="1"/>
            <a:r>
              <a:rPr lang="en-US" dirty="0"/>
              <a:t>The corresponding network optimization problem is to </a:t>
            </a:r>
            <a:r>
              <a:rPr lang="en-US" b="1" dirty="0"/>
              <a:t>minimize the blocking probability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89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RWA Constrains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Wavelength continuity  </a:t>
            </a:r>
          </a:p>
          <a:p>
            <a:pPr lvl="1"/>
            <a:r>
              <a:rPr lang="en-US" b="1" dirty="0"/>
              <a:t>Wavelength continuity constraint </a:t>
            </a:r>
            <a:r>
              <a:rPr lang="en-US" dirty="0"/>
              <a:t>can be alleviated by </a:t>
            </a:r>
            <a:r>
              <a:rPr lang="en-US" i="1" dirty="0"/>
              <a:t>wavelength converter </a:t>
            </a:r>
            <a:r>
              <a:rPr lang="en-US" dirty="0"/>
              <a:t>functionality at all or some selected nodes </a:t>
            </a:r>
          </a:p>
          <a:p>
            <a:pPr lvl="1"/>
            <a:r>
              <a:rPr lang="en-US" b="1" dirty="0"/>
              <a:t>No wavelength conversion </a:t>
            </a:r>
            <a:r>
              <a:rPr lang="en-US" dirty="0"/>
              <a:t>functionality in the network </a:t>
            </a:r>
            <a:r>
              <a:rPr lang="en-US" dirty="0" err="1"/>
              <a:t>lightpaths</a:t>
            </a:r>
            <a:r>
              <a:rPr lang="en-US" dirty="0"/>
              <a:t> operate on the same wavelength across all fiber links </a:t>
            </a:r>
          </a:p>
          <a:p>
            <a:pPr lvl="1"/>
            <a:r>
              <a:rPr lang="en-US" dirty="0" err="1"/>
              <a:t>Lightpath</a:t>
            </a:r>
            <a:r>
              <a:rPr lang="en-US" dirty="0"/>
              <a:t> may switch between different wavelengths on its route from its origin to its termination </a:t>
            </a:r>
          </a:p>
          <a:p>
            <a:pPr lvl="1"/>
            <a:r>
              <a:rPr lang="en-US" dirty="0"/>
              <a:t>Tradeoff: </a:t>
            </a:r>
            <a:r>
              <a:rPr lang="en-US" b="1" dirty="0"/>
              <a:t>cost vs. performance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Physical Constraints </a:t>
            </a:r>
          </a:p>
          <a:p>
            <a:pPr lvl="1"/>
            <a:r>
              <a:rPr lang="en-US" dirty="0"/>
              <a:t>Directly related to the nature of the </a:t>
            </a:r>
            <a:r>
              <a:rPr lang="en-US" b="1" dirty="0"/>
              <a:t>optical physical medium </a:t>
            </a:r>
            <a:r>
              <a:rPr lang="en-US" dirty="0"/>
              <a:t>and transparent transmission </a:t>
            </a:r>
          </a:p>
          <a:p>
            <a:pPr lvl="1"/>
            <a:r>
              <a:rPr lang="en-US" dirty="0"/>
              <a:t>Optical signal impairments affect the quality of the </a:t>
            </a:r>
            <a:r>
              <a:rPr lang="en-US" dirty="0" err="1"/>
              <a:t>lightpaths</a:t>
            </a:r>
            <a:r>
              <a:rPr lang="en-US" dirty="0"/>
              <a:t> Limiting reach of the </a:t>
            </a:r>
            <a:r>
              <a:rPr lang="en-US" dirty="0" err="1"/>
              <a:t>lightpaths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Physical impairments can be </a:t>
            </a:r>
            <a:r>
              <a:rPr lang="en-US" b="1" dirty="0"/>
              <a:t>mitigated by signal regeneration </a:t>
            </a:r>
          </a:p>
          <a:p>
            <a:pPr lvl="1"/>
            <a:r>
              <a:rPr lang="en-US" dirty="0"/>
              <a:t>3R regeneration: Re-amplification, Re-shaping and Re- timing </a:t>
            </a:r>
          </a:p>
          <a:p>
            <a:pPr lvl="1"/>
            <a:r>
              <a:rPr lang="en-US" dirty="0"/>
              <a:t>Tradeoff: </a:t>
            </a:r>
            <a:r>
              <a:rPr lang="en-US" b="1" dirty="0"/>
              <a:t>cost vs. performance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Optical Networks                                                 Electrical and Electronic Engineering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143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RWA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Integer Linear Programming (ILP) formulation</a:t>
            </a:r>
          </a:p>
          <a:p>
            <a:pPr lvl="1"/>
            <a:r>
              <a:rPr lang="en-US" sz="1800" dirty="0"/>
              <a:t>Mathematically optimized routing model </a:t>
            </a:r>
          </a:p>
          <a:p>
            <a:pPr marL="342900" lvl="1" indent="-342900"/>
            <a:r>
              <a:rPr lang="en-US" sz="1800" dirty="0"/>
              <a:t>Heuristically optimized  routing methods</a:t>
            </a:r>
          </a:p>
          <a:p>
            <a:pPr lvl="1"/>
            <a:endParaRPr lang="en-US" sz="1800" dirty="0"/>
          </a:p>
          <a:p>
            <a:r>
              <a:rPr lang="en-US" sz="1800" dirty="0"/>
              <a:t>Routing methods</a:t>
            </a:r>
          </a:p>
          <a:p>
            <a:pPr lvl="1"/>
            <a:r>
              <a:rPr lang="en-US" sz="1800" b="1" dirty="0"/>
              <a:t>Shortest Path</a:t>
            </a:r>
          </a:p>
          <a:p>
            <a:pPr lvl="2"/>
            <a:r>
              <a:rPr lang="en-US" dirty="0"/>
              <a:t>selects the shortest source- destination path (# of links/nodes) </a:t>
            </a:r>
          </a:p>
          <a:p>
            <a:pPr lvl="1"/>
            <a:r>
              <a:rPr lang="en-US" sz="1800" b="1" dirty="0"/>
              <a:t>Least Loaded Routing </a:t>
            </a:r>
          </a:p>
          <a:p>
            <a:pPr lvl="2"/>
            <a:r>
              <a:rPr lang="en-US" dirty="0"/>
              <a:t>avoids the busiest links</a:t>
            </a:r>
          </a:p>
          <a:p>
            <a:pPr lvl="1"/>
            <a:r>
              <a:rPr lang="en-US" sz="1800" dirty="0"/>
              <a:t> </a:t>
            </a:r>
            <a:r>
              <a:rPr lang="en-US" sz="1800" b="1" dirty="0"/>
              <a:t>Least Loaded Node </a:t>
            </a:r>
          </a:p>
          <a:p>
            <a:pPr lvl="2"/>
            <a:r>
              <a:rPr lang="en-US" dirty="0"/>
              <a:t>avoids the busiest nodes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0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Survivability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 u="sng"/>
              <a:t>Network Survivability Definition:</a:t>
            </a:r>
            <a:r>
              <a:rPr lang="en-GB" sz="1800" b="1"/>
              <a:t> The process of transferring client service on to spare network capacity in the event of failure in the network </a:t>
            </a:r>
          </a:p>
          <a:p>
            <a:pPr algn="just"/>
            <a:endParaRPr lang="en-GB" sz="1800">
              <a:cs typeface="Times New Roman" charset="0"/>
            </a:endParaRPr>
          </a:p>
          <a:p>
            <a:pPr algn="just"/>
            <a:r>
              <a:rPr lang="en-GB" sz="1800">
                <a:cs typeface="Times New Roman" charset="0"/>
              </a:rPr>
              <a:t>One of the most important assets of future all-optical networks will be survivability. The enhancement of the transport network survivability can be achieved through use of different strategies. The two main approaches are </a:t>
            </a:r>
            <a:r>
              <a:rPr lang="en-GB" sz="1800" b="1" i="1">
                <a:cs typeface="Times New Roman" charset="0"/>
              </a:rPr>
              <a:t>protection </a:t>
            </a:r>
            <a:r>
              <a:rPr lang="en-GB" sz="1800">
                <a:cs typeface="Times New Roman" charset="0"/>
              </a:rPr>
              <a:t>and </a:t>
            </a:r>
            <a:r>
              <a:rPr lang="en-GB" sz="1800" b="1" i="1">
                <a:cs typeface="Times New Roman" charset="0"/>
              </a:rPr>
              <a:t>restoration </a:t>
            </a:r>
          </a:p>
          <a:p>
            <a:pPr algn="just"/>
            <a:endParaRPr lang="en-GB" sz="1800" b="1" i="1">
              <a:cs typeface="Times New Roman" charset="0"/>
            </a:endParaRPr>
          </a:p>
          <a:p>
            <a:pPr algn="just"/>
            <a:r>
              <a:rPr lang="en-GB" sz="1800" b="1">
                <a:cs typeface="Times New Roman" charset="0"/>
              </a:rPr>
              <a:t>Protection</a:t>
            </a:r>
            <a:r>
              <a:rPr lang="en-GB" sz="1800">
                <a:cs typeface="Times New Roman" charset="0"/>
              </a:rPr>
              <a:t> uses a pre-assigned capacity between nodes in order to replace the failed or degraded transport entities</a:t>
            </a:r>
          </a:p>
          <a:p>
            <a:pPr algn="just"/>
            <a:endParaRPr lang="en-GB" sz="1800">
              <a:cs typeface="Times New Roman" charset="0"/>
            </a:endParaRPr>
          </a:p>
          <a:p>
            <a:pPr algn="just"/>
            <a:r>
              <a:rPr lang="en-GB" sz="1800" b="1">
                <a:cs typeface="Times New Roman" charset="0"/>
              </a:rPr>
              <a:t>Restoration</a:t>
            </a:r>
            <a:r>
              <a:rPr lang="en-GB" sz="1800">
                <a:cs typeface="Times New Roman" charset="0"/>
              </a:rPr>
              <a:t> can use any capacity available between nodes in order to find a transport entity that can replace the failed one. Restoration is based on re-routing algorithms to find a new path to recover failed network entities, at the time the failure occurs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092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Protection &amp; Restoration 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1800" dirty="0">
                <a:cs typeface="Times New Roman" charset="0"/>
              </a:rPr>
              <a:t>Compared to protection techniques, restoration is more flexible and generally makes a much more efficient use of the network capacity. </a:t>
            </a:r>
          </a:p>
          <a:p>
            <a:pPr algn="just"/>
            <a:r>
              <a:rPr lang="en-GB" sz="1800" dirty="0">
                <a:cs typeface="Times New Roman" charset="0"/>
              </a:rPr>
              <a:t> Restoration takes a longer time to restore the traffic affected by the failure, due to the need to find a new route in the network.</a:t>
            </a:r>
          </a:p>
          <a:p>
            <a:pPr algn="just"/>
            <a:r>
              <a:rPr lang="en-GB" sz="1800" dirty="0">
                <a:cs typeface="Times New Roman" charset="0"/>
              </a:rPr>
              <a:t>In general:</a:t>
            </a:r>
          </a:p>
          <a:p>
            <a:pPr lvl="1" algn="just"/>
            <a:r>
              <a:rPr lang="en-GB" sz="1600" dirty="0">
                <a:cs typeface="Times New Roman" charset="0"/>
              </a:rPr>
              <a:t>automatic protection can be applied to network architectures as point to point, rings and meshed networks</a:t>
            </a:r>
          </a:p>
          <a:p>
            <a:pPr lvl="1" algn="just"/>
            <a:r>
              <a:rPr lang="en-GB" sz="1600" dirty="0">
                <a:cs typeface="Times New Roman" charset="0"/>
              </a:rPr>
              <a:t>restoration is usually applied to meshed networks with cross-connect equipment.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B7A2B-B83E-4415-8A59-CDE8839F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05710"/>
            <a:ext cx="7740352" cy="28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84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Restoration Process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389" y="980728"/>
            <a:ext cx="8510954" cy="5259388"/>
          </a:xfrm>
        </p:spPr>
        <p:txBody>
          <a:bodyPr/>
          <a:lstStyle/>
          <a:p>
            <a:pPr algn="just"/>
            <a:r>
              <a:rPr lang="en-GB" dirty="0">
                <a:cs typeface="Times New Roman" charset="0"/>
              </a:rPr>
              <a:t>The main steps of the restoration process can be summarised as follow:</a:t>
            </a:r>
          </a:p>
          <a:p>
            <a:pPr lvl="1" algn="just"/>
            <a:r>
              <a:rPr lang="en-GB" b="1" i="1" dirty="0">
                <a:cs typeface="Times New Roman" charset="0"/>
              </a:rPr>
              <a:t>Detection of the failure</a:t>
            </a:r>
            <a:endParaRPr lang="en-GB" u="sng" dirty="0">
              <a:cs typeface="Times New Roman" charset="0"/>
            </a:endParaRPr>
          </a:p>
          <a:p>
            <a:pPr lvl="2" algn="just"/>
            <a:r>
              <a:rPr lang="en-GB" dirty="0">
                <a:cs typeface="Times New Roman" charset="0"/>
              </a:rPr>
              <a:t>the failure is detected by the Network Elements and the defect is notified to the Restoration Control Unit (a Network Manager OS, for instance) </a:t>
            </a:r>
          </a:p>
          <a:p>
            <a:pPr lvl="1" algn="just"/>
            <a:r>
              <a:rPr lang="en-GB" b="1" i="1" dirty="0">
                <a:cs typeface="Times New Roman" charset="0"/>
              </a:rPr>
              <a:t>Propagation of control messages</a:t>
            </a:r>
          </a:p>
          <a:p>
            <a:pPr lvl="2" algn="just"/>
            <a:r>
              <a:rPr lang="en-GB" dirty="0">
                <a:cs typeface="Times New Roman" charset="0"/>
              </a:rPr>
              <a:t>the control information is propagated between Network Elements and/or Control Units (if required)</a:t>
            </a:r>
          </a:p>
          <a:p>
            <a:pPr lvl="1" algn="just"/>
            <a:r>
              <a:rPr lang="en-GB" b="1" i="1" dirty="0">
                <a:cs typeface="Times New Roman" charset="0"/>
              </a:rPr>
              <a:t>Selection of the new route</a:t>
            </a:r>
            <a:r>
              <a:rPr lang="en-GB" dirty="0">
                <a:cs typeface="Times New Roman" charset="0"/>
              </a:rPr>
              <a:t> </a:t>
            </a:r>
          </a:p>
          <a:p>
            <a:pPr lvl="2" algn="just"/>
            <a:r>
              <a:rPr lang="en-GB" dirty="0">
                <a:cs typeface="Times New Roman" charset="0"/>
              </a:rPr>
              <a:t>based on the spare resource available in the network, an alternative route for each affected demand is selected.</a:t>
            </a:r>
          </a:p>
          <a:p>
            <a:pPr lvl="1" algn="just"/>
            <a:r>
              <a:rPr lang="en-GB" b="1" i="1" dirty="0">
                <a:cs typeface="Times New Roman" charset="0"/>
              </a:rPr>
              <a:t>Re-routing</a:t>
            </a:r>
          </a:p>
          <a:p>
            <a:pPr lvl="2" algn="just"/>
            <a:r>
              <a:rPr lang="en-GB" dirty="0">
                <a:cs typeface="Times New Roman" charset="0"/>
              </a:rPr>
              <a:t>the demands are re-routed by a re-configuration of cross-connects.</a:t>
            </a:r>
          </a:p>
          <a:p>
            <a:pPr lvl="1"/>
            <a:r>
              <a:rPr lang="en-GB" b="1" i="1" dirty="0">
                <a:cs typeface="Times New Roman" charset="0"/>
              </a:rPr>
              <a:t>Return to normal</a:t>
            </a:r>
          </a:p>
          <a:p>
            <a:pPr lvl="2"/>
            <a:r>
              <a:rPr lang="en-GB" dirty="0">
                <a:cs typeface="Times New Roman" charset="0"/>
              </a:rPr>
              <a:t>generally, after fault recovery, the network returns to the initial state, either automatically or manually.</a:t>
            </a:r>
            <a:r>
              <a:rPr lang="en-GB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76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Restoration Techniques</a:t>
            </a:r>
            <a:br>
              <a:rPr lang="en-GB"/>
            </a:br>
            <a:r>
              <a:rPr lang="en-GB" i="1"/>
              <a:t>Control Architecture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1800" b="1" i="1" dirty="0">
                <a:cs typeface="Times New Roman" charset="0"/>
              </a:rPr>
              <a:t>Centralised control architecture</a:t>
            </a:r>
            <a:r>
              <a:rPr lang="en-GB" sz="1800" dirty="0">
                <a:cs typeface="Times New Roman" charset="0"/>
              </a:rPr>
              <a:t> </a:t>
            </a:r>
          </a:p>
          <a:p>
            <a:pPr lvl="1" algn="just"/>
            <a:r>
              <a:rPr lang="en-GB" sz="1600" dirty="0">
                <a:cs typeface="Times New Roman" charset="0"/>
              </a:rPr>
              <a:t>The restoration process is </a:t>
            </a:r>
            <a:r>
              <a:rPr lang="en-GB" sz="1600" b="1" dirty="0">
                <a:cs typeface="Times New Roman" charset="0"/>
              </a:rPr>
              <a:t>operated from a Central Control Unit (CCU) </a:t>
            </a:r>
            <a:r>
              <a:rPr lang="en-GB" sz="1600" dirty="0">
                <a:cs typeface="Times New Roman" charset="0"/>
              </a:rPr>
              <a:t>that gets all the information concerning the status of the network, via control communication links and databases</a:t>
            </a:r>
          </a:p>
          <a:p>
            <a:pPr lvl="1" algn="just"/>
            <a:r>
              <a:rPr lang="en-GB" sz="1600" dirty="0">
                <a:cs typeface="Times New Roman" charset="0"/>
              </a:rPr>
              <a:t> The databases can be either centralised or distributed</a:t>
            </a:r>
          </a:p>
          <a:p>
            <a:pPr lvl="1" algn="just"/>
            <a:r>
              <a:rPr lang="en-GB" sz="1600" dirty="0">
                <a:cs typeface="Times New Roman" charset="0"/>
              </a:rPr>
              <a:t>The CCU may be integrated to the OS, combining capacity planning with restoration</a:t>
            </a:r>
          </a:p>
          <a:p>
            <a:pPr lvl="1" algn="just"/>
            <a:r>
              <a:rPr lang="en-GB" sz="1600" dirty="0">
                <a:cs typeface="Times New Roman" charset="0"/>
              </a:rPr>
              <a:t>No communication is required between cross-connects, allowing a great compatibility in terms of equipment</a:t>
            </a:r>
          </a:p>
          <a:p>
            <a:pPr algn="just"/>
            <a:r>
              <a:rPr lang="en-GB" sz="1800" b="1" i="1" dirty="0">
                <a:cs typeface="Times New Roman" charset="0"/>
              </a:rPr>
              <a:t>Distributed control architecture</a:t>
            </a:r>
            <a:endParaRPr lang="en-GB" sz="1800" dirty="0">
              <a:cs typeface="Times New Roman" charset="0"/>
            </a:endParaRPr>
          </a:p>
          <a:p>
            <a:pPr lvl="1" algn="just"/>
            <a:r>
              <a:rPr lang="en-GB" sz="1600" dirty="0">
                <a:cs typeface="Times New Roman" charset="0"/>
              </a:rPr>
              <a:t>The restoration process is operated by </a:t>
            </a:r>
            <a:r>
              <a:rPr lang="en-GB" sz="1600" b="1" dirty="0">
                <a:cs typeface="Times New Roman" charset="0"/>
              </a:rPr>
              <a:t>a number of Control Units located in each Network Element (NE)</a:t>
            </a:r>
            <a:r>
              <a:rPr lang="en-GB" sz="1600" dirty="0">
                <a:cs typeface="Times New Roman" charset="0"/>
              </a:rPr>
              <a:t>. Each NE then reacts according to a set of rules to a local alarm or a message from an adjacent NE</a:t>
            </a:r>
          </a:p>
          <a:p>
            <a:pPr lvl="1"/>
            <a:r>
              <a:rPr lang="en-GB" sz="1600" dirty="0">
                <a:cs typeface="Times New Roman" charset="0"/>
              </a:rPr>
              <a:t>The information about the status of the network is distributed between a large number of databases located in the NEs together with CUs</a:t>
            </a:r>
          </a:p>
          <a:p>
            <a:pPr lvl="1"/>
            <a:r>
              <a:rPr lang="en-GB" sz="1600" dirty="0">
                <a:cs typeface="Times New Roman" charset="0"/>
              </a:rPr>
              <a:t>Each NE maintains in its database only local network information (connections to neighbouring nodes and paths, for instance)</a:t>
            </a:r>
          </a:p>
          <a:p>
            <a:pPr lvl="1"/>
            <a:r>
              <a:rPr lang="en-GB" sz="1600" dirty="0">
                <a:cs typeface="Times New Roman" charset="0"/>
              </a:rPr>
              <a:t>The NE does not have a global network view and the restoration process requires the exchange of many control messages between NEs, according to a simple set of rules</a:t>
            </a:r>
            <a:r>
              <a:rPr lang="en-GB" sz="1600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bldLvl="2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Restoration Techniques</a:t>
            </a:r>
            <a:br>
              <a:rPr lang="en-GB"/>
            </a:br>
            <a:r>
              <a:rPr lang="en-GB" i="1"/>
              <a:t>Control Architecture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1800" dirty="0">
                <a:cs typeface="Times New Roman" charset="0"/>
              </a:rPr>
              <a:t>Differences between centralised and distributed restoration:</a:t>
            </a:r>
          </a:p>
          <a:p>
            <a:pPr algn="just"/>
            <a:endParaRPr lang="en-GB" sz="1800" dirty="0">
              <a:cs typeface="Times New Roman" charset="0"/>
            </a:endParaRPr>
          </a:p>
          <a:p>
            <a:pPr lvl="1" algn="just"/>
            <a:r>
              <a:rPr lang="en-GB" sz="1600" dirty="0">
                <a:cs typeface="Times New Roman" charset="0"/>
              </a:rPr>
              <a:t>Distributed control offers restoration times around 2 seconds. For centralised control architecture restoration times are within 20-40 seconds</a:t>
            </a:r>
          </a:p>
          <a:p>
            <a:pPr lvl="1" algn="just"/>
            <a:endParaRPr lang="en-GB" sz="1600" dirty="0">
              <a:cs typeface="Times New Roman" charset="0"/>
            </a:endParaRPr>
          </a:p>
          <a:p>
            <a:pPr lvl="1" algn="just"/>
            <a:r>
              <a:rPr lang="en-GB" sz="1600" dirty="0">
                <a:cs typeface="Times New Roman" charset="0"/>
              </a:rPr>
              <a:t>With a centralised controllers it is </a:t>
            </a:r>
            <a:r>
              <a:rPr lang="en-GB" sz="1600" u="sng" dirty="0">
                <a:cs typeface="Times New Roman" charset="0"/>
              </a:rPr>
              <a:t>easier to monitor</a:t>
            </a:r>
            <a:r>
              <a:rPr lang="en-GB" sz="1600" dirty="0">
                <a:cs typeface="Times New Roman" charset="0"/>
              </a:rPr>
              <a:t> the network configuration than with distributed controllers. This makes it also </a:t>
            </a:r>
            <a:r>
              <a:rPr lang="en-GB" sz="1600" u="sng" dirty="0">
                <a:cs typeface="Times New Roman" charset="0"/>
              </a:rPr>
              <a:t>easier the return to normal</a:t>
            </a:r>
          </a:p>
          <a:p>
            <a:pPr lvl="1" algn="just"/>
            <a:endParaRPr lang="en-GB" sz="1600" u="sng" dirty="0">
              <a:cs typeface="Times New Roman" charset="0"/>
            </a:endParaRPr>
          </a:p>
          <a:p>
            <a:pPr lvl="1" algn="just"/>
            <a:r>
              <a:rPr lang="en-GB" sz="1600" dirty="0">
                <a:cs typeface="Times New Roman" charset="0"/>
              </a:rPr>
              <a:t>A scheme with centralised control does not require communication between cross-connects and therefore concerns about </a:t>
            </a:r>
            <a:r>
              <a:rPr lang="en-GB" sz="1600" u="sng" dirty="0">
                <a:cs typeface="Times New Roman" charset="0"/>
              </a:rPr>
              <a:t>vendor dependence are minimised</a:t>
            </a:r>
            <a:endParaRPr lang="en-GB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3CB3A-CCC8-4C4C-8DEB-F881111F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53" y="3862699"/>
            <a:ext cx="3582169" cy="22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17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0AC8-CD53-4B6F-ABF2-B3E6B86E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session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A139-2F49-4CEC-B6AC-ED0F7195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04684-F4D4-48BA-B1CE-5AC8291B2E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6CCA6-D325-4FF6-9B02-080BC2AE9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</a:rPr>
              <a:t>Control Plane : Distributed VS Centralized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28588" y="6349033"/>
            <a:ext cx="3867150" cy="365125"/>
          </a:xfrm>
        </p:spPr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211638" y="6349033"/>
            <a:ext cx="720725" cy="365125"/>
          </a:xfrm>
        </p:spPr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788512"/>
            <a:ext cx="4499992" cy="256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2800">
                <a:latin typeface="+mn-lt"/>
              </a:defRPr>
            </a:lvl1pPr>
            <a:lvl2pPr marL="742950" lvl="1" indent="-28575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cs typeface="+mn-cs"/>
              </a:defRPr>
            </a:lvl2pPr>
            <a:lvl3pPr marL="1143000" lvl="2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latin typeface="+mn-lt"/>
                <a:cs typeface="+mn-cs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800">
                <a:latin typeface="+mn-lt"/>
                <a:cs typeface="+mn-cs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­"/>
              <a:defRPr sz="1800">
                <a:latin typeface="+mn-lt"/>
                <a:cs typeface="+mn-cs"/>
              </a:defRPr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Centralized Control Plane</a:t>
            </a:r>
            <a:endParaRPr lang="en-US" sz="2400" dirty="0"/>
          </a:p>
          <a:p>
            <a:pPr lvl="1"/>
            <a:r>
              <a:rPr lang="en-US" dirty="0"/>
              <a:t>Easier to implement</a:t>
            </a:r>
          </a:p>
          <a:p>
            <a:pPr lvl="1"/>
            <a:r>
              <a:rPr lang="en-US" dirty="0"/>
              <a:t>Single point of failure</a:t>
            </a:r>
          </a:p>
          <a:p>
            <a:pPr lvl="1"/>
            <a:r>
              <a:rPr lang="en-US" dirty="0"/>
              <a:t>Is not scalable with Size of network</a:t>
            </a:r>
          </a:p>
          <a:p>
            <a:pPr lvl="1"/>
            <a:r>
              <a:rPr lang="en-US" dirty="0"/>
              <a:t>Provisioning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5800" y="3954760"/>
            <a:ext cx="251804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latin typeface="Times" charset="0"/>
              </a:rPr>
              <a:t>Centralized Control Plane</a:t>
            </a:r>
          </a:p>
          <a:p>
            <a:pPr algn="ctr"/>
            <a:r>
              <a:rPr lang="en-US" sz="1800" dirty="0">
                <a:latin typeface="Times" charset="0"/>
              </a:rPr>
              <a:t>(</a:t>
            </a:r>
            <a:r>
              <a:rPr lang="en-US" sz="1800" i="1" dirty="0">
                <a:latin typeface="Times" charset="0"/>
              </a:rPr>
              <a:t>Hierarchical</a:t>
            </a:r>
            <a:r>
              <a:rPr lang="en-US" sz="1800" dirty="0">
                <a:latin typeface="Times" charset="0"/>
              </a:rPr>
              <a:t> )</a:t>
            </a:r>
            <a:endParaRPr lang="en-US" dirty="0">
              <a:latin typeface="Times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533650" y="5479504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Times" charset="0"/>
              </a:rPr>
              <a:t>NE</a:t>
            </a:r>
            <a:endParaRPr lang="en-US">
              <a:latin typeface="Times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524000" y="5479504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Times" charset="0"/>
              </a:rPr>
              <a:t>NE</a:t>
            </a:r>
            <a:endParaRPr lang="en-US">
              <a:latin typeface="Times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85800" y="5479504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Times" charset="0"/>
              </a:rPr>
              <a:t>NE</a:t>
            </a:r>
            <a:endParaRPr lang="en-US">
              <a:latin typeface="Times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691680" y="4869160"/>
            <a:ext cx="346670" cy="534144"/>
          </a:xfrm>
          <a:prstGeom prst="downArrow">
            <a:avLst>
              <a:gd name="adj1" fmla="val 50000"/>
              <a:gd name="adj2" fmla="val 61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529880" y="4869160"/>
            <a:ext cx="346670" cy="534144"/>
          </a:xfrm>
          <a:prstGeom prst="downArrow">
            <a:avLst>
              <a:gd name="adj1" fmla="val 50000"/>
              <a:gd name="adj2" fmla="val 61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853480" y="4869160"/>
            <a:ext cx="346670" cy="534144"/>
          </a:xfrm>
          <a:prstGeom prst="downArrow">
            <a:avLst>
              <a:gd name="adj1" fmla="val 50000"/>
              <a:gd name="adj2" fmla="val 61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6248400" y="3954760"/>
            <a:ext cx="2209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>
                <a:latin typeface="Times" charset="0"/>
              </a:rPr>
              <a:t>Distributed Control </a:t>
            </a:r>
          </a:p>
          <a:p>
            <a:pPr algn="ctr"/>
            <a:r>
              <a:rPr lang="en-US" dirty="0">
                <a:latin typeface="Times" charset="0"/>
              </a:rPr>
              <a:t>Plane</a:t>
            </a:r>
            <a:endParaRPr lang="en-US" sz="1800" dirty="0">
              <a:latin typeface="Times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8334375" y="5403304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Times" charset="0"/>
              </a:rPr>
              <a:t>NE</a:t>
            </a:r>
            <a:endParaRPr lang="en-US">
              <a:latin typeface="Times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6810375" y="5403304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Times" charset="0"/>
              </a:rPr>
              <a:t>NE</a:t>
            </a:r>
            <a:endParaRPr lang="en-US">
              <a:latin typeface="Times" charset="0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286375" y="5403304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Times" charset="0"/>
              </a:rPr>
              <a:t>NE</a:t>
            </a:r>
            <a:endParaRPr lang="en-US">
              <a:latin typeface="Times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72175" y="5479504"/>
            <a:ext cx="838200" cy="409575"/>
          </a:xfrm>
          <a:prstGeom prst="leftRightArrow">
            <a:avLst>
              <a:gd name="adj1" fmla="val 50000"/>
              <a:gd name="adj2" fmla="val 409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Times" charset="0"/>
              </a:rPr>
              <a:t>Protocols</a:t>
            </a:r>
            <a:endParaRPr lang="en-US">
              <a:latin typeface="Times" charset="0"/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7496175" y="5479504"/>
            <a:ext cx="838200" cy="409575"/>
          </a:xfrm>
          <a:prstGeom prst="leftRightArrow">
            <a:avLst>
              <a:gd name="adj1" fmla="val 50000"/>
              <a:gd name="adj2" fmla="val 409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Times" charset="0"/>
              </a:rPr>
              <a:t>Protocols</a:t>
            </a:r>
            <a:endParaRPr lang="en-US"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0" y="1124744"/>
            <a:ext cx="4572000" cy="17912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n-lt"/>
              </a:rPr>
              <a:t>Distributed Control Plane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n-lt"/>
                <a:cs typeface="+mn-cs"/>
              </a:rPr>
              <a:t>Robust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n-lt"/>
                <a:cs typeface="+mn-cs"/>
              </a:rPr>
              <a:t>More Complex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n-lt"/>
                <a:cs typeface="+mn-cs"/>
              </a:rPr>
              <a:t>Scalable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1840" y="3212976"/>
            <a:ext cx="449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Discuss Distributed Control plane here</a:t>
            </a:r>
          </a:p>
        </p:txBody>
      </p:sp>
    </p:spTree>
    <p:extLst>
      <p:ext uri="{BB962C8B-B14F-4D97-AF65-F5344CB8AC3E}">
        <p14:creationId xmlns:p14="http://schemas.microsoft.com/office/powerpoint/2010/main" val="184175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IP over WDM?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89025"/>
            <a:ext cx="9144000" cy="5259388"/>
          </a:xfrm>
        </p:spPr>
        <p:txBody>
          <a:bodyPr/>
          <a:lstStyle/>
          <a:p>
            <a:r>
              <a:rPr lang="en-GB" sz="2800" dirty="0"/>
              <a:t>It is widely believed that IP provides the only convergence layer in the global and ubiquitous Internet</a:t>
            </a:r>
          </a:p>
          <a:p>
            <a:pPr lvl="1"/>
            <a:r>
              <a:rPr lang="en-GB" sz="2400" dirty="0"/>
              <a:t>Most of the data traffic across network is IP</a:t>
            </a:r>
          </a:p>
          <a:p>
            <a:pPr lvl="2"/>
            <a:r>
              <a:rPr lang="en-GB" sz="2400" dirty="0"/>
              <a:t>Nearly all the end-user data application uses IP</a:t>
            </a:r>
          </a:p>
          <a:p>
            <a:pPr lvl="2"/>
            <a:r>
              <a:rPr lang="en-GB" sz="2400" dirty="0"/>
              <a:t>Conventional voice traffic can also be </a:t>
            </a:r>
            <a:r>
              <a:rPr lang="en-GB" sz="2400" dirty="0" err="1"/>
              <a:t>packetised</a:t>
            </a:r>
            <a:r>
              <a:rPr lang="en-GB" sz="2400" dirty="0"/>
              <a:t> with voice-over-IP</a:t>
            </a:r>
          </a:p>
          <a:p>
            <a:r>
              <a:rPr lang="en-GB" sz="2800" dirty="0"/>
              <a:t>DWDM optical networks can address the continuous growth of the Internet traffic by exploring the existing fibre infrastructure</a:t>
            </a:r>
          </a:p>
          <a:p>
            <a:endParaRPr lang="en-GB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8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Problem:</a:t>
            </a:r>
          </a:p>
          <a:p>
            <a:pPr lvl="1"/>
            <a:r>
              <a:rPr lang="en-US" sz="2400" b="1" dirty="0"/>
              <a:t>How to control and manage such an “All-IP” OTN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6CB53-D44C-1E43-8856-93138B82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49355"/>
            <a:ext cx="5184576" cy="41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MPLS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19200"/>
            <a:ext cx="7772400" cy="4114800"/>
          </a:xfrm>
        </p:spPr>
        <p:txBody>
          <a:bodyPr/>
          <a:lstStyle/>
          <a:p>
            <a:r>
              <a:rPr lang="en-US" dirty="0"/>
              <a:t>MPLS stands for: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Multi-Protocol Label Switching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Is considered a 2,5 layer protocol</a:t>
            </a:r>
          </a:p>
          <a:p>
            <a:pPr lvl="1"/>
            <a:r>
              <a:rPr lang="en-US" dirty="0"/>
              <a:t>Bring the speed of layer 2 switching to layer 3</a:t>
            </a:r>
          </a:p>
          <a:p>
            <a:pPr lvl="1"/>
            <a:r>
              <a:rPr lang="en-US" dirty="0"/>
              <a:t>Resolve the problems of IP over ATM, in particular:</a:t>
            </a:r>
          </a:p>
          <a:p>
            <a:pPr lvl="2"/>
            <a:r>
              <a:rPr lang="en-US" dirty="0"/>
              <a:t>Complexity of control and management</a:t>
            </a:r>
          </a:p>
          <a:p>
            <a:pPr lvl="2"/>
            <a:r>
              <a:rPr lang="en-US" dirty="0"/>
              <a:t>Scalability issues</a:t>
            </a:r>
          </a:p>
          <a:p>
            <a:pPr lvl="1"/>
            <a:r>
              <a:rPr lang="en-US" dirty="0"/>
              <a:t>Support multiple layer 2 technologies (SONET/SDH, ATM, Ethernet)</a:t>
            </a:r>
          </a:p>
          <a:p>
            <a:pPr lvl="1"/>
            <a:r>
              <a:rPr lang="en-US" dirty="0"/>
              <a:t>Allows for traffic engineering</a:t>
            </a:r>
          </a:p>
          <a:p>
            <a:endParaRPr lang="en-US" dirty="0">
              <a:cs typeface="Times New Roman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Optical Networks                                                 Electrical and Electronic Engineering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625A9-5E77-CB45-8867-3DD80D097EC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24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19037</TotalTime>
  <Words>4572</Words>
  <Application>Microsoft Macintosh PowerPoint</Application>
  <PresentationFormat>On-screen Show (4:3)</PresentationFormat>
  <Paragraphs>802</Paragraphs>
  <Slides>58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Garamond</vt:lpstr>
      <vt:lpstr>Symbol</vt:lpstr>
      <vt:lpstr>Tahoma</vt:lpstr>
      <vt:lpstr>Times</vt:lpstr>
      <vt:lpstr>Times New Roman</vt:lpstr>
      <vt:lpstr>Verdana</vt:lpstr>
      <vt:lpstr>Wingdings</vt:lpstr>
      <vt:lpstr>Office Theme</vt:lpstr>
      <vt:lpstr>Optical Networks  [EENGM0003]</vt:lpstr>
      <vt:lpstr>Session 9</vt:lpstr>
      <vt:lpstr>Optical network control and management system</vt:lpstr>
      <vt:lpstr>Control Plane Functions</vt:lpstr>
      <vt:lpstr>Control Plane : Distributed VS Centralized </vt:lpstr>
      <vt:lpstr>Control Plane : Distributed VS Centralized </vt:lpstr>
      <vt:lpstr>Why IP over WDM?</vt:lpstr>
      <vt:lpstr>Problem Statement </vt:lpstr>
      <vt:lpstr> MPLS</vt:lpstr>
      <vt:lpstr>Basic Idea</vt:lpstr>
      <vt:lpstr>MPLS</vt:lpstr>
      <vt:lpstr>What is Label Switching? </vt:lpstr>
      <vt:lpstr>MPLS Principle: The Label Information Base </vt:lpstr>
      <vt:lpstr>MPLS Labels</vt:lpstr>
      <vt:lpstr>MPLS Basics</vt:lpstr>
      <vt:lpstr>MPLS Operation</vt:lpstr>
      <vt:lpstr>MPLS Operation</vt:lpstr>
      <vt:lpstr>MPLS Routing</vt:lpstr>
      <vt:lpstr>MPLS signaling</vt:lpstr>
      <vt:lpstr>Signaling:  LDP (Label Distribution Protocol) Operation</vt:lpstr>
      <vt:lpstr>Signaling: LDP Operation</vt:lpstr>
      <vt:lpstr>Interesting MPLS aspects</vt:lpstr>
      <vt:lpstr>Interesting MPLS aspects</vt:lpstr>
      <vt:lpstr>MPLS tunnelling and label stacking</vt:lpstr>
      <vt:lpstr>Lambda as a Label in MPLS (MPλS)</vt:lpstr>
      <vt:lpstr>Lambda as a Label in MPLS (MPλS)</vt:lpstr>
      <vt:lpstr>Lambda as a Label in MPLS (MPλS)</vt:lpstr>
      <vt:lpstr>Lambda as a Label in MPLS (MPλS)</vt:lpstr>
      <vt:lpstr>Generalized MPLS(GMPLS)</vt:lpstr>
      <vt:lpstr>GMPLS Controlled Lightpath</vt:lpstr>
      <vt:lpstr>Packet and Cell Switching</vt:lpstr>
      <vt:lpstr>TDM (SONET/SDH) Switching</vt:lpstr>
      <vt:lpstr>Lambda Switching</vt:lpstr>
      <vt:lpstr>Port Switching</vt:lpstr>
      <vt:lpstr>Generalized MPLS</vt:lpstr>
      <vt:lpstr>Generalized Labels</vt:lpstr>
      <vt:lpstr>Switching Hierarchy</vt:lpstr>
      <vt:lpstr>Hierarchical LSP</vt:lpstr>
      <vt:lpstr>GMPLS LSP formation</vt:lpstr>
      <vt:lpstr>GMPLS and MPLS Differences (Routing Extension) </vt:lpstr>
      <vt:lpstr>End of session 9</vt:lpstr>
      <vt:lpstr>Optical Networks  [EENGM0003]</vt:lpstr>
      <vt:lpstr>Link Management</vt:lpstr>
      <vt:lpstr>LMP - Link Management Protocol</vt:lpstr>
      <vt:lpstr>Network Management functions</vt:lpstr>
      <vt:lpstr>Layered Network Management </vt:lpstr>
      <vt:lpstr>PowerPoint Presentation</vt:lpstr>
      <vt:lpstr>Optical Network Management</vt:lpstr>
      <vt:lpstr>Optical Network Optimization (WDM Network)</vt:lpstr>
      <vt:lpstr>Routing and Wavelength Assignment (RWA)  </vt:lpstr>
      <vt:lpstr>RWA Constrains </vt:lpstr>
      <vt:lpstr>RWA Methods</vt:lpstr>
      <vt:lpstr>Network Survivability</vt:lpstr>
      <vt:lpstr>Protection &amp; Restoration </vt:lpstr>
      <vt:lpstr>Restoration Process</vt:lpstr>
      <vt:lpstr>Restoration Techniques Control Architecture</vt:lpstr>
      <vt:lpstr>Restoration Techniques Control Architecture</vt:lpstr>
      <vt:lpstr>End of session 9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George Kanellos</cp:lastModifiedBy>
  <cp:revision>454</cp:revision>
  <cp:lastPrinted>2017-01-19T08:50:44Z</cp:lastPrinted>
  <dcterms:created xsi:type="dcterms:W3CDTF">2013-02-14T16:53:45Z</dcterms:created>
  <dcterms:modified xsi:type="dcterms:W3CDTF">2021-04-19T13:53:45Z</dcterms:modified>
</cp:coreProperties>
</file>