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1104" r:id="rId3"/>
    <p:sldId id="1105" r:id="rId4"/>
    <p:sldId id="1106" r:id="rId5"/>
    <p:sldId id="1107" r:id="rId6"/>
    <p:sldId id="1110" r:id="rId7"/>
    <p:sldId id="1109" r:id="rId8"/>
    <p:sldId id="1108" r:id="rId9"/>
    <p:sldId id="1115" r:id="rId10"/>
    <p:sldId id="1114" r:id="rId11"/>
    <p:sldId id="1112" r:id="rId12"/>
    <p:sldId id="1113" r:id="rId13"/>
    <p:sldId id="1116" r:id="rId14"/>
    <p:sldId id="1117" r:id="rId15"/>
  </p:sldIdLst>
  <p:sldSz cx="9144000" cy="6858000" type="screen4x3"/>
  <p:notesSz cx="9872663" cy="674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898989"/>
    <a:srgbClr val="5B5647"/>
    <a:srgbClr val="9A1D2B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7B120-B453-574C-9175-BEB84EC2D965}" v="7" dt="2021-05-13T06:03:32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0"/>
    <p:restoredTop sz="94607"/>
  </p:normalViewPr>
  <p:slideViewPr>
    <p:cSldViewPr>
      <p:cViewPr varScale="1">
        <p:scale>
          <a:sx n="144" d="100"/>
          <a:sy n="144" d="100"/>
        </p:scale>
        <p:origin x="12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8CB2DF96-644F-1E45-83CB-888DF2B4A55E}" type="datetimeFigureOut">
              <a:rPr lang="en-GB"/>
              <a:pPr>
                <a:defRPr/>
              </a:pPr>
              <a:t>03/05/2022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03837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C09ED05-ABED-E64B-BDA7-C6902AF498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20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538B12B7-AC03-C244-B38B-70E1AD70D447}" type="datetimeFigureOut">
              <a:rPr lang="en-GB"/>
              <a:pPr>
                <a:defRPr/>
              </a:pPr>
              <a:t>03/05/2022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73437" cy="2530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02505"/>
            <a:ext cx="7898130" cy="30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7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0CCD751-5339-334F-8237-138F9F4162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8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67EE18-0321-A043-9D41-FA388D4E0B15}" type="slidenum">
              <a:rPr lang="en-GB" sz="1200">
                <a:latin typeface="Calibri" charset="0"/>
              </a:rPr>
              <a:pPr eaLnBrk="1" hangingPunct="1"/>
              <a:t>1</a:t>
            </a:fld>
            <a:endParaRPr lang="en-GB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7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CD751-5339-334F-8237-138F9F4162C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9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4624"/>
            <a:ext cx="8640960" cy="86409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B1C65-2935-2E48-B142-D14792BE45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1"/>
            <a:ext cx="8640960" cy="5217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625A9-5E77-CB45-8867-3DD80D097E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6FB6-30B6-3741-B920-AD36641950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07ED6-C9FA-7D41-9BDC-B49EA78231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BC00-9022-C149-A90A-3C5E84EE35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7BAAC-BC51-B343-B315-A9ACA46898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0825" y="9080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0825" y="6288088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8" y="644842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Optical Networks                                                 Electrical and Electronic Engineering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638" y="644842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9FBACD15-3C6A-EC4E-9DE3-A3935674EC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2" name="Picture 7" descr="logo-ltr.tif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96025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­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50825" y="1844675"/>
            <a:ext cx="8642350" cy="1470025"/>
          </a:xfrm>
        </p:spPr>
        <p:txBody>
          <a:bodyPr/>
          <a:lstStyle/>
          <a:p>
            <a:pPr algn="ctr" eaLnBrk="1" hangingPunct="1"/>
            <a:r>
              <a:rPr lang="en-GB" sz="3600">
                <a:latin typeface="Arial" charset="0"/>
                <a:cs typeface="Arial" charset="0"/>
              </a:rPr>
              <a:t>Optical Networks</a:t>
            </a:r>
            <a:br>
              <a:rPr lang="en-GB" sz="3600">
                <a:latin typeface="Arial" charset="0"/>
                <a:cs typeface="Arial" charset="0"/>
              </a:rPr>
            </a:br>
            <a:r>
              <a:rPr lang="en-GB" sz="3600">
                <a:latin typeface="Arial" charset="0"/>
                <a:cs typeface="Arial" charset="0"/>
              </a:rPr>
              <a:t> [</a:t>
            </a:r>
            <a:r>
              <a:rPr lang="en-GB" sz="3600">
                <a:latin typeface="Calibri" charset="0"/>
                <a:cs typeface="Arial" charset="0"/>
              </a:rPr>
              <a:t>EENGM0003]</a:t>
            </a:r>
            <a:endParaRPr lang="en-GB" sz="3600">
              <a:latin typeface="Arial" charset="0"/>
              <a:cs typeface="Arial" charset="0"/>
            </a:endParaRPr>
          </a:p>
        </p:txBody>
      </p:sp>
      <p:sp>
        <p:nvSpPr>
          <p:cNvPr id="12292" name="Subtitle 2"/>
          <p:cNvSpPr>
            <a:spLocks noGrp="1"/>
          </p:cNvSpPr>
          <p:nvPr>
            <p:ph type="subTitle" idx="1"/>
          </p:nvPr>
        </p:nvSpPr>
        <p:spPr>
          <a:xfrm>
            <a:off x="250825" y="3836988"/>
            <a:ext cx="8642350" cy="1752600"/>
          </a:xfrm>
        </p:spPr>
        <p:txBody>
          <a:bodyPr/>
          <a:lstStyle/>
          <a:p>
            <a:pPr algn="ctr" eaLnBrk="1" hangingPunct="1"/>
            <a:r>
              <a:rPr lang="en-GB" sz="2000" dirty="0" err="1">
                <a:latin typeface="Calibri" charset="0"/>
              </a:rPr>
              <a:t>Dr.</a:t>
            </a:r>
            <a:r>
              <a:rPr lang="en-GB" sz="2000" dirty="0">
                <a:latin typeface="Calibri" charset="0"/>
              </a:rPr>
              <a:t> George T. Kanellos</a:t>
            </a:r>
          </a:p>
          <a:p>
            <a:pPr algn="ctr" eaLnBrk="1" hangingPunct="1"/>
            <a:r>
              <a:rPr lang="en-GB" sz="2000" dirty="0">
                <a:latin typeface="Calibri" charset="0"/>
              </a:rPr>
              <a:t>[gt.kanellos@bristol.ac.uk]</a:t>
            </a:r>
          </a:p>
          <a:p>
            <a:pPr algn="ctr" eaLnBrk="1" hangingPunct="1"/>
            <a:endParaRPr lang="en-GB" sz="20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1B1C65-2935-2E48-B142-D14792BE4575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Session8:</a:t>
            </a:r>
          </a:p>
          <a:p>
            <a:r>
              <a:rPr lang="en-GB" dirty="0"/>
              <a:t>SONET/SDH</a:t>
            </a:r>
          </a:p>
          <a:p>
            <a:pPr lvl="1"/>
            <a:r>
              <a:rPr lang="en-GB" dirty="0"/>
              <a:t>Hierarchy/Frame structure/Network Elements</a:t>
            </a:r>
          </a:p>
          <a:p>
            <a:pPr lvl="1"/>
            <a:r>
              <a:rPr lang="en-GB" dirty="0"/>
              <a:t>Network layers (Path/Line/Section)</a:t>
            </a:r>
          </a:p>
          <a:p>
            <a:endParaRPr lang="en-GB" dirty="0"/>
          </a:p>
          <a:p>
            <a:r>
              <a:rPr lang="en-GB" dirty="0"/>
              <a:t>Opaque and Transparent optical networks</a:t>
            </a:r>
          </a:p>
          <a:p>
            <a:pPr lvl="2"/>
            <a:r>
              <a:rPr lang="en-GB" dirty="0"/>
              <a:t>Opaque Networks: Electrical domain - grey/WDM interfaces</a:t>
            </a:r>
          </a:p>
          <a:p>
            <a:pPr lvl="2"/>
            <a:r>
              <a:rPr lang="en-GB" dirty="0"/>
              <a:t>Transparent Networks: All optical domain  - fixed/reconfigurable </a:t>
            </a:r>
            <a:r>
              <a:rPr lang="en-GB" dirty="0" err="1"/>
              <a:t>crossconnects</a:t>
            </a:r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Optical Transport Network</a:t>
            </a:r>
          </a:p>
          <a:p>
            <a:pPr lvl="1"/>
            <a:r>
              <a:rPr lang="en-GB" dirty="0"/>
              <a:t>OTN layers hierarchy</a:t>
            </a:r>
          </a:p>
          <a:p>
            <a:pPr lvl="1"/>
            <a:r>
              <a:rPr lang="en-GB" dirty="0"/>
              <a:t>Physical significance of layers</a:t>
            </a:r>
          </a:p>
          <a:p>
            <a:pPr lvl="1"/>
            <a:r>
              <a:rPr lang="en-GB" dirty="0"/>
              <a:t>OTN header/</a:t>
            </a:r>
            <a:r>
              <a:rPr lang="en-US" dirty="0">
                <a:cs typeface="Arial" charset="0"/>
              </a:rPr>
              <a:t>Optical Channel Data Unit (ODU)/Optical Channel Payload Unit (OPU)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Optical Networks                                                 Electrical and Electronic Engineering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7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Session 9:</a:t>
            </a:r>
          </a:p>
          <a:p>
            <a:r>
              <a:rPr lang="en-GB" dirty="0"/>
              <a:t>Why IP over WDM</a:t>
            </a:r>
          </a:p>
          <a:p>
            <a:r>
              <a:rPr lang="en-GB" dirty="0"/>
              <a:t>What are the main functions and implementations of the control plane</a:t>
            </a:r>
          </a:p>
          <a:p>
            <a:r>
              <a:rPr lang="en-GB" dirty="0"/>
              <a:t>What is centralised/distributed CP</a:t>
            </a:r>
          </a:p>
          <a:p>
            <a:r>
              <a:rPr lang="en-GB" dirty="0"/>
              <a:t>What is MPLS (label switching)</a:t>
            </a:r>
          </a:p>
          <a:p>
            <a:pPr lvl="1"/>
            <a:r>
              <a:rPr lang="en-GB" dirty="0"/>
              <a:t>Operation principles</a:t>
            </a:r>
          </a:p>
          <a:p>
            <a:r>
              <a:rPr lang="en-GB" dirty="0"/>
              <a:t>MPLS routing</a:t>
            </a:r>
          </a:p>
          <a:p>
            <a:pPr lvl="1"/>
            <a:r>
              <a:rPr lang="en-GB" dirty="0"/>
              <a:t>OSPF/ ISIS with TE extensions</a:t>
            </a:r>
          </a:p>
          <a:p>
            <a:pPr marL="355600" lvl="1" indent="-355600"/>
            <a:r>
              <a:rPr lang="en-GB" sz="2400" dirty="0"/>
              <a:t>MPLS signalling</a:t>
            </a:r>
          </a:p>
          <a:p>
            <a:pPr marL="755650" lvl="2" indent="-355600"/>
            <a:r>
              <a:rPr lang="en-GB" sz="2200" dirty="0"/>
              <a:t>LDP/RSVP</a:t>
            </a:r>
          </a:p>
          <a:p>
            <a:pPr marL="0" lvl="2" indent="400050"/>
            <a:r>
              <a:rPr lang="en-GB" sz="2400" dirty="0"/>
              <a:t>What is MP</a:t>
            </a:r>
            <a:r>
              <a:rPr lang="el-GR" sz="2400" dirty="0"/>
              <a:t>λ</a:t>
            </a:r>
            <a:r>
              <a:rPr lang="en-US" sz="2400" dirty="0"/>
              <a:t>S (</a:t>
            </a:r>
            <a:r>
              <a:rPr lang="en-US" sz="2400" dirty="0" err="1"/>
              <a:t>lamda</a:t>
            </a:r>
            <a:r>
              <a:rPr lang="en-US" sz="2400" dirty="0"/>
              <a:t> switching)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9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Session 9:</a:t>
            </a:r>
          </a:p>
          <a:p>
            <a:r>
              <a:rPr lang="en-GB" dirty="0"/>
              <a:t>What is GMPLS</a:t>
            </a:r>
          </a:p>
          <a:p>
            <a:pPr lvl="1"/>
            <a:r>
              <a:rPr lang="en-GB" dirty="0"/>
              <a:t>How the generalized labels work</a:t>
            </a:r>
          </a:p>
          <a:p>
            <a:pPr lvl="1"/>
            <a:r>
              <a:rPr lang="en-GB" dirty="0"/>
              <a:t>hierarchical LSP setup</a:t>
            </a:r>
          </a:p>
          <a:p>
            <a:pPr lvl="1"/>
            <a:endParaRPr lang="en-GB" dirty="0"/>
          </a:p>
          <a:p>
            <a:r>
              <a:rPr lang="en-GB" dirty="0"/>
              <a:t>Optical Network Management</a:t>
            </a:r>
          </a:p>
          <a:p>
            <a:pPr lvl="1"/>
            <a:r>
              <a:rPr lang="en-US" dirty="0"/>
              <a:t>K</a:t>
            </a:r>
            <a:r>
              <a:rPr lang="en-GB" dirty="0" err="1"/>
              <a:t>ey</a:t>
            </a:r>
            <a:r>
              <a:rPr lang="en-GB" dirty="0"/>
              <a:t> operations</a:t>
            </a:r>
          </a:p>
          <a:p>
            <a:pPr lvl="1"/>
            <a:r>
              <a:rPr lang="en-GB" dirty="0"/>
              <a:t>network Optimization (routing and wavelength assignment)</a:t>
            </a:r>
          </a:p>
          <a:p>
            <a:pPr marL="355600" lvl="1" indent="-355600"/>
            <a:r>
              <a:rPr lang="en-GB" sz="2400" dirty="0"/>
              <a:t>Network Survivability</a:t>
            </a:r>
          </a:p>
          <a:p>
            <a:pPr marL="755650" lvl="2" indent="-355600"/>
            <a:r>
              <a:rPr lang="en-US" sz="2200" dirty="0"/>
              <a:t>What is network P</a:t>
            </a:r>
            <a:r>
              <a:rPr lang="en-GB" sz="2200" dirty="0" err="1"/>
              <a:t>rotection</a:t>
            </a:r>
            <a:r>
              <a:rPr lang="en-GB" sz="2200" dirty="0"/>
              <a:t>/ how it works</a:t>
            </a:r>
          </a:p>
          <a:p>
            <a:pPr marL="755650" lvl="2" indent="-355600"/>
            <a:r>
              <a:rPr lang="en-US" sz="2200" dirty="0"/>
              <a:t>What is network R</a:t>
            </a:r>
            <a:r>
              <a:rPr lang="en-GB" sz="2200" dirty="0" err="1"/>
              <a:t>estoration</a:t>
            </a:r>
            <a:r>
              <a:rPr lang="en-GB" sz="2200" dirty="0"/>
              <a:t>/how it works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9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7294-AAF3-B98B-9BBA-EE2FFB76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F4EB5-08D8-756D-CEDC-C707B8B98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71AC9-05CA-F558-42FD-40787C8097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EC26A-899E-4BBD-E673-6CE87812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777"/>
            <a:ext cx="9144000" cy="3252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09866-B948-1CF3-CFEA-5E56DFF99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5695"/>
            <a:ext cx="9144000" cy="25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7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0F77-6D84-4CA6-583F-5FAD0E02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A7B89-05B8-7F39-4E6D-C9955C2160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01CB8-25D1-961B-2B06-ED499BE37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8E14E-8136-7BA0-0353-413DA523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844"/>
            <a:ext cx="9144000" cy="2355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971DA-DE1E-80E7-F2C1-9188AC1F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5471"/>
            <a:ext cx="9144000" cy="24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8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Session1:</a:t>
            </a:r>
          </a:p>
          <a:p>
            <a:r>
              <a:rPr lang="en-GB" dirty="0"/>
              <a:t>What is an Optical Network</a:t>
            </a:r>
          </a:p>
          <a:p>
            <a:r>
              <a:rPr lang="en-GB" dirty="0"/>
              <a:t>Why we need an optical network</a:t>
            </a:r>
          </a:p>
          <a:p>
            <a:r>
              <a:rPr lang="en-GB" dirty="0"/>
              <a:t>What is an Optical Communication link</a:t>
            </a:r>
          </a:p>
          <a:p>
            <a:r>
              <a:rPr lang="en-US" dirty="0">
                <a:cs typeface="Arial" charset="0"/>
              </a:rPr>
              <a:t>What is an optical carrier /channel/frequency/Lambda</a:t>
            </a:r>
          </a:p>
          <a:p>
            <a:r>
              <a:rPr lang="en-US" dirty="0">
                <a:cs typeface="Arial" charset="0"/>
              </a:rPr>
              <a:t>Calculating bandwidth in Fiber</a:t>
            </a:r>
          </a:p>
          <a:p>
            <a:r>
              <a:rPr lang="en-GB" dirty="0"/>
              <a:t>Switching/Routing in optical networks</a:t>
            </a:r>
          </a:p>
          <a:p>
            <a:pPr lvl="1"/>
            <a:r>
              <a:rPr lang="en-GB" dirty="0"/>
              <a:t>Circuit Switching</a:t>
            </a:r>
          </a:p>
          <a:p>
            <a:pPr lvl="1"/>
            <a:r>
              <a:rPr lang="en-GB" dirty="0"/>
              <a:t>Packet Switching</a:t>
            </a:r>
          </a:p>
          <a:p>
            <a:pPr marL="355600" lvl="1" indent="-355600"/>
            <a:r>
              <a:rPr lang="en-GB" dirty="0"/>
              <a:t>Optical Networks Hierarchy</a:t>
            </a:r>
          </a:p>
          <a:p>
            <a:pPr marL="755650" lvl="2" indent="-355600"/>
            <a:r>
              <a:rPr lang="en-GB" dirty="0"/>
              <a:t>Access Networks</a:t>
            </a:r>
          </a:p>
          <a:p>
            <a:pPr marL="755650" lvl="2" indent="-355600"/>
            <a:r>
              <a:rPr lang="en-GB" dirty="0"/>
              <a:t>Metro Networks </a:t>
            </a:r>
          </a:p>
          <a:p>
            <a:pPr marL="755650" lvl="2" indent="-355600"/>
            <a:r>
              <a:rPr lang="en-GB" dirty="0"/>
              <a:t>Core Networks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8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Session2:</a:t>
            </a:r>
          </a:p>
          <a:p>
            <a:r>
              <a:rPr lang="en-US" dirty="0"/>
              <a:t>Simple Optical Modulation formats</a:t>
            </a:r>
          </a:p>
          <a:p>
            <a:pPr lvl="1"/>
            <a:r>
              <a:rPr lang="en-US" dirty="0"/>
              <a:t>Direct Detection: Intensity Modulation/ Phase Modulation</a:t>
            </a:r>
          </a:p>
          <a:p>
            <a:r>
              <a:rPr lang="en-US" dirty="0"/>
              <a:t>Optical multiplexing techniques</a:t>
            </a:r>
          </a:p>
          <a:p>
            <a:pPr lvl="1"/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Wavelength Division Multiplexing</a:t>
            </a:r>
          </a:p>
          <a:p>
            <a:pPr lvl="1"/>
            <a:r>
              <a:rPr lang="en-US" dirty="0"/>
              <a:t>Space division multiplexing</a:t>
            </a:r>
          </a:p>
          <a:p>
            <a:r>
              <a:rPr lang="en-US" dirty="0"/>
              <a:t>Optical network terminology and topologies</a:t>
            </a:r>
          </a:p>
          <a:p>
            <a:pPr lvl="1"/>
            <a:r>
              <a:rPr lang="en-US" dirty="0"/>
              <a:t>Mesh/ Star/ Ring/ Tree</a:t>
            </a:r>
          </a:p>
          <a:p>
            <a:pPr lvl="1"/>
            <a:r>
              <a:rPr lang="en-US" dirty="0"/>
              <a:t>Hierarchy – When each is more suitable</a:t>
            </a:r>
          </a:p>
          <a:p>
            <a:r>
              <a:rPr lang="en-US" dirty="0"/>
              <a:t>Layers of optical networks</a:t>
            </a:r>
          </a:p>
          <a:p>
            <a:pPr lvl="1"/>
            <a:r>
              <a:rPr lang="en-US" dirty="0"/>
              <a:t>Fundamentals of layers (OSI model)</a:t>
            </a:r>
          </a:p>
          <a:p>
            <a:pPr lvl="1"/>
            <a:r>
              <a:rPr lang="en-US" dirty="0"/>
              <a:t>What is data plane/control plane/ Service plane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Session3:</a:t>
            </a:r>
          </a:p>
          <a:p>
            <a:r>
              <a:rPr lang="en-GB" dirty="0"/>
              <a:t>What is WDM multiplexing/ Advantages</a:t>
            </a:r>
          </a:p>
          <a:p>
            <a:pPr lvl="1"/>
            <a:r>
              <a:rPr lang="en-GB" dirty="0"/>
              <a:t>Waveband definition: CWDM</a:t>
            </a:r>
          </a:p>
          <a:p>
            <a:pPr lvl="1"/>
            <a:r>
              <a:rPr lang="en-GB" dirty="0"/>
              <a:t>Waveband definition: DWDM</a:t>
            </a:r>
          </a:p>
          <a:p>
            <a:pPr lvl="1"/>
            <a:r>
              <a:rPr lang="en-GB" dirty="0"/>
              <a:t>Advantages/Characteristics of wavebands</a:t>
            </a:r>
          </a:p>
          <a:p>
            <a:r>
              <a:rPr lang="en-GB" dirty="0"/>
              <a:t>Calculating Link Capacity and Spectral Efficiency</a:t>
            </a:r>
          </a:p>
          <a:p>
            <a:r>
              <a:rPr lang="en-GB" dirty="0"/>
              <a:t>WDM network Path</a:t>
            </a:r>
          </a:p>
          <a:p>
            <a:r>
              <a:rPr lang="en-GB" dirty="0"/>
              <a:t>Design a simple PON network</a:t>
            </a:r>
          </a:p>
          <a:p>
            <a:r>
              <a:rPr lang="en-GB" dirty="0"/>
              <a:t>WDM network components</a:t>
            </a:r>
          </a:p>
          <a:p>
            <a:pPr lvl="1"/>
            <a:r>
              <a:rPr lang="en-GB" dirty="0"/>
              <a:t>Couplers/ Star Couplers</a:t>
            </a:r>
          </a:p>
          <a:p>
            <a:pPr lvl="1"/>
            <a:r>
              <a:rPr lang="en-GB" dirty="0"/>
              <a:t>WDM MUX/DEMUX</a:t>
            </a:r>
          </a:p>
          <a:p>
            <a:pPr lvl="1"/>
            <a:r>
              <a:rPr lang="en-GB" dirty="0"/>
              <a:t>Filters (cavities/ interferometers/ AWG/FBG)</a:t>
            </a:r>
          </a:p>
          <a:p>
            <a:pPr lvl="1"/>
            <a:r>
              <a:rPr lang="en-GB" dirty="0"/>
              <a:t>Build passive WDM MUX/DEMUX with individual components</a:t>
            </a:r>
          </a:p>
          <a:p>
            <a:pPr lvl="1"/>
            <a:r>
              <a:rPr lang="en-GB" dirty="0"/>
              <a:t>Design a passive star network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9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Session4:</a:t>
            </a:r>
          </a:p>
          <a:p>
            <a:r>
              <a:rPr lang="en-GB" dirty="0"/>
              <a:t>Wavelength Path/ Virtual Wavelength Path</a:t>
            </a:r>
          </a:p>
          <a:p>
            <a:pPr lvl="1"/>
            <a:r>
              <a:rPr lang="en-GB" dirty="0"/>
              <a:t>What is it? Benefits/Use for each case</a:t>
            </a:r>
          </a:p>
          <a:p>
            <a:r>
              <a:rPr lang="en-GB" dirty="0"/>
              <a:t>What is a wavelength converter/ How it works</a:t>
            </a:r>
          </a:p>
          <a:p>
            <a:r>
              <a:rPr lang="en-GB" dirty="0"/>
              <a:t>Design a WDM ring topology</a:t>
            </a:r>
          </a:p>
          <a:p>
            <a:pPr lvl="1"/>
            <a:r>
              <a:rPr lang="en-GB" dirty="0"/>
              <a:t>How many wavelengths?</a:t>
            </a:r>
          </a:p>
          <a:p>
            <a:r>
              <a:rPr lang="en-GB" dirty="0"/>
              <a:t>Optical Add/Drop Multiplexers</a:t>
            </a:r>
          </a:p>
          <a:p>
            <a:pPr lvl="1"/>
            <a:r>
              <a:rPr lang="en-GB" dirty="0"/>
              <a:t>Build OADM</a:t>
            </a:r>
          </a:p>
          <a:p>
            <a:pPr lvl="1"/>
            <a:r>
              <a:rPr lang="en-GB" dirty="0"/>
              <a:t>Types of OADM based on the operation (Parallel/Modular/Serial)</a:t>
            </a:r>
          </a:p>
          <a:p>
            <a:r>
              <a:rPr lang="en-GB" dirty="0"/>
              <a:t>Optical Static Cross connects</a:t>
            </a:r>
          </a:p>
          <a:p>
            <a:pPr lvl="1"/>
            <a:r>
              <a:rPr lang="en-GB" dirty="0"/>
              <a:t>AWGR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20278"/>
            <a:ext cx="8640960" cy="52174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Session10:</a:t>
            </a:r>
          </a:p>
          <a:p>
            <a:pPr marL="0" indent="0">
              <a:buNone/>
            </a:pPr>
            <a:r>
              <a:rPr lang="en-GB" dirty="0"/>
              <a:t>Advanced Modulation formats</a:t>
            </a:r>
          </a:p>
          <a:p>
            <a:r>
              <a:rPr lang="en-GB" dirty="0"/>
              <a:t>What is coherent detection</a:t>
            </a:r>
          </a:p>
          <a:p>
            <a:r>
              <a:rPr lang="en-GB" dirty="0"/>
              <a:t>What is an IQ modulator</a:t>
            </a:r>
          </a:p>
          <a:p>
            <a:pPr marL="355600" lvl="1" indent="-355600"/>
            <a:r>
              <a:rPr lang="en-GB" sz="2400" dirty="0"/>
              <a:t>What is a constellation diagram</a:t>
            </a:r>
          </a:p>
          <a:p>
            <a:pPr marL="355600" lvl="1" indent="-355600"/>
            <a:r>
              <a:rPr lang="en-GB" sz="2400" dirty="0"/>
              <a:t>Advanced mod. Formats</a:t>
            </a:r>
          </a:p>
          <a:p>
            <a:pPr marL="755650" lvl="2" indent="-355600"/>
            <a:r>
              <a:rPr lang="en-GB" sz="2200" dirty="0"/>
              <a:t>BPSK/ QPSK/QAM (8-QAM, 16-QAM, 64-QAM)</a:t>
            </a:r>
          </a:p>
          <a:p>
            <a:pPr marL="755650" lvl="2" indent="-355600"/>
            <a:r>
              <a:rPr lang="en-GB" sz="2200" dirty="0"/>
              <a:t>Effect on spectral efficiency (bits/symbol)</a:t>
            </a:r>
          </a:p>
          <a:p>
            <a:pPr marL="0" indent="0">
              <a:buNone/>
            </a:pPr>
            <a:r>
              <a:rPr lang="en-GB" dirty="0"/>
              <a:t>Optical Orthogonal Frequency Division Multiplexing</a:t>
            </a:r>
          </a:p>
          <a:p>
            <a:r>
              <a:rPr lang="en-GB" dirty="0"/>
              <a:t>What is the main principle/why we need it</a:t>
            </a:r>
          </a:p>
          <a:p>
            <a:r>
              <a:rPr lang="en-GB" dirty="0"/>
              <a:t>What are the components/functions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Optical Networks                                                 Electrical and Electronic Engineering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76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2174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Session5+6:</a:t>
            </a:r>
          </a:p>
          <a:p>
            <a:pPr marL="355600" lvl="1" indent="-355600"/>
            <a:r>
              <a:rPr lang="en-GB" sz="2400" dirty="0"/>
              <a:t>ROADM</a:t>
            </a:r>
          </a:p>
          <a:p>
            <a:pPr marL="755650" lvl="2" indent="-355600"/>
            <a:r>
              <a:rPr lang="en-GB" sz="2200" dirty="0"/>
              <a:t>Build with switch/ WB/ WSS</a:t>
            </a:r>
          </a:p>
          <a:p>
            <a:pPr marL="755650" lvl="2" indent="-355600"/>
            <a:r>
              <a:rPr lang="en-GB" sz="2200" dirty="0" err="1"/>
              <a:t>Colorless</a:t>
            </a:r>
            <a:r>
              <a:rPr lang="en-GB" sz="2200" dirty="0"/>
              <a:t>/Directionless/</a:t>
            </a:r>
            <a:r>
              <a:rPr lang="en-GB" sz="2200" dirty="0" err="1"/>
              <a:t>Contentionless</a:t>
            </a:r>
            <a:endParaRPr lang="en-GB" dirty="0"/>
          </a:p>
          <a:p>
            <a:r>
              <a:rPr lang="en-GB" dirty="0"/>
              <a:t>What is a dynamic cross connect</a:t>
            </a:r>
          </a:p>
          <a:p>
            <a:r>
              <a:rPr lang="en-GB" dirty="0"/>
              <a:t>What is a cross-bar switch</a:t>
            </a:r>
          </a:p>
          <a:p>
            <a:r>
              <a:rPr lang="en-GB" dirty="0"/>
              <a:t>Optical switches </a:t>
            </a:r>
          </a:p>
          <a:p>
            <a:pPr lvl="1"/>
            <a:r>
              <a:rPr lang="en-GB" dirty="0"/>
              <a:t>2D MEMS/ 3D MEMS</a:t>
            </a:r>
          </a:p>
          <a:p>
            <a:pPr lvl="1"/>
            <a:r>
              <a:rPr lang="en-GB" dirty="0"/>
              <a:t>CLOS topology (strict sense, </a:t>
            </a:r>
            <a:r>
              <a:rPr lang="en-GB" dirty="0" err="1"/>
              <a:t>rearrangeably</a:t>
            </a:r>
            <a:r>
              <a:rPr lang="en-GB" dirty="0"/>
              <a:t> non-blocking)</a:t>
            </a:r>
          </a:p>
          <a:p>
            <a:pPr lvl="1"/>
            <a:r>
              <a:rPr lang="en-GB" dirty="0"/>
              <a:t>Build larger switches based on Clos: Benes switch</a:t>
            </a:r>
          </a:p>
          <a:p>
            <a:r>
              <a:rPr lang="en-GB" dirty="0"/>
              <a:t>Wavelength Selective Cross Connect</a:t>
            </a:r>
          </a:p>
          <a:p>
            <a:r>
              <a:rPr lang="en-GB" dirty="0"/>
              <a:t>Wavelength Interchangeable Cross Connect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13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Session5+6:</a:t>
            </a:r>
          </a:p>
          <a:p>
            <a:r>
              <a:rPr lang="en-GB" dirty="0"/>
              <a:t>Optical Cross-connect: Wavelength Modular</a:t>
            </a:r>
          </a:p>
          <a:p>
            <a:r>
              <a:rPr lang="en-GB" dirty="0"/>
              <a:t>Optical Cross-connect: Link Modular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BEF-C074-4563-BEF5-BEEED30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Networks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968-1C2D-4194-860D-65DCA4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Session7:</a:t>
            </a:r>
          </a:p>
          <a:p>
            <a:r>
              <a:rPr lang="en-GB" dirty="0"/>
              <a:t>What/why is sub-wavelength switching</a:t>
            </a:r>
          </a:p>
          <a:p>
            <a:r>
              <a:rPr lang="en-GB" dirty="0"/>
              <a:t>Traffic statistics</a:t>
            </a:r>
          </a:p>
          <a:p>
            <a:r>
              <a:rPr lang="en-GB" dirty="0"/>
              <a:t>What is Packet switching</a:t>
            </a:r>
          </a:p>
          <a:p>
            <a:r>
              <a:rPr lang="en-GB" dirty="0"/>
              <a:t>Optical Packet switching</a:t>
            </a:r>
          </a:p>
          <a:p>
            <a:pPr lvl="1"/>
            <a:r>
              <a:rPr lang="en-GB" dirty="0"/>
              <a:t>Header implementations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Optical Packet switching </a:t>
            </a:r>
          </a:p>
          <a:p>
            <a:r>
              <a:rPr lang="en-GB" dirty="0"/>
              <a:t>Core node structure and functions</a:t>
            </a:r>
          </a:p>
          <a:p>
            <a:pPr lvl="1"/>
            <a:r>
              <a:rPr lang="en-GB" dirty="0"/>
              <a:t>Label processing/ label swapping/ synchronization/ equalization</a:t>
            </a:r>
          </a:p>
          <a:p>
            <a:r>
              <a:rPr lang="en-GB" dirty="0"/>
              <a:t>Optical Burst Switching Principles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C207-60D5-4200-8BD9-F53CF565C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1BAC-209C-4434-8AF0-32E0F0EFD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20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21491</TotalTime>
  <Words>765</Words>
  <Application>Microsoft Macintosh PowerPoint</Application>
  <PresentationFormat>On-screen Show (4:3)</PresentationFormat>
  <Paragraphs>174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Optical Networks  [EENGM0003]</vt:lpstr>
      <vt:lpstr>Optical Networks Revision </vt:lpstr>
      <vt:lpstr>Optical Networks Revision </vt:lpstr>
      <vt:lpstr>Optical Networks Revision </vt:lpstr>
      <vt:lpstr>Optical Networks Revision </vt:lpstr>
      <vt:lpstr>Optical Networks Revision </vt:lpstr>
      <vt:lpstr>Optical Networks Revision </vt:lpstr>
      <vt:lpstr>Optical Networks Revision </vt:lpstr>
      <vt:lpstr>Optical Networks Revision </vt:lpstr>
      <vt:lpstr>Optical Networks Revision </vt:lpstr>
      <vt:lpstr>Optical Networks Revision </vt:lpstr>
      <vt:lpstr>Optical Networks Revision </vt:lpstr>
      <vt:lpstr>Example questions</vt:lpstr>
      <vt:lpstr>Example questions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George Kanellos</cp:lastModifiedBy>
  <cp:revision>452</cp:revision>
  <cp:lastPrinted>2017-01-19T08:50:44Z</cp:lastPrinted>
  <dcterms:created xsi:type="dcterms:W3CDTF">2013-02-14T16:53:45Z</dcterms:created>
  <dcterms:modified xsi:type="dcterms:W3CDTF">2022-05-03T11:25:16Z</dcterms:modified>
</cp:coreProperties>
</file>