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501" r:id="rId3"/>
    <p:sldId id="383" r:id="rId4"/>
    <p:sldId id="384" r:id="rId5"/>
    <p:sldId id="326" r:id="rId6"/>
    <p:sldId id="480" r:id="rId7"/>
    <p:sldId id="386" r:id="rId8"/>
    <p:sldId id="451" r:id="rId9"/>
  </p:sldIdLst>
  <p:sldSz cx="9144000" cy="6858000" type="screen4x3"/>
  <p:notesSz cx="70485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000099"/>
    <a:srgbClr val="CC0000"/>
    <a:srgbClr val="FF66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/>
    <p:restoredTop sz="96087" autoAdjust="0"/>
  </p:normalViewPr>
  <p:slideViewPr>
    <p:cSldViewPr snapToGrid="0">
      <p:cViewPr varScale="1">
        <p:scale>
          <a:sx n="89" d="100"/>
          <a:sy n="89" d="100"/>
        </p:scale>
        <p:origin x="176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1F293472-C89E-994F-8117-36304621FD90}"/>
    <pc:docChg chg="custSel delSld modSld delMainMaster modShowInfo">
      <pc:chgData name="George Oikonomou" userId="e5e5709f-5788-4bb9-a2cb-c47cfc333c75" providerId="ADAL" clId="{1F293472-C89E-994F-8117-36304621FD90}" dt="2021-02-03T18:34:56.950" v="23" actId="2744"/>
      <pc:docMkLst>
        <pc:docMk/>
      </pc:docMkLst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256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258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259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261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263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264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265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20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21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22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34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38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39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40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47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48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3974170462" sldId="354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65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72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73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78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379"/>
        </pc:sldMkLst>
      </pc:sldChg>
      <pc:sldChg chg="modSp mod">
        <pc:chgData name="George Oikonomou" userId="e5e5709f-5788-4bb9-a2cb-c47cfc333c75" providerId="ADAL" clId="{1F293472-C89E-994F-8117-36304621FD90}" dt="2021-02-03T18:19:43.198" v="22" actId="20577"/>
        <pc:sldMkLst>
          <pc:docMk/>
          <pc:sldMk cId="0" sldId="384"/>
        </pc:sldMkLst>
        <pc:spChg chg="mod">
          <ac:chgData name="George Oikonomou" userId="e5e5709f-5788-4bb9-a2cb-c47cfc333c75" providerId="ADAL" clId="{1F293472-C89E-994F-8117-36304621FD90}" dt="2021-02-03T18:19:43.198" v="22" actId="20577"/>
          <ac:spMkLst>
            <pc:docMk/>
            <pc:sldMk cId="0" sldId="384"/>
            <ac:spMk id="67589" creationId="{00000000-0000-0000-0000-000000000000}"/>
          </ac:spMkLst>
        </pc:spChg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94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95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97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98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399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00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01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43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44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61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64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65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66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67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68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69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70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75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76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1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2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3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4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85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6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7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8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89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1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2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3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4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5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6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7"/>
        </pc:sldMkLst>
      </pc:sldChg>
      <pc:sldChg chg="del">
        <pc:chgData name="George Oikonomou" userId="e5e5709f-5788-4bb9-a2cb-c47cfc333c75" providerId="ADAL" clId="{1F293472-C89E-994F-8117-36304621FD90}" dt="2021-01-27T21:50:47.470" v="19" actId="2696"/>
        <pc:sldMkLst>
          <pc:docMk/>
          <pc:sldMk cId="0" sldId="498"/>
        </pc:sldMkLst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0" sldId="499"/>
        </pc:sldMkLst>
      </pc:sldChg>
      <pc:sldChg chg="del">
        <pc:chgData name="George Oikonomou" userId="e5e5709f-5788-4bb9-a2cb-c47cfc333c75" providerId="ADAL" clId="{1F293472-C89E-994F-8117-36304621FD90}" dt="2021-01-27T21:50:16.617" v="0" actId="2696"/>
        <pc:sldMkLst>
          <pc:docMk/>
          <pc:sldMk cId="3489685063" sldId="500"/>
        </pc:sldMkLst>
      </pc:sldChg>
      <pc:sldChg chg="modSp mod">
        <pc:chgData name="George Oikonomou" userId="e5e5709f-5788-4bb9-a2cb-c47cfc333c75" providerId="ADAL" clId="{1F293472-C89E-994F-8117-36304621FD90}" dt="2021-01-27T21:50:22.537" v="17" actId="20577"/>
        <pc:sldMkLst>
          <pc:docMk/>
          <pc:sldMk cId="412641081" sldId="501"/>
        </pc:sldMkLst>
        <pc:spChg chg="mod">
          <ac:chgData name="George Oikonomou" userId="e5e5709f-5788-4bb9-a2cb-c47cfc333c75" providerId="ADAL" clId="{1F293472-C89E-994F-8117-36304621FD90}" dt="2021-01-27T21:50:22.537" v="17" actId="20577"/>
          <ac:spMkLst>
            <pc:docMk/>
            <pc:sldMk cId="412641081" sldId="501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1F293472-C89E-994F-8117-36304621FD90}" dt="2021-01-27T21:50:34.738" v="18" actId="2696"/>
        <pc:sldMkLst>
          <pc:docMk/>
          <pc:sldMk cId="845573260" sldId="502"/>
        </pc:sldMkLst>
      </pc:sldChg>
      <pc:sldMasterChg chg="del delSldLayout">
        <pc:chgData name="George Oikonomou" userId="e5e5709f-5788-4bb9-a2cb-c47cfc333c75" providerId="ADAL" clId="{1F293472-C89E-994F-8117-36304621FD90}" dt="2021-01-27T21:50:47.470" v="19" actId="2696"/>
        <pc:sldMasterMkLst>
          <pc:docMk/>
          <pc:sldMasterMk cId="2843434588" sldId="2147483674"/>
        </pc:sldMasterMkLst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3061845883" sldId="2147483675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4173369490" sldId="2147483676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1336050377" sldId="2147483677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2453690353" sldId="2147483678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1428125257" sldId="2147483679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804260845" sldId="2147483680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2294226795" sldId="2147483681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4280006516" sldId="2147483682"/>
          </pc:sldLayoutMkLst>
        </pc:sldLayoutChg>
        <pc:sldLayoutChg chg="del">
          <pc:chgData name="George Oikonomou" userId="e5e5709f-5788-4bb9-a2cb-c47cfc333c75" providerId="ADAL" clId="{1F293472-C89E-994F-8117-36304621FD90}" dt="2021-01-27T21:50:47.470" v="19" actId="2696"/>
          <pc:sldLayoutMkLst>
            <pc:docMk/>
            <pc:sldMasterMk cId="2843434588" sldId="2147483674"/>
            <pc:sldLayoutMk cId="1746730803" sldId="2147483683"/>
          </pc:sldLayoutMkLst>
        </pc:sldLayoutChg>
      </pc:sldMasterChg>
    </pc:docChg>
  </pc:docChgLst>
  <pc:docChgLst>
    <pc:chgData name="George Oikonomou" userId="e5e5709f-5788-4bb9-a2cb-c47cfc333c75" providerId="ADAL" clId="{AF645A23-C546-5745-8E04-D7B1B23C1A10}"/>
    <pc:docChg chg="undo custSel delSld modSld">
      <pc:chgData name="George Oikonomou" userId="e5e5709f-5788-4bb9-a2cb-c47cfc333c75" providerId="ADAL" clId="{AF645A23-C546-5745-8E04-D7B1B23C1A10}" dt="2020-01-28T15:58:55.253" v="3" actId="20577"/>
      <pc:docMkLst>
        <pc:docMk/>
      </pc:docMkLst>
      <pc:sldChg chg="del">
        <pc:chgData name="George Oikonomou" userId="e5e5709f-5788-4bb9-a2cb-c47cfc333c75" providerId="ADAL" clId="{AF645A23-C546-5745-8E04-D7B1B23C1A10}" dt="2020-01-28T15:57:44.478" v="0" actId="2696"/>
        <pc:sldMkLst>
          <pc:docMk/>
          <pc:sldMk cId="0" sldId="371"/>
        </pc:sldMkLst>
      </pc:sldChg>
      <pc:sldChg chg="del">
        <pc:chgData name="George Oikonomou" userId="e5e5709f-5788-4bb9-a2cb-c47cfc333c75" providerId="ADAL" clId="{AF645A23-C546-5745-8E04-D7B1B23C1A10}" dt="2020-01-28T15:58:44.273" v="1" actId="2696"/>
        <pc:sldMkLst>
          <pc:docMk/>
          <pc:sldMk cId="0" sldId="381"/>
        </pc:sldMkLst>
      </pc:sldChg>
      <pc:sldChg chg="modSp">
        <pc:chgData name="George Oikonomou" userId="e5e5709f-5788-4bb9-a2cb-c47cfc333c75" providerId="ADAL" clId="{AF645A23-C546-5745-8E04-D7B1B23C1A10}" dt="2020-01-28T15:58:55.253" v="3" actId="20577"/>
        <pc:sldMkLst>
          <pc:docMk/>
          <pc:sldMk cId="0" sldId="383"/>
        </pc:sldMkLst>
        <pc:spChg chg="mod">
          <ac:chgData name="George Oikonomou" userId="e5e5709f-5788-4bb9-a2cb-c47cfc333c75" providerId="ADAL" clId="{AF645A23-C546-5745-8E04-D7B1B23C1A10}" dt="2020-01-28T15:58:55.253" v="3" actId="20577"/>
          <ac:spMkLst>
            <pc:docMk/>
            <pc:sldMk cId="0" sldId="383"/>
            <ac:spMk id="6656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577F38B-F33C-6C41-B522-E2789BB2A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16425"/>
            <a:ext cx="51689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l" defTabSz="933450">
              <a:defRPr sz="12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831263"/>
            <a:ext cx="305435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97" tIns="46698" rIns="93397" bIns="46698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9435699-BD73-1A49-8ABD-CC140E1B3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8D7E8E70-06F8-884A-A084-BB483936D1EC}" type="slidenum">
              <a:rPr lang="en-US" sz="1200" smtClean="0">
                <a:latin typeface="Times New Roman" charset="0"/>
              </a:rPr>
              <a:pPr>
                <a:defRPr/>
              </a:pPr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fld id="{53DF15CD-E702-CE44-9F06-DD7543D7C836}" type="slidenum">
              <a:rPr lang="en-US" sz="1200" smtClean="0">
                <a:latin typeface="Times New Roman" charset="0"/>
              </a:rPr>
              <a:pPr>
                <a:defRPr/>
              </a:pPr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86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36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91285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425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05420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818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0190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53226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09320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5060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6478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6618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81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30480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4489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59412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78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6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2768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161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41434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1890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631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273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file://localhost/Users/freelance/Desktop/UoB_PowerpointSlides_v3-1.jpg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charset="0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5" r:link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6478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/>
              <a:t>The Transport Layer</a:t>
            </a:r>
            <a:endParaRPr lang="en-US" altLang="en-US"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TCP</a:t>
            </a:r>
          </a:p>
          <a:p>
            <a:r>
              <a:rPr lang="en-US" sz="3600" dirty="0">
                <a:latin typeface="Helvetica"/>
                <a:cs typeface="Helvetica"/>
              </a:rPr>
              <a:t>Reliability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1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26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reliable data transfer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00188"/>
            <a:ext cx="4070350" cy="4648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TCP creates rdt service on top of IP</a:t>
            </a:r>
            <a:r>
              <a:rPr lang="ja-JP" altLang="en-US">
                <a:latin typeface="Gill Sans MT" charset="0"/>
                <a:cs typeface="+mn-cs"/>
              </a:rPr>
              <a:t>’</a:t>
            </a:r>
            <a:r>
              <a:rPr lang="en-US">
                <a:latin typeface="Gill Sans MT" charset="0"/>
                <a:cs typeface="+mn-cs"/>
              </a:rPr>
              <a:t>s unreliable service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pipelined segments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cumulative acks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single retransmission timer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retransmissions  triggered by: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timeout events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duplicate acks</a:t>
            </a: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  <a:p>
            <a:pPr>
              <a:defRPr/>
            </a:pPr>
            <a:endParaRPr lang="en-US">
              <a:latin typeface="Gill Sans MT" charset="0"/>
              <a:cs typeface="+mn-cs"/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2911475"/>
            <a:ext cx="3933825" cy="21193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let</a:t>
            </a:r>
            <a:r>
              <a:rPr lang="ja-JP" altLang="en-US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initially consider simplified TCP sender: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ignore duplicate acks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ignore flow control, congestion control</a:t>
            </a:r>
          </a:p>
        </p:txBody>
      </p:sp>
      <p:pic>
        <p:nvPicPr>
          <p:cNvPr id="8192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9969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2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data </a:t>
            </a:r>
            <a:r>
              <a:rPr lang="en-US" i="1" dirty="0" err="1">
                <a:solidFill>
                  <a:srgbClr val="CC0000"/>
                </a:solidFill>
                <a:latin typeface="Gill Sans MT" charset="0"/>
                <a:cs typeface="+mn-cs"/>
              </a:rPr>
              <a:t>rcvd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 from app: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create segment with seq #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seq # is byte-stream number of first data byte in segment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start timer if not already running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think of timer as for oldest </a:t>
            </a:r>
            <a:r>
              <a:rPr lang="en-US" dirty="0" err="1">
                <a:latin typeface="Gill Sans MT" charset="0"/>
              </a:rPr>
              <a:t>unacked</a:t>
            </a:r>
            <a:r>
              <a:rPr lang="en-US" dirty="0">
                <a:latin typeface="Gill Sans MT" charset="0"/>
              </a:rPr>
              <a:t> segment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expiration interval: </a:t>
            </a:r>
            <a:r>
              <a:rPr lang="en-US" sz="2000" b="1" dirty="0" err="1">
                <a:latin typeface="Courier New" charset="0"/>
              </a:rPr>
              <a:t>TimeOutInterval</a:t>
            </a:r>
            <a:r>
              <a:rPr lang="en-US" dirty="0">
                <a:latin typeface="Courier New" charset="0"/>
              </a:rPr>
              <a:t> </a:t>
            </a:r>
            <a:endParaRPr lang="en-US" dirty="0">
              <a:latin typeface="Gill Sans MT" charset="0"/>
            </a:endParaRPr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latin typeface="Gill Sans MT" charset="0"/>
                <a:cs typeface="+mn-cs"/>
              </a:rPr>
              <a:t>timeout: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retransmit segment that caused timeout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latin typeface="Gill Sans MT" charset="0"/>
                <a:cs typeface="+mn-cs"/>
              </a:rPr>
              <a:t> </a:t>
            </a:r>
            <a:r>
              <a:rPr lang="en-US" i="1">
                <a:solidFill>
                  <a:srgbClr val="CC0000"/>
                </a:solidFill>
                <a:latin typeface="Gill Sans MT" charset="0"/>
                <a:cs typeface="+mn-cs"/>
              </a:rPr>
              <a:t>ack rcvd: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if ack acknowledges previously unacked segments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update what is known to be ACKed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start timer if there are  still unacked segments</a:t>
            </a:r>
          </a:p>
          <a:p>
            <a:pPr lvl="1">
              <a:buFont typeface="Wingdings" charset="0"/>
              <a:buNone/>
              <a:defRPr/>
            </a:pPr>
            <a:endParaRPr lang="en-US">
              <a:latin typeface="Gill Sans MT" charset="0"/>
            </a:endParaRPr>
          </a:p>
        </p:txBody>
      </p:sp>
      <p:pic>
        <p:nvPicPr>
          <p:cNvPr id="8295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08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TCP: retransmission scenarios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69637" name="Text Box 105"/>
          <p:cNvSpPr txBox="1">
            <a:spLocks noChangeArrowheads="1"/>
          </p:cNvSpPr>
          <p:nvPr/>
        </p:nvSpPr>
        <p:spPr bwMode="auto">
          <a:xfrm>
            <a:off x="1282700" y="5946775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lost ACK scenario</a:t>
            </a:r>
            <a:endParaRPr lang="en-US" sz="1000">
              <a:cs typeface="+mn-cs"/>
            </a:endParaRPr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ACK=100</a:t>
            </a:r>
            <a:endParaRPr lang="en-US" sz="1000">
              <a:latin typeface="Times New Roman" charset="0"/>
              <a:cs typeface="+mn-cs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ACK=100</a:t>
            </a:r>
            <a:endParaRPr lang="en-US" sz="1000">
              <a:latin typeface="Times New Roman" charset="0"/>
              <a:cs typeface="+mn-cs"/>
            </a:endParaRPr>
          </a:p>
        </p:txBody>
      </p:sp>
      <p:grpSp>
        <p:nvGrpSpPr>
          <p:cNvPr id="85015" name="Group 134"/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5016" name="Group 135"/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3" y="175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3" y="1756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69658" name="Text Box 172"/>
          <p:cNvSpPr txBox="1">
            <a:spLocks noChangeArrowheads="1"/>
          </p:cNvSpPr>
          <p:nvPr/>
        </p:nvSpPr>
        <p:spPr bwMode="auto">
          <a:xfrm>
            <a:off x="5945188" y="5953125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premature timeout</a:t>
            </a:r>
            <a:endParaRPr lang="en-US" sz="1000">
              <a:cs typeface="+mn-cs"/>
            </a:endParaRPr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grpSp>
        <p:nvGrpSpPr>
          <p:cNvPr id="85025" name="Group 202"/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7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ACK=100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Seq=92,  8</a:t>
            </a:r>
          </a:p>
          <a:p>
            <a:pPr algn="l">
              <a:defRPr/>
            </a:pPr>
            <a:r>
              <a:rPr lang="en-US" sz="1400">
                <a:cs typeface="+mn-cs"/>
              </a:rPr>
              <a:t>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  <a:cs typeface="+mn-cs"/>
              </a:rPr>
              <a:t>ACK=120</a:t>
            </a:r>
            <a:endParaRPr lang="en-US" sz="1000">
              <a:latin typeface="Times New Roman" charset="0"/>
              <a:cs typeface="+mn-cs"/>
            </a:endParaRPr>
          </a:p>
        </p:txBody>
      </p:sp>
      <p:grpSp>
        <p:nvGrpSpPr>
          <p:cNvPr id="85034" name="Group 195"/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5035" name="Group 198"/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3" y="175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3" y="1756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5036" name="Group 206"/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Seq=100, 20 bytes of data</a:t>
              </a: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5038" name="Group 208"/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98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ACK=120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sp>
        <p:nvSpPr>
          <p:cNvPr id="69680" name="Text Box 211"/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SendBase=100</a:t>
            </a:r>
          </a:p>
        </p:txBody>
      </p:sp>
      <p:sp>
        <p:nvSpPr>
          <p:cNvPr id="69681" name="Text Box 212"/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SendBase=120</a:t>
            </a:r>
          </a:p>
        </p:txBody>
      </p:sp>
      <p:sp>
        <p:nvSpPr>
          <p:cNvPr id="69682" name="Text Box 213"/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SendBase=120</a:t>
            </a:r>
          </a:p>
        </p:txBody>
      </p:sp>
      <p:sp>
        <p:nvSpPr>
          <p:cNvPr id="69683" name="Text Box 214"/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SendBase=92</a:t>
            </a:r>
          </a:p>
        </p:txBody>
      </p:sp>
      <p:pic>
        <p:nvPicPr>
          <p:cNvPr id="85043" name="Picture 2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44" name="Group 219"/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85054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5" name="Group 225"/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85052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6" name="Group 228"/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85050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47" name="Group 231"/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85048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cs typeface="+mj-cs"/>
              </a:rPr>
              <a:t>TCP: retransmission scenarios</a:t>
            </a:r>
            <a:endParaRPr lang="en-US">
              <a:latin typeface="Gill Sans MT" charset="0"/>
              <a:cs typeface="+mj-cs"/>
            </a:endParaRPr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FF0000"/>
                </a:solidFill>
                <a:cs typeface="+mn-cs"/>
              </a:rPr>
              <a:t>X</a:t>
            </a:r>
          </a:p>
        </p:txBody>
      </p:sp>
      <p:sp>
        <p:nvSpPr>
          <p:cNvPr id="70662" name="Text Box 34"/>
          <p:cNvSpPr txBox="1">
            <a:spLocks noChangeArrowheads="1"/>
          </p:cNvSpPr>
          <p:nvPr/>
        </p:nvSpPr>
        <p:spPr bwMode="auto">
          <a:xfrm>
            <a:off x="1639888" y="5975350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cumulative ACK</a:t>
            </a:r>
            <a:endParaRPr lang="en-US" sz="1000">
              <a:cs typeface="+mn-cs"/>
            </a:endParaRPr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grpSp>
        <p:nvGrpSpPr>
          <p:cNvPr id="87053" name="Group 46"/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700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ACK=100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cs typeface="+mn-cs"/>
              </a:rPr>
              <a:t>Seq=120,  15 bytes of data</a:t>
            </a: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7059" name="Group 75"/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timeout</a:t>
              </a:r>
            </a:p>
          </p:txBody>
        </p:sp>
        <p:grpSp>
          <p:nvGrpSpPr>
            <p:cNvPr id="87076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7077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3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3" y="1756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87060" name="Group 63"/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7062" name="Group 68"/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88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ACK=120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pic>
        <p:nvPicPr>
          <p:cNvPr id="87063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1281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4" name="Group 84"/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87068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9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065" name="Group 87"/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87066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7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794250" y="2884819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triple duplicate ACKs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),</a:t>
            </a:r>
            <a:r>
              <a:rPr lang="en-US" sz="280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97000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time-out period  often relatively long: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long delay before resending lost packet</a:t>
            </a:r>
          </a:p>
          <a:p>
            <a:pPr>
              <a:defRPr/>
            </a:pPr>
            <a:r>
              <a:rPr lang="en-US">
                <a:latin typeface="Gill Sans MT" charset="0"/>
                <a:cs typeface="+mn-cs"/>
              </a:rPr>
              <a:t>detect lost segments via duplicate ACKs.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sender often sends many segments back-to-back</a:t>
            </a:r>
          </a:p>
          <a:p>
            <a:pPr lvl="1">
              <a:defRPr/>
            </a:pPr>
            <a:r>
              <a:rPr lang="en-US">
                <a:latin typeface="Gill Sans MT" charset="0"/>
              </a:rPr>
              <a:t>if segment is lost, there will likely be many duplicate ACKs.</a:t>
            </a:r>
          </a:p>
          <a:p>
            <a:pPr lvl="1">
              <a:defRPr/>
            </a:pPr>
            <a:endParaRPr lang="en-US">
              <a:latin typeface="Gill Sans MT" charset="0"/>
            </a:endParaRPr>
          </a:p>
          <a:p>
            <a:pPr lvl="1">
              <a:defRPr/>
            </a:pPr>
            <a:endParaRPr lang="en-US">
              <a:latin typeface="Gill Sans MT" charset="0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4827588" y="2143125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  <a:cs typeface="+mn-cs"/>
              </a:rPr>
              <a:t>if sender receives 3 ACKs for same data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triple duplicate ACKs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),</a:t>
            </a:r>
            <a:r>
              <a:rPr lang="en-US" sz="2800" dirty="0">
                <a:latin typeface="Gill Sans MT" charset="0"/>
                <a:cs typeface="+mn-cs"/>
              </a:rPr>
              <a:t> resend </a:t>
            </a:r>
            <a:r>
              <a:rPr lang="en-US" sz="2800" dirty="0" err="1">
                <a:latin typeface="Gill Sans MT" charset="0"/>
                <a:cs typeface="+mn-cs"/>
              </a:rPr>
              <a:t>unacked</a:t>
            </a:r>
            <a:r>
              <a:rPr lang="en-US" sz="2800" dirty="0">
                <a:latin typeface="Gill Sans MT" charset="0"/>
                <a:cs typeface="+mn-cs"/>
              </a:rPr>
              <a:t> segment with smallest </a:t>
            </a:r>
            <a:r>
              <a:rPr lang="en-US" sz="2800" dirty="0" err="1">
                <a:latin typeface="Gill Sans MT" charset="0"/>
                <a:cs typeface="+mn-cs"/>
              </a:rPr>
              <a:t>seq</a:t>
            </a:r>
            <a:r>
              <a:rPr lang="en-US" sz="2800" dirty="0">
                <a:latin typeface="Gill Sans MT" charset="0"/>
                <a:cs typeface="+mn-cs"/>
              </a:rPr>
              <a:t> #</a:t>
            </a:r>
          </a:p>
          <a:p>
            <a:pPr marL="463550" lvl="1" indent="-238125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likely that </a:t>
            </a:r>
            <a:r>
              <a:rPr lang="en-US" sz="2400" dirty="0" err="1">
                <a:latin typeface="Gill Sans MT" charset="0"/>
                <a:cs typeface="+mn-cs"/>
              </a:rPr>
              <a:t>unacked</a:t>
            </a:r>
            <a:r>
              <a:rPr lang="en-US" sz="2400" dirty="0">
                <a:latin typeface="Gill Sans MT" charset="0"/>
                <a:cs typeface="+mn-cs"/>
              </a:rPr>
              <a:t> segment lost, so don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t wait for timeout</a:t>
            </a: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4751388" y="1914525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4883150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>
                <a:solidFill>
                  <a:srgbClr val="CC0000"/>
                </a:solidFill>
                <a:cs typeface="+mn-cs"/>
              </a:rPr>
              <a:t>TCP fast retransmit</a:t>
            </a:r>
          </a:p>
        </p:txBody>
      </p:sp>
      <p:pic>
        <p:nvPicPr>
          <p:cNvPr id="9012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FF0000"/>
                </a:solidFill>
                <a:latin typeface="Arial" charset="0"/>
                <a:cs typeface="+mn-cs"/>
              </a:rPr>
              <a:t>X</a:t>
            </a:r>
            <a:endParaRPr lang="en-US" sz="1000">
              <a:latin typeface="Times New Roman" charset="0"/>
              <a:cs typeface="+mn-cs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2806700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cs typeface="+mn-cs"/>
              </a:rPr>
              <a:t>fast retransmit after sender </a:t>
            </a:r>
          </a:p>
          <a:p>
            <a:pPr>
              <a:defRPr/>
            </a:pPr>
            <a:r>
              <a:rPr lang="en-US" sz="1800">
                <a:cs typeface="+mn-cs"/>
              </a:rPr>
              <a:t>receipt of triple duplicate ACK</a:t>
            </a:r>
            <a:endParaRPr lang="en-US" sz="1000">
              <a:cs typeface="+mn-cs"/>
            </a:endParaRPr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cs typeface="+mn-cs"/>
              </a:rPr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Seq=92, 8 bytes of data</a:t>
            </a:r>
          </a:p>
        </p:txBody>
      </p:sp>
      <p:grpSp>
        <p:nvGrpSpPr>
          <p:cNvPr id="91156" name="Group 41"/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ACK=100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grpSp>
        <p:nvGrpSpPr>
          <p:cNvPr id="91157" name="Group 78"/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cs typeface="+mn-cs"/>
                </a:rPr>
                <a:t>timeout</a:t>
              </a:r>
            </a:p>
          </p:txBody>
        </p:sp>
        <p:grpSp>
          <p:nvGrpSpPr>
            <p:cNvPr id="91180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91181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3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91158" name="Group 71"/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ACK=100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grpSp>
        <p:nvGrpSpPr>
          <p:cNvPr id="91159" name="Group 72"/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ACK=100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grpSp>
        <p:nvGrpSpPr>
          <p:cNvPr id="91160" name="Group 75"/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+mn-cs"/>
                </a:rPr>
                <a:t>ACK=100</a:t>
              </a:r>
              <a:endParaRPr lang="en-US" sz="1000">
                <a:latin typeface="Times New Roman" charset="0"/>
                <a:cs typeface="+mn-cs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533400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cs typeface="+mj-cs"/>
              </a:rPr>
              <a:t>TCP fast retransmit</a:t>
            </a:r>
          </a:p>
        </p:txBody>
      </p:sp>
      <p:pic>
        <p:nvPicPr>
          <p:cNvPr id="91162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032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cs typeface="+mn-cs"/>
              </a:rPr>
              <a:t>Seq=100, 20 bytes of data</a:t>
            </a:r>
          </a:p>
        </p:txBody>
      </p:sp>
      <p:grpSp>
        <p:nvGrpSpPr>
          <p:cNvPr id="91167" name="Group 93"/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91171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2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168" name="Group 96"/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9116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rgbClr val="9C5252"/>
              </a:buClr>
              <a:buSzPct val="85000"/>
              <a:buFont typeface="ZapfDingbats" charset="0"/>
              <a:buNone/>
              <a:defRPr/>
            </a:pPr>
            <a:fld id="{680E1E95-799A-6A44-8B66-E8C0666BE3CC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>
                <a:spcBef>
                  <a:spcPct val="20000"/>
                </a:spcBef>
                <a:buClr>
                  <a:srgbClr val="9C5252"/>
                </a:buClr>
                <a:buSzPct val="85000"/>
                <a:buFont typeface="ZapfDingbats" charset="0"/>
                <a:buNone/>
                <a:defRPr/>
              </a:pPr>
              <a:t>7</a:t>
            </a:fld>
            <a:endParaRPr lang="en-US" dirty="0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Clr>
                <a:srgbClr val="9C5252"/>
              </a:buClr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Palatino Linotype"/>
              </a:rPr>
              <a:t>Transport Layer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18743</TotalTime>
  <Words>423</Words>
  <Application>Microsoft Macintosh PowerPoint</Application>
  <PresentationFormat>On-screen Show (4:3)</PresentationFormat>
  <Paragraphs>105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Courier New</vt:lpstr>
      <vt:lpstr>Gill Sans MT</vt:lpstr>
      <vt:lpstr>Helvetica</vt:lpstr>
      <vt:lpstr>Palatino Linotype</vt:lpstr>
      <vt:lpstr>Tahoma</vt:lpstr>
      <vt:lpstr>Times New Roman</vt:lpstr>
      <vt:lpstr>Wingdings</vt:lpstr>
      <vt:lpstr>ZapfDingbats</vt:lpstr>
      <vt:lpstr>Default Design</vt:lpstr>
      <vt:lpstr>uob</vt:lpstr>
      <vt:lpstr>The Transport Layer</vt:lpstr>
      <vt:lpstr>TCP reliable data transfer</vt:lpstr>
      <vt:lpstr>TCP sender events:</vt:lpstr>
      <vt:lpstr>TCP: retransmission scenarios</vt:lpstr>
      <vt:lpstr>TCP: retransmission scenarios</vt:lpstr>
      <vt:lpstr>TCP fast retransmit</vt:lpstr>
      <vt:lpstr>TCP fast retransmit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3</dc:title>
  <dc:creator>Jim Kurose &amp; Keith Ross</dc:creator>
  <cp:lastModifiedBy>George Oikonomou</cp:lastModifiedBy>
  <cp:revision>292</cp:revision>
  <cp:lastPrinted>2016-03-06T22:44:41Z</cp:lastPrinted>
  <dcterms:created xsi:type="dcterms:W3CDTF">1999-10-08T19:08:27Z</dcterms:created>
  <dcterms:modified xsi:type="dcterms:W3CDTF">2021-02-03T18:35:27Z</dcterms:modified>
</cp:coreProperties>
</file>