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501" r:id="rId3"/>
    <p:sldId id="486" r:id="rId4"/>
    <p:sldId id="487" r:id="rId5"/>
    <p:sldId id="488" r:id="rId6"/>
    <p:sldId id="489" r:id="rId7"/>
    <p:sldId id="491" r:id="rId8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D3509-FA44-5241-BB64-3A49D9BB161F}" v="1" dt="2021-02-03T19:58:24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6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8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423D3509-FA44-5241-BB64-3A49D9BB161F}"/>
    <pc:docChg chg="undo custSel addSld delSld modSld delMainMaster modShowInfo">
      <pc:chgData name="George Oikonomou" userId="e5e5709f-5788-4bb9-a2cb-c47cfc333c75" providerId="ADAL" clId="{423D3509-FA44-5241-BB64-3A49D9BB161F}" dt="2021-02-03T20:09:38.888" v="42" actId="2696"/>
      <pc:docMkLst>
        <pc:docMk/>
      </pc:docMkLst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256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258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259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261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263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264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265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320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321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322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326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338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339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340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347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348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3974170462" sldId="354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368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373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378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379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383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384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386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394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395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397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398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399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400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401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443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444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451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461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464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465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466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467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468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469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470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475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476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480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481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482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483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484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485"/>
        </pc:sldMkLst>
      </pc:sldChg>
      <pc:sldChg chg="modSp mod">
        <pc:chgData name="George Oikonomou" userId="e5e5709f-5788-4bb9-a2cb-c47cfc333c75" providerId="ADAL" clId="{423D3509-FA44-5241-BB64-3A49D9BB161F}" dt="2021-02-03T19:51:50.755" v="37" actId="20577"/>
        <pc:sldMkLst>
          <pc:docMk/>
          <pc:sldMk cId="0" sldId="487"/>
        </pc:sldMkLst>
        <pc:spChg chg="mod">
          <ac:chgData name="George Oikonomou" userId="e5e5709f-5788-4bb9-a2cb-c47cfc333c75" providerId="ADAL" clId="{423D3509-FA44-5241-BB64-3A49D9BB161F}" dt="2021-02-03T19:51:50.755" v="37" actId="20577"/>
          <ac:spMkLst>
            <pc:docMk/>
            <pc:sldMk cId="0" sldId="487"/>
            <ac:spMk id="79876" creationId="{00000000-0000-0000-0000-000000000000}"/>
          </ac:spMkLst>
        </pc:spChg>
      </pc:sldChg>
      <pc:sldChg chg="modAnim">
        <pc:chgData name="George Oikonomou" userId="e5e5709f-5788-4bb9-a2cb-c47cfc333c75" providerId="ADAL" clId="{423D3509-FA44-5241-BB64-3A49D9BB161F}" dt="2021-02-03T19:58:24.703" v="39"/>
        <pc:sldMkLst>
          <pc:docMk/>
          <pc:sldMk cId="0" sldId="488"/>
        </pc:sldMkLst>
      </pc:sldChg>
      <pc:sldChg chg="add del">
        <pc:chgData name="George Oikonomou" userId="e5e5709f-5788-4bb9-a2cb-c47cfc333c75" providerId="ADAL" clId="{423D3509-FA44-5241-BB64-3A49D9BB161F}" dt="2021-02-03T20:09:38.888" v="42" actId="2696"/>
        <pc:sldMkLst>
          <pc:docMk/>
          <pc:sldMk cId="0" sldId="492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493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494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495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496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497"/>
        </pc:sldMkLst>
      </pc:sldChg>
      <pc:sldChg chg="del">
        <pc:chgData name="George Oikonomou" userId="e5e5709f-5788-4bb9-a2cb-c47cfc333c75" providerId="ADAL" clId="{423D3509-FA44-5241-BB64-3A49D9BB161F}" dt="2021-01-27T21:52:42.885" v="29" actId="2696"/>
        <pc:sldMkLst>
          <pc:docMk/>
          <pc:sldMk cId="0" sldId="498"/>
        </pc:sldMkLst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0" sldId="499"/>
        </pc:sldMkLst>
      </pc:sldChg>
      <pc:sldChg chg="del">
        <pc:chgData name="George Oikonomou" userId="e5e5709f-5788-4bb9-a2cb-c47cfc333c75" providerId="ADAL" clId="{423D3509-FA44-5241-BB64-3A49D9BB161F}" dt="2021-01-27T21:51:49.881" v="27" actId="2696"/>
        <pc:sldMkLst>
          <pc:docMk/>
          <pc:sldMk cId="3489685063" sldId="500"/>
        </pc:sldMkLst>
      </pc:sldChg>
      <pc:sldChg chg="modSp mod">
        <pc:chgData name="George Oikonomou" userId="e5e5709f-5788-4bb9-a2cb-c47cfc333c75" providerId="ADAL" clId="{423D3509-FA44-5241-BB64-3A49D9BB161F}" dt="2021-01-27T21:51:46.387" v="26" actId="20577"/>
        <pc:sldMkLst>
          <pc:docMk/>
          <pc:sldMk cId="412641081" sldId="501"/>
        </pc:sldMkLst>
        <pc:spChg chg="mod">
          <ac:chgData name="George Oikonomou" userId="e5e5709f-5788-4bb9-a2cb-c47cfc333c75" providerId="ADAL" clId="{423D3509-FA44-5241-BB64-3A49D9BB161F}" dt="2021-01-27T21:51:46.387" v="26" actId="20577"/>
          <ac:spMkLst>
            <pc:docMk/>
            <pc:sldMk cId="412641081" sldId="501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423D3509-FA44-5241-BB64-3A49D9BB161F}" dt="2021-01-27T21:52:31.665" v="28" actId="2696"/>
        <pc:sldMkLst>
          <pc:docMk/>
          <pc:sldMk cId="845573260" sldId="502"/>
        </pc:sldMkLst>
      </pc:sldChg>
      <pc:sldMasterChg chg="del delSldLayout">
        <pc:chgData name="George Oikonomou" userId="e5e5709f-5788-4bb9-a2cb-c47cfc333c75" providerId="ADAL" clId="{423D3509-FA44-5241-BB64-3A49D9BB161F}" dt="2021-01-27T21:52:42.885" v="29" actId="2696"/>
        <pc:sldMasterMkLst>
          <pc:docMk/>
          <pc:sldMasterMk cId="2843434588" sldId="2147483674"/>
        </pc:sldMasterMkLst>
        <pc:sldLayoutChg chg="del">
          <pc:chgData name="George Oikonomou" userId="e5e5709f-5788-4bb9-a2cb-c47cfc333c75" providerId="ADAL" clId="{423D3509-FA44-5241-BB64-3A49D9BB161F}" dt="2021-01-27T21:52:42.885" v="29" actId="2696"/>
          <pc:sldLayoutMkLst>
            <pc:docMk/>
            <pc:sldMasterMk cId="2843434588" sldId="2147483674"/>
            <pc:sldLayoutMk cId="3061845883" sldId="2147483675"/>
          </pc:sldLayoutMkLst>
        </pc:sldLayoutChg>
        <pc:sldLayoutChg chg="del">
          <pc:chgData name="George Oikonomou" userId="e5e5709f-5788-4bb9-a2cb-c47cfc333c75" providerId="ADAL" clId="{423D3509-FA44-5241-BB64-3A49D9BB161F}" dt="2021-01-27T21:52:42.885" v="29" actId="2696"/>
          <pc:sldLayoutMkLst>
            <pc:docMk/>
            <pc:sldMasterMk cId="2843434588" sldId="2147483674"/>
            <pc:sldLayoutMk cId="4173369490" sldId="2147483676"/>
          </pc:sldLayoutMkLst>
        </pc:sldLayoutChg>
        <pc:sldLayoutChg chg="del">
          <pc:chgData name="George Oikonomou" userId="e5e5709f-5788-4bb9-a2cb-c47cfc333c75" providerId="ADAL" clId="{423D3509-FA44-5241-BB64-3A49D9BB161F}" dt="2021-01-27T21:52:42.885" v="29" actId="2696"/>
          <pc:sldLayoutMkLst>
            <pc:docMk/>
            <pc:sldMasterMk cId="2843434588" sldId="2147483674"/>
            <pc:sldLayoutMk cId="1336050377" sldId="2147483677"/>
          </pc:sldLayoutMkLst>
        </pc:sldLayoutChg>
        <pc:sldLayoutChg chg="del">
          <pc:chgData name="George Oikonomou" userId="e5e5709f-5788-4bb9-a2cb-c47cfc333c75" providerId="ADAL" clId="{423D3509-FA44-5241-BB64-3A49D9BB161F}" dt="2021-01-27T21:52:42.885" v="29" actId="2696"/>
          <pc:sldLayoutMkLst>
            <pc:docMk/>
            <pc:sldMasterMk cId="2843434588" sldId="2147483674"/>
            <pc:sldLayoutMk cId="2453690353" sldId="2147483678"/>
          </pc:sldLayoutMkLst>
        </pc:sldLayoutChg>
        <pc:sldLayoutChg chg="del">
          <pc:chgData name="George Oikonomou" userId="e5e5709f-5788-4bb9-a2cb-c47cfc333c75" providerId="ADAL" clId="{423D3509-FA44-5241-BB64-3A49D9BB161F}" dt="2021-01-27T21:52:42.885" v="29" actId="2696"/>
          <pc:sldLayoutMkLst>
            <pc:docMk/>
            <pc:sldMasterMk cId="2843434588" sldId="2147483674"/>
            <pc:sldLayoutMk cId="1428125257" sldId="2147483679"/>
          </pc:sldLayoutMkLst>
        </pc:sldLayoutChg>
        <pc:sldLayoutChg chg="del">
          <pc:chgData name="George Oikonomou" userId="e5e5709f-5788-4bb9-a2cb-c47cfc333c75" providerId="ADAL" clId="{423D3509-FA44-5241-BB64-3A49D9BB161F}" dt="2021-01-27T21:52:42.885" v="29" actId="2696"/>
          <pc:sldLayoutMkLst>
            <pc:docMk/>
            <pc:sldMasterMk cId="2843434588" sldId="2147483674"/>
            <pc:sldLayoutMk cId="804260845" sldId="2147483680"/>
          </pc:sldLayoutMkLst>
        </pc:sldLayoutChg>
        <pc:sldLayoutChg chg="del">
          <pc:chgData name="George Oikonomou" userId="e5e5709f-5788-4bb9-a2cb-c47cfc333c75" providerId="ADAL" clId="{423D3509-FA44-5241-BB64-3A49D9BB161F}" dt="2021-01-27T21:52:42.885" v="29" actId="2696"/>
          <pc:sldLayoutMkLst>
            <pc:docMk/>
            <pc:sldMasterMk cId="2843434588" sldId="2147483674"/>
            <pc:sldLayoutMk cId="2294226795" sldId="2147483681"/>
          </pc:sldLayoutMkLst>
        </pc:sldLayoutChg>
        <pc:sldLayoutChg chg="del">
          <pc:chgData name="George Oikonomou" userId="e5e5709f-5788-4bb9-a2cb-c47cfc333c75" providerId="ADAL" clId="{423D3509-FA44-5241-BB64-3A49D9BB161F}" dt="2021-01-27T21:52:42.885" v="29" actId="2696"/>
          <pc:sldLayoutMkLst>
            <pc:docMk/>
            <pc:sldMasterMk cId="2843434588" sldId="2147483674"/>
            <pc:sldLayoutMk cId="4280006516" sldId="2147483682"/>
          </pc:sldLayoutMkLst>
        </pc:sldLayoutChg>
        <pc:sldLayoutChg chg="del">
          <pc:chgData name="George Oikonomou" userId="e5e5709f-5788-4bb9-a2cb-c47cfc333c75" providerId="ADAL" clId="{423D3509-FA44-5241-BB64-3A49D9BB161F}" dt="2021-01-27T21:52:42.885" v="29" actId="2696"/>
          <pc:sldLayoutMkLst>
            <pc:docMk/>
            <pc:sldMasterMk cId="2843434588" sldId="2147483674"/>
            <pc:sldLayoutMk cId="1746730803" sldId="2147483683"/>
          </pc:sldLayoutMkLst>
        </pc:sldLayoutChg>
      </pc:sldMasterChg>
    </pc:docChg>
  </pc:docChgLst>
  <pc:docChgLst>
    <pc:chgData name="George Oikonomou" userId="e5e5709f-5788-4bb9-a2cb-c47cfc333c75" providerId="ADAL" clId="{AF645A23-C546-5745-8E04-D7B1B23C1A10}"/>
    <pc:docChg chg="undo custSel delSld modSld">
      <pc:chgData name="George Oikonomou" userId="e5e5709f-5788-4bb9-a2cb-c47cfc333c75" providerId="ADAL" clId="{AF645A23-C546-5745-8E04-D7B1B23C1A10}" dt="2020-01-28T15:58:55.253" v="3" actId="20577"/>
      <pc:docMkLst>
        <pc:docMk/>
      </pc:docMkLst>
      <pc:sldChg chg="del">
        <pc:chgData name="George Oikonomou" userId="e5e5709f-5788-4bb9-a2cb-c47cfc333c75" providerId="ADAL" clId="{AF645A23-C546-5745-8E04-D7B1B23C1A10}" dt="2020-01-28T15:57:44.478" v="0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AF645A23-C546-5745-8E04-D7B1B23C1A10}" dt="2020-01-28T15:58:44.273" v="1" actId="2696"/>
        <pc:sldMkLst>
          <pc:docMk/>
          <pc:sldMk cId="0" sldId="381"/>
        </pc:sldMkLst>
      </pc:sldChg>
      <pc:sldChg chg="modSp">
        <pc:chgData name="George Oikonomou" userId="e5e5709f-5788-4bb9-a2cb-c47cfc333c75" providerId="ADAL" clId="{AF645A23-C546-5745-8E04-D7B1B23C1A10}" dt="2020-01-28T15:58:55.253" v="3" actId="20577"/>
        <pc:sldMkLst>
          <pc:docMk/>
          <pc:sldMk cId="0" sldId="383"/>
        </pc:sldMkLst>
        <pc:spChg chg="mod">
          <ac:chgData name="George Oikonomou" userId="e5e5709f-5788-4bb9-a2cb-c47cfc333c75" providerId="ADAL" clId="{AF645A23-C546-5745-8E04-D7B1B23C1A10}" dt="2020-01-28T15:58:55.253" v="3" actId="20577"/>
          <ac:spMkLst>
            <pc:docMk/>
            <pc:sldMk cId="0" sldId="383"/>
            <ac:spMk id="6656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577F38B-F33C-6C41-B522-E2789BB2A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3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9435699-BD73-1A49-8ABD-CC140E1B3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868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36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91285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425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0542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7818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0190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3226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93200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50609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6478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6618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8133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04802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4489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9412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782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64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27689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16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347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890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319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27379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478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The Transport Layer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latin typeface="Helvetica"/>
                <a:cs typeface="Helvetica"/>
              </a:rPr>
              <a:t>TCP</a:t>
            </a:r>
          </a:p>
          <a:p>
            <a:r>
              <a:rPr lang="en-US" sz="3600" dirty="0">
                <a:latin typeface="Helvetica"/>
                <a:cs typeface="Helvetica"/>
              </a:rPr>
              <a:t>Connection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4126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8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833438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Rectangle 62"/>
          <p:cNvSpPr>
            <a:spLocks noChangeArrowheads="1"/>
          </p:cNvSpPr>
          <p:nvPr/>
        </p:nvSpPr>
        <p:spPr bwMode="auto">
          <a:xfrm>
            <a:off x="1249363" y="293687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54" name="Rectangle 45"/>
          <p:cNvSpPr>
            <a:spLocks noChangeArrowheads="1"/>
          </p:cNvSpPr>
          <p:nvPr/>
        </p:nvSpPr>
        <p:spPr bwMode="auto">
          <a:xfrm>
            <a:off x="1209675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55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193675"/>
            <a:ext cx="7772400" cy="911225"/>
          </a:xfrm>
        </p:spPr>
        <p:txBody>
          <a:bodyPr/>
          <a:lstStyle/>
          <a:p>
            <a:pPr>
              <a:defRPr/>
            </a:pPr>
            <a:r>
              <a:rPr lang="en-US" sz="3600">
                <a:latin typeface="Gill Sans MT" charset="0"/>
                <a:cs typeface="+mj-cs"/>
              </a:rPr>
              <a:t>Connection Management</a:t>
            </a:r>
            <a:endParaRPr lang="en-US">
              <a:latin typeface="Gill Sans MT" charset="0"/>
              <a:cs typeface="+mj-cs"/>
            </a:endParaRPr>
          </a:p>
        </p:txBody>
      </p:sp>
      <p:sp>
        <p:nvSpPr>
          <p:cNvPr id="7885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0400" y="1073150"/>
            <a:ext cx="8335963" cy="21875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800">
                <a:latin typeface="Gill Sans MT" charset="0"/>
                <a:cs typeface="+mn-cs"/>
              </a:rPr>
              <a:t>before exchanging data, sender/receiver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>
                <a:latin typeface="Gill Sans MT" charset="0"/>
                <a:cs typeface="+mn-cs"/>
              </a:rPr>
              <a:t>handshake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>
                <a:latin typeface="Gill Sans MT" charset="0"/>
                <a:cs typeface="+mn-cs"/>
              </a:rPr>
              <a:t>: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agree to establish connection (each knowing the other willing to establish connection)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agree on connection parameters</a:t>
            </a:r>
          </a:p>
        </p:txBody>
      </p:sp>
      <p:sp>
        <p:nvSpPr>
          <p:cNvPr id="78857" name="Line 55"/>
          <p:cNvSpPr>
            <a:spLocks noChangeShapeType="1"/>
          </p:cNvSpPr>
          <p:nvPr/>
        </p:nvSpPr>
        <p:spPr bwMode="auto">
          <a:xfrm>
            <a:off x="1209675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58" name="Text Box 6"/>
          <p:cNvSpPr txBox="1">
            <a:spLocks noChangeArrowheads="1"/>
          </p:cNvSpPr>
          <p:nvPr/>
        </p:nvSpPr>
        <p:spPr bwMode="auto">
          <a:xfrm>
            <a:off x="1223963" y="3544888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cs typeface="+mn-cs"/>
              </a:rPr>
              <a:t>connection state: ESTAB</a:t>
            </a:r>
          </a:p>
          <a:p>
            <a:pPr algn="l">
              <a:defRPr/>
            </a:pPr>
            <a:r>
              <a:rPr lang="en-US" sz="1400">
                <a:cs typeface="+mn-cs"/>
              </a:rPr>
              <a:t>connection variables:</a:t>
            </a:r>
          </a:p>
          <a:p>
            <a:pPr lvl="1" algn="l">
              <a:defRPr/>
            </a:pPr>
            <a:r>
              <a:rPr lang="en-US" sz="1400">
                <a:cs typeface="+mn-cs"/>
              </a:rPr>
              <a:t>seq # client-to-server</a:t>
            </a:r>
          </a:p>
          <a:p>
            <a:pPr lvl="1" algn="l">
              <a:defRPr/>
            </a:pPr>
            <a:r>
              <a:rPr lang="en-US" sz="1400">
                <a:cs typeface="+mn-cs"/>
              </a:rPr>
              <a:t>         server-to-client</a:t>
            </a:r>
          </a:p>
          <a:p>
            <a:pPr lvl="1" algn="l">
              <a:defRPr/>
            </a:pPr>
            <a:r>
              <a:rPr lang="en-US" sz="1400" b="1">
                <a:latin typeface="Courier New" charset="0"/>
                <a:cs typeface="+mn-cs"/>
              </a:rPr>
              <a:t>rcvBuffer</a:t>
            </a:r>
            <a:r>
              <a:rPr lang="en-US" sz="1400">
                <a:cs typeface="+mn-cs"/>
              </a:rPr>
              <a:t> size</a:t>
            </a:r>
          </a:p>
          <a:p>
            <a:pPr lvl="1" algn="l">
              <a:defRPr/>
            </a:pPr>
            <a:r>
              <a:rPr lang="en-US" sz="1400">
                <a:cs typeface="+mn-cs"/>
              </a:rPr>
              <a:t>   at server,client </a:t>
            </a:r>
          </a:p>
          <a:p>
            <a:pPr lvl="1" algn="l">
              <a:defRPr/>
            </a:pPr>
            <a:r>
              <a:rPr lang="en-US" sz="1400">
                <a:cs typeface="+mn-cs"/>
              </a:rPr>
              <a:t>           </a:t>
            </a:r>
          </a:p>
        </p:txBody>
      </p:sp>
      <p:grpSp>
        <p:nvGrpSpPr>
          <p:cNvPr id="96266" name="Group 46"/>
          <p:cNvGrpSpPr>
            <a:grpSpLocks/>
          </p:cNvGrpSpPr>
          <p:nvPr/>
        </p:nvGrpSpPr>
        <p:grpSpPr bwMode="auto">
          <a:xfrm>
            <a:off x="2157413" y="3346450"/>
            <a:ext cx="438150" cy="206375"/>
            <a:chOff x="344" y="1846"/>
            <a:chExt cx="336" cy="130"/>
          </a:xfrm>
        </p:grpSpPr>
        <p:sp>
          <p:nvSpPr>
            <p:cNvPr id="78921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22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23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24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8860" name="Text Box 54"/>
          <p:cNvSpPr txBox="1">
            <a:spLocks noChangeArrowheads="1"/>
          </p:cNvSpPr>
          <p:nvPr/>
        </p:nvSpPr>
        <p:spPr bwMode="auto">
          <a:xfrm>
            <a:off x="1154113" y="3048000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application</a:t>
            </a:r>
          </a:p>
        </p:txBody>
      </p:sp>
      <p:sp>
        <p:nvSpPr>
          <p:cNvPr id="78861" name="Line 56"/>
          <p:cNvSpPr>
            <a:spLocks noChangeShapeType="1"/>
          </p:cNvSpPr>
          <p:nvPr/>
        </p:nvSpPr>
        <p:spPr bwMode="auto">
          <a:xfrm>
            <a:off x="1216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62" name="Text Box 57"/>
          <p:cNvSpPr txBox="1">
            <a:spLocks noChangeArrowheads="1"/>
          </p:cNvSpPr>
          <p:nvPr/>
        </p:nvSpPr>
        <p:spPr bwMode="auto">
          <a:xfrm>
            <a:off x="1168400" y="499586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network</a:t>
            </a:r>
          </a:p>
        </p:txBody>
      </p:sp>
      <p:sp>
        <p:nvSpPr>
          <p:cNvPr id="78863" name="Rectangle 58"/>
          <p:cNvSpPr>
            <a:spLocks noChangeArrowheads="1"/>
          </p:cNvSpPr>
          <p:nvPr/>
        </p:nvSpPr>
        <p:spPr bwMode="auto">
          <a:xfrm>
            <a:off x="1181100" y="534987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64" name="Line 59"/>
          <p:cNvSpPr>
            <a:spLocks noChangeShapeType="1"/>
          </p:cNvSpPr>
          <p:nvPr/>
        </p:nvSpPr>
        <p:spPr bwMode="auto">
          <a:xfrm>
            <a:off x="1209675" y="533876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65" name="Line 60"/>
          <p:cNvSpPr>
            <a:spLocks noChangeShapeType="1"/>
          </p:cNvSpPr>
          <p:nvPr/>
        </p:nvSpPr>
        <p:spPr bwMode="auto">
          <a:xfrm>
            <a:off x="3473450" y="531018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6273" name="Freeform 8"/>
          <p:cNvSpPr>
            <a:spLocks/>
          </p:cNvSpPr>
          <p:nvPr/>
        </p:nvSpPr>
        <p:spPr bwMode="auto">
          <a:xfrm flipH="1">
            <a:off x="736600" y="2994025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7" name="Rectangle 63"/>
          <p:cNvSpPr>
            <a:spLocks noChangeArrowheads="1"/>
          </p:cNvSpPr>
          <p:nvPr/>
        </p:nvSpPr>
        <p:spPr bwMode="auto">
          <a:xfrm>
            <a:off x="5551488" y="294322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68" name="Rectangle 64"/>
          <p:cNvSpPr>
            <a:spLocks noChangeArrowheads="1"/>
          </p:cNvSpPr>
          <p:nvPr/>
        </p:nvSpPr>
        <p:spPr bwMode="auto">
          <a:xfrm>
            <a:off x="5511800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69" name="Line 65"/>
          <p:cNvSpPr>
            <a:spLocks noChangeShapeType="1"/>
          </p:cNvSpPr>
          <p:nvPr/>
        </p:nvSpPr>
        <p:spPr bwMode="auto">
          <a:xfrm>
            <a:off x="5511800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70" name="Text Box 66"/>
          <p:cNvSpPr txBox="1">
            <a:spLocks noChangeArrowheads="1"/>
          </p:cNvSpPr>
          <p:nvPr/>
        </p:nvSpPr>
        <p:spPr bwMode="auto">
          <a:xfrm>
            <a:off x="5526088" y="3551238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cs typeface="+mn-cs"/>
              </a:rPr>
              <a:t>connection state: ESTAB</a:t>
            </a:r>
          </a:p>
          <a:p>
            <a:pPr algn="l">
              <a:defRPr/>
            </a:pPr>
            <a:r>
              <a:rPr lang="en-US" sz="1400">
                <a:cs typeface="+mn-cs"/>
              </a:rPr>
              <a:t>connection Variables:</a:t>
            </a:r>
          </a:p>
          <a:p>
            <a:pPr lvl="1" algn="l">
              <a:defRPr/>
            </a:pPr>
            <a:r>
              <a:rPr lang="en-US" sz="1400">
                <a:cs typeface="+mn-cs"/>
              </a:rPr>
              <a:t>seq # client-to-server</a:t>
            </a:r>
          </a:p>
          <a:p>
            <a:pPr lvl="1" algn="l">
              <a:defRPr/>
            </a:pPr>
            <a:r>
              <a:rPr lang="en-US" sz="1400">
                <a:cs typeface="+mn-cs"/>
              </a:rPr>
              <a:t>          server-to-client</a:t>
            </a:r>
          </a:p>
          <a:p>
            <a:pPr lvl="1" algn="l">
              <a:defRPr/>
            </a:pPr>
            <a:r>
              <a:rPr lang="en-US" sz="1400" b="1">
                <a:latin typeface="Courier New" charset="0"/>
                <a:cs typeface="+mn-cs"/>
              </a:rPr>
              <a:t>rcvBuffer</a:t>
            </a:r>
            <a:r>
              <a:rPr lang="en-US" sz="1400">
                <a:cs typeface="+mn-cs"/>
              </a:rPr>
              <a:t> size</a:t>
            </a:r>
          </a:p>
          <a:p>
            <a:pPr lvl="1" algn="l">
              <a:defRPr/>
            </a:pPr>
            <a:r>
              <a:rPr lang="en-US" sz="1400">
                <a:cs typeface="+mn-cs"/>
              </a:rPr>
              <a:t>   at server,client </a:t>
            </a:r>
          </a:p>
          <a:p>
            <a:pPr lvl="1" algn="l">
              <a:defRPr/>
            </a:pPr>
            <a:r>
              <a:rPr lang="en-US" sz="1400">
                <a:cs typeface="+mn-cs"/>
              </a:rPr>
              <a:t>           </a:t>
            </a:r>
          </a:p>
        </p:txBody>
      </p:sp>
      <p:grpSp>
        <p:nvGrpSpPr>
          <p:cNvPr id="96278" name="Group 67"/>
          <p:cNvGrpSpPr>
            <a:grpSpLocks/>
          </p:cNvGrpSpPr>
          <p:nvPr/>
        </p:nvGrpSpPr>
        <p:grpSpPr bwMode="auto">
          <a:xfrm>
            <a:off x="6459538" y="3352800"/>
            <a:ext cx="438150" cy="206375"/>
            <a:chOff x="344" y="1846"/>
            <a:chExt cx="336" cy="130"/>
          </a:xfrm>
        </p:grpSpPr>
        <p:sp>
          <p:nvSpPr>
            <p:cNvPr id="78917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18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19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20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8872" name="Text Box 72"/>
          <p:cNvSpPr txBox="1">
            <a:spLocks noChangeArrowheads="1"/>
          </p:cNvSpPr>
          <p:nvPr/>
        </p:nvSpPr>
        <p:spPr bwMode="auto">
          <a:xfrm>
            <a:off x="5456238" y="3054350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application</a:t>
            </a:r>
          </a:p>
        </p:txBody>
      </p:sp>
      <p:sp>
        <p:nvSpPr>
          <p:cNvPr id="78873" name="Line 73"/>
          <p:cNvSpPr>
            <a:spLocks noChangeShapeType="1"/>
          </p:cNvSpPr>
          <p:nvPr/>
        </p:nvSpPr>
        <p:spPr bwMode="auto">
          <a:xfrm>
            <a:off x="5518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74" name="Text Box 74"/>
          <p:cNvSpPr txBox="1">
            <a:spLocks noChangeArrowheads="1"/>
          </p:cNvSpPr>
          <p:nvPr/>
        </p:nvSpPr>
        <p:spPr bwMode="auto">
          <a:xfrm>
            <a:off x="5470525" y="500221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network</a:t>
            </a:r>
          </a:p>
        </p:txBody>
      </p:sp>
      <p:sp>
        <p:nvSpPr>
          <p:cNvPr id="78875" name="Rectangle 75"/>
          <p:cNvSpPr>
            <a:spLocks noChangeArrowheads="1"/>
          </p:cNvSpPr>
          <p:nvPr/>
        </p:nvSpPr>
        <p:spPr bwMode="auto">
          <a:xfrm>
            <a:off x="5483225" y="535622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76" name="Line 76"/>
          <p:cNvSpPr>
            <a:spLocks noChangeShapeType="1"/>
          </p:cNvSpPr>
          <p:nvPr/>
        </p:nvSpPr>
        <p:spPr bwMode="auto">
          <a:xfrm>
            <a:off x="5511800" y="534511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77" name="Line 77"/>
          <p:cNvSpPr>
            <a:spLocks noChangeShapeType="1"/>
          </p:cNvSpPr>
          <p:nvPr/>
        </p:nvSpPr>
        <p:spPr bwMode="auto">
          <a:xfrm>
            <a:off x="7775575" y="531653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6285" name="Freeform 78"/>
          <p:cNvSpPr>
            <a:spLocks/>
          </p:cNvSpPr>
          <p:nvPr/>
        </p:nvSpPr>
        <p:spPr bwMode="auto">
          <a:xfrm>
            <a:off x="7793038" y="2933700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9" name="Text Box 83"/>
          <p:cNvSpPr txBox="1">
            <a:spLocks noChangeArrowheads="1"/>
          </p:cNvSpPr>
          <p:nvPr/>
        </p:nvSpPr>
        <p:spPr bwMode="auto">
          <a:xfrm>
            <a:off x="1087438" y="5815013"/>
            <a:ext cx="28940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>
                <a:latin typeface="Courier New" charset="0"/>
                <a:cs typeface="+mn-cs"/>
              </a:rPr>
              <a:t>Socket clientSocket =   </a:t>
            </a:r>
          </a:p>
          <a:p>
            <a:pPr algn="l">
              <a:defRPr/>
            </a:pPr>
            <a:r>
              <a:rPr lang="en-US" sz="1200" b="1">
                <a:latin typeface="Courier New" charset="0"/>
                <a:cs typeface="+mn-cs"/>
              </a:rPr>
              <a:t>  newSocket("hostname","port number");</a:t>
            </a:r>
          </a:p>
        </p:txBody>
      </p:sp>
      <p:sp>
        <p:nvSpPr>
          <p:cNvPr id="78880" name="Text Box 85"/>
          <p:cNvSpPr txBox="1">
            <a:spLocks noChangeArrowheads="1"/>
          </p:cNvSpPr>
          <p:nvPr/>
        </p:nvSpPr>
        <p:spPr bwMode="auto">
          <a:xfrm>
            <a:off x="5387975" y="5829300"/>
            <a:ext cx="289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>
                <a:latin typeface="Courier New" charset="0"/>
                <a:cs typeface="+mn-cs"/>
              </a:rPr>
              <a:t>Socket connectionSocket = welcomeSocket.accept();</a:t>
            </a:r>
          </a:p>
        </p:txBody>
      </p:sp>
      <p:grpSp>
        <p:nvGrpSpPr>
          <p:cNvPr id="96288" name="Group 89"/>
          <p:cNvGrpSpPr>
            <a:grpSpLocks/>
          </p:cNvGrpSpPr>
          <p:nvPr/>
        </p:nvGrpSpPr>
        <p:grpSpPr bwMode="auto">
          <a:xfrm>
            <a:off x="260350" y="5026025"/>
            <a:ext cx="698500" cy="612775"/>
            <a:chOff x="-44" y="1473"/>
            <a:chExt cx="981" cy="1105"/>
          </a:xfrm>
        </p:grpSpPr>
        <p:pic>
          <p:nvPicPr>
            <p:cNvPr id="96322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323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289" name="Group 92"/>
          <p:cNvGrpSpPr>
            <a:grpSpLocks/>
          </p:cNvGrpSpPr>
          <p:nvPr/>
        </p:nvGrpSpPr>
        <p:grpSpPr bwMode="auto">
          <a:xfrm>
            <a:off x="8075613" y="4924425"/>
            <a:ext cx="415925" cy="627063"/>
            <a:chOff x="4140" y="429"/>
            <a:chExt cx="1425" cy="2396"/>
          </a:xfrm>
        </p:grpSpPr>
        <p:sp>
          <p:nvSpPr>
            <p:cNvPr id="96290" name="Freeform 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4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6292" name="Freeform 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3" name="Freeform 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7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96295" name="Group 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8913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8914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8889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96297" name="Group 1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8911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8912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8891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892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96300" name="Group 1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909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8910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6301" name="Freeform 1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302" name="Group 1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907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8908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8896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6304" name="Freeform 1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5" name="Freeform 1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99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6307" name="Freeform 1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01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02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03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04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8905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06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63"/>
          <p:cNvSpPr>
            <a:spLocks noGrp="1" noChangeArrowheads="1"/>
          </p:cNvSpPr>
          <p:nvPr>
            <p:ph type="body" sz="half" idx="1"/>
          </p:nvPr>
        </p:nvSpPr>
        <p:spPr>
          <a:xfrm>
            <a:off x="4508500" y="1674813"/>
            <a:ext cx="4014788" cy="250348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dirty="0">
                <a:latin typeface="Gill Sans MT" charset="0"/>
                <a:cs typeface="+mn-cs"/>
              </a:rPr>
              <a:t> will 2-way handshake always work in network?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variable delays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retransmitted messages (e.g. </a:t>
            </a:r>
            <a:r>
              <a:rPr lang="en-US" sz="2400" dirty="0" err="1">
                <a:latin typeface="Gill Sans MT" charset="0"/>
                <a:cs typeface="+mn-cs"/>
              </a:rPr>
              <a:t>req_conn</a:t>
            </a:r>
            <a:r>
              <a:rPr lang="en-US" sz="2400" dirty="0">
                <a:latin typeface="Gill Sans MT" charset="0"/>
                <a:cs typeface="+mn-cs"/>
              </a:rPr>
              <a:t>(x)) due to message loss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message reordering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can</a:t>
            </a:r>
            <a:r>
              <a:rPr lang="ja-JP" altLang="en-US" sz="240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t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see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other side</a:t>
            </a:r>
          </a:p>
        </p:txBody>
      </p:sp>
      <p:pic>
        <p:nvPicPr>
          <p:cNvPr id="97284" name="Picture 62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957388"/>
            <a:ext cx="5080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5" name="Picture 63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992313"/>
            <a:ext cx="622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Text Box 49"/>
          <p:cNvSpPr txBox="1">
            <a:spLocks noChangeArrowheads="1"/>
          </p:cNvSpPr>
          <p:nvPr/>
        </p:nvSpPr>
        <p:spPr bwMode="auto">
          <a:xfrm>
            <a:off x="541338" y="1335088"/>
            <a:ext cx="2652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cs typeface="+mn-cs"/>
              </a:rPr>
              <a:t>2-way handshake:</a:t>
            </a:r>
          </a:p>
        </p:txBody>
      </p:sp>
      <p:sp>
        <p:nvSpPr>
          <p:cNvPr id="79880" name="Line 50"/>
          <p:cNvSpPr>
            <a:spLocks noChangeShapeType="1"/>
          </p:cNvSpPr>
          <p:nvPr/>
        </p:nvSpPr>
        <p:spPr bwMode="auto">
          <a:xfrm>
            <a:off x="1590675" y="2689225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81" name="Line 51"/>
          <p:cNvSpPr>
            <a:spLocks noChangeShapeType="1"/>
          </p:cNvSpPr>
          <p:nvPr/>
        </p:nvSpPr>
        <p:spPr bwMode="auto">
          <a:xfrm>
            <a:off x="1546225" y="2606675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82" name="Line 53"/>
          <p:cNvSpPr>
            <a:spLocks noChangeShapeType="1"/>
          </p:cNvSpPr>
          <p:nvPr/>
        </p:nvSpPr>
        <p:spPr bwMode="auto">
          <a:xfrm>
            <a:off x="3076575" y="2633663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83" name="Line 54"/>
          <p:cNvSpPr>
            <a:spLocks noChangeShapeType="1"/>
          </p:cNvSpPr>
          <p:nvPr/>
        </p:nvSpPr>
        <p:spPr bwMode="auto">
          <a:xfrm flipH="1">
            <a:off x="1543050" y="3086100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84" name="Rectangle 56"/>
          <p:cNvSpPr>
            <a:spLocks noChangeArrowheads="1"/>
          </p:cNvSpPr>
          <p:nvPr/>
        </p:nvSpPr>
        <p:spPr bwMode="auto">
          <a:xfrm>
            <a:off x="1828800" y="2674938"/>
            <a:ext cx="89058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85" name="Text Box 55"/>
          <p:cNvSpPr txBox="1">
            <a:spLocks noChangeArrowheads="1"/>
          </p:cNvSpPr>
          <p:nvPr/>
        </p:nvSpPr>
        <p:spPr bwMode="auto">
          <a:xfrm>
            <a:off x="1795463" y="2652713"/>
            <a:ext cx="979487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Let</a:t>
            </a:r>
            <a:r>
              <a:rPr lang="ja-JP" altLang="en-US">
                <a:cs typeface="+mn-cs"/>
              </a:rPr>
              <a:t>’</a:t>
            </a:r>
            <a:r>
              <a:rPr lang="en-US">
                <a:cs typeface="+mn-cs"/>
              </a:rPr>
              <a:t>s talk</a:t>
            </a:r>
          </a:p>
        </p:txBody>
      </p:sp>
      <p:sp>
        <p:nvSpPr>
          <p:cNvPr id="79886" name="Rectangle 57"/>
          <p:cNvSpPr>
            <a:spLocks noChangeArrowheads="1"/>
          </p:cNvSpPr>
          <p:nvPr/>
        </p:nvSpPr>
        <p:spPr bwMode="auto">
          <a:xfrm>
            <a:off x="2085975" y="3098800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87" name="Text Box 58"/>
          <p:cNvSpPr txBox="1">
            <a:spLocks noChangeArrowheads="1"/>
          </p:cNvSpPr>
          <p:nvPr/>
        </p:nvSpPr>
        <p:spPr bwMode="auto">
          <a:xfrm>
            <a:off x="2070100" y="3076575"/>
            <a:ext cx="44767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OK</a:t>
            </a:r>
          </a:p>
        </p:txBody>
      </p:sp>
      <p:sp>
        <p:nvSpPr>
          <p:cNvPr id="79888" name="Text Box 60"/>
          <p:cNvSpPr txBox="1">
            <a:spLocks noChangeArrowheads="1"/>
          </p:cNvSpPr>
          <p:nvPr/>
        </p:nvSpPr>
        <p:spPr bwMode="auto">
          <a:xfrm>
            <a:off x="3081338" y="2909888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ESTAB</a:t>
            </a:r>
          </a:p>
        </p:txBody>
      </p:sp>
      <p:sp>
        <p:nvSpPr>
          <p:cNvPr id="79889" name="Text Box 61"/>
          <p:cNvSpPr txBox="1">
            <a:spLocks noChangeArrowheads="1"/>
          </p:cNvSpPr>
          <p:nvPr/>
        </p:nvSpPr>
        <p:spPr bwMode="auto">
          <a:xfrm>
            <a:off x="688975" y="324326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ESTAB</a:t>
            </a:r>
          </a:p>
        </p:txBody>
      </p:sp>
      <p:sp>
        <p:nvSpPr>
          <p:cNvPr id="79890" name="Oval 66"/>
          <p:cNvSpPr>
            <a:spLocks noChangeArrowheads="1"/>
          </p:cNvSpPr>
          <p:nvPr/>
        </p:nvSpPr>
        <p:spPr bwMode="auto">
          <a:xfrm>
            <a:off x="1500188" y="3360738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cs typeface="+mn-cs"/>
            </a:endParaRPr>
          </a:p>
        </p:txBody>
      </p:sp>
      <p:sp>
        <p:nvSpPr>
          <p:cNvPr id="79891" name="Oval 67"/>
          <p:cNvSpPr>
            <a:spLocks noChangeArrowheads="1"/>
          </p:cNvSpPr>
          <p:nvPr/>
        </p:nvSpPr>
        <p:spPr bwMode="auto">
          <a:xfrm>
            <a:off x="3028950" y="3017838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cs typeface="+mn-cs"/>
            </a:endParaRPr>
          </a:p>
        </p:txBody>
      </p:sp>
      <p:sp>
        <p:nvSpPr>
          <p:cNvPr id="79892" name="Text Box 72"/>
          <p:cNvSpPr txBox="1">
            <a:spLocks noChangeArrowheads="1"/>
          </p:cNvSpPr>
          <p:nvPr/>
        </p:nvSpPr>
        <p:spPr bwMode="auto">
          <a:xfrm>
            <a:off x="512763" y="4645025"/>
            <a:ext cx="9731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>
                <a:cs typeface="+mn-cs"/>
              </a:rPr>
              <a:t>choose x</a:t>
            </a:r>
          </a:p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79893" name="Line 73"/>
          <p:cNvSpPr>
            <a:spLocks noChangeShapeType="1"/>
          </p:cNvSpPr>
          <p:nvPr/>
        </p:nvSpPr>
        <p:spPr bwMode="auto">
          <a:xfrm>
            <a:off x="1619250" y="4818063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94" name="Line 74"/>
          <p:cNvSpPr>
            <a:spLocks noChangeShapeType="1"/>
          </p:cNvSpPr>
          <p:nvPr/>
        </p:nvSpPr>
        <p:spPr bwMode="auto">
          <a:xfrm>
            <a:off x="1574800" y="4735513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95" name="Line 75"/>
          <p:cNvSpPr>
            <a:spLocks noChangeShapeType="1"/>
          </p:cNvSpPr>
          <p:nvPr/>
        </p:nvSpPr>
        <p:spPr bwMode="auto">
          <a:xfrm>
            <a:off x="3105150" y="4762500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96" name="Line 76"/>
          <p:cNvSpPr>
            <a:spLocks noChangeShapeType="1"/>
          </p:cNvSpPr>
          <p:nvPr/>
        </p:nvSpPr>
        <p:spPr bwMode="auto">
          <a:xfrm flipH="1">
            <a:off x="1571625" y="5214938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97" name="Rectangle 77"/>
          <p:cNvSpPr>
            <a:spLocks noChangeArrowheads="1"/>
          </p:cNvSpPr>
          <p:nvPr/>
        </p:nvSpPr>
        <p:spPr bwMode="auto">
          <a:xfrm>
            <a:off x="1936750" y="4803775"/>
            <a:ext cx="777875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98" name="Text Box 78"/>
          <p:cNvSpPr txBox="1">
            <a:spLocks noChangeArrowheads="1"/>
          </p:cNvSpPr>
          <p:nvPr/>
        </p:nvSpPr>
        <p:spPr bwMode="auto">
          <a:xfrm>
            <a:off x="1706563" y="4770438"/>
            <a:ext cx="1273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req_conn(x)</a:t>
            </a:r>
          </a:p>
        </p:txBody>
      </p:sp>
      <p:sp>
        <p:nvSpPr>
          <p:cNvPr id="79899" name="Rectangle 79"/>
          <p:cNvSpPr>
            <a:spLocks noChangeArrowheads="1"/>
          </p:cNvSpPr>
          <p:nvPr/>
        </p:nvSpPr>
        <p:spPr bwMode="auto">
          <a:xfrm>
            <a:off x="2114550" y="5227638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900" name="Text Box 81"/>
          <p:cNvSpPr txBox="1">
            <a:spLocks noChangeArrowheads="1"/>
          </p:cNvSpPr>
          <p:nvPr/>
        </p:nvSpPr>
        <p:spPr bwMode="auto">
          <a:xfrm>
            <a:off x="3109913" y="503872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ESTAB</a:t>
            </a:r>
          </a:p>
        </p:txBody>
      </p:sp>
      <p:sp>
        <p:nvSpPr>
          <p:cNvPr id="79901" name="Text Box 82"/>
          <p:cNvSpPr txBox="1">
            <a:spLocks noChangeArrowheads="1"/>
          </p:cNvSpPr>
          <p:nvPr/>
        </p:nvSpPr>
        <p:spPr bwMode="auto">
          <a:xfrm>
            <a:off x="717550" y="5372100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ESTAB</a:t>
            </a:r>
          </a:p>
        </p:txBody>
      </p:sp>
      <p:sp>
        <p:nvSpPr>
          <p:cNvPr id="79902" name="Oval 83"/>
          <p:cNvSpPr>
            <a:spLocks noChangeArrowheads="1"/>
          </p:cNvSpPr>
          <p:nvPr/>
        </p:nvSpPr>
        <p:spPr bwMode="auto">
          <a:xfrm>
            <a:off x="1528763" y="5489575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cs typeface="+mn-cs"/>
            </a:endParaRPr>
          </a:p>
        </p:txBody>
      </p:sp>
      <p:sp>
        <p:nvSpPr>
          <p:cNvPr id="79903" name="Oval 84"/>
          <p:cNvSpPr>
            <a:spLocks noChangeArrowheads="1"/>
          </p:cNvSpPr>
          <p:nvPr/>
        </p:nvSpPr>
        <p:spPr bwMode="auto">
          <a:xfrm>
            <a:off x="3057525" y="5146675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cs typeface="+mn-cs"/>
            </a:endParaRPr>
          </a:p>
        </p:txBody>
      </p:sp>
      <p:sp>
        <p:nvSpPr>
          <p:cNvPr id="79904" name="Rectangle 86"/>
          <p:cNvSpPr>
            <a:spLocks noChangeArrowheads="1"/>
          </p:cNvSpPr>
          <p:nvPr/>
        </p:nvSpPr>
        <p:spPr bwMode="auto">
          <a:xfrm>
            <a:off x="1816100" y="5233988"/>
            <a:ext cx="1071563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905" name="Text Box 85"/>
          <p:cNvSpPr txBox="1">
            <a:spLocks noChangeArrowheads="1"/>
          </p:cNvSpPr>
          <p:nvPr/>
        </p:nvSpPr>
        <p:spPr bwMode="auto">
          <a:xfrm>
            <a:off x="1700213" y="5195888"/>
            <a:ext cx="1274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acc_conn(x)</a:t>
            </a:r>
          </a:p>
        </p:txBody>
      </p:sp>
      <p:pic>
        <p:nvPicPr>
          <p:cNvPr id="97313" name="Picture 90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7334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907" name="Rectangle 91"/>
          <p:cNvSpPr>
            <a:spLocks noGrp="1" noChangeArrowheads="1"/>
          </p:cNvSpPr>
          <p:nvPr>
            <p:ph type="title"/>
          </p:nvPr>
        </p:nvSpPr>
        <p:spPr>
          <a:xfrm>
            <a:off x="533400" y="133350"/>
            <a:ext cx="7772400" cy="849313"/>
          </a:xfrm>
        </p:spPr>
        <p:txBody>
          <a:bodyPr/>
          <a:lstStyle/>
          <a:p>
            <a:pPr>
              <a:defRPr/>
            </a:pPr>
            <a:r>
              <a:rPr lang="en-US" sz="3600">
                <a:latin typeface="Gill Sans MT" charset="0"/>
                <a:cs typeface="+mj-cs"/>
              </a:rPr>
              <a:t>Agreeing to establish a connection</a:t>
            </a:r>
          </a:p>
        </p:txBody>
      </p:sp>
      <p:grpSp>
        <p:nvGrpSpPr>
          <p:cNvPr id="97315" name="Group 92"/>
          <p:cNvGrpSpPr>
            <a:grpSpLocks/>
          </p:cNvGrpSpPr>
          <p:nvPr/>
        </p:nvGrpSpPr>
        <p:grpSpPr bwMode="auto">
          <a:xfrm>
            <a:off x="1209675" y="4202113"/>
            <a:ext cx="574675" cy="520700"/>
            <a:chOff x="-44" y="1473"/>
            <a:chExt cx="981" cy="1105"/>
          </a:xfrm>
        </p:grpSpPr>
        <p:pic>
          <p:nvPicPr>
            <p:cNvPr id="97349" name="Picture 93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350" name="Freeform 9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316" name="Group 95"/>
          <p:cNvGrpSpPr>
            <a:grpSpLocks/>
          </p:cNvGrpSpPr>
          <p:nvPr/>
        </p:nvGrpSpPr>
        <p:grpSpPr bwMode="auto">
          <a:xfrm>
            <a:off x="2971800" y="4183063"/>
            <a:ext cx="336550" cy="512762"/>
            <a:chOff x="4140" y="429"/>
            <a:chExt cx="1425" cy="2396"/>
          </a:xfrm>
        </p:grpSpPr>
        <p:sp>
          <p:nvSpPr>
            <p:cNvPr id="97317" name="Freeform 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Rectangle 97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7319" name="Freeform 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20" name="Freeform 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4" name="Rectangle 100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97322" name="Group 1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940" name="AutoShape 102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9941" name="AutoShape 103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9916" name="Rectangle 104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97324" name="Group 1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938" name="AutoShape 106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9939" name="AutoShape 107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9918" name="Rectangle 108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919" name="Rectangle 109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97327" name="Group 1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936" name="AutoShape 111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9937" name="AutoShape 112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7328" name="Freeform 1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329" name="Group 1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934" name="AutoShape 115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9935" name="AutoShape 11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9923" name="Rectangle 117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7331" name="Freeform 1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32" name="Freeform 1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6" name="Oval 120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7334" name="Freeform 1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8" name="AutoShape 122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929" name="AutoShape 123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930" name="Oval 124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931" name="Oval 125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9932" name="Oval 126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933" name="Rectangle 127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7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7334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33350"/>
            <a:ext cx="7772400" cy="849313"/>
          </a:xfrm>
        </p:spPr>
        <p:txBody>
          <a:bodyPr/>
          <a:lstStyle/>
          <a:p>
            <a:pPr>
              <a:defRPr/>
            </a:pPr>
            <a:r>
              <a:rPr lang="en-US" sz="3600">
                <a:latin typeface="Gill Sans MT" charset="0"/>
                <a:cs typeface="+mj-cs"/>
              </a:rPr>
              <a:t>Agreeing to establish a connection</a:t>
            </a:r>
            <a:endParaRPr lang="en-US">
              <a:latin typeface="Gill Sans MT" charset="0"/>
              <a:cs typeface="+mj-cs"/>
            </a:endParaRPr>
          </a:p>
        </p:txBody>
      </p:sp>
      <p:sp>
        <p:nvSpPr>
          <p:cNvPr id="80902" name="Text Box 7"/>
          <p:cNvSpPr txBox="1">
            <a:spLocks noChangeArrowheads="1"/>
          </p:cNvSpPr>
          <p:nvPr/>
        </p:nvSpPr>
        <p:spPr bwMode="auto">
          <a:xfrm>
            <a:off x="595313" y="1076325"/>
            <a:ext cx="492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cs typeface="+mn-cs"/>
              </a:rPr>
              <a:t>2-way handshake failure scenarios:</a:t>
            </a:r>
          </a:p>
        </p:txBody>
      </p:sp>
      <p:sp>
        <p:nvSpPr>
          <p:cNvPr id="80903" name="Line 25"/>
          <p:cNvSpPr>
            <a:spLocks noChangeShapeType="1"/>
          </p:cNvSpPr>
          <p:nvPr/>
        </p:nvSpPr>
        <p:spPr bwMode="auto">
          <a:xfrm flipH="1">
            <a:off x="1793875" y="23018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0904" name="Line 39"/>
          <p:cNvSpPr>
            <a:spLocks noChangeShapeType="1"/>
          </p:cNvSpPr>
          <p:nvPr/>
        </p:nvSpPr>
        <p:spPr bwMode="auto">
          <a:xfrm flipH="1">
            <a:off x="3322638" y="2374900"/>
            <a:ext cx="1587" cy="3960813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93311" name="Group 95"/>
          <p:cNvGrpSpPr>
            <a:grpSpLocks/>
          </p:cNvGrpSpPr>
          <p:nvPr/>
        </p:nvGrpSpPr>
        <p:grpSpPr bwMode="auto">
          <a:xfrm>
            <a:off x="490538" y="2927350"/>
            <a:ext cx="3646487" cy="3549650"/>
            <a:chOff x="309" y="1844"/>
            <a:chExt cx="2297" cy="2236"/>
          </a:xfrm>
        </p:grpSpPr>
        <p:sp>
          <p:nvSpPr>
            <p:cNvPr id="81035" name="Text Box 42"/>
            <p:cNvSpPr txBox="1">
              <a:spLocks noChangeArrowheads="1"/>
            </p:cNvSpPr>
            <p:nvPr/>
          </p:nvSpPr>
          <p:spPr bwMode="auto">
            <a:xfrm>
              <a:off x="309" y="1844"/>
              <a:ext cx="802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retransmit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req_conn(x)</a:t>
              </a:r>
            </a:p>
            <a:p>
              <a:pPr algn="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8443" name="Freeform 43"/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037" name="Text Box 44"/>
            <p:cNvSpPr txBox="1">
              <a:spLocks noChangeArrowheads="1"/>
            </p:cNvSpPr>
            <p:nvPr/>
          </p:nvSpPr>
          <p:spPr bwMode="auto">
            <a:xfrm>
              <a:off x="2120" y="3517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  <a:cs typeface="+mn-cs"/>
                </a:rPr>
                <a:t>ESTAB</a:t>
              </a:r>
            </a:p>
          </p:txBody>
        </p:sp>
        <p:sp>
          <p:nvSpPr>
            <p:cNvPr id="81038" name="Oval 45"/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cs typeface="+mn-cs"/>
              </a:endParaRPr>
            </a:p>
          </p:txBody>
        </p:sp>
        <p:grpSp>
          <p:nvGrpSpPr>
            <p:cNvPr id="98446" name="Group 46"/>
            <p:cNvGrpSpPr>
              <a:grpSpLocks/>
            </p:cNvGrpSpPr>
            <p:nvPr/>
          </p:nvGrpSpPr>
          <p:grpSpPr bwMode="auto">
            <a:xfrm>
              <a:off x="1198" y="2407"/>
              <a:ext cx="802" cy="212"/>
              <a:chOff x="1065" y="2085"/>
              <a:chExt cx="802" cy="212"/>
            </a:xfrm>
          </p:grpSpPr>
          <p:sp>
            <p:nvSpPr>
              <p:cNvPr id="81041" name="Rectangle 4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042" name="Text Box 48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cs typeface="+mn-cs"/>
                  </a:rPr>
                  <a:t>req_conn(x)</a:t>
                </a:r>
              </a:p>
            </p:txBody>
          </p:sp>
        </p:grpSp>
        <p:sp>
          <p:nvSpPr>
            <p:cNvPr id="81040" name="Text Box 49"/>
            <p:cNvSpPr txBox="1">
              <a:spLocks noChangeArrowheads="1"/>
            </p:cNvSpPr>
            <p:nvPr/>
          </p:nvSpPr>
          <p:spPr bwMode="auto">
            <a:xfrm>
              <a:off x="980" y="3714"/>
              <a:ext cx="1336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half open connection!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(no client!)</a:t>
              </a:r>
            </a:p>
          </p:txBody>
        </p:sp>
      </p:grpSp>
      <p:grpSp>
        <p:nvGrpSpPr>
          <p:cNvPr id="393309" name="Group 93"/>
          <p:cNvGrpSpPr>
            <a:grpSpLocks/>
          </p:cNvGrpSpPr>
          <p:nvPr/>
        </p:nvGrpSpPr>
        <p:grpSpPr bwMode="auto">
          <a:xfrm>
            <a:off x="622300" y="4456113"/>
            <a:ext cx="3830638" cy="715962"/>
            <a:chOff x="406" y="2807"/>
            <a:chExt cx="2413" cy="451"/>
          </a:xfrm>
        </p:grpSpPr>
        <p:sp>
          <p:nvSpPr>
            <p:cNvPr id="81031" name="Line 40"/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032" name="Text Box 83"/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client terminates</a:t>
              </a:r>
            </a:p>
          </p:txBody>
        </p:sp>
        <p:sp>
          <p:nvSpPr>
            <p:cNvPr id="81033" name="Text Box 84"/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server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forgets x</a:t>
              </a:r>
            </a:p>
          </p:txBody>
        </p:sp>
        <p:sp>
          <p:nvSpPr>
            <p:cNvPr id="81034" name="Text Box 85"/>
            <p:cNvSpPr txBox="1">
              <a:spLocks noChangeArrowheads="1"/>
            </p:cNvSpPr>
            <p:nvPr/>
          </p:nvSpPr>
          <p:spPr bwMode="auto">
            <a:xfrm>
              <a:off x="1269" y="2807"/>
              <a:ext cx="706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connection 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x completes</a:t>
              </a:r>
            </a:p>
          </p:txBody>
        </p:sp>
      </p:grpSp>
      <p:grpSp>
        <p:nvGrpSpPr>
          <p:cNvPr id="393315" name="Group 99"/>
          <p:cNvGrpSpPr>
            <a:grpSpLocks/>
          </p:cNvGrpSpPr>
          <p:nvPr/>
        </p:nvGrpSpPr>
        <p:grpSpPr bwMode="auto">
          <a:xfrm>
            <a:off x="4810125" y="2914650"/>
            <a:ext cx="4048125" cy="3417888"/>
            <a:chOff x="3030" y="1831"/>
            <a:chExt cx="2550" cy="2153"/>
          </a:xfrm>
        </p:grpSpPr>
        <p:sp>
          <p:nvSpPr>
            <p:cNvPr id="81020" name="Text Box 69"/>
            <p:cNvSpPr txBox="1">
              <a:spLocks noChangeArrowheads="1"/>
            </p:cNvSpPr>
            <p:nvPr/>
          </p:nvSpPr>
          <p:spPr bwMode="auto">
            <a:xfrm>
              <a:off x="3030" y="1831"/>
              <a:ext cx="802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retransmit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req_conn(x)</a:t>
              </a:r>
            </a:p>
            <a:p>
              <a:pPr algn="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8428" name="Freeform 70"/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022" name="Text Box 71"/>
            <p:cNvSpPr txBox="1">
              <a:spLocks noChangeArrowheads="1"/>
            </p:cNvSpPr>
            <p:nvPr/>
          </p:nvSpPr>
          <p:spPr bwMode="auto">
            <a:xfrm>
              <a:off x="4841" y="350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  <a:cs typeface="+mn-cs"/>
                </a:rPr>
                <a:t>ESTAB</a:t>
              </a:r>
            </a:p>
          </p:txBody>
        </p:sp>
        <p:sp>
          <p:nvSpPr>
            <p:cNvPr id="81023" name="Oval 72"/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cs typeface="+mn-cs"/>
              </a:endParaRPr>
            </a:p>
          </p:txBody>
        </p:sp>
        <p:sp>
          <p:nvSpPr>
            <p:cNvPr id="81024" name="Rectangle 74"/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025" name="Text Box 75"/>
            <p:cNvSpPr txBox="1">
              <a:spLocks noChangeArrowheads="1"/>
            </p:cNvSpPr>
            <p:nvPr/>
          </p:nvSpPr>
          <p:spPr bwMode="auto">
            <a:xfrm>
              <a:off x="4059" y="3140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req_conn(x)</a:t>
              </a:r>
            </a:p>
          </p:txBody>
        </p:sp>
        <p:sp>
          <p:nvSpPr>
            <p:cNvPr id="98433" name="Freeform 86"/>
            <p:cNvSpPr>
              <a:spLocks/>
            </p:cNvSpPr>
            <p:nvPr/>
          </p:nvSpPr>
          <p:spPr bwMode="auto">
            <a:xfrm>
              <a:off x="3847" y="2645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027" name="Rectangle 88"/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028" name="Text Box 87"/>
            <p:cNvSpPr txBox="1">
              <a:spLocks noChangeArrowheads="1"/>
            </p:cNvSpPr>
            <p:nvPr/>
          </p:nvSpPr>
          <p:spPr bwMode="auto">
            <a:xfrm>
              <a:off x="3870" y="3584"/>
              <a:ext cx="6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data(x+1)</a:t>
              </a:r>
            </a:p>
          </p:txBody>
        </p:sp>
        <p:sp>
          <p:nvSpPr>
            <p:cNvPr id="81029" name="Text Box 89"/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retransmit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data(x+1)</a:t>
              </a:r>
            </a:p>
            <a:p>
              <a:pPr algn="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030" name="Text Box 90"/>
            <p:cNvSpPr txBox="1">
              <a:spLocks noChangeArrowheads="1"/>
            </p:cNvSpPr>
            <p:nvPr/>
          </p:nvSpPr>
          <p:spPr bwMode="auto">
            <a:xfrm>
              <a:off x="4842" y="3664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accept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data(x+1)</a:t>
              </a:r>
            </a:p>
          </p:txBody>
        </p:sp>
      </p:grpSp>
      <p:grpSp>
        <p:nvGrpSpPr>
          <p:cNvPr id="98315" name="Group 102"/>
          <p:cNvGrpSpPr>
            <a:grpSpLocks/>
          </p:cNvGrpSpPr>
          <p:nvPr/>
        </p:nvGrpSpPr>
        <p:grpSpPr bwMode="auto">
          <a:xfrm>
            <a:off x="768350" y="1746250"/>
            <a:ext cx="3389313" cy="2136775"/>
            <a:chOff x="484" y="1100"/>
            <a:chExt cx="2135" cy="1346"/>
          </a:xfrm>
        </p:grpSpPr>
        <p:sp>
          <p:nvSpPr>
            <p:cNvPr id="80971" name="Text Box 103"/>
            <p:cNvSpPr txBox="1">
              <a:spLocks noChangeArrowheads="1"/>
            </p:cNvSpPr>
            <p:nvPr/>
          </p:nvSpPr>
          <p:spPr bwMode="auto">
            <a:xfrm>
              <a:off x="484" y="1393"/>
              <a:ext cx="61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>
                  <a:cs typeface="+mn-cs"/>
                </a:rPr>
                <a:t>choose x</a:t>
              </a:r>
            </a:p>
            <a:p>
              <a:pPr algn="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72" name="Line 104"/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73" name="Line 105"/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74" name="Rectangle 106"/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75" name="Text Box 107"/>
            <p:cNvSpPr txBox="1">
              <a:spLocks noChangeArrowheads="1"/>
            </p:cNvSpPr>
            <p:nvPr/>
          </p:nvSpPr>
          <p:spPr bwMode="auto">
            <a:xfrm>
              <a:off x="1214" y="1486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req_conn(x)</a:t>
              </a:r>
            </a:p>
          </p:txBody>
        </p:sp>
        <p:sp>
          <p:nvSpPr>
            <p:cNvPr id="80976" name="Rectangle 108"/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77" name="Text Box 109"/>
            <p:cNvSpPr txBox="1">
              <a:spLocks noChangeArrowheads="1"/>
            </p:cNvSpPr>
            <p:nvPr/>
          </p:nvSpPr>
          <p:spPr bwMode="auto">
            <a:xfrm>
              <a:off x="2133" y="1649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  <a:cs typeface="+mn-cs"/>
                </a:rPr>
                <a:t>ESTAB</a:t>
              </a:r>
            </a:p>
          </p:txBody>
        </p:sp>
        <p:sp>
          <p:nvSpPr>
            <p:cNvPr id="80978" name="Text Box 110"/>
            <p:cNvSpPr txBox="1">
              <a:spLocks noChangeArrowheads="1"/>
            </p:cNvSpPr>
            <p:nvPr/>
          </p:nvSpPr>
          <p:spPr bwMode="auto">
            <a:xfrm>
              <a:off x="583" y="223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  <a:cs typeface="+mn-cs"/>
                </a:rPr>
                <a:t>ESTAB</a:t>
              </a:r>
            </a:p>
          </p:txBody>
        </p:sp>
        <p:sp>
          <p:nvSpPr>
            <p:cNvPr id="80979" name="Oval 111"/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cs typeface="+mn-cs"/>
              </a:endParaRPr>
            </a:p>
          </p:txBody>
        </p:sp>
        <p:sp>
          <p:nvSpPr>
            <p:cNvPr id="80980" name="Oval 112"/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cs typeface="+mn-cs"/>
              </a:endParaRPr>
            </a:p>
          </p:txBody>
        </p:sp>
        <p:grpSp>
          <p:nvGrpSpPr>
            <p:cNvPr id="98388" name="Group 113"/>
            <p:cNvGrpSpPr>
              <a:grpSpLocks/>
            </p:cNvGrpSpPr>
            <p:nvPr/>
          </p:nvGrpSpPr>
          <p:grpSpPr bwMode="auto">
            <a:xfrm>
              <a:off x="1277" y="1861"/>
              <a:ext cx="803" cy="212"/>
              <a:chOff x="1065" y="2085"/>
              <a:chExt cx="803" cy="212"/>
            </a:xfrm>
          </p:grpSpPr>
          <p:sp>
            <p:nvSpPr>
              <p:cNvPr id="81018" name="Rectangle 114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019" name="Text Box 115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cs typeface="+mn-cs"/>
                  </a:rPr>
                  <a:t>acc_conn(x)</a:t>
                </a:r>
              </a:p>
            </p:txBody>
          </p:sp>
        </p:grpSp>
        <p:grpSp>
          <p:nvGrpSpPr>
            <p:cNvPr id="98389" name="Group 116"/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98423" name="Picture 11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424" name="Freeform 11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8390" name="Group 119"/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98391" name="Freeform 12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5" name="Rectangle 121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8393" name="Freeform 12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94" name="Freeform 12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8" name="Rectangle 124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8396" name="Group 12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014" name="AutoShape 126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1015" name="AutoShape 127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0990" name="Rectangle 128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8398" name="Group 12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012" name="AutoShape 130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1013" name="AutoShape 131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0992" name="Rectangle 132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993" name="Rectangle 133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8401" name="Group 13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010" name="AutoShape 135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1011" name="AutoShape 136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98402" name="Freeform 13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8403" name="Group 13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008" name="AutoShape 139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1009" name="AutoShape 140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0997" name="Rectangle 141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8405" name="Freeform 14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06" name="Freeform 14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0" name="Oval 144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8408" name="Freeform 14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2" name="AutoShape 146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003" name="AutoShape 147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004" name="Oval 148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005" name="Oval 149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1006" name="Oval 150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007" name="Rectangle 151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393368" name="Group 152"/>
          <p:cNvGrpSpPr>
            <a:grpSpLocks/>
          </p:cNvGrpSpPr>
          <p:nvPr/>
        </p:nvGrpSpPr>
        <p:grpSpPr bwMode="auto">
          <a:xfrm>
            <a:off x="5000625" y="1757363"/>
            <a:ext cx="3933825" cy="4568825"/>
            <a:chOff x="3150" y="1107"/>
            <a:chExt cx="2478" cy="2878"/>
          </a:xfrm>
        </p:grpSpPr>
        <p:sp>
          <p:nvSpPr>
            <p:cNvPr id="80910" name="Line 153"/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11" name="Text Box 154"/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client terminates</a:t>
              </a:r>
            </a:p>
          </p:txBody>
        </p:sp>
        <p:sp>
          <p:nvSpPr>
            <p:cNvPr id="80912" name="Line 155"/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13" name="Line 156"/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14" name="Rectangle 157"/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15" name="Text Box 158"/>
            <p:cNvSpPr txBox="1">
              <a:spLocks noChangeArrowheads="1"/>
            </p:cNvSpPr>
            <p:nvPr/>
          </p:nvSpPr>
          <p:spPr bwMode="auto">
            <a:xfrm>
              <a:off x="3312" y="2221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  <a:cs typeface="+mn-cs"/>
                </a:rPr>
                <a:t>ESTAB</a:t>
              </a:r>
            </a:p>
          </p:txBody>
        </p:sp>
        <p:sp>
          <p:nvSpPr>
            <p:cNvPr id="80916" name="Oval 159"/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cs typeface="+mn-cs"/>
              </a:endParaRPr>
            </a:p>
          </p:txBody>
        </p:sp>
        <p:sp>
          <p:nvSpPr>
            <p:cNvPr id="80917" name="Text Box 160"/>
            <p:cNvSpPr txBox="1">
              <a:spLocks noChangeArrowheads="1"/>
            </p:cNvSpPr>
            <p:nvPr/>
          </p:nvSpPr>
          <p:spPr bwMode="auto">
            <a:xfrm>
              <a:off x="3213" y="1380"/>
              <a:ext cx="61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>
                  <a:cs typeface="+mn-cs"/>
                </a:rPr>
                <a:t>choose x</a:t>
              </a:r>
            </a:p>
            <a:p>
              <a:pPr algn="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18" name="Line 161"/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19" name="Rectangle 162"/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20" name="Text Box 163"/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req_conn(x)</a:t>
              </a:r>
            </a:p>
          </p:txBody>
        </p:sp>
        <p:sp>
          <p:nvSpPr>
            <p:cNvPr id="80921" name="Text Box 164"/>
            <p:cNvSpPr txBox="1">
              <a:spLocks noChangeArrowheads="1"/>
            </p:cNvSpPr>
            <p:nvPr/>
          </p:nvSpPr>
          <p:spPr bwMode="auto">
            <a:xfrm>
              <a:off x="4862" y="1636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  <a:cs typeface="+mn-cs"/>
                </a:rPr>
                <a:t>ESTAB</a:t>
              </a:r>
            </a:p>
          </p:txBody>
        </p:sp>
        <p:sp>
          <p:nvSpPr>
            <p:cNvPr id="80922" name="Oval 165"/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cs typeface="+mn-cs"/>
              </a:endParaRPr>
            </a:p>
          </p:txBody>
        </p:sp>
        <p:grpSp>
          <p:nvGrpSpPr>
            <p:cNvPr id="98330" name="Group 166"/>
            <p:cNvGrpSpPr>
              <a:grpSpLocks/>
            </p:cNvGrpSpPr>
            <p:nvPr/>
          </p:nvGrpSpPr>
          <p:grpSpPr bwMode="auto">
            <a:xfrm>
              <a:off x="4006" y="1848"/>
              <a:ext cx="803" cy="212"/>
              <a:chOff x="1065" y="2085"/>
              <a:chExt cx="803" cy="212"/>
            </a:xfrm>
          </p:grpSpPr>
          <p:sp>
            <p:nvSpPr>
              <p:cNvPr id="80969" name="Rectangle 16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970" name="Text Box 168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cs typeface="+mn-cs"/>
                  </a:rPr>
                  <a:t>acc_conn(x)</a:t>
                </a:r>
              </a:p>
            </p:txBody>
          </p:sp>
        </p:grpSp>
        <p:sp>
          <p:nvSpPr>
            <p:cNvPr id="80924" name="Line 169"/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25" name="Rectangle 170"/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26" name="Text Box 171"/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data(x+1)</a:t>
              </a:r>
            </a:p>
          </p:txBody>
        </p:sp>
        <p:sp>
          <p:nvSpPr>
            <p:cNvPr id="80927" name="Oval 172"/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cs typeface="+mn-cs"/>
              </a:endParaRPr>
            </a:p>
          </p:txBody>
        </p:sp>
        <p:sp>
          <p:nvSpPr>
            <p:cNvPr id="80928" name="Text Box 173"/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accept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data(x+1)</a:t>
              </a:r>
            </a:p>
          </p:txBody>
        </p:sp>
        <p:grpSp>
          <p:nvGrpSpPr>
            <p:cNvPr id="98336" name="Group 174"/>
            <p:cNvGrpSpPr>
              <a:grpSpLocks/>
            </p:cNvGrpSpPr>
            <p:nvPr/>
          </p:nvGrpSpPr>
          <p:grpSpPr bwMode="auto">
            <a:xfrm>
              <a:off x="3826" y="2803"/>
              <a:ext cx="1515" cy="300"/>
              <a:chOff x="3818" y="2796"/>
              <a:chExt cx="1515" cy="300"/>
            </a:xfrm>
          </p:grpSpPr>
          <p:sp>
            <p:nvSpPr>
              <p:cNvPr id="80967" name="Line 175"/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968" name="Text Box 176"/>
              <p:cNvSpPr txBox="1">
                <a:spLocks noChangeArrowheads="1"/>
              </p:cNvSpPr>
              <p:nvPr/>
            </p:nvSpPr>
            <p:spPr bwMode="auto">
              <a:xfrm>
                <a:off x="3989" y="2796"/>
                <a:ext cx="706" cy="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cs typeface="+mn-cs"/>
                  </a:rPr>
                  <a:t>connection 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cs typeface="+mn-cs"/>
                  </a:rPr>
                  <a:t>x completes</a:t>
                </a:r>
              </a:p>
            </p:txBody>
          </p:sp>
        </p:grpSp>
        <p:sp>
          <p:nvSpPr>
            <p:cNvPr id="80930" name="Text Box 177"/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server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forgets x</a:t>
              </a:r>
            </a:p>
          </p:txBody>
        </p:sp>
        <p:grpSp>
          <p:nvGrpSpPr>
            <p:cNvPr id="98338" name="Group 178"/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98372" name="Picture 17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373" name="Freeform 18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8339" name="Group 181"/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98340" name="Freeform 18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34" name="Rectangle 18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8342" name="Freeform 18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43" name="Freeform 18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37" name="Rectangle 18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8345" name="Group 18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0963" name="AutoShape 18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0964" name="AutoShape 18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0939" name="Rectangle 19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8347" name="Group 19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0961" name="AutoShape 19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0962" name="AutoShape 19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0941" name="Rectangle 19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942" name="Rectangle 19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8350" name="Group 19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0959" name="AutoShape 19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0960" name="AutoShape 19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98351" name="Freeform 19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8352" name="Group 20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0957" name="AutoShape 20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0958" name="AutoShape 20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0946" name="Rectangle 20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8354" name="Freeform 20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55" name="Freeform 20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49" name="Oval 20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8357" name="Freeform 20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51" name="AutoShape 20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952" name="AutoShape 20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953" name="Oval 21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954" name="Oval 21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0955" name="Oval 21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956" name="Rectangle 21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4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9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9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8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794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5356225" cy="849312"/>
          </a:xfrm>
        </p:spPr>
        <p:txBody>
          <a:bodyPr/>
          <a:lstStyle/>
          <a:p>
            <a:pPr>
              <a:defRPr/>
            </a:pPr>
            <a:r>
              <a:rPr lang="en-US" sz="3600">
                <a:latin typeface="Gill Sans MT" charset="0"/>
                <a:cs typeface="+mj-cs"/>
              </a:rPr>
              <a:t>TCP 3-way handshake</a:t>
            </a:r>
            <a:endParaRPr lang="en-US">
              <a:latin typeface="Gill Sans MT" charset="0"/>
              <a:cs typeface="+mj-cs"/>
            </a:endParaRPr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 flipH="1">
            <a:off x="3282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94342" name="Group 102"/>
          <p:cNvGrpSpPr>
            <a:grpSpLocks/>
          </p:cNvGrpSpPr>
          <p:nvPr/>
        </p:nvGrpSpPr>
        <p:grpSpPr bwMode="auto">
          <a:xfrm>
            <a:off x="1296988" y="2241550"/>
            <a:ext cx="4494212" cy="955675"/>
            <a:chOff x="810" y="1363"/>
            <a:chExt cx="2831" cy="602"/>
          </a:xfrm>
        </p:grpSpPr>
        <p:sp>
          <p:nvSpPr>
            <p:cNvPr id="81992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993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994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SYNbit=1, Seq=x</a:t>
              </a:r>
            </a:p>
          </p:txBody>
        </p:sp>
        <p:sp>
          <p:nvSpPr>
            <p:cNvPr id="81995" name="Text Box 21"/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choose init seq num, x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send TCP SYN msg</a:t>
              </a:r>
            </a:p>
          </p:txBody>
        </p:sp>
      </p:grpSp>
      <p:sp>
        <p:nvSpPr>
          <p:cNvPr id="81928" name="Line 22"/>
          <p:cNvSpPr>
            <a:spLocks noChangeShapeType="1"/>
          </p:cNvSpPr>
          <p:nvPr/>
        </p:nvSpPr>
        <p:spPr bwMode="auto">
          <a:xfrm flipH="1">
            <a:off x="5872163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94332" name="Text Box 92"/>
          <p:cNvSpPr txBox="1">
            <a:spLocks noChangeArrowheads="1"/>
          </p:cNvSpPr>
          <p:nvPr/>
        </p:nvSpPr>
        <p:spPr bwMode="auto">
          <a:xfrm>
            <a:off x="8058150" y="52228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ESTAB</a:t>
            </a:r>
          </a:p>
        </p:txBody>
      </p:sp>
      <p:grpSp>
        <p:nvGrpSpPr>
          <p:cNvPr id="394349" name="Group 109"/>
          <p:cNvGrpSpPr>
            <a:grpSpLocks/>
          </p:cNvGrpSpPr>
          <p:nvPr/>
        </p:nvGrpSpPr>
        <p:grpSpPr bwMode="auto">
          <a:xfrm>
            <a:off x="3281363" y="2911475"/>
            <a:ext cx="4519612" cy="1425575"/>
            <a:chOff x="2060" y="1785"/>
            <a:chExt cx="2847" cy="898"/>
          </a:xfrm>
        </p:grpSpPr>
        <p:sp>
          <p:nvSpPr>
            <p:cNvPr id="81988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989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990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SYNbit=1, Seq=y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ACKbit=1; ACKnum=x+1</a:t>
              </a:r>
            </a:p>
          </p:txBody>
        </p:sp>
        <p:sp>
          <p:nvSpPr>
            <p:cNvPr id="81991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choose init seq num, y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send TCP SYNACK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msg, acking SYN</a:t>
              </a:r>
            </a:p>
          </p:txBody>
        </p:sp>
      </p:grpSp>
      <p:grpSp>
        <p:nvGrpSpPr>
          <p:cNvPr id="394350" name="Group 110"/>
          <p:cNvGrpSpPr>
            <a:grpSpLocks/>
          </p:cNvGrpSpPr>
          <p:nvPr/>
        </p:nvGrpSpPr>
        <p:grpSpPr bwMode="auto">
          <a:xfrm>
            <a:off x="998538" y="4010025"/>
            <a:ext cx="6630987" cy="1373188"/>
            <a:chOff x="622" y="2477"/>
            <a:chExt cx="4177" cy="865"/>
          </a:xfrm>
        </p:grpSpPr>
        <p:sp>
          <p:nvSpPr>
            <p:cNvPr id="81983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984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985" name="Text Box 90"/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ACKbit=1, ACKnum=y+1</a:t>
              </a:r>
            </a:p>
          </p:txBody>
        </p:sp>
        <p:sp>
          <p:nvSpPr>
            <p:cNvPr id="81986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received SYNACK(x)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indicates server is live;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send ACK for SYNACK;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this segment may contain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client-to-server data</a:t>
              </a:r>
            </a:p>
          </p:txBody>
        </p:sp>
        <p:sp>
          <p:nvSpPr>
            <p:cNvPr id="81987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received ACK(y) 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indicates client is live</a:t>
              </a:r>
            </a:p>
          </p:txBody>
        </p:sp>
      </p:grpSp>
      <p:grpSp>
        <p:nvGrpSpPr>
          <p:cNvPr id="394345" name="Group 105"/>
          <p:cNvGrpSpPr>
            <a:grpSpLocks/>
          </p:cNvGrpSpPr>
          <p:nvPr/>
        </p:nvGrpSpPr>
        <p:grpSpPr bwMode="auto">
          <a:xfrm>
            <a:off x="300038" y="2279650"/>
            <a:ext cx="1030287" cy="700088"/>
            <a:chOff x="182" y="1387"/>
            <a:chExt cx="649" cy="441"/>
          </a:xfrm>
        </p:grpSpPr>
        <p:sp>
          <p:nvSpPr>
            <p:cNvPr id="81981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SYNSENT</a:t>
              </a:r>
            </a:p>
          </p:txBody>
        </p:sp>
        <p:sp>
          <p:nvSpPr>
            <p:cNvPr id="81982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94351" name="Group 111"/>
          <p:cNvGrpSpPr>
            <a:grpSpLocks/>
          </p:cNvGrpSpPr>
          <p:nvPr/>
        </p:nvGrpSpPr>
        <p:grpSpPr bwMode="auto">
          <a:xfrm>
            <a:off x="301625" y="2940050"/>
            <a:ext cx="771525" cy="1622425"/>
            <a:chOff x="183" y="1803"/>
            <a:chExt cx="486" cy="1022"/>
          </a:xfrm>
        </p:grpSpPr>
        <p:sp>
          <p:nvSpPr>
            <p:cNvPr id="81979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  <a:cs typeface="+mn-cs"/>
                </a:rPr>
                <a:t>ESTAB</a:t>
              </a:r>
            </a:p>
          </p:txBody>
        </p:sp>
        <p:sp>
          <p:nvSpPr>
            <p:cNvPr id="81980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94348" name="Group 108"/>
          <p:cNvGrpSpPr>
            <a:grpSpLocks/>
          </p:cNvGrpSpPr>
          <p:nvPr/>
        </p:nvGrpSpPr>
        <p:grpSpPr bwMode="auto">
          <a:xfrm>
            <a:off x="7754938" y="2335213"/>
            <a:ext cx="1119187" cy="1192212"/>
            <a:chOff x="4878" y="1422"/>
            <a:chExt cx="705" cy="751"/>
          </a:xfrm>
        </p:grpSpPr>
        <p:sp>
          <p:nvSpPr>
            <p:cNvPr id="81977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SYN RCVD</a:t>
              </a:r>
            </a:p>
          </p:txBody>
        </p:sp>
        <p:sp>
          <p:nvSpPr>
            <p:cNvPr id="81978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94347" name="Line 107"/>
          <p:cNvSpPr>
            <a:spLocks noChangeShapeType="1"/>
          </p:cNvSpPr>
          <p:nvPr/>
        </p:nvSpPr>
        <p:spPr bwMode="auto">
          <a:xfrm>
            <a:off x="8469313" y="3536950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9343" name="Group 113"/>
          <p:cNvGrpSpPr>
            <a:grpSpLocks/>
          </p:cNvGrpSpPr>
          <p:nvPr/>
        </p:nvGrpSpPr>
        <p:grpSpPr bwMode="auto">
          <a:xfrm>
            <a:off x="306388" y="1590675"/>
            <a:ext cx="8551862" cy="736600"/>
            <a:chOff x="193" y="1002"/>
            <a:chExt cx="5387" cy="464"/>
          </a:xfrm>
        </p:grpSpPr>
        <p:sp>
          <p:nvSpPr>
            <p:cNvPr id="81937" name="Text Box 114"/>
            <p:cNvSpPr txBox="1">
              <a:spLocks noChangeArrowheads="1"/>
            </p:cNvSpPr>
            <p:nvPr/>
          </p:nvSpPr>
          <p:spPr bwMode="auto">
            <a:xfrm>
              <a:off x="195" y="1002"/>
              <a:ext cx="73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i="1">
                  <a:solidFill>
                    <a:srgbClr val="000099"/>
                  </a:solidFill>
                  <a:cs typeface="+mn-cs"/>
                </a:rPr>
                <a:t>client state</a:t>
              </a:r>
            </a:p>
            <a:p>
              <a:pPr algn="r">
                <a:defRPr/>
              </a:pPr>
              <a:endParaRPr lang="en-US" i="1">
                <a:solidFill>
                  <a:srgbClr val="000099"/>
                </a:solidFill>
                <a:cs typeface="+mn-cs"/>
              </a:endParaRPr>
            </a:p>
          </p:txBody>
        </p:sp>
        <p:sp>
          <p:nvSpPr>
            <p:cNvPr id="81938" name="Text Box 115"/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LISTEN</a:t>
              </a:r>
            </a:p>
          </p:txBody>
        </p:sp>
        <p:sp>
          <p:nvSpPr>
            <p:cNvPr id="81939" name="Text Box 116"/>
            <p:cNvSpPr txBox="1">
              <a:spLocks noChangeArrowheads="1"/>
            </p:cNvSpPr>
            <p:nvPr/>
          </p:nvSpPr>
          <p:spPr bwMode="auto">
            <a:xfrm>
              <a:off x="4800" y="1013"/>
              <a:ext cx="7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i="1">
                  <a:solidFill>
                    <a:srgbClr val="000099"/>
                  </a:solidFill>
                  <a:cs typeface="+mn-cs"/>
                </a:rPr>
                <a:t>server state</a:t>
              </a:r>
            </a:p>
            <a:p>
              <a:pPr algn="r">
                <a:defRPr/>
              </a:pPr>
              <a:endParaRPr lang="en-US" i="1">
                <a:solidFill>
                  <a:srgbClr val="000099"/>
                </a:solidFill>
                <a:cs typeface="+mn-cs"/>
              </a:endParaRPr>
            </a:p>
          </p:txBody>
        </p:sp>
        <p:sp>
          <p:nvSpPr>
            <p:cNvPr id="81940" name="Text Box 117"/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LISTEN</a:t>
              </a:r>
            </a:p>
          </p:txBody>
        </p:sp>
        <p:grpSp>
          <p:nvGrpSpPr>
            <p:cNvPr id="99348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99382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83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9349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99350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4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9352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3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7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9355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973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1974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1949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9357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971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1972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1951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952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9360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969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1970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99361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9362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967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1968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1956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9364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65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9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9367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1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962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963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964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1965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966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5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3" name="Picture 6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Line 4"/>
          <p:cNvSpPr>
            <a:spLocks noChangeShapeType="1"/>
          </p:cNvSpPr>
          <p:nvPr/>
        </p:nvSpPr>
        <p:spPr bwMode="auto">
          <a:xfrm flipH="1">
            <a:off x="3471863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 flipH="1">
            <a:off x="6061075" y="2151063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96362" name="Group 74"/>
          <p:cNvGrpSpPr>
            <a:grpSpLocks/>
          </p:cNvGrpSpPr>
          <p:nvPr/>
        </p:nvGrpSpPr>
        <p:grpSpPr bwMode="auto">
          <a:xfrm>
            <a:off x="544513" y="2762250"/>
            <a:ext cx="1335087" cy="854075"/>
            <a:chOff x="343" y="1740"/>
            <a:chExt cx="841" cy="538"/>
          </a:xfrm>
        </p:grpSpPr>
        <p:sp>
          <p:nvSpPr>
            <p:cNvPr id="85085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FIN_WAIT_2</a:t>
              </a:r>
            </a:p>
          </p:txBody>
        </p:sp>
        <p:sp>
          <p:nvSpPr>
            <p:cNvPr id="85086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96361" name="Group 73"/>
          <p:cNvGrpSpPr>
            <a:grpSpLocks/>
          </p:cNvGrpSpPr>
          <p:nvPr/>
        </p:nvGrpSpPr>
        <p:grpSpPr bwMode="auto">
          <a:xfrm>
            <a:off x="7175500" y="2101850"/>
            <a:ext cx="1390650" cy="960438"/>
            <a:chOff x="4520" y="1324"/>
            <a:chExt cx="876" cy="605"/>
          </a:xfrm>
        </p:grpSpPr>
        <p:sp>
          <p:nvSpPr>
            <p:cNvPr id="85083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CLOSE_WAIT</a:t>
              </a:r>
            </a:p>
          </p:txBody>
        </p:sp>
        <p:sp>
          <p:nvSpPr>
            <p:cNvPr id="85084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96363" name="Group 75"/>
          <p:cNvGrpSpPr>
            <a:grpSpLocks/>
          </p:cNvGrpSpPr>
          <p:nvPr/>
        </p:nvGrpSpPr>
        <p:grpSpPr bwMode="auto"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85080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81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82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FINbit=1, seq=y</a:t>
              </a:r>
            </a:p>
          </p:txBody>
        </p:sp>
      </p:grpSp>
      <p:grpSp>
        <p:nvGrpSpPr>
          <p:cNvPr id="396368" name="Group 80"/>
          <p:cNvGrpSpPr>
            <a:grpSpLocks/>
          </p:cNvGrpSpPr>
          <p:nvPr/>
        </p:nvGrpSpPr>
        <p:grpSpPr bwMode="auto"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85077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78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79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ACKbit=1; ACKnum=y+1</a:t>
              </a:r>
            </a:p>
          </p:txBody>
        </p:sp>
      </p:grpSp>
      <p:grpSp>
        <p:nvGrpSpPr>
          <p:cNvPr id="396360" name="Group 72"/>
          <p:cNvGrpSpPr>
            <a:grpSpLocks/>
          </p:cNvGrpSpPr>
          <p:nvPr/>
        </p:nvGrpSpPr>
        <p:grpSpPr bwMode="auto">
          <a:xfrm>
            <a:off x="2090738" y="2901950"/>
            <a:ext cx="4930775" cy="854075"/>
            <a:chOff x="1317" y="1828"/>
            <a:chExt cx="3106" cy="538"/>
          </a:xfrm>
        </p:grpSpPr>
        <p:sp>
          <p:nvSpPr>
            <p:cNvPr id="85072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73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74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ACKbit=1; ACKnum=x+1</a:t>
              </a:r>
            </a:p>
          </p:txBody>
        </p:sp>
        <p:sp>
          <p:nvSpPr>
            <p:cNvPr id="85075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 wait for server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close</a:t>
              </a:r>
            </a:p>
          </p:txBody>
        </p:sp>
        <p:sp>
          <p:nvSpPr>
            <p:cNvPr id="85076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can still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send data</a:t>
              </a:r>
            </a:p>
          </p:txBody>
        </p:sp>
      </p:grpSp>
      <p:grpSp>
        <p:nvGrpSpPr>
          <p:cNvPr id="396366" name="Group 78"/>
          <p:cNvGrpSpPr>
            <a:grpSpLocks/>
          </p:cNvGrpSpPr>
          <p:nvPr/>
        </p:nvGrpSpPr>
        <p:grpSpPr bwMode="auto">
          <a:xfrm>
            <a:off x="6059488" y="3032125"/>
            <a:ext cx="2501900" cy="1735138"/>
            <a:chOff x="3817" y="1910"/>
            <a:chExt cx="1576" cy="1093"/>
          </a:xfrm>
        </p:grpSpPr>
        <p:sp>
          <p:nvSpPr>
            <p:cNvPr id="85068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can no longer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send data</a:t>
              </a:r>
            </a:p>
          </p:txBody>
        </p:sp>
        <p:grpSp>
          <p:nvGrpSpPr>
            <p:cNvPr id="102476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85070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5071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cs typeface="+mn-cs"/>
                  </a:rPr>
                  <a:t>LAST_ACK</a:t>
                </a:r>
              </a:p>
            </p:txBody>
          </p:sp>
        </p:grpSp>
      </p:grpSp>
      <p:grpSp>
        <p:nvGrpSpPr>
          <p:cNvPr id="396370" name="Group 82"/>
          <p:cNvGrpSpPr>
            <a:grpSpLocks/>
          </p:cNvGrpSpPr>
          <p:nvPr/>
        </p:nvGrpSpPr>
        <p:grpSpPr bwMode="auto">
          <a:xfrm>
            <a:off x="7642225" y="4213225"/>
            <a:ext cx="917575" cy="1223963"/>
            <a:chOff x="4814" y="2654"/>
            <a:chExt cx="578" cy="771"/>
          </a:xfrm>
        </p:grpSpPr>
        <p:sp>
          <p:nvSpPr>
            <p:cNvPr id="85066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CLOSED</a:t>
              </a:r>
            </a:p>
          </p:txBody>
        </p:sp>
        <p:sp>
          <p:nvSpPr>
            <p:cNvPr id="85067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96365" name="Group 77"/>
          <p:cNvGrpSpPr>
            <a:grpSpLocks/>
          </p:cNvGrpSpPr>
          <p:nvPr/>
        </p:nvGrpSpPr>
        <p:grpSpPr bwMode="auto">
          <a:xfrm>
            <a:off x="585788" y="3605213"/>
            <a:ext cx="1400175" cy="1044575"/>
            <a:chOff x="369" y="2271"/>
            <a:chExt cx="882" cy="658"/>
          </a:xfrm>
        </p:grpSpPr>
        <p:sp>
          <p:nvSpPr>
            <p:cNvPr id="85064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TIMED_WAIT</a:t>
              </a:r>
            </a:p>
          </p:txBody>
        </p:sp>
        <p:sp>
          <p:nvSpPr>
            <p:cNvPr id="85065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96369" name="Group 81"/>
          <p:cNvGrpSpPr>
            <a:grpSpLocks/>
          </p:cNvGrpSpPr>
          <p:nvPr/>
        </p:nvGrpSpPr>
        <p:grpSpPr bwMode="auto">
          <a:xfrm>
            <a:off x="674688" y="4486275"/>
            <a:ext cx="2743200" cy="1768475"/>
            <a:chOff x="425" y="2826"/>
            <a:chExt cx="1728" cy="1114"/>
          </a:xfrm>
        </p:grpSpPr>
        <p:sp>
          <p:nvSpPr>
            <p:cNvPr id="85058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59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 timed wait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for 2*max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segment lifetime</a:t>
              </a:r>
            </a:p>
          </p:txBody>
        </p:sp>
        <p:sp>
          <p:nvSpPr>
            <p:cNvPr id="85060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61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62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CLOSED</a:t>
              </a:r>
            </a:p>
          </p:txBody>
        </p:sp>
        <p:sp>
          <p:nvSpPr>
            <p:cNvPr id="85063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5008" name="Rectangle 62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TCP: closing a connection</a:t>
            </a:r>
          </a:p>
        </p:txBody>
      </p:sp>
      <p:grpSp>
        <p:nvGrpSpPr>
          <p:cNvPr id="396359" name="Group 71"/>
          <p:cNvGrpSpPr>
            <a:grpSpLocks/>
          </p:cNvGrpSpPr>
          <p:nvPr/>
        </p:nvGrpSpPr>
        <p:grpSpPr bwMode="auto">
          <a:xfrm>
            <a:off x="550863" y="2046288"/>
            <a:ext cx="1335087" cy="700087"/>
            <a:chOff x="347" y="1289"/>
            <a:chExt cx="841" cy="441"/>
          </a:xfrm>
        </p:grpSpPr>
        <p:sp>
          <p:nvSpPr>
            <p:cNvPr id="85056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FIN_WAIT_1</a:t>
              </a:r>
            </a:p>
          </p:txBody>
        </p:sp>
        <p:sp>
          <p:nvSpPr>
            <p:cNvPr id="85057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96358" name="Group 70"/>
          <p:cNvGrpSpPr>
            <a:grpSpLocks/>
          </p:cNvGrpSpPr>
          <p:nvPr/>
        </p:nvGrpSpPr>
        <p:grpSpPr bwMode="auto">
          <a:xfrm>
            <a:off x="1204913" y="2100263"/>
            <a:ext cx="4775200" cy="1014412"/>
            <a:chOff x="759" y="1323"/>
            <a:chExt cx="3008" cy="639"/>
          </a:xfrm>
        </p:grpSpPr>
        <p:sp>
          <p:nvSpPr>
            <p:cNvPr id="85051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52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53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FINbit=1, seq=x</a:t>
              </a:r>
            </a:p>
          </p:txBody>
        </p:sp>
        <p:sp>
          <p:nvSpPr>
            <p:cNvPr id="85054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can no longer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send but can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 receive data</a:t>
              </a:r>
            </a:p>
          </p:txBody>
        </p:sp>
        <p:sp>
          <p:nvSpPr>
            <p:cNvPr id="85055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Courier New" charset="0"/>
                  <a:cs typeface="+mn-cs"/>
                </a:rPr>
                <a:t>clientSocket.close()</a:t>
              </a:r>
            </a:p>
          </p:txBody>
        </p:sp>
      </p:grpSp>
      <p:sp>
        <p:nvSpPr>
          <p:cNvPr id="85011" name="Text Box 84"/>
          <p:cNvSpPr txBox="1">
            <a:spLocks noChangeArrowheads="1"/>
          </p:cNvSpPr>
          <p:nvPr/>
        </p:nvSpPr>
        <p:spPr bwMode="auto">
          <a:xfrm>
            <a:off x="498475" y="1368425"/>
            <a:ext cx="1160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i="1">
                <a:solidFill>
                  <a:srgbClr val="000099"/>
                </a:solidFill>
                <a:cs typeface="+mn-cs"/>
              </a:rPr>
              <a:t>client state</a:t>
            </a:r>
          </a:p>
          <a:p>
            <a:pPr algn="r">
              <a:defRPr/>
            </a:pPr>
            <a:endParaRPr lang="en-US" i="1">
              <a:solidFill>
                <a:srgbClr val="000099"/>
              </a:solidFill>
              <a:cs typeface="+mn-cs"/>
            </a:endParaRPr>
          </a:p>
        </p:txBody>
      </p:sp>
      <p:sp>
        <p:nvSpPr>
          <p:cNvPr id="85012" name="Text Box 85"/>
          <p:cNvSpPr txBox="1">
            <a:spLocks noChangeArrowheads="1"/>
          </p:cNvSpPr>
          <p:nvPr/>
        </p:nvSpPr>
        <p:spPr bwMode="auto">
          <a:xfrm>
            <a:off x="7353300" y="1385888"/>
            <a:ext cx="1238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i="1">
                <a:solidFill>
                  <a:srgbClr val="000099"/>
                </a:solidFill>
                <a:cs typeface="+mn-cs"/>
              </a:rPr>
              <a:t>server state</a:t>
            </a:r>
          </a:p>
          <a:p>
            <a:pPr algn="r">
              <a:defRPr/>
            </a:pPr>
            <a:endParaRPr lang="en-US" i="1">
              <a:solidFill>
                <a:srgbClr val="000099"/>
              </a:solidFill>
              <a:cs typeface="+mn-cs"/>
            </a:endParaRPr>
          </a:p>
        </p:txBody>
      </p:sp>
      <p:sp>
        <p:nvSpPr>
          <p:cNvPr id="85013" name="Text Box 86"/>
          <p:cNvSpPr txBox="1">
            <a:spLocks noChangeArrowheads="1"/>
          </p:cNvSpPr>
          <p:nvPr/>
        </p:nvSpPr>
        <p:spPr bwMode="auto">
          <a:xfrm>
            <a:off x="7769225" y="17684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ESTAB</a:t>
            </a:r>
          </a:p>
        </p:txBody>
      </p:sp>
      <p:sp>
        <p:nvSpPr>
          <p:cNvPr id="85014" name="Text Box 87"/>
          <p:cNvSpPr txBox="1">
            <a:spLocks noChangeArrowheads="1"/>
          </p:cNvSpPr>
          <p:nvPr/>
        </p:nvSpPr>
        <p:spPr bwMode="auto">
          <a:xfrm>
            <a:off x="533400" y="17510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ESTAB</a:t>
            </a:r>
          </a:p>
        </p:txBody>
      </p:sp>
      <p:grpSp>
        <p:nvGrpSpPr>
          <p:cNvPr id="102422" name="Group 88"/>
          <p:cNvGrpSpPr>
            <a:grpSpLocks/>
          </p:cNvGrpSpPr>
          <p:nvPr/>
        </p:nvGrpSpPr>
        <p:grpSpPr bwMode="auto"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102456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7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423" name="Group 91"/>
          <p:cNvGrpSpPr>
            <a:grpSpLocks/>
          </p:cNvGrpSpPr>
          <p:nvPr/>
        </p:nvGrpSpPr>
        <p:grpSpPr bwMode="auto"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102424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8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2426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7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1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2429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47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5048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5023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2431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45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5046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5025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26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2434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43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5044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2435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436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41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5042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5030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2438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9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3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2441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5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36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37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38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5039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40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6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18754</TotalTime>
  <Words>513</Words>
  <Application>Microsoft Macintosh PowerPoint</Application>
  <PresentationFormat>On-screen Show (4:3)</PresentationFormat>
  <Paragraphs>150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Courier New</vt:lpstr>
      <vt:lpstr>Gill Sans MT</vt:lpstr>
      <vt:lpstr>Helvetica</vt:lpstr>
      <vt:lpstr>Palatino Linotype</vt:lpstr>
      <vt:lpstr>Tahoma</vt:lpstr>
      <vt:lpstr>Times New Roman</vt:lpstr>
      <vt:lpstr>Wingdings</vt:lpstr>
      <vt:lpstr>ZapfDingbats</vt:lpstr>
      <vt:lpstr>Default Design</vt:lpstr>
      <vt:lpstr>uob</vt:lpstr>
      <vt:lpstr>The Transport Layer</vt:lpstr>
      <vt:lpstr>Connection Management</vt:lpstr>
      <vt:lpstr>Agreeing to establish a connection</vt:lpstr>
      <vt:lpstr>Agreeing to establish a connection</vt:lpstr>
      <vt:lpstr>TCP 3-way handshake</vt:lpstr>
      <vt:lpstr>TCP: closing a connection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George Oikonomou</cp:lastModifiedBy>
  <cp:revision>292</cp:revision>
  <cp:lastPrinted>2016-03-06T22:44:41Z</cp:lastPrinted>
  <dcterms:created xsi:type="dcterms:W3CDTF">1999-10-08T19:08:27Z</dcterms:created>
  <dcterms:modified xsi:type="dcterms:W3CDTF">2021-02-03T20:09:52Z</dcterms:modified>
</cp:coreProperties>
</file>