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501" r:id="rId3"/>
    <p:sldId id="334" r:id="rId4"/>
    <p:sldId id="494" r:id="rId5"/>
    <p:sldId id="495" r:id="rId6"/>
    <p:sldId id="464" r:id="rId7"/>
    <p:sldId id="465" r:id="rId8"/>
    <p:sldId id="338" r:id="rId9"/>
    <p:sldId id="339" r:id="rId10"/>
    <p:sldId id="340" r:id="rId11"/>
  </p:sldIdLst>
  <p:sldSz cx="9144000" cy="6858000" type="screen4x3"/>
  <p:notesSz cx="70485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8CB5D-9A5C-6442-91C1-0BC8202A27E4}" v="7" dt="2021-02-03T21:34:56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6"/>
    <p:restoredTop sz="95872" autoAdjust="0"/>
  </p:normalViewPr>
  <p:slideViewPr>
    <p:cSldViewPr snapToGrid="0">
      <p:cViewPr varScale="1">
        <p:scale>
          <a:sx n="73" d="100"/>
          <a:sy n="73" d="100"/>
        </p:scale>
        <p:origin x="200" y="9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1BC8CB5D-9A5C-6442-91C1-0BC8202A27E4}"/>
    <pc:docChg chg="undo redo custSel addSld delSld modSld delMainMaster modShowInfo">
      <pc:chgData name="George Oikonomou" userId="e5e5709f-5788-4bb9-a2cb-c47cfc333c75" providerId="ADAL" clId="{1BC8CB5D-9A5C-6442-91C1-0BC8202A27E4}" dt="2021-02-03T21:34:56.432" v="44"/>
      <pc:docMkLst>
        <pc:docMk/>
      </pc:docMkLst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256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258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259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261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263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264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265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320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321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322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326"/>
        </pc:sldMkLst>
      </pc:sldChg>
      <pc:sldChg chg="modAnim">
        <pc:chgData name="George Oikonomou" userId="e5e5709f-5788-4bb9-a2cb-c47cfc333c75" providerId="ADAL" clId="{1BC8CB5D-9A5C-6442-91C1-0BC8202A27E4}" dt="2021-02-03T20:47:52.480" v="43"/>
        <pc:sldMkLst>
          <pc:docMk/>
          <pc:sldMk cId="0" sldId="338"/>
        </pc:sldMkLst>
      </pc:sldChg>
      <pc:sldChg chg="del">
        <pc:chgData name="George Oikonomou" userId="e5e5709f-5788-4bb9-a2cb-c47cfc333c75" providerId="ADAL" clId="{1BC8CB5D-9A5C-6442-91C1-0BC8202A27E4}" dt="2021-01-27T21:53:58.996" v="26" actId="2696"/>
        <pc:sldMkLst>
          <pc:docMk/>
          <pc:sldMk cId="0" sldId="347"/>
        </pc:sldMkLst>
      </pc:sldChg>
      <pc:sldChg chg="del">
        <pc:chgData name="George Oikonomou" userId="e5e5709f-5788-4bb9-a2cb-c47cfc333c75" providerId="ADAL" clId="{1BC8CB5D-9A5C-6442-91C1-0BC8202A27E4}" dt="2021-01-27T21:53:58.996" v="26" actId="2696"/>
        <pc:sldMkLst>
          <pc:docMk/>
          <pc:sldMk cId="0" sldId="348"/>
        </pc:sldMkLst>
      </pc:sldChg>
      <pc:sldChg chg="del">
        <pc:chgData name="George Oikonomou" userId="e5e5709f-5788-4bb9-a2cb-c47cfc333c75" providerId="ADAL" clId="{1BC8CB5D-9A5C-6442-91C1-0BC8202A27E4}" dt="2021-01-27T21:53:58.996" v="26" actId="2696"/>
        <pc:sldMkLst>
          <pc:docMk/>
          <pc:sldMk cId="3974170462" sldId="354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365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368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372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373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378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379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383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384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386"/>
        </pc:sldMkLst>
      </pc:sldChg>
      <pc:sldChg chg="del">
        <pc:chgData name="George Oikonomou" userId="e5e5709f-5788-4bb9-a2cb-c47cfc333c75" providerId="ADAL" clId="{1BC8CB5D-9A5C-6442-91C1-0BC8202A27E4}" dt="2021-01-27T21:53:58.996" v="26" actId="2696"/>
        <pc:sldMkLst>
          <pc:docMk/>
          <pc:sldMk cId="0" sldId="394"/>
        </pc:sldMkLst>
      </pc:sldChg>
      <pc:sldChg chg="del">
        <pc:chgData name="George Oikonomou" userId="e5e5709f-5788-4bb9-a2cb-c47cfc333c75" providerId="ADAL" clId="{1BC8CB5D-9A5C-6442-91C1-0BC8202A27E4}" dt="2021-01-27T21:53:58.996" v="26" actId="2696"/>
        <pc:sldMkLst>
          <pc:docMk/>
          <pc:sldMk cId="0" sldId="395"/>
        </pc:sldMkLst>
      </pc:sldChg>
      <pc:sldChg chg="del">
        <pc:chgData name="George Oikonomou" userId="e5e5709f-5788-4bb9-a2cb-c47cfc333c75" providerId="ADAL" clId="{1BC8CB5D-9A5C-6442-91C1-0BC8202A27E4}" dt="2021-01-27T21:53:58.996" v="26" actId="2696"/>
        <pc:sldMkLst>
          <pc:docMk/>
          <pc:sldMk cId="0" sldId="397"/>
        </pc:sldMkLst>
      </pc:sldChg>
      <pc:sldChg chg="del">
        <pc:chgData name="George Oikonomou" userId="e5e5709f-5788-4bb9-a2cb-c47cfc333c75" providerId="ADAL" clId="{1BC8CB5D-9A5C-6442-91C1-0BC8202A27E4}" dt="2021-01-27T21:53:58.996" v="26" actId="2696"/>
        <pc:sldMkLst>
          <pc:docMk/>
          <pc:sldMk cId="0" sldId="398"/>
        </pc:sldMkLst>
      </pc:sldChg>
      <pc:sldChg chg="del">
        <pc:chgData name="George Oikonomou" userId="e5e5709f-5788-4bb9-a2cb-c47cfc333c75" providerId="ADAL" clId="{1BC8CB5D-9A5C-6442-91C1-0BC8202A27E4}" dt="2021-01-27T21:53:58.996" v="26" actId="2696"/>
        <pc:sldMkLst>
          <pc:docMk/>
          <pc:sldMk cId="0" sldId="399"/>
        </pc:sldMkLst>
      </pc:sldChg>
      <pc:sldChg chg="del">
        <pc:chgData name="George Oikonomou" userId="e5e5709f-5788-4bb9-a2cb-c47cfc333c75" providerId="ADAL" clId="{1BC8CB5D-9A5C-6442-91C1-0BC8202A27E4}" dt="2021-01-27T21:53:58.996" v="26" actId="2696"/>
        <pc:sldMkLst>
          <pc:docMk/>
          <pc:sldMk cId="0" sldId="400"/>
        </pc:sldMkLst>
      </pc:sldChg>
      <pc:sldChg chg="del">
        <pc:chgData name="George Oikonomou" userId="e5e5709f-5788-4bb9-a2cb-c47cfc333c75" providerId="ADAL" clId="{1BC8CB5D-9A5C-6442-91C1-0BC8202A27E4}" dt="2021-01-27T21:53:58.996" v="26" actId="2696"/>
        <pc:sldMkLst>
          <pc:docMk/>
          <pc:sldMk cId="0" sldId="401"/>
        </pc:sldMkLst>
      </pc:sldChg>
      <pc:sldChg chg="del">
        <pc:chgData name="George Oikonomou" userId="e5e5709f-5788-4bb9-a2cb-c47cfc333c75" providerId="ADAL" clId="{1BC8CB5D-9A5C-6442-91C1-0BC8202A27E4}" dt="2021-01-27T21:53:58.996" v="26" actId="2696"/>
        <pc:sldMkLst>
          <pc:docMk/>
          <pc:sldMk cId="0" sldId="443"/>
        </pc:sldMkLst>
      </pc:sldChg>
      <pc:sldChg chg="del">
        <pc:chgData name="George Oikonomou" userId="e5e5709f-5788-4bb9-a2cb-c47cfc333c75" providerId="ADAL" clId="{1BC8CB5D-9A5C-6442-91C1-0BC8202A27E4}" dt="2021-01-27T21:53:58.996" v="26" actId="2696"/>
        <pc:sldMkLst>
          <pc:docMk/>
          <pc:sldMk cId="0" sldId="444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51"/>
        </pc:sldMkLst>
      </pc:sldChg>
      <pc:sldChg chg="del">
        <pc:chgData name="George Oikonomou" userId="e5e5709f-5788-4bb9-a2cb-c47cfc333c75" providerId="ADAL" clId="{1BC8CB5D-9A5C-6442-91C1-0BC8202A27E4}" dt="2021-02-03T20:41:13.019" v="31" actId="2696"/>
        <pc:sldMkLst>
          <pc:docMk/>
          <pc:sldMk cId="0" sldId="461"/>
        </pc:sldMkLst>
      </pc:sldChg>
      <pc:sldChg chg="modAnim">
        <pc:chgData name="George Oikonomou" userId="e5e5709f-5788-4bb9-a2cb-c47cfc333c75" providerId="ADAL" clId="{1BC8CB5D-9A5C-6442-91C1-0BC8202A27E4}" dt="2021-02-03T21:34:56.432" v="44"/>
        <pc:sldMkLst>
          <pc:docMk/>
          <pc:sldMk cId="0" sldId="464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66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67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68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69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70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75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76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80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81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82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83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84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85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86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87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88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89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91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92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93"/>
        </pc:sldMkLst>
      </pc:sldChg>
      <pc:sldChg chg="add del">
        <pc:chgData name="George Oikonomou" userId="e5e5709f-5788-4bb9-a2cb-c47cfc333c75" providerId="ADAL" clId="{1BC8CB5D-9A5C-6442-91C1-0BC8202A27E4}" dt="2021-02-03T20:46:27.341" v="40" actId="2696"/>
        <pc:sldMkLst>
          <pc:docMk/>
          <pc:sldMk cId="0" sldId="496"/>
        </pc:sldMkLst>
      </pc:sldChg>
      <pc:sldChg chg="add del">
        <pc:chgData name="George Oikonomou" userId="e5e5709f-5788-4bb9-a2cb-c47cfc333c75" providerId="ADAL" clId="{1BC8CB5D-9A5C-6442-91C1-0BC8202A27E4}" dt="2021-02-03T20:46:27.808" v="41" actId="2696"/>
        <pc:sldMkLst>
          <pc:docMk/>
          <pc:sldMk cId="0" sldId="497"/>
        </pc:sldMkLst>
      </pc:sldChg>
      <pc:sldChg chg="del">
        <pc:chgData name="George Oikonomou" userId="e5e5709f-5788-4bb9-a2cb-c47cfc333c75" providerId="ADAL" clId="{1BC8CB5D-9A5C-6442-91C1-0BC8202A27E4}" dt="2021-01-27T21:53:58.996" v="26" actId="2696"/>
        <pc:sldMkLst>
          <pc:docMk/>
          <pc:sldMk cId="0" sldId="498"/>
        </pc:sldMkLst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0" sldId="499"/>
        </pc:sldMkLst>
      </pc:sldChg>
      <pc:sldChg chg="del">
        <pc:chgData name="George Oikonomou" userId="e5e5709f-5788-4bb9-a2cb-c47cfc333c75" providerId="ADAL" clId="{1BC8CB5D-9A5C-6442-91C1-0BC8202A27E4}" dt="2021-01-27T21:53:04.643" v="24" actId="2696"/>
        <pc:sldMkLst>
          <pc:docMk/>
          <pc:sldMk cId="3489685063" sldId="500"/>
        </pc:sldMkLst>
      </pc:sldChg>
      <pc:sldChg chg="modSp mod">
        <pc:chgData name="George Oikonomou" userId="e5e5709f-5788-4bb9-a2cb-c47cfc333c75" providerId="ADAL" clId="{1BC8CB5D-9A5C-6442-91C1-0BC8202A27E4}" dt="2021-01-27T21:54:04.340" v="29" actId="27636"/>
        <pc:sldMkLst>
          <pc:docMk/>
          <pc:sldMk cId="412641081" sldId="501"/>
        </pc:sldMkLst>
        <pc:spChg chg="mod">
          <ac:chgData name="George Oikonomou" userId="e5e5709f-5788-4bb9-a2cb-c47cfc333c75" providerId="ADAL" clId="{1BC8CB5D-9A5C-6442-91C1-0BC8202A27E4}" dt="2021-01-27T21:54:04.340" v="29" actId="27636"/>
          <ac:spMkLst>
            <pc:docMk/>
            <pc:sldMk cId="412641081" sldId="501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1BC8CB5D-9A5C-6442-91C1-0BC8202A27E4}" dt="2021-01-27T21:53:13.782" v="25" actId="2696"/>
        <pc:sldMkLst>
          <pc:docMk/>
          <pc:sldMk cId="845573260" sldId="502"/>
        </pc:sldMkLst>
      </pc:sldChg>
      <pc:sldMasterChg chg="del delSldLayout">
        <pc:chgData name="George Oikonomou" userId="e5e5709f-5788-4bb9-a2cb-c47cfc333c75" providerId="ADAL" clId="{1BC8CB5D-9A5C-6442-91C1-0BC8202A27E4}" dt="2021-01-27T21:53:58.996" v="26" actId="2696"/>
        <pc:sldMasterMkLst>
          <pc:docMk/>
          <pc:sldMasterMk cId="2843434588" sldId="2147483674"/>
        </pc:sldMasterMkLst>
        <pc:sldLayoutChg chg="del">
          <pc:chgData name="George Oikonomou" userId="e5e5709f-5788-4bb9-a2cb-c47cfc333c75" providerId="ADAL" clId="{1BC8CB5D-9A5C-6442-91C1-0BC8202A27E4}" dt="2021-01-27T21:53:58.996" v="26" actId="2696"/>
          <pc:sldLayoutMkLst>
            <pc:docMk/>
            <pc:sldMasterMk cId="2843434588" sldId="2147483674"/>
            <pc:sldLayoutMk cId="3061845883" sldId="2147483675"/>
          </pc:sldLayoutMkLst>
        </pc:sldLayoutChg>
        <pc:sldLayoutChg chg="del">
          <pc:chgData name="George Oikonomou" userId="e5e5709f-5788-4bb9-a2cb-c47cfc333c75" providerId="ADAL" clId="{1BC8CB5D-9A5C-6442-91C1-0BC8202A27E4}" dt="2021-01-27T21:53:58.996" v="26" actId="2696"/>
          <pc:sldLayoutMkLst>
            <pc:docMk/>
            <pc:sldMasterMk cId="2843434588" sldId="2147483674"/>
            <pc:sldLayoutMk cId="4173369490" sldId="2147483676"/>
          </pc:sldLayoutMkLst>
        </pc:sldLayoutChg>
        <pc:sldLayoutChg chg="del">
          <pc:chgData name="George Oikonomou" userId="e5e5709f-5788-4bb9-a2cb-c47cfc333c75" providerId="ADAL" clId="{1BC8CB5D-9A5C-6442-91C1-0BC8202A27E4}" dt="2021-01-27T21:53:58.996" v="26" actId="2696"/>
          <pc:sldLayoutMkLst>
            <pc:docMk/>
            <pc:sldMasterMk cId="2843434588" sldId="2147483674"/>
            <pc:sldLayoutMk cId="1336050377" sldId="2147483677"/>
          </pc:sldLayoutMkLst>
        </pc:sldLayoutChg>
        <pc:sldLayoutChg chg="del">
          <pc:chgData name="George Oikonomou" userId="e5e5709f-5788-4bb9-a2cb-c47cfc333c75" providerId="ADAL" clId="{1BC8CB5D-9A5C-6442-91C1-0BC8202A27E4}" dt="2021-01-27T21:53:58.996" v="26" actId="2696"/>
          <pc:sldLayoutMkLst>
            <pc:docMk/>
            <pc:sldMasterMk cId="2843434588" sldId="2147483674"/>
            <pc:sldLayoutMk cId="2453690353" sldId="2147483678"/>
          </pc:sldLayoutMkLst>
        </pc:sldLayoutChg>
        <pc:sldLayoutChg chg="del">
          <pc:chgData name="George Oikonomou" userId="e5e5709f-5788-4bb9-a2cb-c47cfc333c75" providerId="ADAL" clId="{1BC8CB5D-9A5C-6442-91C1-0BC8202A27E4}" dt="2021-01-27T21:53:58.996" v="26" actId="2696"/>
          <pc:sldLayoutMkLst>
            <pc:docMk/>
            <pc:sldMasterMk cId="2843434588" sldId="2147483674"/>
            <pc:sldLayoutMk cId="1428125257" sldId="2147483679"/>
          </pc:sldLayoutMkLst>
        </pc:sldLayoutChg>
        <pc:sldLayoutChg chg="del">
          <pc:chgData name="George Oikonomou" userId="e5e5709f-5788-4bb9-a2cb-c47cfc333c75" providerId="ADAL" clId="{1BC8CB5D-9A5C-6442-91C1-0BC8202A27E4}" dt="2021-01-27T21:53:58.996" v="26" actId="2696"/>
          <pc:sldLayoutMkLst>
            <pc:docMk/>
            <pc:sldMasterMk cId="2843434588" sldId="2147483674"/>
            <pc:sldLayoutMk cId="804260845" sldId="2147483680"/>
          </pc:sldLayoutMkLst>
        </pc:sldLayoutChg>
        <pc:sldLayoutChg chg="del">
          <pc:chgData name="George Oikonomou" userId="e5e5709f-5788-4bb9-a2cb-c47cfc333c75" providerId="ADAL" clId="{1BC8CB5D-9A5C-6442-91C1-0BC8202A27E4}" dt="2021-01-27T21:53:58.996" v="26" actId="2696"/>
          <pc:sldLayoutMkLst>
            <pc:docMk/>
            <pc:sldMasterMk cId="2843434588" sldId="2147483674"/>
            <pc:sldLayoutMk cId="2294226795" sldId="2147483681"/>
          </pc:sldLayoutMkLst>
        </pc:sldLayoutChg>
        <pc:sldLayoutChg chg="del">
          <pc:chgData name="George Oikonomou" userId="e5e5709f-5788-4bb9-a2cb-c47cfc333c75" providerId="ADAL" clId="{1BC8CB5D-9A5C-6442-91C1-0BC8202A27E4}" dt="2021-01-27T21:53:58.996" v="26" actId="2696"/>
          <pc:sldLayoutMkLst>
            <pc:docMk/>
            <pc:sldMasterMk cId="2843434588" sldId="2147483674"/>
            <pc:sldLayoutMk cId="4280006516" sldId="2147483682"/>
          </pc:sldLayoutMkLst>
        </pc:sldLayoutChg>
        <pc:sldLayoutChg chg="del">
          <pc:chgData name="George Oikonomou" userId="e5e5709f-5788-4bb9-a2cb-c47cfc333c75" providerId="ADAL" clId="{1BC8CB5D-9A5C-6442-91C1-0BC8202A27E4}" dt="2021-01-27T21:53:58.996" v="26" actId="2696"/>
          <pc:sldLayoutMkLst>
            <pc:docMk/>
            <pc:sldMasterMk cId="2843434588" sldId="2147483674"/>
            <pc:sldLayoutMk cId="1746730803" sldId="2147483683"/>
          </pc:sldLayoutMkLst>
        </pc:sldLayoutChg>
      </pc:sldMasterChg>
    </pc:docChg>
  </pc:docChgLst>
  <pc:docChgLst>
    <pc:chgData name="George Oikonomou" userId="e5e5709f-5788-4bb9-a2cb-c47cfc333c75" providerId="ADAL" clId="{AF645A23-C546-5745-8E04-D7B1B23C1A10}"/>
    <pc:docChg chg="undo custSel delSld modSld">
      <pc:chgData name="George Oikonomou" userId="e5e5709f-5788-4bb9-a2cb-c47cfc333c75" providerId="ADAL" clId="{AF645A23-C546-5745-8E04-D7B1B23C1A10}" dt="2020-01-28T15:58:55.253" v="3" actId="20577"/>
      <pc:docMkLst>
        <pc:docMk/>
      </pc:docMkLst>
      <pc:sldChg chg="del">
        <pc:chgData name="George Oikonomou" userId="e5e5709f-5788-4bb9-a2cb-c47cfc333c75" providerId="ADAL" clId="{AF645A23-C546-5745-8E04-D7B1B23C1A10}" dt="2020-01-28T15:57:44.478" v="0" actId="2696"/>
        <pc:sldMkLst>
          <pc:docMk/>
          <pc:sldMk cId="0" sldId="371"/>
        </pc:sldMkLst>
      </pc:sldChg>
      <pc:sldChg chg="del">
        <pc:chgData name="George Oikonomou" userId="e5e5709f-5788-4bb9-a2cb-c47cfc333c75" providerId="ADAL" clId="{AF645A23-C546-5745-8E04-D7B1B23C1A10}" dt="2020-01-28T15:58:44.273" v="1" actId="2696"/>
        <pc:sldMkLst>
          <pc:docMk/>
          <pc:sldMk cId="0" sldId="381"/>
        </pc:sldMkLst>
      </pc:sldChg>
      <pc:sldChg chg="modSp">
        <pc:chgData name="George Oikonomou" userId="e5e5709f-5788-4bb9-a2cb-c47cfc333c75" providerId="ADAL" clId="{AF645A23-C546-5745-8E04-D7B1B23C1A10}" dt="2020-01-28T15:58:55.253" v="3" actId="20577"/>
        <pc:sldMkLst>
          <pc:docMk/>
          <pc:sldMk cId="0" sldId="383"/>
        </pc:sldMkLst>
        <pc:spChg chg="mod">
          <ac:chgData name="George Oikonomou" userId="e5e5709f-5788-4bb9-a2cb-c47cfc333c75" providerId="ADAL" clId="{AF645A23-C546-5745-8E04-D7B1B23C1A10}" dt="2020-01-28T15:58:55.253" v="3" actId="20577"/>
          <ac:spMkLst>
            <pc:docMk/>
            <pc:sldMk cId="0" sldId="383"/>
            <ac:spMk id="6656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0577F38B-F33C-6C41-B522-E2789BB2A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3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9435699-BD73-1A49-8ABD-CC140E1B3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7868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365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91285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425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0542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7818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0190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53226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93200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50609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6478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66187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8133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04802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4489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9412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782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64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27689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161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347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18903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319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27379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478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The Transport Layer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Helvetica"/>
                <a:cs typeface="Helvetica"/>
              </a:rPr>
              <a:t>Congestion </a:t>
            </a:r>
            <a:r>
              <a:rPr lang="en-US" sz="3600" dirty="0">
                <a:latin typeface="Helvetica"/>
                <a:cs typeface="Helvetica"/>
              </a:rPr>
              <a:t>Control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1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4126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congestion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: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informally: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too many sources sending too much data too fast for </a:t>
            </a: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network</a:t>
            </a:r>
            <a:r>
              <a:rPr lang="en-US" dirty="0">
                <a:latin typeface="Gill Sans MT" charset="0"/>
                <a:cs typeface="+mn-cs"/>
              </a:rPr>
              <a:t> to handle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different from flow control!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manifestations: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lost packets (buffer overflow at routers)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long delays (queueing in router buffers)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a top-10 problem!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0445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0922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Principles of congestion control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2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Freeform 9"/>
          <p:cNvSpPr>
            <a:spLocks/>
          </p:cNvSpPr>
          <p:nvPr/>
        </p:nvSpPr>
        <p:spPr bwMode="auto">
          <a:xfrm flipH="1">
            <a:off x="4232275" y="1647825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476" name="Group 124"/>
          <p:cNvGrpSpPr>
            <a:grpSpLocks/>
          </p:cNvGrpSpPr>
          <p:nvPr/>
        </p:nvGrpSpPr>
        <p:grpSpPr bwMode="auto">
          <a:xfrm>
            <a:off x="3898900" y="2344738"/>
            <a:ext cx="525463" cy="434975"/>
            <a:chOff x="-44" y="1473"/>
            <a:chExt cx="981" cy="1105"/>
          </a:xfrm>
        </p:grpSpPr>
        <p:pic>
          <p:nvPicPr>
            <p:cNvPr id="105648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649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05477" name="Picture 1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8" name="Freeform 3"/>
          <p:cNvSpPr>
            <a:spLocks/>
          </p:cNvSpPr>
          <p:nvPr/>
        </p:nvSpPr>
        <p:spPr bwMode="auto">
          <a:xfrm>
            <a:off x="8216900" y="2840038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79" name="Freeform 6"/>
          <p:cNvSpPr>
            <a:spLocks/>
          </p:cNvSpPr>
          <p:nvPr/>
        </p:nvSpPr>
        <p:spPr bwMode="auto">
          <a:xfrm>
            <a:off x="8593138" y="1858963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0" name="Freeform 12"/>
          <p:cNvSpPr>
            <a:spLocks/>
          </p:cNvSpPr>
          <p:nvPr/>
        </p:nvSpPr>
        <p:spPr bwMode="auto">
          <a:xfrm flipH="1">
            <a:off x="3357563" y="2589213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4" name="Rectangle 14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Causes/costs of congestion: scenario 1</a:t>
            </a:r>
            <a:r>
              <a:rPr lang="en-US" dirty="0">
                <a:latin typeface="Gill Sans MT" charset="0"/>
                <a:cs typeface="+mj-cs"/>
              </a:rPr>
              <a:t> </a:t>
            </a:r>
          </a:p>
        </p:txBody>
      </p:sp>
      <p:sp>
        <p:nvSpPr>
          <p:cNvPr id="88075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514475"/>
            <a:ext cx="3152775" cy="1938338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two senders, two receivers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one router, infinite buffers 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output link capacity: R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no retransmission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88076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1430338" y="5802313"/>
            <a:ext cx="3297237" cy="784225"/>
          </a:xfrm>
        </p:spPr>
        <p:txBody>
          <a:bodyPr/>
          <a:lstStyle/>
          <a:p>
            <a:pPr>
              <a:defRPr/>
            </a:pPr>
            <a:r>
              <a:rPr lang="en-US" sz="2000">
                <a:latin typeface="Gill Sans MT" charset="0"/>
                <a:cs typeface="+mn-cs"/>
              </a:rPr>
              <a:t>maximum per-connection throughput: R/2</a:t>
            </a:r>
          </a:p>
        </p:txBody>
      </p:sp>
      <p:sp>
        <p:nvSpPr>
          <p:cNvPr id="105484" name="Oval 18"/>
          <p:cNvSpPr>
            <a:spLocks noChangeArrowheads="1"/>
          </p:cNvSpPr>
          <p:nvPr/>
        </p:nvSpPr>
        <p:spPr bwMode="auto">
          <a:xfrm>
            <a:off x="5635625" y="3087688"/>
            <a:ext cx="1063625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85" name="Line 19"/>
          <p:cNvSpPr>
            <a:spLocks noChangeShapeType="1"/>
          </p:cNvSpPr>
          <p:nvPr/>
        </p:nvSpPr>
        <p:spPr bwMode="auto">
          <a:xfrm>
            <a:off x="5635625" y="3068638"/>
            <a:ext cx="0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6" name="Line 20"/>
          <p:cNvSpPr>
            <a:spLocks noChangeShapeType="1"/>
          </p:cNvSpPr>
          <p:nvPr/>
        </p:nvSpPr>
        <p:spPr bwMode="auto">
          <a:xfrm>
            <a:off x="6699250" y="3068638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Rectangle 21"/>
          <p:cNvSpPr>
            <a:spLocks noChangeArrowheads="1"/>
          </p:cNvSpPr>
          <p:nvPr/>
        </p:nvSpPr>
        <p:spPr bwMode="auto">
          <a:xfrm>
            <a:off x="5635625" y="3068638"/>
            <a:ext cx="252413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5488" name="Rectangle 22"/>
          <p:cNvSpPr>
            <a:spLocks noChangeArrowheads="1"/>
          </p:cNvSpPr>
          <p:nvPr/>
        </p:nvSpPr>
        <p:spPr bwMode="auto">
          <a:xfrm>
            <a:off x="6376988" y="3059113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5489" name="Oval 23"/>
          <p:cNvSpPr>
            <a:spLocks noChangeArrowheads="1"/>
          </p:cNvSpPr>
          <p:nvPr/>
        </p:nvSpPr>
        <p:spPr bwMode="auto">
          <a:xfrm>
            <a:off x="5624513" y="2900363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90" name="Group 24"/>
          <p:cNvGrpSpPr>
            <a:grpSpLocks/>
          </p:cNvGrpSpPr>
          <p:nvPr/>
        </p:nvGrpSpPr>
        <p:grpSpPr bwMode="auto">
          <a:xfrm>
            <a:off x="5881688" y="2959100"/>
            <a:ext cx="527050" cy="160338"/>
            <a:chOff x="2848" y="848"/>
            <a:chExt cx="140" cy="98"/>
          </a:xfrm>
        </p:grpSpPr>
        <p:sp>
          <p:nvSpPr>
            <p:cNvPr id="105645" name="Line 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46" name="Line 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47" name="Line 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491" name="Group 28"/>
          <p:cNvGrpSpPr>
            <a:grpSpLocks/>
          </p:cNvGrpSpPr>
          <p:nvPr/>
        </p:nvGrpSpPr>
        <p:grpSpPr bwMode="auto">
          <a:xfrm flipV="1">
            <a:off x="5881688" y="2957513"/>
            <a:ext cx="527050" cy="158750"/>
            <a:chOff x="2848" y="848"/>
            <a:chExt cx="140" cy="98"/>
          </a:xfrm>
        </p:grpSpPr>
        <p:sp>
          <p:nvSpPr>
            <p:cNvPr id="105642" name="Line 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43" name="Line 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44" name="Line 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92" name="Text Box 32"/>
          <p:cNvSpPr txBox="1">
            <a:spLocks noChangeArrowheads="1"/>
          </p:cNvSpPr>
          <p:nvPr/>
        </p:nvSpPr>
        <p:spPr bwMode="auto">
          <a:xfrm>
            <a:off x="5881688" y="2178050"/>
            <a:ext cx="14239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>
                <a:solidFill>
                  <a:schemeClr val="tx2"/>
                </a:solidFill>
                <a:latin typeface="Arial" charset="0"/>
              </a:rPr>
              <a:t>unlimited shared output link buffers</a:t>
            </a:r>
          </a:p>
        </p:txBody>
      </p:sp>
      <p:sp>
        <p:nvSpPr>
          <p:cNvPr id="105493" name="Line 33"/>
          <p:cNvSpPr>
            <a:spLocks noChangeShapeType="1"/>
          </p:cNvSpPr>
          <p:nvPr/>
        </p:nvSpPr>
        <p:spPr bwMode="auto">
          <a:xfrm flipH="1">
            <a:off x="4519613" y="2722563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94" name="Line 34"/>
          <p:cNvSpPr>
            <a:spLocks noChangeShapeType="1"/>
          </p:cNvSpPr>
          <p:nvPr/>
        </p:nvSpPr>
        <p:spPr bwMode="auto">
          <a:xfrm flipH="1">
            <a:off x="5005388" y="2722563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495" name="Group 35"/>
          <p:cNvGrpSpPr>
            <a:grpSpLocks/>
          </p:cNvGrpSpPr>
          <p:nvPr/>
        </p:nvGrpSpPr>
        <p:grpSpPr bwMode="auto">
          <a:xfrm>
            <a:off x="4459288" y="1703388"/>
            <a:ext cx="650875" cy="904875"/>
            <a:chOff x="12762" y="10336"/>
            <a:chExt cx="1027" cy="1700"/>
          </a:xfrm>
        </p:grpSpPr>
        <p:sp>
          <p:nvSpPr>
            <p:cNvPr id="105636" name="Rectangle 3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7" name="Rectangle 3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8" name="Line 3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39" name="Line 3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40" name="Line 4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41" name="Line 4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96" name="Text Box 42"/>
          <p:cNvSpPr txBox="1">
            <a:spLocks noChangeArrowheads="1"/>
          </p:cNvSpPr>
          <p:nvPr/>
        </p:nvSpPr>
        <p:spPr bwMode="auto">
          <a:xfrm>
            <a:off x="3784600" y="1863725"/>
            <a:ext cx="6334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>
                <a:solidFill>
                  <a:schemeClr val="tx2"/>
                </a:solidFill>
                <a:latin typeface="Arial" charset="0"/>
              </a:rPr>
              <a:t>Host A</a:t>
            </a:r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5497" name="Text Box 43"/>
          <p:cNvSpPr txBox="1">
            <a:spLocks noChangeArrowheads="1"/>
          </p:cNvSpPr>
          <p:nvPr/>
        </p:nvSpPr>
        <p:spPr bwMode="auto">
          <a:xfrm>
            <a:off x="3054350" y="1136650"/>
            <a:ext cx="2132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Arial" charset="0"/>
              </a:rPr>
              <a:t>original data: </a:t>
            </a:r>
            <a:r>
              <a:rPr lang="en-US" sz="2400">
                <a:solidFill>
                  <a:srgbClr val="CC0000"/>
                </a:solidFill>
                <a:latin typeface="Symbol" charset="0"/>
              </a:rPr>
              <a:t>l</a:t>
            </a:r>
            <a:r>
              <a:rPr lang="en-US" sz="2400" baseline="-25000">
                <a:solidFill>
                  <a:srgbClr val="CC0000"/>
                </a:solidFill>
                <a:latin typeface="Arial" charset="0"/>
              </a:rPr>
              <a:t>in</a:t>
            </a:r>
            <a:r>
              <a:rPr lang="en-US" baseline="-25000">
                <a:solidFill>
                  <a:srgbClr val="CC0000"/>
                </a:solidFill>
                <a:latin typeface="Arial" charset="0"/>
              </a:rPr>
              <a:t> </a:t>
            </a:r>
            <a:endParaRPr lang="en-US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05498" name="Line 44"/>
          <p:cNvSpPr>
            <a:spLocks noChangeShapeType="1"/>
          </p:cNvSpPr>
          <p:nvPr/>
        </p:nvSpPr>
        <p:spPr bwMode="auto">
          <a:xfrm flipH="1">
            <a:off x="4081463" y="3579813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499" name="Group 45"/>
          <p:cNvGrpSpPr>
            <a:grpSpLocks/>
          </p:cNvGrpSpPr>
          <p:nvPr/>
        </p:nvGrpSpPr>
        <p:grpSpPr bwMode="auto">
          <a:xfrm>
            <a:off x="3602038" y="2598738"/>
            <a:ext cx="650875" cy="904875"/>
            <a:chOff x="12762" y="10336"/>
            <a:chExt cx="1027" cy="1700"/>
          </a:xfrm>
        </p:grpSpPr>
        <p:sp>
          <p:nvSpPr>
            <p:cNvPr id="105630" name="Rectangle 4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1" name="Rectangle 4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2" name="Line 4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33" name="Line 4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34" name="Line 5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35" name="Line 5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00" name="Text Box 52"/>
          <p:cNvSpPr txBox="1">
            <a:spLocks noChangeArrowheads="1"/>
          </p:cNvSpPr>
          <p:nvPr/>
        </p:nvSpPr>
        <p:spPr bwMode="auto">
          <a:xfrm>
            <a:off x="2701925" y="3413125"/>
            <a:ext cx="6334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>
                <a:solidFill>
                  <a:schemeClr val="tx2"/>
                </a:solidFill>
                <a:latin typeface="Arial" charset="0"/>
              </a:rPr>
              <a:t>Host B</a:t>
            </a:r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5501" name="Line 53"/>
          <p:cNvSpPr>
            <a:spLocks noChangeShapeType="1"/>
          </p:cNvSpPr>
          <p:nvPr/>
        </p:nvSpPr>
        <p:spPr bwMode="auto">
          <a:xfrm flipH="1">
            <a:off x="5005388" y="312261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2" name="Line 54"/>
          <p:cNvSpPr>
            <a:spLocks noChangeShapeType="1"/>
          </p:cNvSpPr>
          <p:nvPr/>
        </p:nvSpPr>
        <p:spPr bwMode="auto">
          <a:xfrm flipH="1">
            <a:off x="6624638" y="312261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3" name="Line 55"/>
          <p:cNvSpPr>
            <a:spLocks noChangeShapeType="1"/>
          </p:cNvSpPr>
          <p:nvPr/>
        </p:nvSpPr>
        <p:spPr bwMode="auto">
          <a:xfrm flipH="1">
            <a:off x="6748463" y="2722563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4" name="Line 57"/>
          <p:cNvSpPr>
            <a:spLocks noChangeShapeType="1"/>
          </p:cNvSpPr>
          <p:nvPr/>
        </p:nvSpPr>
        <p:spPr bwMode="auto">
          <a:xfrm flipH="1">
            <a:off x="7642225" y="2732088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505" name="Group 58"/>
          <p:cNvGrpSpPr>
            <a:grpSpLocks/>
          </p:cNvGrpSpPr>
          <p:nvPr/>
        </p:nvGrpSpPr>
        <p:grpSpPr bwMode="auto">
          <a:xfrm>
            <a:off x="7954963" y="1808163"/>
            <a:ext cx="650875" cy="904875"/>
            <a:chOff x="12762" y="10336"/>
            <a:chExt cx="1027" cy="1700"/>
          </a:xfrm>
        </p:grpSpPr>
        <p:sp>
          <p:nvSpPr>
            <p:cNvPr id="105624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5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6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7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8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9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06" name="Group 65"/>
          <p:cNvGrpSpPr>
            <a:grpSpLocks/>
          </p:cNvGrpSpPr>
          <p:nvPr/>
        </p:nvGrpSpPr>
        <p:grpSpPr bwMode="auto">
          <a:xfrm>
            <a:off x="7573963" y="2825750"/>
            <a:ext cx="650875" cy="906463"/>
            <a:chOff x="12762" y="10336"/>
            <a:chExt cx="1027" cy="1700"/>
          </a:xfrm>
        </p:grpSpPr>
        <p:sp>
          <p:nvSpPr>
            <p:cNvPr id="105618" name="Rectangle 6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9" name="Rectangle 6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0" name="Line 6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1" name="Line 6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2" name="Line 7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3" name="Line 7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07" name="Oval 72"/>
          <p:cNvSpPr>
            <a:spLocks noChangeArrowheads="1"/>
          </p:cNvSpPr>
          <p:nvPr/>
        </p:nvSpPr>
        <p:spPr bwMode="auto">
          <a:xfrm>
            <a:off x="4795838" y="1760538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508" name="Oval 73"/>
          <p:cNvSpPr>
            <a:spLocks noChangeArrowheads="1"/>
          </p:cNvSpPr>
          <p:nvPr/>
        </p:nvSpPr>
        <p:spPr bwMode="auto">
          <a:xfrm>
            <a:off x="3852863" y="2636838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509" name="Line 74"/>
          <p:cNvSpPr>
            <a:spLocks noChangeShapeType="1"/>
          </p:cNvSpPr>
          <p:nvPr/>
        </p:nvSpPr>
        <p:spPr bwMode="auto">
          <a:xfrm>
            <a:off x="4370388" y="1539875"/>
            <a:ext cx="369887" cy="252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0" name="Text Box 75"/>
          <p:cNvSpPr txBox="1">
            <a:spLocks noChangeArrowheads="1"/>
          </p:cNvSpPr>
          <p:nvPr/>
        </p:nvSpPr>
        <p:spPr bwMode="auto">
          <a:xfrm>
            <a:off x="6827838" y="1217613"/>
            <a:ext cx="1790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Arial" charset="0"/>
              </a:rPr>
              <a:t>throughput:</a:t>
            </a:r>
            <a:r>
              <a:rPr lang="en-US" sz="2400">
                <a:solidFill>
                  <a:srgbClr val="FF0000"/>
                </a:solidFill>
                <a:latin typeface="Symbol" charset="0"/>
              </a:rPr>
              <a:t> </a:t>
            </a:r>
            <a:r>
              <a:rPr lang="en-US" sz="2400">
                <a:solidFill>
                  <a:srgbClr val="CC0000"/>
                </a:solidFill>
                <a:latin typeface="Symbol" charset="0"/>
              </a:rPr>
              <a:t>l</a:t>
            </a:r>
            <a:r>
              <a:rPr lang="en-US" sz="2400" baseline="-25000">
                <a:solidFill>
                  <a:srgbClr val="CC0000"/>
                </a:solidFill>
                <a:latin typeface="Arial" charset="0"/>
              </a:rPr>
              <a:t>out</a:t>
            </a:r>
            <a:endParaRPr lang="en-US" sz="2400">
              <a:solidFill>
                <a:srgbClr val="CC0000"/>
              </a:solidFill>
              <a:latin typeface="Comic Sans MS" charset="0"/>
            </a:endParaRPr>
          </a:p>
        </p:txBody>
      </p:sp>
      <p:sp>
        <p:nvSpPr>
          <p:cNvPr id="105511" name="Line 76"/>
          <p:cNvSpPr>
            <a:spLocks noChangeShapeType="1"/>
          </p:cNvSpPr>
          <p:nvPr/>
        </p:nvSpPr>
        <p:spPr bwMode="auto">
          <a:xfrm>
            <a:off x="7672388" y="1627188"/>
            <a:ext cx="528637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2" name="Line 77"/>
          <p:cNvSpPr>
            <a:spLocks noChangeShapeType="1"/>
          </p:cNvSpPr>
          <p:nvPr/>
        </p:nvSpPr>
        <p:spPr bwMode="auto">
          <a:xfrm flipH="1">
            <a:off x="6424613" y="2598738"/>
            <a:ext cx="333375" cy="323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513" name="Group 78"/>
          <p:cNvGrpSpPr>
            <a:grpSpLocks/>
          </p:cNvGrpSpPr>
          <p:nvPr/>
        </p:nvGrpSpPr>
        <p:grpSpPr bwMode="auto">
          <a:xfrm>
            <a:off x="5995988" y="2989263"/>
            <a:ext cx="673100" cy="266700"/>
            <a:chOff x="10808" y="10250"/>
            <a:chExt cx="1018" cy="403"/>
          </a:xfrm>
        </p:grpSpPr>
        <p:sp>
          <p:nvSpPr>
            <p:cNvPr id="105607" name="Rectangle 79"/>
            <p:cNvSpPr>
              <a:spLocks noChangeArrowheads="1"/>
            </p:cNvSpPr>
            <p:nvPr/>
          </p:nvSpPr>
          <p:spPr bwMode="auto">
            <a:xfrm>
              <a:off x="10832" y="10250"/>
              <a:ext cx="994" cy="40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08" name="Freeform 80"/>
            <p:cNvSpPr>
              <a:spLocks/>
            </p:cNvSpPr>
            <p:nvPr/>
          </p:nvSpPr>
          <p:spPr bwMode="auto">
            <a:xfrm>
              <a:off x="11198" y="10272"/>
              <a:ext cx="610" cy="374"/>
            </a:xfrm>
            <a:custGeom>
              <a:avLst/>
              <a:gdLst>
                <a:gd name="T0" fmla="*/ 0 w 855"/>
                <a:gd name="T1" fmla="*/ 0 h 390"/>
                <a:gd name="T2" fmla="*/ 113 w 855"/>
                <a:gd name="T3" fmla="*/ 0 h 390"/>
                <a:gd name="T4" fmla="*/ 113 w 855"/>
                <a:gd name="T5" fmla="*/ 303 h 390"/>
                <a:gd name="T6" fmla="*/ 6 w 855"/>
                <a:gd name="T7" fmla="*/ 303 h 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5" h="390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09" name="Line 81"/>
            <p:cNvSpPr>
              <a:spLocks noChangeShapeType="1"/>
            </p:cNvSpPr>
            <p:nvPr/>
          </p:nvSpPr>
          <p:spPr bwMode="auto">
            <a:xfrm>
              <a:off x="10808" y="10272"/>
              <a:ext cx="3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0" name="Line 82"/>
            <p:cNvSpPr>
              <a:spLocks noChangeShapeType="1"/>
            </p:cNvSpPr>
            <p:nvPr/>
          </p:nvSpPr>
          <p:spPr bwMode="auto">
            <a:xfrm>
              <a:off x="10830" y="10646"/>
              <a:ext cx="38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1" name="Line 83"/>
            <p:cNvSpPr>
              <a:spLocks noChangeShapeType="1"/>
            </p:cNvSpPr>
            <p:nvPr/>
          </p:nvSpPr>
          <p:spPr bwMode="auto">
            <a:xfrm>
              <a:off x="1174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2" name="Line 84"/>
            <p:cNvSpPr>
              <a:spLocks noChangeShapeType="1"/>
            </p:cNvSpPr>
            <p:nvPr/>
          </p:nvSpPr>
          <p:spPr bwMode="auto">
            <a:xfrm>
              <a:off x="11679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3" name="Line 85"/>
            <p:cNvSpPr>
              <a:spLocks noChangeShapeType="1"/>
            </p:cNvSpPr>
            <p:nvPr/>
          </p:nvSpPr>
          <p:spPr bwMode="auto">
            <a:xfrm>
              <a:off x="1161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4" name="Line 86"/>
            <p:cNvSpPr>
              <a:spLocks noChangeShapeType="1"/>
            </p:cNvSpPr>
            <p:nvPr/>
          </p:nvSpPr>
          <p:spPr bwMode="auto">
            <a:xfrm>
              <a:off x="11549" y="1032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5" name="Line 87"/>
            <p:cNvSpPr>
              <a:spLocks noChangeShapeType="1"/>
            </p:cNvSpPr>
            <p:nvPr/>
          </p:nvSpPr>
          <p:spPr bwMode="auto">
            <a:xfrm>
              <a:off x="11484" y="10322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6" name="Line 88"/>
            <p:cNvSpPr>
              <a:spLocks noChangeShapeType="1"/>
            </p:cNvSpPr>
            <p:nvPr/>
          </p:nvSpPr>
          <p:spPr bwMode="auto">
            <a:xfrm>
              <a:off x="11418" y="10322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7" name="Line 89"/>
            <p:cNvSpPr>
              <a:spLocks noChangeShapeType="1"/>
            </p:cNvSpPr>
            <p:nvPr/>
          </p:nvSpPr>
          <p:spPr bwMode="auto">
            <a:xfrm>
              <a:off x="10909" y="10452"/>
              <a:ext cx="417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14" name="Freeform 90"/>
          <p:cNvSpPr>
            <a:spLocks/>
          </p:cNvSpPr>
          <p:nvPr/>
        </p:nvSpPr>
        <p:spPr bwMode="auto">
          <a:xfrm>
            <a:off x="3900488" y="2713038"/>
            <a:ext cx="3952875" cy="952500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5" name="Freeform 91"/>
          <p:cNvSpPr>
            <a:spLocks/>
          </p:cNvSpPr>
          <p:nvPr/>
        </p:nvSpPr>
        <p:spPr bwMode="auto">
          <a:xfrm>
            <a:off x="4843463" y="1808163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516" name="Group 107"/>
          <p:cNvGrpSpPr>
            <a:grpSpLocks/>
          </p:cNvGrpSpPr>
          <p:nvPr/>
        </p:nvGrpSpPr>
        <p:grpSpPr bwMode="auto">
          <a:xfrm>
            <a:off x="1628775" y="4102100"/>
            <a:ext cx="2333625" cy="1701800"/>
            <a:chOff x="837" y="2465"/>
            <a:chExt cx="1470" cy="1072"/>
          </a:xfrm>
        </p:grpSpPr>
        <p:sp>
          <p:nvSpPr>
            <p:cNvPr id="88189" name="Line 94"/>
            <p:cNvSpPr>
              <a:spLocks noChangeShapeType="1"/>
            </p:cNvSpPr>
            <p:nvPr/>
          </p:nvSpPr>
          <p:spPr bwMode="auto">
            <a:xfrm>
              <a:off x="1141" y="250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90" name="Line 95"/>
            <p:cNvSpPr>
              <a:spLocks noChangeShapeType="1"/>
            </p:cNvSpPr>
            <p:nvPr/>
          </p:nvSpPr>
          <p:spPr bwMode="auto">
            <a:xfrm flipV="1">
              <a:off x="1135" y="3307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91" name="Line 96"/>
            <p:cNvSpPr>
              <a:spLocks noChangeShapeType="1"/>
            </p:cNvSpPr>
            <p:nvPr/>
          </p:nvSpPr>
          <p:spPr bwMode="auto">
            <a:xfrm>
              <a:off x="1855" y="2595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599" name="Freeform 97"/>
            <p:cNvSpPr>
              <a:spLocks/>
            </p:cNvSpPr>
            <p:nvPr/>
          </p:nvSpPr>
          <p:spPr bwMode="auto">
            <a:xfrm>
              <a:off x="1137" y="2573"/>
              <a:ext cx="1170" cy="732"/>
            </a:xfrm>
            <a:custGeom>
              <a:avLst/>
              <a:gdLst>
                <a:gd name="T0" fmla="*/ 0 w 1170"/>
                <a:gd name="T1" fmla="*/ 732 h 732"/>
                <a:gd name="T2" fmla="*/ 720 w 1170"/>
                <a:gd name="T3" fmla="*/ 0 h 732"/>
                <a:gd name="T4" fmla="*/ 1170 w 1170"/>
                <a:gd name="T5" fmla="*/ 0 h 7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70" h="732">
                  <a:moveTo>
                    <a:pt x="0" y="732"/>
                  </a:moveTo>
                  <a:lnTo>
                    <a:pt x="720" y="0"/>
                  </a:lnTo>
                  <a:lnTo>
                    <a:pt x="117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93" name="Line 98"/>
            <p:cNvSpPr>
              <a:spLocks noChangeShapeType="1"/>
            </p:cNvSpPr>
            <p:nvPr/>
          </p:nvSpPr>
          <p:spPr bwMode="auto">
            <a:xfrm>
              <a:off x="1089" y="2573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94" name="Line 99"/>
            <p:cNvSpPr>
              <a:spLocks noChangeShapeType="1"/>
            </p:cNvSpPr>
            <p:nvPr/>
          </p:nvSpPr>
          <p:spPr bwMode="auto">
            <a:xfrm>
              <a:off x="1853" y="3311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95" name="Text Box 100"/>
            <p:cNvSpPr txBox="1">
              <a:spLocks noChangeArrowheads="1"/>
            </p:cNvSpPr>
            <p:nvPr/>
          </p:nvSpPr>
          <p:spPr bwMode="auto">
            <a:xfrm>
              <a:off x="837" y="2465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R/2</a:t>
              </a:r>
            </a:p>
          </p:txBody>
        </p:sp>
        <p:sp>
          <p:nvSpPr>
            <p:cNvPr id="88196" name="Text Box 101"/>
            <p:cNvSpPr txBox="1">
              <a:spLocks noChangeArrowheads="1"/>
            </p:cNvSpPr>
            <p:nvPr/>
          </p:nvSpPr>
          <p:spPr bwMode="auto">
            <a:xfrm>
              <a:off x="1721" y="3333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R/2</a:t>
              </a:r>
            </a:p>
          </p:txBody>
        </p:sp>
        <p:sp>
          <p:nvSpPr>
            <p:cNvPr id="88197" name="Text Box 102"/>
            <p:cNvSpPr txBox="1">
              <a:spLocks noChangeArrowheads="1"/>
            </p:cNvSpPr>
            <p:nvPr/>
          </p:nvSpPr>
          <p:spPr bwMode="auto">
            <a:xfrm rot="-5400000">
              <a:off x="830" y="2840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Symbol" charset="0"/>
                  <a:cs typeface="+mn-cs"/>
                </a:rPr>
                <a:t>l</a:t>
              </a:r>
              <a:r>
                <a:rPr lang="en-US" sz="2000" baseline="-25000">
                  <a:latin typeface="Arial" charset="0"/>
                  <a:cs typeface="+mn-cs"/>
                </a:rPr>
                <a:t>out</a:t>
              </a:r>
            </a:p>
          </p:txBody>
        </p:sp>
        <p:sp>
          <p:nvSpPr>
            <p:cNvPr id="88198" name="Text Box 103"/>
            <p:cNvSpPr txBox="1">
              <a:spLocks noChangeArrowheads="1"/>
            </p:cNvSpPr>
            <p:nvPr/>
          </p:nvSpPr>
          <p:spPr bwMode="auto">
            <a:xfrm>
              <a:off x="1392" y="3287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Symbol" charset="0"/>
                  <a:cs typeface="+mn-cs"/>
                </a:rPr>
                <a:t>l</a:t>
              </a:r>
              <a:r>
                <a:rPr lang="en-US" sz="2000" baseline="-25000">
                  <a:latin typeface="Arial" charset="0"/>
                  <a:cs typeface="+mn-cs"/>
                </a:rPr>
                <a:t>in</a:t>
              </a:r>
            </a:p>
          </p:txBody>
        </p:sp>
        <p:sp>
          <p:nvSpPr>
            <p:cNvPr id="88199" name="Line 106"/>
            <p:cNvSpPr>
              <a:spLocks noChangeShapeType="1"/>
            </p:cNvSpPr>
            <p:nvPr/>
          </p:nvSpPr>
          <p:spPr bwMode="auto">
            <a:xfrm>
              <a:off x="1153" y="2574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05517" name="Group 120"/>
          <p:cNvGrpSpPr>
            <a:grpSpLocks/>
          </p:cNvGrpSpPr>
          <p:nvPr/>
        </p:nvGrpSpPr>
        <p:grpSpPr bwMode="auto">
          <a:xfrm>
            <a:off x="5373688" y="4000500"/>
            <a:ext cx="1871662" cy="1804988"/>
            <a:chOff x="4188" y="2667"/>
            <a:chExt cx="1179" cy="1137"/>
          </a:xfrm>
        </p:grpSpPr>
        <p:sp>
          <p:nvSpPr>
            <p:cNvPr id="88181" name="Line 109"/>
            <p:cNvSpPr>
              <a:spLocks noChangeShapeType="1"/>
            </p:cNvSpPr>
            <p:nvPr/>
          </p:nvSpPr>
          <p:spPr bwMode="auto">
            <a:xfrm>
              <a:off x="4451" y="2774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82" name="Line 110"/>
            <p:cNvSpPr>
              <a:spLocks noChangeShapeType="1"/>
            </p:cNvSpPr>
            <p:nvPr/>
          </p:nvSpPr>
          <p:spPr bwMode="auto">
            <a:xfrm flipV="1">
              <a:off x="4445" y="3574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83" name="Line 111"/>
            <p:cNvSpPr>
              <a:spLocks noChangeShapeType="1"/>
            </p:cNvSpPr>
            <p:nvPr/>
          </p:nvSpPr>
          <p:spPr bwMode="auto">
            <a:xfrm>
              <a:off x="5165" y="2862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591" name="Freeform 112"/>
            <p:cNvSpPr>
              <a:spLocks/>
            </p:cNvSpPr>
            <p:nvPr/>
          </p:nvSpPr>
          <p:spPr bwMode="auto">
            <a:xfrm>
              <a:off x="4447" y="2667"/>
              <a:ext cx="723" cy="90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3" h="905">
                  <a:moveTo>
                    <a:pt x="0" y="905"/>
                  </a:moveTo>
                  <a:cubicBezTo>
                    <a:pt x="95" y="876"/>
                    <a:pt x="460" y="883"/>
                    <a:pt x="573" y="732"/>
                  </a:cubicBezTo>
                  <a:cubicBezTo>
                    <a:pt x="723" y="490"/>
                    <a:pt x="658" y="152"/>
                    <a:pt x="68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85" name="Line 114"/>
            <p:cNvSpPr>
              <a:spLocks noChangeShapeType="1"/>
            </p:cNvSpPr>
            <p:nvPr/>
          </p:nvSpPr>
          <p:spPr bwMode="auto">
            <a:xfrm>
              <a:off x="5163" y="3578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86" name="Text Box 116"/>
            <p:cNvSpPr txBox="1">
              <a:spLocks noChangeArrowheads="1"/>
            </p:cNvSpPr>
            <p:nvPr/>
          </p:nvSpPr>
          <p:spPr bwMode="auto">
            <a:xfrm>
              <a:off x="5031" y="3600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R/2</a:t>
              </a:r>
            </a:p>
          </p:txBody>
        </p:sp>
        <p:sp>
          <p:nvSpPr>
            <p:cNvPr id="88187" name="Text Box 117"/>
            <p:cNvSpPr txBox="1">
              <a:spLocks noChangeArrowheads="1"/>
            </p:cNvSpPr>
            <p:nvPr/>
          </p:nvSpPr>
          <p:spPr bwMode="auto">
            <a:xfrm rot="-5400000">
              <a:off x="4065" y="3103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Arial" charset="0"/>
                  <a:cs typeface="+mn-cs"/>
                </a:rPr>
                <a:t>delay</a:t>
              </a:r>
              <a:endParaRPr lang="en-US" sz="2000" baseline="-25000">
                <a:latin typeface="Arial" charset="0"/>
                <a:cs typeface="+mn-cs"/>
              </a:endParaRPr>
            </a:p>
          </p:txBody>
        </p:sp>
        <p:sp>
          <p:nvSpPr>
            <p:cNvPr id="88188" name="Text Box 118"/>
            <p:cNvSpPr txBox="1">
              <a:spLocks noChangeArrowheads="1"/>
            </p:cNvSpPr>
            <p:nvPr/>
          </p:nvSpPr>
          <p:spPr bwMode="auto">
            <a:xfrm>
              <a:off x="4702" y="3554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Symbol" charset="0"/>
                  <a:cs typeface="+mn-cs"/>
                </a:rPr>
                <a:t>l</a:t>
              </a:r>
              <a:r>
                <a:rPr lang="en-US" sz="2000" baseline="-25000">
                  <a:latin typeface="Arial" charset="0"/>
                  <a:cs typeface="+mn-cs"/>
                </a:rPr>
                <a:t>in</a:t>
              </a:r>
            </a:p>
          </p:txBody>
        </p:sp>
      </p:grpSp>
      <p:sp>
        <p:nvSpPr>
          <p:cNvPr id="88111" name="Rectangle 121"/>
          <p:cNvSpPr>
            <a:spLocks noChangeArrowheads="1"/>
          </p:cNvSpPr>
          <p:nvPr/>
        </p:nvSpPr>
        <p:spPr bwMode="auto">
          <a:xfrm>
            <a:off x="4814888" y="5786438"/>
            <a:ext cx="36036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cs typeface="+mn-cs"/>
              </a:rPr>
              <a:t>large delays as arrival rate, </a:t>
            </a:r>
            <a:r>
              <a:rPr lang="en-US" sz="2000">
                <a:latin typeface="Symbol" charset="0"/>
                <a:cs typeface="+mn-cs"/>
              </a:rPr>
              <a:t>l</a:t>
            </a:r>
            <a:r>
              <a:rPr lang="en-US" sz="2000" baseline="-25000">
                <a:latin typeface="Gill Sans MT" charset="0"/>
                <a:cs typeface="+mn-cs"/>
              </a:rPr>
              <a:t>in</a:t>
            </a:r>
            <a:r>
              <a:rPr lang="en-US" sz="2000">
                <a:latin typeface="Gill Sans MT" charset="0"/>
                <a:cs typeface="+mn-cs"/>
              </a:rPr>
              <a:t>, approaches capacity</a:t>
            </a:r>
          </a:p>
        </p:txBody>
      </p:sp>
      <p:grpSp>
        <p:nvGrpSpPr>
          <p:cNvPr id="105519" name="Group 127"/>
          <p:cNvGrpSpPr>
            <a:grpSpLocks/>
          </p:cNvGrpSpPr>
          <p:nvPr/>
        </p:nvGrpSpPr>
        <p:grpSpPr bwMode="auto">
          <a:xfrm>
            <a:off x="8693150" y="2430463"/>
            <a:ext cx="231775" cy="441325"/>
            <a:chOff x="4140" y="429"/>
            <a:chExt cx="1425" cy="2396"/>
          </a:xfrm>
        </p:grpSpPr>
        <p:sp>
          <p:nvSpPr>
            <p:cNvPr id="105556" name="Freeform 12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0" name="Rectangle 129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558" name="Freeform 13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59" name="Freeform 13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3" name="Rectangle 132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5561" name="Group 13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8179" name="AutoShape 134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8180" name="AutoShape 135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8155" name="Rectangle 136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5563" name="Group 13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8177" name="AutoShape 138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8178" name="AutoShape 139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8157" name="Rectangle 140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58" name="Rectangle 141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5566" name="Group 14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8175" name="AutoShape 14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8176" name="AutoShape 144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05567" name="Freeform 14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68" name="Group 14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173" name="AutoShape 147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8174" name="AutoShape 148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8162" name="Rectangle 149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570" name="Freeform 15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71" name="Freeform 15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5" name="Oval 152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573" name="Freeform 15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7" name="AutoShape 154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8" name="AutoShape 155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9" name="Oval 156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70" name="Oval 157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8171" name="Oval 158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72" name="Rectangle 159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05520" name="Group 160"/>
          <p:cNvGrpSpPr>
            <a:grpSpLocks/>
          </p:cNvGrpSpPr>
          <p:nvPr/>
        </p:nvGrpSpPr>
        <p:grpSpPr bwMode="auto">
          <a:xfrm>
            <a:off x="3013075" y="3321050"/>
            <a:ext cx="525463" cy="434975"/>
            <a:chOff x="-44" y="1473"/>
            <a:chExt cx="981" cy="1105"/>
          </a:xfrm>
        </p:grpSpPr>
        <p:pic>
          <p:nvPicPr>
            <p:cNvPr id="105554" name="Picture 16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55" name="Freeform 16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5521" name="Group 163"/>
          <p:cNvGrpSpPr>
            <a:grpSpLocks/>
          </p:cNvGrpSpPr>
          <p:nvPr/>
        </p:nvGrpSpPr>
        <p:grpSpPr bwMode="auto">
          <a:xfrm>
            <a:off x="8375650" y="3395663"/>
            <a:ext cx="231775" cy="441325"/>
            <a:chOff x="4140" y="429"/>
            <a:chExt cx="1425" cy="2396"/>
          </a:xfrm>
        </p:grpSpPr>
        <p:sp>
          <p:nvSpPr>
            <p:cNvPr id="105522" name="Freeform 1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6" name="Rectangle 165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524" name="Freeform 1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5" name="Freeform 1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9" name="Rectangle 168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5527" name="Group 1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8145" name="AutoShape 170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8146" name="AutoShape 171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8121" name="Rectangle 172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5529" name="Group 1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8143" name="AutoShape 174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8144" name="AutoShape 175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8123" name="Rectangle 176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24" name="Rectangle 177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5532" name="Group 1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8141" name="AutoShape 17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8142" name="AutoShape 18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05533" name="Freeform 1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34" name="Group 1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139" name="AutoShape 183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8140" name="AutoShape 184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8128" name="Rectangle 185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536" name="Freeform 1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7" name="Freeform 1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1" name="Oval 188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539" name="Freeform 1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3" name="AutoShape 190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34" name="AutoShape 191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35" name="Oval 192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36" name="Oval 193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8137" name="Oval 194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38" name="Rectangle 195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3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Freeform 247"/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00" name="Group 322"/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06653" name="Picture 32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54" name="Freeform 32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6501" name="Freeform 254"/>
          <p:cNvSpPr>
            <a:spLocks/>
          </p:cNvSpPr>
          <p:nvPr/>
        </p:nvSpPr>
        <p:spPr bwMode="auto">
          <a:xfrm>
            <a:off x="6959600" y="497046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" name="Freeform 243"/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135063"/>
            <a:ext cx="7975600" cy="1905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one router, </a:t>
            </a: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finite</a:t>
            </a:r>
            <a:r>
              <a:rPr lang="en-US" dirty="0">
                <a:latin typeface="Gill Sans MT" charset="0"/>
                <a:cs typeface="+mn-cs"/>
              </a:rPr>
              <a:t> buffers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sender retransmission of timed-out packet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application-layer input = application-layer output: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>
                <a:latin typeface="Symbol" charset="0"/>
              </a:rPr>
              <a:t>l</a:t>
            </a:r>
            <a:r>
              <a:rPr lang="en-US" baseline="-25000" dirty="0" err="1">
                <a:latin typeface="Arial" charset="0"/>
              </a:rPr>
              <a:t>in</a:t>
            </a:r>
            <a:r>
              <a:rPr lang="en-US" baseline="-25000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= </a:t>
            </a:r>
            <a:r>
              <a:rPr lang="en-US" dirty="0">
                <a:latin typeface="Symbol" charset="0"/>
              </a:rPr>
              <a:t>l</a:t>
            </a:r>
            <a:r>
              <a:rPr lang="en-US" baseline="-25000" dirty="0">
                <a:latin typeface="Arial" charset="0"/>
              </a:rPr>
              <a:t>out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transport-layer input includes </a:t>
            </a:r>
            <a:r>
              <a:rPr lang="en-US" i="1" dirty="0">
                <a:latin typeface="Gill Sans MT" charset="0"/>
              </a:rPr>
              <a:t>retransmissions </a:t>
            </a:r>
            <a:r>
              <a:rPr lang="en-US" dirty="0">
                <a:latin typeface="Gill Sans MT" charset="0"/>
              </a:rPr>
              <a:t>: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>
                <a:latin typeface="Symbol" charset="0"/>
              </a:rPr>
              <a:t>l</a:t>
            </a:r>
            <a:r>
              <a:rPr lang="en-US" baseline="-25000" dirty="0" err="1">
                <a:latin typeface="Arial" charset="0"/>
              </a:rPr>
              <a:t>in</a:t>
            </a:r>
            <a:r>
              <a:rPr lang="en-US" baseline="-25000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   </a:t>
            </a:r>
            <a:r>
              <a:rPr lang="en-US" dirty="0" err="1">
                <a:latin typeface="Symbol" charset="0"/>
              </a:rPr>
              <a:t>l</a:t>
            </a:r>
            <a:r>
              <a:rPr lang="en-US" baseline="-25000" dirty="0" err="1">
                <a:latin typeface="Arial" charset="0"/>
              </a:rPr>
              <a:t>in</a:t>
            </a:r>
            <a:endParaRPr lang="en-US" i="1" dirty="0">
              <a:latin typeface="Gill Sans MT" charset="0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06504" name="Oval 3"/>
          <p:cNvSpPr>
            <a:spLocks noChangeArrowheads="1"/>
          </p:cNvSpPr>
          <p:nvPr/>
        </p:nvSpPr>
        <p:spPr bwMode="auto">
          <a:xfrm>
            <a:off x="3795713" y="5326063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Line 4"/>
          <p:cNvSpPr>
            <a:spLocks noChangeShapeType="1"/>
          </p:cNvSpPr>
          <p:nvPr/>
        </p:nvSpPr>
        <p:spPr bwMode="auto">
          <a:xfrm>
            <a:off x="3795713" y="5302250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Line 5"/>
          <p:cNvSpPr>
            <a:spLocks noChangeShapeType="1"/>
          </p:cNvSpPr>
          <p:nvPr/>
        </p:nvSpPr>
        <p:spPr bwMode="auto">
          <a:xfrm>
            <a:off x="5100638" y="5302250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Rectangle 6"/>
          <p:cNvSpPr>
            <a:spLocks noChangeArrowheads="1"/>
          </p:cNvSpPr>
          <p:nvPr/>
        </p:nvSpPr>
        <p:spPr bwMode="auto">
          <a:xfrm>
            <a:off x="3795713" y="5302250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6508" name="Rectangle 7"/>
          <p:cNvSpPr>
            <a:spLocks noChangeArrowheads="1"/>
          </p:cNvSpPr>
          <p:nvPr/>
        </p:nvSpPr>
        <p:spPr bwMode="auto">
          <a:xfrm>
            <a:off x="4705350" y="5289550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6509" name="Oval 8"/>
          <p:cNvSpPr>
            <a:spLocks noChangeArrowheads="1"/>
          </p:cNvSpPr>
          <p:nvPr/>
        </p:nvSpPr>
        <p:spPr bwMode="auto">
          <a:xfrm>
            <a:off x="3790950" y="5103813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510" name="Group 9"/>
          <p:cNvGrpSpPr>
            <a:grpSpLocks/>
          </p:cNvGrpSpPr>
          <p:nvPr/>
        </p:nvGrpSpPr>
        <p:grpSpPr bwMode="auto">
          <a:xfrm>
            <a:off x="4097338" y="5160963"/>
            <a:ext cx="647700" cy="206375"/>
            <a:chOff x="2848" y="848"/>
            <a:chExt cx="140" cy="98"/>
          </a:xfrm>
        </p:grpSpPr>
        <p:sp>
          <p:nvSpPr>
            <p:cNvPr id="106650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51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52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511" name="Line 13"/>
          <p:cNvSpPr>
            <a:spLocks noChangeShapeType="1"/>
          </p:cNvSpPr>
          <p:nvPr/>
        </p:nvSpPr>
        <p:spPr bwMode="auto">
          <a:xfrm>
            <a:off x="4097338" y="5359400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2" name="Line 14"/>
          <p:cNvSpPr>
            <a:spLocks noChangeShapeType="1"/>
          </p:cNvSpPr>
          <p:nvPr/>
        </p:nvSpPr>
        <p:spPr bwMode="auto">
          <a:xfrm flipV="1">
            <a:off x="4541838" y="5159375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3" name="Line 15"/>
          <p:cNvSpPr>
            <a:spLocks noChangeShapeType="1"/>
          </p:cNvSpPr>
          <p:nvPr/>
        </p:nvSpPr>
        <p:spPr bwMode="auto">
          <a:xfrm flipV="1">
            <a:off x="4310063" y="5159375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4" name="Text Box 16"/>
          <p:cNvSpPr txBox="1">
            <a:spLocks noChangeArrowheads="1"/>
          </p:cNvSpPr>
          <p:nvPr/>
        </p:nvSpPr>
        <p:spPr bwMode="auto">
          <a:xfrm>
            <a:off x="2708275" y="5934075"/>
            <a:ext cx="21367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finite shared output link buffers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6515" name="Line 17"/>
          <p:cNvSpPr>
            <a:spLocks noChangeShapeType="1"/>
          </p:cNvSpPr>
          <p:nvPr/>
        </p:nvSpPr>
        <p:spPr bwMode="auto">
          <a:xfrm flipH="1">
            <a:off x="242411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6" name="Line 18"/>
          <p:cNvSpPr>
            <a:spLocks noChangeShapeType="1"/>
          </p:cNvSpPr>
          <p:nvPr/>
        </p:nvSpPr>
        <p:spPr bwMode="auto">
          <a:xfrm flipH="1">
            <a:off x="3021013" y="4856163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17" name="Group 59"/>
          <p:cNvGrpSpPr>
            <a:grpSpLocks/>
          </p:cNvGrpSpPr>
          <p:nvPr/>
        </p:nvGrpSpPr>
        <p:grpSpPr bwMode="auto">
          <a:xfrm>
            <a:off x="2351088" y="3541713"/>
            <a:ext cx="798512" cy="1166812"/>
            <a:chOff x="12762" y="10336"/>
            <a:chExt cx="1027" cy="1700"/>
          </a:xfrm>
        </p:grpSpPr>
        <p:sp>
          <p:nvSpPr>
            <p:cNvPr id="106644" name="Rectangle 6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45" name="Rectangle 6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46" name="Line 6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7" name="Line 6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8" name="Line 6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9" name="Line 6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18" name="Text Box 66"/>
          <p:cNvSpPr txBox="1">
            <a:spLocks noChangeArrowheads="1"/>
          </p:cNvSpPr>
          <p:nvPr/>
        </p:nvSpPr>
        <p:spPr bwMode="auto">
          <a:xfrm>
            <a:off x="2287588" y="4654550"/>
            <a:ext cx="8524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Host 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6519" name="Text Box 67"/>
          <p:cNvSpPr txBox="1">
            <a:spLocks noChangeArrowheads="1"/>
          </p:cNvSpPr>
          <p:nvPr/>
        </p:nvSpPr>
        <p:spPr bwMode="auto">
          <a:xfrm>
            <a:off x="3368675" y="3427413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: original data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6520" name="Line 68"/>
          <p:cNvSpPr>
            <a:spLocks noChangeShapeType="1"/>
          </p:cNvSpPr>
          <p:nvPr/>
        </p:nvSpPr>
        <p:spPr bwMode="auto">
          <a:xfrm flipH="1">
            <a:off x="1885950" y="5961063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21" name="Group 109"/>
          <p:cNvGrpSpPr>
            <a:grpSpLocks/>
          </p:cNvGrpSpPr>
          <p:nvPr/>
        </p:nvGrpSpPr>
        <p:grpSpPr bwMode="auto">
          <a:xfrm>
            <a:off x="1298575" y="4695825"/>
            <a:ext cx="798513" cy="1166813"/>
            <a:chOff x="12762" y="10336"/>
            <a:chExt cx="1027" cy="1700"/>
          </a:xfrm>
        </p:grpSpPr>
        <p:sp>
          <p:nvSpPr>
            <p:cNvPr id="106638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39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40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1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2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3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22" name="Text Box 116"/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Host B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6523" name="Line 117"/>
          <p:cNvSpPr>
            <a:spLocks noChangeShapeType="1"/>
          </p:cNvSpPr>
          <p:nvPr/>
        </p:nvSpPr>
        <p:spPr bwMode="auto">
          <a:xfrm flipH="1">
            <a:off x="3021013" y="537210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4" name="Line 118"/>
          <p:cNvSpPr>
            <a:spLocks noChangeShapeType="1"/>
          </p:cNvSpPr>
          <p:nvPr/>
        </p:nvSpPr>
        <p:spPr bwMode="auto">
          <a:xfrm flipH="1">
            <a:off x="5010150" y="537210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5" name="Line 119"/>
          <p:cNvSpPr>
            <a:spLocks noChangeShapeType="1"/>
          </p:cNvSpPr>
          <p:nvPr/>
        </p:nvSpPr>
        <p:spPr bwMode="auto">
          <a:xfrm flipH="1">
            <a:off x="516096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6" name="Line 120"/>
          <p:cNvSpPr>
            <a:spLocks noChangeShapeType="1"/>
          </p:cNvSpPr>
          <p:nvPr/>
        </p:nvSpPr>
        <p:spPr bwMode="auto">
          <a:xfrm flipH="1">
            <a:off x="5149850" y="597376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7" name="Line 121"/>
          <p:cNvSpPr>
            <a:spLocks noChangeShapeType="1"/>
          </p:cNvSpPr>
          <p:nvPr/>
        </p:nvSpPr>
        <p:spPr bwMode="auto">
          <a:xfrm flipH="1">
            <a:off x="6259513" y="486886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28" name="Group 162"/>
          <p:cNvGrpSpPr>
            <a:grpSpLocks/>
          </p:cNvGrpSpPr>
          <p:nvPr/>
        </p:nvGrpSpPr>
        <p:grpSpPr bwMode="auto">
          <a:xfrm>
            <a:off x="6643688" y="3676650"/>
            <a:ext cx="798512" cy="1166813"/>
            <a:chOff x="12762" y="10336"/>
            <a:chExt cx="1027" cy="1700"/>
          </a:xfrm>
        </p:grpSpPr>
        <p:sp>
          <p:nvSpPr>
            <p:cNvPr id="106632" name="Rectangle 16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33" name="Rectangle 16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34" name="Line 16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5" name="Line 16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6" name="Line 16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7" name="Line 16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529" name="Group 209"/>
          <p:cNvGrpSpPr>
            <a:grpSpLocks/>
          </p:cNvGrpSpPr>
          <p:nvPr/>
        </p:nvGrpSpPr>
        <p:grpSpPr bwMode="auto">
          <a:xfrm>
            <a:off x="6175375" y="4989513"/>
            <a:ext cx="798513" cy="1168400"/>
            <a:chOff x="12762" y="10336"/>
            <a:chExt cx="1027" cy="1700"/>
          </a:xfrm>
        </p:grpSpPr>
        <p:sp>
          <p:nvSpPr>
            <p:cNvPr id="106626" name="Rectangle 2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27" name="Rectangle 2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28" name="Line 2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9" name="Line 2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0" name="Line 2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1" name="Line 2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30" name="Oval 216"/>
          <p:cNvSpPr>
            <a:spLocks noChangeArrowheads="1"/>
          </p:cNvSpPr>
          <p:nvPr/>
        </p:nvSpPr>
        <p:spPr bwMode="auto">
          <a:xfrm>
            <a:off x="2763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31" name="Oval 217"/>
          <p:cNvSpPr>
            <a:spLocks noChangeArrowheads="1"/>
          </p:cNvSpPr>
          <p:nvPr/>
        </p:nvSpPr>
        <p:spPr bwMode="auto">
          <a:xfrm>
            <a:off x="1604963" y="4745038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32" name="Text Box 218"/>
          <p:cNvSpPr txBox="1">
            <a:spLocks noChangeArrowheads="1"/>
          </p:cNvSpPr>
          <p:nvPr/>
        </p:nvSpPr>
        <p:spPr bwMode="auto">
          <a:xfrm>
            <a:off x="7583488" y="3629025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06533" name="Line 219"/>
          <p:cNvSpPr>
            <a:spLocks noChangeShapeType="1"/>
          </p:cNvSpPr>
          <p:nvPr/>
        </p:nvSpPr>
        <p:spPr bwMode="auto">
          <a:xfrm flipH="1" flipV="1">
            <a:off x="4592638" y="5580063"/>
            <a:ext cx="793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34" name="Group 220"/>
          <p:cNvGrpSpPr>
            <a:grpSpLocks/>
          </p:cNvGrpSpPr>
          <p:nvPr/>
        </p:nvGrpSpPr>
        <p:grpSpPr bwMode="auto">
          <a:xfrm>
            <a:off x="4587875" y="5211763"/>
            <a:ext cx="385763" cy="319087"/>
            <a:chOff x="11283" y="10423"/>
            <a:chExt cx="475" cy="374"/>
          </a:xfrm>
        </p:grpSpPr>
        <p:sp>
          <p:nvSpPr>
            <p:cNvPr id="106619" name="Rectangle 22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20" name="Line 22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1" name="Line 22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2" name="Line 22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3" name="Line 22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4" name="Line 22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5" name="Line 22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35" name="Line 228"/>
          <p:cNvSpPr>
            <a:spLocks noChangeShapeType="1"/>
          </p:cNvSpPr>
          <p:nvPr/>
        </p:nvSpPr>
        <p:spPr bwMode="auto">
          <a:xfrm>
            <a:off x="4845050" y="399573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6" name="Freeform 229"/>
          <p:cNvSpPr>
            <a:spLocks/>
          </p:cNvSpPr>
          <p:nvPr/>
        </p:nvSpPr>
        <p:spPr bwMode="auto">
          <a:xfrm>
            <a:off x="1663700" y="4843463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7" name="Freeform 230"/>
          <p:cNvSpPr>
            <a:spLocks/>
          </p:cNvSpPr>
          <p:nvPr/>
        </p:nvSpPr>
        <p:spPr bwMode="auto">
          <a:xfrm>
            <a:off x="2822575" y="3676650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8" name="Oval 231"/>
          <p:cNvSpPr>
            <a:spLocks noChangeArrowheads="1"/>
          </p:cNvSpPr>
          <p:nvPr/>
        </p:nvSpPr>
        <p:spPr bwMode="auto">
          <a:xfrm>
            <a:off x="2763838" y="384968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39" name="Text Box 232"/>
          <p:cNvSpPr txBox="1">
            <a:spLocks noChangeArrowheads="1"/>
          </p:cNvSpPr>
          <p:nvPr/>
        </p:nvSpPr>
        <p:spPr bwMode="auto">
          <a:xfrm>
            <a:off x="3251200" y="3756025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original data,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plus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 retransmitted data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89133" name="Line 233"/>
          <p:cNvSpPr>
            <a:spLocks noChangeShapeType="1"/>
          </p:cNvSpPr>
          <p:nvPr/>
        </p:nvSpPr>
        <p:spPr bwMode="auto">
          <a:xfrm>
            <a:off x="2909888" y="3916363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134" name="Line 234"/>
          <p:cNvSpPr>
            <a:spLocks noChangeShapeType="1"/>
          </p:cNvSpPr>
          <p:nvPr/>
        </p:nvSpPr>
        <p:spPr bwMode="auto">
          <a:xfrm>
            <a:off x="2905125" y="36830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135" name="Line 235"/>
          <p:cNvSpPr>
            <a:spLocks noChangeShapeType="1"/>
          </p:cNvSpPr>
          <p:nvPr/>
        </p:nvSpPr>
        <p:spPr bwMode="auto">
          <a:xfrm>
            <a:off x="7116763" y="38354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136" name="Text Box 236"/>
          <p:cNvSpPr txBox="1">
            <a:spLocks noChangeArrowheads="1"/>
          </p:cNvSpPr>
          <p:nvPr/>
        </p:nvSpPr>
        <p:spPr bwMode="auto">
          <a:xfrm>
            <a:off x="7099300" y="2657475"/>
            <a:ext cx="230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ja-JP" altLang="en-US" sz="2000" i="1">
                <a:latin typeface="Comic Sans MS" charset="0"/>
                <a:cs typeface="+mn-cs"/>
              </a:rPr>
              <a:t>‘</a:t>
            </a:r>
            <a:endParaRPr lang="en-US" sz="2000" i="1">
              <a:latin typeface="Comic Sans MS" charset="0"/>
              <a:cs typeface="+mn-cs"/>
            </a:endParaRPr>
          </a:p>
        </p:txBody>
      </p:sp>
      <p:grpSp>
        <p:nvGrpSpPr>
          <p:cNvPr id="106544" name="Group 237"/>
          <p:cNvGrpSpPr>
            <a:grpSpLocks/>
          </p:cNvGrpSpPr>
          <p:nvPr/>
        </p:nvGrpSpPr>
        <p:grpSpPr bwMode="auto">
          <a:xfrm>
            <a:off x="7421563" y="2886075"/>
            <a:ext cx="160337" cy="142875"/>
            <a:chOff x="174" y="3986"/>
            <a:chExt cx="51" cy="62"/>
          </a:xfrm>
        </p:grpSpPr>
        <p:sp>
          <p:nvSpPr>
            <p:cNvPr id="106617" name="Freeform 238"/>
            <p:cNvSpPr>
              <a:spLocks/>
            </p:cNvSpPr>
            <p:nvPr/>
          </p:nvSpPr>
          <p:spPr bwMode="auto">
            <a:xfrm>
              <a:off x="176" y="3986"/>
              <a:ext cx="49" cy="48"/>
            </a:xfrm>
            <a:custGeom>
              <a:avLst/>
              <a:gdLst>
                <a:gd name="T0" fmla="*/ 0 w 49"/>
                <a:gd name="T1" fmla="*/ 0 h 62"/>
                <a:gd name="T2" fmla="*/ 49 w 49"/>
                <a:gd name="T3" fmla="*/ 7 h 62"/>
                <a:gd name="T4" fmla="*/ 4 w 49"/>
                <a:gd name="T5" fmla="*/ 13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" h="62">
                  <a:moveTo>
                    <a:pt x="0" y="0"/>
                  </a:moveTo>
                  <a:lnTo>
                    <a:pt x="49" y="32"/>
                  </a:lnTo>
                  <a:lnTo>
                    <a:pt x="4" y="62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211" name="Line 239"/>
            <p:cNvSpPr>
              <a:spLocks noChangeShapeType="1"/>
            </p:cNvSpPr>
            <p:nvPr/>
          </p:nvSpPr>
          <p:spPr bwMode="auto">
            <a:xfrm>
              <a:off x="174" y="4048"/>
              <a:ext cx="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pic>
        <p:nvPicPr>
          <p:cNvPr id="106545" name="Picture 2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39" name="Rectangle 241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Causes/costs of congestion: scenario 2</a:t>
            </a:r>
            <a:r>
              <a:rPr lang="en-US" dirty="0">
                <a:latin typeface="Gill Sans MT" charset="0"/>
                <a:cs typeface="+mj-cs"/>
              </a:rPr>
              <a:t> </a:t>
            </a:r>
          </a:p>
        </p:txBody>
      </p:sp>
      <p:sp>
        <p:nvSpPr>
          <p:cNvPr id="106547" name="Freeform 250"/>
          <p:cNvSpPr>
            <a:spLocks/>
          </p:cNvSpPr>
          <p:nvPr/>
        </p:nvSpPr>
        <p:spPr bwMode="auto">
          <a:xfrm>
            <a:off x="7416800" y="3665538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48" name="Group 256"/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06585" name="Freeform 25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79" name="Rectangle 258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6587" name="Freeform 25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88" name="Freeform 26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82" name="Rectangle 261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6590" name="Group 26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9208" name="AutoShape 263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9209" name="AutoShape 264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9184" name="Rectangle 265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6592" name="Group 26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9206" name="AutoShape 267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9207" name="AutoShape 268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9186" name="Rectangle 269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187" name="Rectangle 270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6595" name="Group 27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204" name="AutoShape 272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9205" name="AutoShape 273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06596" name="Freeform 27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6597" name="Group 27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202" name="AutoShape 276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9203" name="AutoShape 277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9191" name="Rectangle 278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6599" name="Freeform 27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00" name="Freeform 28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4" name="Oval 281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6602" name="Freeform 28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6" name="AutoShape 28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197" name="AutoShape 284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198" name="Oval 285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199" name="Oval 286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9200" name="Oval 287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201" name="Rectangle 288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06549" name="Group 289"/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06553" name="Freeform 29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7" name="Rectangle 29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6555" name="Freeform 29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56" name="Freeform 29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0" name="Rectangle 294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6558" name="Group 29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9176" name="AutoShape 296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9177" name="AutoShape 297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9152" name="Rectangle 298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6560" name="Group 29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9174" name="AutoShape 300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9175" name="AutoShape 30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9154" name="Rectangle 302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155" name="Rectangle 303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6563" name="Group 30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172" name="AutoShape 30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9173" name="AutoShape 30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06564" name="Freeform 30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6565" name="Group 30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170" name="AutoShape 309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9171" name="AutoShape 310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9159" name="Rectangle 311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6567" name="Freeform 31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68" name="Freeform 31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62" name="Oval 31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6570" name="Freeform 31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64" name="AutoShape 316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165" name="AutoShape 317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166" name="Oval 318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167" name="Oval 319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9168" name="Oval 320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169" name="Rectangle 321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06550" name="Group 325"/>
          <p:cNvGrpSpPr>
            <a:grpSpLocks/>
          </p:cNvGrpSpPr>
          <p:nvPr/>
        </p:nvGrpSpPr>
        <p:grpSpPr bwMode="auto">
          <a:xfrm>
            <a:off x="661988" y="5594350"/>
            <a:ext cx="525462" cy="434975"/>
            <a:chOff x="-44" y="1473"/>
            <a:chExt cx="981" cy="1105"/>
          </a:xfrm>
        </p:grpSpPr>
        <p:pic>
          <p:nvPicPr>
            <p:cNvPr id="106551" name="Picture 326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552" name="Freeform 3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4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Freeform 273"/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596" name="Group 357"/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10769" name="Picture 35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770" name="Freeform 35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0597" name="Oval 3"/>
          <p:cNvSpPr>
            <a:spLocks noChangeArrowheads="1"/>
          </p:cNvSpPr>
          <p:nvPr/>
        </p:nvSpPr>
        <p:spPr bwMode="auto">
          <a:xfrm>
            <a:off x="3795713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98" name="Line 4"/>
          <p:cNvSpPr>
            <a:spLocks noChangeShapeType="1"/>
          </p:cNvSpPr>
          <p:nvPr/>
        </p:nvSpPr>
        <p:spPr bwMode="auto">
          <a:xfrm>
            <a:off x="3795713" y="5324475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Line 5"/>
          <p:cNvSpPr>
            <a:spLocks noChangeShapeType="1"/>
          </p:cNvSpPr>
          <p:nvPr/>
        </p:nvSpPr>
        <p:spPr bwMode="auto">
          <a:xfrm>
            <a:off x="5100638" y="5324475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Rectangle 6"/>
          <p:cNvSpPr>
            <a:spLocks noChangeArrowheads="1"/>
          </p:cNvSpPr>
          <p:nvPr/>
        </p:nvSpPr>
        <p:spPr bwMode="auto">
          <a:xfrm>
            <a:off x="3795713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0601" name="Rectangle 7"/>
          <p:cNvSpPr>
            <a:spLocks noChangeArrowheads="1"/>
          </p:cNvSpPr>
          <p:nvPr/>
        </p:nvSpPr>
        <p:spPr bwMode="auto">
          <a:xfrm>
            <a:off x="4705350" y="5311775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0602" name="Oval 8"/>
          <p:cNvSpPr>
            <a:spLocks noChangeArrowheads="1"/>
          </p:cNvSpPr>
          <p:nvPr/>
        </p:nvSpPr>
        <p:spPr bwMode="auto">
          <a:xfrm>
            <a:off x="3790950" y="5126038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603" name="Group 9"/>
          <p:cNvGrpSpPr>
            <a:grpSpLocks/>
          </p:cNvGrpSpPr>
          <p:nvPr/>
        </p:nvGrpSpPr>
        <p:grpSpPr bwMode="auto">
          <a:xfrm>
            <a:off x="4097338" y="5183188"/>
            <a:ext cx="647700" cy="206375"/>
            <a:chOff x="2848" y="848"/>
            <a:chExt cx="140" cy="98"/>
          </a:xfrm>
        </p:grpSpPr>
        <p:sp>
          <p:nvSpPr>
            <p:cNvPr id="110766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67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68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604" name="Line 13"/>
          <p:cNvSpPr>
            <a:spLocks noChangeShapeType="1"/>
          </p:cNvSpPr>
          <p:nvPr/>
        </p:nvSpPr>
        <p:spPr bwMode="auto">
          <a:xfrm>
            <a:off x="4097338" y="5381625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5" name="Line 14"/>
          <p:cNvSpPr>
            <a:spLocks noChangeShapeType="1"/>
          </p:cNvSpPr>
          <p:nvPr/>
        </p:nvSpPr>
        <p:spPr bwMode="auto">
          <a:xfrm flipV="1">
            <a:off x="4541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6" name="Line 15"/>
          <p:cNvSpPr>
            <a:spLocks noChangeShapeType="1"/>
          </p:cNvSpPr>
          <p:nvPr/>
        </p:nvSpPr>
        <p:spPr bwMode="auto">
          <a:xfrm flipV="1">
            <a:off x="4310063" y="5181600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Line 16"/>
          <p:cNvSpPr>
            <a:spLocks noChangeShapeType="1"/>
          </p:cNvSpPr>
          <p:nvPr/>
        </p:nvSpPr>
        <p:spPr bwMode="auto">
          <a:xfrm flipH="1">
            <a:off x="2424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8" name="Line 17"/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09" name="Group 58"/>
          <p:cNvGrpSpPr>
            <a:grpSpLocks/>
          </p:cNvGrpSpPr>
          <p:nvPr/>
        </p:nvGrpSpPr>
        <p:grpSpPr bwMode="auto">
          <a:xfrm>
            <a:off x="2351088" y="3563938"/>
            <a:ext cx="798512" cy="1166812"/>
            <a:chOff x="12762" y="10336"/>
            <a:chExt cx="1027" cy="1700"/>
          </a:xfrm>
        </p:grpSpPr>
        <p:sp>
          <p:nvSpPr>
            <p:cNvPr id="110760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61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62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63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64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65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10" name="Text Box 65"/>
          <p:cNvSpPr txBox="1">
            <a:spLocks noChangeArrowheads="1"/>
          </p:cNvSpPr>
          <p:nvPr/>
        </p:nvSpPr>
        <p:spPr bwMode="auto">
          <a:xfrm>
            <a:off x="2298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0611" name="Text Box 66"/>
          <p:cNvSpPr txBox="1">
            <a:spLocks noChangeArrowheads="1"/>
          </p:cNvSpPr>
          <p:nvPr/>
        </p:nvSpPr>
        <p:spPr bwMode="auto">
          <a:xfrm>
            <a:off x="3368675" y="3449638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0612" name="Line 67"/>
          <p:cNvSpPr>
            <a:spLocks noChangeShapeType="1"/>
          </p:cNvSpPr>
          <p:nvPr/>
        </p:nvSpPr>
        <p:spPr bwMode="auto">
          <a:xfrm flipH="1">
            <a:off x="1885950" y="5983288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13" name="Group 108"/>
          <p:cNvGrpSpPr>
            <a:grpSpLocks/>
          </p:cNvGrpSpPr>
          <p:nvPr/>
        </p:nvGrpSpPr>
        <p:grpSpPr bwMode="auto">
          <a:xfrm>
            <a:off x="1298575" y="4718050"/>
            <a:ext cx="798513" cy="1166813"/>
            <a:chOff x="12762" y="10336"/>
            <a:chExt cx="1027" cy="1700"/>
          </a:xfrm>
        </p:grpSpPr>
        <p:sp>
          <p:nvSpPr>
            <p:cNvPr id="110754" name="Rectangle 1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55" name="Rectangle 1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56" name="Line 1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7" name="Line 1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8" name="Line 1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9" name="Line 1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14" name="Line 116"/>
          <p:cNvSpPr>
            <a:spLocks noChangeShapeType="1"/>
          </p:cNvSpPr>
          <p:nvPr/>
        </p:nvSpPr>
        <p:spPr bwMode="auto">
          <a:xfrm flipH="1">
            <a:off x="3021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5" name="Line 117"/>
          <p:cNvSpPr>
            <a:spLocks noChangeShapeType="1"/>
          </p:cNvSpPr>
          <p:nvPr/>
        </p:nvSpPr>
        <p:spPr bwMode="auto">
          <a:xfrm flipH="1">
            <a:off x="5010150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6" name="Line 118"/>
          <p:cNvSpPr>
            <a:spLocks noChangeShapeType="1"/>
          </p:cNvSpPr>
          <p:nvPr/>
        </p:nvSpPr>
        <p:spPr bwMode="auto">
          <a:xfrm flipH="1">
            <a:off x="5160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7" name="Line 119"/>
          <p:cNvSpPr>
            <a:spLocks noChangeShapeType="1"/>
          </p:cNvSpPr>
          <p:nvPr/>
        </p:nvSpPr>
        <p:spPr bwMode="auto">
          <a:xfrm flipH="1">
            <a:off x="5149850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8" name="Line 120"/>
          <p:cNvSpPr>
            <a:spLocks noChangeShapeType="1"/>
          </p:cNvSpPr>
          <p:nvPr/>
        </p:nvSpPr>
        <p:spPr bwMode="auto">
          <a:xfrm flipH="1">
            <a:off x="6259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19" name="Group 161"/>
          <p:cNvGrpSpPr>
            <a:grpSpLocks/>
          </p:cNvGrpSpPr>
          <p:nvPr/>
        </p:nvGrpSpPr>
        <p:grpSpPr bwMode="auto">
          <a:xfrm>
            <a:off x="6643688" y="3698875"/>
            <a:ext cx="798512" cy="1166813"/>
            <a:chOff x="12762" y="10336"/>
            <a:chExt cx="1027" cy="1700"/>
          </a:xfrm>
        </p:grpSpPr>
        <p:sp>
          <p:nvSpPr>
            <p:cNvPr id="110748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49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50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1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2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3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20" name="Group 208"/>
          <p:cNvGrpSpPr>
            <a:grpSpLocks/>
          </p:cNvGrpSpPr>
          <p:nvPr/>
        </p:nvGrpSpPr>
        <p:grpSpPr bwMode="auto">
          <a:xfrm>
            <a:off x="6175375" y="5011738"/>
            <a:ext cx="798513" cy="1168400"/>
            <a:chOff x="12762" y="10336"/>
            <a:chExt cx="1027" cy="1700"/>
          </a:xfrm>
        </p:grpSpPr>
        <p:sp>
          <p:nvSpPr>
            <p:cNvPr id="110742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43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44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5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6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7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21" name="Oval 215"/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2" name="Oval 216"/>
          <p:cNvSpPr>
            <a:spLocks noChangeArrowheads="1"/>
          </p:cNvSpPr>
          <p:nvPr/>
        </p:nvSpPr>
        <p:spPr bwMode="auto">
          <a:xfrm>
            <a:off x="1604963" y="4767263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3" name="Text Box 217"/>
          <p:cNvSpPr txBox="1">
            <a:spLocks noChangeArrowheads="1"/>
          </p:cNvSpPr>
          <p:nvPr/>
        </p:nvSpPr>
        <p:spPr bwMode="auto">
          <a:xfrm>
            <a:off x="7583488" y="3651250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grpSp>
        <p:nvGrpSpPr>
          <p:cNvPr id="110624" name="Group 218"/>
          <p:cNvGrpSpPr>
            <a:grpSpLocks/>
          </p:cNvGrpSpPr>
          <p:nvPr/>
        </p:nvGrpSpPr>
        <p:grpSpPr bwMode="auto">
          <a:xfrm>
            <a:off x="4587875" y="5233988"/>
            <a:ext cx="385763" cy="319087"/>
            <a:chOff x="11283" y="10423"/>
            <a:chExt cx="475" cy="374"/>
          </a:xfrm>
        </p:grpSpPr>
        <p:sp>
          <p:nvSpPr>
            <p:cNvPr id="110735" name="Rectangle 219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36" name="Line 220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37" name="Line 221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38" name="Line 222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39" name="Line 223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0" name="Line 224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1" name="Line 225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25" name="Line 226"/>
          <p:cNvSpPr>
            <a:spLocks noChangeShapeType="1"/>
          </p:cNvSpPr>
          <p:nvPr/>
        </p:nvSpPr>
        <p:spPr bwMode="auto">
          <a:xfrm>
            <a:off x="4845050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6" name="Freeform 227"/>
          <p:cNvSpPr>
            <a:spLocks/>
          </p:cNvSpPr>
          <p:nvPr/>
        </p:nvSpPr>
        <p:spPr bwMode="auto">
          <a:xfrm>
            <a:off x="1663700" y="4865688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7" name="Freeform 228"/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8" name="Oval 229"/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629" name="Text Box 230"/>
          <p:cNvSpPr txBox="1">
            <a:spLocks noChangeArrowheads="1"/>
          </p:cNvSpPr>
          <p:nvPr/>
        </p:nvSpPr>
        <p:spPr bwMode="auto">
          <a:xfrm>
            <a:off x="3362325" y="3778250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93223" name="Line 231"/>
          <p:cNvSpPr>
            <a:spLocks noChangeShapeType="1"/>
          </p:cNvSpPr>
          <p:nvPr/>
        </p:nvSpPr>
        <p:spPr bwMode="auto">
          <a:xfrm>
            <a:off x="2909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3224" name="Line 232"/>
          <p:cNvSpPr>
            <a:spLocks noChangeShapeType="1"/>
          </p:cNvSpPr>
          <p:nvPr/>
        </p:nvSpPr>
        <p:spPr bwMode="auto">
          <a:xfrm>
            <a:off x="2905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3225" name="Line 233"/>
          <p:cNvSpPr>
            <a:spLocks noChangeShapeType="1"/>
          </p:cNvSpPr>
          <p:nvPr/>
        </p:nvSpPr>
        <p:spPr bwMode="auto">
          <a:xfrm>
            <a:off x="7116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634" name="Rectangle 234"/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635" name="Rectangle 235"/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636" name="Text Box 236"/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6600"/>
                </a:solidFill>
                <a:latin typeface="Arial" charset="0"/>
                <a:cs typeface="+mn-cs"/>
              </a:rPr>
              <a:t>copy</a:t>
            </a:r>
          </a:p>
        </p:txBody>
      </p:sp>
      <p:sp>
        <p:nvSpPr>
          <p:cNvPr id="358637" name="Text Box 237"/>
          <p:cNvSpPr txBox="1">
            <a:spLocks noChangeArrowheads="1"/>
          </p:cNvSpPr>
          <p:nvPr/>
        </p:nvSpPr>
        <p:spPr bwMode="auto">
          <a:xfrm>
            <a:off x="3724275" y="4805363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006600"/>
                </a:solidFill>
                <a:latin typeface="Arial" charset="0"/>
                <a:cs typeface="+mn-cs"/>
              </a:rPr>
              <a:t>free buffer space!</a:t>
            </a:r>
          </a:p>
        </p:txBody>
      </p:sp>
      <p:grpSp>
        <p:nvGrpSpPr>
          <p:cNvPr id="358640" name="Group 240"/>
          <p:cNvGrpSpPr>
            <a:grpSpLocks/>
          </p:cNvGrpSpPr>
          <p:nvPr/>
        </p:nvGrpSpPr>
        <p:grpSpPr bwMode="auto">
          <a:xfrm>
            <a:off x="1376363" y="3300413"/>
            <a:ext cx="947737" cy="869950"/>
            <a:chOff x="3283" y="2142"/>
            <a:chExt cx="597" cy="548"/>
          </a:xfrm>
        </p:grpSpPr>
        <p:grpSp>
          <p:nvGrpSpPr>
            <p:cNvPr id="110730" name="Group 241"/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93326" name="Picture 24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93327" name="Rectangle 243"/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3324" name="Text Box 244"/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sz="1200" b="1" i="1">
                  <a:solidFill>
                    <a:schemeClr val="accent2"/>
                  </a:solidFill>
                  <a:latin typeface="Comic Sans MS" charset="0"/>
                  <a:cs typeface="+mn-cs"/>
                </a:rPr>
                <a:t>timeout</a:t>
              </a:r>
            </a:p>
          </p:txBody>
        </p:sp>
        <p:pic>
          <p:nvPicPr>
            <p:cNvPr id="93325" name="Picture 24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358646" name="Line 246"/>
          <p:cNvSpPr>
            <a:spLocks noChangeShapeType="1"/>
          </p:cNvSpPr>
          <p:nvPr/>
        </p:nvSpPr>
        <p:spPr bwMode="auto">
          <a:xfrm>
            <a:off x="5092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647" name="Line 247"/>
          <p:cNvSpPr>
            <a:spLocks noChangeShapeType="1"/>
          </p:cNvSpPr>
          <p:nvPr/>
        </p:nvSpPr>
        <p:spPr bwMode="auto">
          <a:xfrm rot="5400000">
            <a:off x="5985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648" name="Text Box 248"/>
          <p:cNvSpPr txBox="1">
            <a:spLocks noChangeArrowheads="1"/>
          </p:cNvSpPr>
          <p:nvPr/>
        </p:nvSpPr>
        <p:spPr bwMode="auto">
          <a:xfrm>
            <a:off x="4664075" y="1303338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>
                <a:latin typeface="Arial" charset="0"/>
                <a:cs typeface="Arial" charset="0"/>
              </a:rPr>
              <a:t>R/2</a:t>
            </a:r>
          </a:p>
        </p:txBody>
      </p:sp>
      <p:sp>
        <p:nvSpPr>
          <p:cNvPr id="358649" name="Line 249"/>
          <p:cNvSpPr>
            <a:spLocks noChangeShapeType="1"/>
          </p:cNvSpPr>
          <p:nvPr/>
        </p:nvSpPr>
        <p:spPr bwMode="auto">
          <a:xfrm rot="5400000">
            <a:off x="6435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651" name="Text Box 251"/>
          <p:cNvSpPr txBox="1">
            <a:spLocks noChangeArrowheads="1"/>
          </p:cNvSpPr>
          <p:nvPr/>
        </p:nvSpPr>
        <p:spPr bwMode="auto">
          <a:xfrm>
            <a:off x="6450013" y="2919413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>
                <a:latin typeface="Arial" charset="0"/>
                <a:cs typeface="Arial" charset="0"/>
              </a:rPr>
              <a:t>R/2</a:t>
            </a:r>
          </a:p>
        </p:txBody>
      </p:sp>
      <p:grpSp>
        <p:nvGrpSpPr>
          <p:cNvPr id="358653" name="Group 253"/>
          <p:cNvGrpSpPr>
            <a:grpSpLocks/>
          </p:cNvGrpSpPr>
          <p:nvPr/>
        </p:nvGrpSpPr>
        <p:grpSpPr bwMode="auto">
          <a:xfrm>
            <a:off x="5656263" y="2954338"/>
            <a:ext cx="427037" cy="366712"/>
            <a:chOff x="3655" y="1791"/>
            <a:chExt cx="269" cy="231"/>
          </a:xfrm>
        </p:grpSpPr>
        <p:sp>
          <p:nvSpPr>
            <p:cNvPr id="93321" name="Text Box 254"/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800">
                  <a:latin typeface="Symbol" charset="0"/>
                  <a:cs typeface="Arial" charset="0"/>
                </a:rPr>
                <a:t>l</a:t>
              </a:r>
              <a:r>
                <a:rPr lang="en-US" sz="1800" baseline="-25000">
                  <a:latin typeface="Arial" charset="0"/>
                  <a:cs typeface="Arial" charset="0"/>
                </a:rPr>
                <a:t>in</a:t>
              </a:r>
            </a:p>
          </p:txBody>
        </p:sp>
        <p:sp>
          <p:nvSpPr>
            <p:cNvPr id="93322" name="Line 255"/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58656" name="Text Box 256"/>
          <p:cNvSpPr txBox="1">
            <a:spLocks noChangeArrowheads="1"/>
          </p:cNvSpPr>
          <p:nvPr/>
        </p:nvSpPr>
        <p:spPr bwMode="auto">
          <a:xfrm rot="-5400000">
            <a:off x="4475163" y="2027237"/>
            <a:ext cx="61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800">
                <a:latin typeface="Symbol" charset="0"/>
                <a:cs typeface="Arial" charset="0"/>
              </a:rPr>
              <a:t>l</a:t>
            </a:r>
            <a:r>
              <a:rPr lang="en-US" sz="1800" baseline="-25000">
                <a:latin typeface="Arial" charset="0"/>
                <a:cs typeface="Arial" charset="0"/>
              </a:rPr>
              <a:t>out</a:t>
            </a:r>
          </a:p>
        </p:txBody>
      </p:sp>
      <p:sp>
        <p:nvSpPr>
          <p:cNvPr id="358657" name="Line 257"/>
          <p:cNvSpPr>
            <a:spLocks noChangeShapeType="1"/>
          </p:cNvSpPr>
          <p:nvPr/>
        </p:nvSpPr>
        <p:spPr bwMode="auto">
          <a:xfrm rot="10800000" flipH="1">
            <a:off x="5051425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358662" name="Group 262"/>
          <p:cNvGrpSpPr>
            <a:grpSpLocks/>
          </p:cNvGrpSpPr>
          <p:nvPr/>
        </p:nvGrpSpPr>
        <p:grpSpPr bwMode="auto">
          <a:xfrm>
            <a:off x="6646863" y="1479550"/>
            <a:ext cx="2260600" cy="1479550"/>
            <a:chOff x="4187" y="932"/>
            <a:chExt cx="1424" cy="932"/>
          </a:xfrm>
        </p:grpSpPr>
        <p:sp>
          <p:nvSpPr>
            <p:cNvPr id="93317" name="Line 250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3318" name="Oval 258"/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3319" name="Text Box 259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400">
                  <a:latin typeface="Arial" charset="0"/>
                  <a:cs typeface="+mn-cs"/>
                </a:rPr>
                <a:t>when sending at R/2, some packets are retransmissions including duplicated that are delivered!</a:t>
              </a:r>
            </a:p>
          </p:txBody>
        </p:sp>
        <p:sp>
          <p:nvSpPr>
            <p:cNvPr id="93320" name="Line 260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58661" name="Freeform 261"/>
          <p:cNvSpPr>
            <a:spLocks/>
          </p:cNvSpPr>
          <p:nvPr/>
        </p:nvSpPr>
        <p:spPr bwMode="auto">
          <a:xfrm>
            <a:off x="5089525" y="1571625"/>
            <a:ext cx="2535238" cy="1382713"/>
          </a:xfrm>
          <a:custGeom>
            <a:avLst/>
            <a:gdLst>
              <a:gd name="T0" fmla="*/ 0 w 1597"/>
              <a:gd name="T1" fmla="*/ 2147483647 h 871"/>
              <a:gd name="T2" fmla="*/ 2147483647 w 1597"/>
              <a:gd name="T3" fmla="*/ 2147483647 h 871"/>
              <a:gd name="T4" fmla="*/ 2147483647 w 1597"/>
              <a:gd name="T5" fmla="*/ 2147483647 h 871"/>
              <a:gd name="T6" fmla="*/ 2147483647 w 1597"/>
              <a:gd name="T7" fmla="*/ 2147483647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648" name="Freeform 264"/>
          <p:cNvSpPr>
            <a:spLocks/>
          </p:cNvSpPr>
          <p:nvPr/>
        </p:nvSpPr>
        <p:spPr bwMode="auto">
          <a:xfrm>
            <a:off x="6937375" y="4981575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49" name="Freeform 267"/>
          <p:cNvSpPr>
            <a:spLocks/>
          </p:cNvSpPr>
          <p:nvPr/>
        </p:nvSpPr>
        <p:spPr bwMode="auto">
          <a:xfrm>
            <a:off x="7416800" y="3676650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50" name="Freeform 270"/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51" name="Text Box 275"/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Host B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93245" name="Rectangle 281"/>
          <p:cNvSpPr>
            <a:spLocks noChangeArrowheads="1"/>
          </p:cNvSpPr>
          <p:nvPr/>
        </p:nvSpPr>
        <p:spPr bwMode="auto">
          <a:xfrm>
            <a:off x="377825" y="1039813"/>
            <a:ext cx="4310063" cy="191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>
                <a:solidFill>
                  <a:srgbClr val="000099"/>
                </a:solidFill>
                <a:latin typeface="Gill Sans MT" charset="0"/>
                <a:cs typeface="+mn-cs"/>
              </a:rPr>
              <a:t>Realistic: </a:t>
            </a:r>
            <a:r>
              <a:rPr lang="en-US" sz="2800" i="1">
                <a:solidFill>
                  <a:srgbClr val="CC0000"/>
                </a:solidFill>
                <a:latin typeface="Gill Sans MT" charset="0"/>
                <a:cs typeface="+mn-cs"/>
              </a:rPr>
              <a:t>duplicates</a:t>
            </a:r>
            <a:r>
              <a:rPr lang="en-US" sz="2400">
                <a:latin typeface="Gill Sans MT" charset="0"/>
                <a:cs typeface="+mn-cs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cs typeface="+mn-cs"/>
              </a:rPr>
              <a:t>packets can be lost, dropped at router due  to full buffers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cs typeface="+mn-cs"/>
              </a:rPr>
              <a:t>sender times out prematurely, sending </a:t>
            </a:r>
            <a:r>
              <a:rPr lang="en-US" sz="2400" i="1">
                <a:solidFill>
                  <a:srgbClr val="000099"/>
                </a:solidFill>
                <a:latin typeface="Gill Sans MT" charset="0"/>
                <a:cs typeface="+mn-cs"/>
              </a:rPr>
              <a:t>two</a:t>
            </a:r>
            <a:r>
              <a:rPr lang="en-US" sz="2400" i="1">
                <a:latin typeface="Gill Sans MT" charset="0"/>
                <a:cs typeface="+mn-cs"/>
              </a:rPr>
              <a:t> </a:t>
            </a:r>
            <a:r>
              <a:rPr lang="en-US" sz="2400">
                <a:latin typeface="Gill Sans MT" charset="0"/>
                <a:cs typeface="+mn-cs"/>
              </a:rPr>
              <a:t>copies, both of which are delivered</a:t>
            </a:r>
            <a:endParaRPr lang="en-US" sz="2800">
              <a:latin typeface="Gill Sans MT" charset="0"/>
              <a:cs typeface="+mn-cs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>
              <a:latin typeface="Gill Sans MT" charset="0"/>
              <a:cs typeface="+mn-cs"/>
            </a:endParaRPr>
          </a:p>
        </p:txBody>
      </p:sp>
      <p:pic>
        <p:nvPicPr>
          <p:cNvPr id="110653" name="Picture 28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47" name="Rectangle 287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latin typeface="Gill Sans MT" charset="0"/>
                <a:cs typeface="+mj-cs"/>
              </a:rPr>
              <a:t>Causes/costs of congestion: scenario 2</a:t>
            </a:r>
            <a:r>
              <a:rPr lang="en-US">
                <a:latin typeface="Gill Sans MT" charset="0"/>
                <a:cs typeface="+mj-cs"/>
              </a:rPr>
              <a:t> </a:t>
            </a:r>
          </a:p>
        </p:txBody>
      </p:sp>
      <p:grpSp>
        <p:nvGrpSpPr>
          <p:cNvPr id="110655" name="Group 288"/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10692" name="Freeform 2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6" name="Rectangle 290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0694" name="Freeform 2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95" name="Freeform 2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9" name="Rectangle 293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0697" name="Group 2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315" name="AutoShape 295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3316" name="AutoShape 296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3291" name="Rectangle 297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0699" name="Group 2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313" name="AutoShape 299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3314" name="AutoShape 300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3293" name="Rectangle 301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3294" name="Rectangle 302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0702" name="Group 3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311" name="AutoShape 30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3312" name="AutoShape 305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0703" name="Freeform 3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0704" name="Group 3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309" name="AutoShape 308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3310" name="AutoShape 309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3298" name="Rectangle 310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0706" name="Freeform 3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07" name="Freeform 3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1" name="Oval 313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0709" name="Freeform 3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3" name="AutoShape 315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3304" name="AutoShape 316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3305" name="Oval 317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3306" name="Oval 318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3307" name="Oval 319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3308" name="Rectangle 320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10656" name="Group 321"/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10660" name="Freeform 32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4" name="Rectangle 32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0662" name="Freeform 32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63" name="Freeform 32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7" name="Rectangle 32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0665" name="Group 32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83" name="AutoShape 32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3284" name="AutoShape 32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3259" name="Rectangle 33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0667" name="Group 33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81" name="AutoShape 33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3282" name="AutoShape 33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3261" name="Rectangle 33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3262" name="Rectangle 33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0670" name="Group 33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79" name="AutoShape 33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3280" name="AutoShape 33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0671" name="Freeform 33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0672" name="Group 34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77" name="AutoShape 34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3278" name="AutoShape 34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3266" name="Rectangle 34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0674" name="Freeform 34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75" name="Freeform 34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9" name="Oval 34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0677" name="Freeform 34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1" name="AutoShape 34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3272" name="AutoShape 34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3273" name="Oval 35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3274" name="Oval 35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3275" name="Oval 35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3276" name="Rectangle 35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10657" name="Group 354"/>
          <p:cNvGrpSpPr>
            <a:grpSpLocks/>
          </p:cNvGrpSpPr>
          <p:nvPr/>
        </p:nvGrpSpPr>
        <p:grpSpPr bwMode="auto"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110658" name="Picture 35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59" name="Freeform 35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5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16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58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593 0.24144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81 0.24075 L 0.30833 0.24075 L 0.34982 0.18056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-300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58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82 0.18056 L 0.3743 0.15278 L 0.46198 0.15278 L 0.46076 0.01621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821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58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03542 -1.11111E-6 L 0.03785 0.14306 L 0.11719 0.14468 L 0.0842 0.20648 L 0.34271 0.20648 L 0.4099 0.1169 L 0.49635 0.11852 L 0.49635 -0.01805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358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58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4" grpId="0" animBg="1"/>
      <p:bldP spid="358634" grpId="1" animBg="1"/>
      <p:bldP spid="358634" grpId="2" animBg="1"/>
      <p:bldP spid="358634" grpId="3" animBg="1"/>
      <p:bldP spid="358634" grpId="4" animBg="1"/>
      <p:bldP spid="358634" grpId="5" animBg="1"/>
      <p:bldP spid="358635" grpId="0" animBg="1"/>
      <p:bldP spid="358635" grpId="1" animBg="1"/>
      <p:bldP spid="358636" grpId="0"/>
      <p:bldP spid="358636" grpId="1"/>
      <p:bldP spid="358637" grpId="0"/>
      <p:bldP spid="35863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Line 245"/>
          <p:cNvSpPr>
            <a:spLocks noChangeShapeType="1"/>
          </p:cNvSpPr>
          <p:nvPr/>
        </p:nvSpPr>
        <p:spPr bwMode="auto">
          <a:xfrm>
            <a:off x="5092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4213" name="Text Box 247"/>
          <p:cNvSpPr txBox="1">
            <a:spLocks noChangeArrowheads="1"/>
          </p:cNvSpPr>
          <p:nvPr/>
        </p:nvSpPr>
        <p:spPr bwMode="auto">
          <a:xfrm>
            <a:off x="4697413" y="1292225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>
                <a:latin typeface="Arial" charset="0"/>
                <a:cs typeface="Arial" charset="0"/>
              </a:rPr>
              <a:t>R/2</a:t>
            </a:r>
          </a:p>
        </p:txBody>
      </p:sp>
      <p:sp>
        <p:nvSpPr>
          <p:cNvPr id="94214" name="Line 248"/>
          <p:cNvSpPr>
            <a:spLocks noChangeShapeType="1"/>
          </p:cNvSpPr>
          <p:nvPr/>
        </p:nvSpPr>
        <p:spPr bwMode="auto">
          <a:xfrm rot="5400000">
            <a:off x="6435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4215" name="Text Box 253"/>
          <p:cNvSpPr txBox="1">
            <a:spLocks noChangeArrowheads="1"/>
          </p:cNvSpPr>
          <p:nvPr/>
        </p:nvSpPr>
        <p:spPr bwMode="auto">
          <a:xfrm rot="-5400000">
            <a:off x="4475163" y="2027237"/>
            <a:ext cx="61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800">
                <a:latin typeface="Symbol" charset="0"/>
                <a:cs typeface="Arial" charset="0"/>
              </a:rPr>
              <a:t>l</a:t>
            </a:r>
            <a:r>
              <a:rPr lang="en-US" sz="1800" baseline="-25000">
                <a:latin typeface="Arial" charset="0"/>
                <a:cs typeface="Arial" charset="0"/>
              </a:rPr>
              <a:t>out</a:t>
            </a:r>
          </a:p>
        </p:txBody>
      </p:sp>
      <p:sp>
        <p:nvSpPr>
          <p:cNvPr id="94216" name="Line 254"/>
          <p:cNvSpPr>
            <a:spLocks noChangeShapeType="1"/>
          </p:cNvSpPr>
          <p:nvPr/>
        </p:nvSpPr>
        <p:spPr bwMode="auto">
          <a:xfrm rot="10800000" flipH="1">
            <a:off x="5051425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11624" name="Group 255"/>
          <p:cNvGrpSpPr>
            <a:grpSpLocks/>
          </p:cNvGrpSpPr>
          <p:nvPr/>
        </p:nvGrpSpPr>
        <p:grpSpPr bwMode="auto">
          <a:xfrm>
            <a:off x="6646863" y="1479550"/>
            <a:ext cx="2260600" cy="1479550"/>
            <a:chOff x="4187" y="932"/>
            <a:chExt cx="1424" cy="932"/>
          </a:xfrm>
        </p:grpSpPr>
        <p:sp>
          <p:nvSpPr>
            <p:cNvPr id="94228" name="Line 256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4229" name="Oval 257"/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4230" name="Text Box 258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400">
                  <a:latin typeface="Arial" charset="0"/>
                  <a:cs typeface="+mn-cs"/>
                </a:rPr>
                <a:t>when sending at R/2, some packets are retransmissions including duplicated that are delivered!</a:t>
              </a:r>
            </a:p>
          </p:txBody>
        </p:sp>
        <p:sp>
          <p:nvSpPr>
            <p:cNvPr id="94231" name="Line 259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11625" name="Freeform 260"/>
          <p:cNvSpPr>
            <a:spLocks/>
          </p:cNvSpPr>
          <p:nvPr/>
        </p:nvSpPr>
        <p:spPr bwMode="auto">
          <a:xfrm>
            <a:off x="5089525" y="1571625"/>
            <a:ext cx="2535238" cy="1382713"/>
          </a:xfrm>
          <a:custGeom>
            <a:avLst/>
            <a:gdLst>
              <a:gd name="T0" fmla="*/ 0 w 1597"/>
              <a:gd name="T1" fmla="*/ 2147483647 h 871"/>
              <a:gd name="T2" fmla="*/ 2147483647 w 1597"/>
              <a:gd name="T3" fmla="*/ 2147483647 h 871"/>
              <a:gd name="T4" fmla="*/ 2147483647 w 1597"/>
              <a:gd name="T5" fmla="*/ 2147483647 h 871"/>
              <a:gd name="T6" fmla="*/ 2147483647 w 1597"/>
              <a:gd name="T7" fmla="*/ 2147483647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19" name="Rectangle 261"/>
          <p:cNvSpPr>
            <a:spLocks noChangeArrowheads="1"/>
          </p:cNvSpPr>
          <p:nvPr/>
        </p:nvSpPr>
        <p:spPr bwMode="auto">
          <a:xfrm>
            <a:off x="627063" y="3836988"/>
            <a:ext cx="81438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ja-JP" altLang="en-US" sz="2800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sz="2800">
                <a:solidFill>
                  <a:srgbClr val="CC0000"/>
                </a:solidFill>
                <a:latin typeface="Gill Sans MT" charset="0"/>
                <a:cs typeface="+mn-cs"/>
              </a:rPr>
              <a:t>costs</a:t>
            </a:r>
            <a:r>
              <a:rPr lang="ja-JP" altLang="en-US" sz="2800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r>
              <a:rPr lang="en-US" sz="2800">
                <a:solidFill>
                  <a:srgbClr val="CC0000"/>
                </a:solidFill>
                <a:latin typeface="Gill Sans MT" charset="0"/>
                <a:cs typeface="+mn-cs"/>
              </a:rPr>
              <a:t> of congestion:</a:t>
            </a:r>
            <a:r>
              <a:rPr lang="en-US" sz="2800">
                <a:latin typeface="Gill Sans MT" charset="0"/>
                <a:cs typeface="+mn-cs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cs typeface="+mn-cs"/>
              </a:rPr>
              <a:t>more work (retrans) for given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>
                <a:latin typeface="Gill Sans MT" charset="0"/>
                <a:cs typeface="+mn-cs"/>
              </a:rPr>
              <a:t>goodput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endParaRPr lang="en-US" sz="2400">
              <a:latin typeface="Gill Sans MT" charset="0"/>
              <a:cs typeface="+mn-cs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cs typeface="+mn-cs"/>
              </a:rPr>
              <a:t>unneeded retransmissions: link carries multiple copies of pkt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cs typeface="+mn-cs"/>
              </a:rPr>
              <a:t>decreasing goodput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>
              <a:latin typeface="Gill Sans MT" charset="0"/>
              <a:cs typeface="+mn-cs"/>
            </a:endParaRPr>
          </a:p>
        </p:txBody>
      </p:sp>
      <p:sp>
        <p:nvSpPr>
          <p:cNvPr id="94220" name="Line 262"/>
          <p:cNvSpPr>
            <a:spLocks noChangeShapeType="1"/>
          </p:cNvSpPr>
          <p:nvPr/>
        </p:nvSpPr>
        <p:spPr bwMode="auto">
          <a:xfrm rot="5400000">
            <a:off x="5985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4221" name="Text Box 263"/>
          <p:cNvSpPr txBox="1">
            <a:spLocks noChangeArrowheads="1"/>
          </p:cNvSpPr>
          <p:nvPr/>
        </p:nvSpPr>
        <p:spPr bwMode="auto">
          <a:xfrm>
            <a:off x="6450013" y="2930525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>
                <a:latin typeface="Arial" charset="0"/>
                <a:cs typeface="Arial" charset="0"/>
              </a:rPr>
              <a:t>R/2</a:t>
            </a:r>
          </a:p>
        </p:txBody>
      </p:sp>
      <p:grpSp>
        <p:nvGrpSpPr>
          <p:cNvPr id="111629" name="Group 264"/>
          <p:cNvGrpSpPr>
            <a:grpSpLocks/>
          </p:cNvGrpSpPr>
          <p:nvPr/>
        </p:nvGrpSpPr>
        <p:grpSpPr bwMode="auto">
          <a:xfrm>
            <a:off x="5656263" y="2954338"/>
            <a:ext cx="427037" cy="366712"/>
            <a:chOff x="3655" y="1791"/>
            <a:chExt cx="269" cy="231"/>
          </a:xfrm>
        </p:grpSpPr>
        <p:sp>
          <p:nvSpPr>
            <p:cNvPr id="94226" name="Text Box 265"/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800">
                  <a:latin typeface="Symbol" charset="0"/>
                  <a:cs typeface="Arial" charset="0"/>
                </a:rPr>
                <a:t>l</a:t>
              </a:r>
              <a:r>
                <a:rPr lang="en-US" sz="1800" baseline="-25000">
                  <a:latin typeface="Arial" charset="0"/>
                  <a:cs typeface="Arial" charset="0"/>
                </a:rPr>
                <a:t>in</a:t>
              </a:r>
            </a:p>
          </p:txBody>
        </p:sp>
        <p:sp>
          <p:nvSpPr>
            <p:cNvPr id="94227" name="Line 266"/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pic>
        <p:nvPicPr>
          <p:cNvPr id="111630" name="Picture 27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24" name="Rectangle 271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latin typeface="Gill Sans MT" charset="0"/>
                <a:cs typeface="+mj-cs"/>
              </a:rPr>
              <a:t>Causes/costs of congestion: scenario 2</a:t>
            </a:r>
            <a:r>
              <a:rPr lang="en-US">
                <a:latin typeface="Gill Sans MT" charset="0"/>
                <a:cs typeface="+mj-cs"/>
              </a:rPr>
              <a:t> </a:t>
            </a:r>
          </a:p>
        </p:txBody>
      </p:sp>
      <p:sp>
        <p:nvSpPr>
          <p:cNvPr id="94225" name="Rectangle 273"/>
          <p:cNvSpPr>
            <a:spLocks noChangeArrowheads="1"/>
          </p:cNvSpPr>
          <p:nvPr/>
        </p:nvSpPr>
        <p:spPr bwMode="auto">
          <a:xfrm>
            <a:off x="377825" y="1039813"/>
            <a:ext cx="4310063" cy="191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>
                <a:solidFill>
                  <a:srgbClr val="000099"/>
                </a:solidFill>
                <a:latin typeface="Gill Sans MT" charset="0"/>
                <a:cs typeface="+mn-cs"/>
              </a:rPr>
              <a:t>Realistic: </a:t>
            </a:r>
            <a:r>
              <a:rPr lang="en-US" sz="2800" i="1">
                <a:solidFill>
                  <a:srgbClr val="CC0000"/>
                </a:solidFill>
                <a:latin typeface="Gill Sans MT" charset="0"/>
                <a:cs typeface="+mn-cs"/>
              </a:rPr>
              <a:t>duplicates</a:t>
            </a:r>
            <a:r>
              <a:rPr lang="en-US" sz="2400">
                <a:latin typeface="Gill Sans MT" charset="0"/>
                <a:cs typeface="+mn-cs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cs typeface="+mn-cs"/>
              </a:rPr>
              <a:t>packets can be lost, dropped at router due  to full buffers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cs typeface="+mn-cs"/>
              </a:rPr>
              <a:t>sender times out prematurely, sending </a:t>
            </a:r>
            <a:r>
              <a:rPr lang="en-US" sz="2400" i="1">
                <a:solidFill>
                  <a:srgbClr val="000099"/>
                </a:solidFill>
                <a:latin typeface="Gill Sans MT" charset="0"/>
                <a:cs typeface="+mn-cs"/>
              </a:rPr>
              <a:t>two</a:t>
            </a:r>
            <a:r>
              <a:rPr lang="en-US" sz="2400" i="1">
                <a:latin typeface="Gill Sans MT" charset="0"/>
                <a:cs typeface="+mn-cs"/>
              </a:rPr>
              <a:t> </a:t>
            </a:r>
            <a:r>
              <a:rPr lang="en-US" sz="2400">
                <a:latin typeface="Gill Sans MT" charset="0"/>
                <a:cs typeface="+mn-cs"/>
              </a:rPr>
              <a:t>copies, both of which are delivered</a:t>
            </a:r>
            <a:endParaRPr lang="en-US" sz="2800">
              <a:latin typeface="Gill Sans MT" charset="0"/>
              <a:cs typeface="+mn-cs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>
              <a:latin typeface="Gill Sans MT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6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Freeform 354"/>
          <p:cNvSpPr>
            <a:spLocks/>
          </p:cNvSpPr>
          <p:nvPr/>
        </p:nvSpPr>
        <p:spPr bwMode="auto">
          <a:xfrm flipH="1">
            <a:off x="2568575" y="3136900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4" name="Freeform 350"/>
          <p:cNvSpPr>
            <a:spLocks/>
          </p:cNvSpPr>
          <p:nvPr/>
        </p:nvSpPr>
        <p:spPr bwMode="auto">
          <a:xfrm flipH="1">
            <a:off x="552450" y="5118100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5" name="Freeform 347"/>
          <p:cNvSpPr>
            <a:spLocks/>
          </p:cNvSpPr>
          <p:nvPr/>
        </p:nvSpPr>
        <p:spPr bwMode="auto">
          <a:xfrm>
            <a:off x="6810375" y="5316538"/>
            <a:ext cx="236538" cy="1014412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6" name="Freeform 344"/>
          <p:cNvSpPr>
            <a:spLocks/>
          </p:cNvSpPr>
          <p:nvPr/>
        </p:nvSpPr>
        <p:spPr bwMode="auto">
          <a:xfrm>
            <a:off x="7243763" y="3302000"/>
            <a:ext cx="236537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6425" y="1273175"/>
            <a:ext cx="8334375" cy="12477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four senders</a:t>
            </a:r>
          </a:p>
          <a:p>
            <a:pPr>
              <a:defRPr/>
            </a:pPr>
            <a:r>
              <a:rPr lang="en-US" sz="2400" dirty="0" err="1">
                <a:latin typeface="Gill Sans MT" charset="0"/>
                <a:cs typeface="+mn-cs"/>
              </a:rPr>
              <a:t>multihop</a:t>
            </a:r>
            <a:r>
              <a:rPr lang="en-US" sz="2400" dirty="0">
                <a:latin typeface="Gill Sans MT" charset="0"/>
                <a:cs typeface="+mn-cs"/>
              </a:rPr>
              <a:t> paths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timeout/retransmit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95241" name="Rectangle 7"/>
          <p:cNvSpPr>
            <a:spLocks noChangeArrowheads="1"/>
          </p:cNvSpPr>
          <p:nvPr/>
        </p:nvSpPr>
        <p:spPr bwMode="auto">
          <a:xfrm>
            <a:off x="4251325" y="1106488"/>
            <a:ext cx="43735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what happens as </a:t>
            </a:r>
            <a:r>
              <a:rPr lang="en-US" sz="2400" dirty="0" err="1">
                <a:solidFill>
                  <a:srgbClr val="CC0000"/>
                </a:solidFill>
                <a:latin typeface="Symbol" charset="0"/>
                <a:cs typeface="+mn-cs"/>
              </a:rPr>
              <a:t>l</a:t>
            </a:r>
            <a:r>
              <a:rPr lang="en-US" sz="2400" baseline="-25000" dirty="0" err="1">
                <a:solidFill>
                  <a:srgbClr val="CC0000"/>
                </a:solidFill>
                <a:latin typeface="Gill Sans MT" charset="0"/>
                <a:cs typeface="+mn-cs"/>
              </a:rPr>
              <a:t>in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and </a:t>
            </a:r>
            <a:r>
              <a:rPr lang="en-US" sz="2400" dirty="0" err="1">
                <a:solidFill>
                  <a:srgbClr val="CC0000"/>
                </a:solidFill>
                <a:latin typeface="Symbol" charset="0"/>
                <a:cs typeface="+mn-cs"/>
              </a:rPr>
              <a:t>l</a:t>
            </a:r>
            <a:r>
              <a:rPr lang="en-US" sz="2400" baseline="-25000" dirty="0" err="1">
                <a:solidFill>
                  <a:srgbClr val="CC0000"/>
                </a:solidFill>
                <a:latin typeface="Gill Sans MT" charset="0"/>
                <a:cs typeface="+mn-cs"/>
              </a:rPr>
              <a:t>in</a:t>
            </a:r>
            <a:r>
              <a:rPr lang="ja-JP" altLang="en-US" sz="2400" b="1" baseline="30000">
                <a:solidFill>
                  <a:srgbClr val="CC0000"/>
                </a:solidFill>
                <a:latin typeface="Arial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increase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?</a:t>
            </a:r>
          </a:p>
        </p:txBody>
      </p:sp>
      <p:sp>
        <p:nvSpPr>
          <p:cNvPr id="112649" name="Text Box 14"/>
          <p:cNvSpPr txBox="1">
            <a:spLocks noChangeArrowheads="1"/>
          </p:cNvSpPr>
          <p:nvPr/>
        </p:nvSpPr>
        <p:spPr bwMode="auto">
          <a:xfrm>
            <a:off x="4171950" y="3822700"/>
            <a:ext cx="19129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>
                <a:solidFill>
                  <a:schemeClr val="tx2"/>
                </a:solidFill>
                <a:latin typeface="Arial" charset="0"/>
              </a:rPr>
              <a:t>finite shared output link buffers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2650" name="Line 15"/>
          <p:cNvSpPr>
            <a:spLocks noChangeShapeType="1"/>
          </p:cNvSpPr>
          <p:nvPr/>
        </p:nvSpPr>
        <p:spPr bwMode="auto">
          <a:xfrm flipH="1">
            <a:off x="2859088" y="4203700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1" name="Line 16"/>
          <p:cNvSpPr>
            <a:spLocks noChangeShapeType="1"/>
          </p:cNvSpPr>
          <p:nvPr/>
        </p:nvSpPr>
        <p:spPr bwMode="auto">
          <a:xfrm flipH="1">
            <a:off x="3344863" y="4203700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652" name="Group 58"/>
          <p:cNvGrpSpPr>
            <a:grpSpLocks/>
          </p:cNvGrpSpPr>
          <p:nvPr/>
        </p:nvGrpSpPr>
        <p:grpSpPr bwMode="auto">
          <a:xfrm>
            <a:off x="2798763" y="3184525"/>
            <a:ext cx="650875" cy="904875"/>
            <a:chOff x="12762" y="10336"/>
            <a:chExt cx="1027" cy="1700"/>
          </a:xfrm>
        </p:grpSpPr>
        <p:sp>
          <p:nvSpPr>
            <p:cNvPr id="112973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74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75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6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7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8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53" name="Text Box 65"/>
          <p:cNvSpPr txBox="1">
            <a:spLocks noChangeArrowheads="1"/>
          </p:cNvSpPr>
          <p:nvPr/>
        </p:nvSpPr>
        <p:spPr bwMode="auto">
          <a:xfrm>
            <a:off x="2700338" y="2870200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tx2"/>
                </a:solidFill>
                <a:latin typeface="Arial" charset="0"/>
              </a:rPr>
              <a:t>Host A</a:t>
            </a:r>
          </a:p>
        </p:txBody>
      </p:sp>
      <p:sp>
        <p:nvSpPr>
          <p:cNvPr id="112654" name="Line 67"/>
          <p:cNvSpPr>
            <a:spLocks noChangeShapeType="1"/>
          </p:cNvSpPr>
          <p:nvPr/>
        </p:nvSpPr>
        <p:spPr bwMode="auto">
          <a:xfrm flipH="1">
            <a:off x="1504950" y="6184900"/>
            <a:ext cx="1458913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655" name="Group 109"/>
          <p:cNvGrpSpPr>
            <a:grpSpLocks/>
          </p:cNvGrpSpPr>
          <p:nvPr/>
        </p:nvGrpSpPr>
        <p:grpSpPr bwMode="auto">
          <a:xfrm>
            <a:off x="788988" y="5156200"/>
            <a:ext cx="650875" cy="904875"/>
            <a:chOff x="12762" y="10336"/>
            <a:chExt cx="1027" cy="1700"/>
          </a:xfrm>
        </p:grpSpPr>
        <p:sp>
          <p:nvSpPr>
            <p:cNvPr id="112967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68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69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0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1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2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56" name="Line 117"/>
          <p:cNvSpPr>
            <a:spLocks noChangeShapeType="1"/>
          </p:cNvSpPr>
          <p:nvPr/>
        </p:nvSpPr>
        <p:spPr bwMode="auto">
          <a:xfrm flipH="1">
            <a:off x="3344863" y="4632325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7" name="Line 118"/>
          <p:cNvSpPr>
            <a:spLocks noChangeShapeType="1"/>
          </p:cNvSpPr>
          <p:nvPr/>
        </p:nvSpPr>
        <p:spPr bwMode="auto">
          <a:xfrm flipH="1" flipV="1">
            <a:off x="5126038" y="4651375"/>
            <a:ext cx="779462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8" name="Line 119"/>
          <p:cNvSpPr>
            <a:spLocks noChangeShapeType="1"/>
          </p:cNvSpPr>
          <p:nvPr/>
        </p:nvSpPr>
        <p:spPr bwMode="auto">
          <a:xfrm flipH="1">
            <a:off x="5068888" y="4222750"/>
            <a:ext cx="1296987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9" name="Line 120"/>
          <p:cNvSpPr>
            <a:spLocks noChangeShapeType="1"/>
          </p:cNvSpPr>
          <p:nvPr/>
        </p:nvSpPr>
        <p:spPr bwMode="auto">
          <a:xfrm flipH="1">
            <a:off x="6324600" y="4241800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0" name="Freeform 123"/>
          <p:cNvSpPr>
            <a:spLocks/>
          </p:cNvSpPr>
          <p:nvPr/>
        </p:nvSpPr>
        <p:spPr bwMode="auto">
          <a:xfrm>
            <a:off x="6750050" y="3659188"/>
            <a:ext cx="315913" cy="360362"/>
          </a:xfrm>
          <a:custGeom>
            <a:avLst/>
            <a:gdLst>
              <a:gd name="T0" fmla="*/ 2147483647 w 650"/>
              <a:gd name="T1" fmla="*/ 2147483647 h 735"/>
              <a:gd name="T2" fmla="*/ 2147483647 w 650"/>
              <a:gd name="T3" fmla="*/ 2147483647 h 735"/>
              <a:gd name="T4" fmla="*/ 2147483647 w 650"/>
              <a:gd name="T5" fmla="*/ 2147483647 h 735"/>
              <a:gd name="T6" fmla="*/ 2147483647 w 650"/>
              <a:gd name="T7" fmla="*/ 2147483647 h 735"/>
              <a:gd name="T8" fmla="*/ 2147483647 w 650"/>
              <a:gd name="T9" fmla="*/ 2147483647 h 735"/>
              <a:gd name="T10" fmla="*/ 2147483647 w 650"/>
              <a:gd name="T11" fmla="*/ 2147483647 h 735"/>
              <a:gd name="T12" fmla="*/ 2147483647 w 650"/>
              <a:gd name="T13" fmla="*/ 2147483647 h 735"/>
              <a:gd name="T14" fmla="*/ 2147483647 w 650"/>
              <a:gd name="T15" fmla="*/ 2147483647 h 735"/>
              <a:gd name="T16" fmla="*/ 2147483647 w 650"/>
              <a:gd name="T17" fmla="*/ 2147483647 h 735"/>
              <a:gd name="T18" fmla="*/ 2147483647 w 650"/>
              <a:gd name="T19" fmla="*/ 0 h 735"/>
              <a:gd name="T20" fmla="*/ 2147483647 w 650"/>
              <a:gd name="T21" fmla="*/ 2147483647 h 735"/>
              <a:gd name="T22" fmla="*/ 2147483647 w 650"/>
              <a:gd name="T23" fmla="*/ 2147483647 h 735"/>
              <a:gd name="T24" fmla="*/ 2147483647 w 650"/>
              <a:gd name="T25" fmla="*/ 2147483647 h 735"/>
              <a:gd name="T26" fmla="*/ 2147483647 w 650"/>
              <a:gd name="T27" fmla="*/ 2147483647 h 735"/>
              <a:gd name="T28" fmla="*/ 2147483647 w 650"/>
              <a:gd name="T29" fmla="*/ 2147483647 h 735"/>
              <a:gd name="T30" fmla="*/ 2147483647 w 650"/>
              <a:gd name="T31" fmla="*/ 2147483647 h 735"/>
              <a:gd name="T32" fmla="*/ 2147483647 w 650"/>
              <a:gd name="T33" fmla="*/ 2147483647 h 735"/>
              <a:gd name="T34" fmla="*/ 2147483647 w 650"/>
              <a:gd name="T35" fmla="*/ 2147483647 h 735"/>
              <a:gd name="T36" fmla="*/ 2147483647 w 650"/>
              <a:gd name="T37" fmla="*/ 2147483647 h 735"/>
              <a:gd name="T38" fmla="*/ 2147483647 w 650"/>
              <a:gd name="T39" fmla="*/ 2147483647 h 735"/>
              <a:gd name="T40" fmla="*/ 2147483647 w 650"/>
              <a:gd name="T41" fmla="*/ 2147483647 h 735"/>
              <a:gd name="T42" fmla="*/ 0 w 650"/>
              <a:gd name="T43" fmla="*/ 2147483647 h 735"/>
              <a:gd name="T44" fmla="*/ 2147483647 w 650"/>
              <a:gd name="T45" fmla="*/ 2147483647 h 735"/>
              <a:gd name="T46" fmla="*/ 2147483647 w 650"/>
              <a:gd name="T47" fmla="*/ 2147483647 h 735"/>
              <a:gd name="T48" fmla="*/ 2147483647 w 650"/>
              <a:gd name="T49" fmla="*/ 2147483647 h 735"/>
              <a:gd name="T50" fmla="*/ 2147483647 w 650"/>
              <a:gd name="T51" fmla="*/ 2147483647 h 735"/>
              <a:gd name="T52" fmla="*/ 2147483647 w 650"/>
              <a:gd name="T53" fmla="*/ 2147483647 h 735"/>
              <a:gd name="T54" fmla="*/ 2147483647 w 650"/>
              <a:gd name="T55" fmla="*/ 2147483647 h 735"/>
              <a:gd name="T56" fmla="*/ 2147483647 w 650"/>
              <a:gd name="T57" fmla="*/ 2147483647 h 735"/>
              <a:gd name="T58" fmla="*/ 2147483647 w 650"/>
              <a:gd name="T59" fmla="*/ 2147483647 h 735"/>
              <a:gd name="T60" fmla="*/ 2147483647 w 650"/>
              <a:gd name="T61" fmla="*/ 2147483647 h 735"/>
              <a:gd name="T62" fmla="*/ 2147483647 w 650"/>
              <a:gd name="T63" fmla="*/ 2147483647 h 735"/>
              <a:gd name="T64" fmla="*/ 2147483647 w 650"/>
              <a:gd name="T65" fmla="*/ 2147483647 h 735"/>
              <a:gd name="T66" fmla="*/ 2147483647 w 650"/>
              <a:gd name="T67" fmla="*/ 2147483647 h 735"/>
              <a:gd name="T68" fmla="*/ 2147483647 w 650"/>
              <a:gd name="T69" fmla="*/ 2147483647 h 735"/>
              <a:gd name="T70" fmla="*/ 2147483647 w 650"/>
              <a:gd name="T71" fmla="*/ 2147483647 h 735"/>
              <a:gd name="T72" fmla="*/ 2147483647 w 650"/>
              <a:gd name="T73" fmla="*/ 2147483647 h 735"/>
              <a:gd name="T74" fmla="*/ 2147483647 w 650"/>
              <a:gd name="T75" fmla="*/ 2147483647 h 735"/>
              <a:gd name="T76" fmla="*/ 2147483647 w 650"/>
              <a:gd name="T77" fmla="*/ 2147483647 h 735"/>
              <a:gd name="T78" fmla="*/ 2147483647 w 650"/>
              <a:gd name="T79" fmla="*/ 2147483647 h 735"/>
              <a:gd name="T80" fmla="*/ 2147483647 w 650"/>
              <a:gd name="T81" fmla="*/ 2147483647 h 735"/>
              <a:gd name="T82" fmla="*/ 2147483647 w 650"/>
              <a:gd name="T83" fmla="*/ 2147483647 h 735"/>
              <a:gd name="T84" fmla="*/ 2147483647 w 650"/>
              <a:gd name="T85" fmla="*/ 2147483647 h 735"/>
              <a:gd name="T86" fmla="*/ 2147483647 w 650"/>
              <a:gd name="T87" fmla="*/ 2147483647 h 735"/>
              <a:gd name="T88" fmla="*/ 2147483647 w 650"/>
              <a:gd name="T89" fmla="*/ 2147483647 h 735"/>
              <a:gd name="T90" fmla="*/ 2147483647 w 650"/>
              <a:gd name="T91" fmla="*/ 2147483647 h 735"/>
              <a:gd name="T92" fmla="*/ 2147483647 w 650"/>
              <a:gd name="T93" fmla="*/ 2147483647 h 735"/>
              <a:gd name="T94" fmla="*/ 2147483647 w 650"/>
              <a:gd name="T95" fmla="*/ 2147483647 h 735"/>
              <a:gd name="T96" fmla="*/ 2147483647 w 650"/>
              <a:gd name="T97" fmla="*/ 2147483647 h 7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50" h="735">
                <a:moveTo>
                  <a:pt x="645" y="27"/>
                </a:moveTo>
                <a:lnTo>
                  <a:pt x="642" y="26"/>
                </a:lnTo>
                <a:lnTo>
                  <a:pt x="631" y="23"/>
                </a:lnTo>
                <a:lnTo>
                  <a:pt x="615" y="19"/>
                </a:lnTo>
                <a:lnTo>
                  <a:pt x="592" y="15"/>
                </a:lnTo>
                <a:lnTo>
                  <a:pt x="565" y="10"/>
                </a:lnTo>
                <a:lnTo>
                  <a:pt x="533" y="6"/>
                </a:lnTo>
                <a:lnTo>
                  <a:pt x="496" y="3"/>
                </a:lnTo>
                <a:lnTo>
                  <a:pt x="456" y="1"/>
                </a:lnTo>
                <a:lnTo>
                  <a:pt x="411" y="0"/>
                </a:lnTo>
                <a:lnTo>
                  <a:pt x="364" y="2"/>
                </a:lnTo>
                <a:lnTo>
                  <a:pt x="315" y="6"/>
                </a:lnTo>
                <a:lnTo>
                  <a:pt x="262" y="15"/>
                </a:lnTo>
                <a:lnTo>
                  <a:pt x="209" y="26"/>
                </a:lnTo>
                <a:lnTo>
                  <a:pt x="154" y="42"/>
                </a:lnTo>
                <a:lnTo>
                  <a:pt x="98" y="61"/>
                </a:lnTo>
                <a:lnTo>
                  <a:pt x="42" y="87"/>
                </a:lnTo>
                <a:lnTo>
                  <a:pt x="38" y="101"/>
                </a:lnTo>
                <a:lnTo>
                  <a:pt x="28" y="141"/>
                </a:lnTo>
                <a:lnTo>
                  <a:pt x="17" y="203"/>
                </a:lnTo>
                <a:lnTo>
                  <a:pt x="6" y="283"/>
                </a:lnTo>
                <a:lnTo>
                  <a:pt x="0" y="378"/>
                </a:lnTo>
                <a:lnTo>
                  <a:pt x="5" y="484"/>
                </a:lnTo>
                <a:lnTo>
                  <a:pt x="21" y="599"/>
                </a:lnTo>
                <a:lnTo>
                  <a:pt x="54" y="716"/>
                </a:lnTo>
                <a:lnTo>
                  <a:pt x="58" y="716"/>
                </a:lnTo>
                <a:lnTo>
                  <a:pt x="66" y="715"/>
                </a:lnTo>
                <a:lnTo>
                  <a:pt x="80" y="713"/>
                </a:lnTo>
                <a:lnTo>
                  <a:pt x="99" y="712"/>
                </a:lnTo>
                <a:lnTo>
                  <a:pt x="124" y="710"/>
                </a:lnTo>
                <a:lnTo>
                  <a:pt x="153" y="708"/>
                </a:lnTo>
                <a:lnTo>
                  <a:pt x="188" y="707"/>
                </a:lnTo>
                <a:lnTo>
                  <a:pt x="225" y="706"/>
                </a:lnTo>
                <a:lnTo>
                  <a:pt x="267" y="705"/>
                </a:lnTo>
                <a:lnTo>
                  <a:pt x="313" y="706"/>
                </a:lnTo>
                <a:lnTo>
                  <a:pt x="362" y="707"/>
                </a:lnTo>
                <a:lnTo>
                  <a:pt x="415" y="709"/>
                </a:lnTo>
                <a:lnTo>
                  <a:pt x="470" y="713"/>
                </a:lnTo>
                <a:lnTo>
                  <a:pt x="528" y="719"/>
                </a:lnTo>
                <a:lnTo>
                  <a:pt x="588" y="726"/>
                </a:lnTo>
                <a:lnTo>
                  <a:pt x="650" y="735"/>
                </a:lnTo>
                <a:lnTo>
                  <a:pt x="647" y="713"/>
                </a:lnTo>
                <a:lnTo>
                  <a:pt x="641" y="655"/>
                </a:lnTo>
                <a:lnTo>
                  <a:pt x="631" y="568"/>
                </a:lnTo>
                <a:lnTo>
                  <a:pt x="623" y="462"/>
                </a:lnTo>
                <a:lnTo>
                  <a:pt x="618" y="345"/>
                </a:lnTo>
                <a:lnTo>
                  <a:pt x="618" y="229"/>
                </a:lnTo>
                <a:lnTo>
                  <a:pt x="627" y="119"/>
                </a:lnTo>
                <a:lnTo>
                  <a:pt x="645" y="27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1" name="Freeform 124"/>
          <p:cNvSpPr>
            <a:spLocks/>
          </p:cNvSpPr>
          <p:nvPr/>
        </p:nvSpPr>
        <p:spPr bwMode="auto">
          <a:xfrm>
            <a:off x="6784975" y="3757613"/>
            <a:ext cx="519113" cy="357187"/>
          </a:xfrm>
          <a:custGeom>
            <a:avLst/>
            <a:gdLst>
              <a:gd name="T0" fmla="*/ 2147483647 w 1071"/>
              <a:gd name="T1" fmla="*/ 2147483647 h 731"/>
              <a:gd name="T2" fmla="*/ 0 w 1071"/>
              <a:gd name="T3" fmla="*/ 2147483647 h 731"/>
              <a:gd name="T4" fmla="*/ 2147483647 w 1071"/>
              <a:gd name="T5" fmla="*/ 2147483647 h 731"/>
              <a:gd name="T6" fmla="*/ 2147483647 w 1071"/>
              <a:gd name="T7" fmla="*/ 2147483647 h 731"/>
              <a:gd name="T8" fmla="*/ 2147483647 w 1071"/>
              <a:gd name="T9" fmla="*/ 2147483647 h 731"/>
              <a:gd name="T10" fmla="*/ 2147483647 w 1071"/>
              <a:gd name="T11" fmla="*/ 2147483647 h 731"/>
              <a:gd name="T12" fmla="*/ 2147483647 w 1071"/>
              <a:gd name="T13" fmla="*/ 2147483647 h 731"/>
              <a:gd name="T14" fmla="*/ 2147483647 w 1071"/>
              <a:gd name="T15" fmla="*/ 2147483647 h 731"/>
              <a:gd name="T16" fmla="*/ 2147483647 w 1071"/>
              <a:gd name="T17" fmla="*/ 2147483647 h 731"/>
              <a:gd name="T18" fmla="*/ 2147483647 w 1071"/>
              <a:gd name="T19" fmla="*/ 2147483647 h 731"/>
              <a:gd name="T20" fmla="*/ 2147483647 w 1071"/>
              <a:gd name="T21" fmla="*/ 2147483647 h 731"/>
              <a:gd name="T22" fmla="*/ 2147483647 w 1071"/>
              <a:gd name="T23" fmla="*/ 2147483647 h 731"/>
              <a:gd name="T24" fmla="*/ 2147483647 w 1071"/>
              <a:gd name="T25" fmla="*/ 2147483647 h 731"/>
              <a:gd name="T26" fmla="*/ 2147483647 w 1071"/>
              <a:gd name="T27" fmla="*/ 2147483647 h 731"/>
              <a:gd name="T28" fmla="*/ 2147483647 w 1071"/>
              <a:gd name="T29" fmla="*/ 2147483647 h 731"/>
              <a:gd name="T30" fmla="*/ 2147483647 w 1071"/>
              <a:gd name="T31" fmla="*/ 2147483647 h 731"/>
              <a:gd name="T32" fmla="*/ 2147483647 w 1071"/>
              <a:gd name="T33" fmla="*/ 2147483647 h 731"/>
              <a:gd name="T34" fmla="*/ 2147483647 w 1071"/>
              <a:gd name="T35" fmla="*/ 2147483647 h 731"/>
              <a:gd name="T36" fmla="*/ 2147483647 w 1071"/>
              <a:gd name="T37" fmla="*/ 2147483647 h 731"/>
              <a:gd name="T38" fmla="*/ 2147483647 w 1071"/>
              <a:gd name="T39" fmla="*/ 2147483647 h 731"/>
              <a:gd name="T40" fmla="*/ 2147483647 w 1071"/>
              <a:gd name="T41" fmla="*/ 2147483647 h 731"/>
              <a:gd name="T42" fmla="*/ 2147483647 w 1071"/>
              <a:gd name="T43" fmla="*/ 2147483647 h 731"/>
              <a:gd name="T44" fmla="*/ 2147483647 w 1071"/>
              <a:gd name="T45" fmla="*/ 2147483647 h 731"/>
              <a:gd name="T46" fmla="*/ 2147483647 w 1071"/>
              <a:gd name="T47" fmla="*/ 2147483647 h 731"/>
              <a:gd name="T48" fmla="*/ 2147483647 w 1071"/>
              <a:gd name="T49" fmla="*/ 2147483647 h 731"/>
              <a:gd name="T50" fmla="*/ 2147483647 w 1071"/>
              <a:gd name="T51" fmla="*/ 2147483647 h 731"/>
              <a:gd name="T52" fmla="*/ 2147483647 w 1071"/>
              <a:gd name="T53" fmla="*/ 0 h 731"/>
              <a:gd name="T54" fmla="*/ 2147483647 w 1071"/>
              <a:gd name="T55" fmla="*/ 2147483647 h 731"/>
              <a:gd name="T56" fmla="*/ 2147483647 w 1071"/>
              <a:gd name="T57" fmla="*/ 2147483647 h 731"/>
              <a:gd name="T58" fmla="*/ 2147483647 w 1071"/>
              <a:gd name="T59" fmla="*/ 2147483647 h 731"/>
              <a:gd name="T60" fmla="*/ 2147483647 w 1071"/>
              <a:gd name="T61" fmla="*/ 2147483647 h 731"/>
              <a:gd name="T62" fmla="*/ 2147483647 w 1071"/>
              <a:gd name="T63" fmla="*/ 2147483647 h 731"/>
              <a:gd name="T64" fmla="*/ 2147483647 w 1071"/>
              <a:gd name="T65" fmla="*/ 2147483647 h 731"/>
              <a:gd name="T66" fmla="*/ 2147483647 w 1071"/>
              <a:gd name="T67" fmla="*/ 2147483647 h 731"/>
              <a:gd name="T68" fmla="*/ 2147483647 w 1071"/>
              <a:gd name="T69" fmla="*/ 2147483647 h 731"/>
              <a:gd name="T70" fmla="*/ 2147483647 w 1071"/>
              <a:gd name="T71" fmla="*/ 2147483647 h 731"/>
              <a:gd name="T72" fmla="*/ 2147483647 w 1071"/>
              <a:gd name="T73" fmla="*/ 2147483647 h 731"/>
              <a:gd name="T74" fmla="*/ 2147483647 w 1071"/>
              <a:gd name="T75" fmla="*/ 2147483647 h 731"/>
              <a:gd name="T76" fmla="*/ 2147483647 w 1071"/>
              <a:gd name="T77" fmla="*/ 2147483647 h 731"/>
              <a:gd name="T78" fmla="*/ 2147483647 w 1071"/>
              <a:gd name="T79" fmla="*/ 2147483647 h 731"/>
              <a:gd name="T80" fmla="*/ 2147483647 w 1071"/>
              <a:gd name="T81" fmla="*/ 2147483647 h 731"/>
              <a:gd name="T82" fmla="*/ 2147483647 w 1071"/>
              <a:gd name="T83" fmla="*/ 2147483647 h 731"/>
              <a:gd name="T84" fmla="*/ 2147483647 w 1071"/>
              <a:gd name="T85" fmla="*/ 2147483647 h 731"/>
              <a:gd name="T86" fmla="*/ 2147483647 w 1071"/>
              <a:gd name="T87" fmla="*/ 2147483647 h 731"/>
              <a:gd name="T88" fmla="*/ 2147483647 w 1071"/>
              <a:gd name="T89" fmla="*/ 2147483647 h 731"/>
              <a:gd name="T90" fmla="*/ 2147483647 w 1071"/>
              <a:gd name="T91" fmla="*/ 2147483647 h 731"/>
              <a:gd name="T92" fmla="*/ 2147483647 w 1071"/>
              <a:gd name="T93" fmla="*/ 2147483647 h 731"/>
              <a:gd name="T94" fmla="*/ 2147483647 w 1071"/>
              <a:gd name="T95" fmla="*/ 2147483647 h 731"/>
              <a:gd name="T96" fmla="*/ 2147483647 w 1071"/>
              <a:gd name="T97" fmla="*/ 2147483647 h 731"/>
              <a:gd name="T98" fmla="*/ 2147483647 w 1071"/>
              <a:gd name="T99" fmla="*/ 2147483647 h 731"/>
              <a:gd name="T100" fmla="*/ 2147483647 w 1071"/>
              <a:gd name="T101" fmla="*/ 2147483647 h 731"/>
              <a:gd name="T102" fmla="*/ 2147483647 w 1071"/>
              <a:gd name="T103" fmla="*/ 2147483647 h 731"/>
              <a:gd name="T104" fmla="*/ 2147483647 w 1071"/>
              <a:gd name="T105" fmla="*/ 2147483647 h 731"/>
              <a:gd name="T106" fmla="*/ 2147483647 w 1071"/>
              <a:gd name="T107" fmla="*/ 2147483647 h 73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071" h="731">
                <a:moveTo>
                  <a:pt x="6" y="552"/>
                </a:moveTo>
                <a:lnTo>
                  <a:pt x="0" y="642"/>
                </a:lnTo>
                <a:lnTo>
                  <a:pt x="698" y="731"/>
                </a:lnTo>
                <a:lnTo>
                  <a:pt x="703" y="729"/>
                </a:lnTo>
                <a:lnTo>
                  <a:pt x="717" y="722"/>
                </a:lnTo>
                <a:lnTo>
                  <a:pt x="740" y="710"/>
                </a:lnTo>
                <a:lnTo>
                  <a:pt x="768" y="694"/>
                </a:lnTo>
                <a:lnTo>
                  <a:pt x="801" y="672"/>
                </a:lnTo>
                <a:lnTo>
                  <a:pt x="838" y="645"/>
                </a:lnTo>
                <a:lnTo>
                  <a:pt x="876" y="614"/>
                </a:lnTo>
                <a:lnTo>
                  <a:pt x="915" y="577"/>
                </a:lnTo>
                <a:lnTo>
                  <a:pt x="953" y="536"/>
                </a:lnTo>
                <a:lnTo>
                  <a:pt x="988" y="491"/>
                </a:lnTo>
                <a:lnTo>
                  <a:pt x="1018" y="439"/>
                </a:lnTo>
                <a:lnTo>
                  <a:pt x="1043" y="383"/>
                </a:lnTo>
                <a:lnTo>
                  <a:pt x="1061" y="322"/>
                </a:lnTo>
                <a:lnTo>
                  <a:pt x="1071" y="255"/>
                </a:lnTo>
                <a:lnTo>
                  <a:pt x="1070" y="185"/>
                </a:lnTo>
                <a:lnTo>
                  <a:pt x="1057" y="108"/>
                </a:lnTo>
                <a:lnTo>
                  <a:pt x="1055" y="104"/>
                </a:lnTo>
                <a:lnTo>
                  <a:pt x="1049" y="92"/>
                </a:lnTo>
                <a:lnTo>
                  <a:pt x="1037" y="76"/>
                </a:lnTo>
                <a:lnTo>
                  <a:pt x="1022" y="57"/>
                </a:lnTo>
                <a:lnTo>
                  <a:pt x="1002" y="37"/>
                </a:lnTo>
                <a:lnTo>
                  <a:pt x="979" y="20"/>
                </a:lnTo>
                <a:lnTo>
                  <a:pt x="951" y="7"/>
                </a:lnTo>
                <a:lnTo>
                  <a:pt x="919" y="0"/>
                </a:lnTo>
                <a:lnTo>
                  <a:pt x="924" y="12"/>
                </a:lnTo>
                <a:lnTo>
                  <a:pt x="934" y="44"/>
                </a:lnTo>
                <a:lnTo>
                  <a:pt x="947" y="94"/>
                </a:lnTo>
                <a:lnTo>
                  <a:pt x="958" y="159"/>
                </a:lnTo>
                <a:lnTo>
                  <a:pt x="961" y="238"/>
                </a:lnTo>
                <a:lnTo>
                  <a:pt x="953" y="324"/>
                </a:lnTo>
                <a:lnTo>
                  <a:pt x="928" y="418"/>
                </a:lnTo>
                <a:lnTo>
                  <a:pt x="884" y="516"/>
                </a:lnTo>
                <a:lnTo>
                  <a:pt x="883" y="518"/>
                </a:lnTo>
                <a:lnTo>
                  <a:pt x="879" y="521"/>
                </a:lnTo>
                <a:lnTo>
                  <a:pt x="872" y="526"/>
                </a:lnTo>
                <a:lnTo>
                  <a:pt x="862" y="534"/>
                </a:lnTo>
                <a:lnTo>
                  <a:pt x="851" y="541"/>
                </a:lnTo>
                <a:lnTo>
                  <a:pt x="837" y="550"/>
                </a:lnTo>
                <a:lnTo>
                  <a:pt x="819" y="559"/>
                </a:lnTo>
                <a:lnTo>
                  <a:pt x="800" y="567"/>
                </a:lnTo>
                <a:lnTo>
                  <a:pt x="778" y="575"/>
                </a:lnTo>
                <a:lnTo>
                  <a:pt x="754" y="582"/>
                </a:lnTo>
                <a:lnTo>
                  <a:pt x="727" y="588"/>
                </a:lnTo>
                <a:lnTo>
                  <a:pt x="697" y="592"/>
                </a:lnTo>
                <a:lnTo>
                  <a:pt x="666" y="593"/>
                </a:lnTo>
                <a:lnTo>
                  <a:pt x="631" y="592"/>
                </a:lnTo>
                <a:lnTo>
                  <a:pt x="593" y="589"/>
                </a:lnTo>
                <a:lnTo>
                  <a:pt x="555" y="581"/>
                </a:lnTo>
                <a:lnTo>
                  <a:pt x="555" y="677"/>
                </a:lnTo>
                <a:lnTo>
                  <a:pt x="24" y="623"/>
                </a:lnTo>
                <a:lnTo>
                  <a:pt x="6" y="5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2" name="Freeform 125"/>
          <p:cNvSpPr>
            <a:spLocks/>
          </p:cNvSpPr>
          <p:nvPr/>
        </p:nvSpPr>
        <p:spPr bwMode="auto">
          <a:xfrm>
            <a:off x="6718300" y="4110038"/>
            <a:ext cx="382588" cy="123825"/>
          </a:xfrm>
          <a:custGeom>
            <a:avLst/>
            <a:gdLst>
              <a:gd name="T0" fmla="*/ 2147483647 w 787"/>
              <a:gd name="T1" fmla="*/ 2147483647 h 253"/>
              <a:gd name="T2" fmla="*/ 2147483647 w 787"/>
              <a:gd name="T3" fmla="*/ 0 h 253"/>
              <a:gd name="T4" fmla="*/ 0 w 787"/>
              <a:gd name="T5" fmla="*/ 2147483647 h 253"/>
              <a:gd name="T6" fmla="*/ 2147483647 w 787"/>
              <a:gd name="T7" fmla="*/ 2147483647 h 253"/>
              <a:gd name="T8" fmla="*/ 2147483647 w 787"/>
              <a:gd name="T9" fmla="*/ 2147483647 h 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7" h="253">
                <a:moveTo>
                  <a:pt x="787" y="91"/>
                </a:moveTo>
                <a:lnTo>
                  <a:pt x="12" y="0"/>
                </a:lnTo>
                <a:lnTo>
                  <a:pt x="0" y="91"/>
                </a:lnTo>
                <a:lnTo>
                  <a:pt x="764" y="253"/>
                </a:lnTo>
                <a:lnTo>
                  <a:pt x="787" y="9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3" name="Freeform 126"/>
          <p:cNvSpPr>
            <a:spLocks/>
          </p:cNvSpPr>
          <p:nvPr/>
        </p:nvSpPr>
        <p:spPr bwMode="auto">
          <a:xfrm>
            <a:off x="6908800" y="4149725"/>
            <a:ext cx="163513" cy="55563"/>
          </a:xfrm>
          <a:custGeom>
            <a:avLst/>
            <a:gdLst>
              <a:gd name="T0" fmla="*/ 2147483647 w 336"/>
              <a:gd name="T1" fmla="*/ 2147483647 h 115"/>
              <a:gd name="T2" fmla="*/ 2147483647 w 336"/>
              <a:gd name="T3" fmla="*/ 0 h 115"/>
              <a:gd name="T4" fmla="*/ 0 w 336"/>
              <a:gd name="T5" fmla="*/ 2147483647 h 115"/>
              <a:gd name="T6" fmla="*/ 2147483647 w 336"/>
              <a:gd name="T7" fmla="*/ 2147483647 h 115"/>
              <a:gd name="T8" fmla="*/ 2147483647 w 336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6" h="115">
                <a:moveTo>
                  <a:pt x="336" y="50"/>
                </a:moveTo>
                <a:lnTo>
                  <a:pt x="4" y="0"/>
                </a:lnTo>
                <a:lnTo>
                  <a:pt x="0" y="48"/>
                </a:lnTo>
                <a:lnTo>
                  <a:pt x="327" y="115"/>
                </a:lnTo>
                <a:lnTo>
                  <a:pt x="336" y="5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4" name="Freeform 127"/>
          <p:cNvSpPr>
            <a:spLocks/>
          </p:cNvSpPr>
          <p:nvPr/>
        </p:nvSpPr>
        <p:spPr bwMode="auto">
          <a:xfrm>
            <a:off x="6743700" y="4121150"/>
            <a:ext cx="107950" cy="41275"/>
          </a:xfrm>
          <a:custGeom>
            <a:avLst/>
            <a:gdLst>
              <a:gd name="T0" fmla="*/ 2147483647 w 225"/>
              <a:gd name="T1" fmla="*/ 2147483647 h 85"/>
              <a:gd name="T2" fmla="*/ 0 w 225"/>
              <a:gd name="T3" fmla="*/ 0 h 85"/>
              <a:gd name="T4" fmla="*/ 2147483647 w 225"/>
              <a:gd name="T5" fmla="*/ 2147483647 h 85"/>
              <a:gd name="T6" fmla="*/ 2147483647 w 225"/>
              <a:gd name="T7" fmla="*/ 2147483647 h 85"/>
              <a:gd name="T8" fmla="*/ 2147483647 w 225"/>
              <a:gd name="T9" fmla="*/ 2147483647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" h="85">
                <a:moveTo>
                  <a:pt x="225" y="39"/>
                </a:moveTo>
                <a:lnTo>
                  <a:pt x="0" y="0"/>
                </a:lnTo>
                <a:lnTo>
                  <a:pt x="3" y="41"/>
                </a:lnTo>
                <a:lnTo>
                  <a:pt x="218" y="85"/>
                </a:lnTo>
                <a:lnTo>
                  <a:pt x="225" y="3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5" name="Freeform 128"/>
          <p:cNvSpPr>
            <a:spLocks/>
          </p:cNvSpPr>
          <p:nvPr/>
        </p:nvSpPr>
        <p:spPr bwMode="auto">
          <a:xfrm>
            <a:off x="6469063" y="4162425"/>
            <a:ext cx="642937" cy="215900"/>
          </a:xfrm>
          <a:custGeom>
            <a:avLst/>
            <a:gdLst>
              <a:gd name="T0" fmla="*/ 0 w 1325"/>
              <a:gd name="T1" fmla="*/ 2147483647 h 439"/>
              <a:gd name="T2" fmla="*/ 2147483647 w 1325"/>
              <a:gd name="T3" fmla="*/ 2147483647 h 439"/>
              <a:gd name="T4" fmla="*/ 2147483647 w 1325"/>
              <a:gd name="T5" fmla="*/ 2147483647 h 439"/>
              <a:gd name="T6" fmla="*/ 2147483647 w 1325"/>
              <a:gd name="T7" fmla="*/ 2147483647 h 439"/>
              <a:gd name="T8" fmla="*/ 2147483647 w 1325"/>
              <a:gd name="T9" fmla="*/ 2147483647 h 439"/>
              <a:gd name="T10" fmla="*/ 2147483647 w 1325"/>
              <a:gd name="T11" fmla="*/ 2147483647 h 439"/>
              <a:gd name="T12" fmla="*/ 2147483647 w 1325"/>
              <a:gd name="T13" fmla="*/ 2147483647 h 439"/>
              <a:gd name="T14" fmla="*/ 2147483647 w 1325"/>
              <a:gd name="T15" fmla="*/ 2147483647 h 439"/>
              <a:gd name="T16" fmla="*/ 2147483647 w 1325"/>
              <a:gd name="T17" fmla="*/ 2147483647 h 439"/>
              <a:gd name="T18" fmla="*/ 2147483647 w 1325"/>
              <a:gd name="T19" fmla="*/ 2147483647 h 439"/>
              <a:gd name="T20" fmla="*/ 2147483647 w 1325"/>
              <a:gd name="T21" fmla="*/ 2147483647 h 439"/>
              <a:gd name="T22" fmla="*/ 2147483647 w 1325"/>
              <a:gd name="T23" fmla="*/ 2147483647 h 439"/>
              <a:gd name="T24" fmla="*/ 2147483647 w 1325"/>
              <a:gd name="T25" fmla="*/ 2147483647 h 439"/>
              <a:gd name="T26" fmla="*/ 2147483647 w 1325"/>
              <a:gd name="T27" fmla="*/ 2147483647 h 439"/>
              <a:gd name="T28" fmla="*/ 2147483647 w 1325"/>
              <a:gd name="T29" fmla="*/ 2147483647 h 439"/>
              <a:gd name="T30" fmla="*/ 2147483647 w 1325"/>
              <a:gd name="T31" fmla="*/ 2147483647 h 439"/>
              <a:gd name="T32" fmla="*/ 2147483647 w 1325"/>
              <a:gd name="T33" fmla="*/ 0 h 439"/>
              <a:gd name="T34" fmla="*/ 2147483647 w 1325"/>
              <a:gd name="T35" fmla="*/ 2147483647 h 439"/>
              <a:gd name="T36" fmla="*/ 2147483647 w 1325"/>
              <a:gd name="T37" fmla="*/ 2147483647 h 439"/>
              <a:gd name="T38" fmla="*/ 2147483647 w 1325"/>
              <a:gd name="T39" fmla="*/ 2147483647 h 439"/>
              <a:gd name="T40" fmla="*/ 2147483647 w 1325"/>
              <a:gd name="T41" fmla="*/ 2147483647 h 439"/>
              <a:gd name="T42" fmla="*/ 2147483647 w 1325"/>
              <a:gd name="T43" fmla="*/ 2147483647 h 439"/>
              <a:gd name="T44" fmla="*/ 2147483647 w 1325"/>
              <a:gd name="T45" fmla="*/ 2147483647 h 439"/>
              <a:gd name="T46" fmla="*/ 2147483647 w 1325"/>
              <a:gd name="T47" fmla="*/ 2147483647 h 439"/>
              <a:gd name="T48" fmla="*/ 2147483647 w 1325"/>
              <a:gd name="T49" fmla="*/ 2147483647 h 439"/>
              <a:gd name="T50" fmla="*/ 2147483647 w 1325"/>
              <a:gd name="T51" fmla="*/ 2147483647 h 439"/>
              <a:gd name="T52" fmla="*/ 2147483647 w 1325"/>
              <a:gd name="T53" fmla="*/ 2147483647 h 439"/>
              <a:gd name="T54" fmla="*/ 2147483647 w 1325"/>
              <a:gd name="T55" fmla="*/ 2147483647 h 439"/>
              <a:gd name="T56" fmla="*/ 2147483647 w 1325"/>
              <a:gd name="T57" fmla="*/ 2147483647 h 439"/>
              <a:gd name="T58" fmla="*/ 2147483647 w 1325"/>
              <a:gd name="T59" fmla="*/ 2147483647 h 439"/>
              <a:gd name="T60" fmla="*/ 2147483647 w 1325"/>
              <a:gd name="T61" fmla="*/ 2147483647 h 439"/>
              <a:gd name="T62" fmla="*/ 2147483647 w 1325"/>
              <a:gd name="T63" fmla="*/ 2147483647 h 439"/>
              <a:gd name="T64" fmla="*/ 2147483647 w 1325"/>
              <a:gd name="T65" fmla="*/ 2147483647 h 439"/>
              <a:gd name="T66" fmla="*/ 2147483647 w 1325"/>
              <a:gd name="T67" fmla="*/ 2147483647 h 439"/>
              <a:gd name="T68" fmla="*/ 0 w 1325"/>
              <a:gd name="T69" fmla="*/ 2147483647 h 4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325" h="439">
                <a:moveTo>
                  <a:pt x="0" y="132"/>
                </a:moveTo>
                <a:lnTo>
                  <a:pt x="3" y="132"/>
                </a:lnTo>
                <a:lnTo>
                  <a:pt x="10" y="130"/>
                </a:lnTo>
                <a:lnTo>
                  <a:pt x="24" y="128"/>
                </a:lnTo>
                <a:lnTo>
                  <a:pt x="42" y="125"/>
                </a:lnTo>
                <a:lnTo>
                  <a:pt x="62" y="121"/>
                </a:lnTo>
                <a:lnTo>
                  <a:pt x="86" y="116"/>
                </a:lnTo>
                <a:lnTo>
                  <a:pt x="113" y="109"/>
                </a:lnTo>
                <a:lnTo>
                  <a:pt x="141" y="102"/>
                </a:lnTo>
                <a:lnTo>
                  <a:pt x="170" y="94"/>
                </a:lnTo>
                <a:lnTo>
                  <a:pt x="199" y="85"/>
                </a:lnTo>
                <a:lnTo>
                  <a:pt x="228" y="74"/>
                </a:lnTo>
                <a:lnTo>
                  <a:pt x="257" y="62"/>
                </a:lnTo>
                <a:lnTo>
                  <a:pt x="285" y="48"/>
                </a:lnTo>
                <a:lnTo>
                  <a:pt x="309" y="34"/>
                </a:lnTo>
                <a:lnTo>
                  <a:pt x="333" y="18"/>
                </a:lnTo>
                <a:lnTo>
                  <a:pt x="352" y="0"/>
                </a:lnTo>
                <a:lnTo>
                  <a:pt x="1325" y="223"/>
                </a:lnTo>
                <a:lnTo>
                  <a:pt x="1323" y="225"/>
                </a:lnTo>
                <a:lnTo>
                  <a:pt x="1318" y="230"/>
                </a:lnTo>
                <a:lnTo>
                  <a:pt x="1309" y="239"/>
                </a:lnTo>
                <a:lnTo>
                  <a:pt x="1297" y="250"/>
                </a:lnTo>
                <a:lnTo>
                  <a:pt x="1282" y="263"/>
                </a:lnTo>
                <a:lnTo>
                  <a:pt x="1265" y="278"/>
                </a:lnTo>
                <a:lnTo>
                  <a:pt x="1247" y="295"/>
                </a:lnTo>
                <a:lnTo>
                  <a:pt x="1225" y="312"/>
                </a:lnTo>
                <a:lnTo>
                  <a:pt x="1202" y="331"/>
                </a:lnTo>
                <a:lnTo>
                  <a:pt x="1179" y="349"/>
                </a:lnTo>
                <a:lnTo>
                  <a:pt x="1154" y="367"/>
                </a:lnTo>
                <a:lnTo>
                  <a:pt x="1128" y="385"/>
                </a:lnTo>
                <a:lnTo>
                  <a:pt x="1102" y="401"/>
                </a:lnTo>
                <a:lnTo>
                  <a:pt x="1077" y="415"/>
                </a:lnTo>
                <a:lnTo>
                  <a:pt x="1051" y="428"/>
                </a:lnTo>
                <a:lnTo>
                  <a:pt x="1026" y="439"/>
                </a:lnTo>
                <a:lnTo>
                  <a:pt x="0" y="13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6" name="Freeform 129"/>
          <p:cNvSpPr>
            <a:spLocks/>
          </p:cNvSpPr>
          <p:nvPr/>
        </p:nvSpPr>
        <p:spPr bwMode="auto">
          <a:xfrm>
            <a:off x="7110413" y="4138613"/>
            <a:ext cx="228600" cy="103187"/>
          </a:xfrm>
          <a:custGeom>
            <a:avLst/>
            <a:gdLst>
              <a:gd name="T0" fmla="*/ 2147483647 w 472"/>
              <a:gd name="T1" fmla="*/ 2147483647 h 209"/>
              <a:gd name="T2" fmla="*/ 2147483647 w 472"/>
              <a:gd name="T3" fmla="*/ 2147483647 h 209"/>
              <a:gd name="T4" fmla="*/ 2147483647 w 472"/>
              <a:gd name="T5" fmla="*/ 0 h 209"/>
              <a:gd name="T6" fmla="*/ 2147483647 w 472"/>
              <a:gd name="T7" fmla="*/ 2147483647 h 209"/>
              <a:gd name="T8" fmla="*/ 0 w 472"/>
              <a:gd name="T9" fmla="*/ 2147483647 h 209"/>
              <a:gd name="T10" fmla="*/ 2147483647 w 472"/>
              <a:gd name="T11" fmla="*/ 2147483647 h 2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2" h="209">
                <a:moveTo>
                  <a:pt x="47" y="209"/>
                </a:moveTo>
                <a:lnTo>
                  <a:pt x="472" y="84"/>
                </a:lnTo>
                <a:lnTo>
                  <a:pt x="215" y="0"/>
                </a:lnTo>
                <a:lnTo>
                  <a:pt x="5" y="24"/>
                </a:lnTo>
                <a:lnTo>
                  <a:pt x="0" y="197"/>
                </a:lnTo>
                <a:lnTo>
                  <a:pt x="47" y="20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7" name="Freeform 130"/>
          <p:cNvSpPr>
            <a:spLocks/>
          </p:cNvSpPr>
          <p:nvPr/>
        </p:nvSpPr>
        <p:spPr bwMode="auto">
          <a:xfrm>
            <a:off x="6518275" y="3698875"/>
            <a:ext cx="122238" cy="490538"/>
          </a:xfrm>
          <a:custGeom>
            <a:avLst/>
            <a:gdLst>
              <a:gd name="T0" fmla="*/ 2147483647 w 251"/>
              <a:gd name="T1" fmla="*/ 2147483647 h 999"/>
              <a:gd name="T2" fmla="*/ 2147483647 w 251"/>
              <a:gd name="T3" fmla="*/ 2147483647 h 999"/>
              <a:gd name="T4" fmla="*/ 2147483647 w 251"/>
              <a:gd name="T5" fmla="*/ 2147483647 h 999"/>
              <a:gd name="T6" fmla="*/ 2147483647 w 251"/>
              <a:gd name="T7" fmla="*/ 2147483647 h 999"/>
              <a:gd name="T8" fmla="*/ 2147483647 w 251"/>
              <a:gd name="T9" fmla="*/ 2147483647 h 999"/>
              <a:gd name="T10" fmla="*/ 2147483647 w 251"/>
              <a:gd name="T11" fmla="*/ 2147483647 h 999"/>
              <a:gd name="T12" fmla="*/ 2147483647 w 251"/>
              <a:gd name="T13" fmla="*/ 2147483647 h 999"/>
              <a:gd name="T14" fmla="*/ 2147483647 w 251"/>
              <a:gd name="T15" fmla="*/ 2147483647 h 999"/>
              <a:gd name="T16" fmla="*/ 2147483647 w 251"/>
              <a:gd name="T17" fmla="*/ 2147483647 h 999"/>
              <a:gd name="T18" fmla="*/ 2147483647 w 251"/>
              <a:gd name="T19" fmla="*/ 0 h 999"/>
              <a:gd name="T20" fmla="*/ 2147483647 w 251"/>
              <a:gd name="T21" fmla="*/ 0 h 999"/>
              <a:gd name="T22" fmla="*/ 2147483647 w 251"/>
              <a:gd name="T23" fmla="*/ 2147483647 h 999"/>
              <a:gd name="T24" fmla="*/ 2147483647 w 251"/>
              <a:gd name="T25" fmla="*/ 2147483647 h 999"/>
              <a:gd name="T26" fmla="*/ 2147483647 w 251"/>
              <a:gd name="T27" fmla="*/ 2147483647 h 999"/>
              <a:gd name="T28" fmla="*/ 2147483647 w 251"/>
              <a:gd name="T29" fmla="*/ 2147483647 h 999"/>
              <a:gd name="T30" fmla="*/ 2147483647 w 251"/>
              <a:gd name="T31" fmla="*/ 2147483647 h 999"/>
              <a:gd name="T32" fmla="*/ 0 w 251"/>
              <a:gd name="T33" fmla="*/ 2147483647 h 999"/>
              <a:gd name="T34" fmla="*/ 0 w 251"/>
              <a:gd name="T35" fmla="*/ 2147483647 h 999"/>
              <a:gd name="T36" fmla="*/ 2147483647 w 251"/>
              <a:gd name="T37" fmla="*/ 2147483647 h 999"/>
              <a:gd name="T38" fmla="*/ 2147483647 w 251"/>
              <a:gd name="T39" fmla="*/ 2147483647 h 999"/>
              <a:gd name="T40" fmla="*/ 2147483647 w 251"/>
              <a:gd name="T41" fmla="*/ 2147483647 h 999"/>
              <a:gd name="T42" fmla="*/ 2147483647 w 251"/>
              <a:gd name="T43" fmla="*/ 2147483647 h 999"/>
              <a:gd name="T44" fmla="*/ 2147483647 w 251"/>
              <a:gd name="T45" fmla="*/ 2147483647 h 999"/>
              <a:gd name="T46" fmla="*/ 2147483647 w 251"/>
              <a:gd name="T47" fmla="*/ 2147483647 h 999"/>
              <a:gd name="T48" fmla="*/ 2147483647 w 251"/>
              <a:gd name="T49" fmla="*/ 2147483647 h 999"/>
              <a:gd name="T50" fmla="*/ 2147483647 w 251"/>
              <a:gd name="T51" fmla="*/ 2147483647 h 999"/>
              <a:gd name="T52" fmla="*/ 2147483647 w 251"/>
              <a:gd name="T53" fmla="*/ 2147483647 h 999"/>
              <a:gd name="T54" fmla="*/ 2147483647 w 251"/>
              <a:gd name="T55" fmla="*/ 2147483647 h 999"/>
              <a:gd name="T56" fmla="*/ 2147483647 w 251"/>
              <a:gd name="T57" fmla="*/ 2147483647 h 999"/>
              <a:gd name="T58" fmla="*/ 2147483647 w 251"/>
              <a:gd name="T59" fmla="*/ 2147483647 h 999"/>
              <a:gd name="T60" fmla="*/ 2147483647 w 251"/>
              <a:gd name="T61" fmla="*/ 2147483647 h 999"/>
              <a:gd name="T62" fmla="*/ 2147483647 w 251"/>
              <a:gd name="T63" fmla="*/ 2147483647 h 999"/>
              <a:gd name="T64" fmla="*/ 2147483647 w 251"/>
              <a:gd name="T65" fmla="*/ 2147483647 h 999"/>
              <a:gd name="T66" fmla="*/ 2147483647 w 251"/>
              <a:gd name="T67" fmla="*/ 2147483647 h 999"/>
              <a:gd name="T68" fmla="*/ 2147483647 w 251"/>
              <a:gd name="T69" fmla="*/ 2147483647 h 99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1" h="999">
                <a:moveTo>
                  <a:pt x="251" y="23"/>
                </a:moveTo>
                <a:lnTo>
                  <a:pt x="250" y="22"/>
                </a:lnTo>
                <a:lnTo>
                  <a:pt x="246" y="20"/>
                </a:lnTo>
                <a:lnTo>
                  <a:pt x="239" y="18"/>
                </a:lnTo>
                <a:lnTo>
                  <a:pt x="230" y="15"/>
                </a:lnTo>
                <a:lnTo>
                  <a:pt x="218" y="11"/>
                </a:lnTo>
                <a:lnTo>
                  <a:pt x="205" y="7"/>
                </a:lnTo>
                <a:lnTo>
                  <a:pt x="190" y="4"/>
                </a:lnTo>
                <a:lnTo>
                  <a:pt x="173" y="1"/>
                </a:lnTo>
                <a:lnTo>
                  <a:pt x="155" y="0"/>
                </a:lnTo>
                <a:lnTo>
                  <a:pt x="134" y="0"/>
                </a:lnTo>
                <a:lnTo>
                  <a:pt x="114" y="2"/>
                </a:lnTo>
                <a:lnTo>
                  <a:pt x="92" y="5"/>
                </a:lnTo>
                <a:lnTo>
                  <a:pt x="70" y="12"/>
                </a:lnTo>
                <a:lnTo>
                  <a:pt x="47" y="20"/>
                </a:lnTo>
                <a:lnTo>
                  <a:pt x="23" y="32"/>
                </a:lnTo>
                <a:lnTo>
                  <a:pt x="0" y="47"/>
                </a:lnTo>
                <a:lnTo>
                  <a:pt x="0" y="999"/>
                </a:lnTo>
                <a:lnTo>
                  <a:pt x="1" y="999"/>
                </a:lnTo>
                <a:lnTo>
                  <a:pt x="6" y="999"/>
                </a:lnTo>
                <a:lnTo>
                  <a:pt x="14" y="998"/>
                </a:lnTo>
                <a:lnTo>
                  <a:pt x="23" y="997"/>
                </a:lnTo>
                <a:lnTo>
                  <a:pt x="35" y="995"/>
                </a:lnTo>
                <a:lnTo>
                  <a:pt x="49" y="993"/>
                </a:lnTo>
                <a:lnTo>
                  <a:pt x="65" y="990"/>
                </a:lnTo>
                <a:lnTo>
                  <a:pt x="83" y="985"/>
                </a:lnTo>
                <a:lnTo>
                  <a:pt x="102" y="980"/>
                </a:lnTo>
                <a:lnTo>
                  <a:pt x="121" y="973"/>
                </a:lnTo>
                <a:lnTo>
                  <a:pt x="143" y="966"/>
                </a:lnTo>
                <a:lnTo>
                  <a:pt x="164" y="956"/>
                </a:lnTo>
                <a:lnTo>
                  <a:pt x="186" y="945"/>
                </a:lnTo>
                <a:lnTo>
                  <a:pt x="208" y="934"/>
                </a:lnTo>
                <a:lnTo>
                  <a:pt x="230" y="919"/>
                </a:lnTo>
                <a:lnTo>
                  <a:pt x="251" y="903"/>
                </a:lnTo>
                <a:lnTo>
                  <a:pt x="251" y="2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8" name="Freeform 131"/>
          <p:cNvSpPr>
            <a:spLocks/>
          </p:cNvSpPr>
          <p:nvPr/>
        </p:nvSpPr>
        <p:spPr bwMode="auto">
          <a:xfrm>
            <a:off x="6521450" y="3703638"/>
            <a:ext cx="104775" cy="412750"/>
          </a:xfrm>
          <a:custGeom>
            <a:avLst/>
            <a:gdLst>
              <a:gd name="T0" fmla="*/ 2147483647 w 215"/>
              <a:gd name="T1" fmla="*/ 2147483647 h 843"/>
              <a:gd name="T2" fmla="*/ 2147483647 w 215"/>
              <a:gd name="T3" fmla="*/ 2147483647 h 843"/>
              <a:gd name="T4" fmla="*/ 2147483647 w 215"/>
              <a:gd name="T5" fmla="*/ 2147483647 h 843"/>
              <a:gd name="T6" fmla="*/ 2147483647 w 215"/>
              <a:gd name="T7" fmla="*/ 2147483647 h 843"/>
              <a:gd name="T8" fmla="*/ 2147483647 w 215"/>
              <a:gd name="T9" fmla="*/ 2147483647 h 843"/>
              <a:gd name="T10" fmla="*/ 2147483647 w 215"/>
              <a:gd name="T11" fmla="*/ 2147483647 h 843"/>
              <a:gd name="T12" fmla="*/ 2147483647 w 215"/>
              <a:gd name="T13" fmla="*/ 2147483647 h 843"/>
              <a:gd name="T14" fmla="*/ 2147483647 w 215"/>
              <a:gd name="T15" fmla="*/ 2147483647 h 843"/>
              <a:gd name="T16" fmla="*/ 2147483647 w 215"/>
              <a:gd name="T17" fmla="*/ 2147483647 h 843"/>
              <a:gd name="T18" fmla="*/ 2147483647 w 215"/>
              <a:gd name="T19" fmla="*/ 0 h 843"/>
              <a:gd name="T20" fmla="*/ 2147483647 w 215"/>
              <a:gd name="T21" fmla="*/ 0 h 843"/>
              <a:gd name="T22" fmla="*/ 2147483647 w 215"/>
              <a:gd name="T23" fmla="*/ 2147483647 h 843"/>
              <a:gd name="T24" fmla="*/ 2147483647 w 215"/>
              <a:gd name="T25" fmla="*/ 2147483647 h 843"/>
              <a:gd name="T26" fmla="*/ 2147483647 w 215"/>
              <a:gd name="T27" fmla="*/ 2147483647 h 843"/>
              <a:gd name="T28" fmla="*/ 2147483647 w 215"/>
              <a:gd name="T29" fmla="*/ 2147483647 h 843"/>
              <a:gd name="T30" fmla="*/ 2147483647 w 215"/>
              <a:gd name="T31" fmla="*/ 2147483647 h 843"/>
              <a:gd name="T32" fmla="*/ 0 w 215"/>
              <a:gd name="T33" fmla="*/ 2147483647 h 843"/>
              <a:gd name="T34" fmla="*/ 0 w 215"/>
              <a:gd name="T35" fmla="*/ 2147483647 h 843"/>
              <a:gd name="T36" fmla="*/ 2147483647 w 215"/>
              <a:gd name="T37" fmla="*/ 2147483647 h 843"/>
              <a:gd name="T38" fmla="*/ 2147483647 w 215"/>
              <a:gd name="T39" fmla="*/ 2147483647 h 843"/>
              <a:gd name="T40" fmla="*/ 2147483647 w 215"/>
              <a:gd name="T41" fmla="*/ 2147483647 h 843"/>
              <a:gd name="T42" fmla="*/ 2147483647 w 215"/>
              <a:gd name="T43" fmla="*/ 2147483647 h 843"/>
              <a:gd name="T44" fmla="*/ 2147483647 w 215"/>
              <a:gd name="T45" fmla="*/ 2147483647 h 843"/>
              <a:gd name="T46" fmla="*/ 2147483647 w 215"/>
              <a:gd name="T47" fmla="*/ 2147483647 h 843"/>
              <a:gd name="T48" fmla="*/ 2147483647 w 215"/>
              <a:gd name="T49" fmla="*/ 2147483647 h 843"/>
              <a:gd name="T50" fmla="*/ 2147483647 w 215"/>
              <a:gd name="T51" fmla="*/ 2147483647 h 843"/>
              <a:gd name="T52" fmla="*/ 2147483647 w 215"/>
              <a:gd name="T53" fmla="*/ 2147483647 h 843"/>
              <a:gd name="T54" fmla="*/ 2147483647 w 215"/>
              <a:gd name="T55" fmla="*/ 2147483647 h 843"/>
              <a:gd name="T56" fmla="*/ 2147483647 w 215"/>
              <a:gd name="T57" fmla="*/ 2147483647 h 843"/>
              <a:gd name="T58" fmla="*/ 2147483647 w 215"/>
              <a:gd name="T59" fmla="*/ 2147483647 h 843"/>
              <a:gd name="T60" fmla="*/ 2147483647 w 215"/>
              <a:gd name="T61" fmla="*/ 2147483647 h 843"/>
              <a:gd name="T62" fmla="*/ 2147483647 w 215"/>
              <a:gd name="T63" fmla="*/ 2147483647 h 843"/>
              <a:gd name="T64" fmla="*/ 2147483647 w 215"/>
              <a:gd name="T65" fmla="*/ 2147483647 h 843"/>
              <a:gd name="T66" fmla="*/ 2147483647 w 215"/>
              <a:gd name="T67" fmla="*/ 2147483647 h 843"/>
              <a:gd name="T68" fmla="*/ 2147483647 w 215"/>
              <a:gd name="T69" fmla="*/ 2147483647 h 8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15" h="843">
                <a:moveTo>
                  <a:pt x="215" y="20"/>
                </a:moveTo>
                <a:lnTo>
                  <a:pt x="214" y="19"/>
                </a:lnTo>
                <a:lnTo>
                  <a:pt x="211" y="18"/>
                </a:lnTo>
                <a:lnTo>
                  <a:pt x="205" y="15"/>
                </a:lnTo>
                <a:lnTo>
                  <a:pt x="197" y="12"/>
                </a:lnTo>
                <a:lnTo>
                  <a:pt x="187" y="9"/>
                </a:lnTo>
                <a:lnTo>
                  <a:pt x="176" y="6"/>
                </a:lnTo>
                <a:lnTo>
                  <a:pt x="163" y="4"/>
                </a:lnTo>
                <a:lnTo>
                  <a:pt x="149" y="1"/>
                </a:lnTo>
                <a:lnTo>
                  <a:pt x="133" y="0"/>
                </a:lnTo>
                <a:lnTo>
                  <a:pt x="115" y="0"/>
                </a:lnTo>
                <a:lnTo>
                  <a:pt x="98" y="1"/>
                </a:lnTo>
                <a:lnTo>
                  <a:pt x="79" y="5"/>
                </a:lnTo>
                <a:lnTo>
                  <a:pt x="60" y="10"/>
                </a:lnTo>
                <a:lnTo>
                  <a:pt x="40" y="18"/>
                </a:lnTo>
                <a:lnTo>
                  <a:pt x="21" y="27"/>
                </a:lnTo>
                <a:lnTo>
                  <a:pt x="0" y="40"/>
                </a:lnTo>
                <a:lnTo>
                  <a:pt x="0" y="843"/>
                </a:lnTo>
                <a:lnTo>
                  <a:pt x="1" y="843"/>
                </a:lnTo>
                <a:lnTo>
                  <a:pt x="6" y="843"/>
                </a:lnTo>
                <a:lnTo>
                  <a:pt x="12" y="842"/>
                </a:lnTo>
                <a:lnTo>
                  <a:pt x="21" y="841"/>
                </a:lnTo>
                <a:lnTo>
                  <a:pt x="30" y="840"/>
                </a:lnTo>
                <a:lnTo>
                  <a:pt x="43" y="838"/>
                </a:lnTo>
                <a:lnTo>
                  <a:pt x="56" y="835"/>
                </a:lnTo>
                <a:lnTo>
                  <a:pt x="71" y="831"/>
                </a:lnTo>
                <a:lnTo>
                  <a:pt x="87" y="826"/>
                </a:lnTo>
                <a:lnTo>
                  <a:pt x="105" y="821"/>
                </a:lnTo>
                <a:lnTo>
                  <a:pt x="123" y="814"/>
                </a:lnTo>
                <a:lnTo>
                  <a:pt x="141" y="806"/>
                </a:lnTo>
                <a:lnTo>
                  <a:pt x="159" y="797"/>
                </a:lnTo>
                <a:lnTo>
                  <a:pt x="179" y="786"/>
                </a:lnTo>
                <a:lnTo>
                  <a:pt x="197" y="774"/>
                </a:lnTo>
                <a:lnTo>
                  <a:pt x="215" y="760"/>
                </a:lnTo>
                <a:lnTo>
                  <a:pt x="215" y="2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9" name="Freeform 132"/>
          <p:cNvSpPr>
            <a:spLocks/>
          </p:cNvSpPr>
          <p:nvPr/>
        </p:nvSpPr>
        <p:spPr bwMode="auto">
          <a:xfrm>
            <a:off x="6524625" y="3708400"/>
            <a:ext cx="87313" cy="334963"/>
          </a:xfrm>
          <a:custGeom>
            <a:avLst/>
            <a:gdLst>
              <a:gd name="T0" fmla="*/ 2147483647 w 180"/>
              <a:gd name="T1" fmla="*/ 2147483647 h 685"/>
              <a:gd name="T2" fmla="*/ 2147483647 w 180"/>
              <a:gd name="T3" fmla="*/ 2147483647 h 685"/>
              <a:gd name="T4" fmla="*/ 2147483647 w 180"/>
              <a:gd name="T5" fmla="*/ 2147483647 h 685"/>
              <a:gd name="T6" fmla="*/ 2147483647 w 180"/>
              <a:gd name="T7" fmla="*/ 2147483647 h 685"/>
              <a:gd name="T8" fmla="*/ 2147483647 w 180"/>
              <a:gd name="T9" fmla="*/ 2147483647 h 685"/>
              <a:gd name="T10" fmla="*/ 2147483647 w 180"/>
              <a:gd name="T11" fmla="*/ 2147483647 h 685"/>
              <a:gd name="T12" fmla="*/ 2147483647 w 180"/>
              <a:gd name="T13" fmla="*/ 2147483647 h 685"/>
              <a:gd name="T14" fmla="*/ 2147483647 w 180"/>
              <a:gd name="T15" fmla="*/ 2147483647 h 685"/>
              <a:gd name="T16" fmla="*/ 2147483647 w 180"/>
              <a:gd name="T17" fmla="*/ 0 h 685"/>
              <a:gd name="T18" fmla="*/ 2147483647 w 180"/>
              <a:gd name="T19" fmla="*/ 0 h 685"/>
              <a:gd name="T20" fmla="*/ 2147483647 w 180"/>
              <a:gd name="T21" fmla="*/ 0 h 685"/>
              <a:gd name="T22" fmla="*/ 2147483647 w 180"/>
              <a:gd name="T23" fmla="*/ 2147483647 h 685"/>
              <a:gd name="T24" fmla="*/ 2147483647 w 180"/>
              <a:gd name="T25" fmla="*/ 2147483647 h 685"/>
              <a:gd name="T26" fmla="*/ 2147483647 w 180"/>
              <a:gd name="T27" fmla="*/ 2147483647 h 685"/>
              <a:gd name="T28" fmla="*/ 2147483647 w 180"/>
              <a:gd name="T29" fmla="*/ 2147483647 h 685"/>
              <a:gd name="T30" fmla="*/ 2147483647 w 180"/>
              <a:gd name="T31" fmla="*/ 2147483647 h 685"/>
              <a:gd name="T32" fmla="*/ 0 w 180"/>
              <a:gd name="T33" fmla="*/ 2147483647 h 685"/>
              <a:gd name="T34" fmla="*/ 0 w 180"/>
              <a:gd name="T35" fmla="*/ 2147483647 h 685"/>
              <a:gd name="T36" fmla="*/ 2147483647 w 180"/>
              <a:gd name="T37" fmla="*/ 2147483647 h 685"/>
              <a:gd name="T38" fmla="*/ 2147483647 w 180"/>
              <a:gd name="T39" fmla="*/ 2147483647 h 685"/>
              <a:gd name="T40" fmla="*/ 2147483647 w 180"/>
              <a:gd name="T41" fmla="*/ 2147483647 h 685"/>
              <a:gd name="T42" fmla="*/ 2147483647 w 180"/>
              <a:gd name="T43" fmla="*/ 2147483647 h 685"/>
              <a:gd name="T44" fmla="*/ 2147483647 w 180"/>
              <a:gd name="T45" fmla="*/ 2147483647 h 685"/>
              <a:gd name="T46" fmla="*/ 2147483647 w 180"/>
              <a:gd name="T47" fmla="*/ 2147483647 h 685"/>
              <a:gd name="T48" fmla="*/ 2147483647 w 180"/>
              <a:gd name="T49" fmla="*/ 2147483647 h 685"/>
              <a:gd name="T50" fmla="*/ 2147483647 w 180"/>
              <a:gd name="T51" fmla="*/ 2147483647 h 685"/>
              <a:gd name="T52" fmla="*/ 2147483647 w 180"/>
              <a:gd name="T53" fmla="*/ 2147483647 h 685"/>
              <a:gd name="T54" fmla="*/ 2147483647 w 180"/>
              <a:gd name="T55" fmla="*/ 2147483647 h 685"/>
              <a:gd name="T56" fmla="*/ 2147483647 w 180"/>
              <a:gd name="T57" fmla="*/ 2147483647 h 685"/>
              <a:gd name="T58" fmla="*/ 2147483647 w 180"/>
              <a:gd name="T59" fmla="*/ 2147483647 h 685"/>
              <a:gd name="T60" fmla="*/ 2147483647 w 180"/>
              <a:gd name="T61" fmla="*/ 2147483647 h 685"/>
              <a:gd name="T62" fmla="*/ 2147483647 w 180"/>
              <a:gd name="T63" fmla="*/ 2147483647 h 685"/>
              <a:gd name="T64" fmla="*/ 2147483647 w 180"/>
              <a:gd name="T65" fmla="*/ 2147483647 h 685"/>
              <a:gd name="T66" fmla="*/ 2147483647 w 180"/>
              <a:gd name="T67" fmla="*/ 2147483647 h 685"/>
              <a:gd name="T68" fmla="*/ 2147483647 w 180"/>
              <a:gd name="T69" fmla="*/ 2147483647 h 6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80" h="685">
                <a:moveTo>
                  <a:pt x="180" y="16"/>
                </a:moveTo>
                <a:lnTo>
                  <a:pt x="179" y="16"/>
                </a:lnTo>
                <a:lnTo>
                  <a:pt x="176" y="14"/>
                </a:lnTo>
                <a:lnTo>
                  <a:pt x="172" y="12"/>
                </a:lnTo>
                <a:lnTo>
                  <a:pt x="165" y="10"/>
                </a:lnTo>
                <a:lnTo>
                  <a:pt x="157" y="8"/>
                </a:lnTo>
                <a:lnTo>
                  <a:pt x="147" y="4"/>
                </a:lnTo>
                <a:lnTo>
                  <a:pt x="136" y="2"/>
                </a:lnTo>
                <a:lnTo>
                  <a:pt x="125" y="0"/>
                </a:lnTo>
                <a:lnTo>
                  <a:pt x="111" y="0"/>
                </a:lnTo>
                <a:lnTo>
                  <a:pt x="97" y="0"/>
                </a:lnTo>
                <a:lnTo>
                  <a:pt x="81" y="1"/>
                </a:lnTo>
                <a:lnTo>
                  <a:pt x="66" y="3"/>
                </a:lnTo>
                <a:lnTo>
                  <a:pt x="50" y="8"/>
                </a:lnTo>
                <a:lnTo>
                  <a:pt x="33" y="14"/>
                </a:lnTo>
                <a:lnTo>
                  <a:pt x="17" y="23"/>
                </a:lnTo>
                <a:lnTo>
                  <a:pt x="0" y="33"/>
                </a:lnTo>
                <a:lnTo>
                  <a:pt x="0" y="685"/>
                </a:lnTo>
                <a:lnTo>
                  <a:pt x="1" y="685"/>
                </a:lnTo>
                <a:lnTo>
                  <a:pt x="4" y="685"/>
                </a:lnTo>
                <a:lnTo>
                  <a:pt x="9" y="684"/>
                </a:lnTo>
                <a:lnTo>
                  <a:pt x="17" y="683"/>
                </a:lnTo>
                <a:lnTo>
                  <a:pt x="26" y="682"/>
                </a:lnTo>
                <a:lnTo>
                  <a:pt x="35" y="681"/>
                </a:lnTo>
                <a:lnTo>
                  <a:pt x="47" y="678"/>
                </a:lnTo>
                <a:lnTo>
                  <a:pt x="60" y="676"/>
                </a:lnTo>
                <a:lnTo>
                  <a:pt x="73" y="671"/>
                </a:lnTo>
                <a:lnTo>
                  <a:pt x="87" y="667"/>
                </a:lnTo>
                <a:lnTo>
                  <a:pt x="102" y="662"/>
                </a:lnTo>
                <a:lnTo>
                  <a:pt x="118" y="655"/>
                </a:lnTo>
                <a:lnTo>
                  <a:pt x="133" y="648"/>
                </a:lnTo>
                <a:lnTo>
                  <a:pt x="149" y="639"/>
                </a:lnTo>
                <a:lnTo>
                  <a:pt x="165" y="628"/>
                </a:lnTo>
                <a:lnTo>
                  <a:pt x="180" y="617"/>
                </a:lnTo>
                <a:lnTo>
                  <a:pt x="180" y="1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0" name="Freeform 133"/>
          <p:cNvSpPr>
            <a:spLocks/>
          </p:cNvSpPr>
          <p:nvPr/>
        </p:nvSpPr>
        <p:spPr bwMode="auto">
          <a:xfrm>
            <a:off x="6527800" y="3711575"/>
            <a:ext cx="71438" cy="260350"/>
          </a:xfrm>
          <a:custGeom>
            <a:avLst/>
            <a:gdLst>
              <a:gd name="T0" fmla="*/ 2147483647 w 146"/>
              <a:gd name="T1" fmla="*/ 2147483647 h 530"/>
              <a:gd name="T2" fmla="*/ 2147483647 w 146"/>
              <a:gd name="T3" fmla="*/ 2147483647 h 530"/>
              <a:gd name="T4" fmla="*/ 2147483647 w 146"/>
              <a:gd name="T5" fmla="*/ 2147483647 h 530"/>
              <a:gd name="T6" fmla="*/ 2147483647 w 146"/>
              <a:gd name="T7" fmla="*/ 2147483647 h 530"/>
              <a:gd name="T8" fmla="*/ 2147483647 w 146"/>
              <a:gd name="T9" fmla="*/ 2147483647 h 530"/>
              <a:gd name="T10" fmla="*/ 2147483647 w 146"/>
              <a:gd name="T11" fmla="*/ 0 h 530"/>
              <a:gd name="T12" fmla="*/ 2147483647 w 146"/>
              <a:gd name="T13" fmla="*/ 2147483647 h 530"/>
              <a:gd name="T14" fmla="*/ 2147483647 w 146"/>
              <a:gd name="T15" fmla="*/ 2147483647 h 530"/>
              <a:gd name="T16" fmla="*/ 0 w 146"/>
              <a:gd name="T17" fmla="*/ 2147483647 h 530"/>
              <a:gd name="T18" fmla="*/ 0 w 146"/>
              <a:gd name="T19" fmla="*/ 2147483647 h 530"/>
              <a:gd name="T20" fmla="*/ 2147483647 w 146"/>
              <a:gd name="T21" fmla="*/ 2147483647 h 530"/>
              <a:gd name="T22" fmla="*/ 2147483647 w 146"/>
              <a:gd name="T23" fmla="*/ 2147483647 h 530"/>
              <a:gd name="T24" fmla="*/ 2147483647 w 146"/>
              <a:gd name="T25" fmla="*/ 2147483647 h 530"/>
              <a:gd name="T26" fmla="*/ 2147483647 w 146"/>
              <a:gd name="T27" fmla="*/ 2147483647 h 530"/>
              <a:gd name="T28" fmla="*/ 2147483647 w 146"/>
              <a:gd name="T29" fmla="*/ 2147483647 h 530"/>
              <a:gd name="T30" fmla="*/ 2147483647 w 146"/>
              <a:gd name="T31" fmla="*/ 2147483647 h 530"/>
              <a:gd name="T32" fmla="*/ 2147483647 w 146"/>
              <a:gd name="T33" fmla="*/ 2147483647 h 530"/>
              <a:gd name="T34" fmla="*/ 2147483647 w 146"/>
              <a:gd name="T35" fmla="*/ 2147483647 h 530"/>
              <a:gd name="T36" fmla="*/ 2147483647 w 146"/>
              <a:gd name="T37" fmla="*/ 2147483647 h 53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530">
                <a:moveTo>
                  <a:pt x="146" y="14"/>
                </a:moveTo>
                <a:lnTo>
                  <a:pt x="143" y="12"/>
                </a:lnTo>
                <a:lnTo>
                  <a:pt x="134" y="8"/>
                </a:lnTo>
                <a:lnTo>
                  <a:pt x="120" y="4"/>
                </a:lnTo>
                <a:lnTo>
                  <a:pt x="101" y="1"/>
                </a:lnTo>
                <a:lnTo>
                  <a:pt x="79" y="0"/>
                </a:lnTo>
                <a:lnTo>
                  <a:pt x="54" y="3"/>
                </a:lnTo>
                <a:lnTo>
                  <a:pt x="27" y="11"/>
                </a:lnTo>
                <a:lnTo>
                  <a:pt x="0" y="27"/>
                </a:lnTo>
                <a:lnTo>
                  <a:pt x="0" y="530"/>
                </a:lnTo>
                <a:lnTo>
                  <a:pt x="3" y="530"/>
                </a:lnTo>
                <a:lnTo>
                  <a:pt x="14" y="529"/>
                </a:lnTo>
                <a:lnTo>
                  <a:pt x="29" y="526"/>
                </a:lnTo>
                <a:lnTo>
                  <a:pt x="49" y="521"/>
                </a:lnTo>
                <a:lnTo>
                  <a:pt x="71" y="514"/>
                </a:lnTo>
                <a:lnTo>
                  <a:pt x="96" y="505"/>
                </a:lnTo>
                <a:lnTo>
                  <a:pt x="121" y="492"/>
                </a:lnTo>
                <a:lnTo>
                  <a:pt x="146" y="475"/>
                </a:lnTo>
                <a:lnTo>
                  <a:pt x="146" y="1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1" name="Freeform 134"/>
          <p:cNvSpPr>
            <a:spLocks/>
          </p:cNvSpPr>
          <p:nvPr/>
        </p:nvSpPr>
        <p:spPr bwMode="auto">
          <a:xfrm>
            <a:off x="6532563" y="3714750"/>
            <a:ext cx="52387" cy="184150"/>
          </a:xfrm>
          <a:custGeom>
            <a:avLst/>
            <a:gdLst>
              <a:gd name="T0" fmla="*/ 2147483647 w 109"/>
              <a:gd name="T1" fmla="*/ 2147483647 h 373"/>
              <a:gd name="T2" fmla="*/ 2147483647 w 109"/>
              <a:gd name="T3" fmla="*/ 2147483647 h 373"/>
              <a:gd name="T4" fmla="*/ 2147483647 w 109"/>
              <a:gd name="T5" fmla="*/ 2147483647 h 373"/>
              <a:gd name="T6" fmla="*/ 2147483647 w 109"/>
              <a:gd name="T7" fmla="*/ 2147483647 h 373"/>
              <a:gd name="T8" fmla="*/ 2147483647 w 109"/>
              <a:gd name="T9" fmla="*/ 0 h 373"/>
              <a:gd name="T10" fmla="*/ 2147483647 w 109"/>
              <a:gd name="T11" fmla="*/ 0 h 373"/>
              <a:gd name="T12" fmla="*/ 2147483647 w 109"/>
              <a:gd name="T13" fmla="*/ 2147483647 h 373"/>
              <a:gd name="T14" fmla="*/ 2147483647 w 109"/>
              <a:gd name="T15" fmla="*/ 2147483647 h 373"/>
              <a:gd name="T16" fmla="*/ 0 w 109"/>
              <a:gd name="T17" fmla="*/ 2147483647 h 373"/>
              <a:gd name="T18" fmla="*/ 0 w 109"/>
              <a:gd name="T19" fmla="*/ 2147483647 h 373"/>
              <a:gd name="T20" fmla="*/ 2147483647 w 109"/>
              <a:gd name="T21" fmla="*/ 2147483647 h 373"/>
              <a:gd name="T22" fmla="*/ 2147483647 w 109"/>
              <a:gd name="T23" fmla="*/ 2147483647 h 373"/>
              <a:gd name="T24" fmla="*/ 2147483647 w 109"/>
              <a:gd name="T25" fmla="*/ 2147483647 h 373"/>
              <a:gd name="T26" fmla="*/ 2147483647 w 109"/>
              <a:gd name="T27" fmla="*/ 2147483647 h 373"/>
              <a:gd name="T28" fmla="*/ 2147483647 w 109"/>
              <a:gd name="T29" fmla="*/ 2147483647 h 373"/>
              <a:gd name="T30" fmla="*/ 2147483647 w 109"/>
              <a:gd name="T31" fmla="*/ 2147483647 h 373"/>
              <a:gd name="T32" fmla="*/ 2147483647 w 109"/>
              <a:gd name="T33" fmla="*/ 2147483647 h 373"/>
              <a:gd name="T34" fmla="*/ 2147483647 w 109"/>
              <a:gd name="T35" fmla="*/ 2147483647 h 373"/>
              <a:gd name="T36" fmla="*/ 2147483647 w 109"/>
              <a:gd name="T37" fmla="*/ 2147483647 h 3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373">
                <a:moveTo>
                  <a:pt x="109" y="10"/>
                </a:moveTo>
                <a:lnTo>
                  <a:pt x="107" y="9"/>
                </a:lnTo>
                <a:lnTo>
                  <a:pt x="100" y="6"/>
                </a:lnTo>
                <a:lnTo>
                  <a:pt x="89" y="2"/>
                </a:lnTo>
                <a:lnTo>
                  <a:pt x="75" y="0"/>
                </a:lnTo>
                <a:lnTo>
                  <a:pt x="59" y="0"/>
                </a:lnTo>
                <a:lnTo>
                  <a:pt x="39" y="2"/>
                </a:lnTo>
                <a:lnTo>
                  <a:pt x="20" y="9"/>
                </a:lnTo>
                <a:lnTo>
                  <a:pt x="0" y="21"/>
                </a:lnTo>
                <a:lnTo>
                  <a:pt x="0" y="373"/>
                </a:lnTo>
                <a:lnTo>
                  <a:pt x="2" y="373"/>
                </a:lnTo>
                <a:lnTo>
                  <a:pt x="9" y="372"/>
                </a:lnTo>
                <a:lnTo>
                  <a:pt x="21" y="369"/>
                </a:lnTo>
                <a:lnTo>
                  <a:pt x="36" y="366"/>
                </a:lnTo>
                <a:lnTo>
                  <a:pt x="53" y="362"/>
                </a:lnTo>
                <a:lnTo>
                  <a:pt x="72" y="354"/>
                </a:lnTo>
                <a:lnTo>
                  <a:pt x="90" y="343"/>
                </a:lnTo>
                <a:lnTo>
                  <a:pt x="109" y="331"/>
                </a:lnTo>
                <a:lnTo>
                  <a:pt x="109" y="1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2" name="Freeform 135"/>
          <p:cNvSpPr>
            <a:spLocks/>
          </p:cNvSpPr>
          <p:nvPr/>
        </p:nvSpPr>
        <p:spPr bwMode="auto">
          <a:xfrm>
            <a:off x="6535738" y="3719513"/>
            <a:ext cx="34925" cy="106362"/>
          </a:xfrm>
          <a:custGeom>
            <a:avLst/>
            <a:gdLst>
              <a:gd name="T0" fmla="*/ 2147483647 w 75"/>
              <a:gd name="T1" fmla="*/ 2147483647 h 216"/>
              <a:gd name="T2" fmla="*/ 2147483647 w 75"/>
              <a:gd name="T3" fmla="*/ 2147483647 h 216"/>
              <a:gd name="T4" fmla="*/ 2147483647 w 75"/>
              <a:gd name="T5" fmla="*/ 2147483647 h 216"/>
              <a:gd name="T6" fmla="*/ 2147483647 w 75"/>
              <a:gd name="T7" fmla="*/ 2147483647 h 216"/>
              <a:gd name="T8" fmla="*/ 2147483647 w 75"/>
              <a:gd name="T9" fmla="*/ 0 h 216"/>
              <a:gd name="T10" fmla="*/ 2147483647 w 75"/>
              <a:gd name="T11" fmla="*/ 0 h 216"/>
              <a:gd name="T12" fmla="*/ 2147483647 w 75"/>
              <a:gd name="T13" fmla="*/ 2147483647 h 216"/>
              <a:gd name="T14" fmla="*/ 2147483647 w 75"/>
              <a:gd name="T15" fmla="*/ 2147483647 h 216"/>
              <a:gd name="T16" fmla="*/ 0 w 75"/>
              <a:gd name="T17" fmla="*/ 2147483647 h 216"/>
              <a:gd name="T18" fmla="*/ 0 w 75"/>
              <a:gd name="T19" fmla="*/ 2147483647 h 216"/>
              <a:gd name="T20" fmla="*/ 2147483647 w 75"/>
              <a:gd name="T21" fmla="*/ 2147483647 h 216"/>
              <a:gd name="T22" fmla="*/ 2147483647 w 75"/>
              <a:gd name="T23" fmla="*/ 2147483647 h 216"/>
              <a:gd name="T24" fmla="*/ 2147483647 w 75"/>
              <a:gd name="T25" fmla="*/ 2147483647 h 216"/>
              <a:gd name="T26" fmla="*/ 2147483647 w 75"/>
              <a:gd name="T27" fmla="*/ 2147483647 h 216"/>
              <a:gd name="T28" fmla="*/ 2147483647 w 75"/>
              <a:gd name="T29" fmla="*/ 2147483647 h 216"/>
              <a:gd name="T30" fmla="*/ 2147483647 w 75"/>
              <a:gd name="T31" fmla="*/ 2147483647 h 216"/>
              <a:gd name="T32" fmla="*/ 2147483647 w 75"/>
              <a:gd name="T33" fmla="*/ 2147483647 h 216"/>
              <a:gd name="T34" fmla="*/ 2147483647 w 75"/>
              <a:gd name="T35" fmla="*/ 2147483647 h 216"/>
              <a:gd name="T36" fmla="*/ 2147483647 w 75"/>
              <a:gd name="T37" fmla="*/ 2147483647 h 2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5" h="216">
                <a:moveTo>
                  <a:pt x="75" y="6"/>
                </a:moveTo>
                <a:lnTo>
                  <a:pt x="73" y="5"/>
                </a:lnTo>
                <a:lnTo>
                  <a:pt x="69" y="4"/>
                </a:lnTo>
                <a:lnTo>
                  <a:pt x="61" y="2"/>
                </a:lnTo>
                <a:lnTo>
                  <a:pt x="52" y="0"/>
                </a:lnTo>
                <a:lnTo>
                  <a:pt x="41" y="0"/>
                </a:lnTo>
                <a:lnTo>
                  <a:pt x="28" y="1"/>
                </a:lnTo>
                <a:lnTo>
                  <a:pt x="14" y="6"/>
                </a:lnTo>
                <a:lnTo>
                  <a:pt x="0" y="14"/>
                </a:lnTo>
                <a:lnTo>
                  <a:pt x="0" y="216"/>
                </a:lnTo>
                <a:lnTo>
                  <a:pt x="2" y="216"/>
                </a:lnTo>
                <a:lnTo>
                  <a:pt x="7" y="215"/>
                </a:lnTo>
                <a:lnTo>
                  <a:pt x="15" y="214"/>
                </a:lnTo>
                <a:lnTo>
                  <a:pt x="25" y="211"/>
                </a:lnTo>
                <a:lnTo>
                  <a:pt x="37" y="208"/>
                </a:lnTo>
                <a:lnTo>
                  <a:pt x="50" y="203"/>
                </a:lnTo>
                <a:lnTo>
                  <a:pt x="63" y="195"/>
                </a:lnTo>
                <a:lnTo>
                  <a:pt x="75" y="187"/>
                </a:lnTo>
                <a:lnTo>
                  <a:pt x="75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3" name="Freeform 136"/>
          <p:cNvSpPr>
            <a:spLocks/>
          </p:cNvSpPr>
          <p:nvPr/>
        </p:nvSpPr>
        <p:spPr bwMode="auto">
          <a:xfrm>
            <a:off x="6973888" y="4022725"/>
            <a:ext cx="53975" cy="55563"/>
          </a:xfrm>
          <a:custGeom>
            <a:avLst/>
            <a:gdLst>
              <a:gd name="T0" fmla="*/ 2147483647 w 110"/>
              <a:gd name="T1" fmla="*/ 2147483647 h 111"/>
              <a:gd name="T2" fmla="*/ 2147483647 w 110"/>
              <a:gd name="T3" fmla="*/ 2147483647 h 111"/>
              <a:gd name="T4" fmla="*/ 2147483647 w 110"/>
              <a:gd name="T5" fmla="*/ 2147483647 h 111"/>
              <a:gd name="T6" fmla="*/ 2147483647 w 110"/>
              <a:gd name="T7" fmla="*/ 2147483647 h 111"/>
              <a:gd name="T8" fmla="*/ 2147483647 w 110"/>
              <a:gd name="T9" fmla="*/ 2147483647 h 111"/>
              <a:gd name="T10" fmla="*/ 2147483647 w 110"/>
              <a:gd name="T11" fmla="*/ 2147483647 h 111"/>
              <a:gd name="T12" fmla="*/ 2147483647 w 110"/>
              <a:gd name="T13" fmla="*/ 2147483647 h 111"/>
              <a:gd name="T14" fmla="*/ 2147483647 w 110"/>
              <a:gd name="T15" fmla="*/ 2147483647 h 111"/>
              <a:gd name="T16" fmla="*/ 2147483647 w 110"/>
              <a:gd name="T17" fmla="*/ 2147483647 h 111"/>
              <a:gd name="T18" fmla="*/ 2147483647 w 110"/>
              <a:gd name="T19" fmla="*/ 2147483647 h 111"/>
              <a:gd name="T20" fmla="*/ 2147483647 w 110"/>
              <a:gd name="T21" fmla="*/ 2147483647 h 111"/>
              <a:gd name="T22" fmla="*/ 2147483647 w 110"/>
              <a:gd name="T23" fmla="*/ 2147483647 h 111"/>
              <a:gd name="T24" fmla="*/ 2147483647 w 110"/>
              <a:gd name="T25" fmla="*/ 2147483647 h 111"/>
              <a:gd name="T26" fmla="*/ 2147483647 w 110"/>
              <a:gd name="T27" fmla="*/ 2147483647 h 111"/>
              <a:gd name="T28" fmla="*/ 2147483647 w 110"/>
              <a:gd name="T29" fmla="*/ 2147483647 h 111"/>
              <a:gd name="T30" fmla="*/ 2147483647 w 110"/>
              <a:gd name="T31" fmla="*/ 2147483647 h 111"/>
              <a:gd name="T32" fmla="*/ 2147483647 w 110"/>
              <a:gd name="T33" fmla="*/ 0 h 111"/>
              <a:gd name="T34" fmla="*/ 2147483647 w 110"/>
              <a:gd name="T35" fmla="*/ 2147483647 h 111"/>
              <a:gd name="T36" fmla="*/ 2147483647 w 110"/>
              <a:gd name="T37" fmla="*/ 2147483647 h 111"/>
              <a:gd name="T38" fmla="*/ 2147483647 w 110"/>
              <a:gd name="T39" fmla="*/ 2147483647 h 111"/>
              <a:gd name="T40" fmla="*/ 2147483647 w 110"/>
              <a:gd name="T41" fmla="*/ 2147483647 h 111"/>
              <a:gd name="T42" fmla="*/ 2147483647 w 110"/>
              <a:gd name="T43" fmla="*/ 2147483647 h 111"/>
              <a:gd name="T44" fmla="*/ 2147483647 w 110"/>
              <a:gd name="T45" fmla="*/ 2147483647 h 111"/>
              <a:gd name="T46" fmla="*/ 2147483647 w 110"/>
              <a:gd name="T47" fmla="*/ 2147483647 h 111"/>
              <a:gd name="T48" fmla="*/ 0 w 110"/>
              <a:gd name="T49" fmla="*/ 2147483647 h 111"/>
              <a:gd name="T50" fmla="*/ 2147483647 w 110"/>
              <a:gd name="T51" fmla="*/ 2147483647 h 111"/>
              <a:gd name="T52" fmla="*/ 2147483647 w 110"/>
              <a:gd name="T53" fmla="*/ 2147483647 h 111"/>
              <a:gd name="T54" fmla="*/ 2147483647 w 110"/>
              <a:gd name="T55" fmla="*/ 2147483647 h 111"/>
              <a:gd name="T56" fmla="*/ 2147483647 w 110"/>
              <a:gd name="T57" fmla="*/ 2147483647 h 111"/>
              <a:gd name="T58" fmla="*/ 2147483647 w 110"/>
              <a:gd name="T59" fmla="*/ 2147483647 h 111"/>
              <a:gd name="T60" fmla="*/ 2147483647 w 110"/>
              <a:gd name="T61" fmla="*/ 2147483647 h 111"/>
              <a:gd name="T62" fmla="*/ 2147483647 w 110"/>
              <a:gd name="T63" fmla="*/ 2147483647 h 111"/>
              <a:gd name="T64" fmla="*/ 2147483647 w 110"/>
              <a:gd name="T65" fmla="*/ 2147483647 h 1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0" h="111">
                <a:moveTo>
                  <a:pt x="55" y="111"/>
                </a:moveTo>
                <a:lnTo>
                  <a:pt x="66" y="110"/>
                </a:lnTo>
                <a:lnTo>
                  <a:pt x="76" y="106"/>
                </a:lnTo>
                <a:lnTo>
                  <a:pt x="85" y="101"/>
                </a:lnTo>
                <a:lnTo>
                  <a:pt x="94" y="94"/>
                </a:lnTo>
                <a:lnTo>
                  <a:pt x="100" y="86"/>
                </a:lnTo>
                <a:lnTo>
                  <a:pt x="106" y="77"/>
                </a:lnTo>
                <a:lnTo>
                  <a:pt x="109" y="66"/>
                </a:lnTo>
                <a:lnTo>
                  <a:pt x="110" y="56"/>
                </a:lnTo>
                <a:lnTo>
                  <a:pt x="109" y="44"/>
                </a:lnTo>
                <a:lnTo>
                  <a:pt x="106" y="34"/>
                </a:lnTo>
                <a:lnTo>
                  <a:pt x="100" y="24"/>
                </a:lnTo>
                <a:lnTo>
                  <a:pt x="94" y="17"/>
                </a:lnTo>
                <a:lnTo>
                  <a:pt x="85" y="9"/>
                </a:lnTo>
                <a:lnTo>
                  <a:pt x="76" y="5"/>
                </a:lnTo>
                <a:lnTo>
                  <a:pt x="66" y="2"/>
                </a:lnTo>
                <a:lnTo>
                  <a:pt x="55" y="0"/>
                </a:lnTo>
                <a:lnTo>
                  <a:pt x="44" y="2"/>
                </a:lnTo>
                <a:lnTo>
                  <a:pt x="33" y="5"/>
                </a:lnTo>
                <a:lnTo>
                  <a:pt x="25" y="9"/>
                </a:lnTo>
                <a:lnTo>
                  <a:pt x="16" y="17"/>
                </a:lnTo>
                <a:lnTo>
                  <a:pt x="10" y="24"/>
                </a:lnTo>
                <a:lnTo>
                  <a:pt x="4" y="34"/>
                </a:lnTo>
                <a:lnTo>
                  <a:pt x="1" y="44"/>
                </a:lnTo>
                <a:lnTo>
                  <a:pt x="0" y="56"/>
                </a:lnTo>
                <a:lnTo>
                  <a:pt x="1" y="66"/>
                </a:lnTo>
                <a:lnTo>
                  <a:pt x="4" y="77"/>
                </a:lnTo>
                <a:lnTo>
                  <a:pt x="10" y="86"/>
                </a:lnTo>
                <a:lnTo>
                  <a:pt x="16" y="94"/>
                </a:lnTo>
                <a:lnTo>
                  <a:pt x="25" y="101"/>
                </a:lnTo>
                <a:lnTo>
                  <a:pt x="33" y="106"/>
                </a:lnTo>
                <a:lnTo>
                  <a:pt x="44" y="110"/>
                </a:lnTo>
                <a:lnTo>
                  <a:pt x="55" y="1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4" name="Freeform 137"/>
          <p:cNvSpPr>
            <a:spLocks/>
          </p:cNvSpPr>
          <p:nvPr/>
        </p:nvSpPr>
        <p:spPr bwMode="auto">
          <a:xfrm>
            <a:off x="6810375" y="4024313"/>
            <a:ext cx="26988" cy="26987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7" y="55"/>
                </a:moveTo>
                <a:lnTo>
                  <a:pt x="38" y="53"/>
                </a:lnTo>
                <a:lnTo>
                  <a:pt x="48" y="46"/>
                </a:lnTo>
                <a:lnTo>
                  <a:pt x="53" y="37"/>
                </a:lnTo>
                <a:lnTo>
                  <a:pt x="55" y="27"/>
                </a:lnTo>
                <a:lnTo>
                  <a:pt x="53" y="16"/>
                </a:lnTo>
                <a:lnTo>
                  <a:pt x="48" y="7"/>
                </a:lnTo>
                <a:lnTo>
                  <a:pt x="38" y="2"/>
                </a:lnTo>
                <a:lnTo>
                  <a:pt x="27" y="0"/>
                </a:lnTo>
                <a:lnTo>
                  <a:pt x="16" y="2"/>
                </a:lnTo>
                <a:lnTo>
                  <a:pt x="8" y="7"/>
                </a:lnTo>
                <a:lnTo>
                  <a:pt x="2" y="16"/>
                </a:lnTo>
                <a:lnTo>
                  <a:pt x="0" y="27"/>
                </a:lnTo>
                <a:lnTo>
                  <a:pt x="2" y="37"/>
                </a:lnTo>
                <a:lnTo>
                  <a:pt x="8" y="46"/>
                </a:lnTo>
                <a:lnTo>
                  <a:pt x="16" y="53"/>
                </a:lnTo>
                <a:lnTo>
                  <a:pt x="27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5" name="Freeform 138"/>
          <p:cNvSpPr>
            <a:spLocks/>
          </p:cNvSpPr>
          <p:nvPr/>
        </p:nvSpPr>
        <p:spPr bwMode="auto">
          <a:xfrm>
            <a:off x="6856413" y="4025900"/>
            <a:ext cx="26987" cy="26988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8" y="55"/>
                </a:moveTo>
                <a:lnTo>
                  <a:pt x="39" y="53"/>
                </a:lnTo>
                <a:lnTo>
                  <a:pt x="47" y="47"/>
                </a:lnTo>
                <a:lnTo>
                  <a:pt x="53" y="39"/>
                </a:lnTo>
                <a:lnTo>
                  <a:pt x="55" y="28"/>
                </a:lnTo>
                <a:lnTo>
                  <a:pt x="53" y="17"/>
                </a:lnTo>
                <a:lnTo>
                  <a:pt x="47" y="8"/>
                </a:lnTo>
                <a:lnTo>
                  <a:pt x="39" y="2"/>
                </a:lnTo>
                <a:lnTo>
                  <a:pt x="28" y="0"/>
                </a:lnTo>
                <a:lnTo>
                  <a:pt x="17" y="2"/>
                </a:lnTo>
                <a:lnTo>
                  <a:pt x="9" y="8"/>
                </a:lnTo>
                <a:lnTo>
                  <a:pt x="2" y="17"/>
                </a:lnTo>
                <a:lnTo>
                  <a:pt x="0" y="28"/>
                </a:lnTo>
                <a:lnTo>
                  <a:pt x="2" y="39"/>
                </a:lnTo>
                <a:lnTo>
                  <a:pt x="9" y="47"/>
                </a:lnTo>
                <a:lnTo>
                  <a:pt x="17" y="53"/>
                </a:lnTo>
                <a:lnTo>
                  <a:pt x="28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6" name="Freeform 139"/>
          <p:cNvSpPr>
            <a:spLocks/>
          </p:cNvSpPr>
          <p:nvPr/>
        </p:nvSpPr>
        <p:spPr bwMode="auto">
          <a:xfrm>
            <a:off x="6677025" y="3656013"/>
            <a:ext cx="76200" cy="368300"/>
          </a:xfrm>
          <a:custGeom>
            <a:avLst/>
            <a:gdLst>
              <a:gd name="T0" fmla="*/ 2147483647 w 156"/>
              <a:gd name="T1" fmla="*/ 2147483647 h 752"/>
              <a:gd name="T2" fmla="*/ 2147483647 w 156"/>
              <a:gd name="T3" fmla="*/ 2147483647 h 752"/>
              <a:gd name="T4" fmla="*/ 2147483647 w 156"/>
              <a:gd name="T5" fmla="*/ 2147483647 h 752"/>
              <a:gd name="T6" fmla="*/ 2147483647 w 156"/>
              <a:gd name="T7" fmla="*/ 2147483647 h 752"/>
              <a:gd name="T8" fmla="*/ 2147483647 w 156"/>
              <a:gd name="T9" fmla="*/ 2147483647 h 752"/>
              <a:gd name="T10" fmla="*/ 0 w 156"/>
              <a:gd name="T11" fmla="*/ 2147483647 h 752"/>
              <a:gd name="T12" fmla="*/ 2147483647 w 156"/>
              <a:gd name="T13" fmla="*/ 2147483647 h 752"/>
              <a:gd name="T14" fmla="*/ 2147483647 w 156"/>
              <a:gd name="T15" fmla="*/ 2147483647 h 752"/>
              <a:gd name="T16" fmla="*/ 2147483647 w 156"/>
              <a:gd name="T17" fmla="*/ 2147483647 h 752"/>
              <a:gd name="T18" fmla="*/ 2147483647 w 156"/>
              <a:gd name="T19" fmla="*/ 2147483647 h 752"/>
              <a:gd name="T20" fmla="*/ 2147483647 w 156"/>
              <a:gd name="T21" fmla="*/ 2147483647 h 752"/>
              <a:gd name="T22" fmla="*/ 2147483647 w 156"/>
              <a:gd name="T23" fmla="*/ 2147483647 h 752"/>
              <a:gd name="T24" fmla="*/ 2147483647 w 156"/>
              <a:gd name="T25" fmla="*/ 2147483647 h 752"/>
              <a:gd name="T26" fmla="*/ 2147483647 w 156"/>
              <a:gd name="T27" fmla="*/ 2147483647 h 752"/>
              <a:gd name="T28" fmla="*/ 2147483647 w 156"/>
              <a:gd name="T29" fmla="*/ 2147483647 h 752"/>
              <a:gd name="T30" fmla="*/ 2147483647 w 156"/>
              <a:gd name="T31" fmla="*/ 2147483647 h 752"/>
              <a:gd name="T32" fmla="*/ 2147483647 w 156"/>
              <a:gd name="T33" fmla="*/ 2147483647 h 752"/>
              <a:gd name="T34" fmla="*/ 2147483647 w 156"/>
              <a:gd name="T35" fmla="*/ 2147483647 h 752"/>
              <a:gd name="T36" fmla="*/ 2147483647 w 156"/>
              <a:gd name="T37" fmla="*/ 2147483647 h 752"/>
              <a:gd name="T38" fmla="*/ 2147483647 w 156"/>
              <a:gd name="T39" fmla="*/ 2147483647 h 752"/>
              <a:gd name="T40" fmla="*/ 2147483647 w 156"/>
              <a:gd name="T41" fmla="*/ 2147483647 h 752"/>
              <a:gd name="T42" fmla="*/ 2147483647 w 156"/>
              <a:gd name="T43" fmla="*/ 0 h 752"/>
              <a:gd name="T44" fmla="*/ 2147483647 w 156"/>
              <a:gd name="T45" fmla="*/ 0 h 752"/>
              <a:gd name="T46" fmla="*/ 2147483647 w 156"/>
              <a:gd name="T47" fmla="*/ 2147483647 h 752"/>
              <a:gd name="T48" fmla="*/ 2147483647 w 156"/>
              <a:gd name="T49" fmla="*/ 2147483647 h 752"/>
              <a:gd name="T50" fmla="*/ 2147483647 w 156"/>
              <a:gd name="T51" fmla="*/ 2147483647 h 75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56" h="752">
                <a:moveTo>
                  <a:pt x="48" y="15"/>
                </a:moveTo>
                <a:lnTo>
                  <a:pt x="44" y="30"/>
                </a:lnTo>
                <a:lnTo>
                  <a:pt x="33" y="73"/>
                </a:lnTo>
                <a:lnTo>
                  <a:pt x="19" y="140"/>
                </a:lnTo>
                <a:lnTo>
                  <a:pt x="7" y="229"/>
                </a:lnTo>
                <a:lnTo>
                  <a:pt x="0" y="337"/>
                </a:lnTo>
                <a:lnTo>
                  <a:pt x="1" y="462"/>
                </a:lnTo>
                <a:lnTo>
                  <a:pt x="14" y="602"/>
                </a:lnTo>
                <a:lnTo>
                  <a:pt x="43" y="752"/>
                </a:lnTo>
                <a:lnTo>
                  <a:pt x="150" y="746"/>
                </a:lnTo>
                <a:lnTo>
                  <a:pt x="146" y="724"/>
                </a:lnTo>
                <a:lnTo>
                  <a:pt x="135" y="663"/>
                </a:lnTo>
                <a:lnTo>
                  <a:pt x="123" y="574"/>
                </a:lnTo>
                <a:lnTo>
                  <a:pt x="111" y="463"/>
                </a:lnTo>
                <a:lnTo>
                  <a:pt x="104" y="342"/>
                </a:lnTo>
                <a:lnTo>
                  <a:pt x="107" y="220"/>
                </a:lnTo>
                <a:lnTo>
                  <a:pt x="124" y="106"/>
                </a:lnTo>
                <a:lnTo>
                  <a:pt x="156" y="9"/>
                </a:lnTo>
                <a:lnTo>
                  <a:pt x="156" y="8"/>
                </a:lnTo>
                <a:lnTo>
                  <a:pt x="156" y="6"/>
                </a:lnTo>
                <a:lnTo>
                  <a:pt x="154" y="4"/>
                </a:lnTo>
                <a:lnTo>
                  <a:pt x="147" y="0"/>
                </a:lnTo>
                <a:lnTo>
                  <a:pt x="134" y="0"/>
                </a:lnTo>
                <a:lnTo>
                  <a:pt x="115" y="1"/>
                </a:lnTo>
                <a:lnTo>
                  <a:pt x="87" y="7"/>
                </a:lnTo>
                <a:lnTo>
                  <a:pt x="48" y="1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7" name="Freeform 140"/>
          <p:cNvSpPr>
            <a:spLocks/>
          </p:cNvSpPr>
          <p:nvPr/>
        </p:nvSpPr>
        <p:spPr bwMode="auto">
          <a:xfrm>
            <a:off x="7067550" y="3609975"/>
            <a:ext cx="103188" cy="411163"/>
          </a:xfrm>
          <a:custGeom>
            <a:avLst/>
            <a:gdLst>
              <a:gd name="T0" fmla="*/ 2147483647 w 212"/>
              <a:gd name="T1" fmla="*/ 2147483647 h 839"/>
              <a:gd name="T2" fmla="*/ 2147483647 w 212"/>
              <a:gd name="T3" fmla="*/ 2147483647 h 839"/>
              <a:gd name="T4" fmla="*/ 2147483647 w 212"/>
              <a:gd name="T5" fmla="*/ 2147483647 h 839"/>
              <a:gd name="T6" fmla="*/ 2147483647 w 212"/>
              <a:gd name="T7" fmla="*/ 2147483647 h 839"/>
              <a:gd name="T8" fmla="*/ 2147483647 w 212"/>
              <a:gd name="T9" fmla="*/ 2147483647 h 839"/>
              <a:gd name="T10" fmla="*/ 2147483647 w 212"/>
              <a:gd name="T11" fmla="*/ 2147483647 h 839"/>
              <a:gd name="T12" fmla="*/ 2147483647 w 212"/>
              <a:gd name="T13" fmla="*/ 2147483647 h 839"/>
              <a:gd name="T14" fmla="*/ 2147483647 w 212"/>
              <a:gd name="T15" fmla="*/ 2147483647 h 839"/>
              <a:gd name="T16" fmla="*/ 2147483647 w 212"/>
              <a:gd name="T17" fmla="*/ 2147483647 h 839"/>
              <a:gd name="T18" fmla="*/ 2147483647 w 212"/>
              <a:gd name="T19" fmla="*/ 2147483647 h 839"/>
              <a:gd name="T20" fmla="*/ 2147483647 w 212"/>
              <a:gd name="T21" fmla="*/ 2147483647 h 839"/>
              <a:gd name="T22" fmla="*/ 2147483647 w 212"/>
              <a:gd name="T23" fmla="*/ 2147483647 h 839"/>
              <a:gd name="T24" fmla="*/ 2147483647 w 212"/>
              <a:gd name="T25" fmla="*/ 2147483647 h 839"/>
              <a:gd name="T26" fmla="*/ 2147483647 w 212"/>
              <a:gd name="T27" fmla="*/ 2147483647 h 839"/>
              <a:gd name="T28" fmla="*/ 0 w 212"/>
              <a:gd name="T29" fmla="*/ 2147483647 h 839"/>
              <a:gd name="T30" fmla="*/ 2147483647 w 212"/>
              <a:gd name="T31" fmla="*/ 2147483647 h 839"/>
              <a:gd name="T32" fmla="*/ 2147483647 w 212"/>
              <a:gd name="T33" fmla="*/ 2147483647 h 839"/>
              <a:gd name="T34" fmla="*/ 2147483647 w 212"/>
              <a:gd name="T35" fmla="*/ 0 h 839"/>
              <a:gd name="T36" fmla="*/ 2147483647 w 212"/>
              <a:gd name="T37" fmla="*/ 2147483647 h 83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" h="839">
                <a:moveTo>
                  <a:pt x="212" y="6"/>
                </a:moveTo>
                <a:lnTo>
                  <a:pt x="206" y="11"/>
                </a:lnTo>
                <a:lnTo>
                  <a:pt x="192" y="33"/>
                </a:lnTo>
                <a:lnTo>
                  <a:pt x="174" y="77"/>
                </a:lnTo>
                <a:lnTo>
                  <a:pt x="156" y="148"/>
                </a:lnTo>
                <a:lnTo>
                  <a:pt x="141" y="254"/>
                </a:lnTo>
                <a:lnTo>
                  <a:pt x="133" y="401"/>
                </a:lnTo>
                <a:lnTo>
                  <a:pt x="137" y="593"/>
                </a:lnTo>
                <a:lnTo>
                  <a:pt x="158" y="839"/>
                </a:lnTo>
                <a:lnTo>
                  <a:pt x="38" y="839"/>
                </a:lnTo>
                <a:lnTo>
                  <a:pt x="34" y="814"/>
                </a:lnTo>
                <a:lnTo>
                  <a:pt x="24" y="746"/>
                </a:lnTo>
                <a:lnTo>
                  <a:pt x="12" y="645"/>
                </a:lnTo>
                <a:lnTo>
                  <a:pt x="3" y="521"/>
                </a:lnTo>
                <a:lnTo>
                  <a:pt x="0" y="384"/>
                </a:lnTo>
                <a:lnTo>
                  <a:pt x="6" y="244"/>
                </a:lnTo>
                <a:lnTo>
                  <a:pt x="29" y="114"/>
                </a:lnTo>
                <a:lnTo>
                  <a:pt x="68" y="0"/>
                </a:lnTo>
                <a:lnTo>
                  <a:pt x="212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8" name="Freeform 141"/>
          <p:cNvSpPr>
            <a:spLocks/>
          </p:cNvSpPr>
          <p:nvPr/>
        </p:nvSpPr>
        <p:spPr bwMode="auto">
          <a:xfrm>
            <a:off x="6680200" y="3678238"/>
            <a:ext cx="66675" cy="322262"/>
          </a:xfrm>
          <a:custGeom>
            <a:avLst/>
            <a:gdLst>
              <a:gd name="T0" fmla="*/ 2147483647 w 137"/>
              <a:gd name="T1" fmla="*/ 2147483647 h 656"/>
              <a:gd name="T2" fmla="*/ 2147483647 w 137"/>
              <a:gd name="T3" fmla="*/ 2147483647 h 656"/>
              <a:gd name="T4" fmla="*/ 2147483647 w 137"/>
              <a:gd name="T5" fmla="*/ 2147483647 h 656"/>
              <a:gd name="T6" fmla="*/ 2147483647 w 137"/>
              <a:gd name="T7" fmla="*/ 2147483647 h 656"/>
              <a:gd name="T8" fmla="*/ 2147483647 w 137"/>
              <a:gd name="T9" fmla="*/ 2147483647 h 656"/>
              <a:gd name="T10" fmla="*/ 0 w 137"/>
              <a:gd name="T11" fmla="*/ 2147483647 h 656"/>
              <a:gd name="T12" fmla="*/ 2147483647 w 137"/>
              <a:gd name="T13" fmla="*/ 2147483647 h 656"/>
              <a:gd name="T14" fmla="*/ 2147483647 w 137"/>
              <a:gd name="T15" fmla="*/ 2147483647 h 656"/>
              <a:gd name="T16" fmla="*/ 2147483647 w 137"/>
              <a:gd name="T17" fmla="*/ 2147483647 h 656"/>
              <a:gd name="T18" fmla="*/ 2147483647 w 137"/>
              <a:gd name="T19" fmla="*/ 2147483647 h 656"/>
              <a:gd name="T20" fmla="*/ 2147483647 w 137"/>
              <a:gd name="T21" fmla="*/ 2147483647 h 656"/>
              <a:gd name="T22" fmla="*/ 2147483647 w 137"/>
              <a:gd name="T23" fmla="*/ 2147483647 h 656"/>
              <a:gd name="T24" fmla="*/ 2147483647 w 137"/>
              <a:gd name="T25" fmla="*/ 2147483647 h 656"/>
              <a:gd name="T26" fmla="*/ 2147483647 w 137"/>
              <a:gd name="T27" fmla="*/ 2147483647 h 656"/>
              <a:gd name="T28" fmla="*/ 2147483647 w 137"/>
              <a:gd name="T29" fmla="*/ 2147483647 h 656"/>
              <a:gd name="T30" fmla="*/ 2147483647 w 137"/>
              <a:gd name="T31" fmla="*/ 2147483647 h 656"/>
              <a:gd name="T32" fmla="*/ 2147483647 w 137"/>
              <a:gd name="T33" fmla="*/ 2147483647 h 656"/>
              <a:gd name="T34" fmla="*/ 2147483647 w 137"/>
              <a:gd name="T35" fmla="*/ 2147483647 h 656"/>
              <a:gd name="T36" fmla="*/ 2147483647 w 137"/>
              <a:gd name="T37" fmla="*/ 2147483647 h 656"/>
              <a:gd name="T38" fmla="*/ 2147483647 w 137"/>
              <a:gd name="T39" fmla="*/ 2147483647 h 656"/>
              <a:gd name="T40" fmla="*/ 2147483647 w 137"/>
              <a:gd name="T41" fmla="*/ 2147483647 h 656"/>
              <a:gd name="T42" fmla="*/ 2147483647 w 137"/>
              <a:gd name="T43" fmla="*/ 0 h 656"/>
              <a:gd name="T44" fmla="*/ 2147483647 w 137"/>
              <a:gd name="T45" fmla="*/ 0 h 656"/>
              <a:gd name="T46" fmla="*/ 2147483647 w 137"/>
              <a:gd name="T47" fmla="*/ 2147483647 h 656"/>
              <a:gd name="T48" fmla="*/ 2147483647 w 137"/>
              <a:gd name="T49" fmla="*/ 2147483647 h 656"/>
              <a:gd name="T50" fmla="*/ 2147483647 w 137"/>
              <a:gd name="T51" fmla="*/ 2147483647 h 6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37" h="656">
                <a:moveTo>
                  <a:pt x="43" y="12"/>
                </a:moveTo>
                <a:lnTo>
                  <a:pt x="39" y="25"/>
                </a:lnTo>
                <a:lnTo>
                  <a:pt x="30" y="62"/>
                </a:lnTo>
                <a:lnTo>
                  <a:pt x="19" y="122"/>
                </a:lnTo>
                <a:lnTo>
                  <a:pt x="7" y="199"/>
                </a:lnTo>
                <a:lnTo>
                  <a:pt x="0" y="294"/>
                </a:lnTo>
                <a:lnTo>
                  <a:pt x="1" y="403"/>
                </a:lnTo>
                <a:lnTo>
                  <a:pt x="12" y="524"/>
                </a:lnTo>
                <a:lnTo>
                  <a:pt x="38" y="656"/>
                </a:lnTo>
                <a:lnTo>
                  <a:pt x="132" y="650"/>
                </a:lnTo>
                <a:lnTo>
                  <a:pt x="127" y="631"/>
                </a:lnTo>
                <a:lnTo>
                  <a:pt x="119" y="578"/>
                </a:lnTo>
                <a:lnTo>
                  <a:pt x="107" y="499"/>
                </a:lnTo>
                <a:lnTo>
                  <a:pt x="97" y="403"/>
                </a:lnTo>
                <a:lnTo>
                  <a:pt x="92" y="297"/>
                </a:lnTo>
                <a:lnTo>
                  <a:pt x="94" y="192"/>
                </a:lnTo>
                <a:lnTo>
                  <a:pt x="108" y="91"/>
                </a:lnTo>
                <a:lnTo>
                  <a:pt x="137" y="7"/>
                </a:lnTo>
                <a:lnTo>
                  <a:pt x="137" y="6"/>
                </a:lnTo>
                <a:lnTo>
                  <a:pt x="137" y="4"/>
                </a:lnTo>
                <a:lnTo>
                  <a:pt x="135" y="2"/>
                </a:lnTo>
                <a:lnTo>
                  <a:pt x="129" y="0"/>
                </a:lnTo>
                <a:lnTo>
                  <a:pt x="119" y="0"/>
                </a:lnTo>
                <a:lnTo>
                  <a:pt x="101" y="1"/>
                </a:lnTo>
                <a:lnTo>
                  <a:pt x="77" y="5"/>
                </a:lnTo>
                <a:lnTo>
                  <a:pt x="43" y="1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9" name="Freeform 142"/>
          <p:cNvSpPr>
            <a:spLocks/>
          </p:cNvSpPr>
          <p:nvPr/>
        </p:nvSpPr>
        <p:spPr bwMode="auto">
          <a:xfrm>
            <a:off x="6683375" y="3700463"/>
            <a:ext cx="55563" cy="273050"/>
          </a:xfrm>
          <a:custGeom>
            <a:avLst/>
            <a:gdLst>
              <a:gd name="T0" fmla="*/ 2147483647 w 116"/>
              <a:gd name="T1" fmla="*/ 2147483647 h 560"/>
              <a:gd name="T2" fmla="*/ 2147483647 w 116"/>
              <a:gd name="T3" fmla="*/ 2147483647 h 560"/>
              <a:gd name="T4" fmla="*/ 2147483647 w 116"/>
              <a:gd name="T5" fmla="*/ 2147483647 h 560"/>
              <a:gd name="T6" fmla="*/ 2147483647 w 116"/>
              <a:gd name="T7" fmla="*/ 2147483647 h 560"/>
              <a:gd name="T8" fmla="*/ 2147483647 w 116"/>
              <a:gd name="T9" fmla="*/ 2147483647 h 560"/>
              <a:gd name="T10" fmla="*/ 0 w 116"/>
              <a:gd name="T11" fmla="*/ 2147483647 h 560"/>
              <a:gd name="T12" fmla="*/ 2147483647 w 116"/>
              <a:gd name="T13" fmla="*/ 2147483647 h 560"/>
              <a:gd name="T14" fmla="*/ 2147483647 w 116"/>
              <a:gd name="T15" fmla="*/ 2147483647 h 560"/>
              <a:gd name="T16" fmla="*/ 2147483647 w 116"/>
              <a:gd name="T17" fmla="*/ 2147483647 h 560"/>
              <a:gd name="T18" fmla="*/ 2147483647 w 116"/>
              <a:gd name="T19" fmla="*/ 2147483647 h 560"/>
              <a:gd name="T20" fmla="*/ 2147483647 w 116"/>
              <a:gd name="T21" fmla="*/ 2147483647 h 560"/>
              <a:gd name="T22" fmla="*/ 2147483647 w 116"/>
              <a:gd name="T23" fmla="*/ 2147483647 h 560"/>
              <a:gd name="T24" fmla="*/ 2147483647 w 116"/>
              <a:gd name="T25" fmla="*/ 2147483647 h 560"/>
              <a:gd name="T26" fmla="*/ 2147483647 w 116"/>
              <a:gd name="T27" fmla="*/ 2147483647 h 560"/>
              <a:gd name="T28" fmla="*/ 2147483647 w 116"/>
              <a:gd name="T29" fmla="*/ 2147483647 h 560"/>
              <a:gd name="T30" fmla="*/ 2147483647 w 116"/>
              <a:gd name="T31" fmla="*/ 2147483647 h 560"/>
              <a:gd name="T32" fmla="*/ 2147483647 w 116"/>
              <a:gd name="T33" fmla="*/ 2147483647 h 560"/>
              <a:gd name="T34" fmla="*/ 2147483647 w 116"/>
              <a:gd name="T35" fmla="*/ 2147483647 h 560"/>
              <a:gd name="T36" fmla="*/ 2147483647 w 116"/>
              <a:gd name="T37" fmla="*/ 2147483647 h 560"/>
              <a:gd name="T38" fmla="*/ 2147483647 w 116"/>
              <a:gd name="T39" fmla="*/ 2147483647 h 560"/>
              <a:gd name="T40" fmla="*/ 2147483647 w 116"/>
              <a:gd name="T41" fmla="*/ 2147483647 h 560"/>
              <a:gd name="T42" fmla="*/ 2147483647 w 116"/>
              <a:gd name="T43" fmla="*/ 0 h 560"/>
              <a:gd name="T44" fmla="*/ 2147483647 w 116"/>
              <a:gd name="T45" fmla="*/ 0 h 560"/>
              <a:gd name="T46" fmla="*/ 2147483647 w 116"/>
              <a:gd name="T47" fmla="*/ 2147483647 h 560"/>
              <a:gd name="T48" fmla="*/ 2147483647 w 116"/>
              <a:gd name="T49" fmla="*/ 2147483647 h 560"/>
              <a:gd name="T50" fmla="*/ 2147483647 w 116"/>
              <a:gd name="T51" fmla="*/ 2147483647 h 5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6" h="560">
                <a:moveTo>
                  <a:pt x="36" y="11"/>
                </a:moveTo>
                <a:lnTo>
                  <a:pt x="33" y="21"/>
                </a:lnTo>
                <a:lnTo>
                  <a:pt x="24" y="53"/>
                </a:lnTo>
                <a:lnTo>
                  <a:pt x="15" y="103"/>
                </a:lnTo>
                <a:lnTo>
                  <a:pt x="5" y="169"/>
                </a:lnTo>
                <a:lnTo>
                  <a:pt x="0" y="250"/>
                </a:lnTo>
                <a:lnTo>
                  <a:pt x="1" y="344"/>
                </a:lnTo>
                <a:lnTo>
                  <a:pt x="10" y="448"/>
                </a:lnTo>
                <a:lnTo>
                  <a:pt x="32" y="560"/>
                </a:lnTo>
                <a:lnTo>
                  <a:pt x="112" y="555"/>
                </a:lnTo>
                <a:lnTo>
                  <a:pt x="108" y="538"/>
                </a:lnTo>
                <a:lnTo>
                  <a:pt x="101" y="493"/>
                </a:lnTo>
                <a:lnTo>
                  <a:pt x="91" y="426"/>
                </a:lnTo>
                <a:lnTo>
                  <a:pt x="82" y="344"/>
                </a:lnTo>
                <a:lnTo>
                  <a:pt x="77" y="255"/>
                </a:lnTo>
                <a:lnTo>
                  <a:pt x="79" y="164"/>
                </a:lnTo>
                <a:lnTo>
                  <a:pt x="91" y="79"/>
                </a:lnTo>
                <a:lnTo>
                  <a:pt x="116" y="6"/>
                </a:lnTo>
                <a:lnTo>
                  <a:pt x="116" y="5"/>
                </a:lnTo>
                <a:lnTo>
                  <a:pt x="116" y="4"/>
                </a:lnTo>
                <a:lnTo>
                  <a:pt x="114" y="2"/>
                </a:lnTo>
                <a:lnTo>
                  <a:pt x="109" y="0"/>
                </a:lnTo>
                <a:lnTo>
                  <a:pt x="100" y="0"/>
                </a:lnTo>
                <a:lnTo>
                  <a:pt x="86" y="1"/>
                </a:lnTo>
                <a:lnTo>
                  <a:pt x="65" y="4"/>
                </a:lnTo>
                <a:lnTo>
                  <a:pt x="36" y="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0" name="Freeform 143"/>
          <p:cNvSpPr>
            <a:spLocks/>
          </p:cNvSpPr>
          <p:nvPr/>
        </p:nvSpPr>
        <p:spPr bwMode="auto">
          <a:xfrm>
            <a:off x="6684963" y="3721100"/>
            <a:ext cx="47625" cy="227013"/>
          </a:xfrm>
          <a:custGeom>
            <a:avLst/>
            <a:gdLst>
              <a:gd name="T0" fmla="*/ 2147483647 w 97"/>
              <a:gd name="T1" fmla="*/ 2147483647 h 463"/>
              <a:gd name="T2" fmla="*/ 2147483647 w 97"/>
              <a:gd name="T3" fmla="*/ 2147483647 h 463"/>
              <a:gd name="T4" fmla="*/ 2147483647 w 97"/>
              <a:gd name="T5" fmla="*/ 2147483647 h 463"/>
              <a:gd name="T6" fmla="*/ 2147483647 w 97"/>
              <a:gd name="T7" fmla="*/ 2147483647 h 463"/>
              <a:gd name="T8" fmla="*/ 2147483647 w 97"/>
              <a:gd name="T9" fmla="*/ 2147483647 h 463"/>
              <a:gd name="T10" fmla="*/ 0 w 97"/>
              <a:gd name="T11" fmla="*/ 2147483647 h 463"/>
              <a:gd name="T12" fmla="*/ 0 w 97"/>
              <a:gd name="T13" fmla="*/ 2147483647 h 463"/>
              <a:gd name="T14" fmla="*/ 2147483647 w 97"/>
              <a:gd name="T15" fmla="*/ 2147483647 h 463"/>
              <a:gd name="T16" fmla="*/ 2147483647 w 97"/>
              <a:gd name="T17" fmla="*/ 2147483647 h 463"/>
              <a:gd name="T18" fmla="*/ 2147483647 w 97"/>
              <a:gd name="T19" fmla="*/ 2147483647 h 463"/>
              <a:gd name="T20" fmla="*/ 2147483647 w 97"/>
              <a:gd name="T21" fmla="*/ 2147483647 h 463"/>
              <a:gd name="T22" fmla="*/ 2147483647 w 97"/>
              <a:gd name="T23" fmla="*/ 2147483647 h 463"/>
              <a:gd name="T24" fmla="*/ 2147483647 w 97"/>
              <a:gd name="T25" fmla="*/ 2147483647 h 463"/>
              <a:gd name="T26" fmla="*/ 2147483647 w 97"/>
              <a:gd name="T27" fmla="*/ 2147483647 h 463"/>
              <a:gd name="T28" fmla="*/ 2147483647 w 97"/>
              <a:gd name="T29" fmla="*/ 2147483647 h 463"/>
              <a:gd name="T30" fmla="*/ 2147483647 w 97"/>
              <a:gd name="T31" fmla="*/ 2147483647 h 463"/>
              <a:gd name="T32" fmla="*/ 2147483647 w 97"/>
              <a:gd name="T33" fmla="*/ 2147483647 h 463"/>
              <a:gd name="T34" fmla="*/ 2147483647 w 97"/>
              <a:gd name="T35" fmla="*/ 2147483647 h 463"/>
              <a:gd name="T36" fmla="*/ 2147483647 w 97"/>
              <a:gd name="T37" fmla="*/ 2147483647 h 463"/>
              <a:gd name="T38" fmla="*/ 2147483647 w 97"/>
              <a:gd name="T39" fmla="*/ 2147483647 h 463"/>
              <a:gd name="T40" fmla="*/ 2147483647 w 97"/>
              <a:gd name="T41" fmla="*/ 2147483647 h 463"/>
              <a:gd name="T42" fmla="*/ 2147483647 w 97"/>
              <a:gd name="T43" fmla="*/ 0 h 463"/>
              <a:gd name="T44" fmla="*/ 2147483647 w 97"/>
              <a:gd name="T45" fmla="*/ 0 h 463"/>
              <a:gd name="T46" fmla="*/ 2147483647 w 97"/>
              <a:gd name="T47" fmla="*/ 0 h 463"/>
              <a:gd name="T48" fmla="*/ 2147483647 w 97"/>
              <a:gd name="T49" fmla="*/ 2147483647 h 463"/>
              <a:gd name="T50" fmla="*/ 2147483647 w 97"/>
              <a:gd name="T51" fmla="*/ 2147483647 h 46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7" h="463">
                <a:moveTo>
                  <a:pt x="30" y="9"/>
                </a:moveTo>
                <a:lnTo>
                  <a:pt x="27" y="17"/>
                </a:lnTo>
                <a:lnTo>
                  <a:pt x="20" y="44"/>
                </a:lnTo>
                <a:lnTo>
                  <a:pt x="12" y="85"/>
                </a:lnTo>
                <a:lnTo>
                  <a:pt x="4" y="140"/>
                </a:lnTo>
                <a:lnTo>
                  <a:pt x="0" y="207"/>
                </a:lnTo>
                <a:lnTo>
                  <a:pt x="0" y="285"/>
                </a:lnTo>
                <a:lnTo>
                  <a:pt x="9" y="370"/>
                </a:lnTo>
                <a:lnTo>
                  <a:pt x="26" y="463"/>
                </a:lnTo>
                <a:lnTo>
                  <a:pt x="93" y="460"/>
                </a:lnTo>
                <a:lnTo>
                  <a:pt x="89" y="446"/>
                </a:lnTo>
                <a:lnTo>
                  <a:pt x="83" y="408"/>
                </a:lnTo>
                <a:lnTo>
                  <a:pt x="75" y="353"/>
                </a:lnTo>
                <a:lnTo>
                  <a:pt x="68" y="285"/>
                </a:lnTo>
                <a:lnTo>
                  <a:pt x="65" y="211"/>
                </a:lnTo>
                <a:lnTo>
                  <a:pt x="67" y="136"/>
                </a:lnTo>
                <a:lnTo>
                  <a:pt x="76" y="65"/>
                </a:lnTo>
                <a:lnTo>
                  <a:pt x="97" y="5"/>
                </a:lnTo>
                <a:lnTo>
                  <a:pt x="97" y="4"/>
                </a:lnTo>
                <a:lnTo>
                  <a:pt x="97" y="3"/>
                </a:lnTo>
                <a:lnTo>
                  <a:pt x="95" y="1"/>
                </a:lnTo>
                <a:lnTo>
                  <a:pt x="91" y="0"/>
                </a:lnTo>
                <a:lnTo>
                  <a:pt x="84" y="0"/>
                </a:lnTo>
                <a:lnTo>
                  <a:pt x="71" y="0"/>
                </a:lnTo>
                <a:lnTo>
                  <a:pt x="54" y="3"/>
                </a:lnTo>
                <a:lnTo>
                  <a:pt x="30" y="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1" name="Freeform 144"/>
          <p:cNvSpPr>
            <a:spLocks/>
          </p:cNvSpPr>
          <p:nvPr/>
        </p:nvSpPr>
        <p:spPr bwMode="auto">
          <a:xfrm>
            <a:off x="6688138" y="3743325"/>
            <a:ext cx="36512" cy="179388"/>
          </a:xfrm>
          <a:custGeom>
            <a:avLst/>
            <a:gdLst>
              <a:gd name="T0" fmla="*/ 2147483647 w 77"/>
              <a:gd name="T1" fmla="*/ 2147483647 h 367"/>
              <a:gd name="T2" fmla="*/ 2147483647 w 77"/>
              <a:gd name="T3" fmla="*/ 2147483647 h 367"/>
              <a:gd name="T4" fmla="*/ 2147483647 w 77"/>
              <a:gd name="T5" fmla="*/ 2147483647 h 367"/>
              <a:gd name="T6" fmla="*/ 2147483647 w 77"/>
              <a:gd name="T7" fmla="*/ 2147483647 h 367"/>
              <a:gd name="T8" fmla="*/ 2147483647 w 77"/>
              <a:gd name="T9" fmla="*/ 2147483647 h 367"/>
              <a:gd name="T10" fmla="*/ 0 w 77"/>
              <a:gd name="T11" fmla="*/ 2147483647 h 367"/>
              <a:gd name="T12" fmla="*/ 0 w 77"/>
              <a:gd name="T13" fmla="*/ 2147483647 h 367"/>
              <a:gd name="T14" fmla="*/ 2147483647 w 77"/>
              <a:gd name="T15" fmla="*/ 2147483647 h 367"/>
              <a:gd name="T16" fmla="*/ 2147483647 w 77"/>
              <a:gd name="T17" fmla="*/ 2147483647 h 367"/>
              <a:gd name="T18" fmla="*/ 2147483647 w 77"/>
              <a:gd name="T19" fmla="*/ 2147483647 h 367"/>
              <a:gd name="T20" fmla="*/ 2147483647 w 77"/>
              <a:gd name="T21" fmla="*/ 2147483647 h 367"/>
              <a:gd name="T22" fmla="*/ 2147483647 w 77"/>
              <a:gd name="T23" fmla="*/ 2147483647 h 367"/>
              <a:gd name="T24" fmla="*/ 2147483647 w 77"/>
              <a:gd name="T25" fmla="*/ 2147483647 h 367"/>
              <a:gd name="T26" fmla="*/ 2147483647 w 77"/>
              <a:gd name="T27" fmla="*/ 2147483647 h 367"/>
              <a:gd name="T28" fmla="*/ 2147483647 w 77"/>
              <a:gd name="T29" fmla="*/ 2147483647 h 367"/>
              <a:gd name="T30" fmla="*/ 2147483647 w 77"/>
              <a:gd name="T31" fmla="*/ 2147483647 h 367"/>
              <a:gd name="T32" fmla="*/ 2147483647 w 77"/>
              <a:gd name="T33" fmla="*/ 2147483647 h 367"/>
              <a:gd name="T34" fmla="*/ 2147483647 w 77"/>
              <a:gd name="T35" fmla="*/ 2147483647 h 367"/>
              <a:gd name="T36" fmla="*/ 2147483647 w 77"/>
              <a:gd name="T37" fmla="*/ 2147483647 h 367"/>
              <a:gd name="T38" fmla="*/ 2147483647 w 77"/>
              <a:gd name="T39" fmla="*/ 2147483647 h 367"/>
              <a:gd name="T40" fmla="*/ 2147483647 w 77"/>
              <a:gd name="T41" fmla="*/ 2147483647 h 367"/>
              <a:gd name="T42" fmla="*/ 2147483647 w 77"/>
              <a:gd name="T43" fmla="*/ 0 h 367"/>
              <a:gd name="T44" fmla="*/ 2147483647 w 77"/>
              <a:gd name="T45" fmla="*/ 0 h 367"/>
              <a:gd name="T46" fmla="*/ 2147483647 w 77"/>
              <a:gd name="T47" fmla="*/ 2147483647 h 367"/>
              <a:gd name="T48" fmla="*/ 2147483647 w 77"/>
              <a:gd name="T49" fmla="*/ 2147483647 h 367"/>
              <a:gd name="T50" fmla="*/ 2147483647 w 77"/>
              <a:gd name="T51" fmla="*/ 2147483647 h 3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7" h="367">
                <a:moveTo>
                  <a:pt x="24" y="8"/>
                </a:moveTo>
                <a:lnTo>
                  <a:pt x="22" y="15"/>
                </a:lnTo>
                <a:lnTo>
                  <a:pt x="17" y="36"/>
                </a:lnTo>
                <a:lnTo>
                  <a:pt x="10" y="68"/>
                </a:lnTo>
                <a:lnTo>
                  <a:pt x="4" y="112"/>
                </a:lnTo>
                <a:lnTo>
                  <a:pt x="0" y="164"/>
                </a:lnTo>
                <a:lnTo>
                  <a:pt x="0" y="226"/>
                </a:lnTo>
                <a:lnTo>
                  <a:pt x="7" y="294"/>
                </a:lnTo>
                <a:lnTo>
                  <a:pt x="21" y="367"/>
                </a:lnTo>
                <a:lnTo>
                  <a:pt x="74" y="364"/>
                </a:lnTo>
                <a:lnTo>
                  <a:pt x="71" y="353"/>
                </a:lnTo>
                <a:lnTo>
                  <a:pt x="66" y="323"/>
                </a:lnTo>
                <a:lnTo>
                  <a:pt x="60" y="280"/>
                </a:lnTo>
                <a:lnTo>
                  <a:pt x="54" y="226"/>
                </a:lnTo>
                <a:lnTo>
                  <a:pt x="51" y="168"/>
                </a:lnTo>
                <a:lnTo>
                  <a:pt x="53" y="107"/>
                </a:lnTo>
                <a:lnTo>
                  <a:pt x="61" y="52"/>
                </a:lnTo>
                <a:lnTo>
                  <a:pt x="77" y="5"/>
                </a:lnTo>
                <a:lnTo>
                  <a:pt x="77" y="2"/>
                </a:lnTo>
                <a:lnTo>
                  <a:pt x="76" y="1"/>
                </a:lnTo>
                <a:lnTo>
                  <a:pt x="72" y="0"/>
                </a:lnTo>
                <a:lnTo>
                  <a:pt x="66" y="0"/>
                </a:lnTo>
                <a:lnTo>
                  <a:pt x="56" y="1"/>
                </a:lnTo>
                <a:lnTo>
                  <a:pt x="43" y="4"/>
                </a:lnTo>
                <a:lnTo>
                  <a:pt x="24" y="8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2" name="Freeform 145"/>
          <p:cNvSpPr>
            <a:spLocks/>
          </p:cNvSpPr>
          <p:nvPr/>
        </p:nvSpPr>
        <p:spPr bwMode="auto">
          <a:xfrm>
            <a:off x="6691313" y="3765550"/>
            <a:ext cx="26987" cy="131763"/>
          </a:xfrm>
          <a:custGeom>
            <a:avLst/>
            <a:gdLst>
              <a:gd name="T0" fmla="*/ 2147483647 w 56"/>
              <a:gd name="T1" fmla="*/ 2147483647 h 271"/>
              <a:gd name="T2" fmla="*/ 2147483647 w 56"/>
              <a:gd name="T3" fmla="*/ 2147483647 h 271"/>
              <a:gd name="T4" fmla="*/ 2147483647 w 56"/>
              <a:gd name="T5" fmla="*/ 2147483647 h 271"/>
              <a:gd name="T6" fmla="*/ 2147483647 w 56"/>
              <a:gd name="T7" fmla="*/ 2147483647 h 271"/>
              <a:gd name="T8" fmla="*/ 2147483647 w 56"/>
              <a:gd name="T9" fmla="*/ 2147483647 h 271"/>
              <a:gd name="T10" fmla="*/ 0 w 56"/>
              <a:gd name="T11" fmla="*/ 2147483647 h 271"/>
              <a:gd name="T12" fmla="*/ 0 w 56"/>
              <a:gd name="T13" fmla="*/ 2147483647 h 271"/>
              <a:gd name="T14" fmla="*/ 2147483647 w 56"/>
              <a:gd name="T15" fmla="*/ 2147483647 h 271"/>
              <a:gd name="T16" fmla="*/ 2147483647 w 56"/>
              <a:gd name="T17" fmla="*/ 2147483647 h 271"/>
              <a:gd name="T18" fmla="*/ 2147483647 w 56"/>
              <a:gd name="T19" fmla="*/ 2147483647 h 271"/>
              <a:gd name="T20" fmla="*/ 2147483647 w 56"/>
              <a:gd name="T21" fmla="*/ 2147483647 h 271"/>
              <a:gd name="T22" fmla="*/ 2147483647 w 56"/>
              <a:gd name="T23" fmla="*/ 2147483647 h 271"/>
              <a:gd name="T24" fmla="*/ 2147483647 w 56"/>
              <a:gd name="T25" fmla="*/ 2147483647 h 271"/>
              <a:gd name="T26" fmla="*/ 2147483647 w 56"/>
              <a:gd name="T27" fmla="*/ 2147483647 h 271"/>
              <a:gd name="T28" fmla="*/ 2147483647 w 56"/>
              <a:gd name="T29" fmla="*/ 2147483647 h 271"/>
              <a:gd name="T30" fmla="*/ 2147483647 w 56"/>
              <a:gd name="T31" fmla="*/ 2147483647 h 271"/>
              <a:gd name="T32" fmla="*/ 2147483647 w 56"/>
              <a:gd name="T33" fmla="*/ 2147483647 h 271"/>
              <a:gd name="T34" fmla="*/ 2147483647 w 56"/>
              <a:gd name="T35" fmla="*/ 2147483647 h 271"/>
              <a:gd name="T36" fmla="*/ 2147483647 w 56"/>
              <a:gd name="T37" fmla="*/ 2147483647 h 271"/>
              <a:gd name="T38" fmla="*/ 2147483647 w 56"/>
              <a:gd name="T39" fmla="*/ 2147483647 h 271"/>
              <a:gd name="T40" fmla="*/ 2147483647 w 56"/>
              <a:gd name="T41" fmla="*/ 2147483647 h 271"/>
              <a:gd name="T42" fmla="*/ 2147483647 w 56"/>
              <a:gd name="T43" fmla="*/ 0 h 271"/>
              <a:gd name="T44" fmla="*/ 2147483647 w 56"/>
              <a:gd name="T45" fmla="*/ 0 h 271"/>
              <a:gd name="T46" fmla="*/ 2147483647 w 56"/>
              <a:gd name="T47" fmla="*/ 0 h 271"/>
              <a:gd name="T48" fmla="*/ 2147483647 w 56"/>
              <a:gd name="T49" fmla="*/ 2147483647 h 271"/>
              <a:gd name="T50" fmla="*/ 2147483647 w 56"/>
              <a:gd name="T51" fmla="*/ 2147483647 h 27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6" h="271">
                <a:moveTo>
                  <a:pt x="17" y="5"/>
                </a:moveTo>
                <a:lnTo>
                  <a:pt x="16" y="10"/>
                </a:lnTo>
                <a:lnTo>
                  <a:pt x="12" y="25"/>
                </a:lnTo>
                <a:lnTo>
                  <a:pt x="6" y="49"/>
                </a:lnTo>
                <a:lnTo>
                  <a:pt x="2" y="82"/>
                </a:lnTo>
                <a:lnTo>
                  <a:pt x="0" y="122"/>
                </a:lnTo>
                <a:lnTo>
                  <a:pt x="0" y="166"/>
                </a:lnTo>
                <a:lnTo>
                  <a:pt x="4" y="217"/>
                </a:lnTo>
                <a:lnTo>
                  <a:pt x="15" y="271"/>
                </a:lnTo>
                <a:lnTo>
                  <a:pt x="54" y="268"/>
                </a:lnTo>
                <a:lnTo>
                  <a:pt x="52" y="261"/>
                </a:lnTo>
                <a:lnTo>
                  <a:pt x="48" y="238"/>
                </a:lnTo>
                <a:lnTo>
                  <a:pt x="44" y="206"/>
                </a:lnTo>
                <a:lnTo>
                  <a:pt x="40" y="166"/>
                </a:lnTo>
                <a:lnTo>
                  <a:pt x="37" y="123"/>
                </a:lnTo>
                <a:lnTo>
                  <a:pt x="39" y="78"/>
                </a:lnTo>
                <a:lnTo>
                  <a:pt x="44" y="37"/>
                </a:lnTo>
                <a:lnTo>
                  <a:pt x="56" y="3"/>
                </a:lnTo>
                <a:lnTo>
                  <a:pt x="56" y="2"/>
                </a:lnTo>
                <a:lnTo>
                  <a:pt x="55" y="1"/>
                </a:lnTo>
                <a:lnTo>
                  <a:pt x="52" y="0"/>
                </a:lnTo>
                <a:lnTo>
                  <a:pt x="48" y="0"/>
                </a:lnTo>
                <a:lnTo>
                  <a:pt x="42" y="0"/>
                </a:lnTo>
                <a:lnTo>
                  <a:pt x="31" y="2"/>
                </a:lnTo>
                <a:lnTo>
                  <a:pt x="17" y="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3" name="Freeform 146"/>
          <p:cNvSpPr>
            <a:spLocks/>
          </p:cNvSpPr>
          <p:nvPr/>
        </p:nvSpPr>
        <p:spPr bwMode="auto">
          <a:xfrm>
            <a:off x="7070725" y="3635375"/>
            <a:ext cx="90488" cy="358775"/>
          </a:xfrm>
          <a:custGeom>
            <a:avLst/>
            <a:gdLst>
              <a:gd name="T0" fmla="*/ 2147483647 w 186"/>
              <a:gd name="T1" fmla="*/ 2147483647 h 732"/>
              <a:gd name="T2" fmla="*/ 2147483647 w 186"/>
              <a:gd name="T3" fmla="*/ 2147483647 h 732"/>
              <a:gd name="T4" fmla="*/ 2147483647 w 186"/>
              <a:gd name="T5" fmla="*/ 2147483647 h 732"/>
              <a:gd name="T6" fmla="*/ 2147483647 w 186"/>
              <a:gd name="T7" fmla="*/ 2147483647 h 732"/>
              <a:gd name="T8" fmla="*/ 2147483647 w 186"/>
              <a:gd name="T9" fmla="*/ 2147483647 h 732"/>
              <a:gd name="T10" fmla="*/ 2147483647 w 186"/>
              <a:gd name="T11" fmla="*/ 2147483647 h 732"/>
              <a:gd name="T12" fmla="*/ 2147483647 w 186"/>
              <a:gd name="T13" fmla="*/ 2147483647 h 732"/>
              <a:gd name="T14" fmla="*/ 2147483647 w 186"/>
              <a:gd name="T15" fmla="*/ 2147483647 h 732"/>
              <a:gd name="T16" fmla="*/ 2147483647 w 186"/>
              <a:gd name="T17" fmla="*/ 2147483647 h 732"/>
              <a:gd name="T18" fmla="*/ 2147483647 w 186"/>
              <a:gd name="T19" fmla="*/ 2147483647 h 732"/>
              <a:gd name="T20" fmla="*/ 2147483647 w 186"/>
              <a:gd name="T21" fmla="*/ 2147483647 h 732"/>
              <a:gd name="T22" fmla="*/ 2147483647 w 186"/>
              <a:gd name="T23" fmla="*/ 2147483647 h 732"/>
              <a:gd name="T24" fmla="*/ 2147483647 w 186"/>
              <a:gd name="T25" fmla="*/ 2147483647 h 732"/>
              <a:gd name="T26" fmla="*/ 2147483647 w 186"/>
              <a:gd name="T27" fmla="*/ 2147483647 h 732"/>
              <a:gd name="T28" fmla="*/ 0 w 186"/>
              <a:gd name="T29" fmla="*/ 2147483647 h 732"/>
              <a:gd name="T30" fmla="*/ 2147483647 w 186"/>
              <a:gd name="T31" fmla="*/ 2147483647 h 732"/>
              <a:gd name="T32" fmla="*/ 2147483647 w 186"/>
              <a:gd name="T33" fmla="*/ 2147483647 h 732"/>
              <a:gd name="T34" fmla="*/ 2147483647 w 186"/>
              <a:gd name="T35" fmla="*/ 0 h 732"/>
              <a:gd name="T36" fmla="*/ 2147483647 w 186"/>
              <a:gd name="T37" fmla="*/ 2147483647 h 73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86" h="732">
                <a:moveTo>
                  <a:pt x="186" y="6"/>
                </a:moveTo>
                <a:lnTo>
                  <a:pt x="182" y="11"/>
                </a:lnTo>
                <a:lnTo>
                  <a:pt x="169" y="29"/>
                </a:lnTo>
                <a:lnTo>
                  <a:pt x="153" y="67"/>
                </a:lnTo>
                <a:lnTo>
                  <a:pt x="137" y="130"/>
                </a:lnTo>
                <a:lnTo>
                  <a:pt x="124" y="221"/>
                </a:lnTo>
                <a:lnTo>
                  <a:pt x="117" y="350"/>
                </a:lnTo>
                <a:lnTo>
                  <a:pt x="122" y="517"/>
                </a:lnTo>
                <a:lnTo>
                  <a:pt x="139" y="732"/>
                </a:lnTo>
                <a:lnTo>
                  <a:pt x="34" y="732"/>
                </a:lnTo>
                <a:lnTo>
                  <a:pt x="31" y="711"/>
                </a:lnTo>
                <a:lnTo>
                  <a:pt x="22" y="651"/>
                </a:lnTo>
                <a:lnTo>
                  <a:pt x="12" y="563"/>
                </a:lnTo>
                <a:lnTo>
                  <a:pt x="3" y="454"/>
                </a:lnTo>
                <a:lnTo>
                  <a:pt x="0" y="335"/>
                </a:lnTo>
                <a:lnTo>
                  <a:pt x="6" y="213"/>
                </a:lnTo>
                <a:lnTo>
                  <a:pt x="25" y="98"/>
                </a:lnTo>
                <a:lnTo>
                  <a:pt x="60" y="0"/>
                </a:lnTo>
                <a:lnTo>
                  <a:pt x="186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4" name="Freeform 147"/>
          <p:cNvSpPr>
            <a:spLocks/>
          </p:cNvSpPr>
          <p:nvPr/>
        </p:nvSpPr>
        <p:spPr bwMode="auto">
          <a:xfrm>
            <a:off x="7073900" y="3660775"/>
            <a:ext cx="76200" cy="306388"/>
          </a:xfrm>
          <a:custGeom>
            <a:avLst/>
            <a:gdLst>
              <a:gd name="T0" fmla="*/ 2147483647 w 158"/>
              <a:gd name="T1" fmla="*/ 2147483647 h 625"/>
              <a:gd name="T2" fmla="*/ 2147483647 w 158"/>
              <a:gd name="T3" fmla="*/ 2147483647 h 625"/>
              <a:gd name="T4" fmla="*/ 2147483647 w 158"/>
              <a:gd name="T5" fmla="*/ 2147483647 h 625"/>
              <a:gd name="T6" fmla="*/ 2147483647 w 158"/>
              <a:gd name="T7" fmla="*/ 2147483647 h 625"/>
              <a:gd name="T8" fmla="*/ 2147483647 w 158"/>
              <a:gd name="T9" fmla="*/ 2147483647 h 625"/>
              <a:gd name="T10" fmla="*/ 2147483647 w 158"/>
              <a:gd name="T11" fmla="*/ 2147483647 h 625"/>
              <a:gd name="T12" fmla="*/ 2147483647 w 158"/>
              <a:gd name="T13" fmla="*/ 2147483647 h 625"/>
              <a:gd name="T14" fmla="*/ 2147483647 w 158"/>
              <a:gd name="T15" fmla="*/ 2147483647 h 625"/>
              <a:gd name="T16" fmla="*/ 2147483647 w 158"/>
              <a:gd name="T17" fmla="*/ 2147483647 h 625"/>
              <a:gd name="T18" fmla="*/ 2147483647 w 158"/>
              <a:gd name="T19" fmla="*/ 2147483647 h 625"/>
              <a:gd name="T20" fmla="*/ 2147483647 w 158"/>
              <a:gd name="T21" fmla="*/ 2147483647 h 625"/>
              <a:gd name="T22" fmla="*/ 2147483647 w 158"/>
              <a:gd name="T23" fmla="*/ 2147483647 h 625"/>
              <a:gd name="T24" fmla="*/ 2147483647 w 158"/>
              <a:gd name="T25" fmla="*/ 2147483647 h 625"/>
              <a:gd name="T26" fmla="*/ 2147483647 w 158"/>
              <a:gd name="T27" fmla="*/ 2147483647 h 625"/>
              <a:gd name="T28" fmla="*/ 0 w 158"/>
              <a:gd name="T29" fmla="*/ 2147483647 h 625"/>
              <a:gd name="T30" fmla="*/ 2147483647 w 158"/>
              <a:gd name="T31" fmla="*/ 2147483647 h 625"/>
              <a:gd name="T32" fmla="*/ 2147483647 w 158"/>
              <a:gd name="T33" fmla="*/ 2147483647 h 625"/>
              <a:gd name="T34" fmla="*/ 2147483647 w 158"/>
              <a:gd name="T35" fmla="*/ 0 h 625"/>
              <a:gd name="T36" fmla="*/ 2147483647 w 158"/>
              <a:gd name="T37" fmla="*/ 2147483647 h 62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58" h="625">
                <a:moveTo>
                  <a:pt x="158" y="4"/>
                </a:moveTo>
                <a:lnTo>
                  <a:pt x="153" y="9"/>
                </a:lnTo>
                <a:lnTo>
                  <a:pt x="144" y="25"/>
                </a:lnTo>
                <a:lnTo>
                  <a:pt x="130" y="57"/>
                </a:lnTo>
                <a:lnTo>
                  <a:pt x="116" y="110"/>
                </a:lnTo>
                <a:lnTo>
                  <a:pt x="105" y="189"/>
                </a:lnTo>
                <a:lnTo>
                  <a:pt x="100" y="298"/>
                </a:lnTo>
                <a:lnTo>
                  <a:pt x="103" y="441"/>
                </a:lnTo>
                <a:lnTo>
                  <a:pt x="118" y="625"/>
                </a:lnTo>
                <a:lnTo>
                  <a:pt x="29" y="625"/>
                </a:lnTo>
                <a:lnTo>
                  <a:pt x="25" y="607"/>
                </a:lnTo>
                <a:lnTo>
                  <a:pt x="18" y="556"/>
                </a:lnTo>
                <a:lnTo>
                  <a:pt x="9" y="480"/>
                </a:lnTo>
                <a:lnTo>
                  <a:pt x="2" y="387"/>
                </a:lnTo>
                <a:lnTo>
                  <a:pt x="0" y="286"/>
                </a:lnTo>
                <a:lnTo>
                  <a:pt x="5" y="182"/>
                </a:lnTo>
                <a:lnTo>
                  <a:pt x="21" y="84"/>
                </a:lnTo>
                <a:lnTo>
                  <a:pt x="51" y="0"/>
                </a:lnTo>
                <a:lnTo>
                  <a:pt x="158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5" name="Freeform 148"/>
          <p:cNvSpPr>
            <a:spLocks/>
          </p:cNvSpPr>
          <p:nvPr/>
        </p:nvSpPr>
        <p:spPr bwMode="auto">
          <a:xfrm>
            <a:off x="7077075" y="3686175"/>
            <a:ext cx="63500" cy="252413"/>
          </a:xfrm>
          <a:custGeom>
            <a:avLst/>
            <a:gdLst>
              <a:gd name="T0" fmla="*/ 2147483647 w 131"/>
              <a:gd name="T1" fmla="*/ 2147483647 h 517"/>
              <a:gd name="T2" fmla="*/ 2147483647 w 131"/>
              <a:gd name="T3" fmla="*/ 2147483647 h 517"/>
              <a:gd name="T4" fmla="*/ 2147483647 w 131"/>
              <a:gd name="T5" fmla="*/ 2147483647 h 517"/>
              <a:gd name="T6" fmla="*/ 2147483647 w 131"/>
              <a:gd name="T7" fmla="*/ 2147483647 h 517"/>
              <a:gd name="T8" fmla="*/ 2147483647 w 131"/>
              <a:gd name="T9" fmla="*/ 2147483647 h 517"/>
              <a:gd name="T10" fmla="*/ 2147483647 w 131"/>
              <a:gd name="T11" fmla="*/ 2147483647 h 517"/>
              <a:gd name="T12" fmla="*/ 2147483647 w 131"/>
              <a:gd name="T13" fmla="*/ 2147483647 h 517"/>
              <a:gd name="T14" fmla="*/ 2147483647 w 131"/>
              <a:gd name="T15" fmla="*/ 2147483647 h 517"/>
              <a:gd name="T16" fmla="*/ 2147483647 w 131"/>
              <a:gd name="T17" fmla="*/ 2147483647 h 517"/>
              <a:gd name="T18" fmla="*/ 2147483647 w 131"/>
              <a:gd name="T19" fmla="*/ 2147483647 h 517"/>
              <a:gd name="T20" fmla="*/ 2147483647 w 131"/>
              <a:gd name="T21" fmla="*/ 2147483647 h 517"/>
              <a:gd name="T22" fmla="*/ 2147483647 w 131"/>
              <a:gd name="T23" fmla="*/ 2147483647 h 517"/>
              <a:gd name="T24" fmla="*/ 2147483647 w 131"/>
              <a:gd name="T25" fmla="*/ 2147483647 h 517"/>
              <a:gd name="T26" fmla="*/ 2147483647 w 131"/>
              <a:gd name="T27" fmla="*/ 2147483647 h 517"/>
              <a:gd name="T28" fmla="*/ 0 w 131"/>
              <a:gd name="T29" fmla="*/ 2147483647 h 517"/>
              <a:gd name="T30" fmla="*/ 2147483647 w 131"/>
              <a:gd name="T31" fmla="*/ 2147483647 h 517"/>
              <a:gd name="T32" fmla="*/ 2147483647 w 131"/>
              <a:gd name="T33" fmla="*/ 2147483647 h 517"/>
              <a:gd name="T34" fmla="*/ 2147483647 w 131"/>
              <a:gd name="T35" fmla="*/ 0 h 517"/>
              <a:gd name="T36" fmla="*/ 2147483647 w 131"/>
              <a:gd name="T37" fmla="*/ 2147483647 h 5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1" h="517">
                <a:moveTo>
                  <a:pt x="131" y="4"/>
                </a:moveTo>
                <a:lnTo>
                  <a:pt x="128" y="7"/>
                </a:lnTo>
                <a:lnTo>
                  <a:pt x="119" y="21"/>
                </a:lnTo>
                <a:lnTo>
                  <a:pt x="109" y="47"/>
                </a:lnTo>
                <a:lnTo>
                  <a:pt x="97" y="91"/>
                </a:lnTo>
                <a:lnTo>
                  <a:pt x="88" y="156"/>
                </a:lnTo>
                <a:lnTo>
                  <a:pt x="84" y="247"/>
                </a:lnTo>
                <a:lnTo>
                  <a:pt x="86" y="366"/>
                </a:lnTo>
                <a:lnTo>
                  <a:pt x="99" y="517"/>
                </a:lnTo>
                <a:lnTo>
                  <a:pt x="25" y="517"/>
                </a:lnTo>
                <a:lnTo>
                  <a:pt x="23" y="502"/>
                </a:lnTo>
                <a:lnTo>
                  <a:pt x="16" y="460"/>
                </a:lnTo>
                <a:lnTo>
                  <a:pt x="9" y="397"/>
                </a:lnTo>
                <a:lnTo>
                  <a:pt x="2" y="320"/>
                </a:lnTo>
                <a:lnTo>
                  <a:pt x="0" y="236"/>
                </a:lnTo>
                <a:lnTo>
                  <a:pt x="4" y="151"/>
                </a:lnTo>
                <a:lnTo>
                  <a:pt x="18" y="70"/>
                </a:lnTo>
                <a:lnTo>
                  <a:pt x="43" y="0"/>
                </a:lnTo>
                <a:lnTo>
                  <a:pt x="131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6" name="Freeform 149"/>
          <p:cNvSpPr>
            <a:spLocks/>
          </p:cNvSpPr>
          <p:nvPr/>
        </p:nvSpPr>
        <p:spPr bwMode="auto">
          <a:xfrm>
            <a:off x="7080250" y="3709988"/>
            <a:ext cx="50800" cy="201612"/>
          </a:xfrm>
          <a:custGeom>
            <a:avLst/>
            <a:gdLst>
              <a:gd name="T0" fmla="*/ 2147483647 w 104"/>
              <a:gd name="T1" fmla="*/ 2147483647 h 411"/>
              <a:gd name="T2" fmla="*/ 2147483647 w 104"/>
              <a:gd name="T3" fmla="*/ 2147483647 h 411"/>
              <a:gd name="T4" fmla="*/ 2147483647 w 104"/>
              <a:gd name="T5" fmla="*/ 2147483647 h 411"/>
              <a:gd name="T6" fmla="*/ 2147483647 w 104"/>
              <a:gd name="T7" fmla="*/ 2147483647 h 411"/>
              <a:gd name="T8" fmla="*/ 2147483647 w 104"/>
              <a:gd name="T9" fmla="*/ 2147483647 h 411"/>
              <a:gd name="T10" fmla="*/ 2147483647 w 104"/>
              <a:gd name="T11" fmla="*/ 2147483647 h 411"/>
              <a:gd name="T12" fmla="*/ 2147483647 w 104"/>
              <a:gd name="T13" fmla="*/ 2147483647 h 411"/>
              <a:gd name="T14" fmla="*/ 2147483647 w 104"/>
              <a:gd name="T15" fmla="*/ 2147483647 h 411"/>
              <a:gd name="T16" fmla="*/ 2147483647 w 104"/>
              <a:gd name="T17" fmla="*/ 2147483647 h 411"/>
              <a:gd name="T18" fmla="*/ 2147483647 w 104"/>
              <a:gd name="T19" fmla="*/ 2147483647 h 411"/>
              <a:gd name="T20" fmla="*/ 2147483647 w 104"/>
              <a:gd name="T21" fmla="*/ 2147483647 h 411"/>
              <a:gd name="T22" fmla="*/ 2147483647 w 104"/>
              <a:gd name="T23" fmla="*/ 2147483647 h 411"/>
              <a:gd name="T24" fmla="*/ 2147483647 w 104"/>
              <a:gd name="T25" fmla="*/ 2147483647 h 411"/>
              <a:gd name="T26" fmla="*/ 2147483647 w 104"/>
              <a:gd name="T27" fmla="*/ 2147483647 h 411"/>
              <a:gd name="T28" fmla="*/ 0 w 104"/>
              <a:gd name="T29" fmla="*/ 2147483647 h 411"/>
              <a:gd name="T30" fmla="*/ 2147483647 w 104"/>
              <a:gd name="T31" fmla="*/ 2147483647 h 411"/>
              <a:gd name="T32" fmla="*/ 2147483647 w 104"/>
              <a:gd name="T33" fmla="*/ 2147483647 h 411"/>
              <a:gd name="T34" fmla="*/ 2147483647 w 104"/>
              <a:gd name="T35" fmla="*/ 0 h 411"/>
              <a:gd name="T36" fmla="*/ 2147483647 w 104"/>
              <a:gd name="T37" fmla="*/ 2147483647 h 41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4" h="411">
                <a:moveTo>
                  <a:pt x="104" y="4"/>
                </a:moveTo>
                <a:lnTo>
                  <a:pt x="101" y="7"/>
                </a:lnTo>
                <a:lnTo>
                  <a:pt x="94" y="17"/>
                </a:lnTo>
                <a:lnTo>
                  <a:pt x="86" y="38"/>
                </a:lnTo>
                <a:lnTo>
                  <a:pt x="76" y="73"/>
                </a:lnTo>
                <a:lnTo>
                  <a:pt x="69" y="125"/>
                </a:lnTo>
                <a:lnTo>
                  <a:pt x="65" y="196"/>
                </a:lnTo>
                <a:lnTo>
                  <a:pt x="67" y="291"/>
                </a:lnTo>
                <a:lnTo>
                  <a:pt x="77" y="411"/>
                </a:lnTo>
                <a:lnTo>
                  <a:pt x="19" y="411"/>
                </a:lnTo>
                <a:lnTo>
                  <a:pt x="17" y="399"/>
                </a:lnTo>
                <a:lnTo>
                  <a:pt x="11" y="365"/>
                </a:lnTo>
                <a:lnTo>
                  <a:pt x="6" y="316"/>
                </a:lnTo>
                <a:lnTo>
                  <a:pt x="2" y="255"/>
                </a:lnTo>
                <a:lnTo>
                  <a:pt x="0" y="188"/>
                </a:lnTo>
                <a:lnTo>
                  <a:pt x="4" y="120"/>
                </a:lnTo>
                <a:lnTo>
                  <a:pt x="15" y="55"/>
                </a:lnTo>
                <a:lnTo>
                  <a:pt x="34" y="0"/>
                </a:lnTo>
                <a:lnTo>
                  <a:pt x="104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7" name="Freeform 150"/>
          <p:cNvSpPr>
            <a:spLocks/>
          </p:cNvSpPr>
          <p:nvPr/>
        </p:nvSpPr>
        <p:spPr bwMode="auto">
          <a:xfrm>
            <a:off x="7085013" y="3735388"/>
            <a:ext cx="36512" cy="147637"/>
          </a:xfrm>
          <a:custGeom>
            <a:avLst/>
            <a:gdLst>
              <a:gd name="T0" fmla="*/ 2147483647 w 76"/>
              <a:gd name="T1" fmla="*/ 2147483647 h 302"/>
              <a:gd name="T2" fmla="*/ 2147483647 w 76"/>
              <a:gd name="T3" fmla="*/ 2147483647 h 302"/>
              <a:gd name="T4" fmla="*/ 2147483647 w 76"/>
              <a:gd name="T5" fmla="*/ 2147483647 h 302"/>
              <a:gd name="T6" fmla="*/ 2147483647 w 76"/>
              <a:gd name="T7" fmla="*/ 2147483647 h 302"/>
              <a:gd name="T8" fmla="*/ 2147483647 w 76"/>
              <a:gd name="T9" fmla="*/ 2147483647 h 302"/>
              <a:gd name="T10" fmla="*/ 2147483647 w 76"/>
              <a:gd name="T11" fmla="*/ 2147483647 h 302"/>
              <a:gd name="T12" fmla="*/ 2147483647 w 76"/>
              <a:gd name="T13" fmla="*/ 2147483647 h 302"/>
              <a:gd name="T14" fmla="*/ 2147483647 w 76"/>
              <a:gd name="T15" fmla="*/ 2147483647 h 302"/>
              <a:gd name="T16" fmla="*/ 2147483647 w 76"/>
              <a:gd name="T17" fmla="*/ 2147483647 h 302"/>
              <a:gd name="T18" fmla="*/ 2147483647 w 76"/>
              <a:gd name="T19" fmla="*/ 2147483647 h 302"/>
              <a:gd name="T20" fmla="*/ 2147483647 w 76"/>
              <a:gd name="T21" fmla="*/ 2147483647 h 302"/>
              <a:gd name="T22" fmla="*/ 2147483647 w 76"/>
              <a:gd name="T23" fmla="*/ 2147483647 h 302"/>
              <a:gd name="T24" fmla="*/ 2147483647 w 76"/>
              <a:gd name="T25" fmla="*/ 2147483647 h 302"/>
              <a:gd name="T26" fmla="*/ 2147483647 w 76"/>
              <a:gd name="T27" fmla="*/ 2147483647 h 302"/>
              <a:gd name="T28" fmla="*/ 0 w 76"/>
              <a:gd name="T29" fmla="*/ 2147483647 h 302"/>
              <a:gd name="T30" fmla="*/ 2147483647 w 76"/>
              <a:gd name="T31" fmla="*/ 2147483647 h 302"/>
              <a:gd name="T32" fmla="*/ 2147483647 w 76"/>
              <a:gd name="T33" fmla="*/ 2147483647 h 302"/>
              <a:gd name="T34" fmla="*/ 2147483647 w 76"/>
              <a:gd name="T35" fmla="*/ 0 h 302"/>
              <a:gd name="T36" fmla="*/ 2147483647 w 76"/>
              <a:gd name="T37" fmla="*/ 2147483647 h 3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6" h="302">
                <a:moveTo>
                  <a:pt x="76" y="2"/>
                </a:moveTo>
                <a:lnTo>
                  <a:pt x="74" y="4"/>
                </a:lnTo>
                <a:lnTo>
                  <a:pt x="70" y="12"/>
                </a:lnTo>
                <a:lnTo>
                  <a:pt x="62" y="28"/>
                </a:lnTo>
                <a:lnTo>
                  <a:pt x="56" y="53"/>
                </a:lnTo>
                <a:lnTo>
                  <a:pt x="51" y="92"/>
                </a:lnTo>
                <a:lnTo>
                  <a:pt x="49" y="145"/>
                </a:lnTo>
                <a:lnTo>
                  <a:pt x="50" y="214"/>
                </a:lnTo>
                <a:lnTo>
                  <a:pt x="57" y="302"/>
                </a:lnTo>
                <a:lnTo>
                  <a:pt x="14" y="302"/>
                </a:lnTo>
                <a:lnTo>
                  <a:pt x="13" y="294"/>
                </a:lnTo>
                <a:lnTo>
                  <a:pt x="9" y="269"/>
                </a:lnTo>
                <a:lnTo>
                  <a:pt x="4" y="232"/>
                </a:lnTo>
                <a:lnTo>
                  <a:pt x="1" y="188"/>
                </a:lnTo>
                <a:lnTo>
                  <a:pt x="0" y="138"/>
                </a:lnTo>
                <a:lnTo>
                  <a:pt x="2" y="89"/>
                </a:lnTo>
                <a:lnTo>
                  <a:pt x="10" y="41"/>
                </a:lnTo>
                <a:lnTo>
                  <a:pt x="25" y="0"/>
                </a:lnTo>
                <a:lnTo>
                  <a:pt x="76" y="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8" name="Rectangle 151"/>
          <p:cNvSpPr>
            <a:spLocks noChangeArrowheads="1"/>
          </p:cNvSpPr>
          <p:nvPr/>
        </p:nvSpPr>
        <p:spPr bwMode="auto">
          <a:xfrm>
            <a:off x="6599238" y="3698875"/>
            <a:ext cx="11112" cy="469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9" name="Freeform 152"/>
          <p:cNvSpPr>
            <a:spLocks/>
          </p:cNvSpPr>
          <p:nvPr/>
        </p:nvSpPr>
        <p:spPr bwMode="auto">
          <a:xfrm>
            <a:off x="6764338" y="3692525"/>
            <a:ext cx="180975" cy="214313"/>
          </a:xfrm>
          <a:custGeom>
            <a:avLst/>
            <a:gdLst>
              <a:gd name="T0" fmla="*/ 2147483647 w 375"/>
              <a:gd name="T1" fmla="*/ 2147483647 h 440"/>
              <a:gd name="T2" fmla="*/ 2147483647 w 375"/>
              <a:gd name="T3" fmla="*/ 2147483647 h 440"/>
              <a:gd name="T4" fmla="*/ 2147483647 w 375"/>
              <a:gd name="T5" fmla="*/ 2147483647 h 440"/>
              <a:gd name="T6" fmla="*/ 2147483647 w 375"/>
              <a:gd name="T7" fmla="*/ 2147483647 h 440"/>
              <a:gd name="T8" fmla="*/ 2147483647 w 375"/>
              <a:gd name="T9" fmla="*/ 2147483647 h 440"/>
              <a:gd name="T10" fmla="*/ 2147483647 w 375"/>
              <a:gd name="T11" fmla="*/ 2147483647 h 440"/>
              <a:gd name="T12" fmla="*/ 0 w 375"/>
              <a:gd name="T13" fmla="*/ 2147483647 h 440"/>
              <a:gd name="T14" fmla="*/ 2147483647 w 375"/>
              <a:gd name="T15" fmla="*/ 2147483647 h 440"/>
              <a:gd name="T16" fmla="*/ 2147483647 w 375"/>
              <a:gd name="T17" fmla="*/ 2147483647 h 440"/>
              <a:gd name="T18" fmla="*/ 2147483647 w 375"/>
              <a:gd name="T19" fmla="*/ 2147483647 h 440"/>
              <a:gd name="T20" fmla="*/ 2147483647 w 375"/>
              <a:gd name="T21" fmla="*/ 2147483647 h 440"/>
              <a:gd name="T22" fmla="*/ 2147483647 w 375"/>
              <a:gd name="T23" fmla="*/ 2147483647 h 440"/>
              <a:gd name="T24" fmla="*/ 2147483647 w 375"/>
              <a:gd name="T25" fmla="*/ 2147483647 h 440"/>
              <a:gd name="T26" fmla="*/ 2147483647 w 375"/>
              <a:gd name="T27" fmla="*/ 2147483647 h 440"/>
              <a:gd name="T28" fmla="*/ 2147483647 w 375"/>
              <a:gd name="T29" fmla="*/ 2147483647 h 440"/>
              <a:gd name="T30" fmla="*/ 2147483647 w 375"/>
              <a:gd name="T31" fmla="*/ 2147483647 h 440"/>
              <a:gd name="T32" fmla="*/ 2147483647 w 375"/>
              <a:gd name="T33" fmla="*/ 2147483647 h 440"/>
              <a:gd name="T34" fmla="*/ 2147483647 w 375"/>
              <a:gd name="T35" fmla="*/ 2147483647 h 440"/>
              <a:gd name="T36" fmla="*/ 2147483647 w 375"/>
              <a:gd name="T37" fmla="*/ 2147483647 h 440"/>
              <a:gd name="T38" fmla="*/ 2147483647 w 375"/>
              <a:gd name="T39" fmla="*/ 2147483647 h 440"/>
              <a:gd name="T40" fmla="*/ 2147483647 w 375"/>
              <a:gd name="T41" fmla="*/ 2147483647 h 440"/>
              <a:gd name="T42" fmla="*/ 2147483647 w 375"/>
              <a:gd name="T43" fmla="*/ 2147483647 h 440"/>
              <a:gd name="T44" fmla="*/ 2147483647 w 375"/>
              <a:gd name="T45" fmla="*/ 2147483647 h 440"/>
              <a:gd name="T46" fmla="*/ 2147483647 w 375"/>
              <a:gd name="T47" fmla="*/ 2147483647 h 440"/>
              <a:gd name="T48" fmla="*/ 2147483647 w 375"/>
              <a:gd name="T49" fmla="*/ 2147483647 h 440"/>
              <a:gd name="T50" fmla="*/ 2147483647 w 375"/>
              <a:gd name="T51" fmla="*/ 2147483647 h 440"/>
              <a:gd name="T52" fmla="*/ 2147483647 w 375"/>
              <a:gd name="T53" fmla="*/ 2147483647 h 440"/>
              <a:gd name="T54" fmla="*/ 2147483647 w 375"/>
              <a:gd name="T55" fmla="*/ 2147483647 h 440"/>
              <a:gd name="T56" fmla="*/ 2147483647 w 375"/>
              <a:gd name="T57" fmla="*/ 2147483647 h 440"/>
              <a:gd name="T58" fmla="*/ 2147483647 w 375"/>
              <a:gd name="T59" fmla="*/ 2147483647 h 440"/>
              <a:gd name="T60" fmla="*/ 2147483647 w 375"/>
              <a:gd name="T61" fmla="*/ 2147483647 h 440"/>
              <a:gd name="T62" fmla="*/ 2147483647 w 375"/>
              <a:gd name="T63" fmla="*/ 2147483647 h 440"/>
              <a:gd name="T64" fmla="*/ 2147483647 w 375"/>
              <a:gd name="T65" fmla="*/ 2147483647 h 440"/>
              <a:gd name="T66" fmla="*/ 2147483647 w 375"/>
              <a:gd name="T67" fmla="*/ 2147483647 h 440"/>
              <a:gd name="T68" fmla="*/ 2147483647 w 375"/>
              <a:gd name="T69" fmla="*/ 2147483647 h 440"/>
              <a:gd name="T70" fmla="*/ 2147483647 w 375"/>
              <a:gd name="T71" fmla="*/ 2147483647 h 440"/>
              <a:gd name="T72" fmla="*/ 2147483647 w 375"/>
              <a:gd name="T73" fmla="*/ 2147483647 h 440"/>
              <a:gd name="T74" fmla="*/ 2147483647 w 375"/>
              <a:gd name="T75" fmla="*/ 2147483647 h 440"/>
              <a:gd name="T76" fmla="*/ 2147483647 w 375"/>
              <a:gd name="T77" fmla="*/ 2147483647 h 440"/>
              <a:gd name="T78" fmla="*/ 2147483647 w 375"/>
              <a:gd name="T79" fmla="*/ 2147483647 h 440"/>
              <a:gd name="T80" fmla="*/ 2147483647 w 375"/>
              <a:gd name="T81" fmla="*/ 2147483647 h 440"/>
              <a:gd name="T82" fmla="*/ 2147483647 w 375"/>
              <a:gd name="T83" fmla="*/ 0 h 440"/>
              <a:gd name="T84" fmla="*/ 2147483647 w 375"/>
              <a:gd name="T85" fmla="*/ 2147483647 h 440"/>
              <a:gd name="T86" fmla="*/ 2147483647 w 375"/>
              <a:gd name="T87" fmla="*/ 2147483647 h 440"/>
              <a:gd name="T88" fmla="*/ 2147483647 w 375"/>
              <a:gd name="T89" fmla="*/ 2147483647 h 440"/>
              <a:gd name="T90" fmla="*/ 2147483647 w 375"/>
              <a:gd name="T91" fmla="*/ 2147483647 h 440"/>
              <a:gd name="T92" fmla="*/ 2147483647 w 375"/>
              <a:gd name="T93" fmla="*/ 2147483647 h 440"/>
              <a:gd name="T94" fmla="*/ 2147483647 w 375"/>
              <a:gd name="T95" fmla="*/ 2147483647 h 440"/>
              <a:gd name="T96" fmla="*/ 2147483647 w 375"/>
              <a:gd name="T97" fmla="*/ 2147483647 h 4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75" h="440">
                <a:moveTo>
                  <a:pt x="35" y="41"/>
                </a:moveTo>
                <a:lnTo>
                  <a:pt x="32" y="49"/>
                </a:lnTo>
                <a:lnTo>
                  <a:pt x="25" y="74"/>
                </a:lnTo>
                <a:lnTo>
                  <a:pt x="17" y="112"/>
                </a:lnTo>
                <a:lnTo>
                  <a:pt x="8" y="163"/>
                </a:lnTo>
                <a:lnTo>
                  <a:pt x="2" y="223"/>
                </a:lnTo>
                <a:lnTo>
                  <a:pt x="0" y="290"/>
                </a:lnTo>
                <a:lnTo>
                  <a:pt x="7" y="363"/>
                </a:lnTo>
                <a:lnTo>
                  <a:pt x="23" y="440"/>
                </a:lnTo>
                <a:lnTo>
                  <a:pt x="23" y="437"/>
                </a:lnTo>
                <a:lnTo>
                  <a:pt x="23" y="427"/>
                </a:lnTo>
                <a:lnTo>
                  <a:pt x="23" y="411"/>
                </a:lnTo>
                <a:lnTo>
                  <a:pt x="23" y="391"/>
                </a:lnTo>
                <a:lnTo>
                  <a:pt x="25" y="367"/>
                </a:lnTo>
                <a:lnTo>
                  <a:pt x="28" y="341"/>
                </a:lnTo>
                <a:lnTo>
                  <a:pt x="33" y="312"/>
                </a:lnTo>
                <a:lnTo>
                  <a:pt x="39" y="281"/>
                </a:lnTo>
                <a:lnTo>
                  <a:pt x="49" y="251"/>
                </a:lnTo>
                <a:lnTo>
                  <a:pt x="61" y="222"/>
                </a:lnTo>
                <a:lnTo>
                  <a:pt x="75" y="194"/>
                </a:lnTo>
                <a:lnTo>
                  <a:pt x="93" y="168"/>
                </a:lnTo>
                <a:lnTo>
                  <a:pt x="116" y="145"/>
                </a:lnTo>
                <a:lnTo>
                  <a:pt x="141" y="127"/>
                </a:lnTo>
                <a:lnTo>
                  <a:pt x="173" y="114"/>
                </a:lnTo>
                <a:lnTo>
                  <a:pt x="208" y="106"/>
                </a:lnTo>
                <a:lnTo>
                  <a:pt x="210" y="104"/>
                </a:lnTo>
                <a:lnTo>
                  <a:pt x="217" y="100"/>
                </a:lnTo>
                <a:lnTo>
                  <a:pt x="227" y="92"/>
                </a:lnTo>
                <a:lnTo>
                  <a:pt x="245" y="82"/>
                </a:lnTo>
                <a:lnTo>
                  <a:pt x="267" y="69"/>
                </a:lnTo>
                <a:lnTo>
                  <a:pt x="296" y="54"/>
                </a:lnTo>
                <a:lnTo>
                  <a:pt x="332" y="36"/>
                </a:lnTo>
                <a:lnTo>
                  <a:pt x="375" y="17"/>
                </a:lnTo>
                <a:lnTo>
                  <a:pt x="373" y="16"/>
                </a:lnTo>
                <a:lnTo>
                  <a:pt x="366" y="15"/>
                </a:lnTo>
                <a:lnTo>
                  <a:pt x="357" y="13"/>
                </a:lnTo>
                <a:lnTo>
                  <a:pt x="343" y="10"/>
                </a:lnTo>
                <a:lnTo>
                  <a:pt x="326" y="7"/>
                </a:lnTo>
                <a:lnTo>
                  <a:pt x="307" y="5"/>
                </a:lnTo>
                <a:lnTo>
                  <a:pt x="285" y="3"/>
                </a:lnTo>
                <a:lnTo>
                  <a:pt x="261" y="1"/>
                </a:lnTo>
                <a:lnTo>
                  <a:pt x="235" y="0"/>
                </a:lnTo>
                <a:lnTo>
                  <a:pt x="208" y="1"/>
                </a:lnTo>
                <a:lnTo>
                  <a:pt x="180" y="2"/>
                </a:lnTo>
                <a:lnTo>
                  <a:pt x="151" y="5"/>
                </a:lnTo>
                <a:lnTo>
                  <a:pt x="122" y="10"/>
                </a:lnTo>
                <a:lnTo>
                  <a:pt x="92" y="18"/>
                </a:lnTo>
                <a:lnTo>
                  <a:pt x="63" y="28"/>
                </a:lnTo>
                <a:lnTo>
                  <a:pt x="35" y="4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0" name="Freeform 153"/>
          <p:cNvSpPr>
            <a:spLocks/>
          </p:cNvSpPr>
          <p:nvPr/>
        </p:nvSpPr>
        <p:spPr bwMode="auto">
          <a:xfrm>
            <a:off x="6511925" y="3852863"/>
            <a:ext cx="149225" cy="39687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8"/>
                </a:lnTo>
                <a:lnTo>
                  <a:pt x="5" y="44"/>
                </a:lnTo>
                <a:lnTo>
                  <a:pt x="11" y="37"/>
                </a:lnTo>
                <a:lnTo>
                  <a:pt x="18" y="31"/>
                </a:lnTo>
                <a:lnTo>
                  <a:pt x="27" y="25"/>
                </a:lnTo>
                <a:lnTo>
                  <a:pt x="39" y="18"/>
                </a:lnTo>
                <a:lnTo>
                  <a:pt x="54" y="12"/>
                </a:lnTo>
                <a:lnTo>
                  <a:pt x="72" y="6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7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6"/>
                </a:lnTo>
                <a:lnTo>
                  <a:pt x="289" y="44"/>
                </a:lnTo>
                <a:lnTo>
                  <a:pt x="277" y="41"/>
                </a:lnTo>
                <a:lnTo>
                  <a:pt x="262" y="36"/>
                </a:lnTo>
                <a:lnTo>
                  <a:pt x="244" y="32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1"/>
                </a:lnTo>
                <a:lnTo>
                  <a:pt x="101" y="23"/>
                </a:lnTo>
                <a:lnTo>
                  <a:pt x="77" y="29"/>
                </a:lnTo>
                <a:lnTo>
                  <a:pt x="55" y="37"/>
                </a:lnTo>
                <a:lnTo>
                  <a:pt x="33" y="48"/>
                </a:lnTo>
                <a:lnTo>
                  <a:pt x="15" y="63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1" name="Freeform 154"/>
          <p:cNvSpPr>
            <a:spLocks/>
          </p:cNvSpPr>
          <p:nvPr/>
        </p:nvSpPr>
        <p:spPr bwMode="auto">
          <a:xfrm>
            <a:off x="6511925" y="3754438"/>
            <a:ext cx="149225" cy="41275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9"/>
                </a:lnTo>
                <a:lnTo>
                  <a:pt x="5" y="44"/>
                </a:lnTo>
                <a:lnTo>
                  <a:pt x="11" y="38"/>
                </a:lnTo>
                <a:lnTo>
                  <a:pt x="18" y="31"/>
                </a:lnTo>
                <a:lnTo>
                  <a:pt x="27" y="25"/>
                </a:lnTo>
                <a:lnTo>
                  <a:pt x="39" y="17"/>
                </a:lnTo>
                <a:lnTo>
                  <a:pt x="54" y="12"/>
                </a:lnTo>
                <a:lnTo>
                  <a:pt x="72" y="7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8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5"/>
                </a:lnTo>
                <a:lnTo>
                  <a:pt x="289" y="43"/>
                </a:lnTo>
                <a:lnTo>
                  <a:pt x="277" y="40"/>
                </a:lnTo>
                <a:lnTo>
                  <a:pt x="262" y="36"/>
                </a:lnTo>
                <a:lnTo>
                  <a:pt x="244" y="33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2"/>
                </a:lnTo>
                <a:lnTo>
                  <a:pt x="101" y="24"/>
                </a:lnTo>
                <a:lnTo>
                  <a:pt x="77" y="29"/>
                </a:lnTo>
                <a:lnTo>
                  <a:pt x="55" y="38"/>
                </a:lnTo>
                <a:lnTo>
                  <a:pt x="33" y="49"/>
                </a:lnTo>
                <a:lnTo>
                  <a:pt x="15" y="64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2" name="Freeform 155"/>
          <p:cNvSpPr>
            <a:spLocks/>
          </p:cNvSpPr>
          <p:nvPr/>
        </p:nvSpPr>
        <p:spPr bwMode="auto">
          <a:xfrm>
            <a:off x="6651625" y="3708400"/>
            <a:ext cx="241300" cy="449263"/>
          </a:xfrm>
          <a:custGeom>
            <a:avLst/>
            <a:gdLst>
              <a:gd name="T0" fmla="*/ 0 w 496"/>
              <a:gd name="T1" fmla="*/ 0 h 917"/>
              <a:gd name="T2" fmla="*/ 0 w 496"/>
              <a:gd name="T3" fmla="*/ 2147483647 h 917"/>
              <a:gd name="T4" fmla="*/ 2147483647 w 496"/>
              <a:gd name="T5" fmla="*/ 2147483647 h 917"/>
              <a:gd name="T6" fmla="*/ 2147483647 w 496"/>
              <a:gd name="T7" fmla="*/ 2147483647 h 917"/>
              <a:gd name="T8" fmla="*/ 2147483647 w 496"/>
              <a:gd name="T9" fmla="*/ 2147483647 h 917"/>
              <a:gd name="T10" fmla="*/ 2147483647 w 496"/>
              <a:gd name="T11" fmla="*/ 2147483647 h 917"/>
              <a:gd name="T12" fmla="*/ 2147483647 w 496"/>
              <a:gd name="T13" fmla="*/ 2147483647 h 917"/>
              <a:gd name="T14" fmla="*/ 2147483647 w 496"/>
              <a:gd name="T15" fmla="*/ 2147483647 h 917"/>
              <a:gd name="T16" fmla="*/ 2147483647 w 496"/>
              <a:gd name="T17" fmla="*/ 2147483647 h 917"/>
              <a:gd name="T18" fmla="*/ 2147483647 w 496"/>
              <a:gd name="T19" fmla="*/ 2147483647 h 917"/>
              <a:gd name="T20" fmla="*/ 2147483647 w 496"/>
              <a:gd name="T21" fmla="*/ 2147483647 h 917"/>
              <a:gd name="T22" fmla="*/ 2147483647 w 496"/>
              <a:gd name="T23" fmla="*/ 2147483647 h 917"/>
              <a:gd name="T24" fmla="*/ 2147483647 w 496"/>
              <a:gd name="T25" fmla="*/ 2147483647 h 917"/>
              <a:gd name="T26" fmla="*/ 2147483647 w 496"/>
              <a:gd name="T27" fmla="*/ 2147483647 h 917"/>
              <a:gd name="T28" fmla="*/ 2147483647 w 496"/>
              <a:gd name="T29" fmla="*/ 2147483647 h 917"/>
              <a:gd name="T30" fmla="*/ 2147483647 w 496"/>
              <a:gd name="T31" fmla="*/ 2147483647 h 917"/>
              <a:gd name="T32" fmla="*/ 2147483647 w 496"/>
              <a:gd name="T33" fmla="*/ 2147483647 h 917"/>
              <a:gd name="T34" fmla="*/ 0 w 496"/>
              <a:gd name="T35" fmla="*/ 0 h 9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96" h="917">
                <a:moveTo>
                  <a:pt x="0" y="0"/>
                </a:moveTo>
                <a:lnTo>
                  <a:pt x="0" y="886"/>
                </a:lnTo>
                <a:lnTo>
                  <a:pt x="150" y="917"/>
                </a:lnTo>
                <a:lnTo>
                  <a:pt x="143" y="797"/>
                </a:lnTo>
                <a:lnTo>
                  <a:pt x="496" y="851"/>
                </a:lnTo>
                <a:lnTo>
                  <a:pt x="490" y="803"/>
                </a:lnTo>
                <a:lnTo>
                  <a:pt x="245" y="773"/>
                </a:lnTo>
                <a:lnTo>
                  <a:pt x="239" y="670"/>
                </a:lnTo>
                <a:lnTo>
                  <a:pt x="72" y="670"/>
                </a:lnTo>
                <a:lnTo>
                  <a:pt x="68" y="657"/>
                </a:lnTo>
                <a:lnTo>
                  <a:pt x="56" y="620"/>
                </a:lnTo>
                <a:lnTo>
                  <a:pt x="41" y="559"/>
                </a:lnTo>
                <a:lnTo>
                  <a:pt x="26" y="480"/>
                </a:lnTo>
                <a:lnTo>
                  <a:pt x="15" y="385"/>
                </a:lnTo>
                <a:lnTo>
                  <a:pt x="11" y="276"/>
                </a:lnTo>
                <a:lnTo>
                  <a:pt x="20" y="158"/>
                </a:lnTo>
                <a:lnTo>
                  <a:pt x="42" y="3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3" name="Freeform 156"/>
          <p:cNvSpPr>
            <a:spLocks/>
          </p:cNvSpPr>
          <p:nvPr/>
        </p:nvSpPr>
        <p:spPr bwMode="auto">
          <a:xfrm>
            <a:off x="6770688" y="3605213"/>
            <a:ext cx="309562" cy="61912"/>
          </a:xfrm>
          <a:custGeom>
            <a:avLst/>
            <a:gdLst>
              <a:gd name="T0" fmla="*/ 0 w 638"/>
              <a:gd name="T1" fmla="*/ 2147483647 h 125"/>
              <a:gd name="T2" fmla="*/ 2147483647 w 638"/>
              <a:gd name="T3" fmla="*/ 2147483647 h 125"/>
              <a:gd name="T4" fmla="*/ 2147483647 w 638"/>
              <a:gd name="T5" fmla="*/ 2147483647 h 125"/>
              <a:gd name="T6" fmla="*/ 2147483647 w 638"/>
              <a:gd name="T7" fmla="*/ 2147483647 h 125"/>
              <a:gd name="T8" fmla="*/ 2147483647 w 638"/>
              <a:gd name="T9" fmla="*/ 2147483647 h 125"/>
              <a:gd name="T10" fmla="*/ 2147483647 w 638"/>
              <a:gd name="T11" fmla="*/ 2147483647 h 125"/>
              <a:gd name="T12" fmla="*/ 2147483647 w 638"/>
              <a:gd name="T13" fmla="*/ 2147483647 h 125"/>
              <a:gd name="T14" fmla="*/ 2147483647 w 638"/>
              <a:gd name="T15" fmla="*/ 2147483647 h 125"/>
              <a:gd name="T16" fmla="*/ 2147483647 w 638"/>
              <a:gd name="T17" fmla="*/ 2147483647 h 125"/>
              <a:gd name="T18" fmla="*/ 2147483647 w 638"/>
              <a:gd name="T19" fmla="*/ 2147483647 h 125"/>
              <a:gd name="T20" fmla="*/ 2147483647 w 638"/>
              <a:gd name="T21" fmla="*/ 2147483647 h 125"/>
              <a:gd name="T22" fmla="*/ 2147483647 w 638"/>
              <a:gd name="T23" fmla="*/ 2147483647 h 125"/>
              <a:gd name="T24" fmla="*/ 2147483647 w 638"/>
              <a:gd name="T25" fmla="*/ 2147483647 h 125"/>
              <a:gd name="T26" fmla="*/ 2147483647 w 638"/>
              <a:gd name="T27" fmla="*/ 2147483647 h 125"/>
              <a:gd name="T28" fmla="*/ 2147483647 w 638"/>
              <a:gd name="T29" fmla="*/ 2147483647 h 125"/>
              <a:gd name="T30" fmla="*/ 2147483647 w 638"/>
              <a:gd name="T31" fmla="*/ 2147483647 h 125"/>
              <a:gd name="T32" fmla="*/ 2147483647 w 638"/>
              <a:gd name="T33" fmla="*/ 2147483647 h 125"/>
              <a:gd name="T34" fmla="*/ 2147483647 w 638"/>
              <a:gd name="T35" fmla="*/ 0 h 125"/>
              <a:gd name="T36" fmla="*/ 2147483647 w 638"/>
              <a:gd name="T37" fmla="*/ 0 h 125"/>
              <a:gd name="T38" fmla="*/ 2147483647 w 638"/>
              <a:gd name="T39" fmla="*/ 0 h 125"/>
              <a:gd name="T40" fmla="*/ 2147483647 w 638"/>
              <a:gd name="T41" fmla="*/ 0 h 125"/>
              <a:gd name="T42" fmla="*/ 2147483647 w 638"/>
              <a:gd name="T43" fmla="*/ 2147483647 h 125"/>
              <a:gd name="T44" fmla="*/ 2147483647 w 638"/>
              <a:gd name="T45" fmla="*/ 2147483647 h 125"/>
              <a:gd name="T46" fmla="*/ 2147483647 w 638"/>
              <a:gd name="T47" fmla="*/ 2147483647 h 125"/>
              <a:gd name="T48" fmla="*/ 2147483647 w 638"/>
              <a:gd name="T49" fmla="*/ 2147483647 h 125"/>
              <a:gd name="T50" fmla="*/ 2147483647 w 638"/>
              <a:gd name="T51" fmla="*/ 2147483647 h 125"/>
              <a:gd name="T52" fmla="*/ 2147483647 w 638"/>
              <a:gd name="T53" fmla="*/ 2147483647 h 125"/>
              <a:gd name="T54" fmla="*/ 2147483647 w 638"/>
              <a:gd name="T55" fmla="*/ 2147483647 h 125"/>
              <a:gd name="T56" fmla="*/ 2147483647 w 638"/>
              <a:gd name="T57" fmla="*/ 2147483647 h 125"/>
              <a:gd name="T58" fmla="*/ 2147483647 w 638"/>
              <a:gd name="T59" fmla="*/ 2147483647 h 125"/>
              <a:gd name="T60" fmla="*/ 2147483647 w 638"/>
              <a:gd name="T61" fmla="*/ 2147483647 h 125"/>
              <a:gd name="T62" fmla="*/ 2147483647 w 638"/>
              <a:gd name="T63" fmla="*/ 2147483647 h 125"/>
              <a:gd name="T64" fmla="*/ 2147483647 w 638"/>
              <a:gd name="T65" fmla="*/ 2147483647 h 125"/>
              <a:gd name="T66" fmla="*/ 0 w 638"/>
              <a:gd name="T67" fmla="*/ 2147483647 h 125"/>
              <a:gd name="T68" fmla="*/ 0 w 638"/>
              <a:gd name="T69" fmla="*/ 2147483647 h 12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38" h="125">
                <a:moveTo>
                  <a:pt x="0" y="125"/>
                </a:moveTo>
                <a:lnTo>
                  <a:pt x="4" y="124"/>
                </a:lnTo>
                <a:lnTo>
                  <a:pt x="14" y="119"/>
                </a:lnTo>
                <a:lnTo>
                  <a:pt x="31" y="114"/>
                </a:lnTo>
                <a:lnTo>
                  <a:pt x="53" y="106"/>
                </a:lnTo>
                <a:lnTo>
                  <a:pt x="81" y="98"/>
                </a:lnTo>
                <a:lnTo>
                  <a:pt x="113" y="89"/>
                </a:lnTo>
                <a:lnTo>
                  <a:pt x="151" y="81"/>
                </a:lnTo>
                <a:lnTo>
                  <a:pt x="192" y="73"/>
                </a:lnTo>
                <a:lnTo>
                  <a:pt x="237" y="65"/>
                </a:lnTo>
                <a:lnTo>
                  <a:pt x="286" y="60"/>
                </a:lnTo>
                <a:lnTo>
                  <a:pt x="337" y="56"/>
                </a:lnTo>
                <a:lnTo>
                  <a:pt x="390" y="55"/>
                </a:lnTo>
                <a:lnTo>
                  <a:pt x="446" y="56"/>
                </a:lnTo>
                <a:lnTo>
                  <a:pt x="503" y="61"/>
                </a:lnTo>
                <a:lnTo>
                  <a:pt x="561" y="70"/>
                </a:lnTo>
                <a:lnTo>
                  <a:pt x="620" y="83"/>
                </a:lnTo>
                <a:lnTo>
                  <a:pt x="638" y="0"/>
                </a:lnTo>
                <a:lnTo>
                  <a:pt x="634" y="0"/>
                </a:lnTo>
                <a:lnTo>
                  <a:pt x="620" y="0"/>
                </a:lnTo>
                <a:lnTo>
                  <a:pt x="599" y="0"/>
                </a:lnTo>
                <a:lnTo>
                  <a:pt x="571" y="1"/>
                </a:lnTo>
                <a:lnTo>
                  <a:pt x="536" y="2"/>
                </a:lnTo>
                <a:lnTo>
                  <a:pt x="496" y="3"/>
                </a:lnTo>
                <a:lnTo>
                  <a:pt x="452" y="6"/>
                </a:lnTo>
                <a:lnTo>
                  <a:pt x="405" y="8"/>
                </a:lnTo>
                <a:lnTo>
                  <a:pt x="354" y="13"/>
                </a:lnTo>
                <a:lnTo>
                  <a:pt x="302" y="17"/>
                </a:lnTo>
                <a:lnTo>
                  <a:pt x="249" y="22"/>
                </a:lnTo>
                <a:lnTo>
                  <a:pt x="196" y="30"/>
                </a:lnTo>
                <a:lnTo>
                  <a:pt x="144" y="37"/>
                </a:lnTo>
                <a:lnTo>
                  <a:pt x="93" y="47"/>
                </a:lnTo>
                <a:lnTo>
                  <a:pt x="45" y="58"/>
                </a:lnTo>
                <a:lnTo>
                  <a:pt x="0" y="71"/>
                </a:lnTo>
                <a:lnTo>
                  <a:pt x="0" y="12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4" name="Freeform 157"/>
          <p:cNvSpPr>
            <a:spLocks/>
          </p:cNvSpPr>
          <p:nvPr/>
        </p:nvSpPr>
        <p:spPr bwMode="auto">
          <a:xfrm>
            <a:off x="6588125" y="4167188"/>
            <a:ext cx="522288" cy="174625"/>
          </a:xfrm>
          <a:custGeom>
            <a:avLst/>
            <a:gdLst>
              <a:gd name="T0" fmla="*/ 2147483647 w 1075"/>
              <a:gd name="T1" fmla="*/ 2147483647 h 356"/>
              <a:gd name="T2" fmla="*/ 2147483647 w 1075"/>
              <a:gd name="T3" fmla="*/ 2147483647 h 356"/>
              <a:gd name="T4" fmla="*/ 2147483647 w 1075"/>
              <a:gd name="T5" fmla="*/ 2147483647 h 356"/>
              <a:gd name="T6" fmla="*/ 2147483647 w 1075"/>
              <a:gd name="T7" fmla="*/ 2147483647 h 356"/>
              <a:gd name="T8" fmla="*/ 2147483647 w 1075"/>
              <a:gd name="T9" fmla="*/ 2147483647 h 356"/>
              <a:gd name="T10" fmla="*/ 2147483647 w 1075"/>
              <a:gd name="T11" fmla="*/ 2147483647 h 356"/>
              <a:gd name="T12" fmla="*/ 2147483647 w 1075"/>
              <a:gd name="T13" fmla="*/ 2147483647 h 356"/>
              <a:gd name="T14" fmla="*/ 2147483647 w 1075"/>
              <a:gd name="T15" fmla="*/ 2147483647 h 356"/>
              <a:gd name="T16" fmla="*/ 2147483647 w 1075"/>
              <a:gd name="T17" fmla="*/ 2147483647 h 356"/>
              <a:gd name="T18" fmla="*/ 2147483647 w 1075"/>
              <a:gd name="T19" fmla="*/ 2147483647 h 356"/>
              <a:gd name="T20" fmla="*/ 2147483647 w 1075"/>
              <a:gd name="T21" fmla="*/ 2147483647 h 356"/>
              <a:gd name="T22" fmla="*/ 2147483647 w 1075"/>
              <a:gd name="T23" fmla="*/ 2147483647 h 356"/>
              <a:gd name="T24" fmla="*/ 2147483647 w 1075"/>
              <a:gd name="T25" fmla="*/ 2147483647 h 356"/>
              <a:gd name="T26" fmla="*/ 2147483647 w 1075"/>
              <a:gd name="T27" fmla="*/ 2147483647 h 356"/>
              <a:gd name="T28" fmla="*/ 2147483647 w 1075"/>
              <a:gd name="T29" fmla="*/ 2147483647 h 356"/>
              <a:gd name="T30" fmla="*/ 2147483647 w 1075"/>
              <a:gd name="T31" fmla="*/ 2147483647 h 356"/>
              <a:gd name="T32" fmla="*/ 2147483647 w 1075"/>
              <a:gd name="T33" fmla="*/ 2147483647 h 356"/>
              <a:gd name="T34" fmla="*/ 0 w 1075"/>
              <a:gd name="T35" fmla="*/ 2147483647 h 356"/>
              <a:gd name="T36" fmla="*/ 2147483647 w 1075"/>
              <a:gd name="T37" fmla="*/ 0 h 356"/>
              <a:gd name="T38" fmla="*/ 2147483647 w 1075"/>
              <a:gd name="T39" fmla="*/ 2147483647 h 356"/>
              <a:gd name="T40" fmla="*/ 2147483647 w 1075"/>
              <a:gd name="T41" fmla="*/ 2147483647 h 356"/>
              <a:gd name="T42" fmla="*/ 2147483647 w 1075"/>
              <a:gd name="T43" fmla="*/ 2147483647 h 356"/>
              <a:gd name="T44" fmla="*/ 2147483647 w 1075"/>
              <a:gd name="T45" fmla="*/ 2147483647 h 356"/>
              <a:gd name="T46" fmla="*/ 2147483647 w 1075"/>
              <a:gd name="T47" fmla="*/ 2147483647 h 356"/>
              <a:gd name="T48" fmla="*/ 2147483647 w 1075"/>
              <a:gd name="T49" fmla="*/ 2147483647 h 356"/>
              <a:gd name="T50" fmla="*/ 2147483647 w 1075"/>
              <a:gd name="T51" fmla="*/ 2147483647 h 356"/>
              <a:gd name="T52" fmla="*/ 2147483647 w 1075"/>
              <a:gd name="T53" fmla="*/ 2147483647 h 356"/>
              <a:gd name="T54" fmla="*/ 2147483647 w 1075"/>
              <a:gd name="T55" fmla="*/ 2147483647 h 356"/>
              <a:gd name="T56" fmla="*/ 2147483647 w 1075"/>
              <a:gd name="T57" fmla="*/ 2147483647 h 356"/>
              <a:gd name="T58" fmla="*/ 2147483647 w 1075"/>
              <a:gd name="T59" fmla="*/ 2147483647 h 356"/>
              <a:gd name="T60" fmla="*/ 2147483647 w 1075"/>
              <a:gd name="T61" fmla="*/ 2147483647 h 356"/>
              <a:gd name="T62" fmla="*/ 2147483647 w 1075"/>
              <a:gd name="T63" fmla="*/ 2147483647 h 356"/>
              <a:gd name="T64" fmla="*/ 2147483647 w 1075"/>
              <a:gd name="T65" fmla="*/ 2147483647 h 356"/>
              <a:gd name="T66" fmla="*/ 2147483647 w 1075"/>
              <a:gd name="T67" fmla="*/ 2147483647 h 356"/>
              <a:gd name="T68" fmla="*/ 2147483647 w 1075"/>
              <a:gd name="T69" fmla="*/ 2147483647 h 356"/>
              <a:gd name="T70" fmla="*/ 2147483647 w 1075"/>
              <a:gd name="T71" fmla="*/ 2147483647 h 356"/>
              <a:gd name="T72" fmla="*/ 2147483647 w 1075"/>
              <a:gd name="T73" fmla="*/ 2147483647 h 356"/>
              <a:gd name="T74" fmla="*/ 2147483647 w 1075"/>
              <a:gd name="T75" fmla="*/ 2147483647 h 356"/>
              <a:gd name="T76" fmla="*/ 2147483647 w 1075"/>
              <a:gd name="T77" fmla="*/ 2147483647 h 35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75" h="356">
                <a:moveTo>
                  <a:pt x="454" y="344"/>
                </a:moveTo>
                <a:lnTo>
                  <a:pt x="456" y="343"/>
                </a:lnTo>
                <a:lnTo>
                  <a:pt x="463" y="341"/>
                </a:lnTo>
                <a:lnTo>
                  <a:pt x="472" y="337"/>
                </a:lnTo>
                <a:lnTo>
                  <a:pt x="485" y="332"/>
                </a:lnTo>
                <a:lnTo>
                  <a:pt x="501" y="325"/>
                </a:lnTo>
                <a:lnTo>
                  <a:pt x="518" y="317"/>
                </a:lnTo>
                <a:lnTo>
                  <a:pt x="538" y="308"/>
                </a:lnTo>
                <a:lnTo>
                  <a:pt x="558" y="298"/>
                </a:lnTo>
                <a:lnTo>
                  <a:pt x="580" y="287"/>
                </a:lnTo>
                <a:lnTo>
                  <a:pt x="600" y="274"/>
                </a:lnTo>
                <a:lnTo>
                  <a:pt x="621" y="262"/>
                </a:lnTo>
                <a:lnTo>
                  <a:pt x="640" y="248"/>
                </a:lnTo>
                <a:lnTo>
                  <a:pt x="658" y="234"/>
                </a:lnTo>
                <a:lnTo>
                  <a:pt x="674" y="219"/>
                </a:lnTo>
                <a:lnTo>
                  <a:pt x="688" y="204"/>
                </a:lnTo>
                <a:lnTo>
                  <a:pt x="699" y="189"/>
                </a:lnTo>
                <a:lnTo>
                  <a:pt x="0" y="18"/>
                </a:lnTo>
                <a:lnTo>
                  <a:pt x="54" y="0"/>
                </a:lnTo>
                <a:lnTo>
                  <a:pt x="1075" y="251"/>
                </a:lnTo>
                <a:lnTo>
                  <a:pt x="1033" y="274"/>
                </a:lnTo>
                <a:lnTo>
                  <a:pt x="738" y="199"/>
                </a:lnTo>
                <a:lnTo>
                  <a:pt x="737" y="200"/>
                </a:lnTo>
                <a:lnTo>
                  <a:pt x="735" y="203"/>
                </a:lnTo>
                <a:lnTo>
                  <a:pt x="730" y="207"/>
                </a:lnTo>
                <a:lnTo>
                  <a:pt x="724" y="214"/>
                </a:lnTo>
                <a:lnTo>
                  <a:pt x="716" y="222"/>
                </a:lnTo>
                <a:lnTo>
                  <a:pt x="706" y="231"/>
                </a:lnTo>
                <a:lnTo>
                  <a:pt x="694" y="242"/>
                </a:lnTo>
                <a:lnTo>
                  <a:pt x="679" y="253"/>
                </a:lnTo>
                <a:lnTo>
                  <a:pt x="662" y="265"/>
                </a:lnTo>
                <a:lnTo>
                  <a:pt x="643" y="278"/>
                </a:lnTo>
                <a:lnTo>
                  <a:pt x="621" y="291"/>
                </a:lnTo>
                <a:lnTo>
                  <a:pt x="597" y="303"/>
                </a:lnTo>
                <a:lnTo>
                  <a:pt x="570" y="317"/>
                </a:lnTo>
                <a:lnTo>
                  <a:pt x="540" y="330"/>
                </a:lnTo>
                <a:lnTo>
                  <a:pt x="508" y="343"/>
                </a:lnTo>
                <a:lnTo>
                  <a:pt x="472" y="356"/>
                </a:lnTo>
                <a:lnTo>
                  <a:pt x="454" y="3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5" name="Freeform 158"/>
          <p:cNvSpPr>
            <a:spLocks/>
          </p:cNvSpPr>
          <p:nvPr/>
        </p:nvSpPr>
        <p:spPr bwMode="auto">
          <a:xfrm>
            <a:off x="6481763" y="4213225"/>
            <a:ext cx="530225" cy="155575"/>
          </a:xfrm>
          <a:custGeom>
            <a:avLst/>
            <a:gdLst>
              <a:gd name="T0" fmla="*/ 0 w 1095"/>
              <a:gd name="T1" fmla="*/ 0 h 319"/>
              <a:gd name="T2" fmla="*/ 2147483647 w 1095"/>
              <a:gd name="T3" fmla="*/ 2147483647 h 319"/>
              <a:gd name="T4" fmla="*/ 2147483647 w 1095"/>
              <a:gd name="T5" fmla="*/ 2147483647 h 319"/>
              <a:gd name="T6" fmla="*/ 2147483647 w 1095"/>
              <a:gd name="T7" fmla="*/ 0 h 319"/>
              <a:gd name="T8" fmla="*/ 0 w 1095"/>
              <a:gd name="T9" fmla="*/ 0 h 3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5" h="319">
                <a:moveTo>
                  <a:pt x="0" y="0"/>
                </a:moveTo>
                <a:lnTo>
                  <a:pt x="1071" y="319"/>
                </a:lnTo>
                <a:lnTo>
                  <a:pt x="1095" y="319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6" name="Freeform 159"/>
          <p:cNvSpPr>
            <a:spLocks/>
          </p:cNvSpPr>
          <p:nvPr/>
        </p:nvSpPr>
        <p:spPr bwMode="auto">
          <a:xfrm>
            <a:off x="6570663" y="4192588"/>
            <a:ext cx="525462" cy="138112"/>
          </a:xfrm>
          <a:custGeom>
            <a:avLst/>
            <a:gdLst>
              <a:gd name="T0" fmla="*/ 0 w 1082"/>
              <a:gd name="T1" fmla="*/ 2147483647 h 285"/>
              <a:gd name="T2" fmla="*/ 2147483647 w 1082"/>
              <a:gd name="T3" fmla="*/ 2147483647 h 285"/>
              <a:gd name="T4" fmla="*/ 2147483647 w 1082"/>
              <a:gd name="T5" fmla="*/ 2147483647 h 285"/>
              <a:gd name="T6" fmla="*/ 2147483647 w 1082"/>
              <a:gd name="T7" fmla="*/ 0 h 285"/>
              <a:gd name="T8" fmla="*/ 0 w 1082"/>
              <a:gd name="T9" fmla="*/ 2147483647 h 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2" h="285">
                <a:moveTo>
                  <a:pt x="0" y="1"/>
                </a:moveTo>
                <a:lnTo>
                  <a:pt x="1058" y="285"/>
                </a:lnTo>
                <a:lnTo>
                  <a:pt x="1082" y="284"/>
                </a:lnTo>
                <a:lnTo>
                  <a:pt x="33" y="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7" name="Freeform 160"/>
          <p:cNvSpPr>
            <a:spLocks/>
          </p:cNvSpPr>
          <p:nvPr/>
        </p:nvSpPr>
        <p:spPr bwMode="auto">
          <a:xfrm>
            <a:off x="6527800" y="4198938"/>
            <a:ext cx="527050" cy="153987"/>
          </a:xfrm>
          <a:custGeom>
            <a:avLst/>
            <a:gdLst>
              <a:gd name="T0" fmla="*/ 0 w 1087"/>
              <a:gd name="T1" fmla="*/ 0 h 315"/>
              <a:gd name="T2" fmla="*/ 2147483647 w 1087"/>
              <a:gd name="T3" fmla="*/ 2147483647 h 315"/>
              <a:gd name="T4" fmla="*/ 2147483647 w 1087"/>
              <a:gd name="T5" fmla="*/ 2147483647 h 315"/>
              <a:gd name="T6" fmla="*/ 2147483647 w 1087"/>
              <a:gd name="T7" fmla="*/ 0 h 315"/>
              <a:gd name="T8" fmla="*/ 0 w 1087"/>
              <a:gd name="T9" fmla="*/ 0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7" h="315">
                <a:moveTo>
                  <a:pt x="0" y="0"/>
                </a:moveTo>
                <a:lnTo>
                  <a:pt x="1066" y="315"/>
                </a:lnTo>
                <a:lnTo>
                  <a:pt x="1087" y="308"/>
                </a:lnTo>
                <a:lnTo>
                  <a:pt x="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698" name="Group 161"/>
          <p:cNvGrpSpPr>
            <a:grpSpLocks/>
          </p:cNvGrpSpPr>
          <p:nvPr/>
        </p:nvGrpSpPr>
        <p:grpSpPr bwMode="auto">
          <a:xfrm>
            <a:off x="6638925" y="3317875"/>
            <a:ext cx="649288" cy="904875"/>
            <a:chOff x="12762" y="10336"/>
            <a:chExt cx="1027" cy="1700"/>
          </a:xfrm>
        </p:grpSpPr>
        <p:sp>
          <p:nvSpPr>
            <p:cNvPr id="112961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62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63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4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5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6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99" name="Group 208"/>
          <p:cNvGrpSpPr>
            <a:grpSpLocks/>
          </p:cNvGrpSpPr>
          <p:nvPr/>
        </p:nvGrpSpPr>
        <p:grpSpPr bwMode="auto">
          <a:xfrm>
            <a:off x="6153150" y="5392738"/>
            <a:ext cx="647700" cy="906462"/>
            <a:chOff x="12762" y="10336"/>
            <a:chExt cx="1027" cy="1700"/>
          </a:xfrm>
        </p:grpSpPr>
        <p:sp>
          <p:nvSpPr>
            <p:cNvPr id="112955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56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57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8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9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0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00" name="Line 215"/>
          <p:cNvSpPr>
            <a:spLocks noChangeShapeType="1"/>
          </p:cNvSpPr>
          <p:nvPr/>
        </p:nvSpPr>
        <p:spPr bwMode="auto">
          <a:xfrm flipH="1">
            <a:off x="3249613" y="3146425"/>
            <a:ext cx="2952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1" name="Text Box 216"/>
          <p:cNvSpPr txBox="1">
            <a:spLocks noChangeArrowheads="1"/>
          </p:cNvSpPr>
          <p:nvPr/>
        </p:nvSpPr>
        <p:spPr bwMode="auto">
          <a:xfrm>
            <a:off x="6145213" y="2846388"/>
            <a:ext cx="617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2702" name="Line 217"/>
          <p:cNvSpPr>
            <a:spLocks noChangeShapeType="1"/>
          </p:cNvSpPr>
          <p:nvPr/>
        </p:nvSpPr>
        <p:spPr bwMode="auto">
          <a:xfrm>
            <a:off x="6650038" y="3194050"/>
            <a:ext cx="200025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3" name="Line 218"/>
          <p:cNvSpPr>
            <a:spLocks noChangeShapeType="1"/>
          </p:cNvSpPr>
          <p:nvPr/>
        </p:nvSpPr>
        <p:spPr bwMode="auto">
          <a:xfrm flipH="1">
            <a:off x="4957763" y="4257675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04" name="Group 219"/>
          <p:cNvGrpSpPr>
            <a:grpSpLocks/>
          </p:cNvGrpSpPr>
          <p:nvPr/>
        </p:nvGrpSpPr>
        <p:grpSpPr bwMode="auto">
          <a:xfrm>
            <a:off x="4041775" y="4400550"/>
            <a:ext cx="1073150" cy="422275"/>
            <a:chOff x="9542" y="11900"/>
            <a:chExt cx="1624" cy="640"/>
          </a:xfrm>
        </p:grpSpPr>
        <p:sp>
          <p:nvSpPr>
            <p:cNvPr id="112933" name="Oval 220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4" name="Line 221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5" name="Line 222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6" name="Rectangle 223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  <a:latin typeface="Comic Sans MS" charset="0"/>
              </a:endParaRPr>
            </a:p>
          </p:txBody>
        </p:sp>
        <p:sp>
          <p:nvSpPr>
            <p:cNvPr id="112937" name="Rectangle 224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  <a:latin typeface="Comic Sans MS" charset="0"/>
              </a:endParaRPr>
            </a:p>
          </p:txBody>
        </p:sp>
        <p:sp>
          <p:nvSpPr>
            <p:cNvPr id="112938" name="Oval 225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939" name="Group 226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2952" name="Line 2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3" name="Line 2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4" name="Line 2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940" name="Group 230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12949" name="Line 2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0" name="Line 2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1" name="Line 2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941" name="Group 234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12942" name="Rectangle 235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3" name="Line 236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4" name="Line 237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5" name="Line 238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6" name="Line 239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7" name="Line 240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8" name="Line 241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2705" name="Line 242"/>
          <p:cNvSpPr>
            <a:spLocks noChangeShapeType="1"/>
          </p:cNvSpPr>
          <p:nvPr/>
        </p:nvSpPr>
        <p:spPr bwMode="auto">
          <a:xfrm>
            <a:off x="5173663" y="3565525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06" name="Group 243"/>
          <p:cNvGrpSpPr>
            <a:grpSpLocks/>
          </p:cNvGrpSpPr>
          <p:nvPr/>
        </p:nvGrpSpPr>
        <p:grpSpPr bwMode="auto">
          <a:xfrm>
            <a:off x="3125788" y="3241675"/>
            <a:ext cx="90487" cy="271463"/>
            <a:chOff x="10104" y="10005"/>
            <a:chExt cx="137" cy="411"/>
          </a:xfrm>
        </p:grpSpPr>
        <p:sp>
          <p:nvSpPr>
            <p:cNvPr id="112931" name="Oval 244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32" name="Oval 245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07" name="Line 247"/>
          <p:cNvSpPr>
            <a:spLocks noChangeShapeType="1"/>
          </p:cNvSpPr>
          <p:nvPr/>
        </p:nvSpPr>
        <p:spPr bwMode="auto">
          <a:xfrm flipH="1">
            <a:off x="3259138" y="3413125"/>
            <a:ext cx="30480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8" name="Oval 248"/>
          <p:cNvSpPr>
            <a:spLocks noChangeArrowheads="1"/>
          </p:cNvSpPr>
          <p:nvPr/>
        </p:nvSpPr>
        <p:spPr bwMode="auto">
          <a:xfrm>
            <a:off x="4735513" y="5311775"/>
            <a:ext cx="1065212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9" name="Line 249"/>
          <p:cNvSpPr>
            <a:spLocks noChangeShapeType="1"/>
          </p:cNvSpPr>
          <p:nvPr/>
        </p:nvSpPr>
        <p:spPr bwMode="auto">
          <a:xfrm>
            <a:off x="4735513" y="5292725"/>
            <a:ext cx="1587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0" name="Line 250"/>
          <p:cNvSpPr>
            <a:spLocks noChangeShapeType="1"/>
          </p:cNvSpPr>
          <p:nvPr/>
        </p:nvSpPr>
        <p:spPr bwMode="auto">
          <a:xfrm>
            <a:off x="5800725" y="5292725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1" name="Rectangle 251"/>
          <p:cNvSpPr>
            <a:spLocks noChangeArrowheads="1"/>
          </p:cNvSpPr>
          <p:nvPr/>
        </p:nvSpPr>
        <p:spPr bwMode="auto">
          <a:xfrm>
            <a:off x="4735513" y="5292725"/>
            <a:ext cx="25241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2712" name="Rectangle 252"/>
          <p:cNvSpPr>
            <a:spLocks noChangeArrowheads="1"/>
          </p:cNvSpPr>
          <p:nvPr/>
        </p:nvSpPr>
        <p:spPr bwMode="auto">
          <a:xfrm>
            <a:off x="5478463" y="5283200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2713" name="Oval 253"/>
          <p:cNvSpPr>
            <a:spLocks noChangeArrowheads="1"/>
          </p:cNvSpPr>
          <p:nvPr/>
        </p:nvSpPr>
        <p:spPr bwMode="auto">
          <a:xfrm>
            <a:off x="4716463" y="51244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14" name="Group 254"/>
          <p:cNvGrpSpPr>
            <a:grpSpLocks/>
          </p:cNvGrpSpPr>
          <p:nvPr/>
        </p:nvGrpSpPr>
        <p:grpSpPr bwMode="auto">
          <a:xfrm>
            <a:off x="4983163" y="5184775"/>
            <a:ext cx="527050" cy="158750"/>
            <a:chOff x="2848" y="848"/>
            <a:chExt cx="140" cy="98"/>
          </a:xfrm>
        </p:grpSpPr>
        <p:sp>
          <p:nvSpPr>
            <p:cNvPr id="112928" name="Line 2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9" name="Line 2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0" name="Line 2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15" name="Group 258"/>
          <p:cNvGrpSpPr>
            <a:grpSpLocks/>
          </p:cNvGrpSpPr>
          <p:nvPr/>
        </p:nvGrpSpPr>
        <p:grpSpPr bwMode="auto">
          <a:xfrm flipV="1">
            <a:off x="4983163" y="5181600"/>
            <a:ext cx="527050" cy="160338"/>
            <a:chOff x="2848" y="848"/>
            <a:chExt cx="140" cy="98"/>
          </a:xfrm>
        </p:grpSpPr>
        <p:sp>
          <p:nvSpPr>
            <p:cNvPr id="112925" name="Line 2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6" name="Line 2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7" name="Line 2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16" name="Group 262"/>
          <p:cNvGrpSpPr>
            <a:grpSpLocks/>
          </p:cNvGrpSpPr>
          <p:nvPr/>
        </p:nvGrpSpPr>
        <p:grpSpPr bwMode="auto">
          <a:xfrm rot="7844936">
            <a:off x="4983163" y="5313363"/>
            <a:ext cx="322262" cy="239712"/>
            <a:chOff x="11283" y="10423"/>
            <a:chExt cx="475" cy="374"/>
          </a:xfrm>
        </p:grpSpPr>
        <p:sp>
          <p:nvSpPr>
            <p:cNvPr id="112918" name="Rectangle 263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19" name="Line 264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0" name="Line 265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1" name="Line 266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2" name="Line 267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3" name="Line 268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4" name="Line 269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17" name="Line 270"/>
          <p:cNvSpPr>
            <a:spLocks noChangeShapeType="1"/>
          </p:cNvSpPr>
          <p:nvPr/>
        </p:nvSpPr>
        <p:spPr bwMode="auto">
          <a:xfrm flipH="1" flipV="1">
            <a:off x="3800475" y="6175375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8" name="Line 271"/>
          <p:cNvSpPr>
            <a:spLocks noChangeShapeType="1"/>
          </p:cNvSpPr>
          <p:nvPr/>
        </p:nvSpPr>
        <p:spPr bwMode="auto">
          <a:xfrm flipH="1">
            <a:off x="4419600" y="5527675"/>
            <a:ext cx="620713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9" name="Freeform 272"/>
          <p:cNvSpPr>
            <a:spLocks/>
          </p:cNvSpPr>
          <p:nvPr/>
        </p:nvSpPr>
        <p:spPr bwMode="auto">
          <a:xfrm>
            <a:off x="3171825" y="3279775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0" name="Oval 273"/>
          <p:cNvSpPr>
            <a:spLocks noChangeArrowheads="1"/>
          </p:cNvSpPr>
          <p:nvPr/>
        </p:nvSpPr>
        <p:spPr bwMode="auto">
          <a:xfrm>
            <a:off x="2974975" y="6111875"/>
            <a:ext cx="1062038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1" name="Line 274"/>
          <p:cNvSpPr>
            <a:spLocks noChangeShapeType="1"/>
          </p:cNvSpPr>
          <p:nvPr/>
        </p:nvSpPr>
        <p:spPr bwMode="auto">
          <a:xfrm>
            <a:off x="2974975" y="6092825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2" name="Line 275"/>
          <p:cNvSpPr>
            <a:spLocks noChangeShapeType="1"/>
          </p:cNvSpPr>
          <p:nvPr/>
        </p:nvSpPr>
        <p:spPr bwMode="auto">
          <a:xfrm>
            <a:off x="4037013" y="6092825"/>
            <a:ext cx="1587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3" name="Rectangle 276"/>
          <p:cNvSpPr>
            <a:spLocks noChangeArrowheads="1"/>
          </p:cNvSpPr>
          <p:nvPr/>
        </p:nvSpPr>
        <p:spPr bwMode="auto">
          <a:xfrm>
            <a:off x="2974975" y="6092825"/>
            <a:ext cx="250825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2724" name="Rectangle 277"/>
          <p:cNvSpPr>
            <a:spLocks noChangeArrowheads="1"/>
          </p:cNvSpPr>
          <p:nvPr/>
        </p:nvSpPr>
        <p:spPr bwMode="auto">
          <a:xfrm>
            <a:off x="3714750" y="6083300"/>
            <a:ext cx="322263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2725" name="Oval 278"/>
          <p:cNvSpPr>
            <a:spLocks noChangeArrowheads="1"/>
          </p:cNvSpPr>
          <p:nvPr/>
        </p:nvSpPr>
        <p:spPr bwMode="auto">
          <a:xfrm>
            <a:off x="2963863" y="59245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26" name="Group 279"/>
          <p:cNvGrpSpPr>
            <a:grpSpLocks/>
          </p:cNvGrpSpPr>
          <p:nvPr/>
        </p:nvGrpSpPr>
        <p:grpSpPr bwMode="auto">
          <a:xfrm>
            <a:off x="3221038" y="5984875"/>
            <a:ext cx="525462" cy="158750"/>
            <a:chOff x="2848" y="848"/>
            <a:chExt cx="140" cy="98"/>
          </a:xfrm>
        </p:grpSpPr>
        <p:sp>
          <p:nvSpPr>
            <p:cNvPr id="112915" name="Line 28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6" name="Line 28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7" name="Line 28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7" name="Group 283"/>
          <p:cNvGrpSpPr>
            <a:grpSpLocks/>
          </p:cNvGrpSpPr>
          <p:nvPr/>
        </p:nvGrpSpPr>
        <p:grpSpPr bwMode="auto">
          <a:xfrm flipV="1">
            <a:off x="3221038" y="5981700"/>
            <a:ext cx="525462" cy="158750"/>
            <a:chOff x="2848" y="848"/>
            <a:chExt cx="140" cy="98"/>
          </a:xfrm>
        </p:grpSpPr>
        <p:sp>
          <p:nvSpPr>
            <p:cNvPr id="112912" name="Line 2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3" name="Line 2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4" name="Line 2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8" name="Group 287"/>
          <p:cNvGrpSpPr>
            <a:grpSpLocks/>
          </p:cNvGrpSpPr>
          <p:nvPr/>
        </p:nvGrpSpPr>
        <p:grpSpPr bwMode="auto">
          <a:xfrm>
            <a:off x="3038475" y="6051550"/>
            <a:ext cx="315913" cy="247650"/>
            <a:chOff x="11283" y="10423"/>
            <a:chExt cx="475" cy="374"/>
          </a:xfrm>
        </p:grpSpPr>
        <p:sp>
          <p:nvSpPr>
            <p:cNvPr id="112905" name="Rectangle 288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06" name="Line 289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7" name="Line 290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8" name="Line 291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9" name="Line 292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0" name="Line 293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1" name="Line 294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29" name="Oval 295"/>
          <p:cNvSpPr>
            <a:spLocks noChangeArrowheads="1"/>
          </p:cNvSpPr>
          <p:nvPr/>
        </p:nvSpPr>
        <p:spPr bwMode="auto">
          <a:xfrm>
            <a:off x="2335213" y="5178425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0" name="Line 296"/>
          <p:cNvSpPr>
            <a:spLocks noChangeShapeType="1"/>
          </p:cNvSpPr>
          <p:nvPr/>
        </p:nvSpPr>
        <p:spPr bwMode="auto">
          <a:xfrm>
            <a:off x="2335213" y="5159375"/>
            <a:ext cx="1587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1" name="Line 297"/>
          <p:cNvSpPr>
            <a:spLocks noChangeShapeType="1"/>
          </p:cNvSpPr>
          <p:nvPr/>
        </p:nvSpPr>
        <p:spPr bwMode="auto">
          <a:xfrm>
            <a:off x="3398838" y="5159375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2" name="Rectangle 298"/>
          <p:cNvSpPr>
            <a:spLocks noChangeArrowheads="1"/>
          </p:cNvSpPr>
          <p:nvPr/>
        </p:nvSpPr>
        <p:spPr bwMode="auto">
          <a:xfrm>
            <a:off x="2335213" y="5159375"/>
            <a:ext cx="252412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2733" name="Rectangle 299"/>
          <p:cNvSpPr>
            <a:spLocks noChangeArrowheads="1"/>
          </p:cNvSpPr>
          <p:nvPr/>
        </p:nvSpPr>
        <p:spPr bwMode="auto">
          <a:xfrm>
            <a:off x="3076575" y="5149850"/>
            <a:ext cx="322263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2734" name="Oval 300"/>
          <p:cNvSpPr>
            <a:spLocks noChangeArrowheads="1"/>
          </p:cNvSpPr>
          <p:nvPr/>
        </p:nvSpPr>
        <p:spPr bwMode="auto">
          <a:xfrm>
            <a:off x="2325688" y="49911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35" name="Group 301"/>
          <p:cNvGrpSpPr>
            <a:grpSpLocks/>
          </p:cNvGrpSpPr>
          <p:nvPr/>
        </p:nvGrpSpPr>
        <p:grpSpPr bwMode="auto">
          <a:xfrm>
            <a:off x="2582863" y="5051425"/>
            <a:ext cx="525462" cy="158750"/>
            <a:chOff x="2848" y="848"/>
            <a:chExt cx="140" cy="98"/>
          </a:xfrm>
        </p:grpSpPr>
        <p:sp>
          <p:nvSpPr>
            <p:cNvPr id="112902" name="Line 30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3" name="Line 30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4" name="Line 30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36" name="Group 305"/>
          <p:cNvGrpSpPr>
            <a:grpSpLocks/>
          </p:cNvGrpSpPr>
          <p:nvPr/>
        </p:nvGrpSpPr>
        <p:grpSpPr bwMode="auto">
          <a:xfrm flipV="1">
            <a:off x="2582863" y="5048250"/>
            <a:ext cx="525462" cy="158750"/>
            <a:chOff x="2848" y="848"/>
            <a:chExt cx="140" cy="98"/>
          </a:xfrm>
        </p:grpSpPr>
        <p:sp>
          <p:nvSpPr>
            <p:cNvPr id="112899" name="Line 30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0" name="Line 30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1" name="Line 30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37" name="Line 309"/>
          <p:cNvSpPr>
            <a:spLocks noChangeShapeType="1"/>
          </p:cNvSpPr>
          <p:nvPr/>
        </p:nvSpPr>
        <p:spPr bwMode="auto">
          <a:xfrm flipH="1">
            <a:off x="1695450" y="5375275"/>
            <a:ext cx="868363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38" name="Group 310"/>
          <p:cNvGrpSpPr>
            <a:grpSpLocks/>
          </p:cNvGrpSpPr>
          <p:nvPr/>
        </p:nvGrpSpPr>
        <p:grpSpPr bwMode="auto">
          <a:xfrm rot="8027572">
            <a:off x="2678113" y="4979988"/>
            <a:ext cx="322262" cy="239712"/>
            <a:chOff x="11283" y="10423"/>
            <a:chExt cx="475" cy="374"/>
          </a:xfrm>
        </p:grpSpPr>
        <p:sp>
          <p:nvSpPr>
            <p:cNvPr id="112892" name="Rectangle 31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93" name="Line 31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4" name="Line 31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5" name="Line 31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6" name="Line 31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7" name="Line 31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8" name="Line 31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39" name="Freeform 318"/>
          <p:cNvSpPr>
            <a:spLocks/>
          </p:cNvSpPr>
          <p:nvPr/>
        </p:nvSpPr>
        <p:spPr bwMode="auto">
          <a:xfrm>
            <a:off x="1533525" y="3317875"/>
            <a:ext cx="5067300" cy="293370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0" name="Freeform 319"/>
          <p:cNvSpPr>
            <a:spLocks/>
          </p:cNvSpPr>
          <p:nvPr/>
        </p:nvSpPr>
        <p:spPr bwMode="auto">
          <a:xfrm>
            <a:off x="1133475" y="3413125"/>
            <a:ext cx="5743575" cy="2886075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1" name="Freeform 320"/>
          <p:cNvSpPr>
            <a:spLocks/>
          </p:cNvSpPr>
          <p:nvPr/>
        </p:nvSpPr>
        <p:spPr bwMode="auto">
          <a:xfrm>
            <a:off x="1257300" y="3460750"/>
            <a:ext cx="5791200" cy="266700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42" name="Group 321"/>
          <p:cNvGrpSpPr>
            <a:grpSpLocks/>
          </p:cNvGrpSpPr>
          <p:nvPr/>
        </p:nvGrpSpPr>
        <p:grpSpPr bwMode="auto">
          <a:xfrm>
            <a:off x="1087438" y="5213350"/>
            <a:ext cx="90487" cy="271463"/>
            <a:chOff x="10104" y="10005"/>
            <a:chExt cx="137" cy="411"/>
          </a:xfrm>
        </p:grpSpPr>
        <p:sp>
          <p:nvSpPr>
            <p:cNvPr id="112890" name="Oval 322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1" name="Oval 323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43" name="Group 324"/>
          <p:cNvGrpSpPr>
            <a:grpSpLocks/>
          </p:cNvGrpSpPr>
          <p:nvPr/>
        </p:nvGrpSpPr>
        <p:grpSpPr bwMode="auto">
          <a:xfrm>
            <a:off x="6543675" y="5449888"/>
            <a:ext cx="92075" cy="271462"/>
            <a:chOff x="10104" y="10005"/>
            <a:chExt cx="137" cy="411"/>
          </a:xfrm>
        </p:grpSpPr>
        <p:sp>
          <p:nvSpPr>
            <p:cNvPr id="112888" name="Oval 32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9" name="Oval 32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44" name="Group 327"/>
          <p:cNvGrpSpPr>
            <a:grpSpLocks/>
          </p:cNvGrpSpPr>
          <p:nvPr/>
        </p:nvGrpSpPr>
        <p:grpSpPr bwMode="auto">
          <a:xfrm>
            <a:off x="6991350" y="3392488"/>
            <a:ext cx="90488" cy="271462"/>
            <a:chOff x="10104" y="10005"/>
            <a:chExt cx="137" cy="411"/>
          </a:xfrm>
        </p:grpSpPr>
        <p:sp>
          <p:nvSpPr>
            <p:cNvPr id="112886" name="Oval 32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7" name="Oval 32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2745" name="Picture 33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339" name="Rectangle 334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Causes/costs of congestion: scenario 3</a:t>
            </a:r>
            <a:r>
              <a:rPr lang="en-US" dirty="0">
                <a:latin typeface="Gill Sans MT" charset="0"/>
                <a:cs typeface="+mj-cs"/>
              </a:rPr>
              <a:t> </a:t>
            </a:r>
          </a:p>
        </p:txBody>
      </p:sp>
      <p:sp>
        <p:nvSpPr>
          <p:cNvPr id="112747" name="Text Box 335"/>
          <p:cNvSpPr txBox="1">
            <a:spLocks noChangeArrowheads="1"/>
          </p:cNvSpPr>
          <p:nvPr/>
        </p:nvSpPr>
        <p:spPr bwMode="auto">
          <a:xfrm>
            <a:off x="6735763" y="3055938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tx2"/>
                </a:solidFill>
                <a:latin typeface="Arial" charset="0"/>
              </a:rPr>
              <a:t>Host B</a:t>
            </a:r>
          </a:p>
        </p:txBody>
      </p:sp>
      <p:sp>
        <p:nvSpPr>
          <p:cNvPr id="112748" name="Text Box 336"/>
          <p:cNvSpPr txBox="1">
            <a:spLocks noChangeArrowheads="1"/>
          </p:cNvSpPr>
          <p:nvPr/>
        </p:nvSpPr>
        <p:spPr bwMode="auto">
          <a:xfrm>
            <a:off x="6188075" y="5116513"/>
            <a:ext cx="735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tx2"/>
                </a:solidFill>
                <a:latin typeface="Arial" charset="0"/>
              </a:rPr>
              <a:t>Host C</a:t>
            </a:r>
          </a:p>
        </p:txBody>
      </p:sp>
      <p:sp>
        <p:nvSpPr>
          <p:cNvPr id="112749" name="Text Box 337"/>
          <p:cNvSpPr txBox="1">
            <a:spLocks noChangeArrowheads="1"/>
          </p:cNvSpPr>
          <p:nvPr/>
        </p:nvSpPr>
        <p:spPr bwMode="auto">
          <a:xfrm>
            <a:off x="750888" y="4873625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tx2"/>
                </a:solidFill>
                <a:latin typeface="Arial" charset="0"/>
              </a:rPr>
              <a:t>Host D</a:t>
            </a:r>
          </a:p>
        </p:txBody>
      </p:sp>
      <p:sp>
        <p:nvSpPr>
          <p:cNvPr id="112750" name="Text Box 338"/>
          <p:cNvSpPr txBox="1">
            <a:spLocks noChangeArrowheads="1"/>
          </p:cNvSpPr>
          <p:nvPr/>
        </p:nvSpPr>
        <p:spPr bwMode="auto">
          <a:xfrm>
            <a:off x="3536950" y="2911475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baseline="-25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: original data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2751" name="Line 340"/>
          <p:cNvSpPr>
            <a:spLocks noChangeShapeType="1"/>
          </p:cNvSpPr>
          <p:nvPr/>
        </p:nvSpPr>
        <p:spPr bwMode="auto">
          <a:xfrm>
            <a:off x="5013325" y="3479800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2" name="Text Box 341"/>
          <p:cNvSpPr txBox="1">
            <a:spLocks noChangeArrowheads="1"/>
          </p:cNvSpPr>
          <p:nvPr/>
        </p:nvSpPr>
        <p:spPr bwMode="auto">
          <a:xfrm>
            <a:off x="3419475" y="3240088"/>
            <a:ext cx="2349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>
                <a:solidFill>
                  <a:srgbClr val="FF0000"/>
                </a:solidFill>
                <a:latin typeface="Symbol" charset="0"/>
              </a:rPr>
              <a:t>l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original data,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plus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 retransmitted data</a:t>
            </a:r>
            <a:endParaRPr lang="en-US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205156" name="Rectangle 356"/>
          <p:cNvSpPr>
            <a:spLocks noChangeArrowheads="1"/>
          </p:cNvSpPr>
          <p:nvPr/>
        </p:nvSpPr>
        <p:spPr bwMode="auto">
          <a:xfrm>
            <a:off x="4270375" y="1778000"/>
            <a:ext cx="46561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u="sng">
                <a:solidFill>
                  <a:srgbClr val="CC0000"/>
                </a:solidFill>
                <a:latin typeface="Gill Sans MT" charset="0"/>
                <a:cs typeface="+mn-cs"/>
              </a:rPr>
              <a:t>A:</a:t>
            </a:r>
            <a:r>
              <a:rPr lang="en-US" sz="240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>
                <a:latin typeface="Gill Sans MT" charset="0"/>
                <a:cs typeface="+mn-cs"/>
              </a:rPr>
              <a:t>as red  </a:t>
            </a:r>
            <a:r>
              <a:rPr lang="en-US" sz="2400">
                <a:solidFill>
                  <a:srgbClr val="CC0000"/>
                </a:solidFill>
                <a:latin typeface="Symbol" charset="0"/>
                <a:cs typeface="+mn-cs"/>
              </a:rPr>
              <a:t>l</a:t>
            </a:r>
            <a:r>
              <a:rPr lang="en-US" sz="2400" baseline="-25000">
                <a:solidFill>
                  <a:srgbClr val="CC0000"/>
                </a:solidFill>
                <a:latin typeface="Gill Sans MT" charset="0"/>
                <a:cs typeface="+mn-cs"/>
              </a:rPr>
              <a:t>in</a:t>
            </a:r>
            <a:r>
              <a:rPr lang="ja-JP" altLang="en-US" sz="2400" baseline="30000">
                <a:solidFill>
                  <a:srgbClr val="CC0000"/>
                </a:solidFill>
                <a:latin typeface="Gill Sans MT" charset="0"/>
                <a:cs typeface="+mn-cs"/>
              </a:rPr>
              <a:t>’</a:t>
            </a:r>
            <a:r>
              <a:rPr lang="en-US" sz="2400">
                <a:latin typeface="Gill Sans MT" charset="0"/>
                <a:cs typeface="+mn-cs"/>
              </a:rPr>
              <a:t> increases, all arriving blue pkts at upper queue are dropped, blue throughput </a:t>
            </a:r>
            <a:r>
              <a:rPr lang="en-US" sz="2400">
                <a:latin typeface="Wingdings 3" charset="0"/>
                <a:cs typeface="+mn-cs"/>
              </a:rPr>
              <a:t>g</a:t>
            </a:r>
            <a:r>
              <a:rPr lang="en-US" sz="2400">
                <a:latin typeface="Gill Sans MT" charset="0"/>
                <a:cs typeface="+mn-cs"/>
              </a:rPr>
              <a:t> 0</a:t>
            </a:r>
          </a:p>
        </p:txBody>
      </p:sp>
      <p:grpSp>
        <p:nvGrpSpPr>
          <p:cNvPr id="112754" name="Group 358"/>
          <p:cNvGrpSpPr>
            <a:grpSpLocks/>
          </p:cNvGrpSpPr>
          <p:nvPr/>
        </p:nvGrpSpPr>
        <p:grpSpPr bwMode="auto">
          <a:xfrm>
            <a:off x="7429500" y="4146550"/>
            <a:ext cx="231775" cy="441325"/>
            <a:chOff x="4140" y="429"/>
            <a:chExt cx="1425" cy="2396"/>
          </a:xfrm>
        </p:grpSpPr>
        <p:sp>
          <p:nvSpPr>
            <p:cNvPr id="112854" name="Freeform 3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48" name="Rectangle 360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2856" name="Freeform 3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7" name="Freeform 3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51" name="Rectangle 363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2859" name="Group 3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77" name="AutoShape 365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478" name="AutoShape 366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5453" name="Rectangle 367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2861" name="Group 3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75" name="AutoShape 369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476" name="AutoShape 370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5455" name="Rectangle 371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456" name="Rectangle 372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2864" name="Group 3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73" name="AutoShape 37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474" name="AutoShape 375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2865" name="Freeform 3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866" name="Group 3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71" name="AutoShape 378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472" name="AutoShape 379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5460" name="Rectangle 380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2868" name="Freeform 3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9" name="Freeform 3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63" name="Oval 383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2871" name="Freeform 3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65" name="AutoShape 385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466" name="AutoShape 386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467" name="Oval 387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468" name="Oval 388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5469" name="Oval 389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470" name="Rectangle 390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12755" name="Group 391"/>
          <p:cNvGrpSpPr>
            <a:grpSpLocks/>
          </p:cNvGrpSpPr>
          <p:nvPr/>
        </p:nvGrpSpPr>
        <p:grpSpPr bwMode="auto">
          <a:xfrm>
            <a:off x="6950075" y="6003925"/>
            <a:ext cx="231775" cy="441325"/>
            <a:chOff x="4140" y="429"/>
            <a:chExt cx="1425" cy="2396"/>
          </a:xfrm>
        </p:grpSpPr>
        <p:sp>
          <p:nvSpPr>
            <p:cNvPr id="112822" name="Freeform 3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16" name="Rectangle 39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2824" name="Freeform 3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5" name="Freeform 3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19" name="Rectangle 39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2827" name="Group 3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45" name="AutoShape 39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446" name="AutoShape 39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5421" name="Rectangle 40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2829" name="Group 4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43" name="AutoShape 40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444" name="AutoShape 40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5423" name="Rectangle 40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424" name="Rectangle 40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2832" name="Group 4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41" name="AutoShape 40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442" name="AutoShape 40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2833" name="Freeform 4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834" name="Group 4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39" name="AutoShape 41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440" name="AutoShape 41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5428" name="Rectangle 41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2836" name="Freeform 4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7" name="Freeform 4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31" name="Oval 41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2839" name="Freeform 4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33" name="AutoShape 41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434" name="AutoShape 41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435" name="Oval 42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436" name="Oval 42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5437" name="Oval 42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438" name="Rectangle 42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12756" name="Group 424"/>
          <p:cNvGrpSpPr>
            <a:grpSpLocks/>
          </p:cNvGrpSpPr>
          <p:nvPr/>
        </p:nvGrpSpPr>
        <p:grpSpPr bwMode="auto">
          <a:xfrm>
            <a:off x="396875" y="5840413"/>
            <a:ext cx="231775" cy="441325"/>
            <a:chOff x="4140" y="429"/>
            <a:chExt cx="1425" cy="2396"/>
          </a:xfrm>
        </p:grpSpPr>
        <p:sp>
          <p:nvSpPr>
            <p:cNvPr id="112790" name="Freeform 4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4" name="Rectangle 426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2792" name="Freeform 4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3" name="Freeform 4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7" name="Rectangle 429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2795" name="Group 4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13" name="AutoShape 431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414" name="AutoShape 432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5389" name="Rectangle 433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2797" name="Group 4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11" name="AutoShape 435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412" name="AutoShape 436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5391" name="Rectangle 437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392" name="Rectangle 438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2800" name="Group 4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09" name="AutoShape 44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410" name="AutoShape 44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2801" name="Freeform 4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802" name="Group 4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07" name="AutoShape 444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408" name="AutoShape 445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5396" name="Rectangle 446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2804" name="Freeform 4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5" name="Freeform 4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99" name="Oval 449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2807" name="Freeform 4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01" name="AutoShape 451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402" name="AutoShape 452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403" name="Oval 453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404" name="Oval 454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5405" name="Oval 455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406" name="Rectangle 456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12757" name="Group 457"/>
          <p:cNvGrpSpPr>
            <a:grpSpLocks/>
          </p:cNvGrpSpPr>
          <p:nvPr/>
        </p:nvGrpSpPr>
        <p:grpSpPr bwMode="auto">
          <a:xfrm>
            <a:off x="2411413" y="3835400"/>
            <a:ext cx="231775" cy="441325"/>
            <a:chOff x="4140" y="429"/>
            <a:chExt cx="1425" cy="2396"/>
          </a:xfrm>
        </p:grpSpPr>
        <p:sp>
          <p:nvSpPr>
            <p:cNvPr id="112758" name="Freeform 4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52" name="Rectangle 459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2760" name="Freeform 4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1" name="Freeform 4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55" name="Rectangle 462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2763" name="Group 4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381" name="AutoShape 464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382" name="AutoShape 465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5357" name="Rectangle 466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2765" name="Group 4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379" name="AutoShape 468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380" name="AutoShape 469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5359" name="Rectangle 470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360" name="Rectangle 471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2768" name="Group 4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377" name="AutoShape 47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378" name="AutoShape 474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2769" name="Freeform 4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770" name="Group 4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375" name="AutoShape 477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5376" name="AutoShape 478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5364" name="Rectangle 479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2772" name="Freeform 4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3" name="Freeform 4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7" name="Oval 482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2775" name="Freeform 4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9" name="AutoShape 484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370" name="AutoShape 485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371" name="Oval 486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372" name="Oval 487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5373" name="Oval 488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374" name="Rectangle 489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7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333375" y="5153025"/>
            <a:ext cx="8267700" cy="40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766763" y="4367213"/>
            <a:ext cx="77819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Gill Sans MT" charset="0"/>
                <a:cs typeface="+mn-cs"/>
              </a:rPr>
              <a:t>another </a:t>
            </a:r>
            <a:r>
              <a:rPr lang="ja-JP" altLang="en-US" sz="2800">
                <a:solidFill>
                  <a:srgbClr val="FF0000"/>
                </a:solidFill>
                <a:latin typeface="Gill Sans MT" charset="0"/>
                <a:cs typeface="+mn-cs"/>
              </a:rPr>
              <a:t>“</a:t>
            </a:r>
            <a:r>
              <a:rPr lang="en-US" sz="2800" dirty="0">
                <a:solidFill>
                  <a:srgbClr val="FF0000"/>
                </a:solidFill>
                <a:latin typeface="Gill Sans MT" charset="0"/>
                <a:cs typeface="+mn-cs"/>
              </a:rPr>
              <a:t>cost</a:t>
            </a:r>
            <a:r>
              <a:rPr lang="ja-JP" altLang="en-US" sz="2800">
                <a:solidFill>
                  <a:srgbClr val="FF0000"/>
                </a:solidFill>
                <a:latin typeface="Gill Sans MT" charset="0"/>
                <a:cs typeface="+mn-cs"/>
              </a:rPr>
              <a:t>”</a:t>
            </a:r>
            <a:r>
              <a:rPr lang="en-US" sz="2800" dirty="0">
                <a:solidFill>
                  <a:srgbClr val="FF0000"/>
                </a:solidFill>
                <a:latin typeface="Gill Sans MT" charset="0"/>
                <a:cs typeface="+mn-cs"/>
              </a:rPr>
              <a:t> of congestion:</a:t>
            </a:r>
            <a:r>
              <a:rPr lang="en-US" sz="2800" dirty="0">
                <a:latin typeface="Gill Sans MT" charset="0"/>
                <a:cs typeface="+mn-cs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dirty="0">
                <a:latin typeface="Gill Sans MT" charset="0"/>
                <a:cs typeface="+mn-cs"/>
              </a:rPr>
              <a:t>when packet dropped, any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upstream transmission capacity used for that packet was wasted!</a:t>
            </a:r>
          </a:p>
        </p:txBody>
      </p:sp>
      <p:sp>
        <p:nvSpPr>
          <p:cNvPr id="113669" name="Line 8"/>
          <p:cNvSpPr>
            <a:spLocks noChangeShapeType="1"/>
          </p:cNvSpPr>
          <p:nvPr/>
        </p:nvSpPr>
        <p:spPr bwMode="auto">
          <a:xfrm flipH="1">
            <a:off x="6011863" y="2141538"/>
            <a:ext cx="403225" cy="452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0" name="Line 9"/>
          <p:cNvSpPr>
            <a:spLocks noChangeShapeType="1"/>
          </p:cNvSpPr>
          <p:nvPr/>
        </p:nvSpPr>
        <p:spPr bwMode="auto">
          <a:xfrm flipH="1">
            <a:off x="6223000" y="214153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671" name="Group 51"/>
          <p:cNvGrpSpPr>
            <a:grpSpLocks/>
          </p:cNvGrpSpPr>
          <p:nvPr/>
        </p:nvGrpSpPr>
        <p:grpSpPr bwMode="auto">
          <a:xfrm>
            <a:off x="5984875" y="1609725"/>
            <a:ext cx="285750" cy="473075"/>
            <a:chOff x="12762" y="10336"/>
            <a:chExt cx="1027" cy="1700"/>
          </a:xfrm>
        </p:grpSpPr>
        <p:sp>
          <p:nvSpPr>
            <p:cNvPr id="113818" name="Rectangle 5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9" name="Rectangle 5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20" name="Line 5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1" name="Line 5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2" name="Line 5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3" name="Line 5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72" name="Line 60"/>
          <p:cNvSpPr>
            <a:spLocks noChangeShapeType="1"/>
          </p:cNvSpPr>
          <p:nvPr/>
        </p:nvSpPr>
        <p:spPr bwMode="auto">
          <a:xfrm flipH="1">
            <a:off x="5419725" y="3175000"/>
            <a:ext cx="6381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673" name="Group 102"/>
          <p:cNvGrpSpPr>
            <a:grpSpLocks/>
          </p:cNvGrpSpPr>
          <p:nvPr/>
        </p:nvGrpSpPr>
        <p:grpSpPr bwMode="auto">
          <a:xfrm>
            <a:off x="5106988" y="2638425"/>
            <a:ext cx="285750" cy="473075"/>
            <a:chOff x="12762" y="10336"/>
            <a:chExt cx="1027" cy="1700"/>
          </a:xfrm>
        </p:grpSpPr>
        <p:sp>
          <p:nvSpPr>
            <p:cNvPr id="113812" name="Rectangle 10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3" name="Rectangle 10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4" name="Line 10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5" name="Line 10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6" name="Line 10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7" name="Line 10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74" name="Line 110"/>
          <p:cNvSpPr>
            <a:spLocks noChangeShapeType="1"/>
          </p:cNvSpPr>
          <p:nvPr/>
        </p:nvSpPr>
        <p:spPr bwMode="auto">
          <a:xfrm flipH="1">
            <a:off x="6223000" y="2365375"/>
            <a:ext cx="317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5" name="Line 111"/>
          <p:cNvSpPr>
            <a:spLocks noChangeShapeType="1"/>
          </p:cNvSpPr>
          <p:nvPr/>
        </p:nvSpPr>
        <p:spPr bwMode="auto">
          <a:xfrm flipH="1" flipV="1">
            <a:off x="7002463" y="2374900"/>
            <a:ext cx="3397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6" name="Line 112"/>
          <p:cNvSpPr>
            <a:spLocks noChangeShapeType="1"/>
          </p:cNvSpPr>
          <p:nvPr/>
        </p:nvSpPr>
        <p:spPr bwMode="auto">
          <a:xfrm flipH="1">
            <a:off x="6977063" y="2151063"/>
            <a:ext cx="566737" cy="676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7" name="Line 113"/>
          <p:cNvSpPr>
            <a:spLocks noChangeShapeType="1"/>
          </p:cNvSpPr>
          <p:nvPr/>
        </p:nvSpPr>
        <p:spPr bwMode="auto">
          <a:xfrm flipH="1">
            <a:off x="7524750" y="216058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678" name="Group 154"/>
          <p:cNvGrpSpPr>
            <a:grpSpLocks/>
          </p:cNvGrpSpPr>
          <p:nvPr/>
        </p:nvGrpSpPr>
        <p:grpSpPr bwMode="auto">
          <a:xfrm>
            <a:off x="7662863" y="1679575"/>
            <a:ext cx="284162" cy="471488"/>
            <a:chOff x="12762" y="10336"/>
            <a:chExt cx="1027" cy="1700"/>
          </a:xfrm>
        </p:grpSpPr>
        <p:sp>
          <p:nvSpPr>
            <p:cNvPr id="113806" name="Rectangle 15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7" name="Rectangle 15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8" name="Line 15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9" name="Line 15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0" name="Line 15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1" name="Line 16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679" name="Group 201"/>
          <p:cNvGrpSpPr>
            <a:grpSpLocks/>
          </p:cNvGrpSpPr>
          <p:nvPr/>
        </p:nvGrpSpPr>
        <p:grpSpPr bwMode="auto">
          <a:xfrm>
            <a:off x="7450138" y="2762250"/>
            <a:ext cx="282575" cy="471488"/>
            <a:chOff x="12762" y="10336"/>
            <a:chExt cx="1027" cy="1700"/>
          </a:xfrm>
        </p:grpSpPr>
        <p:sp>
          <p:nvSpPr>
            <p:cNvPr id="113800" name="Rectangle 20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1" name="Rectangle 20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2" name="Line 20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3" name="Line 20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4" name="Line 20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5" name="Line 20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680" name="Group 212"/>
          <p:cNvGrpSpPr>
            <a:grpSpLocks/>
          </p:cNvGrpSpPr>
          <p:nvPr/>
        </p:nvGrpSpPr>
        <p:grpSpPr bwMode="auto">
          <a:xfrm>
            <a:off x="6527800" y="2244725"/>
            <a:ext cx="469900" cy="219075"/>
            <a:chOff x="9542" y="11900"/>
            <a:chExt cx="1624" cy="640"/>
          </a:xfrm>
        </p:grpSpPr>
        <p:sp>
          <p:nvSpPr>
            <p:cNvPr id="113778" name="Oval 213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9" name="Line 214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80" name="Line 215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81" name="Rectangle 216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  <a:latin typeface="Comic Sans MS" charset="0"/>
              </a:endParaRPr>
            </a:p>
          </p:txBody>
        </p:sp>
        <p:sp>
          <p:nvSpPr>
            <p:cNvPr id="113782" name="Rectangle 217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  <a:latin typeface="Comic Sans MS" charset="0"/>
              </a:endParaRPr>
            </a:p>
          </p:txBody>
        </p:sp>
        <p:sp>
          <p:nvSpPr>
            <p:cNvPr id="113783" name="Oval 218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784" name="Group 219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3797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8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9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785" name="Group 223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13794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5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6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786" name="Group 227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13787" name="Rectangle 228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88" name="Line 229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89" name="Line 230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90" name="Line 231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91" name="Line 232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92" name="Line 233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93" name="Line 234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3681" name="Line 235"/>
          <p:cNvSpPr>
            <a:spLocks noChangeShapeType="1"/>
          </p:cNvSpPr>
          <p:nvPr/>
        </p:nvSpPr>
        <p:spPr bwMode="auto">
          <a:xfrm>
            <a:off x="7023100" y="1808163"/>
            <a:ext cx="120650" cy="1587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682" name="Group 236"/>
          <p:cNvGrpSpPr>
            <a:grpSpLocks/>
          </p:cNvGrpSpPr>
          <p:nvPr/>
        </p:nvGrpSpPr>
        <p:grpSpPr bwMode="auto">
          <a:xfrm>
            <a:off x="6127750" y="1639888"/>
            <a:ext cx="39688" cy="141287"/>
            <a:chOff x="10104" y="10005"/>
            <a:chExt cx="137" cy="411"/>
          </a:xfrm>
        </p:grpSpPr>
        <p:sp>
          <p:nvSpPr>
            <p:cNvPr id="113776" name="Oval 237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77" name="Oval 238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83" name="Oval 241"/>
          <p:cNvSpPr>
            <a:spLocks noChangeArrowheads="1"/>
          </p:cNvSpPr>
          <p:nvPr/>
        </p:nvSpPr>
        <p:spPr bwMode="auto">
          <a:xfrm>
            <a:off x="6831013" y="2719388"/>
            <a:ext cx="465137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4" name="Line 242"/>
          <p:cNvSpPr>
            <a:spLocks noChangeShapeType="1"/>
          </p:cNvSpPr>
          <p:nvPr/>
        </p:nvSpPr>
        <p:spPr bwMode="auto">
          <a:xfrm>
            <a:off x="6831013" y="2709863"/>
            <a:ext cx="1587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5" name="Line 243"/>
          <p:cNvSpPr>
            <a:spLocks noChangeShapeType="1"/>
          </p:cNvSpPr>
          <p:nvPr/>
        </p:nvSpPr>
        <p:spPr bwMode="auto">
          <a:xfrm>
            <a:off x="7296150" y="2709863"/>
            <a:ext cx="0" cy="762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6" name="Rectangle 244"/>
          <p:cNvSpPr>
            <a:spLocks noChangeArrowheads="1"/>
          </p:cNvSpPr>
          <p:nvPr/>
        </p:nvSpPr>
        <p:spPr bwMode="auto">
          <a:xfrm>
            <a:off x="6831013" y="2709863"/>
            <a:ext cx="111125" cy="7461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3687" name="Rectangle 245"/>
          <p:cNvSpPr>
            <a:spLocks noChangeArrowheads="1"/>
          </p:cNvSpPr>
          <p:nvPr/>
        </p:nvSpPr>
        <p:spPr bwMode="auto">
          <a:xfrm>
            <a:off x="7156450" y="2705100"/>
            <a:ext cx="139700" cy="746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3688" name="Oval 246"/>
          <p:cNvSpPr>
            <a:spLocks noChangeArrowheads="1"/>
          </p:cNvSpPr>
          <p:nvPr/>
        </p:nvSpPr>
        <p:spPr bwMode="auto">
          <a:xfrm>
            <a:off x="6823075" y="2620963"/>
            <a:ext cx="465138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689" name="Group 247"/>
          <p:cNvGrpSpPr>
            <a:grpSpLocks/>
          </p:cNvGrpSpPr>
          <p:nvPr/>
        </p:nvGrpSpPr>
        <p:grpSpPr bwMode="auto">
          <a:xfrm>
            <a:off x="6938963" y="2652713"/>
            <a:ext cx="230187" cy="82550"/>
            <a:chOff x="2848" y="848"/>
            <a:chExt cx="140" cy="98"/>
          </a:xfrm>
        </p:grpSpPr>
        <p:sp>
          <p:nvSpPr>
            <p:cNvPr id="113773" name="Line 2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4" name="Line 2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5" name="Line 2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90" name="Group 251"/>
          <p:cNvGrpSpPr>
            <a:grpSpLocks/>
          </p:cNvGrpSpPr>
          <p:nvPr/>
        </p:nvGrpSpPr>
        <p:grpSpPr bwMode="auto">
          <a:xfrm flipV="1">
            <a:off x="6938963" y="2651125"/>
            <a:ext cx="230187" cy="84138"/>
            <a:chOff x="2848" y="848"/>
            <a:chExt cx="140" cy="98"/>
          </a:xfrm>
        </p:grpSpPr>
        <p:sp>
          <p:nvSpPr>
            <p:cNvPr id="113770" name="Line 25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1" name="Line 25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2" name="Line 25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91" name="Group 255"/>
          <p:cNvGrpSpPr>
            <a:grpSpLocks/>
          </p:cNvGrpSpPr>
          <p:nvPr/>
        </p:nvGrpSpPr>
        <p:grpSpPr bwMode="auto">
          <a:xfrm rot="7844936">
            <a:off x="6926263" y="2730500"/>
            <a:ext cx="168275" cy="104775"/>
            <a:chOff x="11283" y="10423"/>
            <a:chExt cx="475" cy="374"/>
          </a:xfrm>
        </p:grpSpPr>
        <p:sp>
          <p:nvSpPr>
            <p:cNvPr id="113763" name="Rectangle 256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64" name="Line 257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5" name="Line 258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6" name="Line 259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7" name="Line 260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8" name="Line 261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9" name="Line 262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92" name="Line 263"/>
          <p:cNvSpPr>
            <a:spLocks noChangeShapeType="1"/>
          </p:cNvSpPr>
          <p:nvPr/>
        </p:nvSpPr>
        <p:spPr bwMode="auto">
          <a:xfrm flipH="1" flipV="1">
            <a:off x="6423025" y="3170238"/>
            <a:ext cx="8651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3" name="Line 264"/>
          <p:cNvSpPr>
            <a:spLocks noChangeShapeType="1"/>
          </p:cNvSpPr>
          <p:nvPr/>
        </p:nvSpPr>
        <p:spPr bwMode="auto">
          <a:xfrm flipH="1">
            <a:off x="6692900" y="2832100"/>
            <a:ext cx="271463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4" name="Freeform 265"/>
          <p:cNvSpPr>
            <a:spLocks/>
          </p:cNvSpPr>
          <p:nvPr/>
        </p:nvSpPr>
        <p:spPr bwMode="auto">
          <a:xfrm>
            <a:off x="6148388" y="1658938"/>
            <a:ext cx="1443037" cy="1490662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5" name="Oval 266"/>
          <p:cNvSpPr>
            <a:spLocks noChangeArrowheads="1"/>
          </p:cNvSpPr>
          <p:nvPr/>
        </p:nvSpPr>
        <p:spPr bwMode="auto">
          <a:xfrm>
            <a:off x="6062663" y="3136900"/>
            <a:ext cx="463550" cy="12223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267"/>
          <p:cNvSpPr>
            <a:spLocks noChangeShapeType="1"/>
          </p:cNvSpPr>
          <p:nvPr/>
        </p:nvSpPr>
        <p:spPr bwMode="auto">
          <a:xfrm>
            <a:off x="6062663" y="3127375"/>
            <a:ext cx="0" cy="7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268"/>
          <p:cNvSpPr>
            <a:spLocks noChangeShapeType="1"/>
          </p:cNvSpPr>
          <p:nvPr/>
        </p:nvSpPr>
        <p:spPr bwMode="auto">
          <a:xfrm>
            <a:off x="6526213" y="3127375"/>
            <a:ext cx="0" cy="7461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8" name="Rectangle 269"/>
          <p:cNvSpPr>
            <a:spLocks noChangeArrowheads="1"/>
          </p:cNvSpPr>
          <p:nvPr/>
        </p:nvSpPr>
        <p:spPr bwMode="auto">
          <a:xfrm>
            <a:off x="6062663" y="3127375"/>
            <a:ext cx="109537" cy="746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3699" name="Rectangle 270"/>
          <p:cNvSpPr>
            <a:spLocks noChangeArrowheads="1"/>
          </p:cNvSpPr>
          <p:nvPr/>
        </p:nvSpPr>
        <p:spPr bwMode="auto">
          <a:xfrm>
            <a:off x="6384925" y="3122613"/>
            <a:ext cx="141288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3700" name="Oval 271"/>
          <p:cNvSpPr>
            <a:spLocks noChangeArrowheads="1"/>
          </p:cNvSpPr>
          <p:nvPr/>
        </p:nvSpPr>
        <p:spPr bwMode="auto">
          <a:xfrm>
            <a:off x="6057900" y="3038475"/>
            <a:ext cx="463550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701" name="Group 272"/>
          <p:cNvGrpSpPr>
            <a:grpSpLocks/>
          </p:cNvGrpSpPr>
          <p:nvPr/>
        </p:nvGrpSpPr>
        <p:grpSpPr bwMode="auto">
          <a:xfrm>
            <a:off x="6169025" y="3070225"/>
            <a:ext cx="230188" cy="82550"/>
            <a:chOff x="2848" y="848"/>
            <a:chExt cx="140" cy="98"/>
          </a:xfrm>
        </p:grpSpPr>
        <p:sp>
          <p:nvSpPr>
            <p:cNvPr id="113760" name="Line 2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1" name="Line 2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2" name="Line 2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02" name="Group 276"/>
          <p:cNvGrpSpPr>
            <a:grpSpLocks/>
          </p:cNvGrpSpPr>
          <p:nvPr/>
        </p:nvGrpSpPr>
        <p:grpSpPr bwMode="auto">
          <a:xfrm flipV="1">
            <a:off x="6169025" y="3068638"/>
            <a:ext cx="230188" cy="82550"/>
            <a:chOff x="2848" y="848"/>
            <a:chExt cx="140" cy="98"/>
          </a:xfrm>
        </p:grpSpPr>
        <p:sp>
          <p:nvSpPr>
            <p:cNvPr id="113757" name="Line 2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58" name="Line 2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59" name="Line 2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03" name="Group 280"/>
          <p:cNvGrpSpPr>
            <a:grpSpLocks/>
          </p:cNvGrpSpPr>
          <p:nvPr/>
        </p:nvGrpSpPr>
        <p:grpSpPr bwMode="auto">
          <a:xfrm>
            <a:off x="6089650" y="3105150"/>
            <a:ext cx="138113" cy="128588"/>
            <a:chOff x="11283" y="10423"/>
            <a:chExt cx="475" cy="374"/>
          </a:xfrm>
        </p:grpSpPr>
        <p:sp>
          <p:nvSpPr>
            <p:cNvPr id="113750" name="Rectangle 28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51" name="Line 28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2" name="Line 28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3" name="Line 28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4" name="Line 28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5" name="Line 28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6" name="Line 28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704" name="Oval 288"/>
          <p:cNvSpPr>
            <a:spLocks noChangeArrowheads="1"/>
          </p:cNvSpPr>
          <p:nvPr/>
        </p:nvSpPr>
        <p:spPr bwMode="auto">
          <a:xfrm>
            <a:off x="5783263" y="2649538"/>
            <a:ext cx="463550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705" name="Line 289"/>
          <p:cNvSpPr>
            <a:spLocks noChangeShapeType="1"/>
          </p:cNvSpPr>
          <p:nvPr/>
        </p:nvSpPr>
        <p:spPr bwMode="auto">
          <a:xfrm>
            <a:off x="5783263" y="2640013"/>
            <a:ext cx="0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06" name="Line 290"/>
          <p:cNvSpPr>
            <a:spLocks noChangeShapeType="1"/>
          </p:cNvSpPr>
          <p:nvPr/>
        </p:nvSpPr>
        <p:spPr bwMode="auto">
          <a:xfrm>
            <a:off x="6246813" y="2640013"/>
            <a:ext cx="0" cy="74612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07" name="Rectangle 291"/>
          <p:cNvSpPr>
            <a:spLocks noChangeArrowheads="1"/>
          </p:cNvSpPr>
          <p:nvPr/>
        </p:nvSpPr>
        <p:spPr bwMode="auto">
          <a:xfrm>
            <a:off x="5783263" y="2640013"/>
            <a:ext cx="109537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3708" name="Rectangle 292"/>
          <p:cNvSpPr>
            <a:spLocks noChangeArrowheads="1"/>
          </p:cNvSpPr>
          <p:nvPr/>
        </p:nvSpPr>
        <p:spPr bwMode="auto">
          <a:xfrm>
            <a:off x="6107113" y="2635250"/>
            <a:ext cx="139700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13709" name="Oval 293"/>
          <p:cNvSpPr>
            <a:spLocks noChangeArrowheads="1"/>
          </p:cNvSpPr>
          <p:nvPr/>
        </p:nvSpPr>
        <p:spPr bwMode="auto">
          <a:xfrm>
            <a:off x="5778500" y="2552700"/>
            <a:ext cx="465138" cy="14128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710" name="Group 294"/>
          <p:cNvGrpSpPr>
            <a:grpSpLocks/>
          </p:cNvGrpSpPr>
          <p:nvPr/>
        </p:nvGrpSpPr>
        <p:grpSpPr bwMode="auto">
          <a:xfrm>
            <a:off x="5891213" y="2582863"/>
            <a:ext cx="228600" cy="84137"/>
            <a:chOff x="2848" y="848"/>
            <a:chExt cx="140" cy="98"/>
          </a:xfrm>
        </p:grpSpPr>
        <p:sp>
          <p:nvSpPr>
            <p:cNvPr id="113747" name="Line 29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8" name="Line 29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9" name="Line 29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11" name="Group 298"/>
          <p:cNvGrpSpPr>
            <a:grpSpLocks/>
          </p:cNvGrpSpPr>
          <p:nvPr/>
        </p:nvGrpSpPr>
        <p:grpSpPr bwMode="auto">
          <a:xfrm flipV="1">
            <a:off x="5891213" y="2581275"/>
            <a:ext cx="228600" cy="84138"/>
            <a:chOff x="2848" y="848"/>
            <a:chExt cx="140" cy="98"/>
          </a:xfrm>
        </p:grpSpPr>
        <p:sp>
          <p:nvSpPr>
            <p:cNvPr id="113744" name="Line 2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5" name="Line 3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6" name="Line 3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712" name="Line 302"/>
          <p:cNvSpPr>
            <a:spLocks noChangeShapeType="1"/>
          </p:cNvSpPr>
          <p:nvPr/>
        </p:nvSpPr>
        <p:spPr bwMode="auto">
          <a:xfrm flipH="1">
            <a:off x="5502275" y="2752725"/>
            <a:ext cx="379413" cy="422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713" name="Group 303"/>
          <p:cNvGrpSpPr>
            <a:grpSpLocks/>
          </p:cNvGrpSpPr>
          <p:nvPr/>
        </p:nvGrpSpPr>
        <p:grpSpPr bwMode="auto">
          <a:xfrm rot="8027572">
            <a:off x="5918200" y="2555875"/>
            <a:ext cx="168275" cy="104775"/>
            <a:chOff x="11283" y="10423"/>
            <a:chExt cx="475" cy="374"/>
          </a:xfrm>
        </p:grpSpPr>
        <p:sp>
          <p:nvSpPr>
            <p:cNvPr id="113737" name="Rectangle 304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38" name="Line 305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9" name="Line 306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0" name="Line 307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1" name="Line 308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2" name="Line 309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3" name="Line 310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714" name="Freeform 311"/>
          <p:cNvSpPr>
            <a:spLocks/>
          </p:cNvSpPr>
          <p:nvPr/>
        </p:nvSpPr>
        <p:spPr bwMode="auto">
          <a:xfrm>
            <a:off x="5432425" y="1679575"/>
            <a:ext cx="2212975" cy="153035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15" name="Freeform 312"/>
          <p:cNvSpPr>
            <a:spLocks/>
          </p:cNvSpPr>
          <p:nvPr/>
        </p:nvSpPr>
        <p:spPr bwMode="auto">
          <a:xfrm>
            <a:off x="5257800" y="1728788"/>
            <a:ext cx="2508250" cy="1504950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16" name="Freeform 313"/>
          <p:cNvSpPr>
            <a:spLocks/>
          </p:cNvSpPr>
          <p:nvPr/>
        </p:nvSpPr>
        <p:spPr bwMode="auto">
          <a:xfrm>
            <a:off x="5311775" y="1754188"/>
            <a:ext cx="2530475" cy="139065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717" name="Group 314"/>
          <p:cNvGrpSpPr>
            <a:grpSpLocks/>
          </p:cNvGrpSpPr>
          <p:nvPr/>
        </p:nvGrpSpPr>
        <p:grpSpPr bwMode="auto">
          <a:xfrm>
            <a:off x="5237163" y="2668588"/>
            <a:ext cx="39687" cy="141287"/>
            <a:chOff x="10104" y="10005"/>
            <a:chExt cx="137" cy="411"/>
          </a:xfrm>
        </p:grpSpPr>
        <p:sp>
          <p:nvSpPr>
            <p:cNvPr id="113735" name="Oval 31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6" name="Oval 31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718" name="Group 317"/>
          <p:cNvGrpSpPr>
            <a:grpSpLocks/>
          </p:cNvGrpSpPr>
          <p:nvPr/>
        </p:nvGrpSpPr>
        <p:grpSpPr bwMode="auto">
          <a:xfrm>
            <a:off x="7621588" y="2790825"/>
            <a:ext cx="39687" cy="142875"/>
            <a:chOff x="10104" y="10005"/>
            <a:chExt cx="137" cy="411"/>
          </a:xfrm>
        </p:grpSpPr>
        <p:sp>
          <p:nvSpPr>
            <p:cNvPr id="113733" name="Oval 31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4" name="Oval 31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719" name="Group 320"/>
          <p:cNvGrpSpPr>
            <a:grpSpLocks/>
          </p:cNvGrpSpPr>
          <p:nvPr/>
        </p:nvGrpSpPr>
        <p:grpSpPr bwMode="auto">
          <a:xfrm>
            <a:off x="7816850" y="1717675"/>
            <a:ext cx="39688" cy="142875"/>
            <a:chOff x="10104" y="10005"/>
            <a:chExt cx="137" cy="411"/>
          </a:xfrm>
        </p:grpSpPr>
        <p:sp>
          <p:nvSpPr>
            <p:cNvPr id="113731" name="Oval 321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2" name="Oval 322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3720" name="Picture 32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842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314" name="Rectangle 328"/>
          <p:cNvSpPr>
            <a:spLocks noGrp="1" noChangeArrowheads="1"/>
          </p:cNvSpPr>
          <p:nvPr>
            <p:ph type="title"/>
          </p:nvPr>
        </p:nvSpPr>
        <p:spPr>
          <a:xfrm>
            <a:off x="330200" y="115888"/>
            <a:ext cx="7772400" cy="873125"/>
          </a:xfrm>
        </p:spPr>
        <p:txBody>
          <a:bodyPr/>
          <a:lstStyle/>
          <a:p>
            <a:pPr>
              <a:defRPr/>
            </a:pPr>
            <a:r>
              <a:rPr lang="en-US" sz="3600">
                <a:latin typeface="Gill Sans MT" charset="0"/>
                <a:cs typeface="+mj-cs"/>
              </a:rPr>
              <a:t>Causes/costs of congestion: scenario 3</a:t>
            </a:r>
            <a:r>
              <a:rPr lang="en-US">
                <a:latin typeface="Gill Sans MT" charset="0"/>
                <a:cs typeface="+mj-cs"/>
              </a:rPr>
              <a:t> </a:t>
            </a:r>
          </a:p>
        </p:txBody>
      </p:sp>
      <p:sp>
        <p:nvSpPr>
          <p:cNvPr id="96315" name="Line 330"/>
          <p:cNvSpPr>
            <a:spLocks noChangeShapeType="1"/>
          </p:cNvSpPr>
          <p:nvPr/>
        </p:nvSpPr>
        <p:spPr bwMode="auto">
          <a:xfrm>
            <a:off x="1270000" y="1558925"/>
            <a:ext cx="0" cy="1860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6316" name="Line 331"/>
          <p:cNvSpPr>
            <a:spLocks noChangeShapeType="1"/>
          </p:cNvSpPr>
          <p:nvPr/>
        </p:nvSpPr>
        <p:spPr bwMode="auto">
          <a:xfrm flipV="1">
            <a:off x="1254125" y="3411538"/>
            <a:ext cx="23336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724" name="Freeform 333"/>
          <p:cNvSpPr>
            <a:spLocks/>
          </p:cNvSpPr>
          <p:nvPr/>
        </p:nvSpPr>
        <p:spPr bwMode="auto">
          <a:xfrm>
            <a:off x="1258888" y="2608263"/>
            <a:ext cx="2489200" cy="806450"/>
          </a:xfrm>
          <a:custGeom>
            <a:avLst/>
            <a:gdLst>
              <a:gd name="T0" fmla="*/ 0 w 1568"/>
              <a:gd name="T1" fmla="*/ 2147483647 h 380"/>
              <a:gd name="T2" fmla="*/ 2147483647 w 1568"/>
              <a:gd name="T3" fmla="*/ 2147483647 h 380"/>
              <a:gd name="T4" fmla="*/ 2147483647 w 1568"/>
              <a:gd name="T5" fmla="*/ 2147483647 h 380"/>
              <a:gd name="T6" fmla="*/ 2147483647 w 1568"/>
              <a:gd name="T7" fmla="*/ 2147483647 h 3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68" h="380">
                <a:moveTo>
                  <a:pt x="0" y="375"/>
                </a:moveTo>
                <a:cubicBezTo>
                  <a:pt x="109" y="315"/>
                  <a:pt x="474" y="0"/>
                  <a:pt x="651" y="14"/>
                </a:cubicBezTo>
                <a:cubicBezTo>
                  <a:pt x="828" y="28"/>
                  <a:pt x="730" y="260"/>
                  <a:pt x="914" y="320"/>
                </a:cubicBezTo>
                <a:cubicBezTo>
                  <a:pt x="1098" y="380"/>
                  <a:pt x="1432" y="342"/>
                  <a:pt x="1568" y="34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318" name="Line 334"/>
          <p:cNvSpPr>
            <a:spLocks noChangeShapeType="1"/>
          </p:cNvSpPr>
          <p:nvPr/>
        </p:nvSpPr>
        <p:spPr bwMode="auto">
          <a:xfrm>
            <a:off x="1138238" y="1711325"/>
            <a:ext cx="125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6319" name="Line 335"/>
          <p:cNvSpPr>
            <a:spLocks noChangeShapeType="1"/>
          </p:cNvSpPr>
          <p:nvPr/>
        </p:nvSpPr>
        <p:spPr bwMode="auto">
          <a:xfrm>
            <a:off x="3071813" y="3419475"/>
            <a:ext cx="0" cy="134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6320" name="Text Box 336"/>
          <p:cNvSpPr txBox="1">
            <a:spLocks noChangeArrowheads="1"/>
          </p:cNvSpPr>
          <p:nvPr/>
        </p:nvSpPr>
        <p:spPr bwMode="auto">
          <a:xfrm>
            <a:off x="636588" y="1462088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C/2</a:t>
            </a:r>
          </a:p>
        </p:txBody>
      </p:sp>
      <p:sp>
        <p:nvSpPr>
          <p:cNvPr id="96321" name="Text Box 337"/>
          <p:cNvSpPr txBox="1">
            <a:spLocks noChangeArrowheads="1"/>
          </p:cNvSpPr>
          <p:nvPr/>
        </p:nvSpPr>
        <p:spPr bwMode="auto">
          <a:xfrm>
            <a:off x="2873375" y="3471863"/>
            <a:ext cx="455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C/2</a:t>
            </a:r>
          </a:p>
        </p:txBody>
      </p:sp>
      <p:sp>
        <p:nvSpPr>
          <p:cNvPr id="96322" name="Text Box 338"/>
          <p:cNvSpPr txBox="1">
            <a:spLocks noChangeArrowheads="1"/>
          </p:cNvSpPr>
          <p:nvPr/>
        </p:nvSpPr>
        <p:spPr bwMode="auto">
          <a:xfrm rot="-5400000">
            <a:off x="543719" y="2389982"/>
            <a:ext cx="808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latin typeface="Symbol" charset="0"/>
                <a:cs typeface="+mn-cs"/>
              </a:rPr>
              <a:t>l</a:t>
            </a:r>
            <a:r>
              <a:rPr lang="en-US" sz="2400" baseline="-25000">
                <a:latin typeface="Arial" charset="0"/>
                <a:cs typeface="+mn-cs"/>
              </a:rPr>
              <a:t>out</a:t>
            </a:r>
          </a:p>
        </p:txBody>
      </p:sp>
      <p:sp>
        <p:nvSpPr>
          <p:cNvPr id="96323" name="Text Box 339"/>
          <p:cNvSpPr txBox="1">
            <a:spLocks noChangeArrowheads="1"/>
          </p:cNvSpPr>
          <p:nvPr/>
        </p:nvSpPr>
        <p:spPr bwMode="auto">
          <a:xfrm>
            <a:off x="1989138" y="3381375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latin typeface="Symbol" charset="0"/>
                <a:cs typeface="+mn-cs"/>
              </a:rPr>
              <a:t>l</a:t>
            </a:r>
            <a:r>
              <a:rPr lang="en-US" sz="2400" baseline="-25000">
                <a:latin typeface="Arial" charset="0"/>
                <a:cs typeface="+mn-cs"/>
              </a:rPr>
              <a:t>in</a:t>
            </a:r>
            <a:r>
              <a:rPr lang="ja-JP" altLang="en-US" sz="2400" baseline="30000">
                <a:latin typeface="Arial" charset="0"/>
                <a:cs typeface="+mn-cs"/>
              </a:rPr>
              <a:t>’</a:t>
            </a:r>
            <a:endParaRPr lang="en-US" sz="2400" baseline="30000">
              <a:latin typeface="Arial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8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73050"/>
            <a:ext cx="7772400" cy="917575"/>
          </a:xfrm>
        </p:spPr>
        <p:txBody>
          <a:bodyPr/>
          <a:lstStyle/>
          <a:p>
            <a:pPr>
              <a:defRPr/>
            </a:pPr>
            <a:r>
              <a:rPr lang="en-US" sz="3600">
                <a:latin typeface="Gill Sans MT" charset="0"/>
                <a:cs typeface="+mj-cs"/>
              </a:rPr>
              <a:t>Approaches towards congestion control</a:t>
            </a:r>
            <a:endParaRPr lang="en-US">
              <a:latin typeface="Gill Sans MT" charset="0"/>
              <a:cs typeface="+mj-cs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542925" y="1504950"/>
            <a:ext cx="8154988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  <a:cs typeface="+mn-cs"/>
              </a:rPr>
              <a:t>two broad approaches towards congestion control:</a:t>
            </a:r>
          </a:p>
        </p:txBody>
      </p:sp>
      <p:pic>
        <p:nvPicPr>
          <p:cNvPr id="114693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9191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7" name="Rectangle 8"/>
          <p:cNvSpPr>
            <a:spLocks noChangeArrowheads="1"/>
          </p:cNvSpPr>
          <p:nvPr/>
        </p:nvSpPr>
        <p:spPr bwMode="auto">
          <a:xfrm>
            <a:off x="508000" y="2786063"/>
            <a:ext cx="3487738" cy="32512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7288" name="Rectangle 9"/>
          <p:cNvSpPr>
            <a:spLocks noChangeArrowheads="1"/>
          </p:cNvSpPr>
          <p:nvPr/>
        </p:nvSpPr>
        <p:spPr bwMode="auto">
          <a:xfrm>
            <a:off x="768350" y="2528888"/>
            <a:ext cx="2979738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72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3900" y="2390775"/>
            <a:ext cx="3295650" cy="3810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cs typeface="+mn-cs"/>
              </a:rPr>
              <a:t>end-end congestion control: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no explicit feedback from network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congestion inferred from end-system observed loss, delay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approach taken by TCP</a:t>
            </a:r>
            <a:endParaRPr lang="en-US">
              <a:latin typeface="Gill Sans MT" charset="0"/>
              <a:cs typeface="+mn-cs"/>
            </a:endParaRP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4678363" y="2814638"/>
            <a:ext cx="3690937" cy="32512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4865688" y="2551113"/>
            <a:ext cx="3092450" cy="565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7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6313" y="2392363"/>
            <a:ext cx="3549650" cy="3905250"/>
          </a:xfrm>
        </p:spPr>
        <p:txBody>
          <a:bodyPr/>
          <a:lstStyle/>
          <a:p>
            <a:pPr marL="282575" indent="-282575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cs typeface="+mn-cs"/>
              </a:rPr>
              <a:t>network-assisted congestion control:</a:t>
            </a:r>
          </a:p>
          <a:p>
            <a:pPr marL="282575" indent="-282575">
              <a:defRPr/>
            </a:pPr>
            <a:r>
              <a:rPr lang="en-US" sz="2400">
                <a:latin typeface="Gill Sans MT" charset="0"/>
                <a:cs typeface="+mn-cs"/>
              </a:rPr>
              <a:t>routers provide feedback to end systems</a:t>
            </a:r>
          </a:p>
          <a:p>
            <a:pPr marL="576263" lvl="1" indent="-179388">
              <a:defRPr/>
            </a:pPr>
            <a:r>
              <a:rPr lang="en-US">
                <a:latin typeface="Gill Sans MT" charset="0"/>
              </a:rPr>
              <a:t>single bit indicating congestion (SNA, DECbit, TCP/IP ECN, ATM)</a:t>
            </a:r>
          </a:p>
          <a:p>
            <a:pPr marL="576263" lvl="1" indent="-179388">
              <a:defRPr/>
            </a:pPr>
            <a:r>
              <a:rPr lang="en-US">
                <a:latin typeface="Gill Sans MT" charset="0"/>
              </a:rPr>
              <a:t>explicit rate for sender to send at</a:t>
            </a:r>
            <a:endParaRPr lang="en-US" sz="2000">
              <a:latin typeface="Gill Sans MT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9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18806</TotalTime>
  <Words>552</Words>
  <Application>Microsoft Macintosh PowerPoint</Application>
  <PresentationFormat>On-screen Show (4:3)</PresentationFormat>
  <Paragraphs>121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ZapfDingbats</vt:lpstr>
      <vt:lpstr>Arial</vt:lpstr>
      <vt:lpstr>Comic Sans MS</vt:lpstr>
      <vt:lpstr>Courier New</vt:lpstr>
      <vt:lpstr>Gill Sans MT</vt:lpstr>
      <vt:lpstr>Helvetica</vt:lpstr>
      <vt:lpstr>Palatino Linotype</vt:lpstr>
      <vt:lpstr>Symbol</vt:lpstr>
      <vt:lpstr>Tahoma</vt:lpstr>
      <vt:lpstr>Times New Roman</vt:lpstr>
      <vt:lpstr>Wingdings</vt:lpstr>
      <vt:lpstr>Wingdings 3</vt:lpstr>
      <vt:lpstr>Default Design</vt:lpstr>
      <vt:lpstr>uob</vt:lpstr>
      <vt:lpstr>The Transport Layer</vt:lpstr>
      <vt:lpstr>Principles of congestion control</vt:lpstr>
      <vt:lpstr>Causes/costs of congestion: scenario 1 </vt:lpstr>
      <vt:lpstr>Causes/costs of congestion: scenario 2 </vt:lpstr>
      <vt:lpstr>Causes/costs of congestion: scenario 2 </vt:lpstr>
      <vt:lpstr>Causes/costs of congestion: scenario 2 </vt:lpstr>
      <vt:lpstr>Causes/costs of congestion: scenario 3 </vt:lpstr>
      <vt:lpstr>Causes/costs of congestion: scenario 3 </vt:lpstr>
      <vt:lpstr>Approaches towards congestion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Jiadi Li</cp:lastModifiedBy>
  <cp:revision>293</cp:revision>
  <cp:lastPrinted>2016-03-06T22:44:41Z</cp:lastPrinted>
  <dcterms:created xsi:type="dcterms:W3CDTF">1999-10-08T19:08:27Z</dcterms:created>
  <dcterms:modified xsi:type="dcterms:W3CDTF">2022-02-20T01:04:02Z</dcterms:modified>
</cp:coreProperties>
</file>