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501" r:id="rId3"/>
    <p:sldId id="395" r:id="rId4"/>
    <p:sldId id="394" r:id="rId5"/>
    <p:sldId id="398" r:id="rId6"/>
    <p:sldId id="397" r:id="rId7"/>
    <p:sldId id="399" r:id="rId8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D0419A1D-1F6C-1846-95F3-ECD52D0432D5}"/>
    <pc:docChg chg="undo custSel addSld delSld modSld addMainMaster delMainMaster modShowInfo">
      <pc:chgData name="George Oikonomou" userId="e5e5709f-5788-4bb9-a2cb-c47cfc333c75" providerId="ADAL" clId="{D0419A1D-1F6C-1846-95F3-ECD52D0432D5}" dt="2021-02-03T22:34:33.305" v="14" actId="2696"/>
      <pc:docMkLst>
        <pc:docMk/>
      </pc:docMkLst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256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258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259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261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20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21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26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38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39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40"/>
        </pc:sldMkLst>
      </pc:sldChg>
      <pc:sldChg chg="add del">
        <pc:chgData name="George Oikonomou" userId="e5e5709f-5788-4bb9-a2cb-c47cfc333c75" providerId="ADAL" clId="{D0419A1D-1F6C-1846-95F3-ECD52D0432D5}" dt="2021-01-27T21:54:52.991" v="10" actId="2696"/>
        <pc:sldMkLst>
          <pc:docMk/>
          <pc:sldMk cId="0" sldId="347"/>
        </pc:sldMkLst>
      </pc:sldChg>
      <pc:sldChg chg="add del">
        <pc:chgData name="George Oikonomou" userId="e5e5709f-5788-4bb9-a2cb-c47cfc333c75" providerId="ADAL" clId="{D0419A1D-1F6C-1846-95F3-ECD52D0432D5}" dt="2021-01-27T21:54:52.991" v="10" actId="2696"/>
        <pc:sldMkLst>
          <pc:docMk/>
          <pc:sldMk cId="0" sldId="348"/>
        </pc:sldMkLst>
      </pc:sldChg>
      <pc:sldChg chg="add del">
        <pc:chgData name="George Oikonomou" userId="e5e5709f-5788-4bb9-a2cb-c47cfc333c75" providerId="ADAL" clId="{D0419A1D-1F6C-1846-95F3-ECD52D0432D5}" dt="2021-01-27T21:54:52.991" v="10" actId="2696"/>
        <pc:sldMkLst>
          <pc:docMk/>
          <pc:sldMk cId="3974170462" sldId="354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79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83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84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386"/>
        </pc:sldMkLst>
      </pc:sldChg>
      <pc:sldChg chg="add del">
        <pc:chgData name="George Oikonomou" userId="e5e5709f-5788-4bb9-a2cb-c47cfc333c75" providerId="ADAL" clId="{D0419A1D-1F6C-1846-95F3-ECD52D0432D5}" dt="2021-02-03T22:34:33.305" v="14" actId="2696"/>
        <pc:sldMkLst>
          <pc:docMk/>
          <pc:sldMk cId="0" sldId="400"/>
        </pc:sldMkLst>
      </pc:sldChg>
      <pc:sldChg chg="add del">
        <pc:chgData name="George Oikonomou" userId="e5e5709f-5788-4bb9-a2cb-c47cfc333c75" providerId="ADAL" clId="{D0419A1D-1F6C-1846-95F3-ECD52D0432D5}" dt="2021-01-27T21:54:52.991" v="10" actId="2696"/>
        <pc:sldMkLst>
          <pc:docMk/>
          <pc:sldMk cId="0" sldId="401"/>
        </pc:sldMkLst>
      </pc:sldChg>
      <pc:sldChg chg="add del">
        <pc:chgData name="George Oikonomou" userId="e5e5709f-5788-4bb9-a2cb-c47cfc333c75" providerId="ADAL" clId="{D0419A1D-1F6C-1846-95F3-ECD52D0432D5}" dt="2021-01-27T21:54:52.991" v="10" actId="2696"/>
        <pc:sldMkLst>
          <pc:docMk/>
          <pc:sldMk cId="0" sldId="443"/>
        </pc:sldMkLst>
      </pc:sldChg>
      <pc:sldChg chg="add del">
        <pc:chgData name="George Oikonomou" userId="e5e5709f-5788-4bb9-a2cb-c47cfc333c75" providerId="ADAL" clId="{D0419A1D-1F6C-1846-95F3-ECD52D0432D5}" dt="2021-01-27T21:54:52.991" v="10" actId="2696"/>
        <pc:sldMkLst>
          <pc:docMk/>
          <pc:sldMk cId="0" sldId="444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51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61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64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65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66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67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68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69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70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75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76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80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81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82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83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84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85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86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87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88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89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91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92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93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94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95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96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97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98"/>
        </pc:sldMkLst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0" sldId="499"/>
        </pc:sldMkLst>
      </pc:sldChg>
      <pc:sldChg chg="del">
        <pc:chgData name="George Oikonomou" userId="e5e5709f-5788-4bb9-a2cb-c47cfc333c75" providerId="ADAL" clId="{D0419A1D-1F6C-1846-95F3-ECD52D0432D5}" dt="2021-01-27T21:54:21.428" v="0" actId="2696"/>
        <pc:sldMkLst>
          <pc:docMk/>
          <pc:sldMk cId="3489685063" sldId="500"/>
        </pc:sldMkLst>
      </pc:sldChg>
      <pc:sldChg chg="modSp mod">
        <pc:chgData name="George Oikonomou" userId="e5e5709f-5788-4bb9-a2cb-c47cfc333c75" providerId="ADAL" clId="{D0419A1D-1F6C-1846-95F3-ECD52D0432D5}" dt="2021-01-27T21:54:27.461" v="6" actId="27636"/>
        <pc:sldMkLst>
          <pc:docMk/>
          <pc:sldMk cId="412641081" sldId="501"/>
        </pc:sldMkLst>
        <pc:spChg chg="mod">
          <ac:chgData name="George Oikonomou" userId="e5e5709f-5788-4bb9-a2cb-c47cfc333c75" providerId="ADAL" clId="{D0419A1D-1F6C-1846-95F3-ECD52D0432D5}" dt="2021-01-27T21:54:27.461" v="6" actId="27636"/>
          <ac:spMkLst>
            <pc:docMk/>
            <pc:sldMk cId="412641081" sldId="501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D0419A1D-1F6C-1846-95F3-ECD52D0432D5}" dt="2021-01-27T21:54:37.255" v="7" actId="2696"/>
        <pc:sldMkLst>
          <pc:docMk/>
          <pc:sldMk cId="845573260" sldId="502"/>
        </pc:sldMkLst>
      </pc:sldChg>
      <pc:sldMasterChg chg="add del addSldLayout delSldLayout">
        <pc:chgData name="George Oikonomou" userId="e5e5709f-5788-4bb9-a2cb-c47cfc333c75" providerId="ADAL" clId="{D0419A1D-1F6C-1846-95F3-ECD52D0432D5}" dt="2021-01-27T21:54:52.991" v="10" actId="2696"/>
        <pc:sldMasterMkLst>
          <pc:docMk/>
          <pc:sldMasterMk cId="2843434588" sldId="2147483674"/>
        </pc:sldMasterMkLst>
        <pc:sldLayoutChg chg="add del">
          <pc:chgData name="George Oikonomou" userId="e5e5709f-5788-4bb9-a2cb-c47cfc333c75" providerId="ADAL" clId="{D0419A1D-1F6C-1846-95F3-ECD52D0432D5}" dt="2021-01-27T21:54:52.991" v="10" actId="2696"/>
          <pc:sldLayoutMkLst>
            <pc:docMk/>
            <pc:sldMasterMk cId="2843434588" sldId="2147483674"/>
            <pc:sldLayoutMk cId="3061845883" sldId="2147483675"/>
          </pc:sldLayoutMkLst>
        </pc:sldLayoutChg>
        <pc:sldLayoutChg chg="add del">
          <pc:chgData name="George Oikonomou" userId="e5e5709f-5788-4bb9-a2cb-c47cfc333c75" providerId="ADAL" clId="{D0419A1D-1F6C-1846-95F3-ECD52D0432D5}" dt="2021-01-27T21:54:52.991" v="10" actId="2696"/>
          <pc:sldLayoutMkLst>
            <pc:docMk/>
            <pc:sldMasterMk cId="2843434588" sldId="2147483674"/>
            <pc:sldLayoutMk cId="4173369490" sldId="2147483676"/>
          </pc:sldLayoutMkLst>
        </pc:sldLayoutChg>
        <pc:sldLayoutChg chg="add del">
          <pc:chgData name="George Oikonomou" userId="e5e5709f-5788-4bb9-a2cb-c47cfc333c75" providerId="ADAL" clId="{D0419A1D-1F6C-1846-95F3-ECD52D0432D5}" dt="2021-01-27T21:54:52.991" v="10" actId="2696"/>
          <pc:sldLayoutMkLst>
            <pc:docMk/>
            <pc:sldMasterMk cId="2843434588" sldId="2147483674"/>
            <pc:sldLayoutMk cId="1336050377" sldId="2147483677"/>
          </pc:sldLayoutMkLst>
        </pc:sldLayoutChg>
        <pc:sldLayoutChg chg="add del">
          <pc:chgData name="George Oikonomou" userId="e5e5709f-5788-4bb9-a2cb-c47cfc333c75" providerId="ADAL" clId="{D0419A1D-1F6C-1846-95F3-ECD52D0432D5}" dt="2021-01-27T21:54:52.991" v="10" actId="2696"/>
          <pc:sldLayoutMkLst>
            <pc:docMk/>
            <pc:sldMasterMk cId="2843434588" sldId="2147483674"/>
            <pc:sldLayoutMk cId="2453690353" sldId="2147483678"/>
          </pc:sldLayoutMkLst>
        </pc:sldLayoutChg>
        <pc:sldLayoutChg chg="add del">
          <pc:chgData name="George Oikonomou" userId="e5e5709f-5788-4bb9-a2cb-c47cfc333c75" providerId="ADAL" clId="{D0419A1D-1F6C-1846-95F3-ECD52D0432D5}" dt="2021-01-27T21:54:52.991" v="10" actId="2696"/>
          <pc:sldLayoutMkLst>
            <pc:docMk/>
            <pc:sldMasterMk cId="2843434588" sldId="2147483674"/>
            <pc:sldLayoutMk cId="1428125257" sldId="2147483679"/>
          </pc:sldLayoutMkLst>
        </pc:sldLayoutChg>
        <pc:sldLayoutChg chg="add del">
          <pc:chgData name="George Oikonomou" userId="e5e5709f-5788-4bb9-a2cb-c47cfc333c75" providerId="ADAL" clId="{D0419A1D-1F6C-1846-95F3-ECD52D0432D5}" dt="2021-01-27T21:54:52.991" v="10" actId="2696"/>
          <pc:sldLayoutMkLst>
            <pc:docMk/>
            <pc:sldMasterMk cId="2843434588" sldId="2147483674"/>
            <pc:sldLayoutMk cId="804260845" sldId="2147483680"/>
          </pc:sldLayoutMkLst>
        </pc:sldLayoutChg>
        <pc:sldLayoutChg chg="add del">
          <pc:chgData name="George Oikonomou" userId="e5e5709f-5788-4bb9-a2cb-c47cfc333c75" providerId="ADAL" clId="{D0419A1D-1F6C-1846-95F3-ECD52D0432D5}" dt="2021-01-27T21:54:52.991" v="10" actId="2696"/>
          <pc:sldLayoutMkLst>
            <pc:docMk/>
            <pc:sldMasterMk cId="2843434588" sldId="2147483674"/>
            <pc:sldLayoutMk cId="2294226795" sldId="2147483681"/>
          </pc:sldLayoutMkLst>
        </pc:sldLayoutChg>
        <pc:sldLayoutChg chg="add del">
          <pc:chgData name="George Oikonomou" userId="e5e5709f-5788-4bb9-a2cb-c47cfc333c75" providerId="ADAL" clId="{D0419A1D-1F6C-1846-95F3-ECD52D0432D5}" dt="2021-01-27T21:54:52.991" v="10" actId="2696"/>
          <pc:sldLayoutMkLst>
            <pc:docMk/>
            <pc:sldMasterMk cId="2843434588" sldId="2147483674"/>
            <pc:sldLayoutMk cId="4280006516" sldId="2147483682"/>
          </pc:sldLayoutMkLst>
        </pc:sldLayoutChg>
        <pc:sldLayoutChg chg="add del">
          <pc:chgData name="George Oikonomou" userId="e5e5709f-5788-4bb9-a2cb-c47cfc333c75" providerId="ADAL" clId="{D0419A1D-1F6C-1846-95F3-ECD52D0432D5}" dt="2021-01-27T21:54:52.991" v="10" actId="2696"/>
          <pc:sldLayoutMkLst>
            <pc:docMk/>
            <pc:sldMasterMk cId="2843434588" sldId="2147483674"/>
            <pc:sldLayoutMk cId="1746730803" sldId="2147483683"/>
          </pc:sldLayoutMkLst>
        </pc:sldLayoutChg>
      </pc:sldMasterChg>
    </pc:docChg>
  </pc:docChgLst>
  <pc:docChgLst>
    <pc:chgData name="George Oikonomou" userId="e5e5709f-5788-4bb9-a2cb-c47cfc333c75" providerId="ADAL" clId="{AF645A23-C546-5745-8E04-D7B1B23C1A10}"/>
    <pc:docChg chg="undo custSel delSld modSld">
      <pc:chgData name="George Oikonomou" userId="e5e5709f-5788-4bb9-a2cb-c47cfc333c75" providerId="ADAL" clId="{AF645A23-C546-5745-8E04-D7B1B23C1A10}" dt="2020-01-28T15:58:55.253" v="3" actId="20577"/>
      <pc:docMkLst>
        <pc:docMk/>
      </pc:docMkLst>
      <pc:sldChg chg="del">
        <pc:chgData name="George Oikonomou" userId="e5e5709f-5788-4bb9-a2cb-c47cfc333c75" providerId="ADAL" clId="{AF645A23-C546-5745-8E04-D7B1B23C1A10}" dt="2020-01-28T15:57:44.478" v="0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AF645A23-C546-5745-8E04-D7B1B23C1A10}" dt="2020-01-28T15:58:44.273" v="1" actId="2696"/>
        <pc:sldMkLst>
          <pc:docMk/>
          <pc:sldMk cId="0" sldId="381"/>
        </pc:sldMkLst>
      </pc:sldChg>
      <pc:sldChg chg="modSp">
        <pc:chgData name="George Oikonomou" userId="e5e5709f-5788-4bb9-a2cb-c47cfc333c75" providerId="ADAL" clId="{AF645A23-C546-5745-8E04-D7B1B23C1A10}" dt="2020-01-28T15:58:55.253" v="3" actId="20577"/>
        <pc:sldMkLst>
          <pc:docMk/>
          <pc:sldMk cId="0" sldId="383"/>
        </pc:sldMkLst>
        <pc:spChg chg="mod">
          <ac:chgData name="George Oikonomou" userId="e5e5709f-5788-4bb9-a2cb-c47cfc333c75" providerId="ADAL" clId="{AF645A23-C546-5745-8E04-D7B1B23C1A10}" dt="2020-01-28T15:58:55.253" v="3" actId="20577"/>
          <ac:spMkLst>
            <pc:docMk/>
            <pc:sldMk cId="0" sldId="383"/>
            <ac:spMk id="6656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577F38B-F33C-6C41-B522-E2789BB2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9435699-BD73-1A49-8ABD-CC140E1B3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86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36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1285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425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054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818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0190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322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320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50609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647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6618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813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480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4489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9412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782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6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768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16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34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890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31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2737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478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The Transport Layer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Helvetica"/>
                <a:cs typeface="Helvetica"/>
              </a:rPr>
              <a:t>TCP</a:t>
            </a:r>
          </a:p>
          <a:p>
            <a:r>
              <a:rPr lang="en-US" sz="3600" dirty="0">
                <a:latin typeface="Helvetica"/>
                <a:cs typeface="Helvetica"/>
              </a:rPr>
              <a:t>Congestion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26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7" name="Picture 1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7413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algn="r">
              <a:lnSpc>
                <a:spcPct val="80000"/>
              </a:lnSpc>
              <a:defRPr/>
            </a:pPr>
            <a:r>
              <a:rPr lang="en-US" sz="4000">
                <a:latin typeface="Gill Sans MT" charset="0"/>
                <a:cs typeface="+mj-cs"/>
              </a:rPr>
              <a:t>TCP congestion control: </a:t>
            </a:r>
            <a:r>
              <a:rPr lang="en-US" sz="3200">
                <a:latin typeface="Gill Sans MT" charset="0"/>
                <a:cs typeface="+mj-cs"/>
              </a:rPr>
              <a:t>additive increase multiplicative decrease</a:t>
            </a:r>
          </a:p>
        </p:txBody>
      </p:sp>
      <p:sp>
        <p:nvSpPr>
          <p:cNvPr id="101382" name="Rectangle 8"/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approach: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sender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increases transmission rate (window size), probing for usable bandwidth, until loss occurs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additive increase:</a:t>
            </a:r>
            <a:r>
              <a:rPr lang="en-US" sz="2800" dirty="0">
                <a:latin typeface="Gill Sans MT" charset="0"/>
                <a:cs typeface="+mn-cs"/>
              </a:rPr>
              <a:t> increase  </a:t>
            </a:r>
            <a:r>
              <a:rPr lang="en-US" sz="2800" b="1" dirty="0" err="1">
                <a:latin typeface="Courier New" charset="0"/>
                <a:cs typeface="+mn-cs"/>
              </a:rPr>
              <a:t>cwnd</a:t>
            </a:r>
            <a:r>
              <a:rPr lang="en-US" sz="2800" dirty="0">
                <a:latin typeface="Courier New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by 1 MSS every RTT until loss detected</a:t>
            </a:r>
            <a:endParaRPr lang="en-US" sz="2800" i="1" dirty="0">
              <a:latin typeface="Gill Sans MT" charset="0"/>
              <a:cs typeface="+mn-cs"/>
            </a:endParaRP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multiplicative decrease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:</a:t>
            </a:r>
            <a:r>
              <a:rPr lang="en-US" sz="2800" dirty="0">
                <a:latin typeface="Gill Sans MT" charset="0"/>
                <a:cs typeface="+mn-cs"/>
              </a:rPr>
              <a:t> cut </a:t>
            </a:r>
            <a:r>
              <a:rPr lang="en-US" sz="2800" b="1" dirty="0" err="1">
                <a:latin typeface="Courier New" charset="0"/>
                <a:cs typeface="+mn-cs"/>
              </a:rPr>
              <a:t>cwnd</a:t>
            </a:r>
            <a:r>
              <a:rPr lang="en-US" sz="2800" b="1" dirty="0">
                <a:latin typeface="+mn-lt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in half after loss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101383" name="Rectangle 11"/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1384" name="Text Box 12"/>
          <p:cNvSpPr txBox="1">
            <a:spLocks noChangeArrowheads="1"/>
          </p:cNvSpPr>
          <p:nvPr/>
        </p:nvSpPr>
        <p:spPr bwMode="auto">
          <a:xfrm rot="-54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latin typeface="Courier New" charset="0"/>
                <a:cs typeface="+mn-cs"/>
              </a:rPr>
              <a:t>cwnd:</a:t>
            </a:r>
            <a:r>
              <a:rPr lang="en-US" sz="1400">
                <a:latin typeface="Arial" charset="0"/>
                <a:cs typeface="+mn-cs"/>
              </a:rPr>
              <a:t> TCP sender </a:t>
            </a:r>
          </a:p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congestion window size</a:t>
            </a:r>
          </a:p>
        </p:txBody>
      </p:sp>
      <p:sp>
        <p:nvSpPr>
          <p:cNvPr id="101385" name="Text Box 13"/>
          <p:cNvSpPr txBox="1">
            <a:spLocks noChangeArrowheads="1"/>
          </p:cNvSpPr>
          <p:nvPr/>
        </p:nvSpPr>
        <p:spPr bwMode="auto">
          <a:xfrm>
            <a:off x="425450" y="4448175"/>
            <a:ext cx="2146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>
                <a:latin typeface="Arial" charset="0"/>
                <a:cs typeface="+mn-cs"/>
              </a:rPr>
              <a:t>AIMD saw tooth</a:t>
            </a:r>
          </a:p>
          <a:p>
            <a:pPr algn="r">
              <a:defRPr/>
            </a:pPr>
            <a:r>
              <a:rPr lang="en-US" sz="2000">
                <a:latin typeface="Arial" charset="0"/>
                <a:cs typeface="+mn-cs"/>
              </a:rPr>
              <a:t>behavior: probing</a:t>
            </a:r>
          </a:p>
          <a:p>
            <a:pPr algn="r">
              <a:defRPr/>
            </a:pPr>
            <a:r>
              <a:rPr lang="en-US" sz="2000">
                <a:latin typeface="Arial" charset="0"/>
                <a:cs typeface="+mn-cs"/>
              </a:rPr>
              <a:t>for bandwidth</a:t>
            </a:r>
          </a:p>
        </p:txBody>
      </p:sp>
      <p:sp>
        <p:nvSpPr>
          <p:cNvPr id="101386" name="Line 17"/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1387" name="Line 18"/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68326" name="Group 38"/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18807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01401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402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403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404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405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406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01393" name="Text Box 32"/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>
                <a:cs typeface="+mn-cs"/>
              </a:rPr>
              <a:t>additively increase window size …</a:t>
            </a:r>
          </a:p>
          <a:p>
            <a:pPr algn="l">
              <a:defRPr/>
            </a:pPr>
            <a:r>
              <a:rPr lang="en-US">
                <a:cs typeface="+mn-cs"/>
              </a:rPr>
              <a:t>…. until loss occurs (then cut window in half)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3" name="Freeform 35"/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4" name="Freeform 36"/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98" name="Text Box 40"/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21" grpId="0" animBg="1"/>
      <p:bldP spid="268321" grpId="1" animBg="1"/>
      <p:bldP spid="268322" grpId="0" animBg="1"/>
      <p:bldP spid="268322" grpId="1" animBg="1"/>
      <p:bldP spid="268323" grpId="0" animBg="1"/>
      <p:bldP spid="268323" grpId="1" animBg="1"/>
      <p:bldP spid="2683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8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17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31775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Congestion Control: details</a:t>
            </a: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3784600"/>
            <a:ext cx="4532313" cy="169545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sender limits transmission:</a:t>
            </a:r>
          </a:p>
          <a:p>
            <a:pPr>
              <a:defRPr/>
            </a:pPr>
            <a:endParaRPr lang="en-US">
              <a:latin typeface="Gill Sans MT" charset="0"/>
              <a:cs typeface="+mn-cs"/>
            </a:endParaRPr>
          </a:p>
          <a:p>
            <a:pPr>
              <a:defRPr/>
            </a:pPr>
            <a:endParaRPr lang="en-US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b="1">
                <a:latin typeface="Courier New" charset="0"/>
                <a:cs typeface="+mn-cs"/>
              </a:rPr>
              <a:t>cwnd</a:t>
            </a:r>
            <a:r>
              <a:rPr lang="en-US">
                <a:latin typeface="Gill Sans MT" charset="0"/>
                <a:cs typeface="+mn-cs"/>
              </a:rPr>
              <a:t> is dynamic, function of perceived network congestion</a:t>
            </a:r>
          </a:p>
          <a:p>
            <a:pPr>
              <a:defRPr/>
            </a:pPr>
            <a:endParaRPr lang="en-US">
              <a:latin typeface="Gill Sans MT" charset="0"/>
              <a:cs typeface="+mn-cs"/>
            </a:endParaRPr>
          </a:p>
        </p:txBody>
      </p:sp>
      <p:sp>
        <p:nvSpPr>
          <p:cNvPr id="1024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59375" y="1485900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latin typeface="Gill Sans MT" charset="0"/>
                <a:cs typeface="+mn-cs"/>
              </a:rPr>
              <a:t>TCP sending rate:</a:t>
            </a:r>
          </a:p>
          <a:p>
            <a:pPr>
              <a:defRPr/>
            </a:pPr>
            <a:r>
              <a:rPr lang="en-US" i="1">
                <a:latin typeface="Gill Sans MT" charset="0"/>
                <a:cs typeface="+mn-cs"/>
              </a:rPr>
              <a:t>roughly:</a:t>
            </a:r>
            <a:r>
              <a:rPr lang="en-US">
                <a:latin typeface="Gill Sans MT" charset="0"/>
                <a:cs typeface="+mn-cs"/>
              </a:rPr>
              <a:t> send cwnd bytes, wait RTT for ACKS, then send more bytes</a:t>
            </a:r>
          </a:p>
        </p:txBody>
      </p:sp>
      <p:sp>
        <p:nvSpPr>
          <p:cNvPr id="102408" name="Rectangle 12"/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09" name="Rectangle 13"/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0" name="Rectangle 14"/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1" name="Rectangle 15"/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2" name="Rectangle 16"/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3" name="Rectangle 17"/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4" name="Rectangle 18"/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5" name="Rectangle 19"/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6" name="Rectangle 20"/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7" name="Rectangle 21"/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8" name="Rectangle 22"/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9" name="Rectangle 23"/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0" name="Rectangle 24"/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1" name="Rectangle 25"/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2" name="Rectangle 26"/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3" name="Rectangle 27"/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4" name="Rectangle 28"/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5" name="Rectangle 29"/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6" name="Rectangle 30"/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7" name="Rectangle 31"/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8" name="Rectangle 32"/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9" name="Rectangle 33"/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0" name="Rectangle 34"/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1" name="Rectangle 35"/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2" name="Rectangle 36"/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3" name="Rectangle 37"/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4" name="Rectangle 38"/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5" name="Rectangle 39"/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6" name="Rectangle 40"/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7" name="Rectangle 41"/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8" name="Rectangle 42"/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9" name="Rectangle 43"/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0" name="Rectangle 44"/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1" name="Rectangle 45"/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2" name="Rectangle 46"/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3" name="Rectangle 47"/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4" name="Rectangle 48"/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5" name="Line 51"/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53" name="Freeform 53"/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47" name="Line 56"/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8" name="Text Box 57"/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last byte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ACKed</a:t>
            </a:r>
          </a:p>
        </p:txBody>
      </p:sp>
      <p:sp>
        <p:nvSpPr>
          <p:cNvPr id="102449" name="Text Box 58"/>
          <p:cNvSpPr txBox="1">
            <a:spLocks noChangeArrowheads="1"/>
          </p:cNvSpPr>
          <p:nvPr/>
        </p:nvSpPr>
        <p:spPr bwMode="auto">
          <a:xfrm>
            <a:off x="1731963" y="3016250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sent, not-yet ACKed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(</a:t>
            </a:r>
            <a:r>
              <a:rPr lang="ja-JP" altLang="en-US" sz="1400">
                <a:cs typeface="+mn-cs"/>
              </a:rPr>
              <a:t>“</a:t>
            </a:r>
            <a:r>
              <a:rPr lang="en-US" sz="1400">
                <a:cs typeface="+mn-cs"/>
              </a:rPr>
              <a:t>in-flight</a:t>
            </a:r>
            <a:r>
              <a:rPr lang="ja-JP" altLang="en-US" sz="1400">
                <a:cs typeface="+mn-cs"/>
              </a:rPr>
              <a:t>”</a:t>
            </a:r>
            <a:r>
              <a:rPr lang="en-US" sz="1400">
                <a:cs typeface="+mn-cs"/>
              </a:rPr>
              <a:t>)</a:t>
            </a:r>
          </a:p>
        </p:txBody>
      </p:sp>
      <p:sp>
        <p:nvSpPr>
          <p:cNvPr id="102450" name="Text Box 59"/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last byte sent</a:t>
            </a:r>
          </a:p>
        </p:txBody>
      </p:sp>
      <p:sp>
        <p:nvSpPr>
          <p:cNvPr id="102451" name="Text Box 61"/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400" b="1">
                <a:latin typeface="Courier New" charset="0"/>
                <a:cs typeface="+mn-cs"/>
              </a:rPr>
              <a:t>cwnd</a:t>
            </a:r>
            <a:endParaRPr lang="en-US" sz="1400" b="1" i="1">
              <a:latin typeface="Courier New" charset="0"/>
              <a:cs typeface="+mn-cs"/>
            </a:endParaRPr>
          </a:p>
        </p:txBody>
      </p:sp>
      <p:grpSp>
        <p:nvGrpSpPr>
          <p:cNvPr id="119859" name="Group 62"/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102474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2475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19860" name="Group 65"/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102472" name="Line 66"/>
            <p:cNvSpPr>
              <a:spLocks noChangeShapeType="1"/>
            </p:cNvSpPr>
            <p:nvPr/>
          </p:nvSpPr>
          <p:spPr bwMode="auto">
            <a:xfrm>
              <a:off x="4255" y="1743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2473" name="Line 67"/>
            <p:cNvSpPr>
              <a:spLocks noChangeShapeType="1"/>
            </p:cNvSpPr>
            <p:nvPr/>
          </p:nvSpPr>
          <p:spPr bwMode="auto">
            <a:xfrm>
              <a:off x="4627" y="1696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19861" name="Freeform 69"/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55" name="Text Box 71"/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LastByteSent-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LastByteAcked</a:t>
            </a:r>
            <a:endParaRPr lang="en-US" sz="1800">
              <a:latin typeface="Courier New" charset="0"/>
              <a:cs typeface="+mn-cs"/>
            </a:endParaRPr>
          </a:p>
        </p:txBody>
      </p:sp>
      <p:grpSp>
        <p:nvGrpSpPr>
          <p:cNvPr id="119863" name="Group 74"/>
          <p:cNvGrpSpPr>
            <a:grpSpLocks/>
          </p:cNvGrpSpPr>
          <p:nvPr/>
        </p:nvGrpSpPr>
        <p:grpSpPr bwMode="auto"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102470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cs typeface="+mn-cs"/>
                </a:rPr>
                <a:t>&lt;</a:t>
              </a:r>
            </a:p>
          </p:txBody>
        </p:sp>
        <p:sp>
          <p:nvSpPr>
            <p:cNvPr id="102471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2457" name="Text Box 75"/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latin typeface="Courier New" charset="0"/>
                <a:cs typeface="+mn-cs"/>
              </a:rPr>
              <a:t>cwnd</a:t>
            </a:r>
          </a:p>
        </p:txBody>
      </p:sp>
      <p:sp>
        <p:nvSpPr>
          <p:cNvPr id="102458" name="Rectangle 76"/>
          <p:cNvSpPr>
            <a:spLocks noChangeArrowheads="1"/>
          </p:cNvSpPr>
          <p:nvPr/>
        </p:nvSpPr>
        <p:spPr bwMode="auto">
          <a:xfrm>
            <a:off x="896938" y="4306888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59" name="Text Box 78"/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i="1">
                <a:cs typeface="+mn-cs"/>
              </a:rPr>
              <a:t>sender sequence number space </a:t>
            </a:r>
          </a:p>
        </p:txBody>
      </p:sp>
      <p:sp>
        <p:nvSpPr>
          <p:cNvPr id="102460" name="Text Box 79"/>
          <p:cNvSpPr txBox="1">
            <a:spLocks noChangeArrowheads="1"/>
          </p:cNvSpPr>
          <p:nvPr/>
        </p:nvSpPr>
        <p:spPr bwMode="auto">
          <a:xfrm>
            <a:off x="5495925" y="372745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rate</a:t>
            </a:r>
          </a:p>
        </p:txBody>
      </p:sp>
      <p:grpSp>
        <p:nvGrpSpPr>
          <p:cNvPr id="119868" name="Group 82"/>
          <p:cNvGrpSpPr>
            <a:grpSpLocks/>
          </p:cNvGrpSpPr>
          <p:nvPr/>
        </p:nvGrpSpPr>
        <p:grpSpPr bwMode="auto">
          <a:xfrm>
            <a:off x="5902325" y="3752850"/>
            <a:ext cx="931863" cy="441325"/>
            <a:chOff x="4214" y="2517"/>
            <a:chExt cx="587" cy="278"/>
          </a:xfrm>
        </p:grpSpPr>
        <p:sp>
          <p:nvSpPr>
            <p:cNvPr id="102468" name="Text Box 80"/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cs typeface="+mn-cs"/>
                </a:rPr>
                <a:t>~</a:t>
              </a:r>
            </a:p>
          </p:txBody>
        </p:sp>
        <p:sp>
          <p:nvSpPr>
            <p:cNvPr id="102469" name="Text Box 81"/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cs typeface="+mn-cs"/>
                </a:rPr>
                <a:t>~</a:t>
              </a:r>
            </a:p>
          </p:txBody>
        </p:sp>
      </p:grpSp>
      <p:grpSp>
        <p:nvGrpSpPr>
          <p:cNvPr id="119869" name="Group 86"/>
          <p:cNvGrpSpPr>
            <a:grpSpLocks/>
          </p:cNvGrpSpPr>
          <p:nvPr/>
        </p:nvGrpSpPr>
        <p:grpSpPr bwMode="auto">
          <a:xfrm>
            <a:off x="6577013" y="3603625"/>
            <a:ext cx="712787" cy="715963"/>
            <a:chOff x="4400" y="2509"/>
            <a:chExt cx="449" cy="451"/>
          </a:xfrm>
        </p:grpSpPr>
        <p:sp>
          <p:nvSpPr>
            <p:cNvPr id="102465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cs typeface="+mn-cs"/>
                </a:rPr>
                <a:t>cwnd</a:t>
              </a:r>
            </a:p>
          </p:txBody>
        </p:sp>
        <p:sp>
          <p:nvSpPr>
            <p:cNvPr id="102466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cs typeface="+mn-cs"/>
                </a:rPr>
                <a:t>RTT</a:t>
              </a:r>
            </a:p>
          </p:txBody>
        </p:sp>
        <p:sp>
          <p:nvSpPr>
            <p:cNvPr id="102467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2463" name="Text Box 87"/>
          <p:cNvSpPr txBox="1">
            <a:spLocks noChangeArrowheads="1"/>
          </p:cNvSpPr>
          <p:nvPr/>
        </p:nvSpPr>
        <p:spPr bwMode="auto">
          <a:xfrm>
            <a:off x="7294563" y="3762375"/>
            <a:ext cx="113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bytes/sec</a:t>
            </a:r>
          </a:p>
        </p:txBody>
      </p:sp>
      <p:sp>
        <p:nvSpPr>
          <p:cNvPr id="102464" name="Rectangle 88"/>
          <p:cNvSpPr>
            <a:spLocks noChangeArrowheads="1"/>
          </p:cNvSpPr>
          <p:nvPr/>
        </p:nvSpPr>
        <p:spPr bwMode="auto">
          <a:xfrm>
            <a:off x="5451475" y="36385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149225"/>
            <a:ext cx="7772400" cy="10414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Slow Start 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97000"/>
            <a:ext cx="4249737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when connection begins, increase rate exponentially until first loss event: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initially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>
                <a:latin typeface="Gill Sans MT" charset="0"/>
              </a:rPr>
              <a:t> = 1 MSS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double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>
                <a:latin typeface="Gill Sans MT" charset="0"/>
              </a:rPr>
              <a:t> every RTT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done by incrementing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>
                <a:latin typeface="Gill Sans MT" charset="0"/>
              </a:rPr>
              <a:t> for every ACK received</a:t>
            </a:r>
          </a:p>
          <a:p>
            <a:pPr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initial rate is slow but ramps up exponentially fast</a:t>
            </a:r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5616575" y="2309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31" name="Text Box 8"/>
          <p:cNvSpPr txBox="1">
            <a:spLocks noChangeArrowheads="1"/>
          </p:cNvSpPr>
          <p:nvPr/>
        </p:nvSpPr>
        <p:spPr bwMode="auto">
          <a:xfrm>
            <a:off x="5213350" y="11715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Host A</a:t>
            </a:r>
          </a:p>
        </p:txBody>
      </p:sp>
      <p:sp>
        <p:nvSpPr>
          <p:cNvPr id="103432" name="Text Box 9"/>
          <p:cNvSpPr txBox="1">
            <a:spLocks noChangeArrowheads="1"/>
          </p:cNvSpPr>
          <p:nvPr/>
        </p:nvSpPr>
        <p:spPr bwMode="auto">
          <a:xfrm rot="408567">
            <a:off x="6623050" y="2276475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one segment</a:t>
            </a:r>
            <a:endParaRPr lang="en-US" sz="1000">
              <a:latin typeface="Times New Roman" charset="0"/>
              <a:cs typeface="+mn-cs"/>
            </a:endParaRPr>
          </a:p>
        </p:txBody>
      </p:sp>
      <p:sp>
        <p:nvSpPr>
          <p:cNvPr id="103433" name="Text Box 10"/>
          <p:cNvSpPr txBox="1">
            <a:spLocks noChangeArrowheads="1"/>
          </p:cNvSpPr>
          <p:nvPr/>
        </p:nvSpPr>
        <p:spPr bwMode="auto">
          <a:xfrm rot="-5400000">
            <a:off x="5174456" y="2513807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RTT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103434" name="Text Box 12"/>
          <p:cNvSpPr txBox="1">
            <a:spLocks noChangeArrowheads="1"/>
          </p:cNvSpPr>
          <p:nvPr/>
        </p:nvSpPr>
        <p:spPr bwMode="auto">
          <a:xfrm>
            <a:off x="7650163" y="11572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Host B</a:t>
            </a:r>
          </a:p>
        </p:txBody>
      </p:sp>
      <p:sp>
        <p:nvSpPr>
          <p:cNvPr id="103435" name="Line 13"/>
          <p:cNvSpPr>
            <a:spLocks noChangeShapeType="1"/>
          </p:cNvSpPr>
          <p:nvPr/>
        </p:nvSpPr>
        <p:spPr bwMode="auto">
          <a:xfrm>
            <a:off x="5611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36" name="Line 14"/>
          <p:cNvSpPr>
            <a:spLocks noChangeShapeType="1"/>
          </p:cNvSpPr>
          <p:nvPr/>
        </p:nvSpPr>
        <p:spPr bwMode="auto">
          <a:xfrm>
            <a:off x="8126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37" name="Line 15"/>
          <p:cNvSpPr>
            <a:spLocks noChangeShapeType="1"/>
          </p:cNvSpPr>
          <p:nvPr/>
        </p:nvSpPr>
        <p:spPr bwMode="auto">
          <a:xfrm flipH="1" flipV="1">
            <a:off x="5430838" y="227330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38" name="Line 16"/>
          <p:cNvSpPr>
            <a:spLocks noChangeShapeType="1"/>
          </p:cNvSpPr>
          <p:nvPr/>
        </p:nvSpPr>
        <p:spPr bwMode="auto">
          <a:xfrm>
            <a:off x="5440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39" name="Line 17"/>
          <p:cNvSpPr>
            <a:spLocks noChangeShapeType="1"/>
          </p:cNvSpPr>
          <p:nvPr/>
        </p:nvSpPr>
        <p:spPr bwMode="auto">
          <a:xfrm flipV="1">
            <a:off x="5592763" y="271462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20847" name="Group 18"/>
          <p:cNvGrpSpPr>
            <a:grpSpLocks/>
          </p:cNvGrpSpPr>
          <p:nvPr/>
        </p:nvGrpSpPr>
        <p:grpSpPr bwMode="auto">
          <a:xfrm>
            <a:off x="7840663" y="5456238"/>
            <a:ext cx="615950" cy="366712"/>
            <a:chOff x="3317" y="3527"/>
            <a:chExt cx="388" cy="231"/>
          </a:xfrm>
        </p:grpSpPr>
        <p:sp>
          <p:nvSpPr>
            <p:cNvPr id="103494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95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latin typeface="Arial" charset="0"/>
                  <a:cs typeface="+mn-cs"/>
                </a:rPr>
                <a:t>time</a:t>
              </a:r>
              <a:endParaRPr lang="en-US" sz="1000">
                <a:latin typeface="Arial" charset="0"/>
                <a:cs typeface="+mn-cs"/>
              </a:endParaRPr>
            </a:p>
          </p:txBody>
        </p:sp>
      </p:grpSp>
      <p:sp>
        <p:nvSpPr>
          <p:cNvPr id="103441" name="Line 21"/>
          <p:cNvSpPr>
            <a:spLocks noChangeShapeType="1"/>
          </p:cNvSpPr>
          <p:nvPr/>
        </p:nvSpPr>
        <p:spPr bwMode="auto">
          <a:xfrm>
            <a:off x="5621338" y="3090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42" name="Line 22"/>
          <p:cNvSpPr>
            <a:spLocks noChangeShapeType="1"/>
          </p:cNvSpPr>
          <p:nvPr/>
        </p:nvSpPr>
        <p:spPr bwMode="auto">
          <a:xfrm>
            <a:off x="5616575" y="317658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43" name="Line 23"/>
          <p:cNvSpPr>
            <a:spLocks noChangeShapeType="1"/>
          </p:cNvSpPr>
          <p:nvPr/>
        </p:nvSpPr>
        <p:spPr bwMode="auto">
          <a:xfrm flipV="1">
            <a:off x="5616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44" name="Line 24"/>
          <p:cNvSpPr>
            <a:spLocks noChangeShapeType="1"/>
          </p:cNvSpPr>
          <p:nvPr/>
        </p:nvSpPr>
        <p:spPr bwMode="auto">
          <a:xfrm flipV="1">
            <a:off x="5589588" y="3960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45" name="Text Box 25"/>
          <p:cNvSpPr txBox="1">
            <a:spLocks noChangeArrowheads="1"/>
          </p:cNvSpPr>
          <p:nvPr/>
        </p:nvSpPr>
        <p:spPr bwMode="auto">
          <a:xfrm rot="408567">
            <a:off x="6621463" y="3062288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two segments</a:t>
            </a:r>
            <a:endParaRPr lang="en-US" sz="1000">
              <a:latin typeface="Times New Roman" charset="0"/>
              <a:cs typeface="+mn-cs"/>
            </a:endParaRPr>
          </a:p>
        </p:txBody>
      </p:sp>
      <p:sp>
        <p:nvSpPr>
          <p:cNvPr id="103446" name="Text Box 26"/>
          <p:cNvSpPr txBox="1">
            <a:spLocks noChangeArrowheads="1"/>
          </p:cNvSpPr>
          <p:nvPr/>
        </p:nvSpPr>
        <p:spPr bwMode="auto">
          <a:xfrm rot="408567">
            <a:off x="6713538" y="4076700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four segments</a:t>
            </a:r>
            <a:endParaRPr lang="en-US" sz="1000">
              <a:latin typeface="Times New Roman" charset="0"/>
              <a:cs typeface="+mn-cs"/>
            </a:endParaRPr>
          </a:p>
        </p:txBody>
      </p:sp>
      <p:grpSp>
        <p:nvGrpSpPr>
          <p:cNvPr id="120854" name="Group 27"/>
          <p:cNvGrpSpPr>
            <a:grpSpLocks/>
          </p:cNvGrpSpPr>
          <p:nvPr/>
        </p:nvGrpSpPr>
        <p:grpSpPr bwMode="auto">
          <a:xfrm>
            <a:off x="5611813" y="4095750"/>
            <a:ext cx="2519362" cy="652463"/>
            <a:chOff x="3954" y="2214"/>
            <a:chExt cx="1587" cy="411"/>
          </a:xfrm>
        </p:grpSpPr>
        <p:sp>
          <p:nvSpPr>
            <p:cNvPr id="103490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91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92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93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20855" name="Group 32"/>
          <p:cNvGrpSpPr>
            <a:grpSpLocks/>
          </p:cNvGrpSpPr>
          <p:nvPr/>
        </p:nvGrpSpPr>
        <p:grpSpPr bwMode="auto">
          <a:xfrm flipV="1">
            <a:off x="5897563" y="4476750"/>
            <a:ext cx="2228850" cy="604838"/>
            <a:chOff x="3954" y="2214"/>
            <a:chExt cx="1587" cy="411"/>
          </a:xfrm>
        </p:grpSpPr>
        <p:sp>
          <p:nvSpPr>
            <p:cNvPr id="103486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87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88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89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pic>
        <p:nvPicPr>
          <p:cNvPr id="120856" name="Picture 3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9271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57" name="Group 43"/>
          <p:cNvGrpSpPr>
            <a:grpSpLocks/>
          </p:cNvGrpSpPr>
          <p:nvPr/>
        </p:nvGrpSpPr>
        <p:grpSpPr bwMode="auto">
          <a:xfrm>
            <a:off x="5173663" y="1495425"/>
            <a:ext cx="654050" cy="601663"/>
            <a:chOff x="-44" y="1473"/>
            <a:chExt cx="981" cy="1105"/>
          </a:xfrm>
        </p:grpSpPr>
        <p:pic>
          <p:nvPicPr>
            <p:cNvPr id="120891" name="Picture 4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892" name="Freeform 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0858" name="Group 46"/>
          <p:cNvGrpSpPr>
            <a:grpSpLocks/>
          </p:cNvGrpSpPr>
          <p:nvPr/>
        </p:nvGrpSpPr>
        <p:grpSpPr bwMode="auto">
          <a:xfrm>
            <a:off x="7908925" y="1509713"/>
            <a:ext cx="382588" cy="547687"/>
            <a:chOff x="4140" y="429"/>
            <a:chExt cx="1425" cy="2396"/>
          </a:xfrm>
        </p:grpSpPr>
        <p:sp>
          <p:nvSpPr>
            <p:cNvPr id="120859" name="Freeform 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3" name="Rectangle 48"/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0861" name="Freeform 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2" name="Freeform 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6" name="Rectangle 51"/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20864" name="Group 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482" name="AutoShape 53"/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3483" name="AutoShape 54"/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3458" name="Rectangle 55"/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20866" name="Group 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480" name="AutoShape 5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3481" name="AutoShape 58"/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3460" name="Rectangle 59"/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61" name="Rectangle 60"/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20869" name="Group 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478" name="AutoShape 62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3479" name="AutoShape 63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20870" name="Freeform 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71" name="Group 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476" name="AutoShape 6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3477" name="AutoShape 67"/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3465" name="Rectangle 68"/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0873" name="Freeform 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74" name="Freeform 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8" name="Oval 71"/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0876" name="Freeform 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0" name="AutoShape 73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71" name="AutoShape 74"/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72" name="Oval 75"/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73" name="Oval 76"/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3474" name="Oval 77"/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75" name="Rectangle 78"/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TCP: detecting, reacting to loss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77263" cy="24384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n-cs"/>
              </a:rPr>
              <a:t>loss indicated by timeout:</a:t>
            </a:r>
          </a:p>
          <a:p>
            <a:pPr lvl="1">
              <a:defRPr/>
            </a:pPr>
            <a:r>
              <a:rPr lang="en-US" sz="2800" b="1" dirty="0" err="1">
                <a:latin typeface="Courier New" charset="0"/>
              </a:rPr>
              <a:t>cwnd</a:t>
            </a:r>
            <a:r>
              <a:rPr lang="en-US" sz="2800" dirty="0">
                <a:latin typeface="Gill Sans MT" charset="0"/>
              </a:rPr>
              <a:t> set to 1 MSS; 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window then grows exponentially (as in slow start) to threshold, then grows linearly</a:t>
            </a:r>
          </a:p>
          <a:p>
            <a:pPr>
              <a:defRPr/>
            </a:pPr>
            <a:r>
              <a:rPr lang="en-US" sz="3200" dirty="0">
                <a:latin typeface="Gill Sans MT" charset="0"/>
                <a:cs typeface="+mn-cs"/>
              </a:rPr>
              <a:t>loss indicated by 3 duplicate ACKs: </a:t>
            </a:r>
            <a:r>
              <a:rPr lang="en-US" dirty="0">
                <a:latin typeface="Gill Sans MT" charset="0"/>
                <a:cs typeface="+mn-cs"/>
              </a:rPr>
              <a:t>TCP RENO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dup ACKs indicate network capable of delivering some segments </a:t>
            </a:r>
          </a:p>
          <a:p>
            <a:pPr lvl="1">
              <a:defRPr/>
            </a:pPr>
            <a:r>
              <a:rPr lang="en-US" sz="2800" b="1" dirty="0" err="1">
                <a:latin typeface="Courier New" charset="0"/>
              </a:rPr>
              <a:t>cwnd</a:t>
            </a:r>
            <a:r>
              <a:rPr lang="en-US" sz="2800" dirty="0">
                <a:latin typeface="Gill Sans MT" charset="0"/>
              </a:rPr>
              <a:t> is cut in half window then grows linearly</a:t>
            </a:r>
          </a:p>
          <a:p>
            <a:pPr>
              <a:defRPr/>
            </a:pPr>
            <a:r>
              <a:rPr lang="en-US" sz="3200" dirty="0">
                <a:latin typeface="Gill Sans MT" charset="0"/>
                <a:cs typeface="+mn-cs"/>
              </a:rPr>
              <a:t>TCP Tahoe always sets </a:t>
            </a:r>
            <a:r>
              <a:rPr lang="en-US" b="1" dirty="0" err="1">
                <a:latin typeface="Courier New" charset="0"/>
                <a:cs typeface="+mn-cs"/>
              </a:rPr>
              <a:t>cwnd</a:t>
            </a:r>
            <a:r>
              <a:rPr lang="en-US" sz="3200" dirty="0">
                <a:latin typeface="Gill Sans MT" charset="0"/>
                <a:cs typeface="+mn-cs"/>
              </a:rPr>
              <a:t> to 1 (timeout or 3 duplicate </a:t>
            </a:r>
            <a:r>
              <a:rPr lang="en-US" sz="3200" dirty="0" err="1">
                <a:latin typeface="Gill Sans MT" charset="0"/>
                <a:cs typeface="+mn-cs"/>
              </a:rPr>
              <a:t>acks</a:t>
            </a:r>
            <a:r>
              <a:rPr lang="en-US" sz="3200" dirty="0">
                <a:latin typeface="Gill Sans MT" charset="0"/>
                <a:cs typeface="+mn-cs"/>
              </a:rPr>
              <a:t>)</a:t>
            </a:r>
          </a:p>
          <a:p>
            <a:pPr lvl="1"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5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2819400" cy="2514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latin typeface="Gill Sans MT" charset="0"/>
                <a:cs typeface="+mn-cs"/>
              </a:rPr>
              <a:t>Q:</a:t>
            </a:r>
            <a:r>
              <a:rPr lang="en-US" sz="2400">
                <a:latin typeface="Gill Sans MT" charset="0"/>
                <a:cs typeface="+mn-cs"/>
              </a:rPr>
              <a:t> when should the exponential increase switch to linear? 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latin typeface="Gill Sans MT" charset="0"/>
                <a:cs typeface="+mn-cs"/>
              </a:rPr>
              <a:t>A:</a:t>
            </a:r>
            <a:r>
              <a:rPr lang="en-US" sz="2400">
                <a:latin typeface="Gill Sans MT" charset="0"/>
                <a:cs typeface="+mn-cs"/>
              </a:rPr>
              <a:t> when </a:t>
            </a:r>
            <a:r>
              <a:rPr lang="en-US" sz="2400" b="1">
                <a:latin typeface="Courier New" charset="0"/>
                <a:cs typeface="+mn-cs"/>
              </a:rPr>
              <a:t>cwnd</a:t>
            </a:r>
            <a:r>
              <a:rPr lang="en-US" sz="2400">
                <a:latin typeface="Gill Sans MT" charset="0"/>
                <a:cs typeface="+mn-cs"/>
              </a:rPr>
              <a:t> gets to 1/2 of its value before timeout.</a:t>
            </a:r>
          </a:p>
          <a:p>
            <a:pPr>
              <a:buFont typeface="Wingdings" charset="0"/>
              <a:buNone/>
              <a:defRPr/>
            </a:pPr>
            <a:endParaRPr lang="en-US" sz="240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1054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962400"/>
            <a:ext cx="3810000" cy="1905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FF0000"/>
                </a:solidFill>
                <a:latin typeface="Gill Sans MT" charset="0"/>
                <a:cs typeface="+mn-cs"/>
              </a:rPr>
              <a:t>Implementation:</a:t>
            </a:r>
            <a:endParaRPr lang="en-US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variable </a:t>
            </a:r>
            <a:r>
              <a:rPr lang="en-US" sz="2400" b="1">
                <a:latin typeface="Courier New" charset="0"/>
                <a:cs typeface="+mn-cs"/>
              </a:rPr>
              <a:t>ssthresh</a:t>
            </a:r>
            <a:r>
              <a:rPr lang="en-US" sz="2400">
                <a:latin typeface="Courier New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on loss event, </a:t>
            </a:r>
            <a:r>
              <a:rPr lang="en-US" sz="2400" b="1">
                <a:latin typeface="Courier New" charset="0"/>
                <a:cs typeface="+mn-cs"/>
              </a:rPr>
              <a:t>ssthresh</a:t>
            </a:r>
            <a:r>
              <a:rPr lang="en-US" sz="2400">
                <a:latin typeface="Gill Sans MT" charset="0"/>
                <a:cs typeface="+mn-cs"/>
              </a:rPr>
              <a:t> is set to 1/2 of </a:t>
            </a:r>
            <a:r>
              <a:rPr lang="en-US" sz="2400" b="1">
                <a:latin typeface="Courier New" charset="0"/>
                <a:cs typeface="+mn-cs"/>
              </a:rPr>
              <a:t>cwnd</a:t>
            </a:r>
            <a:r>
              <a:rPr lang="en-US" sz="2400">
                <a:latin typeface="Courier New" charset="0"/>
                <a:cs typeface="+mn-cs"/>
              </a:rPr>
              <a:t> </a:t>
            </a:r>
            <a:r>
              <a:rPr lang="en-US" sz="2400">
                <a:latin typeface="Gill Sans MT" charset="0"/>
                <a:cs typeface="+mn-cs"/>
              </a:rPr>
              <a:t>just before loss event</a:t>
            </a:r>
          </a:p>
        </p:txBody>
      </p:sp>
      <p:pic>
        <p:nvPicPr>
          <p:cNvPr id="10547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1770063"/>
            <a:ext cx="51054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886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9429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0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80438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cs typeface="+mj-cs"/>
              </a:rPr>
              <a:t>TCP: switching from slow start to 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6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18764</TotalTime>
  <Words>356</Words>
  <Application>Microsoft Macintosh PowerPoint</Application>
  <PresentationFormat>On-screen Show (4:3)</PresentationFormat>
  <Paragraphs>80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Courier New</vt:lpstr>
      <vt:lpstr>Gill Sans MT</vt:lpstr>
      <vt:lpstr>Helvetica</vt:lpstr>
      <vt:lpstr>Palatino Linotype</vt:lpstr>
      <vt:lpstr>Tahoma</vt:lpstr>
      <vt:lpstr>Times New Roman</vt:lpstr>
      <vt:lpstr>Wingdings</vt:lpstr>
      <vt:lpstr>ZapfDingbats</vt:lpstr>
      <vt:lpstr>Default Design</vt:lpstr>
      <vt:lpstr>uob</vt:lpstr>
      <vt:lpstr>The Transport Layer</vt:lpstr>
      <vt:lpstr>TCP congestion control: additive increase multiplicative decrease</vt:lpstr>
      <vt:lpstr>TCP Congestion Control: details</vt:lpstr>
      <vt:lpstr>TCP Slow Start </vt:lpstr>
      <vt:lpstr>TCP: detecting, reacting to loss</vt:lpstr>
      <vt:lpstr>TCP: switching from slow start to 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George Oikonomou</cp:lastModifiedBy>
  <cp:revision>292</cp:revision>
  <cp:lastPrinted>2016-03-06T22:44:41Z</cp:lastPrinted>
  <dcterms:created xsi:type="dcterms:W3CDTF">1999-10-08T19:08:27Z</dcterms:created>
  <dcterms:modified xsi:type="dcterms:W3CDTF">2021-02-03T22:34:35Z</dcterms:modified>
</cp:coreProperties>
</file>