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26" r:id="rId2"/>
    <p:sldMasterId id="2147484300" r:id="rId3"/>
  </p:sldMasterIdLst>
  <p:notesMasterIdLst>
    <p:notesMasterId r:id="rId9"/>
  </p:notesMasterIdLst>
  <p:handoutMasterIdLst>
    <p:handoutMasterId r:id="rId10"/>
  </p:handoutMasterIdLst>
  <p:sldIdLst>
    <p:sldId id="513" r:id="rId4"/>
    <p:sldId id="500" r:id="rId5"/>
    <p:sldId id="329" r:id="rId6"/>
    <p:sldId id="263" r:id="rId7"/>
    <p:sldId id="264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DC24-A3A8-6045-A572-D087EA4CE2FA}" v="11" dt="2021-02-15T18:40:5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3"/>
    <p:restoredTop sz="95872" autoAdjust="0"/>
  </p:normalViewPr>
  <p:slideViewPr>
    <p:cSldViewPr snapToGrid="0">
      <p:cViewPr varScale="1">
        <p:scale>
          <a:sx n="83" d="100"/>
          <a:sy n="83" d="100"/>
        </p:scale>
        <p:origin x="200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6F9CDC24-A3A8-6045-A572-D087EA4CE2FA}"/>
    <pc:docChg chg="undo custSel addSld delSld modSld addMainMaster delMainMaster modShowInfo">
      <pc:chgData name="George Oikonomou" userId="e5e5709f-5788-4bb9-a2cb-c47cfc333c75" providerId="ADAL" clId="{6F9CDC24-A3A8-6045-A572-D087EA4CE2FA}" dt="2021-02-15T18:49:13.593" v="112" actId="2744"/>
      <pc:docMkLst>
        <pc:docMk/>
      </pc:docMkLst>
      <pc:sldChg chg="modAnim">
        <pc:chgData name="George Oikonomou" userId="e5e5709f-5788-4bb9-a2cb-c47cfc333c75" providerId="ADAL" clId="{6F9CDC24-A3A8-6045-A572-D087EA4CE2FA}" dt="2021-02-15T18:40:39.774" v="110"/>
        <pc:sldMkLst>
          <pc:docMk/>
          <pc:sldMk cId="0" sldId="263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26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69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0"/>
        </pc:sldMkLst>
      </pc:sldChg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274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293"/>
        </pc:sldMkLst>
      </pc:sldChg>
      <pc:sldChg chg="modSp mod">
        <pc:chgData name="George Oikonomou" userId="e5e5709f-5788-4bb9-a2cb-c47cfc333c75" providerId="ADAL" clId="{6F9CDC24-A3A8-6045-A572-D087EA4CE2FA}" dt="2021-02-15T18:33:40.797" v="109" actId="6549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8:33:40.797" v="109" actId="6549"/>
          <ac:spMkLst>
            <pc:docMk/>
            <pc:sldMk cId="0" sldId="329"/>
            <ac:spMk id="83972" creationId="{00000000-0000-0000-0000-000000000000}"/>
          </ac:spMkLst>
        </pc:spChg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330"/>
        </pc:sldMkLst>
      </pc:sldChg>
      <pc:sldChg chg="del">
        <pc:chgData name="George Oikonomou" userId="e5e5709f-5788-4bb9-a2cb-c47cfc333c75" providerId="ADAL" clId="{6F9CDC24-A3A8-6045-A572-D087EA4CE2FA}" dt="2021-02-15T17:57:13.639" v="75" actId="2696"/>
        <pc:sldMkLst>
          <pc:docMk/>
          <pc:sldMk cId="0" sldId="331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2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35"/>
        </pc:sldMkLst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3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0" sldId="455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 modTransition">
        <pc:chgData name="George Oikonomou" userId="e5e5709f-5788-4bb9-a2cb-c47cfc333c75" providerId="ADAL" clId="{6F9CDC24-A3A8-6045-A572-D087EA4CE2FA}" dt="2021-02-15T18:40:50.695" v="111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2105325410" sldId="515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617065081" sldId="516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82227061" sldId="517"/>
        </pc:sldMkLst>
      </pc:sldChg>
      <pc:sldChg chg="del">
        <pc:chgData name="George Oikonomou" userId="e5e5709f-5788-4bb9-a2cb-c47cfc333c75" providerId="ADAL" clId="{6F9CDC24-A3A8-6045-A572-D087EA4CE2FA}" dt="2021-02-15T17:54:57.018" v="74" actId="2696"/>
        <pc:sldMkLst>
          <pc:docMk/>
          <pc:sldMk cId="1566488834" sldId="518"/>
        </pc:sldMkLst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7:54:57.018" v="74" actId="2696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273B6-E815-D64A-91C7-1D2293F3A9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D4D191-1A31-5242-B3C5-1B04ECB49776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E4731D-9BA3-114A-A8C4-44B25776C73E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91996B-6BD0-0A4D-AAF2-5C8ADFEE3A74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088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8352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650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2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17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043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0058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9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004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5180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889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Web and HTTP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8603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2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Application Layer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i="1" dirty="0">
                <a:solidFill>
                  <a:srgbClr val="008000"/>
                </a:solidFill>
                <a:latin typeface="Gill Sans MT" charset="0"/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6</a:t>
            </a:r>
            <a:r>
              <a:rPr lang="en-US" baseline="30000" dirty="0">
                <a:solidFill>
                  <a:srgbClr val="008000"/>
                </a:solidFill>
                <a:latin typeface="Gill Sans MT" charset="0"/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Addison-Wesley</a:t>
            </a:r>
            <a:b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latin typeface="Gill Sans MT" charset="0"/>
                <a:cs typeface="Arial" charset="0"/>
              </a:rPr>
              <a:t>March 2012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0000"/>
                </a:solidFill>
                <a:cs typeface="Arial" charset="0"/>
              </a:rPr>
              <a:t>A note on the use of these ppt slides: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We</a:t>
            </a:r>
            <a:r>
              <a:rPr lang="ja-JP" altLang="en-US" sz="120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altLang="ja-JP" sz="1200" dirty="0">
                <a:solidFill>
                  <a:srgbClr val="000000"/>
                </a:solidFill>
                <a:cs typeface="Arial" charset="0"/>
              </a:rPr>
              <a:t>re making these slides freely available to all (faculty, students, readers). They</a:t>
            </a:r>
            <a:r>
              <a:rPr lang="ja-JP" altLang="en-US" sz="120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altLang="ja-JP" sz="1200" dirty="0">
                <a:solidFill>
                  <a:srgbClr val="000000"/>
                </a:solidFill>
                <a:cs typeface="Arial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solidFill>
                  <a:srgbClr val="000000"/>
                </a:solidFill>
                <a:cs typeface="Arial" charset="0"/>
              </a:rPr>
              <a:t>lot</a:t>
            </a:r>
            <a:r>
              <a:rPr lang="en-US" altLang="ja-JP" sz="1200" dirty="0">
                <a:solidFill>
                  <a:srgbClr val="000000"/>
                </a:solidFill>
                <a:cs typeface="Arial" charset="0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400" dirty="0">
              <a:solidFill>
                <a:srgbClr val="000000"/>
              </a:solidFill>
              <a:latin typeface="Gill Sans MT" charset="0"/>
              <a:cs typeface="Arial" charset="0"/>
            </a:endParaRPr>
          </a:p>
          <a:p>
            <a:pPr>
              <a:spcBef>
                <a:spcPct val="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If you use these slides (e.g., in a class) that you mention their source (after all, we</a:t>
            </a:r>
            <a:r>
              <a:rPr lang="ja-JP" altLang="en-US" sz="1200">
                <a:solidFill>
                  <a:srgbClr val="000000"/>
                </a:solidFill>
                <a:cs typeface="Arial" charset="0"/>
              </a:rPr>
              <a:t>’</a:t>
            </a:r>
            <a:r>
              <a:rPr lang="en-US" altLang="ja-JP" sz="1200" dirty="0">
                <a:solidFill>
                  <a:srgbClr val="000000"/>
                </a:solidFill>
                <a:cs typeface="Arial" charset="0"/>
              </a:rPr>
              <a:t>d like people to use our book!)</a:t>
            </a:r>
          </a:p>
          <a:p>
            <a:pPr>
              <a:spcBef>
                <a:spcPct val="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spcBef>
                <a:spcPct val="0"/>
              </a:spcBef>
              <a:buClr>
                <a:srgbClr val="3333CC"/>
              </a:buClr>
              <a:buSzTx/>
              <a:buFont typeface="Wingdings" charset="0"/>
              <a:buChar char="q"/>
            </a:pPr>
            <a:endParaRPr lang="en-US" sz="12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>
                <a:srgbClr val="3333CC"/>
              </a:buClr>
              <a:buSzTx/>
              <a:buFont typeface="Wingdings" charset="0"/>
              <a:buNone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Thanks and enjoy!  JFK/KWR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2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     All material copyright 1996-2012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     J.F Kurose and K.W. Ross, All Rights Reserved</a:t>
            </a:r>
          </a:p>
        </p:txBody>
      </p:sp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 descr="6e_cov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Web and HTTP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latin typeface="Gill Sans MT" charset="0"/>
              </a:rPr>
              <a:t>First, a review…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web page</a:t>
            </a:r>
            <a:r>
              <a:rPr lang="en-US" dirty="0">
                <a:latin typeface="Gill Sans MT" charset="0"/>
              </a:rPr>
              <a:t> consists of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objects</a:t>
            </a:r>
          </a:p>
          <a:p>
            <a:r>
              <a:rPr lang="en-US" dirty="0">
                <a:latin typeface="Gill Sans MT" charset="0"/>
              </a:rPr>
              <a:t>object can be text, image, video, a form,…</a:t>
            </a:r>
          </a:p>
          <a:p>
            <a:r>
              <a:rPr lang="en-US" dirty="0">
                <a:latin typeface="Gill Sans MT" charset="0"/>
              </a:rPr>
              <a:t>web page consists of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base HTML-file</a:t>
            </a:r>
            <a:r>
              <a:rPr lang="en-US" dirty="0">
                <a:latin typeface="Gill Sans MT" charset="0"/>
              </a:rPr>
              <a:t> which includes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several referenced objects</a:t>
            </a:r>
          </a:p>
          <a:p>
            <a:r>
              <a:rPr lang="en-US" dirty="0">
                <a:latin typeface="Gill Sans MT" charset="0"/>
              </a:rPr>
              <a:t>each object is addressable by a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URL, </a:t>
            </a:r>
            <a:r>
              <a:rPr lang="en-US" dirty="0">
                <a:latin typeface="Gill Sans MT" charset="0"/>
              </a:rPr>
              <a:t>e.g.,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83973" name="Group 10"/>
          <p:cNvGrpSpPr>
            <a:grpSpLocks/>
          </p:cNvGrpSpPr>
          <p:nvPr/>
        </p:nvGrpSpPr>
        <p:grpSpPr bwMode="auto">
          <a:xfrm>
            <a:off x="1201738" y="4486275"/>
            <a:ext cx="6573838" cy="1144588"/>
            <a:chOff x="788" y="2955"/>
            <a:chExt cx="4141" cy="721"/>
          </a:xfrm>
        </p:grpSpPr>
        <p:sp>
          <p:nvSpPr>
            <p:cNvPr id="83975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dirty="0" err="1">
                  <a:latin typeface="Courier New" charset="0"/>
                </a:rPr>
                <a:t>www.someschool.edu</a:t>
              </a:r>
              <a:r>
                <a:rPr lang="en-US" sz="2400" dirty="0">
                  <a:latin typeface="Courier New" charset="0"/>
                </a:rPr>
                <a:t>/</a:t>
              </a:r>
              <a:r>
                <a:rPr lang="en-US" sz="2400" dirty="0" err="1">
                  <a:latin typeface="Courier New" charset="0"/>
                </a:rPr>
                <a:t>someDept</a:t>
              </a:r>
              <a:r>
                <a:rPr lang="en-US" sz="2400" dirty="0">
                  <a:latin typeface="Courier New" charset="0"/>
                </a:rPr>
                <a:t>/</a:t>
              </a:r>
              <a:r>
                <a:rPr lang="en-US" sz="2400" dirty="0" err="1">
                  <a:latin typeface="Courier New" charset="0"/>
                </a:rPr>
                <a:t>pic.gif</a:t>
              </a:r>
              <a:endParaRPr lang="en-US" sz="2400" dirty="0">
                <a:latin typeface="Courier New" charset="0"/>
              </a:endParaRPr>
            </a:p>
          </p:txBody>
        </p:sp>
        <p:sp>
          <p:nvSpPr>
            <p:cNvPr id="83976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Comic Sans MS" charset="0"/>
              </a:endParaRPr>
            </a:p>
          </p:txBody>
        </p:sp>
        <p:sp>
          <p:nvSpPr>
            <p:cNvPr id="83977" name="AutoShape 7"/>
            <p:cNvSpPr>
              <a:spLocks/>
            </p:cNvSpPr>
            <p:nvPr/>
          </p:nvSpPr>
          <p:spPr bwMode="auto">
            <a:xfrm rot="16200000">
              <a:off x="3917" y="2384"/>
              <a:ext cx="61" cy="1872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Comic Sans MS" charset="0"/>
              </a:endParaRPr>
            </a:p>
          </p:txBody>
        </p:sp>
        <p:sp>
          <p:nvSpPr>
            <p:cNvPr id="83978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host name</a:t>
              </a:r>
            </a:p>
          </p:txBody>
        </p:sp>
        <p:sp>
          <p:nvSpPr>
            <p:cNvPr id="83979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/>
                <a:t>path</a:t>
              </a:r>
              <a:r>
                <a:rPr lang="en-US" sz="2400">
                  <a:latin typeface="Comic Sans MS" charset="0"/>
                </a:rPr>
                <a:t> </a:t>
              </a:r>
              <a:r>
                <a:rPr lang="en-US" sz="2400"/>
                <a:t>name</a:t>
              </a:r>
            </a:p>
          </p:txBody>
        </p:sp>
      </p:grpSp>
      <p:pic>
        <p:nvPicPr>
          <p:cNvPr id="8397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HTTP overview</a:t>
            </a:r>
            <a:endParaRPr lang="en-US" dirty="0">
              <a:latin typeface="Gill Sans MT" charset="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latin typeface="Gill Sans MT" charset="0"/>
              </a:rPr>
              <a:t>Web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latin typeface="Gill Sans MT" charset="0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client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browser that requests, receives, (using HTTP protocol)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displays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server:</a:t>
            </a:r>
            <a:r>
              <a:rPr lang="en-US" dirty="0">
                <a:latin typeface="Gill Sans MT" charset="0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sp>
        <p:nvSpPr>
          <p:cNvPr id="86021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Firefox browser</a:t>
            </a:r>
            <a:endParaRPr lang="en-US" sz="2400"/>
          </a:p>
        </p:txBody>
      </p:sp>
      <p:sp>
        <p:nvSpPr>
          <p:cNvPr id="86022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server</a:t>
            </a:r>
            <a:endParaRPr lang="en-US" sz="2400"/>
          </a:p>
        </p:txBody>
      </p:sp>
      <p:sp>
        <p:nvSpPr>
          <p:cNvPr id="86023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Safari browser</a:t>
            </a:r>
            <a:endParaRPr lang="en-US" sz="240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8607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8607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1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86026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86068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9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request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8606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67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</a:rPr>
                <a:t>HTTP response</a:t>
              </a:r>
              <a:endParaRPr lang="en-US" sz="2400">
                <a:solidFill>
                  <a:srgbClr val="CC0000"/>
                </a:solidFill>
              </a:endParaRPr>
            </a:p>
          </p:txBody>
        </p:sp>
      </p:grpSp>
      <p:pic>
        <p:nvPicPr>
          <p:cNvPr id="86029" name="Picture 43" descr="iphone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30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8606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6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459 w 356"/>
                <a:gd name="T3" fmla="*/ 887 h 368"/>
                <a:gd name="T4" fmla="*/ 15967 w 356"/>
                <a:gd name="T5" fmla="*/ 18491 h 368"/>
                <a:gd name="T6" fmla="*/ 3519 w 356"/>
                <a:gd name="T7" fmla="*/ 2312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31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86032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37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62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3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8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39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60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1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0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1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42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58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9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3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44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56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7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45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0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1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2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3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86054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5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7"/>
          <p:cNvSpPr>
            <a:spLocks noChangeArrowheads="1"/>
          </p:cNvSpPr>
          <p:nvPr/>
        </p:nvSpPr>
        <p:spPr bwMode="auto">
          <a:xfrm>
            <a:off x="5029200" y="3429836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88068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latin typeface="Comic Sans MS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HTTP overview (continued)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39719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uses TCP:</a:t>
            </a:r>
          </a:p>
          <a:p>
            <a:r>
              <a:rPr lang="en-US" sz="2400" dirty="0">
                <a:latin typeface="Gill Sans MT" charset="0"/>
              </a:rPr>
              <a:t>client initiates TCP connection (creates socket) to server,  port 80</a:t>
            </a:r>
          </a:p>
          <a:p>
            <a:r>
              <a:rPr lang="en-US" sz="2400" dirty="0">
                <a:latin typeface="Gill Sans MT" charset="0"/>
              </a:rPr>
              <a:t>server accepts TCP connection from client</a:t>
            </a:r>
          </a:p>
          <a:p>
            <a:r>
              <a:rPr lang="en-US" sz="2400" dirty="0">
                <a:latin typeface="Gill Sans MT" charset="0"/>
              </a:rPr>
              <a:t>HTTP messages (application-layer protocol messages) exchanged between browser (HTTP client) and Web server (HTTP server)</a:t>
            </a:r>
          </a:p>
          <a:p>
            <a:r>
              <a:rPr lang="en-US" sz="2400" dirty="0">
                <a:latin typeface="Gill Sans MT" charset="0"/>
              </a:rPr>
              <a:t>TCP connection closed</a:t>
            </a:r>
            <a:endParaRPr lang="en-US" dirty="0">
              <a:latin typeface="Gill Sans MT" charset="0"/>
            </a:endParaRP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6863"/>
            <a:ext cx="3200400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HTTP is 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i="1" dirty="0">
                <a:solidFill>
                  <a:srgbClr val="CC0000"/>
                </a:solidFill>
                <a:latin typeface="Gill Sans MT" charset="0"/>
              </a:rPr>
              <a:t>stateless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altLang="ja-JP" i="1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75000"/>
              </a:lnSpc>
            </a:pPr>
            <a:r>
              <a:rPr lang="en-US" sz="2400" dirty="0">
                <a:latin typeface="Gill Sans MT" charset="0"/>
              </a:rPr>
              <a:t>server maintains no information about past client requests</a:t>
            </a:r>
          </a:p>
        </p:txBody>
      </p:sp>
      <p:sp>
        <p:nvSpPr>
          <p:cNvPr id="88072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protocols that maintain 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state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charset="0"/>
              </a:rPr>
              <a:t> are complex!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past history (state) must be maintained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if server/client crashes, their views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state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may be inconsistent, must be reconciled</a:t>
            </a:r>
          </a:p>
          <a:p>
            <a:pPr marL="342900" indent="-342900">
              <a:buFont typeface="ZapfDingbats" charset="0"/>
              <a:buChar char="r"/>
            </a:pPr>
            <a:endParaRPr lang="en-US" dirty="0">
              <a:latin typeface="Gill Sans MT" charset="0"/>
            </a:endParaRPr>
          </a:p>
        </p:txBody>
      </p:sp>
      <p:sp>
        <p:nvSpPr>
          <p:cNvPr id="88073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aside</a:t>
            </a:r>
          </a:p>
        </p:txBody>
      </p:sp>
      <p:pic>
        <p:nvPicPr>
          <p:cNvPr id="8807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461</Words>
  <Application>Microsoft Macintosh PowerPoint</Application>
  <PresentationFormat>On-screen Show (4:3)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ZapfDingbats</vt:lpstr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Default Design</vt:lpstr>
      <vt:lpstr>12_Default Design</vt:lpstr>
      <vt:lpstr>uob</vt:lpstr>
      <vt:lpstr>The Application Layer</vt:lpstr>
      <vt:lpstr>PowerPoint Presentation</vt:lpstr>
      <vt:lpstr>Web and HTTP</vt:lpstr>
      <vt:lpstr>HTTP overview</vt:lpstr>
      <vt:lpstr>HTTP overview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Jiadi Li</cp:lastModifiedBy>
  <cp:revision>327</cp:revision>
  <cp:lastPrinted>2017-01-29T16:31:42Z</cp:lastPrinted>
  <dcterms:created xsi:type="dcterms:W3CDTF">1999-10-08T19:08:27Z</dcterms:created>
  <dcterms:modified xsi:type="dcterms:W3CDTF">2022-02-20T14:15:14Z</dcterms:modified>
</cp:coreProperties>
</file>