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9"/>
  </p:notesMasterIdLst>
  <p:handoutMasterIdLst>
    <p:handoutMasterId r:id="rId10"/>
  </p:handoutMasterIdLst>
  <p:sldIdLst>
    <p:sldId id="513" r:id="rId3"/>
    <p:sldId id="331" r:id="rId4"/>
    <p:sldId id="265" r:id="rId5"/>
    <p:sldId id="266" r:id="rId6"/>
    <p:sldId id="330" r:id="rId7"/>
    <p:sldId id="293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9" dt="2021-02-15T15:53:06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95"/>
    <p:restoredTop sz="95872" autoAdjust="0"/>
  </p:normalViewPr>
  <p:slideViewPr>
    <p:cSldViewPr snapToGrid="0">
      <p:cViewPr varScale="1">
        <p:scale>
          <a:sx n="66" d="100"/>
          <a:sy n="66" d="100"/>
        </p:scale>
        <p:origin x="200" y="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B9B59058-194C-A541-9FF8-6CEACFD26775}"/>
    <pc:docChg chg="delSld modSld delMainMaster modShowInfo">
      <pc:chgData name="George Oikonomou" userId="e5e5709f-5788-4bb9-a2cb-c47cfc333c75" providerId="ADAL" clId="{B9B59058-194C-A541-9FF8-6CEACFD26775}" dt="2021-02-15T19:14:57.841" v="14" actId="2744"/>
      <pc:docMkLst>
        <pc:docMk/>
      </pc:docMkLst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B9B59058-194C-A541-9FF8-6CEACFD26775}" dt="2021-02-15T17:57:38.122" v="13" actId="2696"/>
        <pc:sldMkLst>
          <pc:docMk/>
          <pc:sldMk cId="0" sldId="500"/>
        </pc:sldMkLst>
      </pc:sldChg>
      <pc:sldChg chg="modSp mod">
        <pc:chgData name="George Oikonomou" userId="e5e5709f-5788-4bb9-a2cb-c47cfc333c75" providerId="ADAL" clId="{B9B59058-194C-A541-9FF8-6CEACFD26775}" dt="2021-02-15T17:57:32.562" v="12" actId="20577"/>
        <pc:sldMkLst>
          <pc:docMk/>
          <pc:sldMk cId="3860354668" sldId="513"/>
        </pc:sldMkLst>
        <pc:spChg chg="mod">
          <ac:chgData name="George Oikonomou" userId="e5e5709f-5788-4bb9-a2cb-c47cfc333c75" providerId="ADAL" clId="{B9B59058-194C-A541-9FF8-6CEACFD26775}" dt="2021-02-15T17:57:32.562" v="12" actId="20577"/>
          <ac:spMkLst>
            <pc:docMk/>
            <pc:sldMk cId="3860354668" sldId="513"/>
            <ac:spMk id="2" creationId="{00000000-0000-0000-0000-000000000000}"/>
          </ac:spMkLst>
        </pc:spChg>
      </pc:sldChg>
      <pc:sldMasterChg chg="del delSldLayout">
        <pc:chgData name="George Oikonomou" userId="e5e5709f-5788-4bb9-a2cb-c47cfc333c75" providerId="ADAL" clId="{B9B59058-194C-A541-9FF8-6CEACFD26775}" dt="2021-02-15T17:57:38.122" v="13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B9B59058-194C-A541-9FF8-6CEACFD26775}" dt="2021-02-15T17:57:38.122" v="13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7:54:57.018" v="74" actId="2696"/>
      <pc:docMkLst>
        <pc:docMk/>
      </pc:docMkLst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4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5"/>
        </pc:sldMkLst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566488834" sldId="518"/>
        </pc:sldMkLst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F1A44B-056D-5644-8AE0-F6586F68E4EB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1074D7-BCDF-944C-A2A1-A7DBF68C324B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44B3FD-7643-EB49-BE17-43C4CFB65BB6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9E3292-1C69-B442-B54B-F8E36E47B079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1551A4-E10A-F340-9530-B31C343D6E5F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8603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HTTP connections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non-persistent HTTP</a:t>
            </a:r>
          </a:p>
          <a:p>
            <a:r>
              <a:rPr lang="en-US" dirty="0">
                <a:latin typeface="Gill Sans MT" charset="0"/>
              </a:rPr>
              <a:t>at most one object sent over TCP connection</a:t>
            </a:r>
          </a:p>
          <a:p>
            <a:pPr lvl="1"/>
            <a:r>
              <a:rPr lang="en-US" sz="2800" dirty="0">
                <a:latin typeface="Gill Sans MT" charset="0"/>
              </a:rPr>
              <a:t>connection then closed</a:t>
            </a:r>
          </a:p>
          <a:p>
            <a:r>
              <a:rPr lang="en-US" dirty="0">
                <a:latin typeface="Gill Sans MT" charset="0"/>
              </a:rPr>
              <a:t>downloading multiple objects required multiple connections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persistent HTTP</a:t>
            </a:r>
          </a:p>
          <a:p>
            <a:r>
              <a:rPr lang="en-US" dirty="0">
                <a:latin typeface="Gill Sans MT" charset="0"/>
              </a:rPr>
              <a:t>multiple objects can be sent over single TCP connection between client, server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011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921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Non-persistent HTTP</a:t>
            </a:r>
            <a:endParaRPr lang="en-US" dirty="0">
              <a:latin typeface="Gill Sans MT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latin typeface="Gill Sans MT" charset="0"/>
              </a:rPr>
              <a:t>1a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sz="2000" dirty="0">
                <a:latin typeface="Gill Sans MT" charset="0"/>
              </a:rPr>
              <a:t> HTTP client initiates TCP connection to HTTP server (process) at </a:t>
            </a:r>
            <a:r>
              <a:rPr lang="en-US" sz="2000" dirty="0" err="1">
                <a:latin typeface="Gill Sans MT" charset="0"/>
              </a:rPr>
              <a:t>www.someSchool.edu</a:t>
            </a:r>
            <a:r>
              <a:rPr lang="en-US" sz="2000" dirty="0">
                <a:latin typeface="Gill Sans MT" charset="0"/>
              </a:rPr>
              <a:t>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 HTTP client sends HTTP </a:t>
            </a: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request message</a:t>
            </a:r>
            <a:r>
              <a:rPr lang="en-US" dirty="0">
                <a:latin typeface="Gill Sans MT" charset="0"/>
              </a:rPr>
              <a:t> (containing URL) into TCP connection socket. Message indicates that client wants object </a:t>
            </a:r>
            <a:r>
              <a:rPr lang="en-US" dirty="0" err="1">
                <a:latin typeface="Gill Sans MT" charset="0"/>
              </a:rPr>
              <a:t>someDepartment</a:t>
            </a:r>
            <a:r>
              <a:rPr lang="en-US" dirty="0">
                <a:latin typeface="Gill Sans MT" charset="0"/>
              </a:rPr>
              <a:t>/</a:t>
            </a:r>
            <a:r>
              <a:rPr lang="en-US" dirty="0" err="1">
                <a:latin typeface="Gill Sans MT" charset="0"/>
              </a:rPr>
              <a:t>home.index</a:t>
            </a:r>
            <a:endParaRPr lang="en-US" dirty="0">
              <a:latin typeface="Gill Sans MT" charset="0"/>
            </a:endParaRP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1b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 dirty="0">
                <a:latin typeface="Gill Sans MT" charset="0"/>
              </a:rPr>
              <a:t> HTTP server at host </a:t>
            </a:r>
            <a:r>
              <a:rPr lang="en-US" dirty="0" err="1">
                <a:latin typeface="Gill Sans MT" charset="0"/>
              </a:rPr>
              <a:t>www.someSchool.edu</a:t>
            </a:r>
            <a:r>
              <a:rPr lang="en-US" dirty="0">
                <a:latin typeface="Gill Sans MT" charset="0"/>
              </a:rPr>
              <a:t> waiting for TCP connection at port 80. 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accepts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connection, notifying client</a:t>
            </a:r>
            <a:endParaRPr lang="en-US" dirty="0">
              <a:latin typeface="Gill Sans MT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Gill Sans MT" charset="0"/>
              </a:rPr>
              <a:t>3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.</a:t>
            </a:r>
            <a:r>
              <a:rPr lang="en-US">
                <a:latin typeface="Gill Sans MT" charset="0"/>
              </a:rPr>
              <a:t> HTTP server receives request message, forms </a:t>
            </a:r>
            <a:r>
              <a:rPr lang="en-US" i="1">
                <a:solidFill>
                  <a:srgbClr val="000099"/>
                </a:solidFill>
                <a:latin typeface="Gill Sans MT" charset="0"/>
              </a:rPr>
              <a:t>response message</a:t>
            </a:r>
            <a:r>
              <a:rPr lang="en-US">
                <a:latin typeface="Gill Sans MT" charset="0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jpeg images)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178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 dirty="0" err="1">
                <a:latin typeface="Courier New" charset="0"/>
              </a:rPr>
              <a:t>www.someSchool.edu</a:t>
            </a:r>
            <a:r>
              <a:rPr lang="en-US" sz="1800" b="1" dirty="0">
                <a:latin typeface="Courier New" charset="0"/>
              </a:rPr>
              <a:t>/</a:t>
            </a:r>
            <a:r>
              <a:rPr lang="en-US" sz="1800" b="1" dirty="0" err="1">
                <a:latin typeface="Courier New" charset="0"/>
              </a:rPr>
              <a:t>someDepartment</a:t>
            </a:r>
            <a:r>
              <a:rPr lang="en-US" sz="1800" b="1" dirty="0">
                <a:latin typeface="Courier New" charset="0"/>
              </a:rPr>
              <a:t>/</a:t>
            </a:r>
            <a:r>
              <a:rPr lang="en-US" sz="1800" b="1" dirty="0" err="1">
                <a:latin typeface="Courier New" charset="0"/>
              </a:rPr>
              <a:t>home.index</a:t>
            </a:r>
            <a:endParaRPr lang="en-US" sz="1800" b="1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Non-persistent HTTP (cont.)</a:t>
            </a:r>
            <a:endParaRPr lang="en-US">
              <a:latin typeface="Gill Sans MT" charset="0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latin typeface="Gill Sans MT" charset="0"/>
              </a:rPr>
              <a:t>5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</a:rPr>
              <a:t>.</a:t>
            </a:r>
            <a:r>
              <a:rPr lang="en-US" sz="1800" dirty="0">
                <a:latin typeface="Gill Sans MT" charset="0"/>
              </a:rPr>
              <a:t> HTTP client receives response message containing html file, displays html.  Parsing html file, finds 10 referenced jpeg  objects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6.</a:t>
            </a:r>
            <a:r>
              <a:rPr lang="en-US" dirty="0">
                <a:latin typeface="Gill Sans MT" charset="0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Gill Sans MT" charset="0"/>
              </a:rPr>
              <a:t>4.</a:t>
            </a:r>
            <a:r>
              <a:rPr lang="en-US" dirty="0">
                <a:latin typeface="Gill Sans MT" charset="0"/>
              </a:rPr>
              <a:t> HTTP server closes TCP connection. </a:t>
            </a:r>
          </a:p>
        </p:txBody>
      </p:sp>
      <p:sp>
        <p:nvSpPr>
          <p:cNvPr id="94216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94218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2"/>
                </a:solidFill>
                <a:latin typeface="Gill Sans MT" charset="0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4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-76201"/>
            <a:ext cx="8223250" cy="925513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Non-persistent HTTP: response time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RTT (definition):</a:t>
            </a:r>
            <a:r>
              <a:rPr lang="en-US" sz="2400" dirty="0">
                <a:latin typeface="Gill Sans MT" charset="0"/>
              </a:rPr>
              <a:t> time for a small packet to travel from client to server and back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HTTP response time:</a:t>
            </a:r>
          </a:p>
          <a:p>
            <a:r>
              <a:rPr lang="en-US" sz="2400" dirty="0">
                <a:latin typeface="Gill Sans MT" charset="0"/>
              </a:rPr>
              <a:t>one RTT to initiate TCP connection</a:t>
            </a:r>
          </a:p>
          <a:p>
            <a:r>
              <a:rPr lang="en-US" sz="2400" dirty="0">
                <a:latin typeface="Gill Sans MT" charset="0"/>
              </a:rPr>
              <a:t>one RTT for HTTP request and first few bytes of HTTP response to return</a:t>
            </a:r>
          </a:p>
          <a:p>
            <a:r>
              <a:rPr lang="en-US" sz="2400" dirty="0">
                <a:latin typeface="Gill Sans MT" charset="0"/>
              </a:rPr>
              <a:t>file transmission time</a:t>
            </a:r>
          </a:p>
          <a:p>
            <a:r>
              <a:rPr lang="en-US" sz="2400" dirty="0">
                <a:latin typeface="Gill Sans MT" charset="0"/>
              </a:rPr>
              <a:t>non-persistent HTTP response time =   	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Gill Sans MT" charset="0"/>
              </a:rPr>
              <a:t>   2RTT+ file transmission  time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sp>
        <p:nvSpPr>
          <p:cNvPr id="96262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6269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0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connection</a:t>
            </a:r>
          </a:p>
        </p:txBody>
      </p:sp>
      <p:sp>
        <p:nvSpPr>
          <p:cNvPr id="96272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3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4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96276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en-US" sz="2400"/>
          </a:p>
        </p:txBody>
      </p:sp>
      <p:sp>
        <p:nvSpPr>
          <p:cNvPr id="96277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RTT</a:t>
            </a:r>
          </a:p>
        </p:txBody>
      </p:sp>
      <p:sp>
        <p:nvSpPr>
          <p:cNvPr id="96278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received</a:t>
            </a:r>
          </a:p>
        </p:txBody>
      </p:sp>
      <p:sp>
        <p:nvSpPr>
          <p:cNvPr id="96280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sp>
        <p:nvSpPr>
          <p:cNvPr id="96281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time</a:t>
            </a:r>
          </a:p>
        </p:txBody>
      </p:sp>
      <p:grpSp>
        <p:nvGrpSpPr>
          <p:cNvPr id="96282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96286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7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9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0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1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16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7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2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4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5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4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6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2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3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7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298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0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1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299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1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2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4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6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7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96308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9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3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96284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85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Persistent HTTP</a:t>
            </a:r>
            <a:endParaRPr lang="en-US" dirty="0">
              <a:latin typeface="Gill Sans MT" charset="0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non-persistent HTTP issues:</a:t>
            </a:r>
          </a:p>
          <a:p>
            <a:r>
              <a:rPr lang="en-US" sz="2400" dirty="0">
                <a:latin typeface="Gill Sans MT" charset="0"/>
              </a:rPr>
              <a:t>requires 2 RTTs per object</a:t>
            </a:r>
          </a:p>
          <a:p>
            <a:r>
              <a:rPr lang="en-US" sz="2400" dirty="0">
                <a:latin typeface="Gill Sans MT" charset="0"/>
              </a:rPr>
              <a:t>OS overhead for </a:t>
            </a:r>
            <a:r>
              <a:rPr lang="en-US" sz="2400" i="1" dirty="0">
                <a:latin typeface="Gill Sans MT" charset="0"/>
              </a:rPr>
              <a:t>each</a:t>
            </a:r>
            <a:r>
              <a:rPr lang="en-US" sz="2400" dirty="0">
                <a:latin typeface="Gill Sans MT" charset="0"/>
              </a:rPr>
              <a:t> TCP connection</a:t>
            </a:r>
          </a:p>
          <a:p>
            <a:r>
              <a:rPr lang="en-US" sz="2400" dirty="0">
                <a:latin typeface="Gill Sans MT" charset="0"/>
              </a:rPr>
              <a:t>browsers often open parallel TCP connections to fetch referenced objects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sp>
        <p:nvSpPr>
          <p:cNvPr id="98309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703763" y="14382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persistent  HTTP:</a:t>
            </a:r>
          </a:p>
          <a:p>
            <a:r>
              <a:rPr lang="en-US" sz="2400" dirty="0">
                <a:latin typeface="Gill Sans MT" charset="0"/>
              </a:rPr>
              <a:t>server leaves connection open after sending response</a:t>
            </a:r>
          </a:p>
          <a:p>
            <a:r>
              <a:rPr lang="en-US" sz="2400" dirty="0">
                <a:latin typeface="Gill Sans MT" charset="0"/>
              </a:rPr>
              <a:t>subsequent HTTP messages  between same client/server sent over open connection</a:t>
            </a:r>
          </a:p>
          <a:p>
            <a:r>
              <a:rPr lang="en-US" sz="2400" dirty="0">
                <a:latin typeface="Gill Sans MT" charset="0"/>
              </a:rPr>
              <a:t>client sends requests as soon as it encounters a referenced object</a:t>
            </a:r>
          </a:p>
          <a:p>
            <a:r>
              <a:rPr lang="en-US" sz="2400" dirty="0">
                <a:latin typeface="Gill Sans MT" charset="0"/>
              </a:rPr>
              <a:t>as little as one RTT for all the referenced objects</a:t>
            </a:r>
          </a:p>
        </p:txBody>
      </p:sp>
      <p:pic>
        <p:nvPicPr>
          <p:cNvPr id="98310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00BC8-D42D-4943-9EA8-8B19A2CAA715}"/>
              </a:ext>
            </a:extLst>
          </p:cNvPr>
          <p:cNvSpPr txBox="1"/>
          <p:nvPr/>
        </p:nvSpPr>
        <p:spPr>
          <a:xfrm>
            <a:off x="7042826" y="780158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10067</TotalTime>
  <Words>384</Words>
  <Application>Microsoft Macintosh PowerPoint</Application>
  <PresentationFormat>On-screen Show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ZapfDingbats</vt:lpstr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Default Design</vt:lpstr>
      <vt:lpstr>uob</vt:lpstr>
      <vt:lpstr>The Application Layer</vt:lpstr>
      <vt:lpstr>HTTP connections</vt:lpstr>
      <vt:lpstr>Non-persistent HTTP</vt:lpstr>
      <vt:lpstr>Non-persistent HTTP (cont.)</vt:lpstr>
      <vt:lpstr>Non-persistent HTTP: response time</vt:lpstr>
      <vt:lpstr>Persistent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Jiadi Li</cp:lastModifiedBy>
  <cp:revision>327</cp:revision>
  <cp:lastPrinted>2017-01-29T16:31:42Z</cp:lastPrinted>
  <dcterms:created xsi:type="dcterms:W3CDTF">1999-10-08T19:08:27Z</dcterms:created>
  <dcterms:modified xsi:type="dcterms:W3CDTF">2022-02-20T14:21:36Z</dcterms:modified>
</cp:coreProperties>
</file>