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13"/>
  </p:notesMasterIdLst>
  <p:handoutMasterIdLst>
    <p:handoutMasterId r:id="rId14"/>
  </p:handoutMasterIdLst>
  <p:sldIdLst>
    <p:sldId id="521" r:id="rId3"/>
    <p:sldId id="522" r:id="rId4"/>
    <p:sldId id="374" r:id="rId5"/>
    <p:sldId id="375" r:id="rId6"/>
    <p:sldId id="376" r:id="rId7"/>
    <p:sldId id="515" r:id="rId8"/>
    <p:sldId id="453" r:id="rId9"/>
    <p:sldId id="454" r:id="rId10"/>
    <p:sldId id="518" r:id="rId11"/>
    <p:sldId id="274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9" dt="2021-02-15T15:53:06.357"/>
    <p1510:client id="{C52C0757-7EF4-4A4B-858B-100CBC9F042A}" v="3" dt="2021-02-15T22:05:41.779"/>
    <p1510:client id="{E868B963-4DC2-3C45-A949-5C5E40F71B79}" v="70" dt="2021-02-15T21:38:0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85"/>
    <p:restoredTop sz="95872" autoAdjust="0"/>
  </p:normalViewPr>
  <p:slideViewPr>
    <p:cSldViewPr snapToGrid="0">
      <p:cViewPr>
        <p:scale>
          <a:sx n="70" d="100"/>
          <a:sy n="70" d="100"/>
        </p:scale>
        <p:origin x="33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868B963-4DC2-3C45-A949-5C5E40F71B79}"/>
    <pc:docChg chg="undo redo custSel addSld delSld modSld sldOrd delMainMaster modShowInfo">
      <pc:chgData name="George Oikonomou" userId="e5e5709f-5788-4bb9-a2cb-c47cfc333c75" providerId="ADAL" clId="{E868B963-4DC2-3C45-A949-5C5E40F71B79}" dt="2021-02-15T21:38:08.448" v="518" actId="20577"/>
      <pc:docMkLst>
        <pc:docMk/>
      </pc:docMkLst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6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29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335"/>
        </pc:sldMkLst>
      </pc:sldChg>
      <pc:sldChg chg="modSp mod">
        <pc:chgData name="George Oikonomou" userId="e5e5709f-5788-4bb9-a2cb-c47cfc333c75" providerId="ADAL" clId="{E868B963-4DC2-3C45-A949-5C5E40F71B79}" dt="2021-02-15T21:19:24.903" v="1" actId="20577"/>
        <pc:sldMkLst>
          <pc:docMk/>
          <pc:sldMk cId="0" sldId="374"/>
        </pc:sldMkLst>
        <pc:spChg chg="mod">
          <ac:chgData name="George Oikonomou" userId="e5e5709f-5788-4bb9-a2cb-c47cfc333c75" providerId="ADAL" clId="{E868B963-4DC2-3C45-A949-5C5E40F71B79}" dt="2021-02-15T21:19:24.903" v="1" actId="20577"/>
          <ac:spMkLst>
            <pc:docMk/>
            <pc:sldMk cId="0" sldId="374"/>
            <ac:spMk id="120841" creationId="{00000000-0000-0000-0000-000000000000}"/>
          </ac:spMkLst>
        </pc:spChg>
      </pc:sldChg>
      <pc:sldChg chg="modSp mod">
        <pc:chgData name="George Oikonomou" userId="e5e5709f-5788-4bb9-a2cb-c47cfc333c75" providerId="ADAL" clId="{E868B963-4DC2-3C45-A949-5C5E40F71B79}" dt="2021-02-15T21:20:07.381" v="2" actId="6549"/>
        <pc:sldMkLst>
          <pc:docMk/>
          <pc:sldMk cId="0" sldId="375"/>
        </pc:sldMkLst>
        <pc:spChg chg="mod">
          <ac:chgData name="George Oikonomou" userId="e5e5709f-5788-4bb9-a2cb-c47cfc333c75" providerId="ADAL" clId="{E868B963-4DC2-3C45-A949-5C5E40F71B79}" dt="2021-02-15T21:20:07.381" v="2" actId="6549"/>
          <ac:spMkLst>
            <pc:docMk/>
            <pc:sldMk cId="0" sldId="375"/>
            <ac:spMk id="122886" creationId="{00000000-0000-0000-0000-000000000000}"/>
          </ac:spMkLst>
        </pc:spChg>
      </pc:sldChg>
      <pc:sldChg chg="modSp mod">
        <pc:chgData name="George Oikonomou" userId="e5e5709f-5788-4bb9-a2cb-c47cfc333c75" providerId="ADAL" clId="{E868B963-4DC2-3C45-A949-5C5E40F71B79}" dt="2021-02-15T21:32:58.049" v="462" actId="20577"/>
        <pc:sldMkLst>
          <pc:docMk/>
          <pc:sldMk cId="0" sldId="455"/>
        </pc:sldMkLst>
        <pc:spChg chg="mod">
          <ac:chgData name="George Oikonomou" userId="e5e5709f-5788-4bb9-a2cb-c47cfc333c75" providerId="ADAL" clId="{E868B963-4DC2-3C45-A949-5C5E40F71B79}" dt="2021-02-15T21:32:58.049" v="462" actId="20577"/>
          <ac:spMkLst>
            <pc:docMk/>
            <pc:sldMk cId="0" sldId="455"/>
            <ac:spMk id="149566" creationId="{00000000-0000-0000-0000-000000000000}"/>
          </ac:spMkLst>
        </pc:spChg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0" sldId="500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3860354668" sldId="513"/>
        </pc:sldMkLst>
      </pc:sldChg>
      <pc:sldChg chg="modSp mod ord modAnim">
        <pc:chgData name="George Oikonomou" userId="e5e5709f-5788-4bb9-a2cb-c47cfc333c75" providerId="ADAL" clId="{E868B963-4DC2-3C45-A949-5C5E40F71B79}" dt="2021-02-15T21:32:57.468" v="460"/>
        <pc:sldMkLst>
          <pc:docMk/>
          <pc:sldMk cId="2105325410" sldId="515"/>
        </pc:sldMkLst>
        <pc:spChg chg="mod">
          <ac:chgData name="George Oikonomou" userId="e5e5709f-5788-4bb9-a2cb-c47cfc333c75" providerId="ADAL" clId="{E868B963-4DC2-3C45-A949-5C5E40F71B79}" dt="2021-02-15T21:26:32.159" v="445" actId="14100"/>
          <ac:spMkLst>
            <pc:docMk/>
            <pc:sldMk cId="2105325410" sldId="515"/>
            <ac:spMk id="124952" creationId="{00000000-0000-0000-0000-000000000000}"/>
          </ac:spMkLst>
        </pc:spChg>
      </pc:sldChg>
      <pc:sldChg chg="add del">
        <pc:chgData name="George Oikonomou" userId="e5e5709f-5788-4bb9-a2cb-c47cfc333c75" providerId="ADAL" clId="{E868B963-4DC2-3C45-A949-5C5E40F71B79}" dt="2021-02-15T21:32:57.785" v="461" actId="2696"/>
        <pc:sldMkLst>
          <pc:docMk/>
          <pc:sldMk cId="1617065081" sldId="516"/>
        </pc:sldMkLst>
      </pc:sldChg>
      <pc:sldChg chg="add del">
        <pc:chgData name="George Oikonomou" userId="e5e5709f-5788-4bb9-a2cb-c47cfc333c75" providerId="ADAL" clId="{E868B963-4DC2-3C45-A949-5C5E40F71B79}" dt="2021-02-15T21:32:58.445" v="463" actId="2696"/>
        <pc:sldMkLst>
          <pc:docMk/>
          <pc:sldMk cId="82227061" sldId="517"/>
        </pc:sldMkLst>
      </pc:sldChg>
      <pc:sldChg chg="modSp modAnim">
        <pc:chgData name="George Oikonomou" userId="e5e5709f-5788-4bb9-a2cb-c47cfc333c75" providerId="ADAL" clId="{E868B963-4DC2-3C45-A949-5C5E40F71B79}" dt="2021-02-15T21:38:08.448" v="518" actId="20577"/>
        <pc:sldMkLst>
          <pc:docMk/>
          <pc:sldMk cId="1566488834" sldId="518"/>
        </pc:sldMkLst>
        <pc:spChg chg="mod">
          <ac:chgData name="George Oikonomou" userId="e5e5709f-5788-4bb9-a2cb-c47cfc333c75" providerId="ADAL" clId="{E868B963-4DC2-3C45-A949-5C5E40F71B79}" dt="2021-02-15T21:31:43.108" v="454" actId="20577"/>
          <ac:spMkLst>
            <pc:docMk/>
            <pc:sldMk cId="1566488834" sldId="518"/>
            <ac:spMk id="149566" creationId="{00000000-0000-0000-0000-000000000000}"/>
          </ac:spMkLst>
        </pc:spChg>
        <pc:spChg chg="mod">
          <ac:chgData name="George Oikonomou" userId="e5e5709f-5788-4bb9-a2cb-c47cfc333c75" providerId="ADAL" clId="{E868B963-4DC2-3C45-A949-5C5E40F71B79}" dt="2021-02-15T21:38:08.448" v="518" actId="20577"/>
          <ac:spMkLst>
            <pc:docMk/>
            <pc:sldMk cId="1566488834" sldId="518"/>
            <ac:spMk id="149567" creationId="{00000000-0000-0000-0000-000000000000}"/>
          </ac:spMkLst>
        </pc:spChg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443944921" sldId="519"/>
        </pc:sldMkLst>
      </pc:sldChg>
      <pc:sldChg chg="del">
        <pc:chgData name="George Oikonomou" userId="e5e5709f-5788-4bb9-a2cb-c47cfc333c75" providerId="ADAL" clId="{E868B963-4DC2-3C45-A949-5C5E40F71B79}" dt="2021-02-15T17:59:16.723" v="0" actId="2696"/>
        <pc:sldMkLst>
          <pc:docMk/>
          <pc:sldMk cId="828769450" sldId="520"/>
        </pc:sldMkLst>
      </pc:sldChg>
      <pc:sldChg chg="addSp delSp modSp new mod modClrScheme chgLayout">
        <pc:chgData name="George Oikonomou" userId="e5e5709f-5788-4bb9-a2cb-c47cfc333c75" providerId="ADAL" clId="{E868B963-4DC2-3C45-A949-5C5E40F71B79}" dt="2021-02-15T21:22:26.148" v="427" actId="12"/>
        <pc:sldMkLst>
          <pc:docMk/>
          <pc:sldMk cId="1544442587" sldId="522"/>
        </pc:sldMkLst>
        <pc:spChg chg="del 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2" creationId="{48CC3C69-B1BA-E440-82FD-484893ED9F61}"/>
          </ac:spMkLst>
        </pc:spChg>
        <pc:spChg chg="del 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3" creationId="{AFB02676-2890-0644-96F6-023F8406A007}"/>
          </ac:spMkLst>
        </pc:spChg>
        <pc:spChg chg="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4" creationId="{9C098C51-9944-214D-B672-FBEF07BC92CD}"/>
          </ac:spMkLst>
        </pc:spChg>
        <pc:spChg chg="mod ord">
          <ac:chgData name="George Oikonomou" userId="e5e5709f-5788-4bb9-a2cb-c47cfc333c75" providerId="ADAL" clId="{E868B963-4DC2-3C45-A949-5C5E40F71B79}" dt="2021-02-15T21:20:31.489" v="4" actId="700"/>
          <ac:spMkLst>
            <pc:docMk/>
            <pc:sldMk cId="1544442587" sldId="522"/>
            <ac:spMk id="5" creationId="{5F4CBFF4-A411-2646-BA19-44D895554ABA}"/>
          </ac:spMkLst>
        </pc:spChg>
        <pc:spChg chg="add mod ord">
          <ac:chgData name="George Oikonomou" userId="e5e5709f-5788-4bb9-a2cb-c47cfc333c75" providerId="ADAL" clId="{E868B963-4DC2-3C45-A949-5C5E40F71B79}" dt="2021-02-15T21:20:35.308" v="19" actId="20577"/>
          <ac:spMkLst>
            <pc:docMk/>
            <pc:sldMk cId="1544442587" sldId="522"/>
            <ac:spMk id="6" creationId="{94001419-8BE3-5945-B06A-9027E68D3ABC}"/>
          </ac:spMkLst>
        </pc:spChg>
        <pc:spChg chg="add mod ord">
          <ac:chgData name="George Oikonomou" userId="e5e5709f-5788-4bb9-a2cb-c47cfc333c75" providerId="ADAL" clId="{E868B963-4DC2-3C45-A949-5C5E40F71B79}" dt="2021-02-15T21:22:26.148" v="427" actId="12"/>
          <ac:spMkLst>
            <pc:docMk/>
            <pc:sldMk cId="1544442587" sldId="522"/>
            <ac:spMk id="7" creationId="{B5386899-82FA-FF4D-B06A-F03ABF94CFB7}"/>
          </ac:spMkLst>
        </pc:spChg>
      </pc:sldChg>
      <pc:sldMasterChg chg="del delSldLayout">
        <pc:chgData name="George Oikonomou" userId="e5e5709f-5788-4bb9-a2cb-c47cfc333c75" providerId="ADAL" clId="{E868B963-4DC2-3C45-A949-5C5E40F71B79}" dt="2021-02-15T17:59:16.723" v="0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E868B963-4DC2-3C45-A949-5C5E40F71B79}" dt="2021-02-15T17:59:16.723" v="0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6:26:01.095" v="73" actId="14100"/>
      <pc:docMkLst>
        <pc:docMk/>
      </pc:docMkLst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modSp add mod">
        <pc:chgData name="George Oikonomou" userId="e5e5709f-5788-4bb9-a2cb-c47cfc333c75" providerId="ADAL" clId="{6F9CDC24-A3A8-6045-A572-D087EA4CE2FA}" dt="2021-02-15T15:41:15.993" v="43" actId="20577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5:52:48.104" v="54" actId="20577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mod">
        <pc:chgData name="George Oikonomou" userId="e5e5709f-5788-4bb9-a2cb-c47cfc333c75" providerId="ADAL" clId="{6F9CDC24-A3A8-6045-A572-D087EA4CE2FA}" dt="2021-02-15T15:53:11.968" v="68" actId="20577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  <pc:docChgLst>
    <pc:chgData name="George Oikonomou" userId="e5e5709f-5788-4bb9-a2cb-c47cfc333c75" providerId="ADAL" clId="{C52C0757-7EF4-4A4B-858B-100CBC9F042A}"/>
    <pc:docChg chg="undo custSel addSld delSld modSld">
      <pc:chgData name="George Oikonomou" userId="e5e5709f-5788-4bb9-a2cb-c47cfc333c75" providerId="ADAL" clId="{C52C0757-7EF4-4A4B-858B-100CBC9F042A}" dt="2021-02-15T22:05:41.779" v="155" actId="20577"/>
      <pc:docMkLst>
        <pc:docMk/>
      </pc:docMkLst>
      <pc:sldChg chg="modSp mod">
        <pc:chgData name="George Oikonomou" userId="e5e5709f-5788-4bb9-a2cb-c47cfc333c75" providerId="ADAL" clId="{C52C0757-7EF4-4A4B-858B-100CBC9F042A}" dt="2021-02-15T21:53:51.630" v="149" actId="20577"/>
        <pc:sldMkLst>
          <pc:docMk/>
          <pc:sldMk cId="0" sldId="374"/>
        </pc:sldMkLst>
        <pc:spChg chg="mod">
          <ac:chgData name="George Oikonomou" userId="e5e5709f-5788-4bb9-a2cb-c47cfc333c75" providerId="ADAL" clId="{C52C0757-7EF4-4A4B-858B-100CBC9F042A}" dt="2021-02-15T21:53:51.630" v="149" actId="20577"/>
          <ac:spMkLst>
            <pc:docMk/>
            <pc:sldMk cId="0" sldId="374"/>
            <ac:spMk id="120841" creationId="{00000000-0000-0000-0000-000000000000}"/>
          </ac:spMkLst>
        </pc:spChg>
      </pc:sldChg>
      <pc:sldChg chg="add del">
        <pc:chgData name="George Oikonomou" userId="e5e5709f-5788-4bb9-a2cb-c47cfc333c75" providerId="ADAL" clId="{C52C0757-7EF4-4A4B-858B-100CBC9F042A}" dt="2021-02-15T22:02:14.983" v="152" actId="2696"/>
        <pc:sldMkLst>
          <pc:docMk/>
          <pc:sldMk cId="0" sldId="455"/>
        </pc:sldMkLst>
      </pc:sldChg>
      <pc:sldChg chg="modSp">
        <pc:chgData name="George Oikonomou" userId="e5e5709f-5788-4bb9-a2cb-c47cfc333c75" providerId="ADAL" clId="{C52C0757-7EF4-4A4B-858B-100CBC9F042A}" dt="2021-02-15T22:05:41.779" v="155" actId="20577"/>
        <pc:sldMkLst>
          <pc:docMk/>
          <pc:sldMk cId="1566488834" sldId="518"/>
        </pc:sldMkLst>
        <pc:spChg chg="mod">
          <ac:chgData name="George Oikonomou" userId="e5e5709f-5788-4bb9-a2cb-c47cfc333c75" providerId="ADAL" clId="{C52C0757-7EF4-4A4B-858B-100CBC9F042A}" dt="2021-02-15T22:05:41.779" v="155" actId="20577"/>
          <ac:spMkLst>
            <pc:docMk/>
            <pc:sldMk cId="1566488834" sldId="518"/>
            <ac:spMk id="1495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9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075A91-4B0A-1B45-8C79-73BD865DC22E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6E0713-3AE7-904A-A836-49955B1D87CA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AF92D6-AF2F-C84D-A4AD-8C7F5D518C53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AF92D6-AF2F-C84D-A4AD-8C7F5D518C53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DCCF7A-C558-5540-B7CF-4DAA83A303D7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364133-C657-B248-B330-1DBB4CCF8A08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D1DD4B-65BC-5C4F-A833-8FBEA43024F8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0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330B05-8899-1C41-AD20-66DF686BEF70}" type="slidenum">
              <a:rPr lang="en-US" sz="1300">
                <a:latin typeface="Times New Roman" charset="0"/>
              </a:rPr>
              <a:pPr/>
              <a:t>10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75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pPr marL="0" marR="0" lvl="0" indent="0" algn="l" defTabSz="6752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alatino Linotype"/>
              <a:ea typeface="ＭＳ Ｐゴシック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6345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93675"/>
            <a:ext cx="7962900" cy="739775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Conditional GET </a:t>
            </a:r>
            <a:endParaRPr lang="en-US" dirty="0">
              <a:latin typeface="Gill Sans MT" charset="0"/>
            </a:endParaRP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1403350"/>
            <a:ext cx="3743325" cy="5132388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400" dirty="0">
                <a:latin typeface="Gill Sans MT" charset="0"/>
              </a:rPr>
              <a:t>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send object if cache has up-to-date cached version</a:t>
            </a:r>
          </a:p>
          <a:p>
            <a:pPr lvl="1"/>
            <a:r>
              <a:rPr lang="en-US" sz="2000" dirty="0">
                <a:latin typeface="Gill Sans MT" charset="0"/>
              </a:rPr>
              <a:t>no object transmission delay</a:t>
            </a:r>
          </a:p>
          <a:p>
            <a:pPr lvl="1"/>
            <a:r>
              <a:rPr lang="en-US" sz="2000" dirty="0">
                <a:latin typeface="Gill Sans MT" charset="0"/>
              </a:rPr>
              <a:t>lower link utilization</a:t>
            </a:r>
          </a:p>
          <a:p>
            <a:r>
              <a:rPr lang="en-US" sz="2400" i="1" dirty="0">
                <a:latin typeface="Gill Sans MT" charset="0"/>
              </a:rPr>
              <a:t>cache:</a:t>
            </a:r>
            <a:r>
              <a:rPr lang="en-US" sz="2400" dirty="0">
                <a:latin typeface="Gill Sans MT" charset="0"/>
              </a:rPr>
              <a:t> specify date of cached copy in HTTP request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If-modified-since: &lt;date&gt;</a:t>
            </a:r>
          </a:p>
          <a:p>
            <a:r>
              <a:rPr lang="en-US" sz="2400" i="1" dirty="0">
                <a:latin typeface="Gill Sans MT" charset="0"/>
              </a:rPr>
              <a:t>server:</a:t>
            </a:r>
            <a:r>
              <a:rPr lang="en-US" sz="2400" dirty="0">
                <a:latin typeface="Gill Sans MT" charset="0"/>
              </a:rPr>
              <a:t> response contains no object if cached copy is up-to-date: 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Courier New" charset="0"/>
              </a:rPr>
              <a:t>HTTP/1.0 304 Not Modified</a:t>
            </a:r>
            <a:endParaRPr lang="en-US" dirty="0">
              <a:latin typeface="Gill Sans MT" charset="0"/>
            </a:endParaRP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4521200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4827588" y="1998663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>
            <a:off x="4540250" y="2860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08538" y="2854325"/>
            <a:ext cx="2643187" cy="865188"/>
            <a:chOff x="2698" y="2036"/>
            <a:chExt cx="1665" cy="545"/>
          </a:xfrm>
        </p:grpSpPr>
        <p:sp>
          <p:nvSpPr>
            <p:cNvPr id="133175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3176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/>
                <a:t>304 Not Modified</a:t>
              </a:r>
              <a:endParaRPr lang="en-US" b="1"/>
            </a:p>
          </p:txBody>
        </p:sp>
      </p:grpSp>
      <p:sp>
        <p:nvSpPr>
          <p:cNvPr id="67596" name="Text Box 28"/>
          <p:cNvSpPr txBox="1">
            <a:spLocks noChangeArrowheads="1"/>
          </p:cNvSpPr>
          <p:nvPr/>
        </p:nvSpPr>
        <p:spPr bwMode="auto">
          <a:xfrm>
            <a:off x="7905750" y="2149475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before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67597" name="Line 31"/>
          <p:cNvSpPr>
            <a:spLocks noChangeShapeType="1"/>
          </p:cNvSpPr>
          <p:nvPr/>
        </p:nvSpPr>
        <p:spPr bwMode="auto">
          <a:xfrm>
            <a:off x="4278313" y="4079875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32"/>
          <p:cNvSpPr>
            <a:spLocks noChangeShapeType="1"/>
          </p:cNvSpPr>
          <p:nvPr/>
        </p:nvSpPr>
        <p:spPr bwMode="auto">
          <a:xfrm>
            <a:off x="4587875" y="4678363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Text Box 34"/>
          <p:cNvSpPr txBox="1">
            <a:spLocks noChangeArrowheads="1"/>
          </p:cNvSpPr>
          <p:nvPr/>
        </p:nvSpPr>
        <p:spPr bwMode="auto">
          <a:xfrm>
            <a:off x="4832350" y="4562475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If-modified-since: &lt;date&gt;</a:t>
            </a:r>
            <a:endParaRPr lang="en-US" b="1"/>
          </a:p>
        </p:txBody>
      </p:sp>
      <p:sp>
        <p:nvSpPr>
          <p:cNvPr id="67600" name="Line 35"/>
          <p:cNvSpPr>
            <a:spLocks noChangeShapeType="1"/>
          </p:cNvSpPr>
          <p:nvPr/>
        </p:nvSpPr>
        <p:spPr bwMode="auto">
          <a:xfrm flipH="1">
            <a:off x="4606925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38"/>
          <p:cNvSpPr txBox="1">
            <a:spLocks noChangeArrowheads="1"/>
          </p:cNvSpPr>
          <p:nvPr/>
        </p:nvSpPr>
        <p:spPr bwMode="auto">
          <a:xfrm>
            <a:off x="4851400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/>
              <a:t>&lt;data&gt;</a:t>
            </a:r>
          </a:p>
        </p:txBody>
      </p:sp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7985125" y="4808538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modified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after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99"/>
                </a:solidFill>
              </a:rPr>
              <a:t>&lt;date&gt;</a:t>
            </a:r>
          </a:p>
        </p:txBody>
      </p:sp>
      <p:sp>
        <p:nvSpPr>
          <p:cNvPr id="133136" name="Text Box 5"/>
          <p:cNvSpPr txBox="1">
            <a:spLocks noChangeArrowheads="1"/>
          </p:cNvSpPr>
          <p:nvPr/>
        </p:nvSpPr>
        <p:spPr bwMode="auto">
          <a:xfrm>
            <a:off x="3797300" y="10620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client</a:t>
            </a:r>
          </a:p>
        </p:txBody>
      </p:sp>
      <p:sp>
        <p:nvSpPr>
          <p:cNvPr id="133137" name="Text Box 6"/>
          <p:cNvSpPr txBox="1">
            <a:spLocks noChangeArrowheads="1"/>
          </p:cNvSpPr>
          <p:nvPr/>
        </p:nvSpPr>
        <p:spPr bwMode="auto">
          <a:xfrm>
            <a:off x="7483475" y="10572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server</a:t>
            </a:r>
          </a:p>
        </p:txBody>
      </p:sp>
      <p:pic>
        <p:nvPicPr>
          <p:cNvPr id="133138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7620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39" name="Group 34"/>
          <p:cNvGrpSpPr>
            <a:grpSpLocks/>
          </p:cNvGrpSpPr>
          <p:nvPr/>
        </p:nvGrpSpPr>
        <p:grpSpPr bwMode="auto">
          <a:xfrm>
            <a:off x="7073900" y="977900"/>
            <a:ext cx="422275" cy="685800"/>
            <a:chOff x="4140" y="429"/>
            <a:chExt cx="1425" cy="2396"/>
          </a:xfrm>
        </p:grpSpPr>
        <p:sp>
          <p:nvSpPr>
            <p:cNvPr id="133143" name="Freeform 3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Rectangle 36"/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Freeform 3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Freeform 3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7" name="Rectangle 39"/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48" name="Group 4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173" name="AutoShape 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4" name="AutoShape 42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49" name="Rectangle 43"/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50" name="Group 4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171" name="AutoShape 4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2" name="AutoShape 46"/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1" name="Rectangle 47"/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Rectangle 48"/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53" name="Group 4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3169" name="AutoShape 5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70" name="AutoShape 51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4" name="Freeform 5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155" name="Group 5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167" name="AutoShape 54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68" name="AutoShape 55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56" name="Rectangle 56"/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Freeform 5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8" name="Freeform 5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59" name="Oval 59"/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Freeform 6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1" name="AutoShape 6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AutoShape 62"/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Oval 63"/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Oval 64"/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3165" name="Oval 65"/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Rectangle 66"/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40" name="Group 67"/>
          <p:cNvGrpSpPr>
            <a:grpSpLocks/>
          </p:cNvGrpSpPr>
          <p:nvPr/>
        </p:nvGrpSpPr>
        <p:grpSpPr bwMode="auto">
          <a:xfrm>
            <a:off x="4373563" y="1022350"/>
            <a:ext cx="742950" cy="742950"/>
            <a:chOff x="-44" y="1473"/>
            <a:chExt cx="981" cy="1105"/>
          </a:xfrm>
        </p:grpSpPr>
        <p:pic>
          <p:nvPicPr>
            <p:cNvPr id="13314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42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10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6CBB4-14BE-D64E-AE1B-240D18AC7EFA}"/>
              </a:ext>
            </a:extLst>
          </p:cNvPr>
          <p:cNvSpPr txBox="1"/>
          <p:nvPr/>
        </p:nvSpPr>
        <p:spPr>
          <a:xfrm>
            <a:off x="5449824" y="738835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3" grpId="0" animBg="1"/>
      <p:bldP spid="67594" grpId="0" animBg="1"/>
      <p:bldP spid="67596" grpId="0"/>
      <p:bldP spid="67597" grpId="0" animBg="1"/>
      <p:bldP spid="67598" grpId="0" animBg="1"/>
      <p:bldP spid="67599" grpId="0" animBg="1"/>
      <p:bldP spid="67600" grpId="0" animBg="1"/>
      <p:bldP spid="67601" grpId="0" animBg="1"/>
      <p:bldP spid="676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001419-8BE3-5945-B06A-9027E68D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Caching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386899-82FA-FF4D-B06A-F03ABF94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When a browser downloads a web object, it saves a copy of the object locally.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collection of previously downloaded objects is called “a cache”.</a:t>
            </a:r>
          </a:p>
          <a:p>
            <a:endParaRPr lang="en-GB" dirty="0"/>
          </a:p>
          <a:p>
            <a:r>
              <a:rPr lang="en-GB" dirty="0"/>
              <a:t>When the browser needs to display the same object to the user in the future, it may load the object from cache instead of downloading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98C51-9944-214D-B672-FBEF07BC92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CBFF4-A411-2646-BA19-44D895554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44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5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120966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67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36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120964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965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37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120932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3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4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5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6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37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62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63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38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39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60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61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0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1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42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58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59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3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44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56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57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45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6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47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48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49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50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1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2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3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954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55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838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120900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1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3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4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05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930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1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06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07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928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9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08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9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910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926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7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11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12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924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5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913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4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5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6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7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18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9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0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1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922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3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0839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Web caches (proxy server)</a:t>
            </a:r>
            <a:endParaRPr lang="en-US" dirty="0">
              <a:latin typeface="Gill Sans MT" charset="0"/>
            </a:endParaRPr>
          </a:p>
        </p:txBody>
      </p:sp>
      <p:sp>
        <p:nvSpPr>
          <p:cNvPr id="1208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user sets browser: Web accesses via cache</a:t>
            </a:r>
          </a:p>
          <a:p>
            <a:r>
              <a:rPr lang="en-US" sz="2400" dirty="0">
                <a:latin typeface="Gill Sans MT" charset="0"/>
              </a:rPr>
              <a:t>browser sends all HTTP requests to cache</a:t>
            </a:r>
          </a:p>
          <a:p>
            <a:pPr lvl="1"/>
            <a:r>
              <a:rPr lang="en-US" dirty="0">
                <a:latin typeface="Gill Sans MT" charset="0"/>
              </a:rPr>
              <a:t>Object NOT found in cache (cache “miss”): Proxy downloads object from origin</a:t>
            </a:r>
          </a:p>
          <a:p>
            <a:pPr lvl="1"/>
            <a:r>
              <a:rPr lang="en-US" dirty="0">
                <a:latin typeface="Gill Sans MT" charset="0"/>
              </a:rPr>
              <a:t>Object found in cache (cache “hit”): proxy returns object </a:t>
            </a:r>
          </a:p>
        </p:txBody>
      </p:sp>
      <p:sp>
        <p:nvSpPr>
          <p:cNvPr id="120842" name="Rectangle 4"/>
          <p:cNvSpPr>
            <a:spLocks noChangeArrowheads="1"/>
          </p:cNvSpPr>
          <p:nvPr/>
        </p:nvSpPr>
        <p:spPr bwMode="auto">
          <a:xfrm>
            <a:off x="576263" y="1282135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800" dirty="0">
                <a:latin typeface="Gill Sans MT" charset="0"/>
              </a:rPr>
              <a:t> satisfy client request without involving origin server</a:t>
            </a:r>
          </a:p>
        </p:txBody>
      </p:sp>
      <p:sp>
        <p:nvSpPr>
          <p:cNvPr id="120843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sp>
        <p:nvSpPr>
          <p:cNvPr id="120844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server</a:t>
            </a:r>
            <a:endParaRPr lang="en-US" sz="2400"/>
          </a:p>
        </p:txBody>
      </p:sp>
      <p:sp>
        <p:nvSpPr>
          <p:cNvPr id="120845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client</a:t>
            </a:r>
            <a:endParaRPr lang="en-US" sz="2400"/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12089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9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120896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7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120893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4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20895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sp>
        <p:nvSpPr>
          <p:cNvPr id="120849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20850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120851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pic>
        <p:nvPicPr>
          <p:cNvPr id="120852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120888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9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sp>
          <p:nvSpPr>
            <p:cNvPr id="120890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  <p:pic>
          <p:nvPicPr>
            <p:cNvPr id="120891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92" name="Picture 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55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120856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7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0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1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0886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7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2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3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0884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5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4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66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0882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3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7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68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0880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1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0869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1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2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4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0878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More about Web caching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cache acts as both client and server</a:t>
            </a:r>
          </a:p>
          <a:p>
            <a:pPr lvl="1"/>
            <a:r>
              <a:rPr lang="en-US" sz="2000" dirty="0">
                <a:latin typeface="Gill Sans MT" charset="0"/>
              </a:rPr>
              <a:t>server for original requesting client</a:t>
            </a:r>
          </a:p>
          <a:p>
            <a:pPr lvl="1"/>
            <a:r>
              <a:rPr lang="en-US" sz="2000" dirty="0">
                <a:latin typeface="Gill Sans MT" charset="0"/>
              </a:rPr>
              <a:t>client to origin server</a:t>
            </a:r>
          </a:p>
          <a:p>
            <a:r>
              <a:rPr lang="en-US" dirty="0">
                <a:latin typeface="Gill Sans MT" charset="0"/>
              </a:rPr>
              <a:t>typically cache is installed by ISP (university, company, residential ISP)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why Web caching?</a:t>
            </a:r>
          </a:p>
          <a:p>
            <a:r>
              <a:rPr lang="en-US" dirty="0">
                <a:latin typeface="Gill Sans MT" charset="0"/>
              </a:rPr>
              <a:t>reduce response time for client request</a:t>
            </a:r>
          </a:p>
          <a:p>
            <a:r>
              <a:rPr lang="en-US" dirty="0">
                <a:latin typeface="Gill Sans MT" charset="0"/>
              </a:rPr>
              <a:t>reduce traffic on an institution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access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1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title"/>
          </p:nvPr>
        </p:nvSpPr>
        <p:spPr>
          <a:xfrm>
            <a:off x="398463" y="269875"/>
            <a:ext cx="8059737" cy="66357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Caching example: </a:t>
            </a:r>
            <a:endParaRPr lang="en-US" dirty="0">
              <a:latin typeface="Gill Sans MT" charset="0"/>
            </a:endParaRPr>
          </a:p>
        </p:txBody>
      </p:sp>
      <p:sp>
        <p:nvSpPr>
          <p:cNvPr id="12493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4935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1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network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124948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24949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4950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51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73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76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77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74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5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1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51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6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6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6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6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6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grpSp>
        <p:nvGrpSpPr>
          <p:cNvPr id="124955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5130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1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2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3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4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5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60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61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6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7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58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9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8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9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40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56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7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1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42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54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5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3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4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5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6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7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8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9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0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1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52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3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6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5128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129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5096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7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98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9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00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1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26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7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2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3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24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5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4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05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6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22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3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7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08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20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1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9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0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1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2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3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4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5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6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7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18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9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8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5064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5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66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7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8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69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94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5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0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1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92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3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2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3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4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90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1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5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76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88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89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7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8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79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0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1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2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3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4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5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86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7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9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5032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34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5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6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7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62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3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38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9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60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1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0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1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42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58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9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3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44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56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7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5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6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7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8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9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50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1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2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3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54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5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0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5000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2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5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30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31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6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7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28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9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8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10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26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7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1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12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24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5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3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4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7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9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0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1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22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3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4968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69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1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3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998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9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4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5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996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7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6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7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8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994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5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9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80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992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3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81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2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5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8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9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4990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1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4966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7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3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4964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FBAF5-A67E-B845-87CA-7BD8823E0A88}"/>
              </a:ext>
            </a:extLst>
          </p:cNvPr>
          <p:cNvSpPr txBox="1"/>
          <p:nvPr/>
        </p:nvSpPr>
        <p:spPr>
          <a:xfrm>
            <a:off x="6265333" y="7450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13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endParaRPr lang="en-US">
              <a:latin typeface="Gill Sans MT" charset="0"/>
            </a:endParaRPr>
          </a:p>
        </p:txBody>
      </p:sp>
      <p:sp>
        <p:nvSpPr>
          <p:cNvPr id="124934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4935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1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4948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24949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4950" name="Group 11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51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73" name="Group 11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76" name="Freeform 1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77" name="Freeform 1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74" name="Line 11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75" name="Line 11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51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51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51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516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516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6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16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6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0.15%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99%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Internet delay + access delay + LAN delay =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2 sec + a lot + </a:t>
            </a:r>
            <a:r>
              <a:rPr lang="en-US" dirty="0" err="1">
                <a:latin typeface="Gill Sans MT" charset="0"/>
              </a:rPr>
              <a:t>usecs</a:t>
            </a: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sp>
        <p:nvSpPr>
          <p:cNvPr id="8329" name="Oval 137"/>
          <p:cNvSpPr>
            <a:spLocks noChangeArrowheads="1"/>
          </p:cNvSpPr>
          <p:nvPr/>
        </p:nvSpPr>
        <p:spPr bwMode="auto">
          <a:xfrm>
            <a:off x="3025775" y="4630738"/>
            <a:ext cx="838200" cy="392112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3379788" y="42767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CC0000"/>
                </a:solidFill>
              </a:rPr>
              <a:t>problem!</a:t>
            </a:r>
          </a:p>
        </p:txBody>
      </p:sp>
      <p:grpSp>
        <p:nvGrpSpPr>
          <p:cNvPr id="124955" name="Group 139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5130" name="Freeform 14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1" name="Rectangle 14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2" name="Freeform 14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3" name="Freeform 14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34" name="Rectangle 14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5" name="Group 14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60" name="AutoShape 14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61" name="AutoShape 14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6" name="Rectangle 14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37" name="Group 14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58" name="AutoShape 15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9" name="AutoShape 15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38" name="Rectangle 15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39" name="Rectangle 15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40" name="Group 15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56" name="AutoShape 15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7" name="AutoShape 15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1" name="Freeform 15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42" name="Group 15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54" name="AutoShape 1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55" name="AutoShape 16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43" name="Rectangle 16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4" name="Freeform 16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5" name="Freeform 16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6" name="Oval 16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7" name="Freeform 16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48" name="AutoShape 16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49" name="AutoShape 16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0" name="Oval 16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1" name="Oval 16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52" name="Oval 17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53" name="Rectangle 17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6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5128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129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7" name="Group 175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5096" name="Freeform 17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7" name="Rectangle 177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98" name="Freeform 17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99" name="Freeform 17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00" name="Rectangle 180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1" name="Group 18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126" name="AutoShape 18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7" name="AutoShape 183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2" name="Rectangle 184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3" name="Group 18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124" name="AutoShape 18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5" name="AutoShape 187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4" name="Rectangle 188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05" name="Rectangle 189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106" name="Group 19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122" name="AutoShape 1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3" name="AutoShape 192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7" name="Freeform 19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108" name="Group 19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120" name="AutoShape 19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21" name="AutoShape 196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109" name="Rectangle 197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0" name="Freeform 19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1" name="Freeform 19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2" name="Oval 200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3" name="Freeform 20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114" name="AutoShape 202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5" name="AutoShape 203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6" name="Oval 204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7" name="Oval 205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118" name="Oval 206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9" name="Rectangle 207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8" name="Group 208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5064" name="Freeform 20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5" name="Rectangle 210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66" name="Freeform 21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7" name="Freeform 21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68" name="Rectangle 213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69" name="Group 21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94" name="AutoShape 215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5" name="AutoShape 216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0" name="Rectangle 217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1" name="Group 21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92" name="AutoShape 21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3" name="AutoShape 22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2" name="Rectangle 221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3" name="Rectangle 222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74" name="Group 22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90" name="AutoShape 2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91" name="AutoShape 225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5" name="Freeform 22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76" name="Group 22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88" name="AutoShape 22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89" name="AutoShape 229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77" name="Rectangle 230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78" name="Freeform 23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79" name="Freeform 23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0" name="Oval 233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1" name="Freeform 23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82" name="AutoShape 235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3" name="AutoShape 236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4" name="Oval 237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5" name="Oval 238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86" name="Oval 239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87" name="Rectangle 240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59" name="Group 241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5032" name="Freeform 24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" name="Rectangle 243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34" name="Freeform 24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5" name="Freeform 24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6" name="Rectangle 246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7" name="Group 24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62" name="AutoShape 248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3" name="AutoShape 249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38" name="Rectangle 250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39" name="Group 25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60" name="AutoShape 25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1" name="AutoShape 253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0" name="Rectangle 254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1" name="Rectangle 255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42" name="Group 25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58" name="AutoShape 2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9" name="AutoShape 258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3" name="Freeform 25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44" name="Group 26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56" name="AutoShape 261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57" name="AutoShape 262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45" name="Rectangle 263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6" name="Freeform 26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7" name="Freeform 26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48" name="Oval 266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49" name="Freeform 26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50" name="AutoShape 268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1" name="AutoShape 269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2" name="Oval 270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3" name="Oval 271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54" name="Oval 272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55" name="Rectangle 273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0" name="Group 274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5000" name="Freeform 2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Rectangle 276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2" name="Freeform 2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3" name="Freeform 2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4" name="Rectangle 279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5" name="Group 2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30" name="AutoShape 281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31" name="AutoShape 28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6" name="Rectangle 283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07" name="Group 2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28" name="AutoShape 28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9" name="AutoShape 286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08" name="Rectangle 287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Rectangle 288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010" name="Group 2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26" name="AutoShape 2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7" name="AutoShape 291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1" name="Freeform 2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012" name="Group 2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24" name="AutoShape 29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25" name="AutoShape 295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013" name="Rectangle 296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4" name="Freeform 2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5" name="Freeform 2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6" name="Oval 299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7" name="Freeform 3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18" name="AutoShape 301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19" name="AutoShape 302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0" name="Oval 303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1" name="Oval 304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5022" name="Oval 305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3" name="Rectangle 306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1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4968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69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1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2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3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4998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9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4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5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4996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7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6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7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8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994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5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9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80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4992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93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81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2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5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7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8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9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4990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91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62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4966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7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3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4964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3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consequences: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LAN utilization: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utilization =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total delay =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???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pic>
        <p:nvPicPr>
          <p:cNvPr id="126980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Caching example: </a:t>
            </a:r>
            <a:r>
              <a:rPr lang="en-US" sz="3600" dirty="0">
                <a:latin typeface="Gill Sans MT" charset="0"/>
              </a:rPr>
              <a:t>fatter access link</a:t>
            </a:r>
            <a:r>
              <a:rPr lang="en-US" sz="4000" dirty="0">
                <a:latin typeface="Gill Sans MT" charset="0"/>
              </a:rPr>
              <a:t> </a:t>
            </a:r>
            <a:endParaRPr lang="en-US" dirty="0">
              <a:latin typeface="Gill Sans MT" charset="0"/>
            </a:endParaRPr>
          </a:p>
        </p:txBody>
      </p:sp>
      <p:sp>
        <p:nvSpPr>
          <p:cNvPr id="126982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6983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2581275" y="3670300"/>
            <a:ext cx="990600" cy="1508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3509963" y="36591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</a:rPr>
              <a:t>154 Mbps</a:t>
            </a:r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6705600" y="3789363"/>
            <a:ext cx="1154113" cy="174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7788275" y="3779838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154 Mbps</a:t>
            </a:r>
          </a:p>
        </p:txBody>
      </p:sp>
      <p:sp>
        <p:nvSpPr>
          <p:cNvPr id="147513" name="Text Box 57"/>
          <p:cNvSpPr txBox="1">
            <a:spLocks noChangeArrowheads="1"/>
          </p:cNvSpPr>
          <p:nvPr/>
        </p:nvSpPr>
        <p:spPr bwMode="auto">
          <a:xfrm>
            <a:off x="598488" y="6051550"/>
            <a:ext cx="6507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</a:rPr>
              <a:t>Cost:</a:t>
            </a:r>
            <a:r>
              <a:rPr lang="en-US" sz="2400" dirty="0"/>
              <a:t> increased access link speed (not cheap!)</a:t>
            </a:r>
          </a:p>
        </p:txBody>
      </p:sp>
      <p:sp>
        <p:nvSpPr>
          <p:cNvPr id="126993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5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8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27000" name="Group 68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722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22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22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228" name="Group 7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231" name="Freeform 7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32" name="Freeform 7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229" name="Line 75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30" name="Line 7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01" name="Group 77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7193" name="Freeform 7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4" name="Rectangle 7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95" name="Freeform 8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6" name="Freeform 8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97" name="Rectangle 8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98" name="Group 8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223" name="AutoShape 8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4" name="AutoShape 8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99" name="Rectangle 8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00" name="Group 8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221" name="AutoShape 8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2" name="AutoShape 8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1" name="Rectangle 9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02" name="Rectangle 9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03" name="Group 9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219" name="AutoShape 9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20" name="AutoShape 9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4" name="Freeform 9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205" name="Group 9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217" name="AutoShape 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18" name="AutoShape 9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206" name="Rectangle 9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07" name="Freeform 10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8" name="Freeform 10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09" name="Oval 10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0" name="Freeform 10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211" name="AutoShape 10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2" name="AutoShape 10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3" name="Oval 10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4" name="Oval 10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215" name="Oval 10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16" name="Rectangle 10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2" name="Group 110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7161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2" name="Rectangle 11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63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4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65" name="Rectangle 11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66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91" name="AutoShape 11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92" name="AutoShape 11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67" name="Rectangle 11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68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89" name="AutoShape 12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90" name="AutoShape 12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69" name="Rectangle 12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0" name="Rectangle 12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71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87" name="AutoShape 12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88" name="AutoShape 12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72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73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85" name="AutoShape 1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86" name="AutoShape 13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74" name="Rectangle 13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5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6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7" name="Oval 13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78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79" name="AutoShape 13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0" name="AutoShape 13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1" name="Oval 13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2" name="Oval 14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83" name="Oval 14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84" name="Rectangle 14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3" name="Group 143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7129" name="Freeform 1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0" name="Rectangle 14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31" name="Freeform 1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2" name="Freeform 1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33" name="Rectangle 14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4" name="Group 1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59" name="AutoShape 15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60" name="AutoShape 15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35" name="Rectangle 15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6" name="Group 1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57" name="AutoShape 15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8" name="AutoShape 15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37" name="Rectangle 15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38" name="Rectangle 15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39" name="Group 1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55" name="AutoShape 15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6" name="AutoShape 16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40" name="Freeform 1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41" name="Group 1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53" name="AutoShape 1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4" name="AutoShape 16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42" name="Rectangle 16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3" name="Freeform 1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4" name="Freeform 1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5" name="Oval 16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6" name="Freeform 1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47" name="AutoShape 17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8" name="AutoShape 17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49" name="Oval 17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0" name="Oval 17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51" name="Oval 17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2" name="Rectangle 17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4" name="Group 176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7097" name="Freeform 17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98" name="Rectangle 17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9" name="Freeform 17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00" name="Freeform 18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01" name="Rectangle 18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2" name="Group 18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127" name="AutoShape 18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8" name="AutoShape 18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3" name="Rectangle 18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4" name="Group 18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125" name="AutoShape 18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6" name="AutoShape 18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5" name="Rectangle 18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06" name="Rectangle 19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107" name="Group 19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123" name="AutoShape 19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4" name="AutoShape 19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08" name="Freeform 19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109" name="Group 19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121" name="AutoShape 19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2" name="AutoShape 19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110" name="Rectangle 19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1" name="Freeform 19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2" name="Freeform 20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3" name="Oval 20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4" name="Freeform 20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115" name="AutoShape 20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6" name="AutoShape 20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7" name="Oval 20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8" name="Oval 20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119" name="Oval 20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20" name="Rectangle 20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05" name="Group 209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7065" name="Freeform 21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Rectangle 21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7" name="Freeform 21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8" name="Freeform 21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9" name="Rectangle 21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0" name="Group 21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95" name="AutoShape 21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6" name="AutoShape 21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1" name="Rectangle 21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2" name="Group 21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93" name="AutoShape 22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AutoShape 22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3" name="Rectangle 22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4" name="Rectangle 22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75" name="Group 22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91" name="AutoShape 22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AutoShape 22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6" name="Freeform 22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77" name="Group 22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89" name="AutoShape 22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AutoShape 23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78" name="Rectangle 23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9" name="Freeform 23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0" name="Freeform 23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1" name="Oval 23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2" name="Freeform 23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83" name="AutoShape 23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AutoShape 23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5" name="Oval 23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6" name="Oval 23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087" name="Oval 24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8" name="Rectangle 24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06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9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0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1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7012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7013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705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5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5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60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63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64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061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1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7055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56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015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7023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4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5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27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28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3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29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0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1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2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3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49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4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5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7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48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7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38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39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0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3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045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016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7021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2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017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7019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020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7018" name="Line 95"/>
          <p:cNvSpPr>
            <a:spLocks noChangeShapeType="1"/>
          </p:cNvSpPr>
          <p:nvPr/>
        </p:nvSpPr>
        <p:spPr bwMode="auto">
          <a:xfrm>
            <a:off x="6591300" y="3467100"/>
            <a:ext cx="19050" cy="98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6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29031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29032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2927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7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7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275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9278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79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76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77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33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29270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71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34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29268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69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9035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29266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267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9038" name="Picture 2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Caching example: </a:t>
            </a:r>
            <a:r>
              <a:rPr lang="en-US" sz="3600" dirty="0">
                <a:latin typeface="Gill Sans MT" charset="0"/>
              </a:rPr>
              <a:t>install local cache</a:t>
            </a:r>
            <a:r>
              <a:rPr lang="en-US" sz="4000" dirty="0">
                <a:latin typeface="Gill Sans MT" charset="0"/>
              </a:rPr>
              <a:t> </a:t>
            </a:r>
            <a:endParaRPr lang="en-US" dirty="0">
              <a:latin typeface="Gill Sans MT" charset="0"/>
            </a:endParaRPr>
          </a:p>
        </p:txBody>
      </p:sp>
      <p:sp>
        <p:nvSpPr>
          <p:cNvPr id="129040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29041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7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129264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65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sp>
        <p:nvSpPr>
          <p:cNvPr id="129044" name="Rectangle 4"/>
          <p:cNvSpPr>
            <a:spLocks noChangeArrowheads="1"/>
          </p:cNvSpPr>
          <p:nvPr/>
        </p:nvSpPr>
        <p:spPr bwMode="auto">
          <a:xfrm>
            <a:off x="398463" y="1335088"/>
            <a:ext cx="43703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assumptions: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object size: 100K bits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request rate from browsers to origin servers:15/sec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 err="1">
                <a:latin typeface="Gill Sans MT" charset="0"/>
              </a:rPr>
              <a:t>avg</a:t>
            </a:r>
            <a:r>
              <a:rPr lang="en-US" dirty="0">
                <a:latin typeface="Gill Sans MT" charset="0"/>
              </a:rPr>
              <a:t> data rate to browsers: 1.50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RTT from institutional router to any origin server: 2 sec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access link rate: 1.54 Mbps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dirty="0">
              <a:latin typeface="Gill Sans MT" charset="0"/>
            </a:endParaRPr>
          </a:p>
        </p:txBody>
      </p:sp>
      <p:sp>
        <p:nvSpPr>
          <p:cNvPr id="129045" name="Freeform 82"/>
          <p:cNvSpPr>
            <a:spLocks/>
          </p:cNvSpPr>
          <p:nvPr/>
        </p:nvSpPr>
        <p:spPr bwMode="auto">
          <a:xfrm>
            <a:off x="663575" y="4605338"/>
            <a:ext cx="3973513" cy="1163637"/>
          </a:xfrm>
          <a:custGeom>
            <a:avLst/>
            <a:gdLst>
              <a:gd name="T0" fmla="*/ 2147483647 w 2503"/>
              <a:gd name="T1" fmla="*/ 0 h 733"/>
              <a:gd name="T2" fmla="*/ 2147483647 w 2503"/>
              <a:gd name="T3" fmla="*/ 2147483647 h 733"/>
              <a:gd name="T4" fmla="*/ 2147483647 w 2503"/>
              <a:gd name="T5" fmla="*/ 2147483647 h 733"/>
              <a:gd name="T6" fmla="*/ 2147483647 w 2503"/>
              <a:gd name="T7" fmla="*/ 2147483647 h 733"/>
              <a:gd name="T8" fmla="*/ 0 w 2503"/>
              <a:gd name="T9" fmla="*/ 2147483647 h 733"/>
              <a:gd name="T10" fmla="*/ 2147483647 w 2503"/>
              <a:gd name="T11" fmla="*/ 2147483647 h 733"/>
              <a:gd name="T12" fmla="*/ 2147483647 w 2503"/>
              <a:gd name="T13" fmla="*/ 2147483647 h 733"/>
              <a:gd name="T14" fmla="*/ 2147483647 w 2503"/>
              <a:gd name="T15" fmla="*/ 2147483647 h 733"/>
              <a:gd name="T16" fmla="*/ 2147483647 w 2503"/>
              <a:gd name="T17" fmla="*/ 0 h 7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03"/>
              <a:gd name="T28" fmla="*/ 0 h 733"/>
              <a:gd name="T29" fmla="*/ 2503 w 2503"/>
              <a:gd name="T30" fmla="*/ 733 h 7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56" name="Text Box 76"/>
          <p:cNvSpPr txBox="1">
            <a:spLocks noChangeArrowheads="1"/>
          </p:cNvSpPr>
          <p:nvPr/>
        </p:nvSpPr>
        <p:spPr bwMode="auto">
          <a:xfrm>
            <a:off x="738982" y="4595813"/>
            <a:ext cx="2667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How to compute link 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utilization, delay?</a:t>
            </a:r>
          </a:p>
        </p:txBody>
      </p:sp>
      <p:sp>
        <p:nvSpPr>
          <p:cNvPr id="148563" name="Text Box 83"/>
          <p:cNvSpPr txBox="1">
            <a:spLocks noChangeArrowheads="1"/>
          </p:cNvSpPr>
          <p:nvPr/>
        </p:nvSpPr>
        <p:spPr bwMode="auto">
          <a:xfrm>
            <a:off x="598488" y="6051550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</a:rPr>
              <a:t>Cost:</a:t>
            </a:r>
            <a:r>
              <a:rPr lang="en-US" sz="2400" dirty="0"/>
              <a:t> web cache (cheap!)</a:t>
            </a:r>
          </a:p>
        </p:txBody>
      </p:sp>
      <p:sp>
        <p:nvSpPr>
          <p:cNvPr id="129050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6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29057" name="Group 9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292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2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259" name="Group 9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9262" name="Freeform 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63" name="Freeform 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260" name="Line 9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61" name="Line 9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058" name="Group 10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29224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5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26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7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28" name="Rectangle 10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29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254" name="AutoShape 10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5" name="AutoShape 10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0" name="Rectangle 10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31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252" name="AutoShape 11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3" name="AutoShape 11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2" name="Rectangle 11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3" name="Rectangle 11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34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250" name="AutoShape 11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51" name="AutoShape 11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5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236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248" name="AutoShape 12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49" name="AutoShape 12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37" name="Rectangle 12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8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39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0" name="Oval 12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1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42" name="AutoShape 12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3" name="AutoShape 12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4" name="Oval 12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5" name="Oval 13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246" name="Oval 13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47" name="Rectangle 13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59" name="Group 13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29192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3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94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5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96" name="Rectangle 13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97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222" name="AutoShape 14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23" name="AutoShape 14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98" name="Rectangle 14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99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220" name="AutoShape 14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21" name="AutoShape 14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0" name="Rectangle 14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1" name="Rectangle 14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202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218" name="AutoShape 14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19" name="AutoShape 15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3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204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216" name="AutoShape 15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17" name="AutoShape 15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205" name="Rectangle 15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6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07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08" name="Oval 15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09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10" name="AutoShape 16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1" name="AutoShape 16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2" name="Oval 16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3" name="Oval 16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214" name="Oval 16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15" name="Rectangle 16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0" name="Group 16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29160" name="Freeform 16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1" name="Rectangle 16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2" name="Freeform 16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3" name="Freeform 17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64" name="Rectangle 17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5" name="Group 17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90" name="AutoShape 17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91" name="AutoShape 17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6" name="Rectangle 17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67" name="Group 17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88" name="AutoShape 17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9" name="AutoShape 17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68" name="Rectangle 17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9" name="Rectangle 18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70" name="Group 18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86" name="AutoShape 18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7" name="AutoShape 18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71" name="Freeform 18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72" name="Group 18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84" name="AutoShape 18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85" name="AutoShape 18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73" name="Rectangle 18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4" name="Freeform 18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5" name="Freeform 19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6" name="Oval 19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7" name="Freeform 19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78" name="AutoShape 19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79" name="AutoShape 19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0" name="Oval 19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1" name="Oval 19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82" name="Oval 19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83" name="Rectangle 19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1" name="Group 19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29128" name="Freeform 20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29" name="Rectangle 20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0" name="Freeform 20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1" name="Freeform 20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32" name="Rectangle 20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3" name="Group 20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58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9" name="AutoShape 20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4" name="Rectangle 20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5" name="Group 20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56" name="AutoShape 21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7" name="AutoShape 21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6" name="Rectangle 21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37" name="Rectangle 21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38" name="Group 21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54" name="AutoShape 21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5" name="AutoShape 21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39" name="Freeform 21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40" name="Group 21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52" name="AutoShape 21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53" name="AutoShape 22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41" name="Rectangle 22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2" name="Freeform 22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3" name="Freeform 22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4" name="Oval 22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5" name="Freeform 22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46" name="AutoShape 22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7" name="AutoShape 22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8" name="Oval 22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49" name="Oval 22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50" name="Oval 23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51" name="Rectangle 23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2" name="Group 23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29096" name="Freeform 2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7" name="Rectangle 2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8" name="Freeform 2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99" name="Freeform 2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00" name="Rectangle 23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1" name="Group 2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126" name="AutoShape 23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7" name="AutoShape 24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2" name="Rectangle 24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3" name="Group 2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124" name="AutoShape 24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5" name="AutoShape 24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4" name="Rectangle 24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05" name="Rectangle 24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106" name="Group 2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122" name="AutoShape 24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3" name="AutoShape 24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7" name="Freeform 2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108" name="Group 2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120" name="AutoShape 25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21" name="AutoShape 25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109" name="Rectangle 25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Freeform 2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1" name="Freeform 2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2" name="Oval 25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3" name="Freeform 2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114" name="AutoShape 25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5" name="AutoShape 26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6" name="Oval 26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7" name="Oval 26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118" name="Oval 26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9" name="Rectangle 26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63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29064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5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7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68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69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094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0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71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092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2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74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9090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5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9076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088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77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79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0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82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3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4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5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9086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7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8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06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269875"/>
            <a:ext cx="7772400" cy="6635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Caching example: </a:t>
            </a:r>
            <a:r>
              <a:rPr lang="en-US" sz="3600">
                <a:latin typeface="Gill Sans MT" charset="0"/>
              </a:rPr>
              <a:t>install local cache</a:t>
            </a:r>
            <a:r>
              <a:rPr lang="en-US" sz="4000">
                <a:latin typeface="Gill Sans MT" charset="0"/>
              </a:rPr>
              <a:t> </a:t>
            </a:r>
            <a:endParaRPr lang="en-US">
              <a:latin typeface="Gill Sans MT" charset="0"/>
            </a:endParaRPr>
          </a:p>
        </p:txBody>
      </p:sp>
      <p:sp>
        <p:nvSpPr>
          <p:cNvPr id="13107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9588" y="1290638"/>
            <a:ext cx="4459287" cy="1882775"/>
          </a:xfrm>
        </p:spPr>
        <p:txBody>
          <a:bodyPr/>
          <a:lstStyle/>
          <a:p>
            <a:pPr marL="228600" indent="-228600">
              <a:buFont typeface="Wingdings" charset="0"/>
              <a:buNone/>
              <a:tabLst>
                <a:tab pos="576263" algn="l"/>
              </a:tabLst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Calculating access link utilization, delay with cache:</a:t>
            </a:r>
          </a:p>
          <a:p>
            <a:pPr marL="228600" indent="-228600">
              <a:lnSpc>
                <a:spcPct val="80000"/>
              </a:lnSpc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suppose cache hit rate is 0.4</a:t>
            </a:r>
          </a:p>
          <a:p>
            <a:pPr marL="576263" lvl="1" indent="-233363">
              <a:tabLst>
                <a:tab pos="576263" algn="l"/>
              </a:tabLst>
            </a:pPr>
            <a:r>
              <a:rPr lang="en-US" dirty="0">
                <a:latin typeface="Gill Sans MT" charset="0"/>
              </a:rPr>
              <a:t>40% requests satisfied at cache, 60% requests satisfied at origin </a:t>
            </a:r>
          </a:p>
          <a:p>
            <a:pPr marL="228600" indent="-228600">
              <a:lnSpc>
                <a:spcPct val="80000"/>
              </a:lnSpc>
              <a:buFont typeface="Wingdings" charset="0"/>
              <a:buNone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  </a:t>
            </a:r>
          </a:p>
        </p:txBody>
      </p:sp>
      <p:sp>
        <p:nvSpPr>
          <p:cNvPr id="131078" name="Text Box 50"/>
          <p:cNvSpPr txBox="1">
            <a:spLocks noChangeArrowheads="1"/>
          </p:cNvSpPr>
          <p:nvPr/>
        </p:nvSpPr>
        <p:spPr bwMode="auto">
          <a:xfrm>
            <a:off x="7696200" y="182403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origin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servers</a:t>
            </a:r>
          </a:p>
        </p:txBody>
      </p:sp>
      <p:sp>
        <p:nvSpPr>
          <p:cNvPr id="131079" name="Line 95"/>
          <p:cNvSpPr>
            <a:spLocks noChangeShapeType="1"/>
          </p:cNvSpPr>
          <p:nvPr/>
        </p:nvSpPr>
        <p:spPr bwMode="auto">
          <a:xfrm>
            <a:off x="6591300" y="3467100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Text Box 99"/>
          <p:cNvSpPr txBox="1">
            <a:spLocks noChangeArrowheads="1"/>
          </p:cNvSpPr>
          <p:nvPr/>
        </p:nvSpPr>
        <p:spPr bwMode="auto">
          <a:xfrm>
            <a:off x="6592888" y="36560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1.54 Mbps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access link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149566" name="Rectangle 4"/>
          <p:cNvSpPr>
            <a:spLocks noChangeArrowheads="1"/>
          </p:cNvSpPr>
          <p:nvPr/>
        </p:nvSpPr>
        <p:spPr bwMode="auto">
          <a:xfrm>
            <a:off x="506413" y="3057525"/>
            <a:ext cx="4459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access link utilization: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60% of requests use access link 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dirty="0">
                <a:latin typeface="Gill Sans MT" charset="0"/>
              </a:rPr>
              <a:t>data rate to browsers over access link = 0.6*1.50 Mbps = 0.9 Mbps </a:t>
            </a:r>
          </a:p>
          <a:p>
            <a:pPr marL="576263" lvl="1" indent="-233363">
              <a:lnSpc>
                <a:spcPct val="80000"/>
              </a:lnSpc>
              <a:buClr>
                <a:srgbClr val="000099"/>
              </a:buClr>
              <a:buSzTx/>
              <a:buFont typeface="Wingdings" charset="0"/>
              <a:buChar char="§"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utilization = 0.9/1.54 = ~58%</a:t>
            </a:r>
          </a:p>
        </p:txBody>
      </p:sp>
      <p:sp>
        <p:nvSpPr>
          <p:cNvPr id="149567" name="Rectangle 4"/>
          <p:cNvSpPr>
            <a:spLocks noChangeArrowheads="1"/>
          </p:cNvSpPr>
          <p:nvPr/>
        </p:nvSpPr>
        <p:spPr bwMode="auto">
          <a:xfrm>
            <a:off x="538163" y="4557713"/>
            <a:ext cx="445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Char char="v"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average delay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0.6 * (delay from origin servers) +</a:t>
            </a:r>
            <a:br>
              <a:rPr lang="en-US" sz="1800" dirty="0">
                <a:latin typeface="Gill Sans MT" charset="0"/>
              </a:rPr>
            </a:br>
            <a:r>
              <a:rPr lang="en-US" sz="1800" dirty="0">
                <a:latin typeface="Gill Sans MT" charset="0"/>
              </a:rPr>
              <a:t>0.4 * (delay when satisfied at cache) =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0.6 * (2sec  + delta) + 0.4 (LAN delay) =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~ 1.2 secs</a:t>
            </a:r>
          </a:p>
          <a:p>
            <a:pPr marL="342900" lvl="1">
              <a:lnSpc>
                <a:spcPct val="80000"/>
              </a:lnSpc>
              <a:buClr>
                <a:srgbClr val="000099"/>
              </a:buClr>
              <a:buSzTx/>
              <a:tabLst>
                <a:tab pos="576263" algn="l"/>
              </a:tabLst>
            </a:pPr>
            <a:r>
              <a:rPr lang="en-US" sz="1800" dirty="0">
                <a:latin typeface="Gill Sans MT" charset="0"/>
              </a:rPr>
              <a:t>less than over the 154 Mbps link</a:t>
            </a:r>
            <a:br>
              <a:rPr lang="en-US" sz="1800" dirty="0">
                <a:latin typeface="Gill Sans MT" charset="0"/>
              </a:rPr>
            </a:br>
            <a:r>
              <a:rPr lang="en-US" sz="1800" dirty="0">
                <a:latin typeface="Gill Sans MT" charset="0"/>
              </a:rPr>
              <a:t>(and cheaper too!)</a:t>
            </a:r>
          </a:p>
          <a:p>
            <a:pPr marL="228600" indent="-228600">
              <a:lnSpc>
                <a:spcPct val="80000"/>
              </a:lnSpc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</a:pPr>
            <a:r>
              <a:rPr lang="en-US" sz="2400" dirty="0">
                <a:latin typeface="Gill Sans MT" charset="0"/>
              </a:rPr>
              <a:t>  </a:t>
            </a:r>
          </a:p>
        </p:txBody>
      </p:sp>
      <p:sp>
        <p:nvSpPr>
          <p:cNvPr id="131083" name="Line 2"/>
          <p:cNvSpPr>
            <a:spLocks noChangeShapeType="1"/>
          </p:cNvSpPr>
          <p:nvPr/>
        </p:nvSpPr>
        <p:spPr bwMode="auto">
          <a:xfrm>
            <a:off x="5267325" y="2409825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51"/>
          <p:cNvSpPr>
            <a:spLocks noChangeShapeType="1"/>
          </p:cNvSpPr>
          <p:nvPr/>
        </p:nvSpPr>
        <p:spPr bwMode="auto">
          <a:xfrm>
            <a:off x="6076950" y="2028825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5" name="Line 52"/>
          <p:cNvSpPr>
            <a:spLocks noChangeShapeType="1"/>
          </p:cNvSpPr>
          <p:nvPr/>
        </p:nvSpPr>
        <p:spPr bwMode="auto">
          <a:xfrm flipH="1">
            <a:off x="6705600" y="2066925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53"/>
          <p:cNvSpPr>
            <a:spLocks noChangeShapeType="1"/>
          </p:cNvSpPr>
          <p:nvPr/>
        </p:nvSpPr>
        <p:spPr bwMode="auto">
          <a:xfrm flipH="1">
            <a:off x="7162800" y="2228850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54"/>
          <p:cNvSpPr>
            <a:spLocks noChangeShapeType="1"/>
          </p:cNvSpPr>
          <p:nvPr/>
        </p:nvSpPr>
        <p:spPr bwMode="auto">
          <a:xfrm flipH="1" flipV="1">
            <a:off x="7324725" y="2990850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Freeform 55"/>
          <p:cNvSpPr>
            <a:spLocks/>
          </p:cNvSpPr>
          <p:nvPr/>
        </p:nvSpPr>
        <p:spPr bwMode="auto">
          <a:xfrm>
            <a:off x="5351463" y="2022475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Text Box 70"/>
          <p:cNvSpPr txBox="1">
            <a:spLocks noChangeArrowheads="1"/>
          </p:cNvSpPr>
          <p:nvPr/>
        </p:nvSpPr>
        <p:spPr bwMode="auto">
          <a:xfrm>
            <a:off x="6057900" y="2354263"/>
            <a:ext cx="931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public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 Internet</a:t>
            </a:r>
            <a:endParaRPr lang="en-US" sz="2400">
              <a:solidFill>
                <a:srgbClr val="CC0000"/>
              </a:solidFill>
            </a:endParaRPr>
          </a:p>
        </p:txBody>
      </p:sp>
      <p:grpSp>
        <p:nvGrpSpPr>
          <p:cNvPr id="131090" name="Group 71"/>
          <p:cNvGrpSpPr>
            <a:grpSpLocks/>
          </p:cNvGrpSpPr>
          <p:nvPr/>
        </p:nvGrpSpPr>
        <p:grpSpPr bwMode="auto">
          <a:xfrm>
            <a:off x="6175375" y="3165475"/>
            <a:ext cx="881063" cy="307975"/>
            <a:chOff x="2356" y="1300"/>
            <a:chExt cx="555" cy="194"/>
          </a:xfrm>
        </p:grpSpPr>
        <p:sp>
          <p:nvSpPr>
            <p:cNvPr id="1313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3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3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1320" name="Group 7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323" name="Freeform 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24" name="Freeform 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321" name="Line 78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22" name="Line 79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091" name="Group 80"/>
          <p:cNvGrpSpPr>
            <a:grpSpLocks/>
          </p:cNvGrpSpPr>
          <p:nvPr/>
        </p:nvGrpSpPr>
        <p:grpSpPr bwMode="auto">
          <a:xfrm>
            <a:off x="4919663" y="1957388"/>
            <a:ext cx="377825" cy="576262"/>
            <a:chOff x="4140" y="429"/>
            <a:chExt cx="1425" cy="2396"/>
          </a:xfrm>
        </p:grpSpPr>
        <p:sp>
          <p:nvSpPr>
            <p:cNvPr id="131285" name="Freeform 8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6" name="Rectangle 82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87" name="Freeform 8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8" name="Freeform 8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89" name="Rectangle 85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0" name="Group 8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315" name="AutoShape 8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6" name="AutoShape 88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1" name="Rectangle 89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2" name="Group 9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313" name="AutoShape 91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4" name="AutoShape 92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3" name="Rectangle 93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94" name="Rectangle 94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95" name="Group 9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311" name="AutoShape 96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2" name="AutoShape 97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6" name="Freeform 9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97" name="Group 9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309" name="AutoShape 10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10" name="AutoShape 101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98" name="Rectangle 102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99" name="Freeform 10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0" name="Freeform 10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1" name="Oval 105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2" name="Freeform 10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303" name="AutoShape 107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4" name="AutoShape 108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5" name="Oval 109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6" name="Oval 110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307" name="Oval 111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08" name="Rectangle 112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2" name="Group 113"/>
          <p:cNvGrpSpPr>
            <a:grpSpLocks/>
          </p:cNvGrpSpPr>
          <p:nvPr/>
        </p:nvGrpSpPr>
        <p:grpSpPr bwMode="auto">
          <a:xfrm>
            <a:off x="5834063" y="1479550"/>
            <a:ext cx="377825" cy="576263"/>
            <a:chOff x="4140" y="429"/>
            <a:chExt cx="1425" cy="2396"/>
          </a:xfrm>
        </p:grpSpPr>
        <p:sp>
          <p:nvSpPr>
            <p:cNvPr id="131253" name="Freeform 11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4" name="Rectangle 115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55" name="Freeform 11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6" name="Freeform 11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57" name="Rectangle 118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58" name="Group 11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83" name="AutoShape 120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4" name="AutoShape 121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59" name="Rectangle 122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60" name="Group 12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81" name="AutoShape 124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2" name="AutoShape 125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1" name="Rectangle 126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62" name="Rectangle 127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63" name="Group 12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79" name="AutoShape 129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80" name="AutoShape 130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4" name="Freeform 13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65" name="Group 13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77" name="AutoShape 13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78" name="AutoShape 13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66" name="Rectangle 135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67" name="Freeform 13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68" name="Freeform 13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69" name="Oval 138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0" name="Freeform 13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71" name="AutoShape 140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2" name="AutoShape 141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3" name="Oval 142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4" name="Oval 143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75" name="Oval 144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76" name="Rectangle 145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3" name="Group 146"/>
          <p:cNvGrpSpPr>
            <a:grpSpLocks/>
          </p:cNvGrpSpPr>
          <p:nvPr/>
        </p:nvGrpSpPr>
        <p:grpSpPr bwMode="auto">
          <a:xfrm>
            <a:off x="6586538" y="1511300"/>
            <a:ext cx="377825" cy="576263"/>
            <a:chOff x="4140" y="429"/>
            <a:chExt cx="1425" cy="2396"/>
          </a:xfrm>
        </p:grpSpPr>
        <p:sp>
          <p:nvSpPr>
            <p:cNvPr id="131221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2" name="Rectangle 148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23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4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25" name="Rectangle 151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26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51" name="AutoShape 153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52" name="AutoShape 154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27" name="Rectangle 155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28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49" name="AutoShape 157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50" name="AutoShape 158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29" name="Rectangle 159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0" name="Rectangle 160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231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47" name="AutoShape 1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48" name="AutoShape 16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32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33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45" name="AutoShape 16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46" name="AutoShape 167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34" name="Rectangle 168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5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6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7" name="Oval 171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38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39" name="AutoShape 173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0" name="AutoShape 174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1" name="Oval 175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2" name="Oval 176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43" name="Oval 177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44" name="Rectangle 178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4" name="Group 179"/>
          <p:cNvGrpSpPr>
            <a:grpSpLocks/>
          </p:cNvGrpSpPr>
          <p:nvPr/>
        </p:nvGrpSpPr>
        <p:grpSpPr bwMode="auto">
          <a:xfrm>
            <a:off x="7196138" y="1663700"/>
            <a:ext cx="377825" cy="576263"/>
            <a:chOff x="4140" y="429"/>
            <a:chExt cx="1425" cy="2396"/>
          </a:xfrm>
        </p:grpSpPr>
        <p:sp>
          <p:nvSpPr>
            <p:cNvPr id="131189" name="Freeform 18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0" name="Rectangle 181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1" name="Freeform 18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2" name="Freeform 18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93" name="Rectangle 184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4" name="Group 18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219" name="AutoShape 18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20" name="AutoShape 187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95" name="Rectangle 188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6" name="Group 18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217" name="AutoShape 190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8" name="AutoShape 19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97" name="Rectangle 192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8" name="Rectangle 193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99" name="Group 19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215" name="AutoShape 1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6" name="AutoShape 196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00" name="Freeform 19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201" name="Group 19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213" name="AutoShape 19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14" name="AutoShape 200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202" name="Rectangle 201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3" name="Freeform 20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4" name="Freeform 20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5" name="Oval 204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6" name="Freeform 20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207" name="AutoShape 206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8" name="AutoShape 207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09" name="Oval 208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10" name="Oval 209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211" name="Oval 210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12" name="Rectangle 211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5" name="Group 212"/>
          <p:cNvGrpSpPr>
            <a:grpSpLocks/>
          </p:cNvGrpSpPr>
          <p:nvPr/>
        </p:nvGrpSpPr>
        <p:grpSpPr bwMode="auto">
          <a:xfrm>
            <a:off x="7524750" y="2609850"/>
            <a:ext cx="377825" cy="576263"/>
            <a:chOff x="4140" y="429"/>
            <a:chExt cx="1425" cy="2396"/>
          </a:xfrm>
        </p:grpSpPr>
        <p:sp>
          <p:nvSpPr>
            <p:cNvPr id="131157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58" name="Rectangle 21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59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60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61" name="Rectangle 217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2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187" name="AutoShape 219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8" name="AutoShape 220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3" name="Rectangle 221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4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185" name="AutoShape 2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6" name="AutoShape 224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5" name="Rectangle 225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66" name="Rectangle 226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67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183" name="AutoShape 22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4" name="AutoShape 229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68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69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181" name="AutoShape 23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2" name="AutoShape 233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70" name="Rectangle 234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1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2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3" name="Oval 237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4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75" name="AutoShape 239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6" name="AutoShape 240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7" name="Oval 241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78" name="Oval 242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179" name="Oval 243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80" name="Rectangle 244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096" name="Freeform 71"/>
          <p:cNvSpPr>
            <a:spLocks/>
          </p:cNvSpPr>
          <p:nvPr/>
        </p:nvSpPr>
        <p:spPr bwMode="auto">
          <a:xfrm>
            <a:off x="4932363" y="43926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Line 77"/>
          <p:cNvSpPr>
            <a:spLocks noChangeShapeType="1"/>
          </p:cNvSpPr>
          <p:nvPr/>
        </p:nvSpPr>
        <p:spPr bwMode="auto">
          <a:xfrm flipH="1">
            <a:off x="5381625" y="4702175"/>
            <a:ext cx="8556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8" name="Line 78"/>
          <p:cNvSpPr>
            <a:spLocks noChangeShapeType="1"/>
          </p:cNvSpPr>
          <p:nvPr/>
        </p:nvSpPr>
        <p:spPr bwMode="auto">
          <a:xfrm flipH="1">
            <a:off x="5891213" y="4749800"/>
            <a:ext cx="563562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79"/>
          <p:cNvSpPr>
            <a:spLocks noChangeShapeType="1"/>
          </p:cNvSpPr>
          <p:nvPr/>
        </p:nvSpPr>
        <p:spPr bwMode="auto">
          <a:xfrm flipH="1">
            <a:off x="6429375" y="4756150"/>
            <a:ext cx="1492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80"/>
          <p:cNvSpPr>
            <a:spLocks noChangeShapeType="1"/>
          </p:cNvSpPr>
          <p:nvPr/>
        </p:nvSpPr>
        <p:spPr bwMode="auto">
          <a:xfrm>
            <a:off x="6796088" y="4735513"/>
            <a:ext cx="12382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97"/>
          <p:cNvSpPr txBox="1">
            <a:spLocks noChangeArrowheads="1"/>
          </p:cNvSpPr>
          <p:nvPr/>
        </p:nvSpPr>
        <p:spPr bwMode="auto">
          <a:xfrm>
            <a:off x="4959350" y="4279900"/>
            <a:ext cx="1198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institutional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</a:rPr>
              <a:t>network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31102" name="Text Box 98"/>
          <p:cNvSpPr txBox="1">
            <a:spLocks noChangeArrowheads="1"/>
          </p:cNvSpPr>
          <p:nvPr/>
        </p:nvSpPr>
        <p:spPr bwMode="auto">
          <a:xfrm>
            <a:off x="6967538" y="4660900"/>
            <a:ext cx="1290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1 Gbps LAN</a:t>
            </a:r>
            <a:endParaRPr lang="en-US" sz="2400">
              <a:solidFill>
                <a:schemeClr val="accent2"/>
              </a:solidFill>
            </a:endParaRPr>
          </a:p>
        </p:txBody>
      </p:sp>
      <p:grpSp>
        <p:nvGrpSpPr>
          <p:cNvPr id="131103" name="Group 120"/>
          <p:cNvGrpSpPr>
            <a:grpSpLocks/>
          </p:cNvGrpSpPr>
          <p:nvPr/>
        </p:nvGrpSpPr>
        <p:grpSpPr bwMode="auto">
          <a:xfrm>
            <a:off x="6154738" y="4460875"/>
            <a:ext cx="881062" cy="307975"/>
            <a:chOff x="2356" y="1300"/>
            <a:chExt cx="555" cy="194"/>
          </a:xfrm>
        </p:grpSpPr>
        <p:sp>
          <p:nvSpPr>
            <p:cNvPr id="13114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15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115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1152" name="Group 12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55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56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153" name="Line 12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54" name="Line 12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104" name="Group 172"/>
          <p:cNvGrpSpPr>
            <a:grpSpLocks/>
          </p:cNvGrpSpPr>
          <p:nvPr/>
        </p:nvGrpSpPr>
        <p:grpSpPr bwMode="auto">
          <a:xfrm>
            <a:off x="5068888" y="5070475"/>
            <a:ext cx="525462" cy="557213"/>
            <a:chOff x="-44" y="1473"/>
            <a:chExt cx="981" cy="1105"/>
          </a:xfrm>
        </p:grpSpPr>
        <p:pic>
          <p:nvPicPr>
            <p:cNvPr id="131147" name="Picture 17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8" name="Freeform 1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1105" name="Group 340"/>
          <p:cNvGrpSpPr>
            <a:grpSpLocks/>
          </p:cNvGrpSpPr>
          <p:nvPr/>
        </p:nvGrpSpPr>
        <p:grpSpPr bwMode="auto">
          <a:xfrm>
            <a:off x="5580063" y="5092700"/>
            <a:ext cx="525462" cy="557213"/>
            <a:chOff x="-44" y="1473"/>
            <a:chExt cx="981" cy="1105"/>
          </a:xfrm>
        </p:grpSpPr>
        <p:pic>
          <p:nvPicPr>
            <p:cNvPr id="131145" name="Picture 3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6" name="Freeform 3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1106" name="Group 343"/>
          <p:cNvGrpSpPr>
            <a:grpSpLocks/>
          </p:cNvGrpSpPr>
          <p:nvPr/>
        </p:nvGrpSpPr>
        <p:grpSpPr bwMode="auto">
          <a:xfrm>
            <a:off x="6103938" y="5081588"/>
            <a:ext cx="525462" cy="557212"/>
            <a:chOff x="-44" y="1473"/>
            <a:chExt cx="981" cy="1105"/>
          </a:xfrm>
        </p:grpSpPr>
        <p:pic>
          <p:nvPicPr>
            <p:cNvPr id="131143" name="Picture 3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44" name="Freeform 3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509" name="Group 308"/>
          <p:cNvGrpSpPr>
            <a:grpSpLocks/>
          </p:cNvGrpSpPr>
          <p:nvPr/>
        </p:nvGrpSpPr>
        <p:grpSpPr bwMode="auto">
          <a:xfrm>
            <a:off x="6719888" y="4941888"/>
            <a:ext cx="1860550" cy="809625"/>
            <a:chOff x="4217" y="3611"/>
            <a:chExt cx="1172" cy="510"/>
          </a:xfrm>
        </p:grpSpPr>
        <p:sp>
          <p:nvSpPr>
            <p:cNvPr id="131141" name="Rectangle 307"/>
            <p:cNvSpPr>
              <a:spLocks noChangeArrowheads="1"/>
            </p:cNvSpPr>
            <p:nvPr/>
          </p:nvSpPr>
          <p:spPr bwMode="auto">
            <a:xfrm>
              <a:off x="4217" y="3611"/>
              <a:ext cx="329" cy="47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2" name="Text Box 97"/>
            <p:cNvSpPr txBox="1">
              <a:spLocks noChangeArrowheads="1"/>
            </p:cNvSpPr>
            <p:nvPr/>
          </p:nvSpPr>
          <p:spPr bwMode="auto">
            <a:xfrm>
              <a:off x="4561" y="3717"/>
              <a:ext cx="8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local web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CC0000"/>
                  </a:solidFill>
                </a:rPr>
                <a:t>cache</a:t>
              </a:r>
            </a:p>
          </p:txBody>
        </p:sp>
      </p:grpSp>
      <p:grpSp>
        <p:nvGrpSpPr>
          <p:cNvPr id="131108" name="Group 307"/>
          <p:cNvGrpSpPr>
            <a:grpSpLocks/>
          </p:cNvGrpSpPr>
          <p:nvPr/>
        </p:nvGrpSpPr>
        <p:grpSpPr bwMode="auto">
          <a:xfrm>
            <a:off x="6784975" y="5027613"/>
            <a:ext cx="377825" cy="576262"/>
            <a:chOff x="4140" y="429"/>
            <a:chExt cx="1425" cy="2396"/>
          </a:xfrm>
        </p:grpSpPr>
        <p:sp>
          <p:nvSpPr>
            <p:cNvPr id="131109" name="Freeform 3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0" name="Rectangle 309"/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1" name="Freeform 3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2" name="Freeform 3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13" name="Rectangle 312"/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4" name="Group 3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139" name="AutoShape 31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40" name="AutoShape 315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15" name="Rectangle 316"/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6" name="Group 3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1137" name="AutoShape 318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8" name="AutoShape 319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17" name="Rectangle 320"/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8" name="Rectangle 321"/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119" name="Group 3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135" name="AutoShape 323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6" name="AutoShape 324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20" name="Freeform 3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21" name="Group 3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133" name="AutoShape 32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34" name="AutoShape 328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122" name="Rectangle 329"/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3" name="Freeform 3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4" name="Freeform 3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5" name="Oval 332"/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6" name="Freeform 3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127" name="AutoShape 334"/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8" name="AutoShape 335"/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9" name="Oval 336"/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0" name="Oval 337"/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31131" name="Oval 338"/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32" name="Rectangle 339"/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48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66" grpId="0"/>
      <p:bldP spid="14956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10120</TotalTime>
  <Words>823</Words>
  <Application>Microsoft Macintosh PowerPoint</Application>
  <PresentationFormat>On-screen Show (4:3)</PresentationFormat>
  <Paragraphs>205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ZapfDingbats</vt:lpstr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Default Design</vt:lpstr>
      <vt:lpstr>uob</vt:lpstr>
      <vt:lpstr>The Application Layer</vt:lpstr>
      <vt:lpstr>Browser Caching</vt:lpstr>
      <vt:lpstr>Web caches (proxy server)</vt:lpstr>
      <vt:lpstr>More about Web caching</vt:lpstr>
      <vt:lpstr>Caching example: </vt:lpstr>
      <vt:lpstr>Caching example: </vt:lpstr>
      <vt:lpstr>Caching example: fatter access link </vt:lpstr>
      <vt:lpstr>Caching example: install local cache </vt:lpstr>
      <vt:lpstr>Caching example: install local cache </vt:lpstr>
      <vt:lpstr>Conditional GET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Jiadi Li</cp:lastModifiedBy>
  <cp:revision>327</cp:revision>
  <cp:lastPrinted>2017-01-29T16:31:42Z</cp:lastPrinted>
  <dcterms:created xsi:type="dcterms:W3CDTF">1999-10-08T19:08:27Z</dcterms:created>
  <dcterms:modified xsi:type="dcterms:W3CDTF">2022-02-20T14:42:04Z</dcterms:modified>
</cp:coreProperties>
</file>