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48" r:id="rId2"/>
    <p:sldId id="419" r:id="rId3"/>
    <p:sldId id="420" r:id="rId4"/>
    <p:sldId id="421" r:id="rId5"/>
    <p:sldId id="422" r:id="rId6"/>
    <p:sldId id="423" r:id="rId7"/>
    <p:sldId id="271" r:id="rId8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DF22-B860-A44E-91EF-F01221AA87E0}" v="2" dt="2021-03-02T15:37:41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3" autoAdjust="0"/>
    <p:restoredTop sz="95878" autoAdjust="0"/>
  </p:normalViewPr>
  <p:slideViewPr>
    <p:cSldViewPr snapToGrid="0">
      <p:cViewPr varScale="1">
        <p:scale>
          <a:sx n="79" d="100"/>
          <a:sy n="79" d="100"/>
        </p:scale>
        <p:origin x="216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  <pc:docChgLst>
    <pc:chgData name="George Oikonomou" userId="e5e5709f-5788-4bb9-a2cb-c47cfc333c75" providerId="ADAL" clId="{C0C0DF22-B860-A44E-91EF-F01221AA87E0}"/>
    <pc:docChg chg="custSel addSld delSld modSld sldOrd modShowInfo">
      <pc:chgData name="George Oikonomou" userId="e5e5709f-5788-4bb9-a2cb-c47cfc333c75" providerId="ADAL" clId="{C0C0DF22-B860-A44E-91EF-F01221AA87E0}" dt="2021-03-02T16:38:25.810" v="216" actId="2744"/>
      <pc:docMkLst>
        <pc:docMk/>
      </pc:docMkLst>
      <pc:sldChg chg="modSp mod">
        <pc:chgData name="George Oikonomou" userId="e5e5709f-5788-4bb9-a2cb-c47cfc333c75" providerId="ADAL" clId="{C0C0DF22-B860-A44E-91EF-F01221AA87E0}" dt="2021-03-02T15:51:52.976" v="215" actId="20577"/>
        <pc:sldMkLst>
          <pc:docMk/>
          <pc:sldMk cId="1839405454" sldId="271"/>
        </pc:sldMkLst>
        <pc:spChg chg="mod">
          <ac:chgData name="George Oikonomou" userId="e5e5709f-5788-4bb9-a2cb-c47cfc333c75" providerId="ADAL" clId="{C0C0DF22-B860-A44E-91EF-F01221AA87E0}" dt="2021-03-02T15:51:52.976" v="215" actId="20577"/>
          <ac:spMkLst>
            <pc:docMk/>
            <pc:sldMk cId="1839405454" sldId="271"/>
            <ac:spMk id="241" creationId="{00000000-0000-0000-0000-000000000000}"/>
          </ac:spMkLst>
        </pc:spChg>
      </pc:sldChg>
      <pc:sldChg chg="del">
        <pc:chgData name="George Oikonomou" userId="e5e5709f-5788-4bb9-a2cb-c47cfc333c75" providerId="ADAL" clId="{C0C0DF22-B860-A44E-91EF-F01221AA87E0}" dt="2021-03-02T15:49:04.188" v="176" actId="2696"/>
        <pc:sldMkLst>
          <pc:docMk/>
          <pc:sldMk cId="3122020583" sldId="273"/>
        </pc:sldMkLst>
      </pc:sldChg>
      <pc:sldChg chg="del">
        <pc:chgData name="George Oikonomou" userId="e5e5709f-5788-4bb9-a2cb-c47cfc333c75" providerId="ADAL" clId="{C0C0DF22-B860-A44E-91EF-F01221AA87E0}" dt="2021-03-02T15:49:04.188" v="176" actId="2696"/>
        <pc:sldMkLst>
          <pc:docMk/>
          <pc:sldMk cId="759292407" sldId="274"/>
        </pc:sldMkLst>
      </pc:sldChg>
      <pc:sldChg chg="del">
        <pc:chgData name="George Oikonomou" userId="e5e5709f-5788-4bb9-a2cb-c47cfc333c75" providerId="ADAL" clId="{C0C0DF22-B860-A44E-91EF-F01221AA87E0}" dt="2021-03-02T15:49:04.188" v="176" actId="2696"/>
        <pc:sldMkLst>
          <pc:docMk/>
          <pc:sldMk cId="3692580954" sldId="275"/>
        </pc:sldMkLst>
      </pc:sldChg>
      <pc:sldChg chg="del">
        <pc:chgData name="George Oikonomou" userId="e5e5709f-5788-4bb9-a2cb-c47cfc333c75" providerId="ADAL" clId="{C0C0DF22-B860-A44E-91EF-F01221AA87E0}" dt="2021-03-02T15:49:04.188" v="176" actId="2696"/>
        <pc:sldMkLst>
          <pc:docMk/>
          <pc:sldMk cId="3783003636" sldId="280"/>
        </pc:sldMkLst>
      </pc:sldChg>
      <pc:sldChg chg="del">
        <pc:chgData name="George Oikonomou" userId="e5e5709f-5788-4bb9-a2cb-c47cfc333c75" providerId="ADAL" clId="{C0C0DF22-B860-A44E-91EF-F01221AA87E0}" dt="2021-03-02T15:49:04.188" v="176" actId="2696"/>
        <pc:sldMkLst>
          <pc:docMk/>
          <pc:sldMk cId="2866597323" sldId="281"/>
        </pc:sldMkLst>
      </pc:sldChg>
      <pc:sldChg chg="del">
        <pc:chgData name="George Oikonomou" userId="e5e5709f-5788-4bb9-a2cb-c47cfc333c75" providerId="ADAL" clId="{C0C0DF22-B860-A44E-91EF-F01221AA87E0}" dt="2021-03-02T15:49:04.188" v="176" actId="2696"/>
        <pc:sldMkLst>
          <pc:docMk/>
          <pc:sldMk cId="3059830048" sldId="282"/>
        </pc:sldMkLst>
      </pc:sldChg>
      <pc:sldChg chg="modSp">
        <pc:chgData name="George Oikonomou" userId="e5e5709f-5788-4bb9-a2cb-c47cfc333c75" providerId="ADAL" clId="{C0C0DF22-B860-A44E-91EF-F01221AA87E0}" dt="2021-03-01T20:16:59.831" v="0"/>
        <pc:sldMkLst>
          <pc:docMk/>
          <pc:sldMk cId="2361412713" sldId="348"/>
        </pc:sldMkLst>
        <pc:spChg chg="mod">
          <ac:chgData name="George Oikonomou" userId="e5e5709f-5788-4bb9-a2cb-c47cfc333c75" providerId="ADAL" clId="{C0C0DF22-B860-A44E-91EF-F01221AA87E0}" dt="2021-03-01T20:16:59.831" v="0"/>
          <ac:spMkLst>
            <pc:docMk/>
            <pc:sldMk cId="2361412713" sldId="348"/>
            <ac:spMk id="4098" creationId="{00000000-0000-0000-0000-000000000000}"/>
          </ac:spMkLst>
        </pc:spChg>
      </pc:sldChg>
      <pc:sldChg chg="modSp add mod ord">
        <pc:chgData name="George Oikonomou" userId="e5e5709f-5788-4bb9-a2cb-c47cfc333c75" providerId="ADAL" clId="{C0C0DF22-B860-A44E-91EF-F01221AA87E0}" dt="2021-03-02T15:37:52.618" v="4" actId="20578"/>
        <pc:sldMkLst>
          <pc:docMk/>
          <pc:sldMk cId="1745329977" sldId="423"/>
        </pc:sldMkLst>
        <pc:spChg chg="mod">
          <ac:chgData name="George Oikonomou" userId="e5e5709f-5788-4bb9-a2cb-c47cfc333c75" providerId="ADAL" clId="{C0C0DF22-B860-A44E-91EF-F01221AA87E0}" dt="2021-03-02T15:37:48.543" v="3" actId="27636"/>
          <ac:spMkLst>
            <pc:docMk/>
            <pc:sldMk cId="1745329977" sldId="423"/>
            <ac:spMk id="2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1b5521c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1b5521c7_0_2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431b5521c7_0_20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10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1b5521c7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1b5521c7_0_2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31b5521c7_0_2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157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31b5521c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31b5521c7_0_2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431b5521c7_0_22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323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1b5521c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1b5521c7_0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431b5521c7_0_2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60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1b5521c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1b5521c7_0_2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431b5521c7_0_25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96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1b5521c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1b5521c7_0_2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431b5521c7_0_25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77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IoT Networking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Low-Power Operation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3614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97;p18">
            <a:extLst>
              <a:ext uri="{FF2B5EF4-FFF2-40B4-BE49-F238E27FC236}">
                <a16:creationId xmlns:a16="http://schemas.microsoft.com/office/drawing/2014/main" id="{3B80090E-8132-7D4E-BCB0-E79CCE68CA4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98" y="1292210"/>
            <a:ext cx="7659203" cy="47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Low-Energy Operation</a:t>
            </a:r>
            <a:endParaRPr dirty="0"/>
          </a:p>
        </p:txBody>
      </p:sp>
      <p:sp>
        <p:nvSpPr>
          <p:cNvPr id="198" name="Google Shape;198;p18"/>
          <p:cNvSpPr/>
          <p:nvPr/>
        </p:nvSpPr>
        <p:spPr>
          <a:xfrm>
            <a:off x="7128075" y="3955669"/>
            <a:ext cx="447600" cy="447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7140205" y="5383570"/>
            <a:ext cx="447600" cy="447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7740138" y="4527370"/>
            <a:ext cx="1177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x1000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43B9D-CA69-B243-BFC9-75C58517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 dirty="0">
                <a:solidFill>
                  <a:srgbClr val="000000">
                    <a:tint val="75000"/>
                  </a:srgbClr>
                </a:solidFill>
              </a:rPr>
              <a:t>UoB : EENG : Net. Sys. &amp; Apps (EENGM0009) : Thanks to X. Fafoutis @ DTU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7DEE0-14B8-1E4D-89F1-2D07773B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7312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Radio Duty-Cycling</a:t>
            </a:r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IoT Devices save energy by sleeping (turning off their radio and </a:t>
            </a:r>
            <a:r>
              <a:rPr lang="en-GB" dirty="0" err="1"/>
              <a:t>cpu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E.g. 10% radio duty cycle == radio is activated 10% of the time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challenge</a:t>
            </a:r>
          </a:p>
          <a:p>
            <a:pPr lvl="1"/>
            <a:r>
              <a:rPr lang="en-GB" dirty="0"/>
              <a:t>For two devices to communicate, they both need to be awake at the same time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Question: </a:t>
            </a:r>
            <a:r>
              <a:rPr lang="en-GB" dirty="0"/>
              <a:t>How do they coordinate?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69B317-DC31-4E4E-B141-53ABA05E7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 dirty="0">
                <a:solidFill>
                  <a:srgbClr val="000000">
                    <a:tint val="75000"/>
                  </a:srgbClr>
                </a:solidFill>
              </a:rPr>
              <a:t>UoB : EENG : Net. Sys. &amp; Apps (EENGM0009) : Thanks to X. Fafoutis @ DTU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09BA-9511-CA47-8410-EF8FCB2F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3328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Answer: Asynchronous</a:t>
            </a:r>
          </a:p>
        </p:txBody>
      </p:sp>
      <p:sp>
        <p:nvSpPr>
          <p:cNvPr id="215" name="Google Shape;215;p20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Sender-Initiated</a:t>
            </a:r>
          </a:p>
          <a:p>
            <a:pPr lvl="1"/>
            <a:r>
              <a:rPr lang="en-GB" dirty="0"/>
              <a:t>Sender transmits packets repeatedly until receiver responds back</a:t>
            </a:r>
          </a:p>
          <a:p>
            <a:pPr lvl="1"/>
            <a:r>
              <a:rPr lang="en-GB" dirty="0"/>
              <a:t>Receiver periodically wakes up to check for incoming packets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Receiver-Initiated</a:t>
            </a:r>
          </a:p>
          <a:p>
            <a:pPr lvl="1"/>
            <a:r>
              <a:rPr lang="en-GB" dirty="0"/>
              <a:t>Receiver transmits beacons periodically to signal its availability</a:t>
            </a:r>
          </a:p>
          <a:p>
            <a:pPr lvl="1"/>
            <a:r>
              <a:rPr lang="en-GB" dirty="0"/>
              <a:t>Sender listens for beacons and transmits the packet after them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Energy wasted for additional radio usage (overhead)</a:t>
            </a:r>
          </a:p>
          <a:p>
            <a:pPr lvl="1"/>
            <a:r>
              <a:rPr lang="en-GB" dirty="0"/>
              <a:t>Idle listening, unreceived transmissions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F37A06-ABD0-D04E-9054-722B900E5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 dirty="0">
                <a:solidFill>
                  <a:srgbClr val="000000">
                    <a:tint val="75000"/>
                  </a:srgbClr>
                </a:solidFill>
              </a:rPr>
              <a:t>UoB : EENG : Net. Sys. &amp; Apps (EENGM0009) : Thanks to X. Fafoutis @ DTU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4B4B-07EA-4F42-A79F-58F16222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9640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2280902" y="127300"/>
            <a:ext cx="6038273" cy="865299"/>
          </a:xfrm>
        </p:spPr>
        <p:txBody>
          <a:bodyPr/>
          <a:lstStyle/>
          <a:p>
            <a:pPr lvl="0"/>
            <a:r>
              <a:rPr lang="en-GB" dirty="0"/>
              <a:t>Different answer: Synchronous</a:t>
            </a:r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457200" y="1250066"/>
            <a:ext cx="8229600" cy="231823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Schedule rendezvous points when both sender and receiver wake up</a:t>
            </a:r>
          </a:p>
          <a:p>
            <a:pPr lvl="0"/>
            <a:r>
              <a:rPr lang="en-GB" dirty="0"/>
              <a:t>Requires Time Synchronisation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Some level of de-synchronisation can be addressed with a guard time</a:t>
            </a:r>
          </a:p>
          <a:p>
            <a:pPr lvl="1"/>
            <a:r>
              <a:rPr lang="en-GB" dirty="0"/>
              <a:t>Yet, guard time increases the radio duty-cycle (idle listening)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E27B66-57A0-DB4A-A296-C53586101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 dirty="0">
                <a:solidFill>
                  <a:srgbClr val="000000">
                    <a:tint val="75000"/>
                  </a:srgbClr>
                </a:solidFill>
              </a:rPr>
              <a:t>UoB : EENG : Net. Sys. &amp; Apps (EENGM0009) : Thanks to X. Fafoutis @ DTU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8B90-06A4-AF41-8C43-BC538B93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5</a:t>
            </a:fld>
            <a:endParaRPr lang="uk-UA"/>
          </a:p>
        </p:txBody>
      </p:sp>
      <p:cxnSp>
        <p:nvCxnSpPr>
          <p:cNvPr id="225" name="Google Shape;225;p21"/>
          <p:cNvCxnSpPr/>
          <p:nvPr/>
        </p:nvCxnSpPr>
        <p:spPr>
          <a:xfrm>
            <a:off x="909175" y="4504775"/>
            <a:ext cx="741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6" name="Google Shape;226;p21"/>
          <p:cNvCxnSpPr/>
          <p:nvPr/>
        </p:nvCxnSpPr>
        <p:spPr>
          <a:xfrm>
            <a:off x="4677175" y="4188966"/>
            <a:ext cx="0" cy="39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1"/>
          <p:cNvSpPr txBox="1"/>
          <p:nvPr/>
        </p:nvSpPr>
        <p:spPr>
          <a:xfrm>
            <a:off x="3669175" y="3773200"/>
            <a:ext cx="22773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Rendezvous point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28" name="Google Shape;228;p21"/>
          <p:cNvCxnSpPr/>
          <p:nvPr/>
        </p:nvCxnSpPr>
        <p:spPr>
          <a:xfrm>
            <a:off x="2314975" y="4188966"/>
            <a:ext cx="0" cy="39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9" name="Google Shape;229;p21"/>
          <p:cNvSpPr/>
          <p:nvPr/>
        </p:nvSpPr>
        <p:spPr>
          <a:xfrm rot="5400000">
            <a:off x="4293650" y="2716775"/>
            <a:ext cx="842400" cy="4731600"/>
          </a:xfrm>
          <a:prstGeom prst="rightBrace">
            <a:avLst>
              <a:gd name="adj1" fmla="val 8333"/>
              <a:gd name="adj2" fmla="val 5118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4047400" y="5609175"/>
            <a:ext cx="14538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Verdana"/>
                <a:ea typeface="Verdana"/>
                <a:cs typeface="Verdana"/>
                <a:sym typeface="Verdana"/>
              </a:rPr>
              <a:t>Guard Time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1459375" y="3773200"/>
            <a:ext cx="22773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Wake-up Point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2" name="Google Shape;232;p21"/>
          <p:cNvCxnSpPr/>
          <p:nvPr/>
        </p:nvCxnSpPr>
        <p:spPr>
          <a:xfrm>
            <a:off x="7089249" y="4188966"/>
            <a:ext cx="0" cy="39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3" name="Google Shape;233;p21"/>
          <p:cNvSpPr txBox="1"/>
          <p:nvPr/>
        </p:nvSpPr>
        <p:spPr>
          <a:xfrm>
            <a:off x="6462249" y="3773200"/>
            <a:ext cx="22773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Sleep Point</a:t>
            </a:r>
            <a:endParaRPr sz="1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6252625" y="5289983"/>
            <a:ext cx="2277300" cy="64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How do IoT devices </a:t>
            </a:r>
            <a:br>
              <a:rPr lang="en-GB" sz="1600" dirty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600" dirty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measure time?</a:t>
            </a:r>
            <a:endParaRPr sz="1600" dirty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1562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Time Synchronisation</a:t>
            </a:r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IoT Devices measure time using some h/w clock source</a:t>
            </a:r>
          </a:p>
          <a:p>
            <a:pPr lvl="0"/>
            <a:r>
              <a:rPr lang="en-GB" dirty="0"/>
              <a:t>Hardware clocks fed by oscillators. Typically crystal or RC</a:t>
            </a:r>
          </a:p>
          <a:p>
            <a:pPr lvl="1"/>
            <a:r>
              <a:rPr lang="en-GB" dirty="0"/>
              <a:t>Generates an electrical signal at a (hopefully) precise frequency</a:t>
            </a:r>
          </a:p>
          <a:p>
            <a:pPr lvl="1"/>
            <a:r>
              <a:rPr lang="en-GB" dirty="0"/>
              <a:t>A typical frequency is 32768 Hz</a:t>
            </a:r>
          </a:p>
          <a:p>
            <a:pPr lvl="0"/>
            <a:r>
              <a:rPr lang="en-GB" dirty="0"/>
              <a:t>Challenge: Oscillators can be somewhat inaccurate</a:t>
            </a:r>
          </a:p>
          <a:p>
            <a:pPr lvl="1"/>
            <a:r>
              <a:rPr lang="en-GB" dirty="0"/>
              <a:t>As a result, h/w clock sources will drift apart</a:t>
            </a:r>
          </a:p>
          <a:p>
            <a:pPr lvl="1"/>
            <a:r>
              <a:rPr lang="en-GB" dirty="0"/>
              <a:t>Drift is measured in ppm (parts per million)</a:t>
            </a:r>
          </a:p>
          <a:p>
            <a:pPr lvl="1"/>
            <a:r>
              <a:rPr lang="en-GB" dirty="0"/>
              <a:t>1 ppm drift means a de-synch of:</a:t>
            </a:r>
          </a:p>
          <a:p>
            <a:pPr lvl="2"/>
            <a:r>
              <a:rPr lang="en-GB" dirty="0"/>
              <a:t>1usec / 1sec or</a:t>
            </a:r>
          </a:p>
          <a:p>
            <a:pPr lvl="2"/>
            <a:r>
              <a:rPr lang="en-GB" dirty="0"/>
              <a:t>1 </a:t>
            </a:r>
            <a:r>
              <a:rPr lang="en-GB" dirty="0" err="1"/>
              <a:t>ms</a:t>
            </a:r>
            <a:r>
              <a:rPr lang="en-GB" dirty="0"/>
              <a:t> every 1000 sec (16.6 minutes!)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242C3-8DE8-FF49-A74C-568B990D0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 dirty="0"/>
              <a:t>UoB : EENG : Net. Sys. &amp; Apps (EENGM0009) : Thanks to X. Fafoutis @ DTU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5A41-CCC5-0241-BBE2-B0A3D4E13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532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Time Synchronisation</a:t>
            </a:r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Sources of clock drift</a:t>
            </a:r>
          </a:p>
          <a:p>
            <a:pPr lvl="1"/>
            <a:r>
              <a:rPr lang="en-GB" dirty="0"/>
              <a:t>Production spread (+/- 20 ppm)</a:t>
            </a:r>
          </a:p>
          <a:p>
            <a:pPr lvl="1"/>
            <a:r>
              <a:rPr lang="en-GB" dirty="0"/>
              <a:t>Temperature difference (40 ppm @ 30 degrees difference)</a:t>
            </a:r>
          </a:p>
          <a:p>
            <a:pPr lvl="1"/>
            <a:r>
              <a:rPr lang="en-GB" dirty="0"/>
              <a:t>Measurement error (e.g. quantisation error)</a:t>
            </a:r>
          </a:p>
          <a:p>
            <a:r>
              <a:rPr lang="en-GB" dirty="0"/>
              <a:t>Quantization error example:</a:t>
            </a:r>
          </a:p>
          <a:p>
            <a:pPr lvl="1"/>
            <a:r>
              <a:rPr lang="en-GB" dirty="0"/>
              <a:t>With a 32768 Hz crystal, each pulse is ~30.51 </a:t>
            </a:r>
            <a:r>
              <a:rPr lang="en-GB" dirty="0" err="1"/>
              <a:t>usec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327 ticks: ~9979 </a:t>
            </a:r>
            <a:r>
              <a:rPr lang="en-GB" dirty="0" err="1"/>
              <a:t>usec</a:t>
            </a:r>
            <a:endParaRPr lang="en-GB" dirty="0"/>
          </a:p>
          <a:p>
            <a:pPr lvl="1"/>
            <a:r>
              <a:rPr lang="en-GB" dirty="0"/>
              <a:t>328 ticks: ~10009 </a:t>
            </a:r>
            <a:r>
              <a:rPr lang="en-GB" dirty="0" err="1"/>
              <a:t>usec</a:t>
            </a:r>
            <a:endParaRPr lang="en-GB" dirty="0"/>
          </a:p>
          <a:p>
            <a:pPr lvl="1"/>
            <a:r>
              <a:rPr lang="en-GB" dirty="0"/>
              <a:t>Impossible to measure 10ms precisely!</a:t>
            </a:r>
          </a:p>
          <a:p>
            <a:r>
              <a:rPr lang="en-GB" dirty="0"/>
              <a:t>What’s even worse: Two theoretically identical oscillators may behave somewhat differently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242C3-8DE8-FF49-A74C-568B990D0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 dirty="0"/>
              <a:t>UoB : EENG : Net. Sys. &amp; Apps (EENGM0009) : Thanks to X. Fafoutis @ DTU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5A41-CCC5-0241-BBE2-B0A3D4E13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940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50351</TotalTime>
  <Pages>32</Pages>
  <Words>503</Words>
  <Application>Microsoft Macintosh PowerPoint</Application>
  <PresentationFormat>Overhead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Helvetica</vt:lpstr>
      <vt:lpstr>Palatino Linotype</vt:lpstr>
      <vt:lpstr>Times New Roman</vt:lpstr>
      <vt:lpstr>Verdana</vt:lpstr>
      <vt:lpstr>uob</vt:lpstr>
      <vt:lpstr>Selected Topics on IoT Networking</vt:lpstr>
      <vt:lpstr>Low-Energy Operation</vt:lpstr>
      <vt:lpstr>Radio Duty-Cycling</vt:lpstr>
      <vt:lpstr>Answer: Asynchronous</vt:lpstr>
      <vt:lpstr>Different answer: Synchronous</vt:lpstr>
      <vt:lpstr>Time Synchronisation</vt:lpstr>
      <vt:lpstr>Time Synchronisation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644</cp:revision>
  <cp:lastPrinted>2016-02-21T21:22:23Z</cp:lastPrinted>
  <dcterms:created xsi:type="dcterms:W3CDTF">1996-01-04T14:14:20Z</dcterms:created>
  <dcterms:modified xsi:type="dcterms:W3CDTF">2022-02-24T12:55:48Z</dcterms:modified>
</cp:coreProperties>
</file>