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48" r:id="rId2"/>
    <p:sldId id="273" r:id="rId3"/>
    <p:sldId id="274" r:id="rId4"/>
    <p:sldId id="275" r:id="rId5"/>
    <p:sldId id="280" r:id="rId6"/>
    <p:sldId id="281" r:id="rId7"/>
    <p:sldId id="282" r:id="rId8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0C0C0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0DF22-B860-A44E-91EF-F01221AA87E0}" v="2" dt="2021-03-02T15:37:41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7" autoAdjust="0"/>
    <p:restoredTop sz="96260" autoAdjust="0"/>
  </p:normalViewPr>
  <p:slideViewPr>
    <p:cSldViewPr snapToGrid="0">
      <p:cViewPr varScale="1">
        <p:scale>
          <a:sx n="150" d="100"/>
          <a:sy n="150" d="100"/>
        </p:scale>
        <p:origin x="231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C0C0DF22-B860-A44E-91EF-F01221AA87E0}"/>
    <pc:docChg chg="custSel addSld modSld sldOrd">
      <pc:chgData name="George Oikonomou" userId="e5e5709f-5788-4bb9-a2cb-c47cfc333c75" providerId="ADAL" clId="{C0C0DF22-B860-A44E-91EF-F01221AA87E0}" dt="2021-03-02T15:40:45.673" v="175" actId="20577"/>
      <pc:docMkLst>
        <pc:docMk/>
      </pc:docMkLst>
      <pc:sldChg chg="modSp mod">
        <pc:chgData name="George Oikonomou" userId="e5e5709f-5788-4bb9-a2cb-c47cfc333c75" providerId="ADAL" clId="{C0C0DF22-B860-A44E-91EF-F01221AA87E0}" dt="2021-03-02T15:40:45.673" v="175" actId="20577"/>
        <pc:sldMkLst>
          <pc:docMk/>
          <pc:sldMk cId="1839405454" sldId="271"/>
        </pc:sldMkLst>
        <pc:spChg chg="mod">
          <ac:chgData name="George Oikonomou" userId="e5e5709f-5788-4bb9-a2cb-c47cfc333c75" providerId="ADAL" clId="{C0C0DF22-B860-A44E-91EF-F01221AA87E0}" dt="2021-03-02T15:40:45.673" v="175" actId="20577"/>
          <ac:spMkLst>
            <pc:docMk/>
            <pc:sldMk cId="1839405454" sldId="271"/>
            <ac:spMk id="241" creationId="{00000000-0000-0000-0000-000000000000}"/>
          </ac:spMkLst>
        </pc:spChg>
      </pc:sldChg>
      <pc:sldChg chg="modSp">
        <pc:chgData name="George Oikonomou" userId="e5e5709f-5788-4bb9-a2cb-c47cfc333c75" providerId="ADAL" clId="{C0C0DF22-B860-A44E-91EF-F01221AA87E0}" dt="2021-03-01T20:16:59.831" v="0"/>
        <pc:sldMkLst>
          <pc:docMk/>
          <pc:sldMk cId="2361412713" sldId="348"/>
        </pc:sldMkLst>
        <pc:spChg chg="mod">
          <ac:chgData name="George Oikonomou" userId="e5e5709f-5788-4bb9-a2cb-c47cfc333c75" providerId="ADAL" clId="{C0C0DF22-B860-A44E-91EF-F01221AA87E0}" dt="2021-03-01T20:16:59.831" v="0"/>
          <ac:spMkLst>
            <pc:docMk/>
            <pc:sldMk cId="2361412713" sldId="348"/>
            <ac:spMk id="4098" creationId="{00000000-0000-0000-0000-000000000000}"/>
          </ac:spMkLst>
        </pc:spChg>
      </pc:sldChg>
      <pc:sldChg chg="modSp add mod ord">
        <pc:chgData name="George Oikonomou" userId="e5e5709f-5788-4bb9-a2cb-c47cfc333c75" providerId="ADAL" clId="{C0C0DF22-B860-A44E-91EF-F01221AA87E0}" dt="2021-03-02T15:37:52.618" v="4" actId="20578"/>
        <pc:sldMkLst>
          <pc:docMk/>
          <pc:sldMk cId="1745329977" sldId="423"/>
        </pc:sldMkLst>
        <pc:spChg chg="mod">
          <ac:chgData name="George Oikonomou" userId="e5e5709f-5788-4bb9-a2cb-c47cfc333c75" providerId="ADAL" clId="{C0C0DF22-B860-A44E-91EF-F01221AA87E0}" dt="2021-03-02T15:37:48.543" v="3" actId="27636"/>
          <ac:spMkLst>
            <pc:docMk/>
            <pc:sldMk cId="1745329977" sldId="423"/>
            <ac:spMk id="241" creationId="{00000000-0000-0000-0000-000000000000}"/>
          </ac:spMkLst>
        </pc:spChg>
      </pc:sldChg>
    </pc:docChg>
  </pc:docChgLst>
  <pc:docChgLst>
    <pc:chgData name="George Oikonomou" userId="e5e5709f-5788-4bb9-a2cb-c47cfc333c75" providerId="ADAL" clId="{E1372E27-8494-A546-944D-CE4F68A15D2F}"/>
    <pc:docChg chg="undo custSel modSld sldOrd">
      <pc:chgData name="George Oikonomou" userId="e5e5709f-5788-4bb9-a2cb-c47cfc333c75" providerId="ADAL" clId="{E1372E27-8494-A546-944D-CE4F68A15D2F}" dt="2020-02-24T17:42:04.918" v="393" actId="20577"/>
      <pc:docMkLst>
        <pc:docMk/>
      </pc:docMkLst>
      <pc:sldChg chg="ord">
        <pc:chgData name="George Oikonomou" userId="e5e5709f-5788-4bb9-a2cb-c47cfc333c75" providerId="ADAL" clId="{E1372E27-8494-A546-944D-CE4F68A15D2F}" dt="2020-02-24T17:38:12.429" v="80"/>
        <pc:sldMkLst>
          <pc:docMk/>
          <pc:sldMk cId="3783003636" sldId="280"/>
        </pc:sldMkLst>
      </pc:sldChg>
      <pc:sldChg chg="modSp">
        <pc:chgData name="George Oikonomou" userId="e5e5709f-5788-4bb9-a2cb-c47cfc333c75" providerId="ADAL" clId="{E1372E27-8494-A546-944D-CE4F68A15D2F}" dt="2020-02-24T14:50:08.099" v="78" actId="20577"/>
        <pc:sldMkLst>
          <pc:docMk/>
          <pc:sldMk cId="3059830048" sldId="282"/>
        </pc:sldMkLst>
        <pc:spChg chg="mod">
          <ac:chgData name="George Oikonomou" userId="e5e5709f-5788-4bb9-a2cb-c47cfc333c75" providerId="ADAL" clId="{E1372E27-8494-A546-944D-CE4F68A15D2F}" dt="2020-02-24T14:50:08.099" v="78" actId="20577"/>
          <ac:spMkLst>
            <pc:docMk/>
            <pc:sldMk cId="3059830048" sldId="282"/>
            <ac:spMk id="362" creationId="{00000000-0000-0000-0000-000000000000}"/>
          </ac:spMkLst>
        </pc:spChg>
      </pc:sldChg>
      <pc:sldChg chg="modSp">
        <pc:chgData name="George Oikonomou" userId="e5e5709f-5788-4bb9-a2cb-c47cfc333c75" providerId="ADAL" clId="{E1372E27-8494-A546-944D-CE4F68A15D2F}" dt="2020-02-24T17:39:46.111" v="167" actId="1036"/>
        <pc:sldMkLst>
          <pc:docMk/>
          <pc:sldMk cId="3431320318" sldId="386"/>
        </pc:sldMkLst>
        <pc:spChg chg="mod">
          <ac:chgData name="George Oikonomou" userId="e5e5709f-5788-4bb9-a2cb-c47cfc333c75" providerId="ADAL" clId="{E1372E27-8494-A546-944D-CE4F68A15D2F}" dt="2020-02-24T17:39:46.111" v="167" actId="1036"/>
          <ac:spMkLst>
            <pc:docMk/>
            <pc:sldMk cId="3431320318" sldId="386"/>
            <ac:spMk id="10" creationId="{9A49E648-90FF-DE4E-8D14-E2A762BFF93F}"/>
          </ac:spMkLst>
        </pc:spChg>
      </pc:sldChg>
      <pc:sldChg chg="modSp">
        <pc:chgData name="George Oikonomou" userId="e5e5709f-5788-4bb9-a2cb-c47cfc333c75" providerId="ADAL" clId="{E1372E27-8494-A546-944D-CE4F68A15D2F}" dt="2020-02-24T17:42:04.918" v="393" actId="20577"/>
        <pc:sldMkLst>
          <pc:docMk/>
          <pc:sldMk cId="4041061945" sldId="387"/>
        </pc:sldMkLst>
        <pc:spChg chg="mod">
          <ac:chgData name="George Oikonomou" userId="e5e5709f-5788-4bb9-a2cb-c47cfc333c75" providerId="ADAL" clId="{E1372E27-8494-A546-944D-CE4F68A15D2F}" dt="2020-02-24T17:42:04.918" v="393" actId="20577"/>
          <ac:spMkLst>
            <pc:docMk/>
            <pc:sldMk cId="4041061945" sldId="387"/>
            <ac:spMk id="3" creationId="{550894D6-4AFE-2042-B8EC-4CB4B8E023E1}"/>
          </ac:spMkLst>
        </pc:spChg>
      </pc:sldChg>
    </pc:docChg>
  </pc:docChgLst>
  <pc:docChgLst>
    <pc:chgData name="George Oikonomou" userId="e5e5709f-5788-4bb9-a2cb-c47cfc333c75" providerId="ADAL" clId="{DFEAB6CE-6A67-B34B-97C7-C53F35BD2356}"/>
    <pc:docChg chg="delSld modSld modShowInfo">
      <pc:chgData name="George Oikonomou" userId="e5e5709f-5788-4bb9-a2cb-c47cfc333c75" providerId="ADAL" clId="{DFEAB6CE-6A67-B34B-97C7-C53F35BD2356}" dt="2021-03-02T17:47:50.243" v="36" actId="20577"/>
      <pc:docMkLst>
        <pc:docMk/>
      </pc:docMkLst>
      <pc:sldChg chg="del">
        <pc:chgData name="George Oikonomou" userId="e5e5709f-5788-4bb9-a2cb-c47cfc333c75" providerId="ADAL" clId="{DFEAB6CE-6A67-B34B-97C7-C53F35BD2356}" dt="2021-03-02T15:48:28.105" v="0" actId="2696"/>
        <pc:sldMkLst>
          <pc:docMk/>
          <pc:sldMk cId="1839405454" sldId="271"/>
        </pc:sldMkLst>
      </pc:sldChg>
      <pc:sldChg chg="modSp mod">
        <pc:chgData name="George Oikonomou" userId="e5e5709f-5788-4bb9-a2cb-c47cfc333c75" providerId="ADAL" clId="{DFEAB6CE-6A67-B34B-97C7-C53F35BD2356}" dt="2021-03-02T17:06:43.001" v="33" actId="20577"/>
        <pc:sldMkLst>
          <pc:docMk/>
          <pc:sldMk cId="3122020583" sldId="273"/>
        </pc:sldMkLst>
        <pc:spChg chg="mod">
          <ac:chgData name="George Oikonomou" userId="e5e5709f-5788-4bb9-a2cb-c47cfc333c75" providerId="ADAL" clId="{DFEAB6CE-6A67-B34B-97C7-C53F35BD2356}" dt="2021-03-02T17:06:43.001" v="33" actId="20577"/>
          <ac:spMkLst>
            <pc:docMk/>
            <pc:sldMk cId="3122020583" sldId="273"/>
            <ac:spMk id="259" creationId="{00000000-0000-0000-0000-000000000000}"/>
          </ac:spMkLst>
        </pc:spChg>
      </pc:sldChg>
      <pc:sldChg chg="modSp mod">
        <pc:chgData name="George Oikonomou" userId="e5e5709f-5788-4bb9-a2cb-c47cfc333c75" providerId="ADAL" clId="{DFEAB6CE-6A67-B34B-97C7-C53F35BD2356}" dt="2021-03-02T17:47:50.243" v="36" actId="20577"/>
        <pc:sldMkLst>
          <pc:docMk/>
          <pc:sldMk cId="3783003636" sldId="280"/>
        </pc:sldMkLst>
        <pc:graphicFrameChg chg="modGraphic">
          <ac:chgData name="George Oikonomou" userId="e5e5709f-5788-4bb9-a2cb-c47cfc333c75" providerId="ADAL" clId="{DFEAB6CE-6A67-B34B-97C7-C53F35BD2356}" dt="2021-03-02T17:47:50.243" v="36" actId="20577"/>
          <ac:graphicFrameMkLst>
            <pc:docMk/>
            <pc:sldMk cId="3783003636" sldId="280"/>
            <ac:graphicFrameMk id="343" creationId="{00000000-0000-0000-0000-000000000000}"/>
          </ac:graphicFrameMkLst>
        </pc:graphicFrameChg>
      </pc:sldChg>
      <pc:sldChg chg="modSp mod">
        <pc:chgData name="George Oikonomou" userId="e5e5709f-5788-4bb9-a2cb-c47cfc333c75" providerId="ADAL" clId="{DFEAB6CE-6A67-B34B-97C7-C53F35BD2356}" dt="2021-03-02T15:48:39.806" v="27" actId="20577"/>
        <pc:sldMkLst>
          <pc:docMk/>
          <pc:sldMk cId="2361412713" sldId="348"/>
        </pc:sldMkLst>
        <pc:spChg chg="mod">
          <ac:chgData name="George Oikonomou" userId="e5e5709f-5788-4bb9-a2cb-c47cfc333c75" providerId="ADAL" clId="{DFEAB6CE-6A67-B34B-97C7-C53F35BD2356}" dt="2021-03-02T15:48:39.806" v="27" actId="20577"/>
          <ac:spMkLst>
            <pc:docMk/>
            <pc:sldMk cId="2361412713" sldId="348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DFEAB6CE-6A67-B34B-97C7-C53F35BD2356}" dt="2021-03-02T15:48:28.105" v="0" actId="2696"/>
        <pc:sldMkLst>
          <pc:docMk/>
          <pc:sldMk cId="2773128331" sldId="419"/>
        </pc:sldMkLst>
      </pc:sldChg>
      <pc:sldChg chg="del">
        <pc:chgData name="George Oikonomou" userId="e5e5709f-5788-4bb9-a2cb-c47cfc333c75" providerId="ADAL" clId="{DFEAB6CE-6A67-B34B-97C7-C53F35BD2356}" dt="2021-03-02T15:48:28.105" v="0" actId="2696"/>
        <pc:sldMkLst>
          <pc:docMk/>
          <pc:sldMk cId="1033284381" sldId="420"/>
        </pc:sldMkLst>
      </pc:sldChg>
      <pc:sldChg chg="del">
        <pc:chgData name="George Oikonomou" userId="e5e5709f-5788-4bb9-a2cb-c47cfc333c75" providerId="ADAL" clId="{DFEAB6CE-6A67-B34B-97C7-C53F35BD2356}" dt="2021-03-02T15:48:28.105" v="0" actId="2696"/>
        <pc:sldMkLst>
          <pc:docMk/>
          <pc:sldMk cId="2196409603" sldId="421"/>
        </pc:sldMkLst>
      </pc:sldChg>
      <pc:sldChg chg="del">
        <pc:chgData name="George Oikonomou" userId="e5e5709f-5788-4bb9-a2cb-c47cfc333c75" providerId="ADAL" clId="{DFEAB6CE-6A67-B34B-97C7-C53F35BD2356}" dt="2021-03-02T15:48:28.105" v="0" actId="2696"/>
        <pc:sldMkLst>
          <pc:docMk/>
          <pc:sldMk cId="815629295" sldId="422"/>
        </pc:sldMkLst>
      </pc:sldChg>
      <pc:sldChg chg="del">
        <pc:chgData name="George Oikonomou" userId="e5e5709f-5788-4bb9-a2cb-c47cfc333c75" providerId="ADAL" clId="{DFEAB6CE-6A67-B34B-97C7-C53F35BD2356}" dt="2021-03-02T15:48:28.105" v="0" actId="2696"/>
        <pc:sldMkLst>
          <pc:docMk/>
          <pc:sldMk cId="1745329977" sldId="4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4" y="-59723"/>
            <a:ext cx="9282794" cy="5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6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6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2" y="3230880"/>
            <a:ext cx="7240580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1213" y="592138"/>
            <a:ext cx="3175000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31b5521c7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31b5521c7_0_2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431b5521c7_0_25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100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31b5521c7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31b5521c7_0_3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431b5521c7_0_36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764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31b5521c7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31b5521c7_0_4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431b5521c7_0_41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7997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31b5521c7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31b5521c7_0_4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431b5521c7_0_43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6640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31b5521c7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31b5521c7_0_4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431b5521c7_0_44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5131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31b5521c7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31b5521c7_0_4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431b5521c7_0_49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430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066"/>
            <a:ext cx="8229600" cy="481822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" dirty="0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Selected Topics on IoT Networking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Time-Slotted Communications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3614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Time-Slotted Communication</a:t>
            </a:r>
          </a:p>
        </p:txBody>
      </p:sp>
      <p:sp>
        <p:nvSpPr>
          <p:cNvPr id="259" name="Google Shape;259;p24"/>
          <p:cNvSpPr txBox="1">
            <a:spLocks noGrp="1"/>
          </p:cNvSpPr>
          <p:nvPr>
            <p:ph type="body" idx="1"/>
          </p:nvPr>
        </p:nvSpPr>
        <p:spPr>
          <a:xfrm>
            <a:off x="457200" y="1250066"/>
            <a:ext cx="8229600" cy="217893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dirty="0"/>
              <a:t>Time synchronisation enables time-slotted communication</a:t>
            </a:r>
          </a:p>
          <a:p>
            <a:pPr lvl="1"/>
            <a:r>
              <a:rPr lang="en-GB" dirty="0"/>
              <a:t>Time is quantised in time slots, e.g. 10 </a:t>
            </a:r>
            <a:r>
              <a:rPr lang="en-GB" dirty="0" err="1"/>
              <a:t>ms</a:t>
            </a:r>
            <a:endParaRPr lang="en-GB" dirty="0"/>
          </a:p>
          <a:p>
            <a:pPr lvl="1"/>
            <a:r>
              <a:rPr lang="en-GB" dirty="0"/>
              <a:t>Communication is based on a repeating schedule</a:t>
            </a:r>
          </a:p>
          <a:p>
            <a:r>
              <a:rPr lang="en-GB" dirty="0"/>
              <a:t>The schedule controls performance</a:t>
            </a:r>
          </a:p>
          <a:p>
            <a:pPr lvl="1"/>
            <a:r>
              <a:rPr lang="en-GB" dirty="0"/>
              <a:t>Energy Consumption, e.g. 1/7 = 14% duty cycle</a:t>
            </a:r>
          </a:p>
          <a:p>
            <a:pPr lvl="1"/>
            <a:r>
              <a:rPr lang="en-GB" dirty="0"/>
              <a:t>Throughput, e.g. up to 100/7 = 14 frames per sec</a:t>
            </a:r>
          </a:p>
          <a:p>
            <a:pPr lvl="1"/>
            <a:r>
              <a:rPr lang="en-GB" dirty="0"/>
              <a:t>Delay, e.g. up to 7 x 10 </a:t>
            </a:r>
            <a:r>
              <a:rPr lang="en-GB" dirty="0" err="1"/>
              <a:t>ms</a:t>
            </a:r>
            <a:r>
              <a:rPr lang="en-GB" dirty="0"/>
              <a:t> = 70 </a:t>
            </a:r>
            <a:r>
              <a:rPr lang="en-GB" dirty="0" err="1"/>
              <a:t>ms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B236CB-FB4D-5944-80A9-8A37466AC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 dirty="0">
                <a:solidFill>
                  <a:srgbClr val="000000">
                    <a:tint val="75000"/>
                  </a:srgbClr>
                </a:solidFill>
              </a:rPr>
              <a:t>UoB : EENG : Net. Sys. &amp; Apps (EENGM0009) : Thanks to X. Fafoutis @ DTU</a:t>
            </a:r>
          </a:p>
        </p:txBody>
      </p:sp>
      <p:graphicFrame>
        <p:nvGraphicFramePr>
          <p:cNvPr id="261" name="Google Shape;261;p24"/>
          <p:cNvGraphicFramePr/>
          <p:nvPr>
            <p:extLst>
              <p:ext uri="{D42A27DB-BD31-4B8C-83A1-F6EECF244321}">
                <p14:modId xmlns:p14="http://schemas.microsoft.com/office/powerpoint/2010/main" val="1724500462"/>
              </p:ext>
            </p:extLst>
          </p:nvPr>
        </p:nvGraphicFramePr>
        <p:xfrm>
          <a:off x="1747696" y="4002227"/>
          <a:ext cx="5648608" cy="9014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9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9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47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1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2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Helvetica" pitchFamily="2" charset="0"/>
                        </a:rPr>
                        <a:t>3</a:t>
                      </a: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4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5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6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7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latin typeface="Helvetica" pitchFamily="2" charset="0"/>
                        </a:rPr>
                        <a:t>A→B</a:t>
                      </a:r>
                      <a:endParaRPr b="1"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0D9EB-1FEF-C847-9168-1D6C69702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12202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68;p25">
            <a:extLst>
              <a:ext uri="{FF2B5EF4-FFF2-40B4-BE49-F238E27FC236}">
                <a16:creationId xmlns:a16="http://schemas.microsoft.com/office/drawing/2014/main" id="{DA683174-55D6-A844-934A-D5703129A921}"/>
              </a:ext>
            </a:extLst>
          </p:cNvPr>
          <p:cNvSpPr txBox="1">
            <a:spLocks/>
          </p:cNvSpPr>
          <p:nvPr/>
        </p:nvSpPr>
        <p:spPr>
          <a:xfrm>
            <a:off x="457200" y="4176459"/>
            <a:ext cx="8229600" cy="2053555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>
            <a:lvl1pPr marL="305955" indent="-305955" algn="l" defTabSz="8158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662898" indent="-254959" algn="l" defTabSz="815874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5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019844" indent="-203971" algn="l" defTabSz="8158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427783" indent="-203971" algn="l" defTabSz="815874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3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1835720" indent="-203971" algn="l" defTabSz="8158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243657" indent="-203971" algn="l" defTabSz="815874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3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651596" indent="-203971" algn="l" defTabSz="8158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059529" indent="-203971" algn="l" defTabSz="815874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3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467472" indent="-203971" algn="l" defTabSz="8158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Contention-based</a:t>
            </a:r>
          </a:p>
          <a:p>
            <a:pPr fontAlgn="auto">
              <a:spcAft>
                <a:spcPts val="0"/>
              </a:spcAft>
            </a:pPr>
            <a:endParaRPr lang="en-GB" dirty="0"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Contention or Dedicated?</a:t>
            </a:r>
          </a:p>
        </p:txBody>
      </p:sp>
      <p:sp>
        <p:nvSpPr>
          <p:cNvPr id="268" name="Google Shape;268;p25"/>
          <p:cNvSpPr txBox="1">
            <a:spLocks noGrp="1"/>
          </p:cNvSpPr>
          <p:nvPr>
            <p:ph type="body" idx="1"/>
          </p:nvPr>
        </p:nvSpPr>
        <p:spPr>
          <a:xfrm>
            <a:off x="457200" y="1250066"/>
            <a:ext cx="8229600" cy="119027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Consider a third device</a:t>
            </a:r>
          </a:p>
          <a:p>
            <a:pPr marL="0" lvl="0" indent="0">
              <a:buNone/>
            </a:pPr>
            <a:r>
              <a:rPr lang="en-GB" dirty="0"/>
              <a:t>Dedicated Slots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graphicFrame>
        <p:nvGraphicFramePr>
          <p:cNvPr id="270" name="Google Shape;270;p25"/>
          <p:cNvGraphicFramePr/>
          <p:nvPr>
            <p:extLst>
              <p:ext uri="{D42A27DB-BD31-4B8C-83A1-F6EECF244321}">
                <p14:modId xmlns:p14="http://schemas.microsoft.com/office/powerpoint/2010/main" val="927986510"/>
              </p:ext>
            </p:extLst>
          </p:nvPr>
        </p:nvGraphicFramePr>
        <p:xfrm>
          <a:off x="3703874" y="2511624"/>
          <a:ext cx="5063121" cy="8533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1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2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3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Helvetica" pitchFamily="2" charset="0"/>
                        </a:rPr>
                        <a:t>4</a:t>
                      </a: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5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6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7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latin typeface="Helvetica" pitchFamily="2" charset="0"/>
                        </a:rPr>
                        <a:t>A→B</a:t>
                      </a:r>
                      <a:endParaRPr b="1"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" name="Google Shape;271;p25"/>
          <p:cNvSpPr/>
          <p:nvPr/>
        </p:nvSpPr>
        <p:spPr>
          <a:xfrm>
            <a:off x="5264640" y="1264397"/>
            <a:ext cx="566100" cy="566100"/>
          </a:xfrm>
          <a:prstGeom prst="ellipse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2" name="Google Shape;272;p25"/>
          <p:cNvSpPr/>
          <p:nvPr/>
        </p:nvSpPr>
        <p:spPr>
          <a:xfrm>
            <a:off x="5620040" y="2092459"/>
            <a:ext cx="566100" cy="566100"/>
          </a:xfrm>
          <a:prstGeom prst="ellipse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3" name="Google Shape;273;p25"/>
          <p:cNvSpPr/>
          <p:nvPr/>
        </p:nvSpPr>
        <p:spPr>
          <a:xfrm>
            <a:off x="6382715" y="1324959"/>
            <a:ext cx="566100" cy="566100"/>
          </a:xfrm>
          <a:prstGeom prst="ellipse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4" name="Google Shape;274;p25"/>
          <p:cNvCxnSpPr>
            <a:stCxn id="272" idx="7"/>
            <a:endCxn id="273" idx="3"/>
          </p:cNvCxnSpPr>
          <p:nvPr/>
        </p:nvCxnSpPr>
        <p:spPr>
          <a:xfrm rot="10800000" flipH="1">
            <a:off x="6103237" y="1808162"/>
            <a:ext cx="362400" cy="3672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5" name="Google Shape;275;p25"/>
          <p:cNvCxnSpPr>
            <a:stCxn id="271" idx="6"/>
            <a:endCxn id="273" idx="2"/>
          </p:cNvCxnSpPr>
          <p:nvPr/>
        </p:nvCxnSpPr>
        <p:spPr>
          <a:xfrm>
            <a:off x="5830740" y="1547447"/>
            <a:ext cx="552000" cy="606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stealth" w="med" len="med"/>
          </a:ln>
        </p:spPr>
      </p:cxnSp>
      <p:graphicFrame>
        <p:nvGraphicFramePr>
          <p:cNvPr id="276" name="Google Shape;276;p25"/>
          <p:cNvGraphicFramePr/>
          <p:nvPr>
            <p:extLst>
              <p:ext uri="{D42A27DB-BD31-4B8C-83A1-F6EECF244321}">
                <p14:modId xmlns:p14="http://schemas.microsoft.com/office/powerpoint/2010/main" val="1502245098"/>
              </p:ext>
            </p:extLst>
          </p:nvPr>
        </p:nvGraphicFramePr>
        <p:xfrm>
          <a:off x="3703872" y="3343674"/>
          <a:ext cx="5063121" cy="8533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Helvetica" pitchFamily="2" charset="0"/>
                        </a:rPr>
                        <a:t>1</a:t>
                      </a: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Helvetica" pitchFamily="2" charset="0"/>
                        </a:rPr>
                        <a:t>2</a:t>
                      </a: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3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4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5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6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7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b="1" dirty="0">
                          <a:solidFill>
                            <a:schemeClr val="dk1"/>
                          </a:solidFill>
                          <a:latin typeface="Helvetica" pitchFamily="2" charset="0"/>
                        </a:rPr>
                        <a:t>C→B</a:t>
                      </a: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7" name="Google Shape;277;p25"/>
          <p:cNvGraphicFramePr/>
          <p:nvPr>
            <p:extLst>
              <p:ext uri="{D42A27DB-BD31-4B8C-83A1-F6EECF244321}">
                <p14:modId xmlns:p14="http://schemas.microsoft.com/office/powerpoint/2010/main" val="4074716270"/>
              </p:ext>
            </p:extLst>
          </p:nvPr>
        </p:nvGraphicFramePr>
        <p:xfrm>
          <a:off x="3703874" y="4303994"/>
          <a:ext cx="5063121" cy="8533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1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2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3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4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5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6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Helvetica" pitchFamily="2" charset="0"/>
                        </a:rPr>
                        <a:t>7</a:t>
                      </a: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Helvetica" pitchFamily="2" charset="0"/>
                        </a:rPr>
                        <a:t>A→B</a:t>
                      </a:r>
                      <a:endParaRPr b="1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8" name="Google Shape;278;p25"/>
          <p:cNvGraphicFramePr/>
          <p:nvPr>
            <p:extLst>
              <p:ext uri="{D42A27DB-BD31-4B8C-83A1-F6EECF244321}">
                <p14:modId xmlns:p14="http://schemas.microsoft.com/office/powerpoint/2010/main" val="2785247702"/>
              </p:ext>
            </p:extLst>
          </p:nvPr>
        </p:nvGraphicFramePr>
        <p:xfrm>
          <a:off x="3703875" y="5132069"/>
          <a:ext cx="5063135" cy="8533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3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1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2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3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4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5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6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7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b="1">
                          <a:solidFill>
                            <a:schemeClr val="dk1"/>
                          </a:solidFill>
                          <a:latin typeface="Helvetica" pitchFamily="2" charset="0"/>
                        </a:rPr>
                        <a:t>C→B</a:t>
                      </a:r>
                      <a:endParaRPr b="1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9" name="Google Shape;279;p25"/>
          <p:cNvSpPr txBox="1"/>
          <p:nvPr/>
        </p:nvSpPr>
        <p:spPr>
          <a:xfrm>
            <a:off x="1430848" y="2904036"/>
            <a:ext cx="1698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980000"/>
                </a:solidFill>
                <a:latin typeface="Helvetica" pitchFamily="2" charset="0"/>
                <a:ea typeface="Verdana"/>
                <a:cs typeface="Verdana"/>
                <a:sym typeface="Verdana"/>
              </a:rPr>
              <a:t>A’s schedule</a:t>
            </a:r>
            <a:endParaRPr sz="1600" b="1" dirty="0">
              <a:solidFill>
                <a:srgbClr val="980000"/>
              </a:solidFill>
              <a:latin typeface="Helvetica" pitchFamily="2" charset="0"/>
              <a:ea typeface="Verdana"/>
              <a:cs typeface="Verdana"/>
              <a:sym typeface="Verdana"/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1430848" y="3742236"/>
            <a:ext cx="1698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80000"/>
                </a:solidFill>
                <a:latin typeface="Helvetica" pitchFamily="2" charset="0"/>
                <a:ea typeface="Verdana"/>
                <a:cs typeface="Verdana"/>
                <a:sym typeface="Verdana"/>
              </a:rPr>
              <a:t>C’s schedule</a:t>
            </a:r>
            <a:endParaRPr sz="1600" b="1">
              <a:solidFill>
                <a:srgbClr val="980000"/>
              </a:solidFill>
              <a:latin typeface="Helvetica" pitchFamily="2" charset="0"/>
              <a:ea typeface="Verdana"/>
              <a:cs typeface="Verdana"/>
              <a:sym typeface="Verdana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1430873" y="4702081"/>
            <a:ext cx="1698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980000"/>
                </a:solidFill>
                <a:latin typeface="Helvetica" pitchFamily="2" charset="0"/>
                <a:ea typeface="Verdana"/>
                <a:cs typeface="Verdana"/>
                <a:sym typeface="Verdana"/>
              </a:rPr>
              <a:t>A’s schedule</a:t>
            </a:r>
            <a:endParaRPr sz="1600" b="1" dirty="0">
              <a:solidFill>
                <a:srgbClr val="980000"/>
              </a:solidFill>
              <a:latin typeface="Helvetica" pitchFamily="2" charset="0"/>
              <a:ea typeface="Verdana"/>
              <a:cs typeface="Verdana"/>
              <a:sym typeface="Verdana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1430873" y="5464081"/>
            <a:ext cx="1698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80000"/>
                </a:solidFill>
                <a:latin typeface="Helvetica" pitchFamily="2" charset="0"/>
                <a:ea typeface="Verdana"/>
                <a:cs typeface="Verdana"/>
                <a:sym typeface="Verdana"/>
              </a:rPr>
              <a:t>C’s schedule</a:t>
            </a:r>
            <a:endParaRPr sz="1600" b="1">
              <a:solidFill>
                <a:srgbClr val="980000"/>
              </a:solidFill>
              <a:latin typeface="Helvetica" pitchFamily="2" charset="0"/>
              <a:ea typeface="Verdana"/>
              <a:cs typeface="Verdana"/>
              <a:sym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2A764-A047-1B4A-B629-593E7D196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25" name="Footer Placeholder 1">
            <a:extLst>
              <a:ext uri="{FF2B5EF4-FFF2-40B4-BE49-F238E27FC236}">
                <a16:creationId xmlns:a16="http://schemas.microsoft.com/office/drawing/2014/main" id="{D190D970-903C-5D46-9C98-E0A988912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</p:spPr>
        <p:txBody>
          <a:bodyPr/>
          <a:lstStyle/>
          <a:p>
            <a:r>
              <a:rPr lang="nl" dirty="0">
                <a:solidFill>
                  <a:srgbClr val="000000">
                    <a:tint val="75000"/>
                  </a:srgbClr>
                </a:solidFill>
              </a:rPr>
              <a:t>UoB : EENG : Net. Sys. &amp; Apps (EENGM0009) : Thanks to X. Fafoutis @ DTU</a:t>
            </a:r>
          </a:p>
        </p:txBody>
      </p:sp>
    </p:spTree>
    <p:extLst>
      <p:ext uri="{BB962C8B-B14F-4D97-AF65-F5344CB8AC3E}">
        <p14:creationId xmlns:p14="http://schemas.microsoft.com/office/powerpoint/2010/main" val="75929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Wireless Channels</a:t>
            </a:r>
          </a:p>
        </p:txBody>
      </p:sp>
      <p:sp>
        <p:nvSpPr>
          <p:cNvPr id="289" name="Google Shape;289;p26"/>
          <p:cNvSpPr txBox="1">
            <a:spLocks noGrp="1"/>
          </p:cNvSpPr>
          <p:nvPr>
            <p:ph type="body" idx="1"/>
          </p:nvPr>
        </p:nvSpPr>
        <p:spPr>
          <a:xfrm>
            <a:off x="457200" y="1250066"/>
            <a:ext cx="6128795" cy="4818224"/>
          </a:xfrm>
        </p:spPr>
        <p:txBody>
          <a:bodyPr/>
          <a:lstStyle/>
          <a:p>
            <a:r>
              <a:rPr lang="en-GB" dirty="0"/>
              <a:t>Let’s assume that we have 2 channels</a:t>
            </a:r>
          </a:p>
          <a:p>
            <a:pPr lvl="0"/>
            <a:r>
              <a:rPr lang="en-GB" dirty="0"/>
              <a:t>The channel can be a second dimension to my schedule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F8AF4D-06B0-5A47-9D14-FE023E9C5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 dirty="0">
                <a:solidFill>
                  <a:srgbClr val="000000">
                    <a:tint val="75000"/>
                  </a:srgbClr>
                </a:solidFill>
              </a:rPr>
              <a:t>UoB : EENG : Net. Sys. &amp; Apps (EENGM0009) : Thanks to X. Fafoutis @ DTU</a:t>
            </a:r>
          </a:p>
        </p:txBody>
      </p:sp>
      <p:sp>
        <p:nvSpPr>
          <p:cNvPr id="291" name="Google Shape;291;p26"/>
          <p:cNvSpPr/>
          <p:nvPr/>
        </p:nvSpPr>
        <p:spPr>
          <a:xfrm>
            <a:off x="6296719" y="1442582"/>
            <a:ext cx="566100" cy="566100"/>
          </a:xfrm>
          <a:prstGeom prst="ellipse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2" name="Google Shape;292;p26"/>
          <p:cNvSpPr/>
          <p:nvPr/>
        </p:nvSpPr>
        <p:spPr>
          <a:xfrm>
            <a:off x="6652119" y="2270644"/>
            <a:ext cx="566100" cy="566100"/>
          </a:xfrm>
          <a:prstGeom prst="ellipse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3" name="Google Shape;293;p26"/>
          <p:cNvSpPr/>
          <p:nvPr/>
        </p:nvSpPr>
        <p:spPr>
          <a:xfrm>
            <a:off x="7414794" y="1503144"/>
            <a:ext cx="566100" cy="566100"/>
          </a:xfrm>
          <a:prstGeom prst="ellipse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94" name="Google Shape;294;p26"/>
          <p:cNvCxnSpPr>
            <a:stCxn id="292" idx="6"/>
            <a:endCxn id="295" idx="2"/>
          </p:cNvCxnSpPr>
          <p:nvPr/>
        </p:nvCxnSpPr>
        <p:spPr>
          <a:xfrm>
            <a:off x="7218219" y="2553694"/>
            <a:ext cx="504000" cy="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96" name="Google Shape;296;p26"/>
          <p:cNvCxnSpPr>
            <a:stCxn id="291" idx="6"/>
            <a:endCxn id="293" idx="2"/>
          </p:cNvCxnSpPr>
          <p:nvPr/>
        </p:nvCxnSpPr>
        <p:spPr>
          <a:xfrm>
            <a:off x="6862819" y="1725632"/>
            <a:ext cx="552000" cy="606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5" name="Google Shape;295;p26"/>
          <p:cNvSpPr/>
          <p:nvPr/>
        </p:nvSpPr>
        <p:spPr>
          <a:xfrm>
            <a:off x="7722244" y="2270644"/>
            <a:ext cx="566100" cy="566100"/>
          </a:xfrm>
          <a:prstGeom prst="ellipse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97" name="Google Shape;297;p26"/>
          <p:cNvGraphicFramePr/>
          <p:nvPr>
            <p:extLst>
              <p:ext uri="{D42A27DB-BD31-4B8C-83A1-F6EECF244321}">
                <p14:modId xmlns:p14="http://schemas.microsoft.com/office/powerpoint/2010/main" val="3886213944"/>
              </p:ext>
            </p:extLst>
          </p:nvPr>
        </p:nvGraphicFramePr>
        <p:xfrm>
          <a:off x="2648531" y="3291097"/>
          <a:ext cx="5733440" cy="12800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6680">
                  <a:extLst>
                    <a:ext uri="{9D8B030D-6E8A-4147-A177-3AD203B41FA5}">
                      <a16:colId xmlns:a16="http://schemas.microsoft.com/office/drawing/2014/main" val="3344159242"/>
                    </a:ext>
                  </a:extLst>
                </a:gridCol>
                <a:gridCol w="71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1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2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3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4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5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6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7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>
                          <a:latin typeface="Helvetica" pitchFamily="2" charset="0"/>
                        </a:rPr>
                        <a:t>Ch 1</a:t>
                      </a:r>
                      <a:endParaRPr b="0"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latin typeface="Helvetica" pitchFamily="2" charset="0"/>
                        </a:rPr>
                        <a:t>A→B</a:t>
                      </a:r>
                      <a:endParaRPr b="1"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>
                          <a:latin typeface="Helvetica" pitchFamily="2" charset="0"/>
                        </a:rPr>
                        <a:t>Ch 2</a:t>
                      </a:r>
                      <a:endParaRPr b="0"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8" name="Google Shape;298;p26"/>
          <p:cNvSpPr txBox="1"/>
          <p:nvPr/>
        </p:nvSpPr>
        <p:spPr>
          <a:xfrm>
            <a:off x="407043" y="3911799"/>
            <a:ext cx="1698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80000"/>
                </a:solidFill>
                <a:latin typeface="Helvetica" pitchFamily="2" charset="0"/>
                <a:ea typeface="Verdana"/>
                <a:cs typeface="Verdana"/>
                <a:sym typeface="Verdana"/>
              </a:rPr>
              <a:t>A’s schedule</a:t>
            </a:r>
            <a:endParaRPr sz="1600" b="1">
              <a:solidFill>
                <a:srgbClr val="980000"/>
              </a:solidFill>
              <a:latin typeface="Helvetica" pitchFamily="2" charset="0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99" name="Google Shape;299;p26"/>
          <p:cNvGraphicFramePr/>
          <p:nvPr>
            <p:extLst>
              <p:ext uri="{D42A27DB-BD31-4B8C-83A1-F6EECF244321}">
                <p14:modId xmlns:p14="http://schemas.microsoft.com/office/powerpoint/2010/main" val="197220410"/>
              </p:ext>
            </p:extLst>
          </p:nvPr>
        </p:nvGraphicFramePr>
        <p:xfrm>
          <a:off x="2648532" y="4662697"/>
          <a:ext cx="5733440" cy="12800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6680">
                  <a:extLst>
                    <a:ext uri="{9D8B030D-6E8A-4147-A177-3AD203B41FA5}">
                      <a16:colId xmlns:a16="http://schemas.microsoft.com/office/drawing/2014/main" val="335140254"/>
                    </a:ext>
                  </a:extLst>
                </a:gridCol>
                <a:gridCol w="71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Helvetica" pitchFamily="2" charset="0"/>
                        </a:rPr>
                        <a:t>1</a:t>
                      </a: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2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3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4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Helvetica" pitchFamily="2" charset="0"/>
                        </a:rPr>
                        <a:t>5</a:t>
                      </a: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6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7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>
                          <a:latin typeface="Helvetica" pitchFamily="2" charset="0"/>
                        </a:rPr>
                        <a:t>Ch 1</a:t>
                      </a:r>
                      <a:endParaRPr b="0"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>
                          <a:latin typeface="Helvetica" pitchFamily="2" charset="0"/>
                        </a:rPr>
                        <a:t>Ch 2</a:t>
                      </a:r>
                      <a:endParaRPr b="0"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b="1">
                          <a:solidFill>
                            <a:schemeClr val="dk1"/>
                          </a:solidFill>
                          <a:latin typeface="Helvetica" pitchFamily="2" charset="0"/>
                        </a:rPr>
                        <a:t>C→D</a:t>
                      </a:r>
                      <a:endParaRPr b="1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0" name="Google Shape;300;p26"/>
          <p:cNvSpPr txBox="1"/>
          <p:nvPr/>
        </p:nvSpPr>
        <p:spPr>
          <a:xfrm>
            <a:off x="407043" y="5283399"/>
            <a:ext cx="1698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80000"/>
                </a:solidFill>
                <a:latin typeface="Helvetica" pitchFamily="2" charset="0"/>
                <a:ea typeface="Verdana"/>
                <a:cs typeface="Verdana"/>
                <a:sym typeface="Verdana"/>
              </a:rPr>
              <a:t>C’s schedule</a:t>
            </a:r>
            <a:endParaRPr sz="1600" b="1">
              <a:solidFill>
                <a:srgbClr val="980000"/>
              </a:solidFill>
              <a:latin typeface="Helvetica" pitchFamily="2" charset="0"/>
              <a:ea typeface="Verdana"/>
              <a:cs typeface="Verdana"/>
              <a:sym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6CDDE-7726-FD43-8CA9-1D90C1A65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69258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Channel Hopping</a:t>
            </a:r>
          </a:p>
        </p:txBody>
      </p:sp>
      <p:sp>
        <p:nvSpPr>
          <p:cNvPr id="341" name="Google Shape;341;p31"/>
          <p:cNvSpPr txBox="1">
            <a:spLocks noGrp="1"/>
          </p:cNvSpPr>
          <p:nvPr>
            <p:ph type="body" idx="1"/>
          </p:nvPr>
        </p:nvSpPr>
        <p:spPr>
          <a:xfrm>
            <a:off x="457200" y="1250066"/>
            <a:ext cx="8229600" cy="206029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What if a channel in the schedule is a lot busier than another one?</a:t>
            </a:r>
          </a:p>
          <a:p>
            <a:pPr lvl="0"/>
            <a:r>
              <a:rPr lang="en-GB" dirty="0"/>
              <a:t>Channel Hopping (or Frequency Hopping)</a:t>
            </a:r>
          </a:p>
          <a:p>
            <a:pPr lvl="1"/>
            <a:r>
              <a:rPr lang="en-GB" dirty="0"/>
              <a:t>Transmitter and receiver change channels in a pseudo-random pre-agreed pattern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DF9449-3666-7A44-B9E5-2823CCA6C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</p:spPr>
        <p:txBody>
          <a:bodyPr/>
          <a:lstStyle/>
          <a:p>
            <a:r>
              <a:rPr lang="nl" dirty="0">
                <a:solidFill>
                  <a:srgbClr val="000000">
                    <a:tint val="75000"/>
                  </a:srgbClr>
                </a:solidFill>
              </a:rPr>
              <a:t>UoB : EENG : Net. Sys. &amp; Apps (EENGM0009) : Thanks to X. Fafoutis @ DTU</a:t>
            </a:r>
          </a:p>
        </p:txBody>
      </p:sp>
      <p:graphicFrame>
        <p:nvGraphicFramePr>
          <p:cNvPr id="343" name="Google Shape;343;p31"/>
          <p:cNvGraphicFramePr/>
          <p:nvPr>
            <p:extLst>
              <p:ext uri="{D42A27DB-BD31-4B8C-83A1-F6EECF244321}">
                <p14:modId xmlns:p14="http://schemas.microsoft.com/office/powerpoint/2010/main" val="2095458722"/>
              </p:ext>
            </p:extLst>
          </p:nvPr>
        </p:nvGraphicFramePr>
        <p:xfrm>
          <a:off x="1296600" y="4105031"/>
          <a:ext cx="6804750" cy="1706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0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0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0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0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1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2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Helvetica" pitchFamily="2" charset="0"/>
                        </a:rPr>
                        <a:t>3</a:t>
                      </a: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4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5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6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7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Helvetica" pitchFamily="2" charset="0"/>
                        </a:rPr>
                        <a:t>1</a:t>
                      </a: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Helvetica" pitchFamily="2" charset="0"/>
                        </a:rPr>
                        <a:t>2</a:t>
                      </a:r>
                      <a:endParaRPr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" pitchFamily="2" charset="0"/>
                        </a:rPr>
                        <a:t>...</a:t>
                      </a: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latin typeface="Helvetica" pitchFamily="2" charset="0"/>
                        </a:rPr>
                        <a:t>A→B</a:t>
                      </a:r>
                      <a:endParaRPr b="1" dirty="0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dk1"/>
                          </a:solidFill>
                          <a:latin typeface="Helvetica" pitchFamily="2" charset="0"/>
                        </a:rPr>
                        <a:t>A→B</a:t>
                      </a:r>
                      <a:endParaRPr b="1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Helvetica" pitchFamily="2" charset="0"/>
                          <a:ea typeface="Verdana"/>
                          <a:cs typeface="Verdana"/>
                          <a:sym typeface="Verdana"/>
                        </a:rPr>
                        <a:t>11</a:t>
                      </a:r>
                      <a:endParaRPr b="1">
                        <a:latin typeface="Helvetica" pitchFamily="2" charset="0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Helvetica" pitchFamily="2" charset="0"/>
                          <a:ea typeface="Verdana"/>
                          <a:cs typeface="Verdana"/>
                          <a:sym typeface="Verdana"/>
                        </a:rPr>
                        <a:t>26</a:t>
                      </a:r>
                      <a:endParaRPr b="1">
                        <a:latin typeface="Helvetica" pitchFamily="2" charset="0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Helvetica" pitchFamily="2" charset="0"/>
                          <a:ea typeface="Verdana"/>
                          <a:cs typeface="Verdana"/>
                          <a:sym typeface="Verdana"/>
                        </a:rPr>
                        <a:t>16</a:t>
                      </a:r>
                      <a:endParaRPr b="1">
                        <a:latin typeface="Helvetica" pitchFamily="2" charset="0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Helvetica" pitchFamily="2" charset="0"/>
                          <a:ea typeface="Verdana"/>
                          <a:cs typeface="Verdana"/>
                          <a:sym typeface="Verdana"/>
                        </a:rPr>
                        <a:t>11</a:t>
                      </a:r>
                      <a:endParaRPr b="1">
                        <a:latin typeface="Helvetica" pitchFamily="2" charset="0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Helvetica" pitchFamily="2" charset="0"/>
                          <a:ea typeface="Verdana"/>
                          <a:cs typeface="Verdana"/>
                          <a:sym typeface="Verdana"/>
                        </a:rPr>
                        <a:t>26</a:t>
                      </a:r>
                      <a:endParaRPr b="1">
                        <a:latin typeface="Helvetica" pitchFamily="2" charset="0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Helvetica" pitchFamily="2" charset="0"/>
                          <a:ea typeface="Verdana"/>
                          <a:cs typeface="Verdana"/>
                          <a:sym typeface="Verdana"/>
                        </a:rPr>
                        <a:t>16</a:t>
                      </a:r>
                      <a:endParaRPr b="1">
                        <a:latin typeface="Helvetica" pitchFamily="2" charset="0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Helvetica" pitchFamily="2" charset="0"/>
                          <a:ea typeface="Verdana"/>
                          <a:cs typeface="Verdana"/>
                          <a:sym typeface="Verdana"/>
                        </a:rPr>
                        <a:t>11</a:t>
                      </a:r>
                      <a:endParaRPr b="1">
                        <a:latin typeface="Helvetica" pitchFamily="2" charset="0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dk1"/>
                          </a:solidFill>
                          <a:latin typeface="Helvetica" pitchFamily="2" charset="0"/>
                          <a:ea typeface="Verdana"/>
                          <a:cs typeface="Verdana"/>
                          <a:sym typeface="Verdana"/>
                        </a:rPr>
                        <a:t>26</a:t>
                      </a:r>
                      <a:endParaRPr b="1">
                        <a:solidFill>
                          <a:schemeClr val="dk1"/>
                        </a:solidFill>
                        <a:latin typeface="Helvetica" pitchFamily="2" charset="0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Helvetica" pitchFamily="2" charset="0"/>
                          <a:ea typeface="Verdana"/>
                          <a:cs typeface="Verdana"/>
                          <a:sym typeface="Verdana"/>
                        </a:rPr>
                        <a:t>16</a:t>
                      </a:r>
                      <a:endParaRPr b="1">
                        <a:latin typeface="Helvetica" pitchFamily="2" charset="0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latin typeface="Helvetica" pitchFamily="2" charset="0"/>
                          <a:ea typeface="Verdana"/>
                          <a:cs typeface="Verdana"/>
                          <a:sym typeface="Verdana"/>
                        </a:rPr>
                        <a:t>11</a:t>
                      </a:r>
                      <a:endParaRPr b="1" dirty="0">
                        <a:latin typeface="Helvetica" pitchFamily="2" charset="0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4" name="Google Shape;344;p31"/>
          <p:cNvGraphicFramePr/>
          <p:nvPr>
            <p:extLst>
              <p:ext uri="{D42A27DB-BD31-4B8C-83A1-F6EECF244321}">
                <p14:modId xmlns:p14="http://schemas.microsoft.com/office/powerpoint/2010/main" val="2168693062"/>
              </p:ext>
            </p:extLst>
          </p:nvPr>
        </p:nvGraphicFramePr>
        <p:xfrm>
          <a:off x="6059925" y="3483843"/>
          <a:ext cx="2041425" cy="426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latin typeface="Helvetica" pitchFamily="2" charset="0"/>
                          <a:ea typeface="Verdana"/>
                          <a:cs typeface="Verdana"/>
                          <a:sym typeface="Verdana"/>
                        </a:rPr>
                        <a:t>11</a:t>
                      </a:r>
                      <a:endParaRPr b="1" dirty="0">
                        <a:latin typeface="Helvetica" pitchFamily="2" charset="0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Helvetica" pitchFamily="2" charset="0"/>
                          <a:ea typeface="Verdana"/>
                          <a:cs typeface="Verdana"/>
                          <a:sym typeface="Verdana"/>
                        </a:rPr>
                        <a:t>26</a:t>
                      </a:r>
                      <a:endParaRPr b="1">
                        <a:latin typeface="Helvetica" pitchFamily="2" charset="0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latin typeface="Helvetica" pitchFamily="2" charset="0"/>
                          <a:ea typeface="Verdana"/>
                          <a:cs typeface="Verdana"/>
                          <a:sym typeface="Verdana"/>
                        </a:rPr>
                        <a:t>16</a:t>
                      </a:r>
                      <a:endParaRPr b="1" dirty="0">
                        <a:latin typeface="Helvetica" pitchFamily="2" charset="0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5" name="Google Shape;345;p31"/>
          <p:cNvSpPr txBox="1"/>
          <p:nvPr/>
        </p:nvSpPr>
        <p:spPr>
          <a:xfrm>
            <a:off x="2291787" y="3483843"/>
            <a:ext cx="3631688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Helvetica" pitchFamily="2" charset="0"/>
                <a:ea typeface="Verdana"/>
                <a:cs typeface="Verdana"/>
                <a:sym typeface="Verdana"/>
              </a:rPr>
              <a:t>Hopping Sequence (or pattern)</a:t>
            </a:r>
            <a:endParaRPr sz="1600" dirty="0">
              <a:latin typeface="Helvetica" pitchFamily="2" charset="0"/>
              <a:ea typeface="Verdana"/>
              <a:cs typeface="Verdana"/>
              <a:sym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E4FF0-07D8-9D40-BF6D-74E5335A0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78300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Time-Slotted, Channel Hopping (TSCH)</a:t>
            </a:r>
          </a:p>
        </p:txBody>
      </p:sp>
      <p:sp>
        <p:nvSpPr>
          <p:cNvPr id="352" name="Google Shape;352;p32"/>
          <p:cNvSpPr txBox="1">
            <a:spLocks noGrp="1"/>
          </p:cNvSpPr>
          <p:nvPr>
            <p:ph type="body" idx="1"/>
          </p:nvPr>
        </p:nvSpPr>
        <p:spPr>
          <a:xfrm>
            <a:off x="457200" y="1250066"/>
            <a:ext cx="8229600" cy="157603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Part of the IEEE 802.15.4 spec</a:t>
            </a:r>
          </a:p>
          <a:p>
            <a:pPr lvl="1"/>
            <a:r>
              <a:rPr lang="en-GB" dirty="0"/>
              <a:t>Synchronous MAC protocol (global synchronisation)</a:t>
            </a:r>
          </a:p>
          <a:p>
            <a:pPr lvl="1"/>
            <a:r>
              <a:rPr lang="en-GB" dirty="0"/>
              <a:t>Communication is based on a repeating schedule</a:t>
            </a:r>
          </a:p>
          <a:p>
            <a:pPr lvl="1"/>
            <a:r>
              <a:rPr lang="en-GB" dirty="0"/>
              <a:t>Channel is based on a repeating hopping sequence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E6DB9B-8E8E-EA43-A0A2-46525A99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 dirty="0">
                <a:solidFill>
                  <a:srgbClr val="000000">
                    <a:tint val="75000"/>
                  </a:srgbClr>
                </a:solidFill>
              </a:rPr>
              <a:t>UoB : EENG : Net. Sys. &amp; Apps (EENGM0009) : Thanks to X. Fafoutis @ DTU</a:t>
            </a:r>
          </a:p>
        </p:txBody>
      </p:sp>
      <p:pic>
        <p:nvPicPr>
          <p:cNvPr id="354" name="Google Shape;3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324" y="2748033"/>
            <a:ext cx="6938650" cy="29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2"/>
          <p:cNvSpPr txBox="1"/>
          <p:nvPr/>
        </p:nvSpPr>
        <p:spPr>
          <a:xfrm>
            <a:off x="312516" y="5627473"/>
            <a:ext cx="8374284" cy="472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D. </a:t>
            </a:r>
            <a:r>
              <a:rPr lang="en-GB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Dujovne</a:t>
            </a:r>
            <a:r>
              <a:rPr lang="en-GB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T. </a:t>
            </a:r>
            <a:r>
              <a:rPr lang="en-GB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Watteyne</a:t>
            </a:r>
            <a:r>
              <a:rPr lang="en-GB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X. </a:t>
            </a:r>
            <a:r>
              <a:rPr lang="en-GB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Vilajosana</a:t>
            </a:r>
            <a:r>
              <a:rPr lang="en-GB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P. </a:t>
            </a:r>
            <a:r>
              <a:rPr lang="en-GB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Thubert</a:t>
            </a:r>
            <a:r>
              <a:rPr lang="en-GB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"6TiSCH: deterministic IP-enabled industrial internet (of things)," in </a:t>
            </a:r>
            <a:r>
              <a:rPr lang="en-GB" sz="12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IEEE Communications Magazine</a:t>
            </a:r>
            <a:r>
              <a:rPr lang="en-GB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vol. 52, no. 12, pp. 36-41, December 2014.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73AD3-713F-D64D-A4D9-284E55B87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6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86659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IEEE 802.15.4 TSCH</a:t>
            </a:r>
          </a:p>
        </p:txBody>
      </p:sp>
      <p:sp>
        <p:nvSpPr>
          <p:cNvPr id="362" name="Google Shape;362;p33"/>
          <p:cNvSpPr txBox="1"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Advantages</a:t>
            </a:r>
          </a:p>
          <a:p>
            <a:pPr lvl="1"/>
            <a:r>
              <a:rPr lang="en-GB" dirty="0"/>
              <a:t>Very reliable - Up to 99.999% PDR reported</a:t>
            </a:r>
          </a:p>
          <a:p>
            <a:pPr lvl="1"/>
            <a:r>
              <a:rPr lang="en-GB" dirty="0"/>
              <a:t>Very predictable energy-consumption</a:t>
            </a:r>
          </a:p>
          <a:p>
            <a:pPr lvl="0"/>
            <a:r>
              <a:rPr lang="en-GB" dirty="0"/>
              <a:t>Disadvantages</a:t>
            </a:r>
          </a:p>
          <a:p>
            <a:pPr lvl="1"/>
            <a:r>
              <a:rPr lang="en-GB" dirty="0"/>
              <a:t>Expensive to join the network</a:t>
            </a:r>
          </a:p>
          <a:p>
            <a:pPr lvl="1"/>
            <a:r>
              <a:rPr lang="en-GB" dirty="0"/>
              <a:t>Not great when nodes are mobile</a:t>
            </a:r>
          </a:p>
          <a:p>
            <a:pPr lvl="1"/>
            <a:r>
              <a:rPr lang="en-GB" dirty="0"/>
              <a:t>Time-synchronisation challenges (as discussed) remain</a:t>
            </a:r>
          </a:p>
          <a:p>
            <a:pPr lvl="1"/>
            <a:r>
              <a:rPr lang="en-GB" dirty="0"/>
              <a:t>Complex implementation</a:t>
            </a:r>
          </a:p>
          <a:p>
            <a:pPr lvl="0"/>
            <a:r>
              <a:rPr lang="en-GB" dirty="0"/>
              <a:t>Related standards and other active research</a:t>
            </a:r>
          </a:p>
          <a:p>
            <a:pPr lvl="1"/>
            <a:r>
              <a:rPr lang="en-GB" dirty="0"/>
              <a:t>6tisch: 6LoWPAN over TSCH</a:t>
            </a:r>
          </a:p>
          <a:p>
            <a:pPr lvl="1"/>
            <a:r>
              <a:rPr lang="en-GB" dirty="0"/>
              <a:t>How schedules are created and distributed</a:t>
            </a:r>
          </a:p>
          <a:p>
            <a:pPr lvl="2"/>
            <a:r>
              <a:rPr lang="en-GB" dirty="0"/>
              <a:t>Static, centralised, distributed</a:t>
            </a:r>
          </a:p>
          <a:p>
            <a:pPr lvl="1"/>
            <a:r>
              <a:rPr lang="en-GB" dirty="0"/>
              <a:t>How hopping sequences are created and distributed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FD53D2-8696-1948-95CC-38B45D1CE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 dirty="0">
                <a:solidFill>
                  <a:srgbClr val="000000">
                    <a:tint val="75000"/>
                  </a:srgbClr>
                </a:solidFill>
              </a:rPr>
              <a:t>UoB : EENG : Net. Sys. &amp; Apps (EENGM0009) : Thanks to X. Fafoutis @ DTU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0F50B0C-B644-D34A-A5A3-38B707348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7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59830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50429</TotalTime>
  <Pages>32</Pages>
  <Words>580</Words>
  <Application>Microsoft Macintosh PowerPoint</Application>
  <PresentationFormat>Overhead</PresentationFormat>
  <Paragraphs>162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Courier New</vt:lpstr>
      <vt:lpstr>Helvetica</vt:lpstr>
      <vt:lpstr>Palatino Linotype</vt:lpstr>
      <vt:lpstr>Times New Roman</vt:lpstr>
      <vt:lpstr>Verdana</vt:lpstr>
      <vt:lpstr>uob</vt:lpstr>
      <vt:lpstr>Selected Topics on IoT Networking</vt:lpstr>
      <vt:lpstr>Time-Slotted Communication</vt:lpstr>
      <vt:lpstr>Contention or Dedicated?</vt:lpstr>
      <vt:lpstr>Wireless Channels</vt:lpstr>
      <vt:lpstr>Channel Hopping</vt:lpstr>
      <vt:lpstr>Time-Slotted, Channel Hopping (TSCH)</vt:lpstr>
      <vt:lpstr>IEEE 802.15.4 TSCH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643</cp:revision>
  <cp:lastPrinted>2016-02-21T21:22:23Z</cp:lastPrinted>
  <dcterms:created xsi:type="dcterms:W3CDTF">1996-01-04T14:14:20Z</dcterms:created>
  <dcterms:modified xsi:type="dcterms:W3CDTF">2021-03-02T17:48:18Z</dcterms:modified>
</cp:coreProperties>
</file>