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376" r:id="rId2"/>
    <p:sldId id="398" r:id="rId3"/>
    <p:sldId id="399" r:id="rId4"/>
    <p:sldId id="401" r:id="rId5"/>
    <p:sldId id="400" r:id="rId6"/>
    <p:sldId id="409" r:id="rId7"/>
    <p:sldId id="402" r:id="rId8"/>
    <p:sldId id="406" r:id="rId9"/>
    <p:sldId id="404" r:id="rId10"/>
    <p:sldId id="407" r:id="rId11"/>
    <p:sldId id="408" r:id="rId12"/>
  </p:sldIdLst>
  <p:sldSz cx="9144000" cy="6858000" type="overhead"/>
  <p:notesSz cx="9872663" cy="6797675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39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C0C0C0"/>
    <a:srgbClr val="FF66FF"/>
    <a:srgbClr val="00FF99"/>
    <a:srgbClr val="9999FF"/>
    <a:srgbClr val="E0FFA3"/>
    <a:srgbClr val="3399FF"/>
    <a:srgbClr val="66FF66"/>
    <a:srgbClr val="FFFF9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1CF784-EBBC-814B-8AC5-F009E56B8AC6}" v="13" dt="2021-03-08T17:10:43.2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17" autoAdjust="0"/>
    <p:restoredTop sz="96327" autoAdjust="0"/>
  </p:normalViewPr>
  <p:slideViewPr>
    <p:cSldViewPr snapToGrid="0">
      <p:cViewPr varScale="1">
        <p:scale>
          <a:sx n="119" d="100"/>
          <a:sy n="119" d="100"/>
        </p:scale>
        <p:origin x="74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992" y="52"/>
      </p:cViewPr>
      <p:guideLst>
        <p:guide orient="horz" pos="2139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Oikonomou" userId="e5e5709f-5788-4bb9-a2cb-c47cfc333c75" providerId="ADAL" clId="{5C1CF784-EBBC-814B-8AC5-F009E56B8AC6}"/>
    <pc:docChg chg="undo custSel addSld modSld sldOrd modShowInfo">
      <pc:chgData name="George Oikonomou" userId="e5e5709f-5788-4bb9-a2cb-c47cfc333c75" providerId="ADAL" clId="{5C1CF784-EBBC-814B-8AC5-F009E56B8AC6}" dt="2021-03-08T18:54:19.152" v="254" actId="2744"/>
      <pc:docMkLst>
        <pc:docMk/>
      </pc:docMkLst>
      <pc:sldChg chg="modSp">
        <pc:chgData name="George Oikonomou" userId="e5e5709f-5788-4bb9-a2cb-c47cfc333c75" providerId="ADAL" clId="{5C1CF784-EBBC-814B-8AC5-F009E56B8AC6}" dt="2021-03-01T20:17:13.529" v="0"/>
        <pc:sldMkLst>
          <pc:docMk/>
          <pc:sldMk cId="1128628745" sldId="376"/>
        </pc:sldMkLst>
        <pc:spChg chg="mod">
          <ac:chgData name="George Oikonomou" userId="e5e5709f-5788-4bb9-a2cb-c47cfc333c75" providerId="ADAL" clId="{5C1CF784-EBBC-814B-8AC5-F009E56B8AC6}" dt="2021-03-01T20:17:13.529" v="0"/>
          <ac:spMkLst>
            <pc:docMk/>
            <pc:sldMk cId="1128628745" sldId="376"/>
            <ac:spMk id="4098" creationId="{00000000-0000-0000-0000-000000000000}"/>
          </ac:spMkLst>
        </pc:spChg>
      </pc:sldChg>
      <pc:sldChg chg="modSp mod">
        <pc:chgData name="George Oikonomou" userId="e5e5709f-5788-4bb9-a2cb-c47cfc333c75" providerId="ADAL" clId="{5C1CF784-EBBC-814B-8AC5-F009E56B8AC6}" dt="2021-03-08T18:21:44.141" v="166" actId="242"/>
        <pc:sldMkLst>
          <pc:docMk/>
          <pc:sldMk cId="197602972" sldId="402"/>
        </pc:sldMkLst>
        <pc:spChg chg="mod">
          <ac:chgData name="George Oikonomou" userId="e5e5709f-5788-4bb9-a2cb-c47cfc333c75" providerId="ADAL" clId="{5C1CF784-EBBC-814B-8AC5-F009E56B8AC6}" dt="2021-03-08T18:21:44.141" v="166" actId="242"/>
          <ac:spMkLst>
            <pc:docMk/>
            <pc:sldMk cId="197602972" sldId="402"/>
            <ac:spMk id="3" creationId="{2849710A-C740-944A-9EF5-FFBC7F4443B4}"/>
          </ac:spMkLst>
        </pc:spChg>
      </pc:sldChg>
      <pc:sldChg chg="modSp mod">
        <pc:chgData name="George Oikonomou" userId="e5e5709f-5788-4bb9-a2cb-c47cfc333c75" providerId="ADAL" clId="{5C1CF784-EBBC-814B-8AC5-F009E56B8AC6}" dt="2021-03-08T18:28:21.039" v="207" actId="207"/>
        <pc:sldMkLst>
          <pc:docMk/>
          <pc:sldMk cId="4235473065" sldId="406"/>
        </pc:sldMkLst>
        <pc:graphicFrameChg chg="modGraphic">
          <ac:chgData name="George Oikonomou" userId="e5e5709f-5788-4bb9-a2cb-c47cfc333c75" providerId="ADAL" clId="{5C1CF784-EBBC-814B-8AC5-F009E56B8AC6}" dt="2021-03-08T18:28:21.039" v="207" actId="207"/>
          <ac:graphicFrameMkLst>
            <pc:docMk/>
            <pc:sldMk cId="4235473065" sldId="406"/>
            <ac:graphicFrameMk id="6" creationId="{D91C079D-7120-9F46-B22D-F43D0A9E43F7}"/>
          </ac:graphicFrameMkLst>
        </pc:graphicFrameChg>
      </pc:sldChg>
      <pc:sldChg chg="modSp mod">
        <pc:chgData name="George Oikonomou" userId="e5e5709f-5788-4bb9-a2cb-c47cfc333c75" providerId="ADAL" clId="{5C1CF784-EBBC-814B-8AC5-F009E56B8AC6}" dt="2021-03-08T18:37:46.464" v="212" actId="207"/>
        <pc:sldMkLst>
          <pc:docMk/>
          <pc:sldMk cId="3310596123" sldId="407"/>
        </pc:sldMkLst>
        <pc:graphicFrameChg chg="modGraphic">
          <ac:chgData name="George Oikonomou" userId="e5e5709f-5788-4bb9-a2cb-c47cfc333c75" providerId="ADAL" clId="{5C1CF784-EBBC-814B-8AC5-F009E56B8AC6}" dt="2021-03-08T18:37:46.464" v="212" actId="207"/>
          <ac:graphicFrameMkLst>
            <pc:docMk/>
            <pc:sldMk cId="3310596123" sldId="407"/>
            <ac:graphicFrameMk id="6" creationId="{B38B2BD1-72A4-6541-802F-09A3879CADDD}"/>
          </ac:graphicFrameMkLst>
        </pc:graphicFrameChg>
      </pc:sldChg>
      <pc:sldChg chg="modSp mod">
        <pc:chgData name="George Oikonomou" userId="e5e5709f-5788-4bb9-a2cb-c47cfc333c75" providerId="ADAL" clId="{5C1CF784-EBBC-814B-8AC5-F009E56B8AC6}" dt="2021-03-08T18:52:01.799" v="253" actId="20577"/>
        <pc:sldMkLst>
          <pc:docMk/>
          <pc:sldMk cId="3134728763" sldId="408"/>
        </pc:sldMkLst>
        <pc:graphicFrameChg chg="modGraphic">
          <ac:chgData name="George Oikonomou" userId="e5e5709f-5788-4bb9-a2cb-c47cfc333c75" providerId="ADAL" clId="{5C1CF784-EBBC-814B-8AC5-F009E56B8AC6}" dt="2021-03-08T18:52:01.799" v="253" actId="20577"/>
          <ac:graphicFrameMkLst>
            <pc:docMk/>
            <pc:sldMk cId="3134728763" sldId="408"/>
            <ac:graphicFrameMk id="6" creationId="{BE9EE960-22AF-BB4D-8333-DCCFDD3D68AF}"/>
          </ac:graphicFrameMkLst>
        </pc:graphicFrameChg>
      </pc:sldChg>
      <pc:sldChg chg="addSp modSp add mod ord">
        <pc:chgData name="George Oikonomou" userId="e5e5709f-5788-4bb9-a2cb-c47cfc333c75" providerId="ADAL" clId="{5C1CF784-EBBC-814B-8AC5-F009E56B8AC6}" dt="2021-03-08T18:20:29.443" v="164" actId="20577"/>
        <pc:sldMkLst>
          <pc:docMk/>
          <pc:sldMk cId="425477345" sldId="409"/>
        </pc:sldMkLst>
        <pc:spChg chg="mod">
          <ac:chgData name="George Oikonomou" userId="e5e5709f-5788-4bb9-a2cb-c47cfc333c75" providerId="ADAL" clId="{5C1CF784-EBBC-814B-8AC5-F009E56B8AC6}" dt="2021-03-08T17:03:09.644" v="62" actId="20577"/>
          <ac:spMkLst>
            <pc:docMk/>
            <pc:sldMk cId="425477345" sldId="409"/>
            <ac:spMk id="3" creationId="{2849710A-C740-944A-9EF5-FFBC7F4443B4}"/>
          </ac:spMkLst>
        </pc:spChg>
        <pc:spChg chg="add mod">
          <ac:chgData name="George Oikonomou" userId="e5e5709f-5788-4bb9-a2cb-c47cfc333c75" providerId="ADAL" clId="{5C1CF784-EBBC-814B-8AC5-F009E56B8AC6}" dt="2021-03-08T17:07:52.594" v="69" actId="1076"/>
          <ac:spMkLst>
            <pc:docMk/>
            <pc:sldMk cId="425477345" sldId="409"/>
            <ac:spMk id="6" creationId="{902A2B00-AB26-4B48-88DF-C968F8457C7E}"/>
          </ac:spMkLst>
        </pc:spChg>
        <pc:spChg chg="add mod">
          <ac:chgData name="George Oikonomou" userId="e5e5709f-5788-4bb9-a2cb-c47cfc333c75" providerId="ADAL" clId="{5C1CF784-EBBC-814B-8AC5-F009E56B8AC6}" dt="2021-03-08T17:07:52.594" v="69" actId="1076"/>
          <ac:spMkLst>
            <pc:docMk/>
            <pc:sldMk cId="425477345" sldId="409"/>
            <ac:spMk id="7" creationId="{E6FF0365-59FA-8C41-8EE1-66E1A02A77F3}"/>
          </ac:spMkLst>
        </pc:spChg>
        <pc:spChg chg="add mod">
          <ac:chgData name="George Oikonomou" userId="e5e5709f-5788-4bb9-a2cb-c47cfc333c75" providerId="ADAL" clId="{5C1CF784-EBBC-814B-8AC5-F009E56B8AC6}" dt="2021-03-08T17:07:52.594" v="69" actId="1076"/>
          <ac:spMkLst>
            <pc:docMk/>
            <pc:sldMk cId="425477345" sldId="409"/>
            <ac:spMk id="8" creationId="{3655525C-EF58-2540-B85C-BAB47D0389AB}"/>
          </ac:spMkLst>
        </pc:spChg>
        <pc:spChg chg="add mod">
          <ac:chgData name="George Oikonomou" userId="e5e5709f-5788-4bb9-a2cb-c47cfc333c75" providerId="ADAL" clId="{5C1CF784-EBBC-814B-8AC5-F009E56B8AC6}" dt="2021-03-08T17:07:52.594" v="69" actId="1076"/>
          <ac:spMkLst>
            <pc:docMk/>
            <pc:sldMk cId="425477345" sldId="409"/>
            <ac:spMk id="9" creationId="{612CA78F-ACD3-F742-A9C4-EC3997B7E803}"/>
          </ac:spMkLst>
        </pc:spChg>
        <pc:spChg chg="add mod">
          <ac:chgData name="George Oikonomou" userId="e5e5709f-5788-4bb9-a2cb-c47cfc333c75" providerId="ADAL" clId="{5C1CF784-EBBC-814B-8AC5-F009E56B8AC6}" dt="2021-03-08T17:10:12.141" v="135" actId="20577"/>
          <ac:spMkLst>
            <pc:docMk/>
            <pc:sldMk cId="425477345" sldId="409"/>
            <ac:spMk id="10" creationId="{F1F38750-A519-2E49-80E0-A1920C4C1AF1}"/>
          </ac:spMkLst>
        </pc:spChg>
        <pc:spChg chg="add mod">
          <ac:chgData name="George Oikonomou" userId="e5e5709f-5788-4bb9-a2cb-c47cfc333c75" providerId="ADAL" clId="{5C1CF784-EBBC-814B-8AC5-F009E56B8AC6}" dt="2021-03-08T17:10:05.977" v="119" actId="1076"/>
          <ac:spMkLst>
            <pc:docMk/>
            <pc:sldMk cId="425477345" sldId="409"/>
            <ac:spMk id="11" creationId="{8AD00DBD-5C8B-BB4C-986E-49BB8559B0B4}"/>
          </ac:spMkLst>
        </pc:spChg>
        <pc:spChg chg="add mod">
          <ac:chgData name="George Oikonomou" userId="e5e5709f-5788-4bb9-a2cb-c47cfc333c75" providerId="ADAL" clId="{5C1CF784-EBBC-814B-8AC5-F009E56B8AC6}" dt="2021-03-08T17:10:33.690" v="148" actId="20577"/>
          <ac:spMkLst>
            <pc:docMk/>
            <pc:sldMk cId="425477345" sldId="409"/>
            <ac:spMk id="12" creationId="{305CADC9-BB03-2C48-9D5E-5A1C63EF8B23}"/>
          </ac:spMkLst>
        </pc:spChg>
        <pc:spChg chg="add mod">
          <ac:chgData name="George Oikonomou" userId="e5e5709f-5788-4bb9-a2cb-c47cfc333c75" providerId="ADAL" clId="{5C1CF784-EBBC-814B-8AC5-F009E56B8AC6}" dt="2021-03-08T18:20:29.443" v="164" actId="20577"/>
          <ac:spMkLst>
            <pc:docMk/>
            <pc:sldMk cId="425477345" sldId="409"/>
            <ac:spMk id="13" creationId="{BA036709-49EB-E140-B960-74C09E7E1D6C}"/>
          </ac:spMkLst>
        </pc:spChg>
        <pc:spChg chg="add mod">
          <ac:chgData name="George Oikonomou" userId="e5e5709f-5788-4bb9-a2cb-c47cfc333c75" providerId="ADAL" clId="{5C1CF784-EBBC-814B-8AC5-F009E56B8AC6}" dt="2021-03-08T17:09:40.520" v="94" actId="208"/>
          <ac:spMkLst>
            <pc:docMk/>
            <pc:sldMk cId="425477345" sldId="409"/>
            <ac:spMk id="14" creationId="{5A1AA789-9E29-0C48-BF5F-0E81140CFB10}"/>
          </ac:spMkLst>
        </pc:spChg>
        <pc:spChg chg="add mod">
          <ac:chgData name="George Oikonomou" userId="e5e5709f-5788-4bb9-a2cb-c47cfc333c75" providerId="ADAL" clId="{5C1CF784-EBBC-814B-8AC5-F009E56B8AC6}" dt="2021-03-08T17:11:02.349" v="157" actId="208"/>
          <ac:spMkLst>
            <pc:docMk/>
            <pc:sldMk cId="425477345" sldId="409"/>
            <ac:spMk id="15" creationId="{729E60C6-A8D0-B246-90FF-9F1B85B372B7}"/>
          </ac:spMkLst>
        </pc:spChg>
        <pc:spChg chg="add mod">
          <ac:chgData name="George Oikonomou" userId="e5e5709f-5788-4bb9-a2cb-c47cfc333c75" providerId="ADAL" clId="{5C1CF784-EBBC-814B-8AC5-F009E56B8AC6}" dt="2021-03-08T17:10:55.767" v="156" actId="208"/>
          <ac:spMkLst>
            <pc:docMk/>
            <pc:sldMk cId="425477345" sldId="409"/>
            <ac:spMk id="16" creationId="{CE4824D1-926D-0446-8DC2-7648B37407CA}"/>
          </ac:spMkLst>
        </pc:spChg>
        <pc:spChg chg="add mod">
          <ac:chgData name="George Oikonomou" userId="e5e5709f-5788-4bb9-a2cb-c47cfc333c75" providerId="ADAL" clId="{5C1CF784-EBBC-814B-8AC5-F009E56B8AC6}" dt="2021-03-08T17:10:51.460" v="155" actId="208"/>
          <ac:spMkLst>
            <pc:docMk/>
            <pc:sldMk cId="425477345" sldId="409"/>
            <ac:spMk id="17" creationId="{23F23842-C6F5-5C4C-A43F-2D474204A0BF}"/>
          </ac:spMkLst>
        </pc:spChg>
      </pc:sldChg>
    </pc:docChg>
  </pc:docChgLst>
  <pc:docChgLst>
    <pc:chgData name="George Oikonomou" userId="e5e5709f-5788-4bb9-a2cb-c47cfc333c75" providerId="ADAL" clId="{E1372E27-8494-A546-944D-CE4F68A15D2F}"/>
    <pc:docChg chg="undo custSel modSld sldOrd">
      <pc:chgData name="George Oikonomou" userId="e5e5709f-5788-4bb9-a2cb-c47cfc333c75" providerId="ADAL" clId="{E1372E27-8494-A546-944D-CE4F68A15D2F}" dt="2020-02-24T17:42:04.918" v="393" actId="20577"/>
      <pc:docMkLst>
        <pc:docMk/>
      </pc:docMkLst>
      <pc:sldChg chg="ord">
        <pc:chgData name="George Oikonomou" userId="e5e5709f-5788-4bb9-a2cb-c47cfc333c75" providerId="ADAL" clId="{E1372E27-8494-A546-944D-CE4F68A15D2F}" dt="2020-02-24T17:38:12.429" v="80"/>
        <pc:sldMkLst>
          <pc:docMk/>
          <pc:sldMk cId="3783003636" sldId="280"/>
        </pc:sldMkLst>
      </pc:sldChg>
      <pc:sldChg chg="modSp">
        <pc:chgData name="George Oikonomou" userId="e5e5709f-5788-4bb9-a2cb-c47cfc333c75" providerId="ADAL" clId="{E1372E27-8494-A546-944D-CE4F68A15D2F}" dt="2020-02-24T14:50:08.099" v="78" actId="20577"/>
        <pc:sldMkLst>
          <pc:docMk/>
          <pc:sldMk cId="3059830048" sldId="282"/>
        </pc:sldMkLst>
        <pc:spChg chg="mod">
          <ac:chgData name="George Oikonomou" userId="e5e5709f-5788-4bb9-a2cb-c47cfc333c75" providerId="ADAL" clId="{E1372E27-8494-A546-944D-CE4F68A15D2F}" dt="2020-02-24T14:50:08.099" v="78" actId="20577"/>
          <ac:spMkLst>
            <pc:docMk/>
            <pc:sldMk cId="3059830048" sldId="282"/>
            <ac:spMk id="362" creationId="{00000000-0000-0000-0000-000000000000}"/>
          </ac:spMkLst>
        </pc:spChg>
      </pc:sldChg>
      <pc:sldChg chg="modSp">
        <pc:chgData name="George Oikonomou" userId="e5e5709f-5788-4bb9-a2cb-c47cfc333c75" providerId="ADAL" clId="{E1372E27-8494-A546-944D-CE4F68A15D2F}" dt="2020-02-24T17:39:46.111" v="167" actId="1036"/>
        <pc:sldMkLst>
          <pc:docMk/>
          <pc:sldMk cId="3431320318" sldId="386"/>
        </pc:sldMkLst>
        <pc:spChg chg="mod">
          <ac:chgData name="George Oikonomou" userId="e5e5709f-5788-4bb9-a2cb-c47cfc333c75" providerId="ADAL" clId="{E1372E27-8494-A546-944D-CE4F68A15D2F}" dt="2020-02-24T17:39:46.111" v="167" actId="1036"/>
          <ac:spMkLst>
            <pc:docMk/>
            <pc:sldMk cId="3431320318" sldId="386"/>
            <ac:spMk id="10" creationId="{9A49E648-90FF-DE4E-8D14-E2A762BFF93F}"/>
          </ac:spMkLst>
        </pc:spChg>
      </pc:sldChg>
      <pc:sldChg chg="modSp">
        <pc:chgData name="George Oikonomou" userId="e5e5709f-5788-4bb9-a2cb-c47cfc333c75" providerId="ADAL" clId="{E1372E27-8494-A546-944D-CE4F68A15D2F}" dt="2020-02-24T17:42:04.918" v="393" actId="20577"/>
        <pc:sldMkLst>
          <pc:docMk/>
          <pc:sldMk cId="4041061945" sldId="387"/>
        </pc:sldMkLst>
        <pc:spChg chg="mod">
          <ac:chgData name="George Oikonomou" userId="e5e5709f-5788-4bb9-a2cb-c47cfc333c75" providerId="ADAL" clId="{E1372E27-8494-A546-944D-CE4F68A15D2F}" dt="2020-02-24T17:42:04.918" v="393" actId="20577"/>
          <ac:spMkLst>
            <pc:docMk/>
            <pc:sldMk cId="4041061945" sldId="387"/>
            <ac:spMk id="3" creationId="{550894D6-4AFE-2042-B8EC-4CB4B8E023E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9254592" y="6517201"/>
            <a:ext cx="519368" cy="213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GB" altLang="en-US"/>
          </a:p>
        </p:txBody>
      </p:sp>
      <p:sp>
        <p:nvSpPr>
          <p:cNvPr id="3075" name="Rectangle 7"/>
          <p:cNvSpPr>
            <a:spLocks noChangeArrowheads="1"/>
          </p:cNvSpPr>
          <p:nvPr/>
        </p:nvSpPr>
        <p:spPr bwMode="auto">
          <a:xfrm>
            <a:off x="94004" y="-59723"/>
            <a:ext cx="9282794" cy="5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6" rIns="90479" bIns="44446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GB" altLang="en-US" sz="1600" b="1" dirty="0">
                <a:latin typeface="Arial" panose="020B0604020202020204" pitchFamily="34" charset="0"/>
              </a:rPr>
              <a:t>EENG M0009 – Networked Systems and Applications</a:t>
            </a:r>
          </a:p>
          <a:p>
            <a:pPr algn="ctr">
              <a:defRPr/>
            </a:pPr>
            <a:endParaRPr lang="en-GB" altLang="en-US" sz="1600" b="1" dirty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380226"/>
            <a:ext cx="8702326" cy="3141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r>
              <a:rPr lang="en-GB"/>
              <a:t>© 2015 DK : </a:t>
            </a:r>
            <a:r>
              <a:rPr lang="en-GB" err="1"/>
              <a:t>Dept</a:t>
            </a:r>
            <a:r>
              <a:rPr lang="en-GB"/>
              <a:t> Electrical and Electronic Engineering : University of Bristol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979635" y="6380226"/>
            <a:ext cx="893029" cy="3141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2162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16042" y="3230880"/>
            <a:ext cx="7240580" cy="28601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51213" y="592138"/>
            <a:ext cx="3175000" cy="23828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41591553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16128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9440"/>
            <a:ext cx="7772400" cy="3547367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71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000000"/>
                </a:solidFill>
                <a:latin typeface="Helvetica"/>
                <a:cs typeface="Helvetica"/>
              </a:defRPr>
            </a:lvl1pPr>
            <a:lvl2pPr marL="407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5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3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39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7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3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93708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43755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4044462" cy="464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8" y="16764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2338" y="40767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359038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767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640079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0066"/>
            <a:ext cx="8229600" cy="4818224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89084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1371602"/>
            <a:ext cx="7772400" cy="2505074"/>
          </a:xfrm>
        </p:spPr>
        <p:txBody>
          <a:bodyPr anchor="b"/>
          <a:lstStyle>
            <a:lvl1pPr algn="ctr" defTabSz="815874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3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ea typeface="+mj-e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4068767"/>
            <a:ext cx="7772400" cy="1131887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79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587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22381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17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3968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76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55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35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9153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1600201"/>
            <a:ext cx="4038600" cy="4525964"/>
          </a:xfrm>
        </p:spPr>
        <p:txBody>
          <a:bodyPr/>
          <a:lstStyle>
            <a:lvl1pPr>
              <a:defRPr sz="2200">
                <a:latin typeface="Helvetica"/>
                <a:cs typeface="Helvetica"/>
              </a:defRPr>
            </a:lvl1pPr>
            <a:lvl2pPr>
              <a:defRPr sz="1300">
                <a:latin typeface="Helvetica"/>
                <a:cs typeface="Helvetica"/>
              </a:defRPr>
            </a:lvl2pPr>
            <a:lvl3pPr>
              <a:defRPr sz="1300">
                <a:latin typeface="Helvetica"/>
                <a:cs typeface="Helvetica"/>
              </a:defRPr>
            </a:lvl3pPr>
            <a:lvl4pPr>
              <a:defRPr sz="1300">
                <a:latin typeface="Helvetica"/>
                <a:cs typeface="Helvetica"/>
              </a:defRPr>
            </a:lvl4pPr>
            <a:lvl5pPr>
              <a:defRPr sz="1300">
                <a:latin typeface="Helvetica"/>
                <a:cs typeface="Helvetica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2" y="1600202"/>
            <a:ext cx="4041648" cy="452628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284787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6" y="1600200"/>
            <a:ext cx="404018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3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2" y="2212850"/>
            <a:ext cx="4041648" cy="3913631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9"/>
            <a:ext cx="4041648" cy="3913188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5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07745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7973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646514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0"/>
            <a:ext cx="3008312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5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6" y="273054"/>
            <a:ext cx="4995863" cy="5853113"/>
          </a:xfrm>
        </p:spPr>
        <p:txBody>
          <a:bodyPr/>
          <a:lstStyle>
            <a:lvl1pPr>
              <a:defRPr sz="3000">
                <a:latin typeface="Helvetica"/>
                <a:cs typeface="Helvetica"/>
              </a:defRPr>
            </a:lvl1pPr>
            <a:lvl2pPr>
              <a:defRPr sz="2500">
                <a:latin typeface="Helvetica"/>
                <a:cs typeface="Helvetica"/>
              </a:defRPr>
            </a:lvl2pPr>
            <a:lvl3pPr>
              <a:defRPr sz="22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1"/>
            <a:ext cx="3008312" cy="3687764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300">
                <a:latin typeface="Helvetica"/>
                <a:cs typeface="Helvetica"/>
              </a:defRPr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85444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36" y="1252133"/>
            <a:ext cx="605472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000"/>
            </a:lvl1pPr>
            <a:lvl2pPr marL="407938" indent="0">
              <a:buNone/>
              <a:defRPr sz="2500"/>
            </a:lvl2pPr>
            <a:lvl3pPr marL="815874" indent="0">
              <a:buNone/>
              <a:defRPr sz="2200"/>
            </a:lvl3pPr>
            <a:lvl4pPr marL="1223814" indent="0">
              <a:buNone/>
              <a:defRPr sz="1800"/>
            </a:lvl4pPr>
            <a:lvl5pPr marL="1631750" indent="0">
              <a:buNone/>
              <a:defRPr sz="1800"/>
            </a:lvl5pPr>
            <a:lvl6pPr marL="2039687" indent="0">
              <a:buNone/>
              <a:defRPr sz="1800"/>
            </a:lvl6pPr>
            <a:lvl7pPr marL="2447626" indent="0">
              <a:buNone/>
              <a:defRPr sz="1800"/>
            </a:lvl7pPr>
            <a:lvl8pPr marL="2855564" indent="0">
              <a:buNone/>
              <a:defRPr sz="1800"/>
            </a:lvl8pPr>
            <a:lvl9pPr marL="3263501" indent="0">
              <a:buNone/>
              <a:defRPr sz="18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621" y="5810253"/>
            <a:ext cx="8461931" cy="261497"/>
          </a:xfrm>
        </p:spPr>
        <p:txBody>
          <a:bodyPr>
            <a:normAutofit/>
          </a:bodyPr>
          <a:lstStyle>
            <a:lvl1pPr marL="0" indent="0" algn="ctr">
              <a:buNone/>
              <a:defRPr sz="1300"/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3923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file://localhost/Users/freelance/Desktop/UoB_PowerpointSlides_v3-1.jpg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Macintosh HD:Users:freelance:Desktop:UoB_PowerpointSlides_v3-1.jpg"/>
          <p:cNvPicPr>
            <a:picLocks noChangeAspect="1" noChangeArrowheads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"/>
            <a:ext cx="9144000" cy="685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  <a:prstGeom prst="rect">
            <a:avLst/>
          </a:prstGeom>
        </p:spPr>
        <p:txBody>
          <a:bodyPr vert="horz" lIns="81586" tIns="40791" rIns="81586" bIns="40791" rtlCol="0" anchor="ctr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4"/>
          </a:xfrm>
          <a:prstGeom prst="rect">
            <a:avLst/>
          </a:prstGeom>
        </p:spPr>
        <p:txBody>
          <a:bodyPr vert="horz" lIns="81586" tIns="40791" rIns="81586" bIns="40791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nl" dirty="0">
                <a:solidFill>
                  <a:srgbClr val="000000">
                    <a:tint val="75000"/>
                  </a:srgbClr>
                </a:solidFill>
                <a:ea typeface="+mn-ea"/>
              </a:rPr>
              <a:t>UoB : EENG : Net. Sys. &amp; Apps (EENGM0009) : © GO 2016-2019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627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ctr" defTabSz="815874" rtl="0" eaLnBrk="1" latinLnBrk="0" hangingPunct="1">
        <a:lnSpc>
          <a:spcPct val="100000"/>
        </a:lnSpc>
        <a:spcBef>
          <a:spcPct val="0"/>
        </a:spcBef>
        <a:buNone/>
        <a:defRPr sz="33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Helvetica"/>
          <a:ea typeface="+mj-ea"/>
          <a:cs typeface="Helvetica"/>
        </a:defRPr>
      </a:lvl1pPr>
    </p:titleStyle>
    <p:bodyStyle>
      <a:lvl1pPr marL="305955" indent="-305955" algn="l" defTabSz="815874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2898" indent="-254959" algn="l" defTabSz="815874" rtl="0" eaLnBrk="1" latinLnBrk="0" hangingPunct="1">
        <a:spcBef>
          <a:spcPct val="20000"/>
        </a:spcBef>
        <a:buFont typeface="Courier New" pitchFamily="49" charset="0"/>
        <a:buChar char="o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844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27783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835720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243657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651596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059529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467472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938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587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381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175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9687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7626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556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3501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marL="342900" indent="-342900">
              <a:lnSpc>
                <a:spcPct val="80000"/>
              </a:lnSpc>
            </a:pPr>
            <a:r>
              <a:rPr lang="en-US" altLang="en-US" sz="3600"/>
              <a:t>Selected Topics on IoT Networking</a:t>
            </a:r>
            <a:endParaRPr lang="en-US" altLang="en-US" sz="36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Helvetica"/>
                <a:cs typeface="Helvetica"/>
              </a:rPr>
              <a:t>IPv6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2016-2019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1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12862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369"/>
    </mc:Choice>
    <mc:Fallback xmlns="">
      <p:transition xmlns:p14="http://schemas.microsoft.com/office/powerpoint/2010/main" advTm="4436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08BD1-99E1-B64E-960F-00135A3F5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SLAAC Examples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13EEDE-C6FD-5B44-8AC0-18DF176DF0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33DC3-5F03-0E4B-98E2-4026343E6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10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38B2BD1-72A4-6541-802F-09A3879CA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261926"/>
              </p:ext>
            </p:extLst>
          </p:nvPr>
        </p:nvGraphicFramePr>
        <p:xfrm>
          <a:off x="336629" y="1327552"/>
          <a:ext cx="8506430" cy="460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89477">
                  <a:extLst>
                    <a:ext uri="{9D8B030D-6E8A-4147-A177-3AD203B41FA5}">
                      <a16:colId xmlns:a16="http://schemas.microsoft.com/office/drawing/2014/main" val="37121832"/>
                    </a:ext>
                  </a:extLst>
                </a:gridCol>
                <a:gridCol w="5416953">
                  <a:extLst>
                    <a:ext uri="{9D8B030D-6E8A-4147-A177-3AD203B41FA5}">
                      <a16:colId xmlns:a16="http://schemas.microsoft.com/office/drawing/2014/main" val="16386524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FFFF"/>
                          </a:solidFill>
                          <a:latin typeface="Helvetica" pitchFamily="2" charset="0"/>
                        </a:rPr>
                        <a:t>Directly from EUI-64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400" b="1" dirty="0">
                        <a:solidFill>
                          <a:srgbClr val="FFFFFF"/>
                        </a:solidFill>
                        <a:latin typeface="Helvetica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923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Helvetica" pitchFamily="2" charset="0"/>
                        </a:rPr>
                        <a:t>EUI 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ourier" pitchFamily="2" charset="0"/>
                        </a:rPr>
                        <a:t>0</a:t>
                      </a:r>
                      <a:r>
                        <a:rPr lang="en-US" sz="2000" b="1" u="sng" dirty="0">
                          <a:solidFill>
                            <a:schemeClr val="tx2"/>
                          </a:solidFill>
                          <a:latin typeface="Courier" pitchFamily="2" charset="0"/>
                        </a:rPr>
                        <a:t>0</a:t>
                      </a:r>
                      <a:r>
                        <a:rPr lang="en-US" sz="2000" b="1" dirty="0">
                          <a:latin typeface="Courier" pitchFamily="2" charset="0"/>
                        </a:rPr>
                        <a:t>:12:4B:00:18:75:69:A5</a:t>
                      </a:r>
                      <a:endParaRPr lang="en-US" sz="2000" b="1" dirty="0"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2874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Helvetica" pitchFamily="2" charset="0"/>
                        </a:rPr>
                        <a:t>Link-local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70C0"/>
                          </a:solidFill>
                          <a:latin typeface="Courier" pitchFamily="2" charset="0"/>
                        </a:rPr>
                        <a:t>fe80::</a:t>
                      </a:r>
                      <a:r>
                        <a:rPr lang="en-US" sz="2000" b="1" u="sng" dirty="0">
                          <a:solidFill>
                            <a:schemeClr val="tx2"/>
                          </a:solidFill>
                          <a:latin typeface="Courier" pitchFamily="2" charset="0"/>
                        </a:rPr>
                        <a:t>2</a:t>
                      </a:r>
                      <a:r>
                        <a:rPr lang="en-US" sz="2000" b="1" dirty="0">
                          <a:latin typeface="Courier" pitchFamily="2" charset="0"/>
                        </a:rPr>
                        <a:t>12:4b00:1875:69a5</a:t>
                      </a:r>
                      <a:endParaRPr lang="en-US" sz="2000" b="1" dirty="0"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2114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Helvetica" pitchFamily="2" charset="0"/>
                        </a:rPr>
                        <a:t>Global, for prefix</a:t>
                      </a:r>
                      <a:br>
                        <a:rPr lang="en-US" sz="2000" b="0" dirty="0">
                          <a:latin typeface="Helvetica" pitchFamily="2" charset="0"/>
                        </a:rPr>
                      </a:br>
                      <a:r>
                        <a:rPr lang="is-IS" sz="2000" b="1" dirty="0">
                          <a:solidFill>
                            <a:srgbClr val="000000"/>
                          </a:solidFill>
                          <a:latin typeface="Courier" pitchFamily="2" charset="0"/>
                          <a:cs typeface="Monaco"/>
                        </a:rPr>
                        <a:t>2001:db8:85a3::/64</a:t>
                      </a:r>
                      <a:endParaRPr lang="en-US" sz="2000" b="1" dirty="0"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2000" b="1" dirty="0">
                          <a:solidFill>
                            <a:srgbClr val="0070C0"/>
                          </a:solidFill>
                          <a:latin typeface="Courier" pitchFamily="2" charset="0"/>
                          <a:cs typeface="Monaco"/>
                        </a:rPr>
                        <a:t>2001:db8:85a3::</a:t>
                      </a:r>
                      <a:r>
                        <a:rPr lang="en-US" sz="2000" b="1" u="sng" dirty="0">
                          <a:solidFill>
                            <a:schemeClr val="tx2"/>
                          </a:solidFill>
                          <a:latin typeface="Courier" pitchFamily="2" charset="0"/>
                        </a:rPr>
                        <a:t>2</a:t>
                      </a:r>
                      <a:r>
                        <a:rPr lang="en-US" sz="2000" b="1" dirty="0">
                          <a:latin typeface="Courier" pitchFamily="2" charset="0"/>
                        </a:rPr>
                        <a:t>12:4b00:1875:69a5</a:t>
                      </a:r>
                      <a:endParaRPr lang="en-US" sz="2000" b="1" dirty="0">
                        <a:latin typeface="Helvetica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731244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FFFF"/>
                          </a:solidFill>
                          <a:latin typeface="Helvetica" pitchFamily="2" charset="0"/>
                        </a:rPr>
                        <a:t>From 48-bit MAC address after it is converted to EUI-64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270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MAC Address (EUI-48)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00:0C:29:0C:47:D5</a:t>
                      </a:r>
                      <a:endParaRPr lang="en-US" b="1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610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Convert to EUI-64: Insert</a:t>
                      </a:r>
                      <a:br>
                        <a:rPr lang="en-US" sz="2000" b="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</a:br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FF:FE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 in the middle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00:0C:29:</a:t>
                      </a:r>
                      <a:r>
                        <a:rPr lang="en-US" sz="2000" b="1" u="sng" dirty="0">
                          <a:solidFill>
                            <a:schemeClr val="tx2"/>
                          </a:solidFill>
                          <a:latin typeface="Courier" pitchFamily="2" charset="0"/>
                        </a:rPr>
                        <a:t>FF:FE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:0C:47:D5</a:t>
                      </a:r>
                      <a:endParaRPr lang="en-US" b="1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7240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Helvetica" pitchFamily="2" charset="0"/>
                        </a:rPr>
                        <a:t>Link-local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70C0"/>
                          </a:solidFill>
                          <a:latin typeface="Courier" pitchFamily="2" charset="0"/>
                        </a:rPr>
                        <a:t>fe80::</a:t>
                      </a:r>
                      <a:r>
                        <a:rPr lang="en-US" sz="2000" b="1" u="sng" dirty="0">
                          <a:solidFill>
                            <a:schemeClr val="tx2"/>
                          </a:solidFill>
                          <a:latin typeface="Courier" pitchFamily="2" charset="0"/>
                        </a:rPr>
                        <a:t>2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0C:29FF:FE0C:47D5</a:t>
                      </a:r>
                      <a:endParaRPr lang="en-US" b="1" dirty="0"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345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Helvetica" pitchFamily="2" charset="0"/>
                        </a:rPr>
                        <a:t>Global, for prefix</a:t>
                      </a:r>
                      <a:br>
                        <a:rPr lang="en-US" sz="2000" b="0" dirty="0">
                          <a:latin typeface="Helvetica" pitchFamily="2" charset="0"/>
                        </a:rPr>
                      </a:br>
                      <a:r>
                        <a:rPr lang="is-IS" sz="2000" b="1" dirty="0">
                          <a:solidFill>
                            <a:srgbClr val="000000"/>
                          </a:solidFill>
                          <a:latin typeface="Courier" pitchFamily="2" charset="0"/>
                          <a:cs typeface="Monaco"/>
                        </a:rPr>
                        <a:t>2001:db8:85a3::/64</a:t>
                      </a:r>
                      <a:endParaRPr lang="en-US" sz="2000" b="1" dirty="0"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2000" b="1" dirty="0">
                          <a:solidFill>
                            <a:srgbClr val="0070C0"/>
                          </a:solidFill>
                          <a:latin typeface="Courier" pitchFamily="2" charset="0"/>
                          <a:cs typeface="Monaco"/>
                        </a:rPr>
                        <a:t>2001:db8:85a3::</a:t>
                      </a:r>
                      <a:r>
                        <a:rPr lang="en-US" sz="2000" b="1" u="sng" dirty="0">
                          <a:solidFill>
                            <a:schemeClr val="tx2"/>
                          </a:solidFill>
                          <a:latin typeface="Courier" pitchFamily="2" charset="0"/>
                        </a:rPr>
                        <a:t>2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0C:29FF:FE0C:47D5</a:t>
                      </a:r>
                      <a:endParaRPr lang="en-US" b="1" dirty="0">
                        <a:latin typeface="Helvetica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6222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0596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263FA-46FA-C64F-9ECA-7E9A99905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Multicast Scopes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BA68D2-E5C5-C84F-ABD3-AF54827AE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84105-DF4B-4540-8463-BF2796FEC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11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E9EE960-22AF-BB4D-8333-DCCFDD3D68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752535"/>
              </p:ext>
            </p:extLst>
          </p:nvPr>
        </p:nvGraphicFramePr>
        <p:xfrm>
          <a:off x="318784" y="1252960"/>
          <a:ext cx="8512699" cy="419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1232">
                  <a:extLst>
                    <a:ext uri="{9D8B030D-6E8A-4147-A177-3AD203B41FA5}">
                      <a16:colId xmlns:a16="http://schemas.microsoft.com/office/drawing/2014/main" val="37121832"/>
                    </a:ext>
                  </a:extLst>
                </a:gridCol>
                <a:gridCol w="1988706">
                  <a:extLst>
                    <a:ext uri="{9D8B030D-6E8A-4147-A177-3AD203B41FA5}">
                      <a16:colId xmlns:a16="http://schemas.microsoft.com/office/drawing/2014/main" val="447450726"/>
                    </a:ext>
                  </a:extLst>
                </a:gridCol>
                <a:gridCol w="4992761">
                  <a:extLst>
                    <a:ext uri="{9D8B030D-6E8A-4147-A177-3AD203B41FA5}">
                      <a16:colId xmlns:a16="http://schemas.microsoft.com/office/drawing/2014/main" val="1791846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FFFF"/>
                          </a:solidFill>
                          <a:latin typeface="Helvetica" pitchFamily="2" charset="0"/>
                        </a:rPr>
                        <a:t>Address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FFFF"/>
                          </a:solidFill>
                          <a:latin typeface="Helvetica" pitchFamily="2" charset="0"/>
                        </a:rPr>
                        <a:t>Scope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FFFF"/>
                          </a:solidFill>
                          <a:latin typeface="Helvetica" pitchFamily="2" charset="0"/>
                        </a:rPr>
                        <a:t>Notes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923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ourier" pitchFamily="2" charset="0"/>
                        </a:rPr>
                        <a:t>ff00::/16</a:t>
                      </a:r>
                      <a:br>
                        <a:rPr lang="en-GB" dirty="0">
                          <a:latin typeface="Courier" pitchFamily="2" charset="0"/>
                        </a:rPr>
                      </a:br>
                      <a:r>
                        <a:rPr lang="en-GB" dirty="0">
                          <a:latin typeface="Courier" pitchFamily="2" charset="0"/>
                        </a:rPr>
                        <a:t>ff0f::/16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latin typeface="Helvetica" pitchFamily="2" charset="0"/>
                        </a:rPr>
                        <a:t>Reserved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2874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ourier" pitchFamily="2" charset="0"/>
                        </a:rPr>
                        <a:t>ffx</a:t>
                      </a:r>
                      <a:r>
                        <a:rPr lang="en-GB" b="1" u="sng" dirty="0">
                          <a:solidFill>
                            <a:schemeClr val="tx2"/>
                          </a:solidFill>
                          <a:latin typeface="Courier" pitchFamily="2" charset="0"/>
                        </a:rPr>
                        <a:t>1</a:t>
                      </a:r>
                      <a:r>
                        <a:rPr lang="en-GB" dirty="0">
                          <a:latin typeface="Courier" pitchFamily="2" charset="0"/>
                        </a:rPr>
                        <a:t>::/16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Interface-local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May not be sent over any network link. This is the multicast equivalent of the unicast loopback address.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6043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ourier" pitchFamily="2" charset="0"/>
                        </a:rPr>
                        <a:t>ffx</a:t>
                      </a:r>
                      <a:r>
                        <a:rPr lang="en-GB" b="1" u="sng" dirty="0">
                          <a:solidFill>
                            <a:schemeClr val="tx2"/>
                          </a:solidFill>
                          <a:latin typeface="Courier" pitchFamily="2" charset="0"/>
                        </a:rPr>
                        <a:t>2</a:t>
                      </a:r>
                      <a:r>
                        <a:rPr lang="en-GB" dirty="0">
                          <a:latin typeface="Courier" pitchFamily="2" charset="0"/>
                        </a:rPr>
                        <a:t>::/16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Link-local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May not be routed. All devices within a single hop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2040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ourier" pitchFamily="2" charset="0"/>
                        </a:rPr>
                        <a:t>ffx</a:t>
                      </a:r>
                      <a:r>
                        <a:rPr lang="en-GB" b="1" u="sng" dirty="0">
                          <a:solidFill>
                            <a:schemeClr val="tx2"/>
                          </a:solidFill>
                          <a:latin typeface="Courier" pitchFamily="2" charset="0"/>
                        </a:rPr>
                        <a:t>3</a:t>
                      </a:r>
                      <a:r>
                        <a:rPr lang="en-GB" dirty="0">
                          <a:latin typeface="Courier" pitchFamily="2" charset="0"/>
                        </a:rPr>
                        <a:t>::/16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latin typeface="Helvetica" pitchFamily="2" charset="0"/>
                        </a:rPr>
                        <a:t>Realm-local</a:t>
                      </a:r>
                      <a:endParaRPr lang="en-GB" dirty="0">
                        <a:latin typeface="Helvetica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Just for your reference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737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ourier" pitchFamily="2" charset="0"/>
                        </a:rPr>
                        <a:t>ffx</a:t>
                      </a:r>
                      <a:r>
                        <a:rPr lang="en-GB" b="1" u="sng" dirty="0">
                          <a:solidFill>
                            <a:schemeClr val="tx2"/>
                          </a:solidFill>
                          <a:latin typeface="Courier" pitchFamily="2" charset="0"/>
                        </a:rPr>
                        <a:t>4</a:t>
                      </a:r>
                      <a:r>
                        <a:rPr lang="en-GB" dirty="0">
                          <a:latin typeface="Courier" pitchFamily="2" charset="0"/>
                        </a:rPr>
                        <a:t>::/16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latin typeface="Helvetica" pitchFamily="2" charset="0"/>
                        </a:rPr>
                        <a:t>Admin-local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latin typeface="Helvetica" pitchFamily="2" charset="0"/>
                        </a:rPr>
                        <a:t>The smallest scope that must be administratively configured.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041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ourier" pitchFamily="2" charset="0"/>
                        </a:rPr>
                        <a:t>ffx</a:t>
                      </a:r>
                      <a:r>
                        <a:rPr lang="en-GB" b="1" u="sng" dirty="0">
                          <a:solidFill>
                            <a:schemeClr val="tx2"/>
                          </a:solidFill>
                          <a:latin typeface="Courier" pitchFamily="2" charset="0"/>
                        </a:rPr>
                        <a:t>5</a:t>
                      </a:r>
                      <a:r>
                        <a:rPr lang="en-GB" dirty="0">
                          <a:latin typeface="Courier" pitchFamily="2" charset="0"/>
                        </a:rPr>
                        <a:t>::/16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Helvetica" pitchFamily="2" charset="0"/>
                        </a:rPr>
                        <a:t>Site-local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latin typeface="Helvetica" pitchFamily="2" charset="0"/>
                        </a:rPr>
                        <a:t>Restricted to the local physical network.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648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ourier" pitchFamily="2" charset="0"/>
                        </a:rPr>
                        <a:t>ffx</a:t>
                      </a:r>
                      <a:r>
                        <a:rPr lang="en-GB" b="1" u="sng" dirty="0">
                          <a:solidFill>
                            <a:schemeClr val="tx2"/>
                          </a:solidFill>
                          <a:latin typeface="Courier" pitchFamily="2" charset="0"/>
                        </a:rPr>
                        <a:t>8</a:t>
                      </a:r>
                      <a:r>
                        <a:rPr lang="en-GB" dirty="0">
                          <a:latin typeface="Courier" pitchFamily="2" charset="0"/>
                        </a:rPr>
                        <a:t>::/16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latin typeface="Helvetica" pitchFamily="2" charset="0"/>
                        </a:rPr>
                        <a:t>Organization-local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Helvetica" pitchFamily="2" charset="0"/>
                        </a:rPr>
                        <a:t>Restricted to networks used by the organization administering the local network.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2114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Courier" pitchFamily="2" charset="0"/>
                        </a:rPr>
                        <a:t>ffx</a:t>
                      </a:r>
                      <a:r>
                        <a:rPr lang="en-GB" b="1" u="sng" dirty="0" err="1">
                          <a:solidFill>
                            <a:schemeClr val="tx2"/>
                          </a:solidFill>
                          <a:latin typeface="Courier" pitchFamily="2" charset="0"/>
                        </a:rPr>
                        <a:t>e</a:t>
                      </a:r>
                      <a:r>
                        <a:rPr lang="en-GB" dirty="0">
                          <a:latin typeface="Courier" pitchFamily="2" charset="0"/>
                        </a:rPr>
                        <a:t>::/16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Helvetica" pitchFamily="2" charset="0"/>
                        </a:rPr>
                        <a:t>Global scope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Helvetica" pitchFamily="2" charset="0"/>
                        </a:rPr>
                        <a:t>Eligible to be routed over the public internet.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7312446"/>
                  </a:ext>
                </a:extLst>
              </a:tr>
            </a:tbl>
          </a:graphicData>
        </a:graphic>
      </p:graphicFrame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CBB049FE-FD08-FA4E-B79D-BC8A727D4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783" y="5509830"/>
            <a:ext cx="8512699" cy="671331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dirty="0"/>
              <a:t>All Multicast addresses start with </a:t>
            </a:r>
            <a:r>
              <a:rPr lang="en-US" dirty="0" err="1">
                <a:solidFill>
                  <a:schemeClr val="tx2"/>
                </a:solidFill>
                <a:latin typeface="Courier" pitchFamily="2" charset="0"/>
              </a:rPr>
              <a:t>ffxy</a:t>
            </a:r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.</a:t>
            </a:r>
            <a:br>
              <a:rPr lang="en-US" dirty="0">
                <a:solidFill>
                  <a:schemeClr val="bg1"/>
                </a:solidFill>
                <a:latin typeface="Helvetica" pitchFamily="2" charset="0"/>
              </a:rPr>
            </a:b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y</a:t>
            </a:r>
            <a:r>
              <a:rPr lang="en-US" dirty="0"/>
              <a:t> (4 bits) indicates the scope.</a:t>
            </a:r>
          </a:p>
        </p:txBody>
      </p:sp>
    </p:spTree>
    <p:extLst>
      <p:ext uri="{BB962C8B-B14F-4D97-AF65-F5344CB8AC3E}">
        <p14:creationId xmlns:p14="http://schemas.microsoft.com/office/powerpoint/2010/main" val="3134728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A9C1C-6DBE-3445-936A-D38C4494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 Addresses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A1B79-425E-4441-A070-18FA1250C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84B71F-528D-4C44-9826-350860D42E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2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49174A5-9887-3C49-8461-FC396C61D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128-bit address space: 2</a:t>
            </a:r>
            <a:r>
              <a:rPr lang="en-US" baseline="30000" dirty="0"/>
              <a:t>128</a:t>
            </a:r>
            <a:r>
              <a:rPr lang="en-US" dirty="0"/>
              <a:t> unique addresses</a:t>
            </a:r>
          </a:p>
          <a:p>
            <a:r>
              <a:rPr lang="en-US" dirty="0"/>
              <a:t>That’s a</a:t>
            </a:r>
            <a:r>
              <a:rPr lang="hr-HR" dirty="0"/>
              <a:t>pproxmately 3.4×10</a:t>
            </a:r>
            <a:r>
              <a:rPr lang="hr-HR" baseline="30000" dirty="0"/>
              <a:t>38</a:t>
            </a:r>
            <a:endParaRPr lang="hr-HR" dirty="0"/>
          </a:p>
          <a:p>
            <a:endParaRPr lang="hr-HR" dirty="0"/>
          </a:p>
          <a:p>
            <a:pPr marL="0" indent="0" algn="ctr">
              <a:buNone/>
            </a:pPr>
            <a:r>
              <a:rPr lang="is-IS" b="1" dirty="0">
                <a:latin typeface="Courier" pitchFamily="2" charset="0"/>
                <a:cs typeface="Monaco"/>
              </a:rPr>
              <a:t>2001:db8:85a3:0:0:8a2e:370:7334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>
                <a:solidFill>
                  <a:srgbClr val="880C1E"/>
                </a:solidFill>
              </a:rPr>
              <a:t>“340 trillion trillion trillion”</a:t>
            </a:r>
          </a:p>
          <a:p>
            <a:pPr marL="0" indent="0" algn="ctr">
              <a:buNone/>
            </a:pPr>
            <a:r>
              <a:rPr lang="en-US" i="1" dirty="0">
                <a:solidFill>
                  <a:srgbClr val="880C1E"/>
                </a:solidFill>
              </a:rPr>
              <a:t>“A few trillion addresses / person on Earth”</a:t>
            </a:r>
          </a:p>
          <a:p>
            <a:pPr marL="0" indent="0" algn="ctr">
              <a:buNone/>
            </a:pPr>
            <a:r>
              <a:rPr lang="en-US" i="1" dirty="0">
                <a:solidFill>
                  <a:schemeClr val="tx2"/>
                </a:solidFill>
              </a:rPr>
              <a:t>“2</a:t>
            </a:r>
            <a:r>
              <a:rPr lang="en-US" i="1" baseline="30000" dirty="0">
                <a:solidFill>
                  <a:schemeClr val="tx2"/>
                </a:solidFill>
              </a:rPr>
              <a:t>52</a:t>
            </a:r>
            <a:r>
              <a:rPr lang="en-US" i="1" dirty="0">
                <a:solidFill>
                  <a:schemeClr val="tx2"/>
                </a:solidFill>
              </a:rPr>
              <a:t> addresses for every observable star in the known universe.”</a:t>
            </a:r>
          </a:p>
        </p:txBody>
      </p:sp>
    </p:spTree>
    <p:extLst>
      <p:ext uri="{BB962C8B-B14F-4D97-AF65-F5344CB8AC3E}">
        <p14:creationId xmlns:p14="http://schemas.microsoft.com/office/powerpoint/2010/main" val="391434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6931-4976-DE4C-9270-06F4415E8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 Address Text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76587-0608-B34B-A5D7-D92DBD501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0065"/>
            <a:ext cx="8229600" cy="47687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128 bits = 16 bytes.</a:t>
            </a:r>
            <a:br>
              <a:rPr lang="en-US" dirty="0"/>
            </a:br>
            <a:endParaRPr lang="en-US" dirty="0"/>
          </a:p>
          <a:p>
            <a:r>
              <a:rPr lang="en-GB" sz="2400" dirty="0"/>
              <a:t>Eight groups of four hexadecimal digits, each group representing 2 bytes</a:t>
            </a:r>
          </a:p>
          <a:p>
            <a:r>
              <a:rPr lang="en-GB" sz="2400" dirty="0"/>
              <a:t>The groups are separated by colons “:”</a:t>
            </a:r>
          </a:p>
          <a:p>
            <a:pPr marL="0" indent="0">
              <a:buNone/>
            </a:pPr>
            <a:endParaRPr lang="en-US" dirty="0"/>
          </a:p>
          <a:p>
            <a:pPr marL="0" lvl="0" indent="0" algn="ctr">
              <a:buNone/>
            </a:pPr>
            <a:r>
              <a:rPr lang="is-IS" sz="2400" b="1" dirty="0">
                <a:solidFill>
                  <a:srgbClr val="000000"/>
                </a:solidFill>
                <a:latin typeface="Courier" pitchFamily="2" charset="0"/>
                <a:cs typeface="Monaco"/>
              </a:rPr>
              <a:t>2001:0db8:85a3:0000:0000:8a2e:0370:7334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4900F3-930C-6C43-AD11-71D1C9088B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916B83-12FC-5944-9715-BECF15E81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3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582FC4CC-AFA0-1B4B-B506-EA6EA9BACA0A}"/>
              </a:ext>
            </a:extLst>
          </p:cNvPr>
          <p:cNvSpPr/>
          <p:nvPr/>
        </p:nvSpPr>
        <p:spPr>
          <a:xfrm rot="16200000">
            <a:off x="1278683" y="4151129"/>
            <a:ext cx="183914" cy="680975"/>
          </a:xfrm>
          <a:prstGeom prst="leftBrace">
            <a:avLst>
              <a:gd name="adj1" fmla="val 57170"/>
              <a:gd name="adj2" fmla="val 49355"/>
            </a:avLst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A7F6FB-5AC1-9244-AA02-B4973B5B946B}"/>
              </a:ext>
            </a:extLst>
          </p:cNvPr>
          <p:cNvSpPr txBox="1"/>
          <p:nvPr/>
        </p:nvSpPr>
        <p:spPr>
          <a:xfrm>
            <a:off x="591612" y="4660131"/>
            <a:ext cx="1484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2 Bytes</a:t>
            </a:r>
          </a:p>
        </p:txBody>
      </p:sp>
    </p:spTree>
    <p:extLst>
      <p:ext uri="{BB962C8B-B14F-4D97-AF65-F5344CB8AC3E}">
        <p14:creationId xmlns:p14="http://schemas.microsoft.com/office/powerpoint/2010/main" val="190740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6931-4976-DE4C-9270-06F4415E8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 Address Text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76587-0608-B34B-A5D7-D92DBD501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0065"/>
            <a:ext cx="8229600" cy="4768769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is-IS" sz="2400" b="1" dirty="0">
                <a:solidFill>
                  <a:srgbClr val="000000"/>
                </a:solidFill>
                <a:latin typeface="Courier" pitchFamily="2" charset="0"/>
                <a:cs typeface="Monaco"/>
              </a:rPr>
              <a:t>2001:0db8:85a3:0000:0000:8a2e:0370:7334</a:t>
            </a:r>
          </a:p>
          <a:p>
            <a:pPr marL="0" lvl="0" indent="0" algn="ctr">
              <a:buNone/>
            </a:pPr>
            <a:endParaRPr lang="is-IS" sz="2400" b="1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is-IS" sz="2400" dirty="0">
                <a:solidFill>
                  <a:srgbClr val="000000"/>
                </a:solidFill>
                <a:latin typeface="Helvetica" pitchFamily="2" charset="0"/>
              </a:rPr>
              <a:t>Leading (insignificant) zeros within each group can be eliminated, but each group must show at least 1 digit.</a:t>
            </a:r>
          </a:p>
          <a:p>
            <a:pPr marL="0" lvl="0" indent="0">
              <a:buNone/>
            </a:pPr>
            <a:r>
              <a:rPr lang="is-IS" sz="2400" b="1" dirty="0">
                <a:solidFill>
                  <a:srgbClr val="000000"/>
                </a:solidFill>
                <a:latin typeface="Courier" pitchFamily="2" charset="0"/>
                <a:cs typeface="Monaco"/>
              </a:rPr>
              <a:t>2001:db8:85a3:0:0:8a2e:370:7334</a:t>
            </a:r>
          </a:p>
          <a:p>
            <a:endParaRPr lang="en-US" dirty="0">
              <a:latin typeface="Helvetica" pitchFamily="2" charset="0"/>
            </a:endParaRPr>
          </a:p>
          <a:p>
            <a:r>
              <a:rPr lang="en-US" sz="2400" dirty="0">
                <a:latin typeface="Helvetica" pitchFamily="2" charset="0"/>
              </a:rPr>
              <a:t>It is very common to encounter long all-zeros sequences. We can replace 1 or more consecutive groups of all zeros with “::”. This can only be done once in each address. </a:t>
            </a:r>
            <a:r>
              <a:rPr lang="en-US" sz="2400" dirty="0">
                <a:solidFill>
                  <a:schemeClr val="tx2"/>
                </a:solidFill>
                <a:latin typeface="Helvetica" pitchFamily="2" charset="0"/>
              </a:rPr>
              <a:t>Why?</a:t>
            </a:r>
          </a:p>
          <a:p>
            <a:pPr marL="0" lvl="0" indent="0">
              <a:buNone/>
            </a:pPr>
            <a:r>
              <a:rPr lang="is-IS" sz="2400" b="1" dirty="0">
                <a:solidFill>
                  <a:srgbClr val="000000"/>
                </a:solidFill>
                <a:latin typeface="Courier" pitchFamily="2" charset="0"/>
                <a:cs typeface="Monaco"/>
              </a:rPr>
              <a:t>2001:db8:85a3::8a2e:370:7334</a:t>
            </a:r>
          </a:p>
          <a:p>
            <a:endParaRPr lang="en-US" sz="2400" dirty="0">
              <a:latin typeface="Helvetica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4900F3-930C-6C43-AD11-71D1C9088B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916B83-12FC-5944-9715-BECF15E81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4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121642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8241C-DC49-FA45-B3AF-2F267FE08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 Address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9710A-C740-944A-9EF5-FFBC7F444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An IPv6 address can be:</a:t>
            </a:r>
          </a:p>
          <a:p>
            <a:r>
              <a:rPr lang="en-US" dirty="0">
                <a:solidFill>
                  <a:schemeClr val="bg1"/>
                </a:solidFill>
              </a:rPr>
              <a:t>Unicast: Identifies a single network interface</a:t>
            </a:r>
          </a:p>
          <a:p>
            <a:r>
              <a:rPr lang="en-US" dirty="0">
                <a:solidFill>
                  <a:schemeClr val="bg1"/>
                </a:solidFill>
              </a:rPr>
              <a:t>Anycast: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Assigned to a group of interfaces, usually belonging to different nodes.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A datagram sent to an anycast address is delivered to just one of the member interfaces, typically the “nearest” host.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Anycast addresses cannot be identified easily, they have the same format as unicast addresses, and differ only by their presence in the network at multiple points.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Multicast: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Also used by multiple hosts.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Datagrams sent to a multicast address will be received by all interfaces that are members of the group.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C1B54F-9C9C-E14D-9D12-F41A48C2D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6AF724-3175-6F4D-ADD3-FD22EB552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5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369322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8241C-DC49-FA45-B3AF-2F267FE08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 Address Scopes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9710A-C740-944A-9EF5-FFBC7F444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0066"/>
            <a:ext cx="8229600" cy="86529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/>
              <a:t>Each IPv6 address also has a </a:t>
            </a:r>
            <a:r>
              <a:rPr lang="en-US" sz="2400" dirty="0">
                <a:solidFill>
                  <a:schemeClr val="tx2"/>
                </a:solidFill>
              </a:rPr>
              <a:t>scope</a:t>
            </a:r>
            <a:r>
              <a:rPr lang="en-US" sz="2400" dirty="0"/>
              <a:t>. It specifies the part of the network where this address is valid.</a:t>
            </a:r>
            <a:endParaRPr lang="en-US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C1B54F-9C9C-E14D-9D12-F41A48C2D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6AF724-3175-6F4D-ADD3-FD22EB552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6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02A2B00-AB26-4B48-88DF-C968F8457C7E}"/>
              </a:ext>
            </a:extLst>
          </p:cNvPr>
          <p:cNvSpPr/>
          <p:nvPr/>
        </p:nvSpPr>
        <p:spPr>
          <a:xfrm>
            <a:off x="2366683" y="2847591"/>
            <a:ext cx="1764254" cy="742711"/>
          </a:xfrm>
          <a:prstGeom prst="ellipse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6FF0365-59FA-8C41-8EE1-66E1A02A77F3}"/>
              </a:ext>
            </a:extLst>
          </p:cNvPr>
          <p:cNvSpPr/>
          <p:nvPr/>
        </p:nvSpPr>
        <p:spPr>
          <a:xfrm>
            <a:off x="2366682" y="2661913"/>
            <a:ext cx="2646381" cy="1114066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55525C-EF58-2540-B85C-BAB47D0389AB}"/>
              </a:ext>
            </a:extLst>
          </p:cNvPr>
          <p:cNvSpPr/>
          <p:nvPr/>
        </p:nvSpPr>
        <p:spPr>
          <a:xfrm>
            <a:off x="2366683" y="2476235"/>
            <a:ext cx="3528508" cy="1485422"/>
          </a:xfrm>
          <a:prstGeom prst="ellips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12CA78F-ACD3-F742-A9C4-EC3997B7E803}"/>
              </a:ext>
            </a:extLst>
          </p:cNvPr>
          <p:cNvSpPr/>
          <p:nvPr/>
        </p:nvSpPr>
        <p:spPr>
          <a:xfrm>
            <a:off x="2366682" y="2290558"/>
            <a:ext cx="4410635" cy="1856777"/>
          </a:xfrm>
          <a:prstGeom prst="ellips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F38750-A519-2E49-80E0-A1920C4C1AF1}"/>
              </a:ext>
            </a:extLst>
          </p:cNvPr>
          <p:cNvSpPr txBox="1"/>
          <p:nvPr/>
        </p:nvSpPr>
        <p:spPr>
          <a:xfrm>
            <a:off x="580914" y="4093551"/>
            <a:ext cx="138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" pitchFamily="2" charset="0"/>
              </a:rPr>
              <a:t>Interface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D00DBD-5C8B-BB4C-986E-49BB8559B0B4}"/>
              </a:ext>
            </a:extLst>
          </p:cNvPr>
          <p:cNvSpPr txBox="1"/>
          <p:nvPr/>
        </p:nvSpPr>
        <p:spPr>
          <a:xfrm>
            <a:off x="1165957" y="4780042"/>
            <a:ext cx="2906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" pitchFamily="2" charset="0"/>
              </a:rPr>
              <a:t>Link: One hop away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5CADC9-BB03-2C48-9D5E-5A1C63EF8B23}"/>
              </a:ext>
            </a:extLst>
          </p:cNvPr>
          <p:cNvSpPr txBox="1"/>
          <p:nvPr/>
        </p:nvSpPr>
        <p:spPr>
          <a:xfrm>
            <a:off x="4571999" y="5241707"/>
            <a:ext cx="1931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" pitchFamily="2" charset="0"/>
              </a:rPr>
              <a:t>Organisation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036709-49EB-E140-B960-74C09E7E1D6C}"/>
              </a:ext>
            </a:extLst>
          </p:cNvPr>
          <p:cNvSpPr txBox="1"/>
          <p:nvPr/>
        </p:nvSpPr>
        <p:spPr>
          <a:xfrm>
            <a:off x="6695235" y="4726162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" pitchFamily="2" charset="0"/>
              </a:rPr>
              <a:t>Global</a:t>
            </a:r>
          </a:p>
        </p:txBody>
      </p:sp>
      <p:sp>
        <p:nvSpPr>
          <p:cNvPr id="14" name="Line 25">
            <a:extLst>
              <a:ext uri="{FF2B5EF4-FFF2-40B4-BE49-F238E27FC236}">
                <a16:creationId xmlns:a16="http://schemas.microsoft.com/office/drawing/2014/main" id="{5A1AA789-9E29-0C48-BF5F-0E81140CFB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37130" y="3175647"/>
            <a:ext cx="1955589" cy="97168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25">
            <a:extLst>
              <a:ext uri="{FF2B5EF4-FFF2-40B4-BE49-F238E27FC236}">
                <a16:creationId xmlns:a16="http://schemas.microsoft.com/office/drawing/2014/main" id="{729E60C6-A8D0-B246-90FF-9F1B85B372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9240" y="3283891"/>
            <a:ext cx="2058558" cy="142978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25">
            <a:extLst>
              <a:ext uri="{FF2B5EF4-FFF2-40B4-BE49-F238E27FC236}">
                <a16:creationId xmlns:a16="http://schemas.microsoft.com/office/drawing/2014/main" id="{CE4824D1-926D-0446-8DC2-7648B37407C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16720" y="3209737"/>
            <a:ext cx="252557" cy="2083330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25">
            <a:extLst>
              <a:ext uri="{FF2B5EF4-FFF2-40B4-BE49-F238E27FC236}">
                <a16:creationId xmlns:a16="http://schemas.microsoft.com/office/drawing/2014/main" id="{23F23842-C6F5-5C4C-A43F-2D474204A0B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94667" y="3175647"/>
            <a:ext cx="1038866" cy="162467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7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8241C-DC49-FA45-B3AF-2F267FE08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 Address Scopes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9710A-C740-944A-9EF5-FFBC7F444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400" dirty="0"/>
              <a:t>For example:</a:t>
            </a:r>
          </a:p>
          <a:p>
            <a:r>
              <a:rPr lang="en-US" sz="2400" dirty="0"/>
              <a:t>Link-local:</a:t>
            </a:r>
          </a:p>
          <a:p>
            <a:pPr lvl="1"/>
            <a:r>
              <a:rPr lang="en-US" sz="2000" dirty="0"/>
              <a:t>These addresses </a:t>
            </a:r>
            <a:r>
              <a:rPr lang="en-GB" sz="2000" dirty="0"/>
              <a:t>can only be used on a single directly attached network (link).</a:t>
            </a:r>
          </a:p>
          <a:p>
            <a:pPr lvl="1"/>
            <a:r>
              <a:rPr lang="en-GB" sz="2000" dirty="0"/>
              <a:t>Essentially this makes them </a:t>
            </a:r>
            <a:r>
              <a:rPr lang="en-US" sz="2000" dirty="0"/>
              <a:t>valid only within a single hop.</a:t>
            </a:r>
          </a:p>
          <a:p>
            <a:pPr lvl="1"/>
            <a:r>
              <a:rPr lang="en-US" sz="2000" dirty="0"/>
              <a:t>IPv6 datagrams with a link-local destination address will never get routed beyond one hop.</a:t>
            </a:r>
          </a:p>
          <a:p>
            <a:pPr lvl="1"/>
            <a:r>
              <a:rPr lang="en-US" sz="2000" dirty="0"/>
              <a:t>Useful to talk to immediate neighbors.</a:t>
            </a:r>
          </a:p>
          <a:p>
            <a:r>
              <a:rPr lang="en-US" sz="2400" dirty="0"/>
              <a:t>Global (or Universal):</a:t>
            </a:r>
          </a:p>
          <a:p>
            <a:pPr lvl="1"/>
            <a:r>
              <a:rPr lang="en-US" sz="2000" dirty="0"/>
              <a:t>Valid in the entire network and globally routable.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C1B54F-9C9C-E14D-9D12-F41A48C2D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6AF724-3175-6F4D-ADD3-FD22EB552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7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97602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4D27C-089A-2249-B2CA-8BD47086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53BE2-1454-2645-87DF-6EE5F883D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0067"/>
            <a:ext cx="8229600" cy="162028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Not very dissimilar from IPv4, just different terminology.</a:t>
            </a:r>
          </a:p>
          <a:p>
            <a:r>
              <a:rPr lang="en-US" dirty="0"/>
              <a:t>Fundamentally, there is a network part and a host part.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933E5-196D-8145-846A-456B70A9B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2EF3FE-6507-5F4A-9044-EBDFB2C18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8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91C079D-7120-9F46-B22D-F43D0A9E4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262772"/>
              </p:ext>
            </p:extLst>
          </p:nvPr>
        </p:nvGraphicFramePr>
        <p:xfrm>
          <a:off x="540152" y="2870353"/>
          <a:ext cx="8229600" cy="3139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1098518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74879865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42920316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17859956"/>
                    </a:ext>
                  </a:extLst>
                </a:gridCol>
              </a:tblGrid>
              <a:tr h="28995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FFFF"/>
                          </a:solidFill>
                          <a:latin typeface="Helvetica" pitchFamily="2" charset="0"/>
                        </a:rPr>
                        <a:t>Length (bits)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FFFF"/>
                          </a:solidFill>
                          <a:latin typeface="Helvetica" pitchFamily="2" charset="0"/>
                        </a:rPr>
                        <a:t>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FFFF"/>
                        </a:solidFill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FFFF"/>
                          </a:solidFill>
                          <a:latin typeface="Helvetica" pitchFamily="2" charset="0"/>
                        </a:rPr>
                        <a:t>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784066"/>
                  </a:ext>
                </a:extLst>
              </a:tr>
              <a:tr h="245346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Link-local (unicast)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  <a:latin typeface="Courier" pitchFamily="2" charset="0"/>
                        </a:rPr>
                        <a:t>fe80::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" pitchFamily="2" charset="0"/>
                        </a:rPr>
                        <a:t>Interface Identifier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3966831"/>
                  </a:ext>
                </a:extLst>
              </a:tr>
              <a:tr h="245346">
                <a:tc rowSpan="2"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Link-local Example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  <a:latin typeface="Courier" pitchFamily="2" charset="0"/>
                        </a:rPr>
                        <a:t>fe80::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b="0" dirty="0">
                          <a:solidFill>
                            <a:srgbClr val="FF0000"/>
                          </a:solidFill>
                          <a:latin typeface="Courier" pitchFamily="2" charset="0"/>
                          <a:cs typeface="Monaco"/>
                        </a:rPr>
                        <a:t>0:8a2e:370:7334</a:t>
                      </a:r>
                      <a:endParaRPr lang="en-US" dirty="0">
                        <a:solidFill>
                          <a:srgbClr val="FF0000"/>
                        </a:solidFill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1831799"/>
                  </a:ext>
                </a:extLst>
              </a:tr>
              <a:tr h="245346">
                <a:tc vMerge="1">
                  <a:txBody>
                    <a:bodyPr/>
                    <a:lstStyle/>
                    <a:p>
                      <a:endParaRPr lang="en-US" dirty="0"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  <a:latin typeface="Courier" pitchFamily="2" charset="0"/>
                        </a:rPr>
                        <a:t>fe80::</a:t>
                      </a:r>
                      <a:r>
                        <a:rPr lang="is-IS" b="0" dirty="0">
                          <a:solidFill>
                            <a:srgbClr val="FF0000"/>
                          </a:solidFill>
                          <a:latin typeface="Courier" pitchFamily="2" charset="0"/>
                          <a:cs typeface="Monaco"/>
                        </a:rPr>
                        <a:t>8a2e:370:7334</a:t>
                      </a:r>
                      <a:endParaRPr lang="en-US" dirty="0">
                        <a:solidFill>
                          <a:srgbClr val="FF0000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222364"/>
                  </a:ext>
                </a:extLst>
              </a:tr>
              <a:tr h="28995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FFFF"/>
                          </a:solidFill>
                          <a:latin typeface="Helvetica" pitchFamily="2" charset="0"/>
                        </a:rPr>
                        <a:t>Length (bits)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FFFF"/>
                          </a:solidFill>
                          <a:latin typeface="Helvetica" pitchFamily="2" charset="0"/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FFFF"/>
                          </a:solidFill>
                          <a:latin typeface="Helvetica" pitchFamily="2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FFFF"/>
                          </a:solidFill>
                          <a:latin typeface="Helvetica" pitchFamily="2" charset="0"/>
                        </a:rPr>
                        <a:t>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424397"/>
                  </a:ext>
                </a:extLst>
              </a:tr>
              <a:tr h="245346">
                <a:tc rowSpan="2"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Global (unicast)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" pitchFamily="2" charset="0"/>
                        </a:rPr>
                        <a:t>Routing Prefix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" pitchFamily="2" charset="0"/>
                        </a:rPr>
                        <a:t>Subnet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8158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Helvetica" pitchFamily="2" charset="0"/>
                        </a:rPr>
                        <a:t>Interface Identifier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1613809"/>
                  </a:ext>
                </a:extLst>
              </a:tr>
              <a:tr h="245346">
                <a:tc vMerge="1">
                  <a:txBody>
                    <a:bodyPr/>
                    <a:lstStyle/>
                    <a:p>
                      <a:endParaRPr lang="en-US" dirty="0">
                        <a:latin typeface="Helvetica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Helvetica" pitchFamily="2" charset="0"/>
                        </a:rPr>
                        <a:t>Network Prefix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8158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7893625"/>
                  </a:ext>
                </a:extLst>
              </a:tr>
              <a:tr h="245346">
                <a:tc rowSpan="2"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Global Example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b="0" dirty="0">
                          <a:solidFill>
                            <a:srgbClr val="0070C0"/>
                          </a:solidFill>
                          <a:latin typeface="Courier" pitchFamily="2" charset="0"/>
                          <a:cs typeface="Monaco"/>
                        </a:rPr>
                        <a:t>2001:db8:85a3</a:t>
                      </a:r>
                      <a:endParaRPr lang="en-US" b="0" dirty="0">
                        <a:solidFill>
                          <a:srgbClr val="0070C0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58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b="0" dirty="0">
                          <a:latin typeface="Courier" pitchFamily="2" charset="0"/>
                          <a:cs typeface="Monaco"/>
                        </a:rPr>
                        <a:t>0:8a2e:370:7334</a:t>
                      </a:r>
                      <a:endParaRPr lang="en-US" b="0" dirty="0"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87493"/>
                  </a:ext>
                </a:extLst>
              </a:tr>
              <a:tr h="253658">
                <a:tc vMerge="1">
                  <a:txBody>
                    <a:bodyPr/>
                    <a:lstStyle/>
                    <a:p>
                      <a:endParaRPr lang="en-US" dirty="0"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is-IS" b="0" dirty="0">
                          <a:solidFill>
                            <a:schemeClr val="accent1"/>
                          </a:solidFill>
                          <a:latin typeface="Courier" pitchFamily="2" charset="0"/>
                          <a:cs typeface="Monaco"/>
                        </a:rPr>
                        <a:t>2001:db8:85a3</a:t>
                      </a:r>
                      <a:r>
                        <a:rPr lang="is-IS" b="0" dirty="0">
                          <a:latin typeface="Courier" pitchFamily="2" charset="0"/>
                          <a:cs typeface="Monaco"/>
                        </a:rPr>
                        <a:t>::</a:t>
                      </a:r>
                      <a:r>
                        <a:rPr lang="is-IS" b="0" dirty="0">
                          <a:solidFill>
                            <a:srgbClr val="FF0000"/>
                          </a:solidFill>
                          <a:latin typeface="Courier" pitchFamily="2" charset="0"/>
                          <a:cs typeface="Monaco"/>
                        </a:rPr>
                        <a:t>8a2e:370:7334</a:t>
                      </a:r>
                      <a:endParaRPr lang="en-US" b="0" dirty="0">
                        <a:solidFill>
                          <a:srgbClr val="FF0000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8158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1364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5473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A1756-F1A3-544B-A433-5CE336509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A73E9-F5F2-0D45-9598-305086363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tx2"/>
                </a:solidFill>
              </a:rPr>
              <a:t>StateLess</a:t>
            </a:r>
            <a:r>
              <a:rPr lang="en-US" dirty="0">
                <a:solidFill>
                  <a:schemeClr val="tx2"/>
                </a:solidFill>
              </a:rPr>
              <a:t> Address Auto-Configuration (SLAAC)</a:t>
            </a:r>
          </a:p>
          <a:p>
            <a:r>
              <a:rPr lang="en-US" dirty="0"/>
              <a:t>A device will use SLAAC to automatically assign unicast IPv6 addresses to its own interfaces</a:t>
            </a:r>
          </a:p>
          <a:p>
            <a:r>
              <a:rPr lang="en-US" dirty="0"/>
              <a:t>Interface ID is generated from the EUI-64</a:t>
            </a:r>
            <a:br>
              <a:rPr lang="en-US" dirty="0"/>
            </a:br>
            <a:r>
              <a:rPr lang="en-US" dirty="0"/>
              <a:t>(or EUI-48 / MAC-48 after conversion to EUI-64)</a:t>
            </a:r>
          </a:p>
          <a:p>
            <a:r>
              <a:rPr lang="en-US" b="1" dirty="0">
                <a:solidFill>
                  <a:schemeClr val="tx2"/>
                </a:solidFill>
              </a:rPr>
              <a:t>The meaning of the U/L bit is inverted: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0: Now means local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1: Now means universal</a:t>
            </a:r>
          </a:p>
          <a:p>
            <a:r>
              <a:rPr lang="en-US" dirty="0"/>
              <a:t>SLAAC can be used to generate a link-local and a global address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9CE006-2FD7-6240-AC58-818668E306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5F389-8720-0C49-B424-4A9092D76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9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4238919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ob">
  <a:themeElements>
    <a:clrScheme name="Custom 3">
      <a:dk1>
        <a:srgbClr val="000000"/>
      </a:dk1>
      <a:lt1>
        <a:srgbClr val="000000"/>
      </a:lt1>
      <a:dk2>
        <a:srgbClr val="880C1E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 w="57150" cmpd="sng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50401</TotalTime>
  <Pages>32</Pages>
  <Words>972</Words>
  <Application>Microsoft Macintosh PowerPoint</Application>
  <PresentationFormat>Overhead</PresentationFormat>
  <Paragraphs>153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Courier</vt:lpstr>
      <vt:lpstr>Courier New</vt:lpstr>
      <vt:lpstr>Helvetica</vt:lpstr>
      <vt:lpstr>Palatino Linotype</vt:lpstr>
      <vt:lpstr>Times New Roman</vt:lpstr>
      <vt:lpstr>uob</vt:lpstr>
      <vt:lpstr>Selected Topics on IoT Networking</vt:lpstr>
      <vt:lpstr>IPv6 Addresses</vt:lpstr>
      <vt:lpstr>IPv6 Address Text Representation</vt:lpstr>
      <vt:lpstr>IPv6 Address Text Representation</vt:lpstr>
      <vt:lpstr>IPv6 Address Classification</vt:lpstr>
      <vt:lpstr>IPv6 Address Scopes</vt:lpstr>
      <vt:lpstr>IPv6 Address Scopes</vt:lpstr>
      <vt:lpstr>Generic Concept</vt:lpstr>
      <vt:lpstr>SLAAC</vt:lpstr>
      <vt:lpstr>SLAAC Examples</vt:lpstr>
      <vt:lpstr>Multicast Scopes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Networks</dc:title>
  <dc:subject>Introduction to Internetworking</dc:subject>
  <dc:creator>D Kaleshi</dc:creator>
  <cp:keywords/>
  <dc:description/>
  <cp:lastModifiedBy>George Oikonomou</cp:lastModifiedBy>
  <cp:revision>643</cp:revision>
  <cp:lastPrinted>2016-02-21T21:22:23Z</cp:lastPrinted>
  <dcterms:created xsi:type="dcterms:W3CDTF">1996-01-04T14:14:20Z</dcterms:created>
  <dcterms:modified xsi:type="dcterms:W3CDTF">2021-03-08T18:54:49Z</dcterms:modified>
</cp:coreProperties>
</file>