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49" r:id="rId2"/>
    <p:sldId id="267" r:id="rId3"/>
    <p:sldId id="268" r:id="rId4"/>
    <p:sldId id="269" r:id="rId5"/>
    <p:sldId id="393" r:id="rId6"/>
    <p:sldId id="270" r:id="rId7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F7C1A-0D23-B344-A006-05045FC3101C}" v="1" dt="2021-03-01T20:17:26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1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BB1F7C1A-0D23-B344-A006-05045FC3101C}"/>
    <pc:docChg chg="modSld modShowInfo">
      <pc:chgData name="George Oikonomou" userId="e5e5709f-5788-4bb9-a2cb-c47cfc333c75" providerId="ADAL" clId="{BB1F7C1A-0D23-B344-A006-05045FC3101C}" dt="2021-03-15T16:57:25.637" v="13" actId="2744"/>
      <pc:docMkLst>
        <pc:docMk/>
      </pc:docMkLst>
      <pc:sldChg chg="modSp mod">
        <pc:chgData name="George Oikonomou" userId="e5e5709f-5788-4bb9-a2cb-c47cfc333c75" providerId="ADAL" clId="{BB1F7C1A-0D23-B344-A006-05045FC3101C}" dt="2021-03-15T16:43:57.226" v="12" actId="14100"/>
        <pc:sldMkLst>
          <pc:docMk/>
          <pc:sldMk cId="3199721459" sldId="268"/>
        </pc:sldMkLst>
        <pc:spChg chg="mod">
          <ac:chgData name="George Oikonomou" userId="e5e5709f-5788-4bb9-a2cb-c47cfc333c75" providerId="ADAL" clId="{BB1F7C1A-0D23-B344-A006-05045FC3101C}" dt="2021-03-15T16:43:57.226" v="12" actId="14100"/>
          <ac:spMkLst>
            <pc:docMk/>
            <pc:sldMk cId="3199721459" sldId="268"/>
            <ac:spMk id="117785" creationId="{00000000-0000-0000-0000-000000000000}"/>
          </ac:spMkLst>
        </pc:spChg>
      </pc:sldChg>
      <pc:sldChg chg="modSp">
        <pc:chgData name="George Oikonomou" userId="e5e5709f-5788-4bb9-a2cb-c47cfc333c75" providerId="ADAL" clId="{BB1F7C1A-0D23-B344-A006-05045FC3101C}" dt="2021-03-01T20:17:26.028" v="0"/>
        <pc:sldMkLst>
          <pc:docMk/>
          <pc:sldMk cId="442708218" sldId="349"/>
        </pc:sldMkLst>
        <pc:spChg chg="mod">
          <ac:chgData name="George Oikonomou" userId="e5e5709f-5788-4bb9-a2cb-c47cfc333c75" providerId="ADAL" clId="{BB1F7C1A-0D23-B344-A006-05045FC3101C}" dt="2021-03-01T20:17:26.028" v="0"/>
          <ac:spMkLst>
            <pc:docMk/>
            <pc:sldMk cId="442708218" sldId="349"/>
            <ac:spMk id="4098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133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>
                <a:latin typeface="Helvetica"/>
                <a:cs typeface="Helvetica"/>
              </a:rPr>
              <a:t>6LoWPAN:</a:t>
            </a:r>
            <a:br>
              <a:rPr lang="en-US" sz="3600" dirty="0">
                <a:latin typeface="Helvetica"/>
                <a:cs typeface="Helvetica"/>
              </a:rPr>
            </a:br>
            <a:r>
              <a:rPr lang="en-GB" sz="3600" dirty="0">
                <a:latin typeface="Helvetica"/>
                <a:cs typeface="Helvetica"/>
              </a:rPr>
              <a:t>IPv6 over Low-power, </a:t>
            </a:r>
            <a:br>
              <a:rPr lang="en-GB" sz="3600" dirty="0">
                <a:latin typeface="Helvetica"/>
                <a:cs typeface="Helvetica"/>
              </a:rPr>
            </a:br>
            <a:r>
              <a:rPr lang="en-GB" sz="3600" dirty="0">
                <a:latin typeface="Helvetica"/>
                <a:cs typeface="Helvetica"/>
              </a:rPr>
              <a:t>Wireless Personal Area Networks (WPANs)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427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Network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000369"/>
              </p:ext>
            </p:extLst>
          </p:nvPr>
        </p:nvGraphicFramePr>
        <p:xfrm>
          <a:off x="457200" y="4117745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RFC 4919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Helvetica" pitchFamily="2" charset="0"/>
                        </a:rPr>
                        <a:t>IPv6 over Low-Power Wireless Personal Area Networks</a:t>
                      </a:r>
                      <a:r>
                        <a:rPr lang="en-US" sz="1600" b="0" baseline="0" dirty="0">
                          <a:latin typeface="Helvetica" pitchFamily="2" charset="0"/>
                        </a:rPr>
                        <a:t> </a:t>
                      </a:r>
                      <a:r>
                        <a:rPr lang="en-US" sz="1600" b="0" dirty="0">
                          <a:latin typeface="Helvetica" pitchFamily="2" charset="0"/>
                        </a:rPr>
                        <a:t>(6LoWPANs)</a:t>
                      </a:r>
                    </a:p>
                    <a:p>
                      <a:r>
                        <a:rPr lang="en-US" sz="1600" b="0" dirty="0">
                          <a:latin typeface="Helvetica" pitchFamily="2" charset="0"/>
                        </a:rPr>
                        <a:t>Overview, Assumptions, Problem Statement, and Goals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Aug.</a:t>
                      </a:r>
                    </a:p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RFC 4944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Helvetica" pitchFamily="2" charset="0"/>
                        </a:rPr>
                        <a:t>Transmission of IPv6 Packets over IEEE 802.15.4 Networks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Sep.</a:t>
                      </a:r>
                    </a:p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RFC 6282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Helvetica" pitchFamily="2" charset="0"/>
                        </a:rPr>
                        <a:t>Compression Format for IPv6 Datagrams over IEEE 802.15.4-Based Networks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Sep.</a:t>
                      </a:r>
                    </a:p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9144"/>
            <a:ext cx="8229600" cy="2460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Radio: IEEE 802.15.4</a:t>
            </a:r>
          </a:p>
          <a:p>
            <a:pPr lvl="1"/>
            <a:r>
              <a:rPr lang="en-US" dirty="0">
                <a:latin typeface="Helvetica" pitchFamily="2" charset="0"/>
              </a:rPr>
              <a:t>very small data packets</a:t>
            </a:r>
          </a:p>
          <a:p>
            <a:pPr lvl="1"/>
            <a:r>
              <a:rPr lang="en-US" dirty="0">
                <a:latin typeface="Helvetica" pitchFamily="2" charset="0"/>
              </a:rPr>
              <a:t>low power RF transceivers (thus, low range)</a:t>
            </a:r>
          </a:p>
          <a:p>
            <a:r>
              <a:rPr lang="en-US" dirty="0">
                <a:latin typeface="Helvetica" pitchFamily="2" charset="0"/>
              </a:rPr>
              <a:t>How do we transport TCP/IP datagrams over this medium?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928BD-2972-E645-B147-7ED7C965B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05333-9B25-454A-9B45-8AF047A6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5355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81000" y="3276600"/>
            <a:ext cx="822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IPv6 over 802.15.4</a:t>
            </a:r>
            <a:endParaRPr lang="en-GB">
              <a:cs typeface="+mj-cs"/>
            </a:endParaRP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381000" y="3276600"/>
            <a:ext cx="14478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MAC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381000" y="2895600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3 – 23</a:t>
            </a:r>
            <a:endParaRPr lang="en-GB">
              <a:latin typeface="Helvetica" pitchFamily="2" charset="0"/>
            </a:endParaRPr>
          </a:p>
        </p:txBody>
      </p:sp>
      <p:sp>
        <p:nvSpPr>
          <p:cNvPr id="117778" name="AutoShape 18"/>
          <p:cNvSpPr>
            <a:spLocks/>
          </p:cNvSpPr>
          <p:nvPr/>
        </p:nvSpPr>
        <p:spPr bwMode="auto">
          <a:xfrm rot="5400000">
            <a:off x="4229100" y="38100"/>
            <a:ext cx="533400" cy="8229600"/>
          </a:xfrm>
          <a:prstGeom prst="rightBrace">
            <a:avLst>
              <a:gd name="adj1" fmla="val 1285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2590800" y="4419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127 bytes max frame size</a:t>
            </a:r>
            <a:endParaRPr lang="en-GB">
              <a:latin typeface="Helvetica" pitchFamily="2" charset="0"/>
            </a:endParaRP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7772400" y="2895600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</a:t>
            </a:r>
            <a:endParaRPr lang="en-GB">
              <a:latin typeface="Helvetica" pitchFamily="2" charset="0"/>
            </a:endParaRP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7772400" y="3276600"/>
            <a:ext cx="8382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FCS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17784" name="AutoShape 24"/>
          <p:cNvSpPr>
            <a:spLocks/>
          </p:cNvSpPr>
          <p:nvPr/>
        </p:nvSpPr>
        <p:spPr bwMode="auto">
          <a:xfrm rot="16200000">
            <a:off x="4610100" y="114300"/>
            <a:ext cx="381000" cy="5943600"/>
          </a:xfrm>
          <a:prstGeom prst="rightBrace">
            <a:avLst>
              <a:gd name="adj1" fmla="val 13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276600" y="25146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102-122 bytes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38787F-088A-FA48-B748-848E84E03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F31D3-36C2-E849-955D-5CBC695EC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9972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381000" y="3352800"/>
            <a:ext cx="82296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IPv6 over 802.15.4</a:t>
            </a:r>
            <a:endParaRPr lang="en-GB">
              <a:cs typeface="+mj-cs"/>
            </a:endParaRP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828800" y="33528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IPv6</a:t>
            </a:r>
            <a:endParaRPr lang="en-GB">
              <a:latin typeface="Helvetica" pitchFamily="2" charset="0"/>
            </a:endParaRP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4114800" y="3352800"/>
            <a:ext cx="8382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UDP</a:t>
            </a:r>
            <a:endParaRPr lang="en-GB">
              <a:latin typeface="Helvetica" pitchFamily="2" charset="0"/>
            </a:endParaRP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1828800" y="2971800"/>
            <a:ext cx="228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40</a:t>
            </a:r>
            <a:endParaRPr lang="en-GB">
              <a:latin typeface="Helvetica" pitchFamily="2" charset="0"/>
            </a:endParaRP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4114800" y="2971800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8</a:t>
            </a:r>
            <a:endParaRPr lang="en-GB">
              <a:latin typeface="Helvetica" pitchFamily="2" charset="0"/>
            </a:endParaRPr>
          </a:p>
        </p:txBody>
      </p:sp>
      <p:sp>
        <p:nvSpPr>
          <p:cNvPr id="1187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3327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Simple UDP message</a:t>
            </a:r>
          </a:p>
          <a:p>
            <a:pPr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</a:endParaRPr>
          </a:p>
          <a:p>
            <a:pPr marL="0" indent="0">
              <a:buNone/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defRPr/>
            </a:pPr>
            <a:r>
              <a:rPr lang="en-US" sz="3200" dirty="0">
                <a:solidFill>
                  <a:schemeClr val="tx2"/>
                </a:solidFill>
                <a:latin typeface="Helvetica" pitchFamily="2" charset="0"/>
              </a:rPr>
              <a:t>56% overhead…</a:t>
            </a:r>
            <a:endParaRPr lang="en-GB" sz="3200" dirty="0">
              <a:solidFill>
                <a:schemeClr val="tx2"/>
              </a:solidFill>
              <a:latin typeface="Helvetica" pitchFamily="2" charset="0"/>
            </a:endParaRPr>
          </a:p>
          <a:p>
            <a:pPr eaLnBrk="1" hangingPunct="1">
              <a:defRPr/>
            </a:pPr>
            <a:endParaRPr lang="en-GB" dirty="0">
              <a:cs typeface="+mn-cs"/>
            </a:endParaRP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381000" y="3352800"/>
            <a:ext cx="14478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MAC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381000" y="2971800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21</a:t>
            </a:r>
            <a:endParaRPr lang="en-GB">
              <a:latin typeface="Helvetica" pitchFamily="2" charset="0"/>
            </a:endParaRP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7772400" y="2971800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</a:t>
            </a:r>
            <a:endParaRPr lang="en-GB">
              <a:latin typeface="Helvetica" pitchFamily="2" charset="0"/>
            </a:endParaRP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7772400" y="3352800"/>
            <a:ext cx="8382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FCS</a:t>
            </a:r>
            <a:endParaRPr lang="en-GB">
              <a:latin typeface="Helvetica" pitchFamily="2" charset="0"/>
            </a:endParaRPr>
          </a:p>
        </p:txBody>
      </p:sp>
      <p:sp>
        <p:nvSpPr>
          <p:cNvPr id="118805" name="AutoShape 21"/>
          <p:cNvSpPr>
            <a:spLocks/>
          </p:cNvSpPr>
          <p:nvPr/>
        </p:nvSpPr>
        <p:spPr bwMode="auto">
          <a:xfrm rot="16200000">
            <a:off x="6172200" y="1752600"/>
            <a:ext cx="381000" cy="2819400"/>
          </a:xfrm>
          <a:prstGeom prst="rightBrace">
            <a:avLst>
              <a:gd name="adj1" fmla="val 6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4495800" y="2590799"/>
            <a:ext cx="390066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54 Bytes of User Data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8F6ADC-FD5F-FD4D-8354-80E9027D9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0F96A-587B-F84C-9801-8F787AB8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4137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CFB-09AE-674D-A9C1-CED54274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C863-981D-ED43-9F98-E11A54A5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5"/>
            <a:ext cx="8229600" cy="47687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Fundamentally, 6LoWPAN does two things:</a:t>
            </a:r>
          </a:p>
          <a:p>
            <a:r>
              <a:rPr lang="en-US" dirty="0"/>
              <a:t>Header compression</a:t>
            </a:r>
          </a:p>
          <a:p>
            <a:r>
              <a:rPr lang="en-US" dirty="0"/>
              <a:t>Fragmentation and Re-assembly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Source:</a:t>
            </a:r>
            <a:br>
              <a:rPr lang="en-US" sz="2000" dirty="0"/>
            </a:br>
            <a:r>
              <a:rPr lang="en-US" sz="2000" dirty="0"/>
              <a:t>“Internet Protocol, Version 6 (IPv6) Specification”, IETF RFC  2460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https://</a:t>
            </a:r>
            <a:r>
              <a:rPr lang="en-US" sz="2000" dirty="0" err="1"/>
              <a:t>tools.ietf.org</a:t>
            </a:r>
            <a:r>
              <a:rPr lang="en-US" sz="2000" dirty="0"/>
              <a:t>/html/rfc2460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44F14-66F8-D04C-A0C7-289BFC136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E3C78-5A59-EC49-BD64-1AE6175C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770E2-23DE-6D47-B96D-7CC24AF6C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062948"/>
            <a:ext cx="8367889" cy="13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6LoWPAN Compression</a:t>
            </a:r>
            <a:endParaRPr lang="en-GB" dirty="0">
              <a:cs typeface="+mj-cs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81000" y="3352800"/>
            <a:ext cx="82296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828800" y="33528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6LoWPAN</a:t>
            </a:r>
            <a:endParaRPr lang="en-GB">
              <a:latin typeface="Helvetica" pitchFamily="2" charset="0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381000" y="3352800"/>
            <a:ext cx="14478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MAC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381000" y="2971800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21</a:t>
            </a:r>
            <a:endParaRPr lang="en-GB">
              <a:latin typeface="Helvetica" pitchFamily="2" charset="0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7772400" y="2971800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</a:t>
            </a:r>
            <a:endParaRPr lang="en-GB">
              <a:latin typeface="Helvetica" pitchFamily="2" charset="0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7772400" y="3352800"/>
            <a:ext cx="8382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FCS</a:t>
            </a:r>
            <a:endParaRPr lang="en-GB">
              <a:latin typeface="Helvetica" pitchFamily="2" charset="0"/>
            </a:endParaRPr>
          </a:p>
        </p:txBody>
      </p:sp>
      <p:sp>
        <p:nvSpPr>
          <p:cNvPr id="120842" name="AutoShape 10"/>
          <p:cNvSpPr>
            <a:spLocks/>
          </p:cNvSpPr>
          <p:nvPr/>
        </p:nvSpPr>
        <p:spPr bwMode="auto">
          <a:xfrm rot="16200000">
            <a:off x="5486400" y="1066800"/>
            <a:ext cx="381000" cy="41910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4572000" y="2618769"/>
            <a:ext cx="206704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up to 100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1828800" y="297180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54D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2+</a:t>
            </a:r>
            <a:endParaRPr lang="en-GB">
              <a:latin typeface="Helvetica" pitchFamily="2" charset="0"/>
            </a:endParaRPr>
          </a:p>
        </p:txBody>
      </p:sp>
      <p:sp>
        <p:nvSpPr>
          <p:cNvPr id="12084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81000" y="1523999"/>
            <a:ext cx="8153400" cy="4494836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+mn-cs"/>
              </a:rPr>
              <a:t>Simple UDP message using the 6LoWPAN adaptation layer</a:t>
            </a:r>
          </a:p>
          <a:p>
            <a:pPr eaLnBrk="1" hangingPunct="1"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  <a:cs typeface="+mn-cs"/>
            </a:endParaRPr>
          </a:p>
          <a:p>
            <a:pPr eaLnBrk="1" hangingPunct="1"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  <a:cs typeface="+mn-cs"/>
            </a:endParaRPr>
          </a:p>
          <a:p>
            <a:pPr eaLnBrk="1" hangingPunct="1"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  <a:cs typeface="+mn-cs"/>
            </a:endParaRPr>
          </a:p>
          <a:p>
            <a:pPr eaLnBrk="1" hangingPunct="1"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  <a:cs typeface="+mn-cs"/>
            </a:endParaRPr>
          </a:p>
          <a:p>
            <a:pPr eaLnBrk="1" hangingPunct="1">
              <a:defRPr/>
            </a:pPr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≈ 20% best-case overhead…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Realistic: ≈ 25 bytes of overhead</a:t>
            </a:r>
            <a:endParaRPr lang="en-GB" sz="3200" dirty="0">
              <a:solidFill>
                <a:schemeClr val="bg1"/>
              </a:solidFill>
              <a:latin typeface="Helvetica" pitchFamily="2" charset="0"/>
            </a:endParaRPr>
          </a:p>
          <a:p>
            <a:pPr eaLnBrk="1" hangingPunct="1">
              <a:defRPr/>
            </a:pPr>
            <a:endParaRPr lang="en-GB" dirty="0">
              <a:latin typeface="Helvetica" pitchFamily="2" charset="0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FEE4B6-70B4-564B-BFA3-B03953F3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B79A9-B225-3045-95A7-8895C84F3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96409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50311</TotalTime>
  <Pages>32</Pages>
  <Words>326</Words>
  <Application>Microsoft Macintosh PowerPoint</Application>
  <PresentationFormat>Overhead</PresentationFormat>
  <Paragraphs>79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Constrained Network</vt:lpstr>
      <vt:lpstr>IPv6 over 802.15.4</vt:lpstr>
      <vt:lpstr>IPv6 over 802.15.4</vt:lpstr>
      <vt:lpstr>6LoWPAN Functions</vt:lpstr>
      <vt:lpstr>6LoWPAN Compression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643</cp:revision>
  <cp:lastPrinted>2016-02-21T21:22:23Z</cp:lastPrinted>
  <dcterms:created xsi:type="dcterms:W3CDTF">1996-01-04T14:14:20Z</dcterms:created>
  <dcterms:modified xsi:type="dcterms:W3CDTF">2021-03-15T16:57:55Z</dcterms:modified>
</cp:coreProperties>
</file>